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4" ContentType="video/unknown"/>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3.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8.bin" ContentType="application/vnd.openxmlformats-officedocument.oleObject"/>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embeddings/oleObject9.bin" ContentType="application/vnd.openxmlformats-officedocument.oleObject"/>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embeddings/oleObject10.bin" ContentType="application/vnd.openxmlformats-officedocument.oleObject"/>
  <Override PartName="/ppt/notesSlides/notesSlide23.xml" ContentType="application/vnd.openxmlformats-officedocument.presentationml.notesSlide+xml"/>
  <Override PartName="/ppt/notesSlides/notesSlide24.xml" ContentType="application/vnd.openxmlformats-officedocument.presentationml.notesSlide+xml"/>
  <Override PartName="/ppt/embeddings/oleObject11.bin" ContentType="application/vnd.openxmlformats-officedocument.oleObject"/>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9"/>
  </p:notesMasterIdLst>
  <p:handoutMasterIdLst>
    <p:handoutMasterId r:id="rId40"/>
  </p:handoutMasterIdLst>
  <p:sldIdLst>
    <p:sldId id="391" r:id="rId2"/>
    <p:sldId id="472" r:id="rId3"/>
    <p:sldId id="473" r:id="rId4"/>
    <p:sldId id="474" r:id="rId5"/>
    <p:sldId id="460" r:id="rId6"/>
    <p:sldId id="278" r:id="rId7"/>
    <p:sldId id="412" r:id="rId8"/>
    <p:sldId id="394" r:id="rId9"/>
    <p:sldId id="377" r:id="rId10"/>
    <p:sldId id="432" r:id="rId11"/>
    <p:sldId id="435" r:id="rId12"/>
    <p:sldId id="385" r:id="rId13"/>
    <p:sldId id="386" r:id="rId14"/>
    <p:sldId id="413" r:id="rId15"/>
    <p:sldId id="273" r:id="rId16"/>
    <p:sldId id="448" r:id="rId17"/>
    <p:sldId id="449" r:id="rId18"/>
    <p:sldId id="411" r:id="rId19"/>
    <p:sldId id="323" r:id="rId20"/>
    <p:sldId id="321" r:id="rId21"/>
    <p:sldId id="325" r:id="rId22"/>
    <p:sldId id="434" r:id="rId23"/>
    <p:sldId id="433" r:id="rId24"/>
    <p:sldId id="437" r:id="rId25"/>
    <p:sldId id="417" r:id="rId26"/>
    <p:sldId id="416" r:id="rId27"/>
    <p:sldId id="447" r:id="rId28"/>
    <p:sldId id="414" r:id="rId29"/>
    <p:sldId id="450" r:id="rId30"/>
    <p:sldId id="451" r:id="rId31"/>
    <p:sldId id="452" r:id="rId32"/>
    <p:sldId id="475" r:id="rId33"/>
    <p:sldId id="476" r:id="rId34"/>
    <p:sldId id="466" r:id="rId35"/>
    <p:sldId id="467" r:id="rId36"/>
    <p:sldId id="469" r:id="rId37"/>
    <p:sldId id="369" r:id="rId38"/>
  </p:sldIdLst>
  <p:sldSz cx="9144000" cy="6858000" type="screen4x3"/>
  <p:notesSz cx="9601200" cy="7315200"/>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clrMru>
    <a:srgbClr val="E9FF0C"/>
    <a:srgbClr val="014711"/>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408" y="-10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5984"/>
    </p:cViewPr>
  </p:sorterViewPr>
  <p:notesViewPr>
    <p:cSldViewPr>
      <p:cViewPr varScale="1">
        <p:scale>
          <a:sx n="78" d="100"/>
          <a:sy n="78" d="100"/>
        </p:scale>
        <p:origin x="-2040" y="-78"/>
      </p:cViewPr>
      <p:guideLst>
        <p:guide orient="horz" pos="2304"/>
        <p:guide pos="3024"/>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image" Target="../media/image11.png"/><Relationship Id="rId2" Type="http://schemas.openxmlformats.org/officeDocument/2006/relationships/image" Target="../media/image1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bwMode="auto">
          <a:xfrm>
            <a:off x="0" y="0"/>
            <a:ext cx="4160838" cy="3651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r>
              <a:rPr lang="en-US" dirty="0" smtClean="0"/>
              <a:t>ATS 760 Global Carbon Cycle</a:t>
            </a:r>
            <a:endParaRPr lang="en-US" dirty="0"/>
          </a:p>
        </p:txBody>
      </p:sp>
      <p:sp>
        <p:nvSpPr>
          <p:cNvPr id="71683" name="Rectangle 3"/>
          <p:cNvSpPr>
            <a:spLocks noGrp="1" noChangeArrowheads="1"/>
          </p:cNvSpPr>
          <p:nvPr>
            <p:ph type="dt" sz="quarter" idx="1"/>
          </p:nvPr>
        </p:nvSpPr>
        <p:spPr bwMode="auto">
          <a:xfrm>
            <a:off x="5440363" y="0"/>
            <a:ext cx="4160837" cy="3651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r>
              <a:rPr lang="en-US" dirty="0" smtClean="0"/>
              <a:t>Overview of the Contemporary Carbon Cycle</a:t>
            </a:r>
            <a:endParaRPr lang="en-US" dirty="0"/>
          </a:p>
        </p:txBody>
      </p:sp>
      <p:sp>
        <p:nvSpPr>
          <p:cNvPr id="71684" name="Rectangle 4"/>
          <p:cNvSpPr>
            <a:spLocks noGrp="1" noChangeArrowheads="1"/>
          </p:cNvSpPr>
          <p:nvPr>
            <p:ph type="ftr" sz="quarter" idx="2"/>
          </p:nvPr>
        </p:nvSpPr>
        <p:spPr bwMode="auto">
          <a:xfrm>
            <a:off x="0" y="6950075"/>
            <a:ext cx="4160838" cy="3651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Times New Roman" pitchFamily="-1" charset="0"/>
                <a:ea typeface="+mn-ea"/>
                <a:cs typeface="+mn-cs"/>
              </a:defRPr>
            </a:lvl1pPr>
          </a:lstStyle>
          <a:p>
            <a:pPr>
              <a:defRPr/>
            </a:pPr>
            <a:r>
              <a:rPr lang="en-US"/>
              <a:t>Scott Denning          CSU     ATS    CMMAP</a:t>
            </a:r>
          </a:p>
        </p:txBody>
      </p:sp>
      <p:sp>
        <p:nvSpPr>
          <p:cNvPr id="71685" name="Rectangle 5"/>
          <p:cNvSpPr>
            <a:spLocks noGrp="1" noChangeArrowheads="1"/>
          </p:cNvSpPr>
          <p:nvPr>
            <p:ph type="sldNum" sz="quarter" idx="3"/>
          </p:nvPr>
        </p:nvSpPr>
        <p:spPr bwMode="auto">
          <a:xfrm>
            <a:off x="5440363" y="6950075"/>
            <a:ext cx="4160837" cy="3651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fld id="{CFC343AB-3084-6542-9EA8-62659D853818}" type="slidenum">
              <a:rPr lang="en-US"/>
              <a:pPr/>
              <a:t>‹#›</a:t>
            </a:fld>
            <a:endParaRPr lang="en-US"/>
          </a:p>
        </p:txBody>
      </p:sp>
    </p:spTree>
    <p:extLst>
      <p:ext uri="{BB962C8B-B14F-4D97-AF65-F5344CB8AC3E}">
        <p14:creationId xmlns:p14="http://schemas.microsoft.com/office/powerpoint/2010/main" val="12132248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4160838" cy="3651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Times New Roman" pitchFamily="-1" charset="0"/>
                <a:ea typeface="+mn-ea"/>
                <a:cs typeface="+mn-cs"/>
              </a:defRPr>
            </a:lvl1pPr>
          </a:lstStyle>
          <a:p>
            <a:pPr>
              <a:defRPr/>
            </a:pPr>
            <a:endParaRPr lang="en-US"/>
          </a:p>
        </p:txBody>
      </p:sp>
      <p:sp>
        <p:nvSpPr>
          <p:cNvPr id="22531" name="Rectangle 3"/>
          <p:cNvSpPr>
            <a:spLocks noGrp="1" noChangeArrowheads="1"/>
          </p:cNvSpPr>
          <p:nvPr>
            <p:ph type="dt" idx="1"/>
          </p:nvPr>
        </p:nvSpPr>
        <p:spPr bwMode="auto">
          <a:xfrm>
            <a:off x="5440363" y="0"/>
            <a:ext cx="4160837" cy="3651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Times New Roman" pitchFamily="-1" charset="0"/>
                <a:ea typeface="+mn-ea"/>
                <a:cs typeface="+mn-cs"/>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2971800" y="549275"/>
            <a:ext cx="3657600" cy="2743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3" name="Rectangle 5"/>
          <p:cNvSpPr>
            <a:spLocks noGrp="1" noChangeArrowheads="1"/>
          </p:cNvSpPr>
          <p:nvPr>
            <p:ph type="body" sz="quarter" idx="3"/>
          </p:nvPr>
        </p:nvSpPr>
        <p:spPr bwMode="auto">
          <a:xfrm>
            <a:off x="1279525" y="3475038"/>
            <a:ext cx="7042150" cy="32908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534" name="Rectangle 6"/>
          <p:cNvSpPr>
            <a:spLocks noGrp="1" noChangeArrowheads="1"/>
          </p:cNvSpPr>
          <p:nvPr>
            <p:ph type="ftr" sz="quarter" idx="4"/>
          </p:nvPr>
        </p:nvSpPr>
        <p:spPr bwMode="auto">
          <a:xfrm>
            <a:off x="0" y="6950075"/>
            <a:ext cx="4160838" cy="3651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Times New Roman" pitchFamily="-1" charset="0"/>
                <a:ea typeface="+mn-ea"/>
                <a:cs typeface="+mn-cs"/>
              </a:defRPr>
            </a:lvl1pPr>
          </a:lstStyle>
          <a:p>
            <a:pPr>
              <a:defRPr/>
            </a:pPr>
            <a:endParaRPr lang="en-US"/>
          </a:p>
        </p:txBody>
      </p:sp>
      <p:sp>
        <p:nvSpPr>
          <p:cNvPr id="22535" name="Rectangle 7"/>
          <p:cNvSpPr>
            <a:spLocks noGrp="1" noChangeArrowheads="1"/>
          </p:cNvSpPr>
          <p:nvPr>
            <p:ph type="sldNum" sz="quarter" idx="5"/>
          </p:nvPr>
        </p:nvSpPr>
        <p:spPr bwMode="auto">
          <a:xfrm>
            <a:off x="5440363" y="6950075"/>
            <a:ext cx="4160837" cy="3651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fld id="{BDB5171A-F521-CE43-B668-6DCC137D9A1F}" type="slidenum">
              <a:rPr lang="en-US"/>
              <a:pPr/>
              <a:t>‹#›</a:t>
            </a:fld>
            <a:endParaRPr lang="en-US"/>
          </a:p>
        </p:txBody>
      </p:sp>
    </p:spTree>
    <p:extLst>
      <p:ext uri="{BB962C8B-B14F-4D97-AF65-F5344CB8AC3E}">
        <p14:creationId xmlns:p14="http://schemas.microsoft.com/office/powerpoint/2010/main" val="5993594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37931725" indent="-37474525" defTabSz="966788">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B2306D98-55BD-E14E-A798-9D7DBDF3FAEC}" type="slidenum">
              <a:rPr lang="en-US" sz="1300"/>
              <a:pPr/>
              <a:t>1</a:t>
            </a:fld>
            <a:endParaRPr lang="en-US" sz="1300"/>
          </a:p>
        </p:txBody>
      </p:sp>
      <p:sp>
        <p:nvSpPr>
          <p:cNvPr id="37891" name="Rectangle 2"/>
          <p:cNvSpPr>
            <a:spLocks noGrp="1" noRot="1" noChangeAspect="1" noChangeArrowheads="1"/>
          </p:cNvSpPr>
          <p:nvPr>
            <p:ph type="sldImg"/>
          </p:nvPr>
        </p:nvSpPr>
        <p:spPr>
          <a:solidFill>
            <a:srgbClr val="FFFFFF"/>
          </a:solidFill>
          <a:ln/>
        </p:spPr>
      </p:sp>
      <p:sp>
        <p:nvSpPr>
          <p:cNvPr id="3789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37931725" indent="-37474525" defTabSz="966788">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38B3F430-3AC2-CD49-B6B9-DDCBD49988E9}" type="slidenum">
              <a:rPr lang="en-US" sz="1300"/>
              <a:pPr/>
              <a:t>14</a:t>
            </a:fld>
            <a:endParaRPr lang="en-US" sz="130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37931725" indent="-37474525" defTabSz="966788">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593CA919-6BE3-1644-ACD9-5B80A410E816}" type="slidenum">
              <a:rPr lang="en-US" sz="1300"/>
              <a:pPr/>
              <a:t>15</a:t>
            </a:fld>
            <a:endParaRPr lang="en-US" sz="130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37931725" indent="-37474525" defTabSz="966788">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162D8C9E-E722-B347-836E-9D69760659CC}" type="slidenum">
              <a:rPr lang="en-US" sz="1300"/>
              <a:pPr/>
              <a:t>16</a:t>
            </a:fld>
            <a:endParaRPr lang="en-US" sz="1300"/>
          </a:p>
        </p:txBody>
      </p:sp>
      <p:sp>
        <p:nvSpPr>
          <p:cNvPr id="68611" name="Rectangle 2"/>
          <p:cNvSpPr>
            <a:spLocks noGrp="1" noRot="1" noChangeAspect="1" noChangeArrowheads="1"/>
          </p:cNvSpPr>
          <p:nvPr>
            <p:ph type="sldImg"/>
          </p:nvPr>
        </p:nvSpPr>
        <p:spPr>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37931725" indent="-37474525" defTabSz="966788">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F6710235-13E1-D64F-825B-CB0529E09384}" type="slidenum">
              <a:rPr lang="en-US" sz="1300"/>
              <a:pPr/>
              <a:t>17</a:t>
            </a:fld>
            <a:endParaRPr lang="en-US" sz="1300"/>
          </a:p>
        </p:txBody>
      </p:sp>
      <p:sp>
        <p:nvSpPr>
          <p:cNvPr id="70659" name="Rectangle 2"/>
          <p:cNvSpPr>
            <a:spLocks noGrp="1" noRot="1" noChangeAspect="1" noChangeArrowheads="1"/>
          </p:cNvSpPr>
          <p:nvPr>
            <p:ph type="sldImg"/>
          </p:nvPr>
        </p:nvSpPr>
        <p:spPr>
          <a:solidFill>
            <a:srgbClr val="FFFFFF"/>
          </a:solidFill>
          <a:ln/>
        </p:spPr>
      </p:sp>
      <p:sp>
        <p:nvSpPr>
          <p:cNvPr id="706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37931725" indent="-37474525" defTabSz="966788">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E27A8DAA-9E31-0E4E-A979-8FFCEDE1FC6B}" type="slidenum">
              <a:rPr lang="en-US" sz="1300"/>
              <a:pPr/>
              <a:t>18</a:t>
            </a:fld>
            <a:endParaRPr lang="en-US" sz="1300"/>
          </a:p>
        </p:txBody>
      </p:sp>
      <p:sp>
        <p:nvSpPr>
          <p:cNvPr id="82947" name="Rectangle 2"/>
          <p:cNvSpPr>
            <a:spLocks noGrp="1" noChangeArrowheads="1"/>
          </p:cNvSpPr>
          <p:nvPr>
            <p:ph type="body" idx="1"/>
          </p:nvPr>
        </p:nvSpPr>
        <p:spPr>
          <a:xfrm>
            <a:off x="1281113" y="3475038"/>
            <a:ext cx="7038975" cy="3289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4344" tIns="46344" rIns="94344" bIns="46344"/>
          <a:lstStyle/>
          <a:p>
            <a:endParaRPr lang="en-US">
              <a:ea typeface="ＭＳ Ｐゴシック" charset="0"/>
              <a:cs typeface="ＭＳ Ｐゴシック" charset="0"/>
            </a:endParaRPr>
          </a:p>
        </p:txBody>
      </p:sp>
      <p:sp>
        <p:nvSpPr>
          <p:cNvPr id="82948" name="Rectangle 3"/>
          <p:cNvSpPr>
            <a:spLocks noGrp="1" noRot="1" noChangeAspect="1" noChangeArrowheads="1" noTextEdit="1"/>
          </p:cNvSpPr>
          <p:nvPr>
            <p:ph type="sldImg"/>
          </p:nvPr>
        </p:nvSpPr>
        <p:spPr>
          <a:xfrm>
            <a:off x="2976563" y="550863"/>
            <a:ext cx="3652837" cy="2740025"/>
          </a:xfrm>
          <a:ln w="12700" cap="flat">
            <a:solidFill>
              <a:schemeClr val="tx1"/>
            </a:solid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37931725" indent="-37474525" defTabSz="966788">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13E8A873-8E91-514F-AE97-92E95FD0A779}" type="slidenum">
              <a:rPr lang="en-US" sz="1300"/>
              <a:pPr/>
              <a:t>19</a:t>
            </a:fld>
            <a:endParaRPr lang="en-US" sz="130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37931725" indent="-37474525" defTabSz="966788">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288EE4E9-D3DA-7C46-81C9-5281B2C76AA1}" type="slidenum">
              <a:rPr lang="en-US" sz="1300"/>
              <a:pPr/>
              <a:t>20</a:t>
            </a:fld>
            <a:endParaRPr lang="en-US" sz="13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37931725" indent="-37474525" defTabSz="966788">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9F0E25E4-5A63-5048-9BA3-76EC659455C6}" type="slidenum">
              <a:rPr lang="en-US" sz="1300"/>
              <a:pPr/>
              <a:t>21</a:t>
            </a:fld>
            <a:endParaRPr lang="en-US" sz="130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37931725" indent="-37474525" defTabSz="966788">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8FD3B2B6-7E52-8544-84D2-8C35B1211049}" type="slidenum">
              <a:rPr lang="en-US" sz="1300"/>
              <a:pPr/>
              <a:t>22</a:t>
            </a:fld>
            <a:endParaRPr lang="en-US" sz="1300"/>
          </a:p>
        </p:txBody>
      </p:sp>
      <p:sp>
        <p:nvSpPr>
          <p:cNvPr id="105475" name="Rectangle 2"/>
          <p:cNvSpPr>
            <a:spLocks noGrp="1" noRot="1" noChangeAspect="1" noChangeArrowheads="1"/>
          </p:cNvSpPr>
          <p:nvPr>
            <p:ph type="sldImg"/>
          </p:nvPr>
        </p:nvSpPr>
        <p:spPr>
          <a:solidFill>
            <a:srgbClr val="FFFFFF"/>
          </a:solidFill>
          <a:ln/>
        </p:spPr>
      </p:sp>
      <p:sp>
        <p:nvSpPr>
          <p:cNvPr id="105476" name="Rectangle 3"/>
          <p:cNvSpPr>
            <a:spLocks noGrp="1" noChangeArrowheads="1"/>
          </p:cNvSpPr>
          <p:nvPr>
            <p:ph type="body" idx="1"/>
          </p:nvPr>
        </p:nvSpPr>
        <p:spPr>
          <a:xfrm>
            <a:off x="960438" y="3475038"/>
            <a:ext cx="7680325" cy="329088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37931725" indent="-37474525" defTabSz="966788">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94E762A1-6A22-1A47-B8C3-2836F9698AB1}" type="slidenum">
              <a:rPr lang="en-US" sz="1300"/>
              <a:pPr/>
              <a:t>23</a:t>
            </a:fld>
            <a:endParaRPr lang="en-US" sz="1300"/>
          </a:p>
        </p:txBody>
      </p:sp>
      <p:sp>
        <p:nvSpPr>
          <p:cNvPr id="107523" name="Rectangle 2"/>
          <p:cNvSpPr>
            <a:spLocks noGrp="1" noRot="1" noChangeAspect="1" noChangeArrowheads="1"/>
          </p:cNvSpPr>
          <p:nvPr>
            <p:ph type="sldImg"/>
          </p:nvPr>
        </p:nvSpPr>
        <p:spPr>
          <a:solidFill>
            <a:srgbClr val="FFFFFF"/>
          </a:solidFill>
          <a:ln/>
        </p:spPr>
      </p:sp>
      <p:sp>
        <p:nvSpPr>
          <p:cNvPr id="107524" name="Rectangle 3"/>
          <p:cNvSpPr>
            <a:spLocks noGrp="1" noChangeArrowheads="1"/>
          </p:cNvSpPr>
          <p:nvPr>
            <p:ph type="body" idx="1"/>
          </p:nvPr>
        </p:nvSpPr>
        <p:spPr>
          <a:xfrm>
            <a:off x="960438" y="3475038"/>
            <a:ext cx="7680325" cy="329088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37931725" indent="-37474525" defTabSz="966788">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46BFA096-09C9-1044-BC74-46400ED658B0}" type="slidenum">
              <a:rPr lang="en-US" sz="1300"/>
              <a:pPr/>
              <a:t>6</a:t>
            </a:fld>
            <a:endParaRPr lang="en-US" sz="130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37931725" indent="-37474525" defTabSz="966788">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2C01F7D4-C2D1-0844-B732-97273E696F22}" type="slidenum">
              <a:rPr lang="en-US" sz="1300"/>
              <a:pPr/>
              <a:t>24</a:t>
            </a:fld>
            <a:endParaRPr lang="en-US" sz="1300"/>
          </a:p>
        </p:txBody>
      </p:sp>
      <p:sp>
        <p:nvSpPr>
          <p:cNvPr id="99331" name="Rectangle 2"/>
          <p:cNvSpPr>
            <a:spLocks noGrp="1" noRot="1" noChangeAspect="1" noChangeArrowheads="1"/>
          </p:cNvSpPr>
          <p:nvPr>
            <p:ph type="sldImg"/>
          </p:nvPr>
        </p:nvSpPr>
        <p:spPr>
          <a:solidFill>
            <a:srgbClr val="FFFFFF"/>
          </a:solidFill>
          <a:ln/>
        </p:spPr>
      </p:sp>
      <p:sp>
        <p:nvSpPr>
          <p:cNvPr id="993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37931725" indent="-37474525" defTabSz="966788">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AE04F9DE-0A41-1C49-A35B-B73EFF6C676E}" type="slidenum">
              <a:rPr lang="en-US" sz="1300"/>
              <a:pPr/>
              <a:t>25</a:t>
            </a:fld>
            <a:endParaRPr lang="en-US" sz="130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37931725" indent="-37474525" defTabSz="966788">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38F22605-89D0-5946-BD12-C49A4241F683}" type="slidenum">
              <a:rPr lang="en-US" sz="1300"/>
              <a:pPr/>
              <a:t>26</a:t>
            </a:fld>
            <a:endParaRPr lang="en-US" sz="130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37931725" indent="-37474525" defTabSz="966788">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AAF15826-3A33-5A4A-9683-27D95F5AE6A9}" type="slidenum">
              <a:rPr lang="en-US" sz="1300"/>
              <a:pPr/>
              <a:t>27</a:t>
            </a:fld>
            <a:endParaRPr lang="en-US" sz="1300"/>
          </a:p>
        </p:txBody>
      </p:sp>
      <p:sp>
        <p:nvSpPr>
          <p:cNvPr id="113667" name="Rectangle 2"/>
          <p:cNvSpPr>
            <a:spLocks noGrp="1" noRot="1" noChangeAspect="1" noChangeArrowheads="1" noTextEdit="1"/>
          </p:cNvSpPr>
          <p:nvPr>
            <p:ph type="sldImg"/>
          </p:nvPr>
        </p:nvSpPr>
        <p:spPr>
          <a:xfrm>
            <a:off x="2971800" y="547688"/>
            <a:ext cx="3659188" cy="2744787"/>
          </a:xfrm>
          <a:solidFill>
            <a:srgbClr val="FFFFFF"/>
          </a:solidFill>
          <a:ln/>
        </p:spPr>
      </p:sp>
      <p:sp>
        <p:nvSpPr>
          <p:cNvPr id="113668" name="Rectangle 3"/>
          <p:cNvSpPr>
            <a:spLocks noGrp="1" noChangeArrowheads="1"/>
          </p:cNvSpPr>
          <p:nvPr>
            <p:ph type="body" idx="1"/>
          </p:nvPr>
        </p:nvSpPr>
        <p:spPr>
          <a:xfrm>
            <a:off x="960438" y="3475038"/>
            <a:ext cx="7680325" cy="3292475"/>
          </a:xfrm>
          <a:solidFill>
            <a:srgbClr val="FFFFFF"/>
          </a:solidFill>
          <a:ln>
            <a:solidFill>
              <a:srgbClr val="000000"/>
            </a:solidFill>
          </a:ln>
        </p:spPr>
        <p:txBody>
          <a:bodyPr lIns="89803" tIns="44902" rIns="89803" bIns="44902"/>
          <a:lstStyle/>
          <a:p>
            <a:r>
              <a:rPr lang="en-US">
                <a:ea typeface="ＭＳ Ｐゴシック" charset="0"/>
                <a:cs typeface="ＭＳ Ｐゴシック" charset="0"/>
              </a:rPr>
              <a:t>Fresh off the computers,  in review for the US Environmental Protection Agency</a:t>
            </a:r>
            <a:r>
              <a:rPr lang="ja-JP" altLang="en-US">
                <a:ea typeface="ＭＳ Ｐゴシック" charset="0"/>
                <a:cs typeface="ＭＳ Ｐゴシック" charset="0"/>
              </a:rPr>
              <a:t>’</a:t>
            </a:r>
            <a:r>
              <a:rPr lang="en-US">
                <a:ea typeface="ＭＳ Ｐゴシック" charset="0"/>
                <a:cs typeface="ＭＳ Ｐゴシック" charset="0"/>
              </a:rPr>
              <a:t>s annual greenhouse gas emissions and sinks annual inventory.</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37931725" indent="-37474525" defTabSz="966788">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65C62FD1-0DE6-6F46-9A77-90B082553A14}" type="slidenum">
              <a:rPr lang="en-US" sz="1300"/>
              <a:pPr/>
              <a:t>28</a:t>
            </a:fld>
            <a:endParaRPr lang="en-US" sz="130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a:t>AT760 Global Carbon Cycle 2007</a:t>
            </a:r>
          </a:p>
        </p:txBody>
      </p:sp>
      <p:sp>
        <p:nvSpPr>
          <p:cNvPr id="1843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a:t>Scott Denning CSU ATS</a:t>
            </a:r>
          </a:p>
        </p:txBody>
      </p:sp>
      <p:sp>
        <p:nvSpPr>
          <p:cNvPr id="1843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fld id="{39CFA846-4DAA-814F-AF47-82E8D1B882E8}" type="slidenum">
              <a:rPr lang="en-US" sz="1300"/>
              <a:pPr/>
              <a:t>29</a:t>
            </a:fld>
            <a:endParaRPr lang="en-US" sz="1300"/>
          </a:p>
        </p:txBody>
      </p:sp>
      <p:sp>
        <p:nvSpPr>
          <p:cNvPr id="18436" name="Rectangle 2"/>
          <p:cNvSpPr>
            <a:spLocks noGrp="1" noRot="1" noChangeAspect="1" noChangeArrowheads="1" noTextEdit="1"/>
          </p:cNvSpPr>
          <p:nvPr>
            <p:ph type="sldImg"/>
          </p:nvPr>
        </p:nvSpPr>
        <p:spPr>
          <a:ln/>
        </p:spPr>
      </p:sp>
      <p:sp>
        <p:nvSpPr>
          <p:cNvPr id="184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a:t>AT760 Global Carbon Cycle 2007</a:t>
            </a:r>
          </a:p>
        </p:txBody>
      </p:sp>
      <p:sp>
        <p:nvSpPr>
          <p:cNvPr id="2048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a:t>Scott Denning CSU ATS</a:t>
            </a:r>
          </a:p>
        </p:txBody>
      </p:sp>
      <p:sp>
        <p:nvSpPr>
          <p:cNvPr id="2048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fld id="{FB439C10-4278-474D-BA5A-F492FC1A1376}" type="slidenum">
              <a:rPr lang="en-US" sz="1300"/>
              <a:pPr/>
              <a:t>30</a:t>
            </a:fld>
            <a:endParaRPr lang="en-US" sz="1300"/>
          </a:p>
        </p:txBody>
      </p:sp>
      <p:sp>
        <p:nvSpPr>
          <p:cNvPr id="20484" name="Rectangle 2"/>
          <p:cNvSpPr>
            <a:spLocks noGrp="1" noRot="1" noChangeAspect="1" noChangeArrowheads="1" noTextEdit="1"/>
          </p:cNvSpPr>
          <p:nvPr>
            <p:ph type="sldImg"/>
          </p:nvPr>
        </p:nvSpPr>
        <p:spPr>
          <a:ln/>
        </p:spPr>
      </p:sp>
      <p:sp>
        <p:nvSpPr>
          <p:cNvPr id="204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a:t>AT760 Global Carbon Cycle 2007</a:t>
            </a:r>
          </a:p>
        </p:txBody>
      </p:sp>
      <p:sp>
        <p:nvSpPr>
          <p:cNvPr id="3481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300"/>
              <a:t>Scott Denning CSU ATS</a:t>
            </a:r>
          </a:p>
        </p:txBody>
      </p:sp>
      <p:sp>
        <p:nvSpPr>
          <p:cNvPr id="3481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fld id="{B402CF22-6556-D94A-9F3F-1960617C0212}" type="slidenum">
              <a:rPr lang="en-US" sz="1300"/>
              <a:pPr/>
              <a:t>31</a:t>
            </a:fld>
            <a:endParaRPr lang="en-US" sz="1300"/>
          </a:p>
        </p:txBody>
      </p:sp>
      <p:sp>
        <p:nvSpPr>
          <p:cNvPr id="34820" name="Rectangle 2"/>
          <p:cNvSpPr>
            <a:spLocks noGrp="1" noRot="1" noChangeAspect="1" noChangeArrowheads="1" noTextEdit="1"/>
          </p:cNvSpPr>
          <p:nvPr>
            <p:ph type="sldImg"/>
          </p:nvPr>
        </p:nvSpPr>
        <p:spPr>
          <a:ln/>
        </p:spPr>
      </p:sp>
      <p:sp>
        <p:nvSpPr>
          <p:cNvPr id="348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37931725" indent="-37474525" defTabSz="966788">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8A43F826-3251-BE48-87C4-4B452F4EB5F6}" type="slidenum">
              <a:rPr lang="en-US" sz="1300"/>
              <a:pPr/>
              <a:t>37</a:t>
            </a:fld>
            <a:endParaRPr lang="en-US" sz="130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37931725" indent="-37474525" defTabSz="966788">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FF157235-AF09-234D-AEC7-B3D46351520F}" type="slidenum">
              <a:rPr lang="en-US" sz="1300"/>
              <a:pPr/>
              <a:t>7</a:t>
            </a:fld>
            <a:endParaRPr lang="en-US" sz="130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37931725" indent="-37474525" defTabSz="966788">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D4122637-3A33-5B48-97D7-623FF2EFAE95}" type="slidenum">
              <a:rPr lang="en-US" sz="1300"/>
              <a:pPr/>
              <a:t>8</a:t>
            </a:fld>
            <a:endParaRPr lang="en-US" sz="13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37931725" indent="-37474525" defTabSz="966788">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616686F4-BB28-4B49-BB09-F49A3134AF84}" type="slidenum">
              <a:rPr lang="en-US" sz="1300"/>
              <a:pPr/>
              <a:t>9</a:t>
            </a:fld>
            <a:endParaRPr lang="en-US" sz="130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37931725" indent="-37474525" defTabSz="966788">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F3C289BB-2A2C-044E-AA9F-5F5084CB3677}" type="slidenum">
              <a:rPr lang="en-US" sz="1300"/>
              <a:pPr/>
              <a:t>10</a:t>
            </a:fld>
            <a:endParaRPr lang="en-US" sz="1300"/>
          </a:p>
        </p:txBody>
      </p:sp>
      <p:sp>
        <p:nvSpPr>
          <p:cNvPr id="46083" name="Rectangle 2"/>
          <p:cNvSpPr>
            <a:spLocks noGrp="1" noRot="1" noChangeAspect="1" noChangeArrowheads="1"/>
          </p:cNvSpPr>
          <p:nvPr>
            <p:ph type="sldImg"/>
          </p:nvPr>
        </p:nvSpPr>
        <p:spPr>
          <a:solidFill>
            <a:srgbClr val="FFFFFF"/>
          </a:solidFill>
          <a:ln/>
        </p:spPr>
      </p:sp>
      <p:sp>
        <p:nvSpPr>
          <p:cNvPr id="4608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37931725" indent="-37474525" defTabSz="966788">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D7F7E328-9FE3-2244-A19B-D5F2EBA72A5C}" type="slidenum">
              <a:rPr lang="en-US" sz="1300"/>
              <a:pPr/>
              <a:t>11</a:t>
            </a:fld>
            <a:endParaRPr lang="en-US" sz="1300"/>
          </a:p>
        </p:txBody>
      </p:sp>
      <p:sp>
        <p:nvSpPr>
          <p:cNvPr id="48131" name="Rectangle 2"/>
          <p:cNvSpPr>
            <a:spLocks noGrp="1" noRot="1" noChangeAspect="1" noChangeArrowheads="1"/>
          </p:cNvSpPr>
          <p:nvPr>
            <p:ph type="sldImg"/>
          </p:nvPr>
        </p:nvSpPr>
        <p:spPr>
          <a:solidFill>
            <a:srgbClr val="FFFFFF"/>
          </a:solidFill>
          <a:ln/>
        </p:spPr>
      </p:sp>
      <p:sp>
        <p:nvSpPr>
          <p:cNvPr id="48132" name="Rectangle 3"/>
          <p:cNvSpPr>
            <a:spLocks noGrp="1" noChangeArrowheads="1"/>
          </p:cNvSpPr>
          <p:nvPr>
            <p:ph type="body" idx="1"/>
          </p:nvPr>
        </p:nvSpPr>
        <p:spPr>
          <a:solidFill>
            <a:srgbClr val="FFFFFF"/>
          </a:solidFill>
          <a:ln>
            <a:solidFill>
              <a:srgbClr val="000000"/>
            </a:solidFill>
          </a:ln>
        </p:spPr>
        <p:txBody>
          <a:bodyPr lIns="96659" tIns="48330" rIns="96659" bIns="48330"/>
          <a:lstStyle/>
          <a:p>
            <a:r>
              <a:rPr lang="en-US">
                <a:ea typeface="ＭＳ Ｐゴシック" charset="0"/>
                <a:cs typeface="ＭＳ Ｐゴシック" charset="0"/>
              </a:rPr>
              <a:t>Rosette on deck and niskin bottles. The bottles are open and there</a:t>
            </a:r>
            <a:r>
              <a:rPr lang="ja-JP" altLang="en-US">
                <a:ea typeface="ＭＳ Ｐゴシック" charset="0"/>
                <a:cs typeface="ＭＳ Ｐゴシック" charset="0"/>
              </a:rPr>
              <a:t>’</a:t>
            </a:r>
            <a:r>
              <a:rPr lang="en-US">
                <a:ea typeface="ＭＳ Ｐゴシック" charset="0"/>
                <a:cs typeface="ＭＳ Ｐゴシック" charset="0"/>
              </a:rPr>
              <a:t>s a computer in the middle that can close each bottle at a different depth. They use an echosounder to figure out how deep it is. Plus, there</a:t>
            </a:r>
            <a:r>
              <a:rPr lang="ja-JP" altLang="en-US">
                <a:ea typeface="ＭＳ Ｐゴシック" charset="0"/>
                <a:cs typeface="ＭＳ Ｐゴシック" charset="0"/>
              </a:rPr>
              <a:t>’</a:t>
            </a:r>
            <a:r>
              <a:rPr lang="en-US">
                <a:ea typeface="ＭＳ Ｐゴシック" charset="0"/>
                <a:cs typeface="ＭＳ Ｐゴシック" charset="0"/>
              </a:rPr>
              <a:t>s a </a:t>
            </a:r>
            <a:r>
              <a:rPr lang="ja-JP" altLang="en-US">
                <a:ea typeface="ＭＳ Ｐゴシック" charset="0"/>
                <a:cs typeface="ＭＳ Ｐゴシック" charset="0"/>
              </a:rPr>
              <a:t>‘</a:t>
            </a:r>
            <a:r>
              <a:rPr lang="en-US">
                <a:ea typeface="ＭＳ Ｐゴシック" charset="0"/>
                <a:cs typeface="ＭＳ Ｐゴシック" charset="0"/>
              </a:rPr>
              <a:t>pinger</a:t>
            </a:r>
            <a:r>
              <a:rPr lang="ja-JP" altLang="en-US">
                <a:ea typeface="ＭＳ Ｐゴシック" charset="0"/>
                <a:cs typeface="ＭＳ Ｐゴシック" charset="0"/>
              </a:rPr>
              <a:t>’</a:t>
            </a:r>
            <a:r>
              <a:rPr lang="en-US">
                <a:ea typeface="ＭＳ Ｐゴシック" charset="0"/>
                <a:cs typeface="ＭＳ Ｐゴシック" charset="0"/>
              </a:rPr>
              <a:t> how high above the bottom the rosett is. There</a:t>
            </a:r>
            <a:r>
              <a:rPr lang="ja-JP" altLang="en-US">
                <a:ea typeface="ＭＳ Ｐゴシック" charset="0"/>
                <a:cs typeface="ＭＳ Ｐゴシック" charset="0"/>
              </a:rPr>
              <a:t>’</a:t>
            </a:r>
            <a:r>
              <a:rPr lang="en-US">
                <a:ea typeface="ＭＳ Ｐゴシック" charset="0"/>
                <a:cs typeface="ＭＳ Ｐゴシック" charset="0"/>
              </a:rPr>
              <a:t>s also a pressure sensor on the rosette it self that give depth information. Bottle clousre proportional to gradients. More bottles insurface than in deeper waters. Gradients based on whatever physical properties you want to sample.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37931725" indent="-37474525" defTabSz="966788">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F204320A-C381-E54A-ADAD-DAB750D8D7BA}" type="slidenum">
              <a:rPr lang="en-US" sz="1300"/>
              <a:pPr/>
              <a:t>12</a:t>
            </a:fld>
            <a:endParaRPr lang="en-US" sz="1300"/>
          </a:p>
        </p:txBody>
      </p:sp>
      <p:sp>
        <p:nvSpPr>
          <p:cNvPr id="50179" name="Rectangle 2"/>
          <p:cNvSpPr>
            <a:spLocks noGrp="1" noRot="1" noChangeAspect="1" noChangeArrowheads="1"/>
          </p:cNvSpPr>
          <p:nvPr>
            <p:ph type="sldImg"/>
          </p:nvPr>
        </p:nvSpPr>
        <p:spPr>
          <a:solidFill>
            <a:srgbClr val="FFFFFF"/>
          </a:solidFill>
          <a:ln/>
        </p:spPr>
      </p:sp>
      <p:sp>
        <p:nvSpPr>
          <p:cNvPr id="50180" name="Rectangle 3"/>
          <p:cNvSpPr>
            <a:spLocks noGrp="1" noChangeArrowheads="1"/>
          </p:cNvSpPr>
          <p:nvPr>
            <p:ph type="body" idx="1"/>
          </p:nvPr>
        </p:nvSpPr>
        <p:spPr>
          <a:solidFill>
            <a:srgbClr val="FFFFFF"/>
          </a:solidFill>
          <a:ln>
            <a:solidFill>
              <a:srgbClr val="000000"/>
            </a:solidFill>
          </a:ln>
        </p:spPr>
        <p:txBody>
          <a:bodyPr lIns="96659" tIns="48330" rIns="96659" bIns="48330"/>
          <a:lstStyle/>
          <a:p>
            <a:r>
              <a:rPr lang="en-US">
                <a:ea typeface="ＭＳ Ｐゴシック" charset="0"/>
                <a:cs typeface="ＭＳ Ｐゴシック" charset="0"/>
              </a:rPr>
              <a:t>From the JGOFS synthesis. During the 90</a:t>
            </a:r>
            <a:r>
              <a:rPr lang="ja-JP" altLang="en-US">
                <a:ea typeface="ＭＳ Ｐゴシック" charset="0"/>
                <a:cs typeface="ＭＳ Ｐゴシック" charset="0"/>
              </a:rPr>
              <a:t>’</a:t>
            </a:r>
            <a:r>
              <a:rPr lang="en-US">
                <a:ea typeface="ＭＳ Ｐゴシック" charset="0"/>
                <a:cs typeface="ＭＳ Ｐゴシック" charset="0"/>
              </a:rPr>
              <a:t>s there were three major programs (WOCE - primarily physical; DOE funded carbon measuremnts; JGOFS the rest of JGOFS was process and time series. The NOAA OACES complimentary to JGOFS process efforts. </a:t>
            </a:r>
          </a:p>
          <a:p>
            <a:endParaRPr lang="en-US">
              <a:ea typeface="ＭＳ Ｐゴシック" charset="0"/>
              <a:cs typeface="ＭＳ Ｐゴシック" charset="0"/>
            </a:endParaRPr>
          </a:p>
          <a:p>
            <a:r>
              <a:rPr lang="en-US">
                <a:ea typeface="ＭＳ Ｐゴシック" charset="0"/>
                <a:cs typeface="ＭＳ Ｐゴシック" charset="0"/>
              </a:rPr>
              <a:t>JGOFS/ NOAA total CO2 discrete, alkalinity, pCO2 and pH. With the JGOFS synthesis and modeling project (OCMIP) after the project (1990-1997 for cruises). To synthesize into a coherent basin analysis. E.g in pacific, there were 26 individual cruises run by 15 labs in 4 different countries. We</a:t>
            </a:r>
            <a:r>
              <a:rPr lang="ja-JP" altLang="en-US">
                <a:ea typeface="ＭＳ Ｐゴシック" charset="0"/>
                <a:cs typeface="ＭＳ Ｐゴシック" charset="0"/>
              </a:rPr>
              <a:t>’</a:t>
            </a:r>
            <a:r>
              <a:rPr lang="en-US">
                <a:ea typeface="ＭＳ Ｐゴシック" charset="0"/>
                <a:cs typeface="ＭＳ Ｐゴシック" charset="0"/>
              </a:rPr>
              <a:t>ve been working to ensure data consistency. Data QA and consistency very important. For instance, deep ocean with residence times of hundreds of years, deep water can be compared. And analysis of certified reference materials. Indian and Pacific are done, working on the Atlantic.  Will be published by middle of 2002 releasing a CD with combined bottle files and generating gridded basin-wide carbon distributions for all of the oceans. Available through CDIAC. The last global carbonsurvey was GEOSECS with a little over 6000 samples over the globe, and this combined survey will be 100,000 samples. </a:t>
            </a:r>
          </a:p>
          <a:p>
            <a:endParaRPr lang="en-US">
              <a:ea typeface="ＭＳ Ｐゴシック" charset="0"/>
              <a:cs typeface="ＭＳ Ｐゴシック" charset="0"/>
            </a:endParaRPr>
          </a:p>
          <a:p>
            <a:r>
              <a:rPr lang="en-US">
                <a:ea typeface="ＭＳ Ｐゴシック" charset="0"/>
                <a:cs typeface="ＭＳ Ｐゴシック" charset="0"/>
              </a:rPr>
              <a:t>DIC = good to +/= 3 micromoles alkalinity good to ~4-5 micromoles/kg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37931725" indent="-37474525" defTabSz="966788">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81B68C8A-26C5-3049-8D5E-176AA7723567}" type="slidenum">
              <a:rPr lang="en-US" sz="1300"/>
              <a:pPr/>
              <a:t>13</a:t>
            </a:fld>
            <a:endParaRPr lang="en-US" sz="130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97952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2761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0"/>
            <a:ext cx="21336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0"/>
            <a:ext cx="62484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81397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534400" cy="685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304800" y="914400"/>
            <a:ext cx="4191000" cy="5257800"/>
          </a:xfrm>
        </p:spPr>
        <p:txBody>
          <a:bodyPr/>
          <a:lstStyle/>
          <a:p>
            <a:pPr lvl="0"/>
            <a:endParaRPr lang="en-US" noProof="0" smtClean="0"/>
          </a:p>
        </p:txBody>
      </p:sp>
      <p:sp>
        <p:nvSpPr>
          <p:cNvPr id="4" name="Text Placeholder 3"/>
          <p:cNvSpPr>
            <a:spLocks noGrp="1"/>
          </p:cNvSpPr>
          <p:nvPr>
            <p:ph type="body" sz="half" idx="2"/>
          </p:nvPr>
        </p:nvSpPr>
        <p:spPr>
          <a:xfrm>
            <a:off x="4648200" y="914400"/>
            <a:ext cx="4191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296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534400" cy="6858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304800" y="914400"/>
            <a:ext cx="4191000" cy="5257800"/>
          </a:xfrm>
        </p:spPr>
        <p:txBody>
          <a:bodyPr/>
          <a:lstStyle/>
          <a:p>
            <a:pPr lvl="0"/>
            <a:endParaRPr lang="en-US" noProof="0" smtClean="0"/>
          </a:p>
        </p:txBody>
      </p:sp>
      <p:sp>
        <p:nvSpPr>
          <p:cNvPr id="4" name="Text Placeholder 3"/>
          <p:cNvSpPr>
            <a:spLocks noGrp="1"/>
          </p:cNvSpPr>
          <p:nvPr>
            <p:ph type="body" sz="half" idx="2"/>
          </p:nvPr>
        </p:nvSpPr>
        <p:spPr>
          <a:xfrm>
            <a:off x="4648200" y="914400"/>
            <a:ext cx="4191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73475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0"/>
            <a:ext cx="85344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7685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2889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422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914400"/>
            <a:ext cx="4191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4191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73532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562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4255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6531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27206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7237092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0"/>
            <a:ext cx="85344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04800" y="914400"/>
            <a:ext cx="8534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mj-lt"/>
          <a:ea typeface="ＭＳ Ｐゴシック" charset="-128"/>
          <a:cs typeface="ＭＳ Ｐゴシック" charset="-128"/>
        </a:defRPr>
      </a:lvl1pPr>
      <a:lvl2pPr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charset="0"/>
          <a:ea typeface="ＭＳ Ｐゴシック" charset="-128"/>
          <a:cs typeface="ＭＳ Ｐゴシック" charset="-128"/>
        </a:defRPr>
      </a:lvl2pPr>
      <a:lvl3pPr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charset="0"/>
          <a:ea typeface="ＭＳ Ｐゴシック" charset="-128"/>
          <a:cs typeface="ＭＳ Ｐゴシック" charset="-128"/>
        </a:defRPr>
      </a:lvl3pPr>
      <a:lvl4pPr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charset="0"/>
          <a:ea typeface="ＭＳ Ｐゴシック" charset="-128"/>
          <a:cs typeface="ＭＳ Ｐゴシック" charset="-128"/>
        </a:defRPr>
      </a:lvl4pPr>
      <a:lvl5pPr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charset="0"/>
          <a:ea typeface="ＭＳ Ｐゴシック" charset="-128"/>
          <a:cs typeface="ＭＳ Ｐゴシック" charset="-128"/>
        </a:defRPr>
      </a:lvl5pPr>
      <a:lvl6pPr marL="457200"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charset="0"/>
        </a:defRPr>
      </a:lvl6pPr>
      <a:lvl7pPr marL="914400"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charset="0"/>
        </a:defRPr>
      </a:lvl7pPr>
      <a:lvl8pPr marL="1371600"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charset="0"/>
        </a:defRPr>
      </a:lvl8pPr>
      <a:lvl9pPr marL="1828800"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charset="0"/>
        </a:defRPr>
      </a:lvl9pPr>
    </p:titleStyle>
    <p:bodyStyle>
      <a:lvl1pPr marL="342900" indent="-342900" algn="l" rtl="0" eaLnBrk="0" fontAlgn="base" hangingPunct="0">
        <a:spcBef>
          <a:spcPct val="3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16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16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16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oleObject1.bin"/><Relationship Id="rId5" Type="http://schemas.openxmlformats.org/officeDocument/2006/relationships/image" Target="../media/image1.png"/><Relationship Id="rId6" Type="http://schemas.openxmlformats.org/officeDocument/2006/relationships/oleObject" Target="../embeddings/oleObject2.bin"/><Relationship Id="rId7" Type="http://schemas.openxmlformats.org/officeDocument/2006/relationships/image" Target="../media/image2.png"/><Relationship Id="rId8" Type="http://schemas.openxmlformats.org/officeDocument/2006/relationships/image" Target="../media/image3.jpeg"/><Relationship Id="rId9" Type="http://schemas.openxmlformats.org/officeDocument/2006/relationships/image" Target="../media/image4.jpe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1" Type="http://schemas.openxmlformats.org/officeDocument/2006/relationships/image" Target="../media/image32.png"/><Relationship Id="rId12" Type="http://schemas.openxmlformats.org/officeDocument/2006/relationships/image" Target="../media/image33.png"/><Relationship Id="rId13" Type="http://schemas.openxmlformats.org/officeDocument/2006/relationships/image" Target="../media/image34.png"/><Relationship Id="rId14" Type="http://schemas.openxmlformats.org/officeDocument/2006/relationships/oleObject" Target="../embeddings/oleObject8.bin"/><Relationship Id="rId15" Type="http://schemas.openxmlformats.org/officeDocument/2006/relationships/image" Target="../media/image24.emf"/><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notesSlide" Target="../notesSlides/notesSlide14.xml"/><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0.png"/><Relationship Id="rId10"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hyperlink" Target="http://www.biology.duke.edu/jackson/templ6.html" TargetMode="External"/><Relationship Id="rId6" Type="http://schemas.openxmlformats.org/officeDocument/2006/relationships/image" Target="../media/image39.jpeg"/><Relationship Id="rId7"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jpe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46.jpeg"/><Relationship Id="rId5" Type="http://schemas.openxmlformats.org/officeDocument/2006/relationships/oleObject" Target="../embeddings/oleObject9.bin"/><Relationship Id="rId6" Type="http://schemas.openxmlformats.org/officeDocument/2006/relationships/image" Target="../media/image45.emf"/><Relationship Id="rId1" Type="http://schemas.openxmlformats.org/officeDocument/2006/relationships/vmlDrawing" Target="../drawings/vmlDrawing5.vml"/><Relationship Id="rId2"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4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50.png"/><Relationship Id="rId5" Type="http://schemas.openxmlformats.org/officeDocument/2006/relationships/oleObject" Target="../embeddings/oleObject10.bin"/><Relationship Id="rId6" Type="http://schemas.openxmlformats.org/officeDocument/2006/relationships/image" Target="../media/image49.png"/><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oleObject" Target="../embeddings/oleObject11.bin"/><Relationship Id="rId5" Type="http://schemas.openxmlformats.org/officeDocument/2006/relationships/image" Target="../media/image1.pn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4.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55.emf"/></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56.png"/><Relationship Id="rId1" Type="http://schemas.microsoft.com/office/2007/relationships/media" Target="../media/media1.mp4"/><Relationship Id="rId2" Type="http://schemas.openxmlformats.org/officeDocument/2006/relationships/video" Target="../media/media1.mp4"/></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57.png"/><Relationship Id="rId1" Type="http://schemas.microsoft.com/office/2007/relationships/media" Target="../media/media2.mp4"/><Relationship Id="rId2" Type="http://schemas.openxmlformats.org/officeDocument/2006/relationships/video" Target="../media/media2.mp4"/></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emf"/><Relationship Id="rId3" Type="http://schemas.openxmlformats.org/officeDocument/2006/relationships/image" Target="../media/image61.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3.bin"/><Relationship Id="rId5" Type="http://schemas.openxmlformats.org/officeDocument/2006/relationships/image" Target="../media/image2.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4.bin"/><Relationship Id="rId5" Type="http://schemas.openxmlformats.org/officeDocument/2006/relationships/image" Target="../media/image11.png"/><Relationship Id="rId6" Type="http://schemas.openxmlformats.org/officeDocument/2006/relationships/oleObject" Target="../embeddings/oleObject5.bin"/><Relationship Id="rId7" Type="http://schemas.openxmlformats.org/officeDocument/2006/relationships/image" Target="../media/image12.png"/><Relationship Id="rId8" Type="http://schemas.openxmlformats.org/officeDocument/2006/relationships/oleObject" Target="../embeddings/oleObject6.bin"/><Relationship Id="rId9" Type="http://schemas.openxmlformats.org/officeDocument/2006/relationships/image" Target="../media/image13.png"/><Relationship Id="rId10" Type="http://schemas.openxmlformats.org/officeDocument/2006/relationships/oleObject" Target="../embeddings/oleObject7.bin"/><Relationship Id="rId11" Type="http://schemas.openxmlformats.org/officeDocument/2006/relationships/image" Target="../media/image14.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p:txBody>
          <a:bodyPr/>
          <a:lstStyle/>
          <a:p>
            <a:r>
              <a:rPr lang="en-US" sz="4800" dirty="0">
                <a:latin typeface="Arial Rounded MT Bold"/>
                <a:ea typeface="ＭＳ Ｐゴシック" charset="0"/>
                <a:cs typeface="Arial Rounded MT Bold"/>
              </a:rPr>
              <a:t>The Global Carbon Cycle</a:t>
            </a:r>
          </a:p>
        </p:txBody>
      </p:sp>
      <p:sp>
        <p:nvSpPr>
          <p:cNvPr id="271363" name="AutoShape 3"/>
          <p:cNvSpPr>
            <a:spLocks noChangeAspect="1" noChangeArrowheads="1"/>
          </p:cNvSpPr>
          <p:nvPr/>
        </p:nvSpPr>
        <p:spPr bwMode="auto">
          <a:xfrm>
            <a:off x="3514725" y="4827588"/>
            <a:ext cx="2120900" cy="1825625"/>
          </a:xfrm>
          <a:prstGeom prst="flowChartMagneticDisk">
            <a:avLst/>
          </a:prstGeom>
          <a:solidFill>
            <a:srgbClr val="FF0000"/>
          </a:solidFill>
          <a:ln w="9525">
            <a:solidFill>
              <a:schemeClr val="tx1"/>
            </a:solidFill>
            <a:round/>
            <a:headEnd/>
            <a:tailEnd/>
          </a:ln>
          <a:effectLst>
            <a:outerShdw blurRad="63500" dist="38099" dir="2700000" algn="ctr" rotWithShape="0">
              <a:schemeClr val="bg2">
                <a:alpha val="74998"/>
              </a:schemeClr>
            </a:outerShdw>
          </a:effectLst>
        </p:spPr>
        <p:txBody>
          <a:bodyPr wrap="none" anchor="ctr"/>
          <a:lstStyle/>
          <a:p>
            <a:pPr algn="ctr">
              <a:defRPr/>
            </a:pPr>
            <a:endParaRPr lang="en-US" b="1">
              <a:solidFill>
                <a:schemeClr val="bg1"/>
              </a:solidFill>
              <a:latin typeface="Times New Roman" pitchFamily="-1" charset="0"/>
              <a:ea typeface="+mn-ea"/>
              <a:cs typeface="+mn-cs"/>
            </a:endParaRPr>
          </a:p>
        </p:txBody>
      </p:sp>
      <p:sp>
        <p:nvSpPr>
          <p:cNvPr id="36870" name="Text Box 4"/>
          <p:cNvSpPr txBox="1">
            <a:spLocks noChangeAspect="1" noChangeArrowheads="1"/>
          </p:cNvSpPr>
          <p:nvPr/>
        </p:nvSpPr>
        <p:spPr bwMode="auto">
          <a:xfrm>
            <a:off x="4054475" y="5286375"/>
            <a:ext cx="1387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chemeClr val="bg1"/>
                </a:solidFill>
                <a:latin typeface="Arial" charset="0"/>
              </a:rPr>
              <a:t>Humans</a:t>
            </a:r>
          </a:p>
        </p:txBody>
      </p:sp>
      <p:grpSp>
        <p:nvGrpSpPr>
          <p:cNvPr id="36871" name="Group 5"/>
          <p:cNvGrpSpPr>
            <a:grpSpLocks noChangeAspect="1"/>
          </p:cNvGrpSpPr>
          <p:nvPr/>
        </p:nvGrpSpPr>
        <p:grpSpPr bwMode="auto">
          <a:xfrm>
            <a:off x="3457575" y="1136650"/>
            <a:ext cx="2352675" cy="2319338"/>
            <a:chOff x="3928" y="5040"/>
            <a:chExt cx="1792" cy="1793"/>
          </a:xfrm>
        </p:grpSpPr>
        <p:sp>
          <p:nvSpPr>
            <p:cNvPr id="271366" name="Oval 6"/>
            <p:cNvSpPr>
              <a:spLocks noChangeAspect="1" noChangeArrowheads="1"/>
            </p:cNvSpPr>
            <p:nvPr/>
          </p:nvSpPr>
          <p:spPr bwMode="auto">
            <a:xfrm>
              <a:off x="3928" y="5040"/>
              <a:ext cx="1792" cy="1793"/>
            </a:xfrm>
            <a:prstGeom prst="ellipse">
              <a:avLst/>
            </a:prstGeom>
            <a:solidFill>
              <a:srgbClr val="00FFFF"/>
            </a:solidFill>
            <a:ln w="9525">
              <a:solidFill>
                <a:schemeClr val="tx1"/>
              </a:solidFill>
              <a:round/>
              <a:headEnd/>
              <a:tailEnd/>
            </a:ln>
            <a:effectLst>
              <a:outerShdw blurRad="63500" dist="38099" dir="2700000" algn="ctr" rotWithShape="0">
                <a:schemeClr val="bg2">
                  <a:alpha val="74998"/>
                </a:schemeClr>
              </a:outerShdw>
            </a:effectLst>
          </p:spPr>
          <p:txBody>
            <a:bodyPr wrap="none" anchor="ctr"/>
            <a:lstStyle/>
            <a:p>
              <a:pPr algn="ctr">
                <a:defRPr/>
              </a:pPr>
              <a:endParaRPr lang="en-US" b="1">
                <a:latin typeface="Times New Roman" pitchFamily="-1" charset="0"/>
                <a:ea typeface="+mn-ea"/>
                <a:cs typeface="+mn-cs"/>
              </a:endParaRPr>
            </a:p>
          </p:txBody>
        </p:sp>
        <p:sp>
          <p:nvSpPr>
            <p:cNvPr id="36894" name="Text Box 7"/>
            <p:cNvSpPr txBox="1">
              <a:spLocks noChangeAspect="1" noChangeArrowheads="1"/>
            </p:cNvSpPr>
            <p:nvPr/>
          </p:nvSpPr>
          <p:spPr bwMode="auto">
            <a:xfrm>
              <a:off x="4078" y="5218"/>
              <a:ext cx="1494" cy="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latin typeface="Arial" charset="0"/>
                </a:rPr>
                <a:t>Atmosphere</a:t>
              </a:r>
            </a:p>
          </p:txBody>
        </p:sp>
        <p:graphicFrame>
          <p:nvGraphicFramePr>
            <p:cNvPr id="36867" name="Object 3"/>
            <p:cNvGraphicFramePr>
              <a:graphicFrameLocks noChangeAspect="1"/>
            </p:cNvGraphicFramePr>
            <p:nvPr/>
          </p:nvGraphicFramePr>
          <p:xfrm>
            <a:off x="4176" y="5541"/>
            <a:ext cx="1234" cy="865"/>
          </p:xfrm>
          <a:graphic>
            <a:graphicData uri="http://schemas.openxmlformats.org/presentationml/2006/ole">
              <mc:AlternateContent xmlns:mc="http://schemas.openxmlformats.org/markup-compatibility/2006">
                <mc:Choice xmlns:v="urn:schemas-microsoft-com:vml" Requires="v">
                  <p:oleObj spid="_x0000_s36934" name="Image" r:id="rId4" imgW="6077744" imgH="4266768" progId="Photoshop.Image.5">
                    <p:embed/>
                  </p:oleObj>
                </mc:Choice>
                <mc:Fallback>
                  <p:oleObj name="Image" r:id="rId4" imgW="6077744" imgH="4266768" progId="Photoshop.Image.5">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6" y="5541"/>
                          <a:ext cx="1234" cy="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6895" name="Text Box 9"/>
            <p:cNvSpPr txBox="1">
              <a:spLocks noChangeAspect="1" noChangeArrowheads="1"/>
            </p:cNvSpPr>
            <p:nvPr/>
          </p:nvSpPr>
          <p:spPr bwMode="auto">
            <a:xfrm>
              <a:off x="4253" y="6433"/>
              <a:ext cx="1151"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smtClean="0">
                  <a:latin typeface="Arial" charset="0"/>
                </a:rPr>
                <a:t>800</a:t>
              </a:r>
              <a:r>
                <a:rPr lang="en-US" b="1" smtClean="0">
                  <a:latin typeface="Arial" charset="0"/>
                </a:rPr>
                <a:t>+ 5/</a:t>
              </a:r>
              <a:r>
                <a:rPr lang="en-US" b="1" dirty="0" err="1">
                  <a:latin typeface="Arial" charset="0"/>
                </a:rPr>
                <a:t>yr</a:t>
              </a:r>
              <a:endParaRPr lang="en-US" b="1" dirty="0">
                <a:latin typeface="Arial" charset="0"/>
              </a:endParaRPr>
            </a:p>
          </p:txBody>
        </p:sp>
      </p:grpSp>
      <p:grpSp>
        <p:nvGrpSpPr>
          <p:cNvPr id="36872" name="Group 10"/>
          <p:cNvGrpSpPr>
            <a:grpSpLocks noChangeAspect="1"/>
          </p:cNvGrpSpPr>
          <p:nvPr/>
        </p:nvGrpSpPr>
        <p:grpSpPr bwMode="auto">
          <a:xfrm>
            <a:off x="630238" y="4206875"/>
            <a:ext cx="2355850" cy="2317750"/>
            <a:chOff x="1920" y="5616"/>
            <a:chExt cx="1920" cy="1920"/>
          </a:xfrm>
        </p:grpSpPr>
        <p:sp>
          <p:nvSpPr>
            <p:cNvPr id="271371" name="Oval 11"/>
            <p:cNvSpPr>
              <a:spLocks noChangeAspect="1" noChangeArrowheads="1"/>
            </p:cNvSpPr>
            <p:nvPr/>
          </p:nvSpPr>
          <p:spPr bwMode="auto">
            <a:xfrm>
              <a:off x="1920" y="5616"/>
              <a:ext cx="1920" cy="1920"/>
            </a:xfrm>
            <a:prstGeom prst="ellipse">
              <a:avLst/>
            </a:prstGeom>
            <a:solidFill>
              <a:srgbClr val="0000FF"/>
            </a:solidFill>
            <a:ln w="9525">
              <a:solidFill>
                <a:schemeClr val="tx1"/>
              </a:solidFill>
              <a:round/>
              <a:headEnd/>
              <a:tailEnd/>
            </a:ln>
            <a:effectLst>
              <a:outerShdw blurRad="63500" dist="38099" dir="2700000" algn="ctr" rotWithShape="0">
                <a:schemeClr val="bg2">
                  <a:alpha val="74998"/>
                </a:schemeClr>
              </a:outerShdw>
            </a:effectLst>
          </p:spPr>
          <p:txBody>
            <a:bodyPr wrap="none" anchor="ctr"/>
            <a:lstStyle/>
            <a:p>
              <a:pPr algn="ctr">
                <a:defRPr/>
              </a:pPr>
              <a:endParaRPr lang="en-US" b="1">
                <a:solidFill>
                  <a:schemeClr val="bg1"/>
                </a:solidFill>
                <a:latin typeface="Times New Roman" pitchFamily="-1" charset="0"/>
                <a:ea typeface="+mn-ea"/>
                <a:cs typeface="+mn-cs"/>
              </a:endParaRPr>
            </a:p>
          </p:txBody>
        </p:sp>
        <p:sp>
          <p:nvSpPr>
            <p:cNvPr id="36891" name="Text Box 12"/>
            <p:cNvSpPr txBox="1">
              <a:spLocks noChangeAspect="1" noChangeArrowheads="1"/>
            </p:cNvSpPr>
            <p:nvPr/>
          </p:nvSpPr>
          <p:spPr bwMode="auto">
            <a:xfrm>
              <a:off x="2428" y="5807"/>
              <a:ext cx="910"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chemeClr val="bg1"/>
                  </a:solidFill>
                  <a:latin typeface="Arial" charset="0"/>
                </a:rPr>
                <a:t>Ocean</a:t>
              </a:r>
            </a:p>
          </p:txBody>
        </p:sp>
        <p:sp>
          <p:nvSpPr>
            <p:cNvPr id="36892" name="Text Box 13"/>
            <p:cNvSpPr txBox="1">
              <a:spLocks noChangeAspect="1" noChangeArrowheads="1"/>
            </p:cNvSpPr>
            <p:nvPr/>
          </p:nvSpPr>
          <p:spPr bwMode="auto">
            <a:xfrm>
              <a:off x="2432" y="7105"/>
              <a:ext cx="910"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chemeClr val="bg1"/>
                  </a:solidFill>
                  <a:latin typeface="Arial" charset="0"/>
                </a:rPr>
                <a:t>38,000</a:t>
              </a:r>
            </a:p>
          </p:txBody>
        </p:sp>
        <p:graphicFrame>
          <p:nvGraphicFramePr>
            <p:cNvPr id="36866" name="Object 2"/>
            <p:cNvGraphicFramePr>
              <a:graphicFrameLocks noChangeAspect="1"/>
            </p:cNvGraphicFramePr>
            <p:nvPr/>
          </p:nvGraphicFramePr>
          <p:xfrm>
            <a:off x="2208" y="6096"/>
            <a:ext cx="1303" cy="929"/>
          </p:xfrm>
          <a:graphic>
            <a:graphicData uri="http://schemas.openxmlformats.org/presentationml/2006/ole">
              <mc:AlternateContent xmlns:mc="http://schemas.openxmlformats.org/markup-compatibility/2006">
                <mc:Choice xmlns:v="urn:schemas-microsoft-com:vml" Requires="v">
                  <p:oleObj spid="_x0000_s36935" name="Image" r:id="rId6" imgW="12974232" imgH="9263678" progId="Photoshop.Image.5">
                    <p:embed/>
                  </p:oleObj>
                </mc:Choice>
                <mc:Fallback>
                  <p:oleObj name="Image" r:id="rId6" imgW="12974232" imgH="9263678" progId="Photoshop.Image.5">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8" y="6096"/>
                          <a:ext cx="1303" cy="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271375" name="Oval 15"/>
          <p:cNvSpPr>
            <a:spLocks noChangeAspect="1" noChangeArrowheads="1"/>
          </p:cNvSpPr>
          <p:nvPr/>
        </p:nvSpPr>
        <p:spPr bwMode="auto">
          <a:xfrm>
            <a:off x="6281738" y="4206875"/>
            <a:ext cx="2355850" cy="2317750"/>
          </a:xfrm>
          <a:prstGeom prst="ellipse">
            <a:avLst/>
          </a:prstGeom>
          <a:solidFill>
            <a:srgbClr val="008000"/>
          </a:solidFill>
          <a:ln w="9525">
            <a:solidFill>
              <a:schemeClr val="tx1"/>
            </a:solidFill>
            <a:round/>
            <a:headEnd/>
            <a:tailEnd/>
          </a:ln>
          <a:effectLst>
            <a:outerShdw blurRad="63500" dist="38099" dir="2700000" algn="ctr" rotWithShape="0">
              <a:schemeClr val="bg2">
                <a:alpha val="74998"/>
              </a:schemeClr>
            </a:outerShdw>
          </a:effectLst>
        </p:spPr>
        <p:txBody>
          <a:bodyPr wrap="none" anchor="ctr"/>
          <a:lstStyle/>
          <a:p>
            <a:pPr algn="ctr">
              <a:defRPr/>
            </a:pPr>
            <a:endParaRPr lang="en-US" b="1">
              <a:solidFill>
                <a:srgbClr val="FF0000"/>
              </a:solidFill>
              <a:latin typeface="Times New Roman" pitchFamily="-1" charset="0"/>
              <a:ea typeface="+mn-ea"/>
              <a:cs typeface="+mn-cs"/>
            </a:endParaRPr>
          </a:p>
        </p:txBody>
      </p:sp>
      <p:sp>
        <p:nvSpPr>
          <p:cNvPr id="36874" name="Text Box 16"/>
          <p:cNvSpPr txBox="1">
            <a:spLocks noChangeAspect="1" noChangeArrowheads="1"/>
          </p:cNvSpPr>
          <p:nvPr/>
        </p:nvSpPr>
        <p:spPr bwMode="auto">
          <a:xfrm>
            <a:off x="7081838" y="4337050"/>
            <a:ext cx="790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chemeClr val="bg1"/>
                </a:solidFill>
                <a:latin typeface="Arial" charset="0"/>
              </a:rPr>
              <a:t>Land</a:t>
            </a:r>
          </a:p>
        </p:txBody>
      </p:sp>
      <p:sp>
        <p:nvSpPr>
          <p:cNvPr id="36875" name="Text Box 17"/>
          <p:cNvSpPr txBox="1">
            <a:spLocks noChangeAspect="1" noChangeArrowheads="1"/>
          </p:cNvSpPr>
          <p:nvPr/>
        </p:nvSpPr>
        <p:spPr bwMode="auto">
          <a:xfrm>
            <a:off x="7034213" y="6100763"/>
            <a:ext cx="862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chemeClr val="bg1"/>
                </a:solidFill>
                <a:latin typeface="Arial" charset="0"/>
              </a:rPr>
              <a:t>2000</a:t>
            </a:r>
          </a:p>
        </p:txBody>
      </p:sp>
      <p:sp>
        <p:nvSpPr>
          <p:cNvPr id="271378" name="Line 18"/>
          <p:cNvSpPr>
            <a:spLocks noChangeAspect="1" noChangeShapeType="1"/>
          </p:cNvSpPr>
          <p:nvPr/>
        </p:nvSpPr>
        <p:spPr bwMode="auto">
          <a:xfrm flipH="1">
            <a:off x="2513013" y="3165475"/>
            <a:ext cx="1296987" cy="1274763"/>
          </a:xfrm>
          <a:prstGeom prst="line">
            <a:avLst/>
          </a:prstGeom>
          <a:noFill/>
          <a:ln w="57150">
            <a:solidFill>
              <a:schemeClr val="tx1"/>
            </a:solidFill>
            <a:round/>
            <a:headEnd/>
            <a:tailEnd type="stealth" w="lg" len="me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271379" name="Line 19"/>
          <p:cNvSpPr>
            <a:spLocks noChangeAspect="1" noChangeShapeType="1"/>
          </p:cNvSpPr>
          <p:nvPr/>
        </p:nvSpPr>
        <p:spPr bwMode="auto">
          <a:xfrm flipV="1">
            <a:off x="4575175" y="3455988"/>
            <a:ext cx="0" cy="1677987"/>
          </a:xfrm>
          <a:prstGeom prst="line">
            <a:avLst/>
          </a:prstGeom>
          <a:noFill/>
          <a:ln w="57150">
            <a:solidFill>
              <a:schemeClr val="tx1"/>
            </a:solidFill>
            <a:round/>
            <a:headEnd/>
            <a:tailEnd type="stealth" w="lg" len="me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271380" name="Line 20"/>
          <p:cNvSpPr>
            <a:spLocks noChangeAspect="1" noChangeShapeType="1"/>
          </p:cNvSpPr>
          <p:nvPr/>
        </p:nvSpPr>
        <p:spPr bwMode="auto">
          <a:xfrm flipH="1" flipV="1">
            <a:off x="5753100" y="2584450"/>
            <a:ext cx="1411288" cy="1622425"/>
          </a:xfrm>
          <a:prstGeom prst="line">
            <a:avLst/>
          </a:prstGeom>
          <a:noFill/>
          <a:ln w="57150">
            <a:solidFill>
              <a:schemeClr val="tx1"/>
            </a:solidFill>
            <a:round/>
            <a:headEnd/>
            <a:tailEnd type="stealth" w="lg" len="me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36879" name="Text Box 21"/>
          <p:cNvSpPr txBox="1">
            <a:spLocks noChangeAspect="1" noChangeArrowheads="1"/>
          </p:cNvSpPr>
          <p:nvPr/>
        </p:nvSpPr>
        <p:spPr bwMode="auto">
          <a:xfrm>
            <a:off x="2843213" y="3736975"/>
            <a:ext cx="827087"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latin typeface="Arial" charset="0"/>
              </a:rPr>
              <a:t>~90</a:t>
            </a:r>
          </a:p>
        </p:txBody>
      </p:sp>
      <p:sp>
        <p:nvSpPr>
          <p:cNvPr id="36880" name="Text Box 22"/>
          <p:cNvSpPr txBox="1">
            <a:spLocks noChangeAspect="1" noChangeArrowheads="1"/>
          </p:cNvSpPr>
          <p:nvPr/>
        </p:nvSpPr>
        <p:spPr bwMode="auto">
          <a:xfrm>
            <a:off x="5773738" y="2997200"/>
            <a:ext cx="9779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latin typeface="Arial" charset="0"/>
              </a:rPr>
              <a:t>~120</a:t>
            </a:r>
          </a:p>
        </p:txBody>
      </p:sp>
      <p:sp>
        <p:nvSpPr>
          <p:cNvPr id="271383" name="Line 23"/>
          <p:cNvSpPr>
            <a:spLocks noChangeAspect="1" noChangeShapeType="1"/>
          </p:cNvSpPr>
          <p:nvPr/>
        </p:nvSpPr>
        <p:spPr bwMode="auto">
          <a:xfrm>
            <a:off x="5575300" y="3048000"/>
            <a:ext cx="1179513" cy="1392238"/>
          </a:xfrm>
          <a:prstGeom prst="line">
            <a:avLst/>
          </a:prstGeom>
          <a:noFill/>
          <a:ln w="57150">
            <a:solidFill>
              <a:schemeClr val="tx1"/>
            </a:solidFill>
            <a:round/>
            <a:headEnd/>
            <a:tailEnd type="stealth" w="lg" len="me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36882" name="Text Box 24"/>
          <p:cNvSpPr txBox="1">
            <a:spLocks noChangeAspect="1" noChangeArrowheads="1"/>
          </p:cNvSpPr>
          <p:nvPr/>
        </p:nvSpPr>
        <p:spPr bwMode="auto">
          <a:xfrm>
            <a:off x="5548313" y="3663950"/>
            <a:ext cx="9779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latin typeface="Arial" charset="0"/>
              </a:rPr>
              <a:t>~120</a:t>
            </a:r>
          </a:p>
        </p:txBody>
      </p:sp>
      <p:sp>
        <p:nvSpPr>
          <p:cNvPr id="36883" name="Text Box 25"/>
          <p:cNvSpPr txBox="1">
            <a:spLocks noChangeAspect="1" noChangeArrowheads="1"/>
          </p:cNvSpPr>
          <p:nvPr/>
        </p:nvSpPr>
        <p:spPr bwMode="auto">
          <a:xfrm>
            <a:off x="3810000" y="4146550"/>
            <a:ext cx="17526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dirty="0" smtClean="0">
                <a:latin typeface="Arial" charset="0"/>
              </a:rPr>
              <a:t>10 </a:t>
            </a:r>
            <a:r>
              <a:rPr lang="en-US" b="1" dirty="0" err="1">
                <a:latin typeface="Arial" charset="0"/>
              </a:rPr>
              <a:t>GtC</a:t>
            </a:r>
            <a:r>
              <a:rPr lang="en-US" b="1" dirty="0">
                <a:latin typeface="Arial" charset="0"/>
              </a:rPr>
              <a:t>/</a:t>
            </a:r>
            <a:r>
              <a:rPr lang="en-US" b="1" dirty="0" err="1">
                <a:latin typeface="Arial" charset="0"/>
              </a:rPr>
              <a:t>yr</a:t>
            </a:r>
            <a:endParaRPr lang="en-US" b="1" dirty="0">
              <a:latin typeface="Arial" charset="0"/>
            </a:endParaRPr>
          </a:p>
        </p:txBody>
      </p:sp>
      <p:sp>
        <p:nvSpPr>
          <p:cNvPr id="271386" name="Line 26"/>
          <p:cNvSpPr>
            <a:spLocks noChangeAspect="1" noChangeShapeType="1"/>
          </p:cNvSpPr>
          <p:nvPr/>
        </p:nvSpPr>
        <p:spPr bwMode="auto">
          <a:xfrm flipV="1">
            <a:off x="2017713" y="2781300"/>
            <a:ext cx="1530350" cy="1447800"/>
          </a:xfrm>
          <a:prstGeom prst="line">
            <a:avLst/>
          </a:prstGeom>
          <a:noFill/>
          <a:ln w="57150">
            <a:solidFill>
              <a:schemeClr val="tx1"/>
            </a:solidFill>
            <a:round/>
            <a:headEnd/>
            <a:tailEnd type="stealth" w="lg" len="med"/>
          </a:ln>
          <a:effectLst>
            <a:outerShdw blurRad="63500" dist="38099" dir="2700000" algn="ctr" rotWithShape="0">
              <a:schemeClr val="bg2">
                <a:alpha val="74998"/>
              </a:schemeClr>
            </a:outerShdw>
          </a:effectLst>
        </p:spPr>
        <p:txBody>
          <a:bodyPr wrap="none" anchor="ctr"/>
          <a:lstStyle/>
          <a:p>
            <a:pPr>
              <a:defRPr/>
            </a:pPr>
            <a:endParaRPr lang="en-US">
              <a:ea typeface="+mn-ea"/>
              <a:cs typeface="+mn-cs"/>
            </a:endParaRPr>
          </a:p>
        </p:txBody>
      </p:sp>
      <p:sp>
        <p:nvSpPr>
          <p:cNvPr id="36885" name="Text Box 27"/>
          <p:cNvSpPr txBox="1">
            <a:spLocks noChangeAspect="1" noChangeArrowheads="1"/>
          </p:cNvSpPr>
          <p:nvPr/>
        </p:nvSpPr>
        <p:spPr bwMode="auto">
          <a:xfrm>
            <a:off x="2543175" y="3144838"/>
            <a:ext cx="8382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latin typeface="Arial" charset="0"/>
              </a:rPr>
              <a:t>~90</a:t>
            </a:r>
          </a:p>
        </p:txBody>
      </p:sp>
      <p:pic>
        <p:nvPicPr>
          <p:cNvPr id="36886" name="Picture 28" descr="tropica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40513" y="4754563"/>
            <a:ext cx="174307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7" name="Picture 29" descr="smok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49700" y="5686425"/>
            <a:ext cx="12700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88" name="Text Box 30"/>
          <p:cNvSpPr txBox="1">
            <a:spLocks noChangeArrowheads="1"/>
          </p:cNvSpPr>
          <p:nvPr/>
        </p:nvSpPr>
        <p:spPr bwMode="auto">
          <a:xfrm>
            <a:off x="176213" y="1473200"/>
            <a:ext cx="22987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i="1">
                <a:solidFill>
                  <a:srgbClr val="FF0000"/>
                </a:solidFill>
                <a:latin typeface="Arial Rounded MT Bold"/>
                <a:cs typeface="Arial Rounded MT Bold"/>
              </a:rPr>
              <a:t>About half the CO</a:t>
            </a:r>
            <a:r>
              <a:rPr lang="en-US" b="1" i="1" baseline="-25000">
                <a:solidFill>
                  <a:srgbClr val="FF0000"/>
                </a:solidFill>
                <a:latin typeface="Arial Rounded MT Bold"/>
                <a:cs typeface="Arial Rounded MT Bold"/>
              </a:rPr>
              <a:t>2</a:t>
            </a:r>
            <a:r>
              <a:rPr lang="en-US" b="1" i="1">
                <a:solidFill>
                  <a:srgbClr val="FF0000"/>
                </a:solidFill>
                <a:latin typeface="Arial Rounded MT Bold"/>
                <a:cs typeface="Arial Rounded MT Bold"/>
              </a:rPr>
              <a:t> released by humans is absorbed by oceans and land</a:t>
            </a:r>
          </a:p>
        </p:txBody>
      </p:sp>
      <p:sp>
        <p:nvSpPr>
          <p:cNvPr id="36889" name="Text Box 31"/>
          <p:cNvSpPr txBox="1">
            <a:spLocks noChangeArrowheads="1"/>
          </p:cNvSpPr>
          <p:nvPr/>
        </p:nvSpPr>
        <p:spPr bwMode="auto">
          <a:xfrm>
            <a:off x="6994525" y="1143000"/>
            <a:ext cx="201295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ja-JP" altLang="en-US" b="1" i="1" dirty="0">
                <a:solidFill>
                  <a:srgbClr val="FF0000"/>
                </a:solidFill>
                <a:latin typeface="Arial Rounded MT Bold"/>
                <a:cs typeface="Arial Rounded MT Bold"/>
              </a:rPr>
              <a:t>“</a:t>
            </a:r>
            <a:r>
              <a:rPr lang="en-US" b="1" i="1" dirty="0">
                <a:solidFill>
                  <a:srgbClr val="FF0000"/>
                </a:solidFill>
                <a:latin typeface="Arial Rounded MT Bold"/>
                <a:cs typeface="Arial Rounded MT Bold"/>
              </a:rPr>
              <a:t>Missing</a:t>
            </a:r>
            <a:r>
              <a:rPr lang="ja-JP" altLang="en-US" b="1" i="1" dirty="0">
                <a:solidFill>
                  <a:srgbClr val="FF0000"/>
                </a:solidFill>
                <a:latin typeface="Arial Rounded MT Bold"/>
                <a:cs typeface="Arial Rounded MT Bold"/>
              </a:rPr>
              <a:t>”</a:t>
            </a:r>
            <a:r>
              <a:rPr lang="en-US" b="1" i="1" dirty="0">
                <a:solidFill>
                  <a:srgbClr val="FF0000"/>
                </a:solidFill>
                <a:latin typeface="Arial Rounded MT Bold"/>
                <a:cs typeface="Arial Rounded MT Bold"/>
              </a:rPr>
              <a:t> carbon is hard to find among large natural fluxes</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a:xfrm>
            <a:off x="0" y="0"/>
            <a:ext cx="9144000" cy="685800"/>
          </a:xfrm>
        </p:spPr>
        <p:txBody>
          <a:bodyPr/>
          <a:lstStyle/>
          <a:p>
            <a:r>
              <a:rPr lang="en-US" sz="4400" dirty="0">
                <a:latin typeface="Arial Rounded MT Bold"/>
                <a:ea typeface="ＭＳ Ｐゴシック" charset="0"/>
                <a:cs typeface="Arial Rounded MT Bold"/>
              </a:rPr>
              <a:t>Vertical Structure of the Oceans</a:t>
            </a:r>
          </a:p>
        </p:txBody>
      </p:sp>
      <p:sp>
        <p:nvSpPr>
          <p:cNvPr id="45059" name="Rectangle 3"/>
          <p:cNvSpPr>
            <a:spLocks noGrp="1" noChangeArrowheads="1"/>
          </p:cNvSpPr>
          <p:nvPr>
            <p:ph type="body" sz="half" idx="2"/>
          </p:nvPr>
        </p:nvSpPr>
        <p:spPr>
          <a:xfrm>
            <a:off x="1295400" y="5029200"/>
            <a:ext cx="6705600" cy="1600200"/>
          </a:xfrm>
        </p:spPr>
        <p:txBody>
          <a:bodyPr/>
          <a:lstStyle/>
          <a:p>
            <a:pPr>
              <a:lnSpc>
                <a:spcPct val="90000"/>
              </a:lnSpc>
            </a:pPr>
            <a:r>
              <a:rPr lang="en-US" sz="1800">
                <a:latin typeface="Arial Rounded MT Bold"/>
                <a:ea typeface="ＭＳ Ｐゴシック" charset="0"/>
                <a:cs typeface="Arial Rounded MT Bold"/>
              </a:rPr>
              <a:t>Warm </a:t>
            </a:r>
            <a:r>
              <a:rPr lang="en-US" sz="1800">
                <a:solidFill>
                  <a:srgbClr val="FF0000"/>
                </a:solidFill>
                <a:latin typeface="Arial Rounded MT Bold"/>
                <a:ea typeface="ＭＳ Ｐゴシック" charset="0"/>
                <a:cs typeface="Arial Rounded MT Bold"/>
              </a:rPr>
              <a:t>buoyant </a:t>
            </a:r>
            <a:r>
              <a:rPr lang="ja-JP" altLang="en-US" sz="1800">
                <a:solidFill>
                  <a:srgbClr val="FF0000"/>
                </a:solidFill>
                <a:latin typeface="Arial Rounded MT Bold"/>
                <a:ea typeface="ＭＳ Ｐゴシック" charset="0"/>
                <a:cs typeface="Arial Rounded MT Bold"/>
              </a:rPr>
              <a:t>“</a:t>
            </a:r>
            <a:r>
              <a:rPr lang="en-US" sz="1800">
                <a:solidFill>
                  <a:srgbClr val="FF0000"/>
                </a:solidFill>
                <a:latin typeface="Arial Rounded MT Bold"/>
                <a:ea typeface="ＭＳ Ｐゴシック" charset="0"/>
                <a:cs typeface="Arial Rounded MT Bold"/>
              </a:rPr>
              <a:t>raft</a:t>
            </a:r>
            <a:r>
              <a:rPr lang="ja-JP" altLang="en-US" sz="1800">
                <a:solidFill>
                  <a:srgbClr val="FF0000"/>
                </a:solidFill>
                <a:latin typeface="Arial Rounded MT Bold"/>
                <a:ea typeface="ＭＳ Ｐゴシック" charset="0"/>
                <a:cs typeface="Arial Rounded MT Bold"/>
              </a:rPr>
              <a:t>”</a:t>
            </a:r>
            <a:r>
              <a:rPr lang="en-US" sz="1800">
                <a:latin typeface="Arial Rounded MT Bold"/>
                <a:ea typeface="ＭＳ Ｐゴシック" charset="0"/>
                <a:cs typeface="Arial Rounded MT Bold"/>
              </a:rPr>
              <a:t> floats at surface</a:t>
            </a:r>
          </a:p>
          <a:p>
            <a:pPr>
              <a:lnSpc>
                <a:spcPct val="90000"/>
              </a:lnSpc>
            </a:pPr>
            <a:r>
              <a:rPr lang="en-US" sz="1800">
                <a:latin typeface="Arial Rounded MT Bold"/>
                <a:ea typeface="ＭＳ Ｐゴシック" charset="0"/>
                <a:cs typeface="Arial Rounded MT Bold"/>
              </a:rPr>
              <a:t>Cold deep water is only </a:t>
            </a:r>
            <a:r>
              <a:rPr lang="ja-JP" altLang="en-US" sz="1800">
                <a:latin typeface="Arial Rounded MT Bold"/>
                <a:ea typeface="ＭＳ Ｐゴシック" charset="0"/>
                <a:cs typeface="Arial Rounded MT Bold"/>
              </a:rPr>
              <a:t>“</a:t>
            </a:r>
            <a:r>
              <a:rPr lang="en-US" sz="1800">
                <a:latin typeface="Arial Rounded MT Bold"/>
                <a:ea typeface="ＭＳ Ｐゴシック" charset="0"/>
                <a:cs typeface="Arial Rounded MT Bold"/>
              </a:rPr>
              <a:t>formed</a:t>
            </a:r>
            <a:r>
              <a:rPr lang="ja-JP" altLang="en-US" sz="1800">
                <a:latin typeface="Arial Rounded MT Bold"/>
                <a:ea typeface="ＭＳ Ｐゴシック" charset="0"/>
                <a:cs typeface="Arial Rounded MT Bold"/>
              </a:rPr>
              <a:t>”</a:t>
            </a:r>
            <a:r>
              <a:rPr lang="en-US" sz="1800">
                <a:latin typeface="Arial Rounded MT Bold"/>
                <a:ea typeface="ＭＳ Ｐゴシック" charset="0"/>
                <a:cs typeface="Arial Rounded MT Bold"/>
              </a:rPr>
              <a:t> at high latitudes</a:t>
            </a:r>
          </a:p>
          <a:p>
            <a:pPr>
              <a:lnSpc>
                <a:spcPct val="90000"/>
              </a:lnSpc>
            </a:pPr>
            <a:r>
              <a:rPr lang="en-US" sz="1800">
                <a:latin typeface="Arial Rounded MT Bold"/>
                <a:ea typeface="ＭＳ Ｐゴシック" charset="0"/>
                <a:cs typeface="Arial Rounded MT Bold"/>
              </a:rPr>
              <a:t>Very stable, </a:t>
            </a:r>
            <a:r>
              <a:rPr lang="en-US" sz="1800">
                <a:solidFill>
                  <a:srgbClr val="FF0000"/>
                </a:solidFill>
                <a:latin typeface="Arial Rounded MT Bold"/>
                <a:ea typeface="ＭＳ Ｐゴシック" charset="0"/>
                <a:cs typeface="Arial Rounded MT Bold"/>
              </a:rPr>
              <a:t>hard to mix, takes ~ 1000 years!</a:t>
            </a:r>
          </a:p>
          <a:p>
            <a:pPr>
              <a:lnSpc>
                <a:spcPct val="90000"/>
              </a:lnSpc>
            </a:pPr>
            <a:r>
              <a:rPr lang="en-US" sz="1800">
                <a:latin typeface="Arial Rounded MT Bold"/>
                <a:ea typeface="ＭＳ Ｐゴシック" charset="0"/>
                <a:cs typeface="Arial Rounded MT Bold"/>
              </a:rPr>
              <a:t>Icy cold, inky black, most of the ocean </a:t>
            </a:r>
            <a:br>
              <a:rPr lang="en-US" sz="1800">
                <a:latin typeface="Arial Rounded MT Bold"/>
                <a:ea typeface="ＭＳ Ｐゴシック" charset="0"/>
                <a:cs typeface="Arial Rounded MT Bold"/>
              </a:rPr>
            </a:br>
            <a:r>
              <a:rPr lang="en-US" sz="1800">
                <a:solidFill>
                  <a:srgbClr val="FF0000"/>
                </a:solidFill>
                <a:latin typeface="Arial Rounded MT Bold"/>
                <a:ea typeface="ＭＳ Ｐゴシック" charset="0"/>
                <a:cs typeface="Arial Rounded MT Bold"/>
              </a:rPr>
              <a:t>doesn</a:t>
            </a:r>
            <a:r>
              <a:rPr lang="ja-JP" altLang="en-US" sz="1800">
                <a:solidFill>
                  <a:srgbClr val="FF0000"/>
                </a:solidFill>
                <a:latin typeface="Arial Rounded MT Bold"/>
                <a:ea typeface="ＭＳ Ｐゴシック" charset="0"/>
                <a:cs typeface="Arial Rounded MT Bold"/>
              </a:rPr>
              <a:t>’</a:t>
            </a:r>
            <a:r>
              <a:rPr lang="en-US" sz="1800">
                <a:solidFill>
                  <a:srgbClr val="FF0000"/>
                </a:solidFill>
                <a:latin typeface="Arial Rounded MT Bold"/>
                <a:ea typeface="ＭＳ Ｐゴシック" charset="0"/>
                <a:cs typeface="Arial Rounded MT Bold"/>
              </a:rPr>
              <a:t>t know we</a:t>
            </a:r>
            <a:r>
              <a:rPr lang="ja-JP" altLang="en-US" sz="1800">
                <a:solidFill>
                  <a:srgbClr val="FF0000"/>
                </a:solidFill>
                <a:latin typeface="Arial Rounded MT Bold"/>
                <a:ea typeface="ＭＳ Ｐゴシック" charset="0"/>
                <a:cs typeface="Arial Rounded MT Bold"/>
              </a:rPr>
              <a:t>’</a:t>
            </a:r>
            <a:r>
              <a:rPr lang="en-US" sz="1800">
                <a:solidFill>
                  <a:srgbClr val="FF0000"/>
                </a:solidFill>
                <a:latin typeface="Arial Rounded MT Bold"/>
                <a:ea typeface="ＭＳ Ｐゴシック" charset="0"/>
                <a:cs typeface="Arial Rounded MT Bold"/>
              </a:rPr>
              <a:t>re here yet!</a:t>
            </a:r>
            <a:r>
              <a:rPr lang="en-US" sz="1800">
                <a:latin typeface="Arial Rounded MT Bold"/>
                <a:ea typeface="ＭＳ Ｐゴシック" charset="0"/>
                <a:cs typeface="Arial Rounded MT Bold"/>
              </a:rPr>
              <a:t> </a:t>
            </a:r>
          </a:p>
        </p:txBody>
      </p:sp>
      <p:pic>
        <p:nvPicPr>
          <p:cNvPr id="45060" name="Picture 4" descr="oce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066800"/>
            <a:ext cx="731520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 Box 5"/>
          <p:cNvSpPr txBox="1">
            <a:spLocks noChangeArrowheads="1"/>
          </p:cNvSpPr>
          <p:nvPr/>
        </p:nvSpPr>
        <p:spPr bwMode="auto">
          <a:xfrm>
            <a:off x="146050" y="1219200"/>
            <a:ext cx="539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sfc</a:t>
            </a:r>
          </a:p>
        </p:txBody>
      </p:sp>
      <p:sp>
        <p:nvSpPr>
          <p:cNvPr id="45062" name="Text Box 6"/>
          <p:cNvSpPr txBox="1">
            <a:spLocks noChangeArrowheads="1"/>
          </p:cNvSpPr>
          <p:nvPr/>
        </p:nvSpPr>
        <p:spPr bwMode="auto">
          <a:xfrm>
            <a:off x="76200" y="3124200"/>
            <a:ext cx="801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4 km</a:t>
            </a:r>
          </a:p>
        </p:txBody>
      </p:sp>
    </p:spTree>
  </p:cSld>
  <p:clrMapOvr>
    <a:masterClrMapping/>
  </p:clrMapOvr>
  <p:transition xmlns:p14="http://schemas.microsoft.com/office/powerpoint/2010/main">
    <p:dissolv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P2050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17625"/>
            <a:ext cx="3805238"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3" descr="P21300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393825"/>
            <a:ext cx="3813175"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6596" name="Rectangle 4"/>
          <p:cNvSpPr>
            <a:spLocks noChangeArrowheads="1"/>
          </p:cNvSpPr>
          <p:nvPr/>
        </p:nvSpPr>
        <p:spPr bwMode="auto">
          <a:xfrm>
            <a:off x="0" y="152400"/>
            <a:ext cx="9144000" cy="685800"/>
          </a:xfrm>
          <a:prstGeom prst="rect">
            <a:avLst/>
          </a:prstGeom>
          <a:noFill/>
          <a:ln w="9525">
            <a:noFill/>
            <a:miter lim="800000"/>
            <a:headEnd/>
            <a:tailEnd/>
          </a:ln>
          <a:effectLst/>
        </p:spPr>
        <p:txBody>
          <a:bodyPr anchor="ctr"/>
          <a:lstStyle/>
          <a:p>
            <a:pPr algn="ctr"/>
            <a:r>
              <a:rPr lang="en-US" sz="5400" b="1" dirty="0">
                <a:solidFill>
                  <a:schemeClr val="accent2"/>
                </a:solidFill>
                <a:effectLst>
                  <a:outerShdw blurRad="38100" dist="38100" dir="2700000" algn="tl">
                    <a:srgbClr val="DDDDDD"/>
                  </a:outerShdw>
                </a:effectLst>
                <a:latin typeface="Arial Rounded MT Bold"/>
                <a:cs typeface="Arial Rounded MT Bold"/>
              </a:rPr>
              <a:t>Observing the Deep Ocean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88" y="1395413"/>
            <a:ext cx="8615362" cy="445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49155" name="Text Box 3"/>
          <p:cNvSpPr txBox="1">
            <a:spLocks noChangeArrowheads="1"/>
          </p:cNvSpPr>
          <p:nvPr/>
        </p:nvSpPr>
        <p:spPr bwMode="auto">
          <a:xfrm>
            <a:off x="2193925" y="493713"/>
            <a:ext cx="5645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atin typeface="Times" charset="0"/>
              </a:rPr>
              <a:t>WOCE/JGOFS/OACES Global Survey Data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anthropogenic"/>
          <p:cNvPicPr>
            <a:picLocks noChangeAspect="1" noChangeArrowheads="1"/>
          </p:cNvPicPr>
          <p:nvPr/>
        </p:nvPicPr>
        <p:blipFill>
          <a:blip r:embed="rId3">
            <a:extLst>
              <a:ext uri="{28A0092B-C50C-407E-A947-70E740481C1C}">
                <a14:useLocalDpi xmlns:a14="http://schemas.microsoft.com/office/drawing/2010/main" val="0"/>
              </a:ext>
            </a:extLst>
          </a:blip>
          <a:srcRect l="8824" t="5302" r="8824" b="7576"/>
          <a:stretch>
            <a:fillRect/>
          </a:stretch>
        </p:blipFill>
        <p:spPr bwMode="auto">
          <a:xfrm>
            <a:off x="55563" y="76200"/>
            <a:ext cx="4897437"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79" name="Rectangle 3"/>
          <p:cNvSpPr>
            <a:spLocks noGrp="1" noChangeArrowheads="1"/>
          </p:cNvSpPr>
          <p:nvPr>
            <p:ph type="title"/>
          </p:nvPr>
        </p:nvSpPr>
        <p:spPr>
          <a:xfrm>
            <a:off x="4648200" y="-76200"/>
            <a:ext cx="4495800" cy="762000"/>
          </a:xfrm>
        </p:spPr>
        <p:txBody>
          <a:bodyPr/>
          <a:lstStyle/>
          <a:p>
            <a:r>
              <a:rPr lang="en-US" dirty="0">
                <a:latin typeface="Arial Rounded MT Bold"/>
                <a:ea typeface="ＭＳ Ｐゴシック" charset="0"/>
                <a:cs typeface="Arial Rounded MT Bold"/>
              </a:rPr>
              <a:t>Anthropogenic DIC</a:t>
            </a:r>
          </a:p>
        </p:txBody>
      </p:sp>
      <p:sp>
        <p:nvSpPr>
          <p:cNvPr id="51204" name="Rectangle 4"/>
          <p:cNvSpPr>
            <a:spLocks noGrp="1" noChangeArrowheads="1"/>
          </p:cNvSpPr>
          <p:nvPr>
            <p:ph type="body" idx="1"/>
          </p:nvPr>
        </p:nvSpPr>
        <p:spPr>
          <a:xfrm>
            <a:off x="4876800" y="990600"/>
            <a:ext cx="4343400" cy="3124200"/>
          </a:xfrm>
        </p:spPr>
        <p:txBody>
          <a:bodyPr/>
          <a:lstStyle/>
          <a:p>
            <a:pPr>
              <a:lnSpc>
                <a:spcPct val="90000"/>
              </a:lnSpc>
            </a:pPr>
            <a:r>
              <a:rPr lang="en-US" sz="2000">
                <a:latin typeface="Arial Rounded MT Bold"/>
                <a:ea typeface="ＭＳ Ｐゴシック" charset="0"/>
                <a:cs typeface="Arial Rounded MT Bold"/>
              </a:rPr>
              <a:t>Estimated from total observed DIC using stoichiometry </a:t>
            </a:r>
          </a:p>
          <a:p>
            <a:pPr>
              <a:lnSpc>
                <a:spcPct val="90000"/>
              </a:lnSpc>
            </a:pPr>
            <a:r>
              <a:rPr lang="en-US" sz="2000">
                <a:latin typeface="Arial Rounded MT Bold"/>
                <a:ea typeface="ＭＳ Ｐゴシック" charset="0"/>
                <a:cs typeface="Arial Rounded MT Bold"/>
              </a:rPr>
              <a:t>Most </a:t>
            </a:r>
            <a:r>
              <a:rPr lang="en-US" sz="2000">
                <a:solidFill>
                  <a:srgbClr val="FF0000"/>
                </a:solidFill>
                <a:latin typeface="Arial Rounded MT Bold"/>
                <a:ea typeface="ＭＳ Ｐゴシック" charset="0"/>
                <a:cs typeface="Arial Rounded MT Bold"/>
              </a:rPr>
              <a:t>anthropogenic DIC confined to top few 100 m</a:t>
            </a:r>
            <a:endParaRPr lang="en-US" sz="2000">
              <a:latin typeface="Arial Rounded MT Bold"/>
              <a:ea typeface="ＭＳ Ｐゴシック" charset="0"/>
              <a:cs typeface="Arial Rounded MT Bold"/>
            </a:endParaRPr>
          </a:p>
          <a:p>
            <a:pPr>
              <a:lnSpc>
                <a:spcPct val="90000"/>
              </a:lnSpc>
            </a:pPr>
            <a:r>
              <a:rPr lang="ja-JP" altLang="en-US" sz="2000">
                <a:latin typeface="Arial Rounded MT Bold"/>
                <a:ea typeface="ＭＳ Ｐゴシック" charset="0"/>
                <a:cs typeface="Arial Rounded MT Bold"/>
              </a:rPr>
              <a:t>“</a:t>
            </a:r>
            <a:r>
              <a:rPr lang="en-US" sz="2000">
                <a:latin typeface="Arial Rounded MT Bold"/>
                <a:ea typeface="ＭＳ Ｐゴシック" charset="0"/>
                <a:cs typeface="Arial Rounded MT Bold"/>
              </a:rPr>
              <a:t>Shoaling</a:t>
            </a:r>
            <a:r>
              <a:rPr lang="ja-JP" altLang="en-US" sz="2000">
                <a:latin typeface="Arial Rounded MT Bold"/>
                <a:ea typeface="ＭＳ Ｐゴシック" charset="0"/>
                <a:cs typeface="Arial Rounded MT Bold"/>
              </a:rPr>
              <a:t>”</a:t>
            </a:r>
            <a:r>
              <a:rPr lang="en-US" sz="2000">
                <a:latin typeface="Arial Rounded MT Bold"/>
                <a:ea typeface="ＭＳ Ｐゴシック" charset="0"/>
                <a:cs typeface="Arial Rounded MT Bold"/>
              </a:rPr>
              <a:t> in tropics, convection at higher latitudes</a:t>
            </a:r>
          </a:p>
          <a:p>
            <a:pPr>
              <a:lnSpc>
                <a:spcPct val="90000"/>
              </a:lnSpc>
            </a:pPr>
            <a:r>
              <a:rPr lang="en-US" sz="2000">
                <a:latin typeface="Arial Rounded MT Bold"/>
                <a:ea typeface="ＭＳ Ｐゴシック" charset="0"/>
                <a:cs typeface="Arial Rounded MT Bold"/>
              </a:rPr>
              <a:t>Some </a:t>
            </a:r>
            <a:r>
              <a:rPr lang="ja-JP" altLang="en-US" sz="2000">
                <a:latin typeface="Arial Rounded MT Bold"/>
                <a:ea typeface="ＭＳ Ｐゴシック" charset="0"/>
                <a:cs typeface="Arial Rounded MT Bold"/>
              </a:rPr>
              <a:t>“</a:t>
            </a:r>
            <a:r>
              <a:rPr lang="en-US" sz="2000">
                <a:latin typeface="Arial Rounded MT Bold"/>
                <a:ea typeface="ＭＳ Ｐゴシック" charset="0"/>
                <a:cs typeface="Arial Rounded MT Bold"/>
              </a:rPr>
              <a:t>contamination</a:t>
            </a:r>
            <a:r>
              <a:rPr lang="ja-JP" altLang="en-US" sz="2000">
                <a:latin typeface="Arial Rounded MT Bold"/>
                <a:ea typeface="ＭＳ Ｐゴシック" charset="0"/>
                <a:cs typeface="Arial Rounded MT Bold"/>
              </a:rPr>
              <a:t>”</a:t>
            </a:r>
            <a:r>
              <a:rPr lang="en-US" sz="2000">
                <a:latin typeface="Arial Rounded MT Bold"/>
                <a:ea typeface="ＭＳ Ｐゴシック" charset="0"/>
                <a:cs typeface="Arial Rounded MT Bold"/>
              </a:rPr>
              <a:t> of bottom water in Atlantic </a:t>
            </a:r>
            <a:br>
              <a:rPr lang="en-US" sz="2000">
                <a:latin typeface="Arial Rounded MT Bold"/>
                <a:ea typeface="ＭＳ Ｐゴシック" charset="0"/>
                <a:cs typeface="Arial Rounded MT Bold"/>
              </a:rPr>
            </a:br>
            <a:r>
              <a:rPr lang="en-US" sz="2000">
                <a:latin typeface="Arial Rounded MT Bold"/>
                <a:ea typeface="ＭＳ Ｐゴシック" charset="0"/>
                <a:cs typeface="Arial Rounded MT Bold"/>
              </a:rPr>
              <a:t>(both hemispheres)</a:t>
            </a:r>
          </a:p>
        </p:txBody>
      </p:sp>
      <p:pic>
        <p:nvPicPr>
          <p:cNvPr id="51205" name="Picture 5" descr="zm"/>
          <p:cNvPicPr>
            <a:picLocks noChangeAspect="1" noChangeArrowheads="1"/>
          </p:cNvPicPr>
          <p:nvPr/>
        </p:nvPicPr>
        <p:blipFill>
          <a:blip r:embed="rId4">
            <a:extLst>
              <a:ext uri="{28A0092B-C50C-407E-A947-70E740481C1C}">
                <a14:useLocalDpi xmlns:a14="http://schemas.microsoft.com/office/drawing/2010/main" val="0"/>
              </a:ext>
            </a:extLst>
          </a:blip>
          <a:srcRect l="6863" t="7576" r="54901" b="70454"/>
          <a:stretch>
            <a:fillRect/>
          </a:stretch>
        </p:blipFill>
        <p:spPr bwMode="auto">
          <a:xfrm>
            <a:off x="5410200" y="4191000"/>
            <a:ext cx="2971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Text Box 6"/>
          <p:cNvSpPr txBox="1">
            <a:spLocks noChangeArrowheads="1"/>
          </p:cNvSpPr>
          <p:nvPr/>
        </p:nvSpPr>
        <p:spPr bwMode="auto">
          <a:xfrm>
            <a:off x="5943600" y="6324600"/>
            <a:ext cx="2173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i="1">
                <a:solidFill>
                  <a:srgbClr val="FF0000"/>
                </a:solidFill>
              </a:rPr>
              <a:t>(Feeley et al, 2001)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tropic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5394" name="Rectangle 2"/>
          <p:cNvSpPr>
            <a:spLocks noGrp="1" noChangeArrowheads="1"/>
          </p:cNvSpPr>
          <p:nvPr>
            <p:ph type="title"/>
          </p:nvPr>
        </p:nvSpPr>
        <p:spPr>
          <a:xfrm>
            <a:off x="2057400" y="228600"/>
            <a:ext cx="6248400" cy="685800"/>
          </a:xfrm>
        </p:spPr>
        <p:txBody>
          <a:bodyPr/>
          <a:lstStyle/>
          <a:p>
            <a:r>
              <a:rPr lang="en-US" sz="7200" dirty="0">
                <a:solidFill>
                  <a:srgbClr val="014711"/>
                </a:solidFill>
                <a:latin typeface="Arial Rounded MT Bold"/>
                <a:ea typeface="ＭＳ Ｐゴシック" charset="0"/>
                <a:cs typeface="Arial Rounded MT Bold"/>
              </a:rPr>
              <a:t>The Land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sz="5400" dirty="0">
                <a:latin typeface="Arial Rounded MT Bold"/>
                <a:ea typeface="ＭＳ Ｐゴシック" charset="0"/>
                <a:cs typeface="Arial Rounded MT Bold"/>
              </a:rPr>
              <a:t>Carbon and Water</a:t>
            </a:r>
          </a:p>
        </p:txBody>
      </p:sp>
      <p:sp>
        <p:nvSpPr>
          <p:cNvPr id="65539" name="Rectangle 3"/>
          <p:cNvSpPr>
            <a:spLocks noGrp="1" noChangeArrowheads="1"/>
          </p:cNvSpPr>
          <p:nvPr>
            <p:ph type="body" idx="1"/>
          </p:nvPr>
        </p:nvSpPr>
        <p:spPr>
          <a:xfrm>
            <a:off x="5029200" y="1219200"/>
            <a:ext cx="4114800" cy="5486400"/>
          </a:xfrm>
        </p:spPr>
        <p:txBody>
          <a:bodyPr/>
          <a:lstStyle/>
          <a:p>
            <a:pPr>
              <a:lnSpc>
                <a:spcPct val="90000"/>
              </a:lnSpc>
            </a:pPr>
            <a:r>
              <a:rPr lang="en-US" dirty="0">
                <a:latin typeface="Arial Rounded MT Bold"/>
                <a:ea typeface="ＭＳ Ｐゴシック" charset="0"/>
                <a:cs typeface="Arial Rounded MT Bold"/>
              </a:rPr>
              <a:t>Plants eat CO</a:t>
            </a:r>
            <a:r>
              <a:rPr lang="en-US" baseline="-25000" dirty="0">
                <a:latin typeface="Arial Rounded MT Bold"/>
                <a:ea typeface="ＭＳ Ｐゴシック" charset="0"/>
                <a:cs typeface="Arial Rounded MT Bold"/>
              </a:rPr>
              <a:t>2</a:t>
            </a:r>
            <a:r>
              <a:rPr lang="en-US" dirty="0">
                <a:latin typeface="Arial Rounded MT Bold"/>
                <a:ea typeface="ＭＳ Ｐゴシック" charset="0"/>
                <a:cs typeface="Arial Rounded MT Bold"/>
              </a:rPr>
              <a:t> for a living</a:t>
            </a:r>
          </a:p>
          <a:p>
            <a:pPr>
              <a:lnSpc>
                <a:spcPct val="90000"/>
              </a:lnSpc>
            </a:pPr>
            <a:r>
              <a:rPr lang="en-US" dirty="0">
                <a:latin typeface="Arial Rounded MT Bold"/>
                <a:ea typeface="ＭＳ Ｐゴシック" charset="0"/>
                <a:cs typeface="Arial Rounded MT Bold"/>
              </a:rPr>
              <a:t>They open their stomata to let CO</a:t>
            </a:r>
            <a:r>
              <a:rPr lang="en-US" baseline="-25000" dirty="0">
                <a:latin typeface="Arial Rounded MT Bold"/>
                <a:ea typeface="ＭＳ Ｐゴシック" charset="0"/>
                <a:cs typeface="Arial Rounded MT Bold"/>
              </a:rPr>
              <a:t>2</a:t>
            </a:r>
            <a:r>
              <a:rPr lang="en-US" dirty="0">
                <a:latin typeface="Arial Rounded MT Bold"/>
                <a:ea typeface="ＭＳ Ｐゴシック" charset="0"/>
                <a:cs typeface="Arial Rounded MT Bold"/>
              </a:rPr>
              <a:t> in</a:t>
            </a:r>
          </a:p>
          <a:p>
            <a:pPr>
              <a:lnSpc>
                <a:spcPct val="90000"/>
              </a:lnSpc>
            </a:pPr>
            <a:r>
              <a:rPr lang="en-US" dirty="0">
                <a:latin typeface="Arial Rounded MT Bold"/>
                <a:ea typeface="ＭＳ Ｐゴシック" charset="0"/>
                <a:cs typeface="Arial Rounded MT Bold"/>
              </a:rPr>
              <a:t>Water gets out as an (unfortunate?) consequence</a:t>
            </a:r>
          </a:p>
          <a:p>
            <a:pPr>
              <a:lnSpc>
                <a:spcPct val="90000"/>
              </a:lnSpc>
            </a:pPr>
            <a:r>
              <a:rPr lang="en-US" dirty="0">
                <a:latin typeface="Arial Rounded MT Bold"/>
                <a:ea typeface="ＭＳ Ｐゴシック" charset="0"/>
                <a:cs typeface="Arial Rounded MT Bold"/>
              </a:rPr>
              <a:t>For every CO</a:t>
            </a:r>
            <a:r>
              <a:rPr lang="en-US" baseline="-25000" dirty="0">
                <a:latin typeface="Arial Rounded MT Bold"/>
                <a:ea typeface="ＭＳ Ｐゴシック" charset="0"/>
                <a:cs typeface="Arial Rounded MT Bold"/>
              </a:rPr>
              <a:t>2</a:t>
            </a:r>
            <a:r>
              <a:rPr lang="en-US" dirty="0">
                <a:latin typeface="Arial Rounded MT Bold"/>
                <a:ea typeface="ＭＳ Ｐゴシック" charset="0"/>
                <a:cs typeface="Arial Rounded MT Bold"/>
              </a:rPr>
              <a:t> molecule fixed about 400 H</a:t>
            </a:r>
            <a:r>
              <a:rPr lang="en-US" baseline="-25000" dirty="0">
                <a:latin typeface="Arial Rounded MT Bold"/>
                <a:ea typeface="ＭＳ Ｐゴシック" charset="0"/>
                <a:cs typeface="Arial Rounded MT Bold"/>
              </a:rPr>
              <a:t>2</a:t>
            </a:r>
            <a:r>
              <a:rPr lang="en-US" dirty="0">
                <a:latin typeface="Arial Rounded MT Bold"/>
                <a:ea typeface="ＭＳ Ｐゴシック" charset="0"/>
                <a:cs typeface="Arial Rounded MT Bold"/>
              </a:rPr>
              <a:t>O molecules are lost</a:t>
            </a:r>
          </a:p>
        </p:txBody>
      </p:sp>
      <p:pic>
        <p:nvPicPr>
          <p:cNvPr id="65540" name="Picture 4" descr="CarbonAndWa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05000"/>
            <a:ext cx="4733925"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dissolv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17463"/>
            <a:ext cx="9099550" cy="692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1" y="0"/>
            <a:ext cx="8686800" cy="1569660"/>
          </a:xfrm>
          <a:prstGeom prst="rect">
            <a:avLst/>
          </a:prstGeom>
          <a:noFill/>
        </p:spPr>
        <p:txBody>
          <a:bodyPr wrap="square" rtlCol="0">
            <a:spAutoFit/>
          </a:bodyPr>
          <a:lstStyle/>
          <a:p>
            <a:pPr algn="ctr"/>
            <a:r>
              <a:rPr lang="en-US" sz="4800" dirty="0" smtClean="0">
                <a:solidFill>
                  <a:srgbClr val="0000FF"/>
                </a:solidFill>
                <a:effectLst>
                  <a:outerShdw blurRad="50800" dist="38100" dir="2700000" algn="tl" rotWithShape="0">
                    <a:prstClr val="black">
                      <a:alpha val="40000"/>
                    </a:prstClr>
                  </a:outerShdw>
                </a:effectLst>
                <a:latin typeface="Arial Rounded MT Bold"/>
                <a:cs typeface="Arial Rounded MT Bold"/>
              </a:rPr>
              <a:t>Carbon Storage &amp; Turnover </a:t>
            </a:r>
            <a:br>
              <a:rPr lang="en-US" sz="4800" dirty="0" smtClean="0">
                <a:solidFill>
                  <a:srgbClr val="0000FF"/>
                </a:solidFill>
                <a:effectLst>
                  <a:outerShdw blurRad="50800" dist="38100" dir="2700000" algn="tl" rotWithShape="0">
                    <a:prstClr val="black">
                      <a:alpha val="40000"/>
                    </a:prstClr>
                  </a:outerShdw>
                </a:effectLst>
                <a:latin typeface="Arial Rounded MT Bold"/>
                <a:cs typeface="Arial Rounded MT Bold"/>
              </a:rPr>
            </a:br>
            <a:r>
              <a:rPr lang="en-US" sz="4800" dirty="0" smtClean="0">
                <a:solidFill>
                  <a:srgbClr val="0000FF"/>
                </a:solidFill>
                <a:effectLst>
                  <a:outerShdw blurRad="50800" dist="38100" dir="2700000" algn="tl" rotWithShape="0">
                    <a:prstClr val="black">
                      <a:alpha val="40000"/>
                    </a:prstClr>
                  </a:outerShdw>
                </a:effectLst>
                <a:latin typeface="Arial Rounded MT Bold"/>
                <a:cs typeface="Arial Rounded MT Bold"/>
              </a:rPr>
              <a:t>in Land Ecosystems</a:t>
            </a:r>
            <a:endParaRPr lang="en-US" sz="4800" dirty="0">
              <a:solidFill>
                <a:srgbClr val="0000FF"/>
              </a:solidFill>
              <a:effectLst>
                <a:outerShdw blurRad="50800" dist="38100" dir="2700000" algn="tl" rotWithShape="0">
                  <a:prstClr val="black">
                    <a:alpha val="40000"/>
                  </a:prstClr>
                </a:outerShdw>
              </a:effectLst>
              <a:latin typeface="Arial Rounded MT Bold"/>
              <a:cs typeface="Arial Rounded MT Bold"/>
            </a:endParaRPr>
          </a:p>
        </p:txBody>
      </p:sp>
      <p:pic>
        <p:nvPicPr>
          <p:cNvPr id="4" name="Picture 3"/>
          <p:cNvPicPr>
            <a:picLocks noChangeAspect="1"/>
          </p:cNvPicPr>
          <p:nvPr/>
        </p:nvPicPr>
        <p:blipFill rotWithShape="1">
          <a:blip r:embed="rId3"/>
          <a:srcRect l="48229" r="27311"/>
          <a:stretch/>
        </p:blipFill>
        <p:spPr>
          <a:xfrm>
            <a:off x="152400" y="1524000"/>
            <a:ext cx="2984456" cy="5029200"/>
          </a:xfrm>
          <a:prstGeom prst="rect">
            <a:avLst/>
          </a:prstGeom>
        </p:spPr>
      </p:pic>
      <p:sp>
        <p:nvSpPr>
          <p:cNvPr id="11" name="Rectangle 3"/>
          <p:cNvSpPr txBox="1">
            <a:spLocks noChangeArrowheads="1"/>
          </p:cNvSpPr>
          <p:nvPr/>
        </p:nvSpPr>
        <p:spPr bwMode="auto">
          <a:xfrm>
            <a:off x="3657600" y="1828800"/>
            <a:ext cx="4953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30000"/>
              </a:spcBef>
              <a:spcAft>
                <a:spcPct val="0"/>
              </a:spcAft>
              <a:buNone/>
              <a:defRPr sz="2800">
                <a:solidFill>
                  <a:schemeClr val="tx1"/>
                </a:solidFill>
                <a:latin typeface="+mn-lt"/>
                <a:ea typeface="ＭＳ Ｐゴシック" charset="-128"/>
                <a:cs typeface="ＭＳ Ｐゴシック" charset="-128"/>
              </a:defRPr>
            </a:lvl1pPr>
            <a:lvl2pPr marL="457200" indent="0" algn="ctr" rtl="0" eaLnBrk="0" fontAlgn="base" hangingPunct="0">
              <a:spcBef>
                <a:spcPct val="20000"/>
              </a:spcBef>
              <a:spcAft>
                <a:spcPct val="0"/>
              </a:spcAft>
              <a:buNone/>
              <a:defRPr sz="2400">
                <a:solidFill>
                  <a:schemeClr val="tx1"/>
                </a:solidFill>
                <a:latin typeface="+mn-lt"/>
                <a:ea typeface="ＭＳ Ｐゴシック" charset="-128"/>
              </a:defRPr>
            </a:lvl2pPr>
            <a:lvl3pPr marL="914400" indent="0" algn="ctr" rtl="0" eaLnBrk="0" fontAlgn="base" hangingPunct="0">
              <a:spcBef>
                <a:spcPct val="20000"/>
              </a:spcBef>
              <a:spcAft>
                <a:spcPct val="0"/>
              </a:spcAft>
              <a:buNone/>
              <a:defRPr sz="2000">
                <a:solidFill>
                  <a:schemeClr val="tx1"/>
                </a:solidFill>
                <a:latin typeface="+mn-lt"/>
                <a:ea typeface="ＭＳ Ｐゴシック" charset="-128"/>
              </a:defRPr>
            </a:lvl3pPr>
            <a:lvl4pPr marL="1371600" indent="0" algn="ctr" rtl="0" eaLnBrk="0" fontAlgn="base" hangingPunct="0">
              <a:spcBef>
                <a:spcPct val="20000"/>
              </a:spcBef>
              <a:spcAft>
                <a:spcPct val="0"/>
              </a:spcAft>
              <a:buNone/>
              <a:defRPr>
                <a:solidFill>
                  <a:schemeClr val="tx1"/>
                </a:solidFill>
                <a:latin typeface="+mn-lt"/>
                <a:ea typeface="ＭＳ Ｐゴシック" charset="-128"/>
              </a:defRPr>
            </a:lvl4pPr>
            <a:lvl5pPr marL="1828800" indent="0" algn="ctr" rtl="0" eaLnBrk="0" fontAlgn="base" hangingPunct="0">
              <a:spcBef>
                <a:spcPct val="20000"/>
              </a:spcBef>
              <a:spcAft>
                <a:spcPct val="0"/>
              </a:spcAft>
              <a:buNone/>
              <a:defRPr sz="1600">
                <a:solidFill>
                  <a:schemeClr val="tx1"/>
                </a:solidFill>
                <a:latin typeface="+mn-lt"/>
                <a:ea typeface="ＭＳ Ｐゴシック" charset="-128"/>
              </a:defRPr>
            </a:lvl5pPr>
            <a:lvl6pPr marL="2286000" indent="0" algn="ctr" rtl="0" eaLnBrk="0" fontAlgn="base" hangingPunct="0">
              <a:spcBef>
                <a:spcPct val="20000"/>
              </a:spcBef>
              <a:spcAft>
                <a:spcPct val="0"/>
              </a:spcAft>
              <a:buNone/>
              <a:defRPr sz="1600">
                <a:solidFill>
                  <a:schemeClr val="tx1"/>
                </a:solidFill>
                <a:latin typeface="+mn-lt"/>
                <a:ea typeface="ＭＳ Ｐゴシック" charset="-128"/>
              </a:defRPr>
            </a:lvl6pPr>
            <a:lvl7pPr marL="2743200" indent="0" algn="ctr" rtl="0" eaLnBrk="0" fontAlgn="base" hangingPunct="0">
              <a:spcBef>
                <a:spcPct val="20000"/>
              </a:spcBef>
              <a:spcAft>
                <a:spcPct val="0"/>
              </a:spcAft>
              <a:buNone/>
              <a:defRPr sz="1600">
                <a:solidFill>
                  <a:schemeClr val="tx1"/>
                </a:solidFill>
                <a:latin typeface="+mn-lt"/>
                <a:ea typeface="ＭＳ Ｐゴシック" charset="-128"/>
              </a:defRPr>
            </a:lvl7pPr>
            <a:lvl8pPr marL="3200400" indent="0" algn="ctr" rtl="0" eaLnBrk="0" fontAlgn="base" hangingPunct="0">
              <a:spcBef>
                <a:spcPct val="20000"/>
              </a:spcBef>
              <a:spcAft>
                <a:spcPct val="0"/>
              </a:spcAft>
              <a:buNone/>
              <a:defRPr sz="1600">
                <a:solidFill>
                  <a:schemeClr val="tx1"/>
                </a:solidFill>
                <a:latin typeface="+mn-lt"/>
                <a:ea typeface="ＭＳ Ｐゴシック" charset="-128"/>
              </a:defRPr>
            </a:lvl8pPr>
            <a:lvl9pPr marL="3657600" indent="0" algn="ctr" rtl="0" eaLnBrk="0" fontAlgn="base" hangingPunct="0">
              <a:spcBef>
                <a:spcPct val="20000"/>
              </a:spcBef>
              <a:spcAft>
                <a:spcPct val="0"/>
              </a:spcAft>
              <a:buNone/>
              <a:defRPr sz="1600">
                <a:solidFill>
                  <a:schemeClr val="tx1"/>
                </a:solidFill>
                <a:latin typeface="+mn-lt"/>
                <a:ea typeface="ＭＳ Ｐゴシック" charset="-128"/>
              </a:defRPr>
            </a:lvl9pPr>
          </a:lstStyle>
          <a:p>
            <a:pPr marL="457200" indent="-457200" algn="l">
              <a:lnSpc>
                <a:spcPct val="90000"/>
              </a:lnSpc>
              <a:buFont typeface="Arial"/>
              <a:buChar char="•"/>
            </a:pPr>
            <a:r>
              <a:rPr lang="en-US" dirty="0" smtClean="0">
                <a:latin typeface="Arial Rounded MT Bold"/>
                <a:ea typeface="ＭＳ Ｐゴシック" charset="0"/>
                <a:cs typeface="Arial Rounded MT Bold"/>
              </a:rPr>
              <a:t>Photosynthesis converts inorganic gas into living plants</a:t>
            </a:r>
          </a:p>
          <a:p>
            <a:pPr marL="457200" indent="-457200" algn="l">
              <a:lnSpc>
                <a:spcPct val="90000"/>
              </a:lnSpc>
              <a:buFont typeface="Arial"/>
              <a:buChar char="•"/>
            </a:pPr>
            <a:r>
              <a:rPr lang="en-US" dirty="0" smtClean="0">
                <a:latin typeface="Arial Rounded MT Bold"/>
                <a:ea typeface="ＭＳ Ｐゴシック" charset="0"/>
                <a:cs typeface="Arial Rounded MT Bold"/>
              </a:rPr>
              <a:t>Plants die and become “litter”</a:t>
            </a:r>
          </a:p>
          <a:p>
            <a:pPr marL="457200" indent="-457200" algn="l">
              <a:lnSpc>
                <a:spcPct val="90000"/>
              </a:lnSpc>
              <a:buFont typeface="Arial"/>
              <a:buChar char="•"/>
            </a:pPr>
            <a:r>
              <a:rPr lang="en-US" dirty="0" smtClean="0">
                <a:latin typeface="Arial Rounded MT Bold"/>
                <a:ea typeface="ＭＳ Ｐゴシック" charset="0"/>
                <a:cs typeface="Arial Rounded MT Bold"/>
              </a:rPr>
              <a:t>Microbes eat litter and poop soil carbon </a:t>
            </a:r>
          </a:p>
          <a:p>
            <a:pPr marL="457200" indent="-457200" algn="l">
              <a:lnSpc>
                <a:spcPct val="90000"/>
              </a:lnSpc>
              <a:buFont typeface="Arial"/>
              <a:buChar char="•"/>
            </a:pPr>
            <a:r>
              <a:rPr lang="en-US" dirty="0" smtClean="0">
                <a:latin typeface="Arial Rounded MT Bold"/>
                <a:ea typeface="ＭＳ Ｐゴシック" charset="0"/>
                <a:cs typeface="Arial Rounded MT Bold"/>
              </a:rPr>
              <a:t>Soil carbon is eventually also eaten by microbes, but some lasts for many centuries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a:xfrm>
            <a:off x="381000" y="228600"/>
            <a:ext cx="8534400" cy="617538"/>
          </a:xfrm>
        </p:spPr>
        <p:txBody>
          <a:bodyPr lIns="90488" tIns="44450" rIns="90488" bIns="44450" anchor="b"/>
          <a:lstStyle/>
          <a:p>
            <a:r>
              <a:rPr lang="en-US" sz="2400" dirty="0">
                <a:latin typeface="Arial Rounded MT Bold"/>
                <a:ea typeface="ＭＳ Ｐゴシック" charset="0"/>
                <a:cs typeface="Arial Rounded MT Bold"/>
              </a:rPr>
              <a:t>Net Primary Production and mean residence times of carbon determines source/sink potential of ecosystems</a:t>
            </a:r>
          </a:p>
        </p:txBody>
      </p:sp>
      <p:grpSp>
        <p:nvGrpSpPr>
          <p:cNvPr id="81924" name="Group 3"/>
          <p:cNvGrpSpPr>
            <a:grpSpLocks/>
          </p:cNvGrpSpPr>
          <p:nvPr/>
        </p:nvGrpSpPr>
        <p:grpSpPr bwMode="auto">
          <a:xfrm>
            <a:off x="6805613" y="3733800"/>
            <a:ext cx="433387" cy="2500313"/>
            <a:chOff x="4369" y="2736"/>
            <a:chExt cx="273" cy="1575"/>
          </a:xfrm>
        </p:grpSpPr>
        <p:sp>
          <p:nvSpPr>
            <p:cNvPr id="82011" name="Rectangle 4"/>
            <p:cNvSpPr>
              <a:spLocks noChangeArrowheads="1"/>
            </p:cNvSpPr>
            <p:nvPr/>
          </p:nvSpPr>
          <p:spPr bwMode="auto">
            <a:xfrm>
              <a:off x="4369" y="4092"/>
              <a:ext cx="190"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700">
                  <a:solidFill>
                    <a:srgbClr val="000000"/>
                  </a:solidFill>
                  <a:latin typeface="Arial" charset="0"/>
                </a:rPr>
                <a:t>0</a:t>
              </a:r>
            </a:p>
          </p:txBody>
        </p:sp>
        <p:sp>
          <p:nvSpPr>
            <p:cNvPr id="82012" name="Rectangle 5"/>
            <p:cNvSpPr>
              <a:spLocks noChangeArrowheads="1"/>
            </p:cNvSpPr>
            <p:nvPr/>
          </p:nvSpPr>
          <p:spPr bwMode="auto">
            <a:xfrm>
              <a:off x="4369" y="3820"/>
              <a:ext cx="265"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700">
                  <a:solidFill>
                    <a:srgbClr val="000000"/>
                  </a:solidFill>
                  <a:latin typeface="Arial" charset="0"/>
                </a:rPr>
                <a:t>10</a:t>
              </a:r>
            </a:p>
          </p:txBody>
        </p:sp>
        <p:sp>
          <p:nvSpPr>
            <p:cNvPr id="82013" name="Rectangle 6"/>
            <p:cNvSpPr>
              <a:spLocks noChangeArrowheads="1"/>
            </p:cNvSpPr>
            <p:nvPr/>
          </p:nvSpPr>
          <p:spPr bwMode="auto">
            <a:xfrm>
              <a:off x="4377" y="3542"/>
              <a:ext cx="265"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700">
                  <a:solidFill>
                    <a:srgbClr val="000000"/>
                  </a:solidFill>
                  <a:latin typeface="Arial" charset="0"/>
                </a:rPr>
                <a:t>20</a:t>
              </a:r>
            </a:p>
          </p:txBody>
        </p:sp>
        <p:sp>
          <p:nvSpPr>
            <p:cNvPr id="82014" name="Rectangle 7"/>
            <p:cNvSpPr>
              <a:spLocks noChangeArrowheads="1"/>
            </p:cNvSpPr>
            <p:nvPr/>
          </p:nvSpPr>
          <p:spPr bwMode="auto">
            <a:xfrm>
              <a:off x="4377" y="3271"/>
              <a:ext cx="265"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700">
                  <a:solidFill>
                    <a:srgbClr val="000000"/>
                  </a:solidFill>
                  <a:latin typeface="Arial" charset="0"/>
                </a:rPr>
                <a:t>30</a:t>
              </a:r>
            </a:p>
          </p:txBody>
        </p:sp>
        <p:sp>
          <p:nvSpPr>
            <p:cNvPr id="82015" name="Rectangle 8"/>
            <p:cNvSpPr>
              <a:spLocks noChangeArrowheads="1"/>
            </p:cNvSpPr>
            <p:nvPr/>
          </p:nvSpPr>
          <p:spPr bwMode="auto">
            <a:xfrm>
              <a:off x="4377" y="2999"/>
              <a:ext cx="265"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700">
                  <a:solidFill>
                    <a:srgbClr val="000000"/>
                  </a:solidFill>
                  <a:latin typeface="Arial" charset="0"/>
                </a:rPr>
                <a:t>40</a:t>
              </a:r>
            </a:p>
          </p:txBody>
        </p:sp>
        <p:sp>
          <p:nvSpPr>
            <p:cNvPr id="82016" name="Rectangle 9"/>
            <p:cNvSpPr>
              <a:spLocks noChangeArrowheads="1"/>
            </p:cNvSpPr>
            <p:nvPr/>
          </p:nvSpPr>
          <p:spPr bwMode="auto">
            <a:xfrm>
              <a:off x="4377" y="2736"/>
              <a:ext cx="265"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700">
                  <a:solidFill>
                    <a:srgbClr val="000000"/>
                  </a:solidFill>
                  <a:latin typeface="Arial" charset="0"/>
                </a:rPr>
                <a:t>50</a:t>
              </a:r>
            </a:p>
          </p:txBody>
        </p:sp>
      </p:grpSp>
      <p:sp>
        <p:nvSpPr>
          <p:cNvPr id="81925" name="Rectangle 10"/>
          <p:cNvSpPr>
            <a:spLocks noChangeArrowheads="1"/>
          </p:cNvSpPr>
          <p:nvPr/>
        </p:nvSpPr>
        <p:spPr bwMode="auto">
          <a:xfrm rot="5400000">
            <a:off x="7191375" y="4616451"/>
            <a:ext cx="744537"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700">
                <a:solidFill>
                  <a:srgbClr val="000000"/>
                </a:solidFill>
                <a:latin typeface="Arial" charset="0"/>
              </a:rPr>
              <a:t>Years</a:t>
            </a:r>
          </a:p>
        </p:txBody>
      </p:sp>
      <p:grpSp>
        <p:nvGrpSpPr>
          <p:cNvPr id="81926" name="Group 11"/>
          <p:cNvGrpSpPr>
            <a:grpSpLocks/>
          </p:cNvGrpSpPr>
          <p:nvPr/>
        </p:nvGrpSpPr>
        <p:grpSpPr bwMode="auto">
          <a:xfrm>
            <a:off x="6858000" y="1295400"/>
            <a:ext cx="661988" cy="2547938"/>
            <a:chOff x="4345" y="1189"/>
            <a:chExt cx="417" cy="1605"/>
          </a:xfrm>
        </p:grpSpPr>
        <p:sp>
          <p:nvSpPr>
            <p:cNvPr id="82005" name="Rectangle 12"/>
            <p:cNvSpPr>
              <a:spLocks noChangeArrowheads="1"/>
            </p:cNvSpPr>
            <p:nvPr/>
          </p:nvSpPr>
          <p:spPr bwMode="auto">
            <a:xfrm>
              <a:off x="4345" y="1189"/>
              <a:ext cx="417"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700">
                  <a:solidFill>
                    <a:srgbClr val="000000"/>
                  </a:solidFill>
                  <a:latin typeface="Arial" charset="0"/>
                </a:rPr>
                <a:t>1500</a:t>
              </a:r>
            </a:p>
          </p:txBody>
        </p:sp>
        <p:sp>
          <p:nvSpPr>
            <p:cNvPr id="82006" name="Rectangle 13"/>
            <p:cNvSpPr>
              <a:spLocks noChangeArrowheads="1"/>
            </p:cNvSpPr>
            <p:nvPr/>
          </p:nvSpPr>
          <p:spPr bwMode="auto">
            <a:xfrm>
              <a:off x="4345" y="1455"/>
              <a:ext cx="417"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700">
                  <a:solidFill>
                    <a:srgbClr val="000000"/>
                  </a:solidFill>
                  <a:latin typeface="Arial" charset="0"/>
                </a:rPr>
                <a:t>1200</a:t>
              </a:r>
            </a:p>
          </p:txBody>
        </p:sp>
        <p:sp>
          <p:nvSpPr>
            <p:cNvPr id="82007" name="Rectangle 14"/>
            <p:cNvSpPr>
              <a:spLocks noChangeArrowheads="1"/>
            </p:cNvSpPr>
            <p:nvPr/>
          </p:nvSpPr>
          <p:spPr bwMode="auto">
            <a:xfrm>
              <a:off x="4345" y="1744"/>
              <a:ext cx="379"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700">
                  <a:solidFill>
                    <a:srgbClr val="000000"/>
                  </a:solidFill>
                  <a:latin typeface="Arial" charset="0"/>
                </a:rPr>
                <a:t> 900</a:t>
              </a:r>
            </a:p>
          </p:txBody>
        </p:sp>
        <p:sp>
          <p:nvSpPr>
            <p:cNvPr id="82008" name="Rectangle 15"/>
            <p:cNvSpPr>
              <a:spLocks noChangeArrowheads="1"/>
            </p:cNvSpPr>
            <p:nvPr/>
          </p:nvSpPr>
          <p:spPr bwMode="auto">
            <a:xfrm>
              <a:off x="4345" y="2011"/>
              <a:ext cx="379"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700">
                  <a:solidFill>
                    <a:srgbClr val="000000"/>
                  </a:solidFill>
                  <a:latin typeface="Arial" charset="0"/>
                </a:rPr>
                <a:t> 600</a:t>
              </a:r>
            </a:p>
          </p:txBody>
        </p:sp>
        <p:sp>
          <p:nvSpPr>
            <p:cNvPr id="82009" name="Rectangle 16"/>
            <p:cNvSpPr>
              <a:spLocks noChangeArrowheads="1"/>
            </p:cNvSpPr>
            <p:nvPr/>
          </p:nvSpPr>
          <p:spPr bwMode="auto">
            <a:xfrm>
              <a:off x="4345" y="2278"/>
              <a:ext cx="379"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700">
                  <a:solidFill>
                    <a:srgbClr val="000000"/>
                  </a:solidFill>
                  <a:latin typeface="Arial" charset="0"/>
                </a:rPr>
                <a:t> 300</a:t>
              </a:r>
            </a:p>
          </p:txBody>
        </p:sp>
        <p:sp>
          <p:nvSpPr>
            <p:cNvPr id="82010" name="Rectangle 17"/>
            <p:cNvSpPr>
              <a:spLocks noChangeArrowheads="1"/>
            </p:cNvSpPr>
            <p:nvPr/>
          </p:nvSpPr>
          <p:spPr bwMode="auto">
            <a:xfrm>
              <a:off x="4345" y="2575"/>
              <a:ext cx="227"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700">
                  <a:solidFill>
                    <a:srgbClr val="000000"/>
                  </a:solidFill>
                  <a:latin typeface="Arial" charset="0"/>
                </a:rPr>
                <a:t> 0</a:t>
              </a:r>
            </a:p>
          </p:txBody>
        </p:sp>
      </p:grpSp>
      <p:sp>
        <p:nvSpPr>
          <p:cNvPr id="81927" name="Rectangle 18"/>
          <p:cNvSpPr>
            <a:spLocks noChangeArrowheads="1"/>
          </p:cNvSpPr>
          <p:nvPr/>
        </p:nvSpPr>
        <p:spPr bwMode="auto">
          <a:xfrm rot="5400000">
            <a:off x="7198519" y="2320132"/>
            <a:ext cx="1028700"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700">
                <a:solidFill>
                  <a:srgbClr val="000000"/>
                </a:solidFill>
                <a:latin typeface="Arial" charset="0"/>
              </a:rPr>
              <a:t>g C /  m</a:t>
            </a:r>
            <a:r>
              <a:rPr lang="en-US" sz="2000" baseline="30000">
                <a:solidFill>
                  <a:srgbClr val="000000"/>
                </a:solidFill>
                <a:latin typeface="Arial" charset="0"/>
              </a:rPr>
              <a:t>2</a:t>
            </a:r>
          </a:p>
        </p:txBody>
      </p:sp>
      <p:sp>
        <p:nvSpPr>
          <p:cNvPr id="81928" name="Freeform 19"/>
          <p:cNvSpPr>
            <a:spLocks/>
          </p:cNvSpPr>
          <p:nvPr/>
        </p:nvSpPr>
        <p:spPr bwMode="auto">
          <a:xfrm>
            <a:off x="-46038" y="685800"/>
            <a:ext cx="25400" cy="25400"/>
          </a:xfrm>
          <a:custGeom>
            <a:avLst/>
            <a:gdLst>
              <a:gd name="T0" fmla="*/ 0 w 16"/>
              <a:gd name="T1" fmla="*/ 0 h 16"/>
              <a:gd name="T2" fmla="*/ 2147483647 w 16"/>
              <a:gd name="T3" fmla="*/ 0 h 16"/>
              <a:gd name="T4" fmla="*/ 2147483647 w 16"/>
              <a:gd name="T5" fmla="*/ 2147483647 h 16"/>
              <a:gd name="T6" fmla="*/ 2147483647 w 16"/>
              <a:gd name="T7" fmla="*/ 2147483647 h 16"/>
              <a:gd name="T8" fmla="*/ 2147483647 w 16"/>
              <a:gd name="T9" fmla="*/ 2147483647 h 16"/>
              <a:gd name="T10" fmla="*/ 0 w 16"/>
              <a:gd name="T11" fmla="*/ 2147483647 h 16"/>
              <a:gd name="T12" fmla="*/ 0 w 16"/>
              <a:gd name="T13" fmla="*/ 0 h 16"/>
              <a:gd name="T14" fmla="*/ 0 60000 65536"/>
              <a:gd name="T15" fmla="*/ 0 60000 65536"/>
              <a:gd name="T16" fmla="*/ 0 60000 65536"/>
              <a:gd name="T17" fmla="*/ 0 60000 65536"/>
              <a:gd name="T18" fmla="*/ 0 60000 65536"/>
              <a:gd name="T19" fmla="*/ 0 60000 65536"/>
              <a:gd name="T20" fmla="*/ 0 60000 65536"/>
              <a:gd name="T21" fmla="*/ 0 w 16"/>
              <a:gd name="T22" fmla="*/ 0 h 16"/>
              <a:gd name="T23" fmla="*/ 16 w 16"/>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6">
                <a:moveTo>
                  <a:pt x="0" y="0"/>
                </a:moveTo>
                <a:lnTo>
                  <a:pt x="8" y="0"/>
                </a:lnTo>
                <a:lnTo>
                  <a:pt x="16" y="8"/>
                </a:lnTo>
                <a:lnTo>
                  <a:pt x="16" y="16"/>
                </a:lnTo>
                <a:lnTo>
                  <a:pt x="8" y="16"/>
                </a:lnTo>
                <a:lnTo>
                  <a:pt x="0" y="8"/>
                </a:lnTo>
                <a:lnTo>
                  <a:pt x="0" y="0"/>
                </a:lnTo>
                <a:close/>
              </a:path>
            </a:pathLst>
          </a:cu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29" name="Freeform 20"/>
          <p:cNvSpPr>
            <a:spLocks/>
          </p:cNvSpPr>
          <p:nvPr/>
        </p:nvSpPr>
        <p:spPr bwMode="auto">
          <a:xfrm>
            <a:off x="-46038" y="685800"/>
            <a:ext cx="25400" cy="25400"/>
          </a:xfrm>
          <a:custGeom>
            <a:avLst/>
            <a:gdLst>
              <a:gd name="T0" fmla="*/ 0 w 16"/>
              <a:gd name="T1" fmla="*/ 0 h 16"/>
              <a:gd name="T2" fmla="*/ 2147483647 w 16"/>
              <a:gd name="T3" fmla="*/ 0 h 16"/>
              <a:gd name="T4" fmla="*/ 2147483647 w 16"/>
              <a:gd name="T5" fmla="*/ 2147483647 h 16"/>
              <a:gd name="T6" fmla="*/ 2147483647 w 16"/>
              <a:gd name="T7" fmla="*/ 2147483647 h 16"/>
              <a:gd name="T8" fmla="*/ 2147483647 w 16"/>
              <a:gd name="T9" fmla="*/ 2147483647 h 16"/>
              <a:gd name="T10" fmla="*/ 0 w 16"/>
              <a:gd name="T11" fmla="*/ 2147483647 h 16"/>
              <a:gd name="T12" fmla="*/ 0 w 16"/>
              <a:gd name="T13" fmla="*/ 0 h 16"/>
              <a:gd name="T14" fmla="*/ 0 60000 65536"/>
              <a:gd name="T15" fmla="*/ 0 60000 65536"/>
              <a:gd name="T16" fmla="*/ 0 60000 65536"/>
              <a:gd name="T17" fmla="*/ 0 60000 65536"/>
              <a:gd name="T18" fmla="*/ 0 60000 65536"/>
              <a:gd name="T19" fmla="*/ 0 60000 65536"/>
              <a:gd name="T20" fmla="*/ 0 60000 65536"/>
              <a:gd name="T21" fmla="*/ 0 w 16"/>
              <a:gd name="T22" fmla="*/ 0 h 16"/>
              <a:gd name="T23" fmla="*/ 16 w 16"/>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6">
                <a:moveTo>
                  <a:pt x="0" y="0"/>
                </a:moveTo>
                <a:lnTo>
                  <a:pt x="8" y="0"/>
                </a:lnTo>
                <a:lnTo>
                  <a:pt x="16" y="8"/>
                </a:lnTo>
                <a:lnTo>
                  <a:pt x="16" y="16"/>
                </a:lnTo>
                <a:lnTo>
                  <a:pt x="8" y="16"/>
                </a:lnTo>
                <a:lnTo>
                  <a:pt x="0" y="8"/>
                </a:lnTo>
                <a:lnTo>
                  <a:pt x="0" y="0"/>
                </a:lnTo>
                <a:close/>
              </a:path>
            </a:pathLst>
          </a:cu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81930" name="Picture 21"/>
          <p:cNvPicPr>
            <a:picLocks noChangeAspect="1" noChangeArrowheads="1"/>
          </p:cNvPicPr>
          <p:nvPr/>
        </p:nvPicPr>
        <p:blipFill>
          <a:blip r:embed="rId4">
            <a:extLst>
              <a:ext uri="{28A0092B-C50C-407E-A947-70E740481C1C}">
                <a14:useLocalDpi xmlns:a14="http://schemas.microsoft.com/office/drawing/2010/main" val="0"/>
              </a:ext>
            </a:extLst>
          </a:blip>
          <a:srcRect r="1804"/>
          <a:stretch>
            <a:fillRect/>
          </a:stretch>
        </p:blipFill>
        <p:spPr bwMode="auto">
          <a:xfrm>
            <a:off x="2057400" y="1420813"/>
            <a:ext cx="4829175"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1" name="Picture 22"/>
          <p:cNvPicPr>
            <a:picLocks noChangeAspect="1" noChangeArrowheads="1"/>
          </p:cNvPicPr>
          <p:nvPr/>
        </p:nvPicPr>
        <p:blipFill>
          <a:blip r:embed="rId4">
            <a:extLst>
              <a:ext uri="{28A0092B-C50C-407E-A947-70E740481C1C}">
                <a14:useLocalDpi xmlns:a14="http://schemas.microsoft.com/office/drawing/2010/main" val="0"/>
              </a:ext>
            </a:extLst>
          </a:blip>
          <a:srcRect r="1804"/>
          <a:stretch>
            <a:fillRect/>
          </a:stretch>
        </p:blipFill>
        <p:spPr bwMode="auto">
          <a:xfrm>
            <a:off x="2057400" y="2433638"/>
            <a:ext cx="4829175"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2" name="Picture 23"/>
          <p:cNvPicPr>
            <a:picLocks noChangeAspect="1" noChangeArrowheads="1"/>
          </p:cNvPicPr>
          <p:nvPr/>
        </p:nvPicPr>
        <p:blipFill>
          <a:blip r:embed="rId4">
            <a:extLst>
              <a:ext uri="{28A0092B-C50C-407E-A947-70E740481C1C}">
                <a14:useLocalDpi xmlns:a14="http://schemas.microsoft.com/office/drawing/2010/main" val="0"/>
              </a:ext>
            </a:extLst>
          </a:blip>
          <a:srcRect r="1804"/>
          <a:stretch>
            <a:fillRect/>
          </a:stretch>
        </p:blipFill>
        <p:spPr bwMode="auto">
          <a:xfrm>
            <a:off x="2057400" y="3448050"/>
            <a:ext cx="4829175"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3" name="Picture 24"/>
          <p:cNvPicPr>
            <a:picLocks noChangeAspect="1" noChangeArrowheads="1"/>
          </p:cNvPicPr>
          <p:nvPr/>
        </p:nvPicPr>
        <p:blipFill>
          <a:blip r:embed="rId4">
            <a:extLst>
              <a:ext uri="{28A0092B-C50C-407E-A947-70E740481C1C}">
                <a14:useLocalDpi xmlns:a14="http://schemas.microsoft.com/office/drawing/2010/main" val="0"/>
              </a:ext>
            </a:extLst>
          </a:blip>
          <a:srcRect r="1804"/>
          <a:stretch>
            <a:fillRect/>
          </a:stretch>
        </p:blipFill>
        <p:spPr bwMode="auto">
          <a:xfrm>
            <a:off x="2057400" y="4460875"/>
            <a:ext cx="4829175"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4" name="Picture 25"/>
          <p:cNvPicPr>
            <a:picLocks noChangeAspect="1" noChangeArrowheads="1"/>
          </p:cNvPicPr>
          <p:nvPr/>
        </p:nvPicPr>
        <p:blipFill>
          <a:blip r:embed="rId5">
            <a:extLst>
              <a:ext uri="{28A0092B-C50C-407E-A947-70E740481C1C}">
                <a14:useLocalDpi xmlns:a14="http://schemas.microsoft.com/office/drawing/2010/main" val="0"/>
              </a:ext>
            </a:extLst>
          </a:blip>
          <a:srcRect r="1804"/>
          <a:stretch>
            <a:fillRect/>
          </a:stretch>
        </p:blipFill>
        <p:spPr bwMode="auto">
          <a:xfrm>
            <a:off x="2057400" y="5780088"/>
            <a:ext cx="4829175"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5" name="Rectangle 26"/>
          <p:cNvSpPr>
            <a:spLocks noChangeArrowheads="1"/>
          </p:cNvSpPr>
          <p:nvPr/>
        </p:nvSpPr>
        <p:spPr bwMode="auto">
          <a:xfrm>
            <a:off x="2108200" y="3941763"/>
            <a:ext cx="4284663" cy="21415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1936" name="Rectangle 27"/>
          <p:cNvSpPr>
            <a:spLocks noChangeArrowheads="1"/>
          </p:cNvSpPr>
          <p:nvPr/>
        </p:nvSpPr>
        <p:spPr bwMode="auto">
          <a:xfrm>
            <a:off x="2108200" y="3941763"/>
            <a:ext cx="4284663" cy="6588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81937" name="Picture 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8200" y="3941763"/>
            <a:ext cx="4284663"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8" name="Rectangle 29"/>
          <p:cNvSpPr>
            <a:spLocks noChangeArrowheads="1"/>
          </p:cNvSpPr>
          <p:nvPr/>
        </p:nvSpPr>
        <p:spPr bwMode="auto">
          <a:xfrm>
            <a:off x="2108200" y="4600575"/>
            <a:ext cx="4284663" cy="6715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81939" name="Picture 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8200" y="4600575"/>
            <a:ext cx="4284663"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0" name="Rectangle 31"/>
          <p:cNvSpPr>
            <a:spLocks noChangeArrowheads="1"/>
          </p:cNvSpPr>
          <p:nvPr/>
        </p:nvSpPr>
        <p:spPr bwMode="auto">
          <a:xfrm>
            <a:off x="2108200" y="5272088"/>
            <a:ext cx="4284663" cy="6715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81941" name="Picture 3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08200" y="5272088"/>
            <a:ext cx="4284663"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2" name="Rectangle 33"/>
          <p:cNvSpPr>
            <a:spLocks noChangeArrowheads="1"/>
          </p:cNvSpPr>
          <p:nvPr/>
        </p:nvSpPr>
        <p:spPr bwMode="auto">
          <a:xfrm>
            <a:off x="2108200" y="5943600"/>
            <a:ext cx="4284663" cy="139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81943" name="Picture 3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08200" y="5943600"/>
            <a:ext cx="4284663"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44" name="Group 35"/>
          <p:cNvGrpSpPr>
            <a:grpSpLocks/>
          </p:cNvGrpSpPr>
          <p:nvPr/>
        </p:nvGrpSpPr>
        <p:grpSpPr bwMode="auto">
          <a:xfrm>
            <a:off x="2095500" y="3929063"/>
            <a:ext cx="4298950" cy="2155825"/>
            <a:chOff x="1320" y="2667"/>
            <a:chExt cx="2708" cy="1358"/>
          </a:xfrm>
        </p:grpSpPr>
        <p:sp>
          <p:nvSpPr>
            <p:cNvPr id="82001" name="Line 36"/>
            <p:cNvSpPr>
              <a:spLocks noChangeShapeType="1"/>
            </p:cNvSpPr>
            <p:nvPr/>
          </p:nvSpPr>
          <p:spPr bwMode="auto">
            <a:xfrm>
              <a:off x="1320" y="2675"/>
              <a:ext cx="1" cy="13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02" name="Line 37"/>
            <p:cNvSpPr>
              <a:spLocks noChangeShapeType="1"/>
            </p:cNvSpPr>
            <p:nvPr/>
          </p:nvSpPr>
          <p:spPr bwMode="auto">
            <a:xfrm>
              <a:off x="4027" y="2675"/>
              <a:ext cx="1" cy="13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03" name="Line 38"/>
            <p:cNvSpPr>
              <a:spLocks noChangeShapeType="1"/>
            </p:cNvSpPr>
            <p:nvPr/>
          </p:nvSpPr>
          <p:spPr bwMode="auto">
            <a:xfrm>
              <a:off x="1320" y="2667"/>
              <a:ext cx="2707"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04" name="Line 39"/>
            <p:cNvSpPr>
              <a:spLocks noChangeShapeType="1"/>
            </p:cNvSpPr>
            <p:nvPr/>
          </p:nvSpPr>
          <p:spPr bwMode="auto">
            <a:xfrm>
              <a:off x="1320" y="4024"/>
              <a:ext cx="2707"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1945" name="Group 40"/>
          <p:cNvGrpSpPr>
            <a:grpSpLocks/>
          </p:cNvGrpSpPr>
          <p:nvPr/>
        </p:nvGrpSpPr>
        <p:grpSpPr bwMode="auto">
          <a:xfrm>
            <a:off x="6519863" y="3929063"/>
            <a:ext cx="265112" cy="2155825"/>
            <a:chOff x="4107" y="2667"/>
            <a:chExt cx="167" cy="1358"/>
          </a:xfrm>
        </p:grpSpPr>
        <p:sp>
          <p:nvSpPr>
            <p:cNvPr id="81988" name="Rectangle 41"/>
            <p:cNvSpPr>
              <a:spLocks noChangeArrowheads="1"/>
            </p:cNvSpPr>
            <p:nvPr/>
          </p:nvSpPr>
          <p:spPr bwMode="auto">
            <a:xfrm>
              <a:off x="4115" y="2675"/>
              <a:ext cx="111" cy="13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1989" name="Rectangle 42"/>
            <p:cNvSpPr>
              <a:spLocks noChangeArrowheads="1"/>
            </p:cNvSpPr>
            <p:nvPr/>
          </p:nvSpPr>
          <p:spPr bwMode="auto">
            <a:xfrm>
              <a:off x="4115" y="2675"/>
              <a:ext cx="111" cy="13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1990" name="Picture 43"/>
            <p:cNvSpPr>
              <a:spLocks noChangeAspect="1" noChangeArrowheads="1"/>
            </p:cNvSpPr>
            <p:nvPr/>
          </p:nvSpPr>
          <p:spPr bwMode="auto">
            <a:xfrm>
              <a:off x="4115" y="2675"/>
              <a:ext cx="111" cy="1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1991" name="Line 44"/>
            <p:cNvSpPr>
              <a:spLocks noChangeShapeType="1"/>
            </p:cNvSpPr>
            <p:nvPr/>
          </p:nvSpPr>
          <p:spPr bwMode="auto">
            <a:xfrm>
              <a:off x="4107" y="2675"/>
              <a:ext cx="1" cy="13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92" name="Line 45"/>
            <p:cNvSpPr>
              <a:spLocks noChangeShapeType="1"/>
            </p:cNvSpPr>
            <p:nvPr/>
          </p:nvSpPr>
          <p:spPr bwMode="auto">
            <a:xfrm>
              <a:off x="4226" y="2675"/>
              <a:ext cx="1" cy="13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93" name="Line 46"/>
            <p:cNvSpPr>
              <a:spLocks noChangeShapeType="1"/>
            </p:cNvSpPr>
            <p:nvPr/>
          </p:nvSpPr>
          <p:spPr bwMode="auto">
            <a:xfrm>
              <a:off x="4107" y="2667"/>
              <a:ext cx="119"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94" name="Line 47"/>
            <p:cNvSpPr>
              <a:spLocks noChangeShapeType="1"/>
            </p:cNvSpPr>
            <p:nvPr/>
          </p:nvSpPr>
          <p:spPr bwMode="auto">
            <a:xfrm>
              <a:off x="4107" y="4024"/>
              <a:ext cx="119"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95" name="Line 48"/>
            <p:cNvSpPr>
              <a:spLocks noChangeShapeType="1"/>
            </p:cNvSpPr>
            <p:nvPr/>
          </p:nvSpPr>
          <p:spPr bwMode="auto">
            <a:xfrm>
              <a:off x="4226" y="4016"/>
              <a:ext cx="4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96" name="Line 49"/>
            <p:cNvSpPr>
              <a:spLocks noChangeShapeType="1"/>
            </p:cNvSpPr>
            <p:nvPr/>
          </p:nvSpPr>
          <p:spPr bwMode="auto">
            <a:xfrm>
              <a:off x="4226" y="3745"/>
              <a:ext cx="4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97" name="Line 50"/>
            <p:cNvSpPr>
              <a:spLocks noChangeShapeType="1"/>
            </p:cNvSpPr>
            <p:nvPr/>
          </p:nvSpPr>
          <p:spPr bwMode="auto">
            <a:xfrm>
              <a:off x="4226" y="3473"/>
              <a:ext cx="4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98" name="Line 51"/>
            <p:cNvSpPr>
              <a:spLocks noChangeShapeType="1"/>
            </p:cNvSpPr>
            <p:nvPr/>
          </p:nvSpPr>
          <p:spPr bwMode="auto">
            <a:xfrm>
              <a:off x="4226" y="3210"/>
              <a:ext cx="4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99" name="Line 52"/>
            <p:cNvSpPr>
              <a:spLocks noChangeShapeType="1"/>
            </p:cNvSpPr>
            <p:nvPr/>
          </p:nvSpPr>
          <p:spPr bwMode="auto">
            <a:xfrm>
              <a:off x="4226" y="2939"/>
              <a:ext cx="4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00" name="Line 53"/>
            <p:cNvSpPr>
              <a:spLocks noChangeShapeType="1"/>
            </p:cNvSpPr>
            <p:nvPr/>
          </p:nvSpPr>
          <p:spPr bwMode="auto">
            <a:xfrm>
              <a:off x="4226" y="2667"/>
              <a:ext cx="4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1946" name="Group 54"/>
          <p:cNvGrpSpPr>
            <a:grpSpLocks/>
          </p:cNvGrpSpPr>
          <p:nvPr/>
        </p:nvGrpSpPr>
        <p:grpSpPr bwMode="auto">
          <a:xfrm>
            <a:off x="2120900" y="1484313"/>
            <a:ext cx="4676775" cy="2217737"/>
            <a:chOff x="1336" y="1127"/>
            <a:chExt cx="2946" cy="1397"/>
          </a:xfrm>
        </p:grpSpPr>
        <p:sp>
          <p:nvSpPr>
            <p:cNvPr id="81955" name="Rectangle 55"/>
            <p:cNvSpPr>
              <a:spLocks noChangeArrowheads="1"/>
            </p:cNvSpPr>
            <p:nvPr/>
          </p:nvSpPr>
          <p:spPr bwMode="auto">
            <a:xfrm>
              <a:off x="1336" y="1127"/>
              <a:ext cx="8" cy="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1956" name="Picture 56"/>
            <p:cNvSpPr>
              <a:spLocks noChangeAspect="1" noChangeArrowheads="1"/>
            </p:cNvSpPr>
            <p:nvPr/>
          </p:nvSpPr>
          <p:spPr bwMode="auto">
            <a:xfrm>
              <a:off x="1336" y="1127"/>
              <a:ext cx="8" cy="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81957" name="Group 57"/>
            <p:cNvGrpSpPr>
              <a:grpSpLocks/>
            </p:cNvGrpSpPr>
            <p:nvPr/>
          </p:nvGrpSpPr>
          <p:grpSpPr bwMode="auto">
            <a:xfrm>
              <a:off x="1336" y="1127"/>
              <a:ext cx="2716" cy="1397"/>
              <a:chOff x="1336" y="1127"/>
              <a:chExt cx="2716" cy="1397"/>
            </a:xfrm>
          </p:grpSpPr>
          <p:sp>
            <p:nvSpPr>
              <p:cNvPr id="81978" name="Rectangle 58"/>
              <p:cNvSpPr>
                <a:spLocks noChangeArrowheads="1"/>
              </p:cNvSpPr>
              <p:nvPr/>
            </p:nvSpPr>
            <p:spPr bwMode="auto">
              <a:xfrm>
                <a:off x="1344" y="1134"/>
                <a:ext cx="2707" cy="138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81979" name="Picture 5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4" y="1134"/>
                <a:ext cx="2707"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0" name="Picture 6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44" y="1566"/>
                <a:ext cx="2707"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1" name="Picture 6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44" y="1997"/>
                <a:ext cx="2707"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2" name="Picture 6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44" y="2428"/>
                <a:ext cx="2707"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83" name="Group 63"/>
              <p:cNvGrpSpPr>
                <a:grpSpLocks/>
              </p:cNvGrpSpPr>
              <p:nvPr/>
            </p:nvGrpSpPr>
            <p:grpSpPr bwMode="auto">
              <a:xfrm>
                <a:off x="1336" y="1127"/>
                <a:ext cx="2716" cy="1397"/>
                <a:chOff x="1336" y="1127"/>
                <a:chExt cx="2716" cy="1397"/>
              </a:xfrm>
            </p:grpSpPr>
            <p:sp>
              <p:nvSpPr>
                <p:cNvPr id="81984" name="Line 64"/>
                <p:cNvSpPr>
                  <a:spLocks noChangeShapeType="1"/>
                </p:cNvSpPr>
                <p:nvPr/>
              </p:nvSpPr>
              <p:spPr bwMode="auto">
                <a:xfrm>
                  <a:off x="1336" y="1134"/>
                  <a:ext cx="1" cy="138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85" name="Line 65"/>
                <p:cNvSpPr>
                  <a:spLocks noChangeShapeType="1"/>
                </p:cNvSpPr>
                <p:nvPr/>
              </p:nvSpPr>
              <p:spPr bwMode="auto">
                <a:xfrm>
                  <a:off x="4051" y="1134"/>
                  <a:ext cx="1" cy="138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86" name="Line 66"/>
                <p:cNvSpPr>
                  <a:spLocks noChangeShapeType="1"/>
                </p:cNvSpPr>
                <p:nvPr/>
              </p:nvSpPr>
              <p:spPr bwMode="auto">
                <a:xfrm>
                  <a:off x="1336" y="1127"/>
                  <a:ext cx="2715"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87" name="Line 67"/>
                <p:cNvSpPr>
                  <a:spLocks noChangeShapeType="1"/>
                </p:cNvSpPr>
                <p:nvPr/>
              </p:nvSpPr>
              <p:spPr bwMode="auto">
                <a:xfrm>
                  <a:off x="1336" y="2523"/>
                  <a:ext cx="2715"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81958" name="Group 68"/>
            <p:cNvGrpSpPr>
              <a:grpSpLocks/>
            </p:cNvGrpSpPr>
            <p:nvPr/>
          </p:nvGrpSpPr>
          <p:grpSpPr bwMode="auto">
            <a:xfrm>
              <a:off x="4115" y="1127"/>
              <a:ext cx="167" cy="1397"/>
              <a:chOff x="4115" y="1127"/>
              <a:chExt cx="167" cy="1397"/>
            </a:xfrm>
          </p:grpSpPr>
          <p:sp>
            <p:nvSpPr>
              <p:cNvPr id="81959" name="Rectangle 69"/>
              <p:cNvSpPr>
                <a:spLocks noChangeArrowheads="1"/>
              </p:cNvSpPr>
              <p:nvPr/>
            </p:nvSpPr>
            <p:spPr bwMode="auto">
              <a:xfrm>
                <a:off x="4123" y="1134"/>
                <a:ext cx="111" cy="138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1960" name="Picture 70"/>
              <p:cNvSpPr>
                <a:spLocks noChangeAspect="1" noChangeArrowheads="1"/>
              </p:cNvSpPr>
              <p:nvPr/>
            </p:nvSpPr>
            <p:spPr bwMode="auto">
              <a:xfrm>
                <a:off x="4123" y="1134"/>
                <a:ext cx="111" cy="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81961" name="Group 71"/>
              <p:cNvGrpSpPr>
                <a:grpSpLocks/>
              </p:cNvGrpSpPr>
              <p:nvPr/>
            </p:nvGrpSpPr>
            <p:grpSpPr bwMode="auto">
              <a:xfrm>
                <a:off x="4115" y="1127"/>
                <a:ext cx="167" cy="1397"/>
                <a:chOff x="4115" y="1127"/>
                <a:chExt cx="167" cy="1397"/>
              </a:xfrm>
            </p:grpSpPr>
            <p:sp>
              <p:nvSpPr>
                <p:cNvPr id="81962" name="Line 72"/>
                <p:cNvSpPr>
                  <a:spLocks noChangeShapeType="1"/>
                </p:cNvSpPr>
                <p:nvPr/>
              </p:nvSpPr>
              <p:spPr bwMode="auto">
                <a:xfrm>
                  <a:off x="4115" y="1134"/>
                  <a:ext cx="1" cy="138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63" name="Line 73"/>
                <p:cNvSpPr>
                  <a:spLocks noChangeShapeType="1"/>
                </p:cNvSpPr>
                <p:nvPr/>
              </p:nvSpPr>
              <p:spPr bwMode="auto">
                <a:xfrm>
                  <a:off x="4234" y="1134"/>
                  <a:ext cx="1" cy="138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64" name="Line 74"/>
                <p:cNvSpPr>
                  <a:spLocks noChangeShapeType="1"/>
                </p:cNvSpPr>
                <p:nvPr/>
              </p:nvSpPr>
              <p:spPr bwMode="auto">
                <a:xfrm>
                  <a:off x="4115" y="1127"/>
                  <a:ext cx="119"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65" name="Line 75"/>
                <p:cNvSpPr>
                  <a:spLocks noChangeShapeType="1"/>
                </p:cNvSpPr>
                <p:nvPr/>
              </p:nvSpPr>
              <p:spPr bwMode="auto">
                <a:xfrm>
                  <a:off x="4115" y="2523"/>
                  <a:ext cx="119"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66" name="Line 76"/>
                <p:cNvSpPr>
                  <a:spLocks noChangeShapeType="1"/>
                </p:cNvSpPr>
                <p:nvPr/>
              </p:nvSpPr>
              <p:spPr bwMode="auto">
                <a:xfrm>
                  <a:off x="4234" y="2516"/>
                  <a:ext cx="4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67" name="Line 77"/>
                <p:cNvSpPr>
                  <a:spLocks noChangeShapeType="1"/>
                </p:cNvSpPr>
                <p:nvPr/>
              </p:nvSpPr>
              <p:spPr bwMode="auto">
                <a:xfrm>
                  <a:off x="4234" y="2236"/>
                  <a:ext cx="4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68" name="Line 78"/>
                <p:cNvSpPr>
                  <a:spLocks noChangeShapeType="1"/>
                </p:cNvSpPr>
                <p:nvPr/>
              </p:nvSpPr>
              <p:spPr bwMode="auto">
                <a:xfrm>
                  <a:off x="4234" y="1957"/>
                  <a:ext cx="4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69" name="Line 79"/>
                <p:cNvSpPr>
                  <a:spLocks noChangeShapeType="1"/>
                </p:cNvSpPr>
                <p:nvPr/>
              </p:nvSpPr>
              <p:spPr bwMode="auto">
                <a:xfrm>
                  <a:off x="4234" y="1685"/>
                  <a:ext cx="4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70" name="Line 80"/>
                <p:cNvSpPr>
                  <a:spLocks noChangeShapeType="1"/>
                </p:cNvSpPr>
                <p:nvPr/>
              </p:nvSpPr>
              <p:spPr bwMode="auto">
                <a:xfrm>
                  <a:off x="4234" y="1406"/>
                  <a:ext cx="4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71" name="Line 81"/>
                <p:cNvSpPr>
                  <a:spLocks noChangeShapeType="1"/>
                </p:cNvSpPr>
                <p:nvPr/>
              </p:nvSpPr>
              <p:spPr bwMode="auto">
                <a:xfrm>
                  <a:off x="4234" y="1127"/>
                  <a:ext cx="4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72" name="Line 82"/>
                <p:cNvSpPr>
                  <a:spLocks noChangeShapeType="1"/>
                </p:cNvSpPr>
                <p:nvPr/>
              </p:nvSpPr>
              <p:spPr bwMode="auto">
                <a:xfrm>
                  <a:off x="4234" y="2516"/>
                  <a:ext cx="3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73" name="Line 83"/>
                <p:cNvSpPr>
                  <a:spLocks noChangeShapeType="1"/>
                </p:cNvSpPr>
                <p:nvPr/>
              </p:nvSpPr>
              <p:spPr bwMode="auto">
                <a:xfrm>
                  <a:off x="4234" y="2236"/>
                  <a:ext cx="3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74" name="Line 84"/>
                <p:cNvSpPr>
                  <a:spLocks noChangeShapeType="1"/>
                </p:cNvSpPr>
                <p:nvPr/>
              </p:nvSpPr>
              <p:spPr bwMode="auto">
                <a:xfrm>
                  <a:off x="4234" y="1957"/>
                  <a:ext cx="3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75" name="Line 85"/>
                <p:cNvSpPr>
                  <a:spLocks noChangeShapeType="1"/>
                </p:cNvSpPr>
                <p:nvPr/>
              </p:nvSpPr>
              <p:spPr bwMode="auto">
                <a:xfrm>
                  <a:off x="4234" y="1685"/>
                  <a:ext cx="3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76" name="Line 86"/>
                <p:cNvSpPr>
                  <a:spLocks noChangeShapeType="1"/>
                </p:cNvSpPr>
                <p:nvPr/>
              </p:nvSpPr>
              <p:spPr bwMode="auto">
                <a:xfrm>
                  <a:off x="4234" y="1406"/>
                  <a:ext cx="3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77" name="Line 87"/>
                <p:cNvSpPr>
                  <a:spLocks noChangeShapeType="1"/>
                </p:cNvSpPr>
                <p:nvPr/>
              </p:nvSpPr>
              <p:spPr bwMode="auto">
                <a:xfrm>
                  <a:off x="4234" y="1127"/>
                  <a:ext cx="3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grpSp>
        <p:nvGrpSpPr>
          <p:cNvPr id="81947" name="Group 88"/>
          <p:cNvGrpSpPr>
            <a:grpSpLocks/>
          </p:cNvGrpSpPr>
          <p:nvPr/>
        </p:nvGrpSpPr>
        <p:grpSpPr bwMode="auto">
          <a:xfrm>
            <a:off x="6111875" y="-1003300"/>
            <a:ext cx="5408613" cy="6538913"/>
            <a:chOff x="3850" y="-632"/>
            <a:chExt cx="3407" cy="4119"/>
          </a:xfrm>
        </p:grpSpPr>
        <p:sp>
          <p:nvSpPr>
            <p:cNvPr id="81953" name="Rectangle 89"/>
            <p:cNvSpPr>
              <a:spLocks noChangeArrowheads="1"/>
            </p:cNvSpPr>
            <p:nvPr/>
          </p:nvSpPr>
          <p:spPr bwMode="auto">
            <a:xfrm rot="5400000">
              <a:off x="7142" y="-747"/>
              <a:ext cx="0"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latin typeface="Arial" charset="0"/>
              </a:endParaRPr>
            </a:p>
          </p:txBody>
        </p:sp>
        <p:sp>
          <p:nvSpPr>
            <p:cNvPr id="81954" name="Rectangle 90"/>
            <p:cNvSpPr>
              <a:spLocks noChangeArrowheads="1"/>
            </p:cNvSpPr>
            <p:nvPr/>
          </p:nvSpPr>
          <p:spPr bwMode="auto">
            <a:xfrm rot="5400000">
              <a:off x="3965" y="3372"/>
              <a:ext cx="0"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latin typeface="Arial" charset="0"/>
              </a:endParaRPr>
            </a:p>
          </p:txBody>
        </p:sp>
      </p:grpSp>
      <p:sp>
        <p:nvSpPr>
          <p:cNvPr id="81948" name="Rectangle 91"/>
          <p:cNvSpPr>
            <a:spLocks noChangeArrowheads="1"/>
          </p:cNvSpPr>
          <p:nvPr/>
        </p:nvSpPr>
        <p:spPr bwMode="auto">
          <a:xfrm>
            <a:off x="2286000" y="3200400"/>
            <a:ext cx="8080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a:solidFill>
                  <a:schemeClr val="bg1"/>
                </a:solidFill>
                <a:latin typeface="Arial" charset="0"/>
              </a:rPr>
              <a:t>NPP</a:t>
            </a:r>
          </a:p>
        </p:txBody>
      </p:sp>
      <p:sp>
        <p:nvSpPr>
          <p:cNvPr id="81949" name="Rectangle 92"/>
          <p:cNvSpPr>
            <a:spLocks noChangeArrowheads="1"/>
          </p:cNvSpPr>
          <p:nvPr/>
        </p:nvSpPr>
        <p:spPr bwMode="auto">
          <a:xfrm>
            <a:off x="2209800" y="5562600"/>
            <a:ext cx="8413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a:solidFill>
                  <a:schemeClr val="bg1"/>
                </a:solidFill>
                <a:latin typeface="Arial" charset="0"/>
              </a:rPr>
              <a:t>MRT</a:t>
            </a:r>
          </a:p>
        </p:txBody>
      </p:sp>
      <p:sp>
        <p:nvSpPr>
          <p:cNvPr id="81950" name="Text Box 93"/>
          <p:cNvSpPr txBox="1">
            <a:spLocks noChangeArrowheads="1"/>
          </p:cNvSpPr>
          <p:nvPr/>
        </p:nvSpPr>
        <p:spPr bwMode="auto">
          <a:xfrm>
            <a:off x="152400" y="3759200"/>
            <a:ext cx="1676400"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a:t>dC/dt~r</a:t>
            </a:r>
            <a:r>
              <a:rPr lang="en-US" sz="1600">
                <a:cs typeface="Times New Roman" charset="0"/>
              </a:rPr>
              <a:t>·</a:t>
            </a:r>
            <a:r>
              <a:rPr lang="en-US" sz="1600">
                <a:latin typeface="Symbol" charset="0"/>
                <a:ea typeface="Times New Roman" charset="0"/>
                <a:cs typeface="Times New Roman" charset="0"/>
              </a:rPr>
              <a:t>t</a:t>
            </a:r>
            <a:r>
              <a:rPr lang="en-US" sz="1600" baseline="-25000">
                <a:ea typeface="Times New Roman" charset="0"/>
                <a:cs typeface="Times New Roman" charset="0"/>
              </a:rPr>
              <a:t>b </a:t>
            </a:r>
            <a:r>
              <a:rPr lang="en-US" sz="1600">
                <a:cs typeface="Times New Roman" charset="0"/>
              </a:rPr>
              <a:t>·</a:t>
            </a:r>
            <a:r>
              <a:rPr lang="en-US" sz="1600" baseline="-25000">
                <a:ea typeface="Times New Roman" charset="0"/>
                <a:cs typeface="Times New Roman" charset="0"/>
              </a:rPr>
              <a:t> </a:t>
            </a:r>
            <a:r>
              <a:rPr lang="en-US" sz="1600">
                <a:ea typeface="Times New Roman" charset="0"/>
                <a:cs typeface="Times New Roman" charset="0"/>
              </a:rPr>
              <a:t>NPP</a:t>
            </a:r>
            <a:r>
              <a:rPr lang="en-US" sz="1600" baseline="-25000">
                <a:ea typeface="Times New Roman" charset="0"/>
                <a:cs typeface="Times New Roman" charset="0"/>
              </a:rPr>
              <a:t>0</a:t>
            </a:r>
          </a:p>
          <a:p>
            <a:pPr eaLnBrk="1" hangingPunct="1"/>
            <a:endParaRPr lang="en-US" sz="1600">
              <a:ea typeface="Times New Roman" charset="0"/>
              <a:cs typeface="Times New Roman" charset="0"/>
            </a:endParaRPr>
          </a:p>
          <a:p>
            <a:pPr eaLnBrk="1" hangingPunct="1"/>
            <a:endParaRPr lang="en-US" sz="1600">
              <a:ea typeface="Times New Roman" charset="0"/>
              <a:cs typeface="Times New Roman" charset="0"/>
            </a:endParaRPr>
          </a:p>
          <a:p>
            <a:pPr eaLnBrk="1" hangingPunct="1"/>
            <a:r>
              <a:rPr lang="en-US" sz="1600">
                <a:ea typeface="Times New Roman" charset="0"/>
                <a:cs typeface="Times New Roman" charset="0"/>
              </a:rPr>
              <a:t>Where r is the fractional perturbation to NPP or MRT with units (1/time)</a:t>
            </a:r>
          </a:p>
        </p:txBody>
      </p:sp>
      <p:graphicFrame>
        <p:nvGraphicFramePr>
          <p:cNvPr id="81922" name="Object 2"/>
          <p:cNvGraphicFramePr>
            <a:graphicFrameLocks noChangeAspect="1"/>
          </p:cNvGraphicFramePr>
          <p:nvPr/>
        </p:nvGraphicFramePr>
        <p:xfrm>
          <a:off x="4140200" y="3009900"/>
          <a:ext cx="863600" cy="228600"/>
        </p:xfrm>
        <a:graphic>
          <a:graphicData uri="http://schemas.openxmlformats.org/presentationml/2006/ole">
            <mc:AlternateContent xmlns:mc="http://schemas.openxmlformats.org/markup-compatibility/2006">
              <mc:Choice xmlns:v="urn:schemas-microsoft-com:vml" Requires="v">
                <p:oleObj spid="_x0000_s82038" name="Equation" r:id="rId14" imgW="863622" imgH="228898" progId="Equation.DSMT4">
                  <p:embed/>
                </p:oleObj>
              </mc:Choice>
              <mc:Fallback>
                <p:oleObj name="Equation" r:id="rId14" imgW="863622" imgH="228898" progId="Equation.DSMT4">
                  <p:embed/>
                  <p:pic>
                    <p:nvPicPr>
                      <p:cNvPr id="0" name="Object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40200" y="3009900"/>
                        <a:ext cx="8636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81951" name="Line 95"/>
          <p:cNvSpPr>
            <a:spLocks noChangeShapeType="1"/>
          </p:cNvSpPr>
          <p:nvPr/>
        </p:nvSpPr>
        <p:spPr bwMode="auto">
          <a:xfrm flipV="1">
            <a:off x="1524000" y="3276600"/>
            <a:ext cx="5334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1952" name="Line 96"/>
          <p:cNvSpPr>
            <a:spLocks noChangeShapeType="1"/>
          </p:cNvSpPr>
          <p:nvPr/>
        </p:nvSpPr>
        <p:spPr bwMode="auto">
          <a:xfrm>
            <a:off x="1143000" y="4038600"/>
            <a:ext cx="8382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xmlns:p14="http://schemas.microsoft.com/office/powerpoint/2010/mai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US" dirty="0">
                <a:latin typeface="Arial Rounded MT Bold"/>
                <a:ea typeface="ＭＳ Ｐゴシック" charset="0"/>
                <a:cs typeface="Arial Rounded MT Bold"/>
              </a:rPr>
              <a:t>CO</a:t>
            </a:r>
            <a:r>
              <a:rPr lang="en-US" baseline="-25000" dirty="0">
                <a:latin typeface="Arial Rounded MT Bold"/>
                <a:ea typeface="ＭＳ Ｐゴシック" charset="0"/>
                <a:cs typeface="Arial Rounded MT Bold"/>
              </a:rPr>
              <a:t>2</a:t>
            </a:r>
            <a:r>
              <a:rPr lang="en-US" dirty="0">
                <a:latin typeface="Arial Rounded MT Bold"/>
                <a:ea typeface="ＭＳ Ｐゴシック" charset="0"/>
                <a:cs typeface="Arial Rounded MT Bold"/>
              </a:rPr>
              <a:t> Fertilization</a:t>
            </a:r>
          </a:p>
        </p:txBody>
      </p:sp>
      <p:sp>
        <p:nvSpPr>
          <p:cNvPr id="83971" name="Rectangle 3"/>
          <p:cNvSpPr>
            <a:spLocks noGrp="1" noChangeArrowheads="1"/>
          </p:cNvSpPr>
          <p:nvPr>
            <p:ph type="body" idx="1"/>
          </p:nvPr>
        </p:nvSpPr>
        <p:spPr>
          <a:xfrm>
            <a:off x="76200" y="4724400"/>
            <a:ext cx="8915400" cy="1905000"/>
          </a:xfrm>
        </p:spPr>
        <p:txBody>
          <a:bodyPr/>
          <a:lstStyle/>
          <a:p>
            <a:pPr>
              <a:lnSpc>
                <a:spcPct val="90000"/>
              </a:lnSpc>
            </a:pPr>
            <a:r>
              <a:rPr lang="en-US">
                <a:latin typeface="Arial Rounded MT Bold"/>
                <a:ea typeface="ＭＳ Ｐゴシック" charset="0"/>
                <a:cs typeface="Arial Rounded MT Bold"/>
              </a:rPr>
              <a:t>Increasing plant growth (NPP) due to enhanced atmospheric CO</a:t>
            </a:r>
            <a:r>
              <a:rPr lang="en-US" baseline="-25000">
                <a:latin typeface="Arial Rounded MT Bold"/>
                <a:ea typeface="ＭＳ Ｐゴシック" charset="0"/>
                <a:cs typeface="Arial Rounded MT Bold"/>
              </a:rPr>
              <a:t>2</a:t>
            </a:r>
          </a:p>
          <a:p>
            <a:pPr>
              <a:lnSpc>
                <a:spcPct val="90000"/>
              </a:lnSpc>
            </a:pPr>
            <a:r>
              <a:rPr lang="en-US">
                <a:latin typeface="Arial Rounded MT Bold"/>
                <a:ea typeface="ＭＳ Ｐゴシック" charset="0"/>
                <a:cs typeface="Arial Rounded MT Bold"/>
              </a:rPr>
              <a:t>Delayed increased respiration (residence time)</a:t>
            </a:r>
          </a:p>
          <a:p>
            <a:pPr>
              <a:lnSpc>
                <a:spcPct val="90000"/>
              </a:lnSpc>
            </a:pPr>
            <a:r>
              <a:rPr lang="en-US">
                <a:latin typeface="Arial Rounded MT Bold"/>
                <a:ea typeface="ＭＳ Ｐゴシック" charset="0"/>
                <a:cs typeface="Arial Rounded MT Bold"/>
              </a:rPr>
              <a:t>Spatial pattern follows both NPP and residence </a:t>
            </a:r>
            <a:r>
              <a:rPr lang="en-US">
                <a:solidFill>
                  <a:srgbClr val="FF0000"/>
                </a:solidFill>
                <a:latin typeface="Arial Rounded MT Bold"/>
                <a:ea typeface="ＭＳ Ｐゴシック" charset="0"/>
                <a:cs typeface="Arial Rounded MT Bold"/>
                <a:sym typeface="Symbol" charset="0"/>
              </a:rPr>
              <a:t></a:t>
            </a:r>
            <a:endParaRPr lang="en-US" baseline="-25000">
              <a:latin typeface="Arial Rounded MT Bold"/>
              <a:ea typeface="ＭＳ Ｐゴシック" charset="0"/>
              <a:cs typeface="Arial Rounded MT Bold"/>
            </a:endParaRPr>
          </a:p>
        </p:txBody>
      </p:sp>
      <p:pic>
        <p:nvPicPr>
          <p:cNvPr id="83972" name="Picture 4" descr="NP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85800"/>
            <a:ext cx="3733800" cy="365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Text Box 6"/>
          <p:cNvSpPr txBox="1">
            <a:spLocks noChangeArrowheads="1"/>
          </p:cNvSpPr>
          <p:nvPr/>
        </p:nvSpPr>
        <p:spPr bwMode="auto">
          <a:xfrm>
            <a:off x="2955925" y="4156075"/>
            <a:ext cx="323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0000"/>
                </a:solidFill>
              </a:rPr>
              <a:t>Friedlingstein et al, 1995</a:t>
            </a:r>
          </a:p>
        </p:txBody>
      </p:sp>
      <p:pic>
        <p:nvPicPr>
          <p:cNvPr id="83974" name="Picture 7" descr="NP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654050"/>
            <a:ext cx="4114800"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5" name="Line 8"/>
          <p:cNvSpPr>
            <a:spLocks noChangeShapeType="1"/>
          </p:cNvSpPr>
          <p:nvPr/>
        </p:nvSpPr>
        <p:spPr bwMode="auto">
          <a:xfrm>
            <a:off x="3429000" y="2057400"/>
            <a:ext cx="228600" cy="0"/>
          </a:xfrm>
          <a:prstGeom prst="line">
            <a:avLst/>
          </a:prstGeom>
          <a:noFill/>
          <a:ln w="9525">
            <a:solidFill>
              <a:srgbClr val="FF0000"/>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2" name="Group 16"/>
          <p:cNvGrpSpPr>
            <a:grpSpLocks/>
          </p:cNvGrpSpPr>
          <p:nvPr/>
        </p:nvGrpSpPr>
        <p:grpSpPr bwMode="auto">
          <a:xfrm>
            <a:off x="3276600" y="1844675"/>
            <a:ext cx="381000" cy="369888"/>
            <a:chOff x="2064" y="1162"/>
            <a:chExt cx="240" cy="233"/>
          </a:xfrm>
        </p:grpSpPr>
        <p:sp>
          <p:nvSpPr>
            <p:cNvPr id="83980" name="Line 11"/>
            <p:cNvSpPr>
              <a:spLocks noChangeShapeType="1"/>
            </p:cNvSpPr>
            <p:nvPr/>
          </p:nvSpPr>
          <p:spPr bwMode="auto">
            <a:xfrm>
              <a:off x="2160" y="1296"/>
              <a:ext cx="144" cy="0"/>
            </a:xfrm>
            <a:prstGeom prst="line">
              <a:avLst/>
            </a:prstGeom>
            <a:noFill/>
            <a:ln w="9525">
              <a:solidFill>
                <a:srgbClr val="FF0000"/>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3981" name="Text Box 12"/>
            <p:cNvSpPr txBox="1">
              <a:spLocks noChangeArrowheads="1"/>
            </p:cNvSpPr>
            <p:nvPr/>
          </p:nvSpPr>
          <p:spPr bwMode="auto">
            <a:xfrm>
              <a:off x="2064" y="1162"/>
              <a:ext cx="11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solidFill>
                    <a:srgbClr val="FF0000"/>
                  </a:solidFill>
                  <a:latin typeface="Symbol Proportional BT" charset="0"/>
                  <a:cs typeface="Symbol Proportional BT" charset="0"/>
                  <a:sym typeface="Symbol" charset="0"/>
                </a:rPr>
                <a:t></a:t>
              </a:r>
              <a:endParaRPr lang="en-US">
                <a:latin typeface="Symbol Proportional BT" charset="0"/>
                <a:cs typeface="Symbol Proportional BT" charset="0"/>
              </a:endParaRPr>
            </a:p>
          </p:txBody>
        </p:sp>
      </p:grpSp>
      <p:grpSp>
        <p:nvGrpSpPr>
          <p:cNvPr id="3" name="Group 15"/>
          <p:cNvGrpSpPr>
            <a:grpSpLocks/>
          </p:cNvGrpSpPr>
          <p:nvPr/>
        </p:nvGrpSpPr>
        <p:grpSpPr bwMode="auto">
          <a:xfrm>
            <a:off x="3124200" y="1447800"/>
            <a:ext cx="685800" cy="457200"/>
            <a:chOff x="1968" y="912"/>
            <a:chExt cx="432" cy="288"/>
          </a:xfrm>
        </p:grpSpPr>
        <p:sp>
          <p:nvSpPr>
            <p:cNvPr id="83978" name="Line 13"/>
            <p:cNvSpPr>
              <a:spLocks noChangeShapeType="1"/>
            </p:cNvSpPr>
            <p:nvPr/>
          </p:nvSpPr>
          <p:spPr bwMode="auto">
            <a:xfrm rot="-5400000">
              <a:off x="2256" y="1056"/>
              <a:ext cx="288" cy="0"/>
            </a:xfrm>
            <a:prstGeom prst="line">
              <a:avLst/>
            </a:prstGeom>
            <a:noFill/>
            <a:ln w="19050">
              <a:solidFill>
                <a:srgbClr val="014711"/>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3979" name="Text Box 14"/>
            <p:cNvSpPr txBox="1">
              <a:spLocks noChangeArrowheads="1"/>
            </p:cNvSpPr>
            <p:nvPr/>
          </p:nvSpPr>
          <p:spPr bwMode="auto">
            <a:xfrm>
              <a:off x="1968" y="912"/>
              <a:ext cx="38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solidFill>
                    <a:srgbClr val="014711"/>
                  </a:solidFill>
                  <a:latin typeface="Arial" charset="0"/>
                </a:rPr>
                <a:t>sink</a:t>
              </a:r>
              <a:endParaRPr lang="en-US">
                <a:solidFill>
                  <a:srgbClr val="014711"/>
                </a:solidFill>
              </a:endParaRPr>
            </a:p>
          </p:txBody>
        </p:sp>
      </p:grpSp>
    </p:spTree>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latin typeface="Arial Rounded MT Bold"/>
                <a:cs typeface="Arial Rounded MT Bold"/>
              </a:rPr>
              <a:t>Fossil Fuel Emissions</a:t>
            </a:r>
            <a:endParaRPr lang="en-US" sz="5400" dirty="0">
              <a:latin typeface="Arial Rounded MT Bold"/>
              <a:cs typeface="Arial Rounded MT Bold"/>
            </a:endParaRPr>
          </a:p>
        </p:txBody>
      </p:sp>
      <p:pic>
        <p:nvPicPr>
          <p:cNvPr id="5" name="Picture 4" descr="fig_06_FossilFuel_and_Cement_emissions_3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941" y="762000"/>
            <a:ext cx="8642659" cy="6172200"/>
          </a:xfrm>
          <a:prstGeom prst="rect">
            <a:avLst/>
          </a:prstGeom>
        </p:spPr>
      </p:pic>
    </p:spTree>
    <p:extLst>
      <p:ext uri="{BB962C8B-B14F-4D97-AF65-F5344CB8AC3E}">
        <p14:creationId xmlns:p14="http://schemas.microsoft.com/office/powerpoint/2010/main" val="16178965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en-US" dirty="0">
                <a:latin typeface="Arial Rounded MT Bold"/>
                <a:ea typeface="ＭＳ Ｐゴシック" charset="0"/>
                <a:cs typeface="Arial Rounded MT Bold"/>
              </a:rPr>
              <a:t>Free Air Carbon Enrichment (FACE)</a:t>
            </a:r>
          </a:p>
        </p:txBody>
      </p:sp>
      <p:sp>
        <p:nvSpPr>
          <p:cNvPr id="86019" name="Rectangle 3"/>
          <p:cNvSpPr>
            <a:spLocks noGrp="1" noChangeArrowheads="1"/>
          </p:cNvSpPr>
          <p:nvPr>
            <p:ph type="body" idx="1"/>
          </p:nvPr>
        </p:nvSpPr>
        <p:spPr>
          <a:xfrm>
            <a:off x="5486400" y="914400"/>
            <a:ext cx="3581400" cy="5715000"/>
          </a:xfrm>
        </p:spPr>
        <p:txBody>
          <a:bodyPr/>
          <a:lstStyle/>
          <a:p>
            <a:pPr>
              <a:lnSpc>
                <a:spcPct val="90000"/>
              </a:lnSpc>
            </a:pPr>
            <a:r>
              <a:rPr lang="en-US" dirty="0">
                <a:latin typeface="Arial Rounded MT Bold"/>
                <a:ea typeface="ＭＳ Ｐゴシック" charset="0"/>
                <a:cs typeface="Arial Rounded MT Bold"/>
              </a:rPr>
              <a:t>Fumigation rings maintain steady levels of </a:t>
            </a:r>
            <a:r>
              <a:rPr lang="en-US" dirty="0">
                <a:solidFill>
                  <a:srgbClr val="FF0000"/>
                </a:solidFill>
                <a:latin typeface="Arial Rounded MT Bold"/>
                <a:ea typeface="ＭＳ Ｐゴシック" charset="0"/>
                <a:cs typeface="Arial Rounded MT Bold"/>
              </a:rPr>
              <a:t>elevated CO</a:t>
            </a:r>
            <a:r>
              <a:rPr lang="en-US" baseline="-25000" dirty="0">
                <a:solidFill>
                  <a:srgbClr val="FF0000"/>
                </a:solidFill>
                <a:latin typeface="Arial Rounded MT Bold"/>
                <a:ea typeface="ＭＳ Ｐゴシック" charset="0"/>
                <a:cs typeface="Arial Rounded MT Bold"/>
              </a:rPr>
              <a:t>2</a:t>
            </a:r>
            <a:r>
              <a:rPr lang="en-US" dirty="0">
                <a:solidFill>
                  <a:srgbClr val="FF0000"/>
                </a:solidFill>
                <a:latin typeface="Arial Rounded MT Bold"/>
                <a:ea typeface="ＭＳ Ｐゴシック" charset="0"/>
                <a:cs typeface="Arial Rounded MT Bold"/>
              </a:rPr>
              <a:t> in canopies</a:t>
            </a:r>
            <a:r>
              <a:rPr lang="en-US" dirty="0">
                <a:latin typeface="Arial Rounded MT Bold"/>
                <a:ea typeface="ＭＳ Ｐゴシック" charset="0"/>
                <a:cs typeface="Arial Rounded MT Bold"/>
              </a:rPr>
              <a:t> under changing weather conditions</a:t>
            </a:r>
          </a:p>
          <a:p>
            <a:pPr>
              <a:lnSpc>
                <a:spcPct val="90000"/>
              </a:lnSpc>
            </a:pPr>
            <a:r>
              <a:rPr lang="en-US" dirty="0">
                <a:latin typeface="Arial Rounded MT Bold"/>
                <a:ea typeface="ＭＳ Ｐゴシック" charset="0"/>
                <a:cs typeface="Arial Rounded MT Bold"/>
              </a:rPr>
              <a:t>Control and replicated treatments test effects of CO</a:t>
            </a:r>
            <a:r>
              <a:rPr lang="en-US" baseline="-25000" dirty="0">
                <a:latin typeface="Arial Rounded MT Bold"/>
                <a:ea typeface="ＭＳ Ｐゴシック" charset="0"/>
                <a:cs typeface="Arial Rounded MT Bold"/>
              </a:rPr>
              <a:t>2</a:t>
            </a:r>
            <a:r>
              <a:rPr lang="en-US" dirty="0">
                <a:latin typeface="Arial Rounded MT Bold"/>
                <a:ea typeface="ＭＳ Ｐゴシック" charset="0"/>
                <a:cs typeface="Arial Rounded MT Bold"/>
              </a:rPr>
              <a:t>, water, N, </a:t>
            </a:r>
            <a:r>
              <a:rPr lang="en-US" dirty="0" err="1" smtClean="0">
                <a:latin typeface="Arial Rounded MT Bold"/>
                <a:ea typeface="ＭＳ Ｐゴシック" charset="0"/>
                <a:cs typeface="Arial Rounded MT Bold"/>
              </a:rPr>
              <a:t>etc</a:t>
            </a:r>
            <a:endParaRPr lang="en-US" dirty="0" smtClean="0">
              <a:latin typeface="Arial Rounded MT Bold"/>
              <a:ea typeface="ＭＳ Ｐゴシック" charset="0"/>
              <a:cs typeface="Arial Rounded MT Bold"/>
            </a:endParaRPr>
          </a:p>
        </p:txBody>
      </p:sp>
      <p:pic>
        <p:nvPicPr>
          <p:cNvPr id="86020" name="Picture 4" descr="FACTS1aeri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8200"/>
            <a:ext cx="4572000" cy="316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5" descr="1863-97"/>
          <p:cNvPicPr>
            <a:picLocks noChangeAspect="1" noChangeArrowheads="1"/>
          </p:cNvPicPr>
          <p:nvPr/>
        </p:nvPicPr>
        <p:blipFill>
          <a:blip r:embed="rId4">
            <a:extLst>
              <a:ext uri="{28A0092B-C50C-407E-A947-70E740481C1C}">
                <a14:useLocalDpi xmlns:a14="http://schemas.microsoft.com/office/drawing/2010/main" val="0"/>
              </a:ext>
            </a:extLst>
          </a:blip>
          <a:srcRect t="13792"/>
          <a:stretch>
            <a:fillRect/>
          </a:stretch>
        </p:blipFill>
        <p:spPr bwMode="auto">
          <a:xfrm>
            <a:off x="0" y="4000500"/>
            <a:ext cx="32797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2" name="Picture 6" descr="templ6">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3048000"/>
            <a:ext cx="22860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3" name="Picture 7" descr="RingPeople"/>
          <p:cNvPicPr>
            <a:picLocks noChangeAspect="1" noChangeArrowheads="1"/>
          </p:cNvPicPr>
          <p:nvPr/>
        </p:nvPicPr>
        <p:blipFill>
          <a:blip r:embed="rId7">
            <a:extLst>
              <a:ext uri="{28A0092B-C50C-407E-A947-70E740481C1C}">
                <a14:useLocalDpi xmlns:a14="http://schemas.microsoft.com/office/drawing/2010/main" val="0"/>
              </a:ext>
            </a:extLst>
          </a:blip>
          <a:srcRect l="13115" r="10382"/>
          <a:stretch>
            <a:fillRect/>
          </a:stretch>
        </p:blipFill>
        <p:spPr bwMode="auto">
          <a:xfrm>
            <a:off x="2895600" y="4537075"/>
            <a:ext cx="2667000"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forest%20f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Rectangle 3"/>
          <p:cNvSpPr>
            <a:spLocks noGrp="1" noChangeArrowheads="1"/>
          </p:cNvSpPr>
          <p:nvPr>
            <p:ph type="title"/>
          </p:nvPr>
        </p:nvSpPr>
        <p:spPr/>
        <p:txBody>
          <a:bodyPr/>
          <a:lstStyle/>
          <a:p>
            <a:r>
              <a:rPr lang="en-US" sz="6600" dirty="0">
                <a:latin typeface="Arial Rounded MT Bold"/>
                <a:ea typeface="ＭＳ Ｐゴシック" charset="0"/>
                <a:cs typeface="Arial Rounded MT Bold"/>
              </a:rPr>
              <a:t>Disturbance</a:t>
            </a:r>
          </a:p>
        </p:txBody>
      </p:sp>
    </p:spTree>
  </p:cSld>
  <p:clrMapOvr>
    <a:masterClrMapping/>
  </p:clrMapOvr>
  <p:transition xmlns:p14="http://schemas.microsoft.com/office/powerpoint/2010/main">
    <p:dissolv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rrowheads="1"/>
          </p:cNvPicPr>
          <p:nvPr/>
        </p:nvPicPr>
        <p:blipFill>
          <a:blip r:embed="rId3">
            <a:extLst>
              <a:ext uri="{28A0092B-C50C-407E-A947-70E740481C1C}">
                <a14:useLocalDpi xmlns:a14="http://schemas.microsoft.com/office/drawing/2010/main" val="0"/>
              </a:ext>
            </a:extLst>
          </a:blip>
          <a:srcRect t="37242" b="12529"/>
          <a:stretch>
            <a:fillRect/>
          </a:stretch>
        </p:blipFill>
        <p:spPr bwMode="auto">
          <a:xfrm>
            <a:off x="5219700" y="2362200"/>
            <a:ext cx="36195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4478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Text Box 5"/>
          <p:cNvSpPr txBox="1">
            <a:spLocks noChangeArrowheads="1"/>
          </p:cNvSpPr>
          <p:nvPr/>
        </p:nvSpPr>
        <p:spPr bwMode="auto">
          <a:xfrm>
            <a:off x="6477000" y="4572000"/>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GB" b="1">
                <a:solidFill>
                  <a:srgbClr val="FFFFCC"/>
                </a:solidFill>
                <a:latin typeface="Arial" charset="0"/>
              </a:rPr>
              <a:t>57-year-old</a:t>
            </a:r>
          </a:p>
        </p:txBody>
      </p:sp>
      <p:grpSp>
        <p:nvGrpSpPr>
          <p:cNvPr id="2" name="Group 6"/>
          <p:cNvGrpSpPr>
            <a:grpSpLocks/>
          </p:cNvGrpSpPr>
          <p:nvPr/>
        </p:nvGrpSpPr>
        <p:grpSpPr bwMode="auto">
          <a:xfrm>
            <a:off x="228600" y="5334000"/>
            <a:ext cx="7239000" cy="457200"/>
            <a:chOff x="144" y="3360"/>
            <a:chExt cx="4560" cy="288"/>
          </a:xfrm>
        </p:grpSpPr>
        <p:sp>
          <p:nvSpPr>
            <p:cNvPr id="104463" name="Text Box 7"/>
            <p:cNvSpPr txBox="1">
              <a:spLocks noChangeArrowheads="1"/>
            </p:cNvSpPr>
            <p:nvPr/>
          </p:nvSpPr>
          <p:spPr bwMode="auto">
            <a:xfrm>
              <a:off x="2232" y="3360"/>
              <a:ext cx="69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solidFill>
                    <a:srgbClr val="006600"/>
                  </a:solidFill>
                  <a:latin typeface="Arial" charset="0"/>
                </a:rPr>
                <a:t>1988</a:t>
              </a:r>
            </a:p>
          </p:txBody>
        </p:sp>
        <p:sp>
          <p:nvSpPr>
            <p:cNvPr id="104464" name="Text Box 8"/>
            <p:cNvSpPr txBox="1">
              <a:spLocks noChangeArrowheads="1"/>
            </p:cNvSpPr>
            <p:nvPr/>
          </p:nvSpPr>
          <p:spPr bwMode="auto">
            <a:xfrm>
              <a:off x="960" y="3360"/>
              <a:ext cx="6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solidFill>
                    <a:srgbClr val="006600"/>
                  </a:solidFill>
                  <a:latin typeface="Arial" charset="0"/>
                </a:rPr>
                <a:t>2000</a:t>
              </a:r>
            </a:p>
          </p:txBody>
        </p:sp>
        <p:sp>
          <p:nvSpPr>
            <p:cNvPr id="104465" name="Text Box 9"/>
            <p:cNvSpPr txBox="1">
              <a:spLocks noChangeArrowheads="1"/>
            </p:cNvSpPr>
            <p:nvPr/>
          </p:nvSpPr>
          <p:spPr bwMode="auto">
            <a:xfrm>
              <a:off x="4080" y="3360"/>
              <a:ext cx="62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solidFill>
                    <a:srgbClr val="006600"/>
                  </a:solidFill>
                  <a:latin typeface="Arial" charset="0"/>
                </a:rPr>
                <a:t>1949</a:t>
              </a:r>
            </a:p>
          </p:txBody>
        </p:sp>
        <p:sp>
          <p:nvSpPr>
            <p:cNvPr id="104466" name="Text Box 10"/>
            <p:cNvSpPr txBox="1">
              <a:spLocks noChangeArrowheads="1"/>
            </p:cNvSpPr>
            <p:nvPr/>
          </p:nvSpPr>
          <p:spPr bwMode="auto">
            <a:xfrm>
              <a:off x="144" y="3360"/>
              <a:ext cx="9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solidFill>
                    <a:srgbClr val="006600"/>
                  </a:solidFill>
                  <a:latin typeface="Arial" charset="0"/>
                </a:rPr>
                <a:t>Planted</a:t>
              </a:r>
            </a:p>
          </p:txBody>
        </p:sp>
      </p:grpSp>
      <p:grpSp>
        <p:nvGrpSpPr>
          <p:cNvPr id="3" name="Group 11"/>
          <p:cNvGrpSpPr>
            <a:grpSpLocks/>
          </p:cNvGrpSpPr>
          <p:nvPr/>
        </p:nvGrpSpPr>
        <p:grpSpPr bwMode="auto">
          <a:xfrm>
            <a:off x="76200" y="5791200"/>
            <a:ext cx="8534400" cy="457200"/>
            <a:chOff x="48" y="3648"/>
            <a:chExt cx="5376" cy="288"/>
          </a:xfrm>
        </p:grpSpPr>
        <p:sp>
          <p:nvSpPr>
            <p:cNvPr id="104459" name="Text Box 12"/>
            <p:cNvSpPr txBox="1">
              <a:spLocks noChangeArrowheads="1"/>
            </p:cNvSpPr>
            <p:nvPr/>
          </p:nvSpPr>
          <p:spPr bwMode="auto">
            <a:xfrm>
              <a:off x="4032" y="3648"/>
              <a:ext cx="13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solidFill>
                    <a:srgbClr val="006600"/>
                  </a:solidFill>
                  <a:latin typeface="Arial" charset="0"/>
                </a:rPr>
                <a:t>30-35     </a:t>
              </a:r>
            </a:p>
          </p:txBody>
        </p:sp>
        <p:sp>
          <p:nvSpPr>
            <p:cNvPr id="104460" name="Text Box 13"/>
            <p:cNvSpPr txBox="1">
              <a:spLocks noChangeArrowheads="1"/>
            </p:cNvSpPr>
            <p:nvPr/>
          </p:nvSpPr>
          <p:spPr bwMode="auto">
            <a:xfrm>
              <a:off x="2304" y="3648"/>
              <a:ext cx="110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solidFill>
                    <a:srgbClr val="006600"/>
                  </a:solidFill>
                  <a:latin typeface="Arial" charset="0"/>
                </a:rPr>
                <a:t>3-8</a:t>
              </a:r>
            </a:p>
          </p:txBody>
        </p:sp>
        <p:sp>
          <p:nvSpPr>
            <p:cNvPr id="104461" name="Text Box 14"/>
            <p:cNvSpPr txBox="1">
              <a:spLocks noChangeArrowheads="1"/>
            </p:cNvSpPr>
            <p:nvPr/>
          </p:nvSpPr>
          <p:spPr bwMode="auto">
            <a:xfrm>
              <a:off x="48" y="3648"/>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solidFill>
                    <a:srgbClr val="006600"/>
                  </a:solidFill>
                  <a:latin typeface="Arial" charset="0"/>
                </a:rPr>
                <a:t>Height (m)</a:t>
              </a:r>
            </a:p>
          </p:txBody>
        </p:sp>
        <p:sp>
          <p:nvSpPr>
            <p:cNvPr id="104462" name="Text Box 15"/>
            <p:cNvSpPr txBox="1">
              <a:spLocks noChangeArrowheads="1"/>
            </p:cNvSpPr>
            <p:nvPr/>
          </p:nvSpPr>
          <p:spPr bwMode="auto">
            <a:xfrm>
              <a:off x="1056" y="3648"/>
              <a:ext cx="6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solidFill>
                    <a:srgbClr val="006600"/>
                  </a:solidFill>
                  <a:latin typeface="Arial" charset="0"/>
                </a:rPr>
                <a:t>0.8</a:t>
              </a:r>
            </a:p>
          </p:txBody>
        </p:sp>
      </p:grpSp>
      <p:sp>
        <p:nvSpPr>
          <p:cNvPr id="104455" name="Text Box 16"/>
          <p:cNvSpPr txBox="1">
            <a:spLocks noChangeArrowheads="1"/>
          </p:cNvSpPr>
          <p:nvPr/>
        </p:nvSpPr>
        <p:spPr bwMode="auto">
          <a:xfrm rot="10840944" flipV="1">
            <a:off x="762000" y="3657600"/>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GB" b="1">
                <a:solidFill>
                  <a:srgbClr val="FFFFCC"/>
                </a:solidFill>
                <a:latin typeface="Arial" charset="0"/>
              </a:rPr>
              <a:t>6-year-old</a:t>
            </a:r>
          </a:p>
        </p:txBody>
      </p:sp>
      <p:pic>
        <p:nvPicPr>
          <p:cNvPr id="104456" name="Picture 17" descr="DCP_4701"/>
          <p:cNvPicPr>
            <a:picLocks noChangeAspect="1" noChangeArrowheads="1"/>
          </p:cNvPicPr>
          <p:nvPr/>
        </p:nvPicPr>
        <p:blipFill>
          <a:blip r:embed="rId5">
            <a:extLst>
              <a:ext uri="{28A0092B-C50C-407E-A947-70E740481C1C}">
                <a14:useLocalDpi xmlns:a14="http://schemas.microsoft.com/office/drawing/2010/main" val="0"/>
              </a:ext>
            </a:extLst>
          </a:blip>
          <a:srcRect t="22107" b="5913"/>
          <a:stretch>
            <a:fillRect/>
          </a:stretch>
        </p:blipFill>
        <p:spPr bwMode="auto">
          <a:xfrm>
            <a:off x="2819400" y="1981200"/>
            <a:ext cx="3429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7" name="Text Box 18"/>
          <p:cNvSpPr txBox="1">
            <a:spLocks noChangeArrowheads="1"/>
          </p:cNvSpPr>
          <p:nvPr/>
        </p:nvSpPr>
        <p:spPr bwMode="auto">
          <a:xfrm rot="10840944" flipV="1">
            <a:off x="3543300" y="4114800"/>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GB" b="1">
                <a:solidFill>
                  <a:srgbClr val="FFFFCC"/>
                </a:solidFill>
                <a:latin typeface="Arial" charset="0"/>
              </a:rPr>
              <a:t>18-year-old</a:t>
            </a:r>
          </a:p>
        </p:txBody>
      </p:sp>
      <p:sp>
        <p:nvSpPr>
          <p:cNvPr id="347155" name="Rectangle 19"/>
          <p:cNvSpPr>
            <a:spLocks noChangeArrowheads="1"/>
          </p:cNvSpPr>
          <p:nvPr/>
        </p:nvSpPr>
        <p:spPr bwMode="auto">
          <a:xfrm>
            <a:off x="304800" y="76200"/>
            <a:ext cx="8534400" cy="762000"/>
          </a:xfrm>
          <a:prstGeom prst="rect">
            <a:avLst/>
          </a:prstGeom>
          <a:noFill/>
          <a:ln w="9525">
            <a:noFill/>
            <a:miter lim="800000"/>
            <a:headEnd/>
            <a:tailEnd/>
          </a:ln>
          <a:effectLst/>
        </p:spPr>
        <p:txBody>
          <a:bodyPr anchor="ctr"/>
          <a:lstStyle/>
          <a:p>
            <a:pPr algn="ctr"/>
            <a:r>
              <a:rPr lang="en-US" sz="4800" b="1" dirty="0">
                <a:solidFill>
                  <a:schemeClr val="accent2"/>
                </a:solidFill>
                <a:effectLst>
                  <a:outerShdw blurRad="38100" dist="38100" dir="2700000" algn="tl">
                    <a:srgbClr val="DDDDDD"/>
                  </a:outerShdw>
                </a:effectLst>
                <a:latin typeface="Arial Rounded MT Bold"/>
                <a:cs typeface="Arial Rounded MT Bold"/>
              </a:rPr>
              <a:t>Disturbance and Recovery</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9" name="Picture 2" descr="belle tour mature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7544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 Box 3"/>
          <p:cNvSpPr txBox="1">
            <a:spLocks noChangeArrowheads="1"/>
          </p:cNvSpPr>
          <p:nvPr/>
        </p:nvSpPr>
        <p:spPr bwMode="auto">
          <a:xfrm>
            <a:off x="261938" y="196850"/>
            <a:ext cx="8883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CA" sz="3600" b="1">
                <a:latin typeface="Arial" charset="0"/>
              </a:rPr>
              <a:t>Fluxnet-Canada Annual </a:t>
            </a:r>
            <a:r>
              <a:rPr lang="fr-CA" sz="3400" b="1">
                <a:latin typeface="Arial" charset="0"/>
              </a:rPr>
              <a:t>Carbon</a:t>
            </a:r>
            <a:r>
              <a:rPr lang="fr-CA" sz="3600" b="1">
                <a:latin typeface="Arial" charset="0"/>
              </a:rPr>
              <a:t> Budgets</a:t>
            </a:r>
            <a:endParaRPr lang="fr-FR" sz="3600" b="1">
              <a:latin typeface="Arial" charset="0"/>
            </a:endParaRPr>
          </a:p>
        </p:txBody>
      </p:sp>
      <p:graphicFrame>
        <p:nvGraphicFramePr>
          <p:cNvPr id="106498" name="Object 2"/>
          <p:cNvGraphicFramePr>
            <a:graphicFrameLocks noGrp="1" noChangeAspect="1"/>
          </p:cNvGraphicFramePr>
          <p:nvPr>
            <p:ph/>
          </p:nvPr>
        </p:nvGraphicFramePr>
        <p:xfrm>
          <a:off x="1490663" y="1076325"/>
          <a:ext cx="7348537" cy="5086350"/>
        </p:xfrm>
        <a:graphic>
          <a:graphicData uri="http://schemas.openxmlformats.org/presentationml/2006/ole">
            <mc:AlternateContent xmlns:mc="http://schemas.openxmlformats.org/markup-compatibility/2006">
              <mc:Choice xmlns:v="urn:schemas-microsoft-com:vml" Requires="v">
                <p:oleObj spid="_x0000_s106529" name="SPW 8.0 Graph" r:id="rId5" imgW="5203851" imgH="3538728" progId="SigmaPlotGraphicObject.7">
                  <p:embed/>
                </p:oleObj>
              </mc:Choice>
              <mc:Fallback>
                <p:oleObj name="SPW 8.0 Graph" r:id="rId5" imgW="5203851" imgH="3538728" progId="SigmaPlotGraphicObject.7">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0663" y="1076325"/>
                        <a:ext cx="7348537" cy="5086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5"/>
          <p:cNvGrpSpPr>
            <a:grpSpLocks/>
          </p:cNvGrpSpPr>
          <p:nvPr/>
        </p:nvGrpSpPr>
        <p:grpSpPr bwMode="auto">
          <a:xfrm>
            <a:off x="5410200" y="2117725"/>
            <a:ext cx="1679575" cy="701675"/>
            <a:chOff x="3618" y="1434"/>
            <a:chExt cx="1058" cy="442"/>
          </a:xfrm>
        </p:grpSpPr>
        <p:sp>
          <p:nvSpPr>
            <p:cNvPr id="106507" name="AutoShape 6"/>
            <p:cNvSpPr>
              <a:spLocks noChangeArrowheads="1"/>
            </p:cNvSpPr>
            <p:nvPr/>
          </p:nvSpPr>
          <p:spPr bwMode="auto">
            <a:xfrm>
              <a:off x="3618" y="1468"/>
              <a:ext cx="136" cy="408"/>
            </a:xfrm>
            <a:prstGeom prst="upDownArrow">
              <a:avLst>
                <a:gd name="adj1" fmla="val 50000"/>
                <a:gd name="adj2" fmla="val 60000"/>
              </a:avLst>
            </a:prstGeom>
            <a:solidFill>
              <a:srgbClr val="0000FF"/>
            </a:solidFill>
            <a:ln w="9525">
              <a:solidFill>
                <a:schemeClr val="tx1"/>
              </a:solidFill>
              <a:miter lim="800000"/>
              <a:headEnd/>
              <a:tailEnd/>
            </a:ln>
          </p:spPr>
          <p:txBody>
            <a:bodyPr wrap="none" anchor="ctr"/>
            <a:lstStyle/>
            <a:p>
              <a:endParaRPr lang="en-US"/>
            </a:p>
          </p:txBody>
        </p:sp>
        <p:sp>
          <p:nvSpPr>
            <p:cNvPr id="106508" name="Text Box 7"/>
            <p:cNvSpPr txBox="1">
              <a:spLocks noChangeArrowheads="1"/>
            </p:cNvSpPr>
            <p:nvPr/>
          </p:nvSpPr>
          <p:spPr bwMode="auto">
            <a:xfrm>
              <a:off x="3799" y="1434"/>
              <a:ext cx="877"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CA" sz="1800">
                  <a:solidFill>
                    <a:srgbClr val="0000FF"/>
                  </a:solidFill>
                  <a:latin typeface="Arial" charset="0"/>
                </a:rPr>
                <a:t>Interannual </a:t>
              </a:r>
            </a:p>
            <a:p>
              <a:pPr eaLnBrk="1" hangingPunct="1"/>
              <a:r>
                <a:rPr lang="fr-CA" sz="1800">
                  <a:solidFill>
                    <a:srgbClr val="0000FF"/>
                  </a:solidFill>
                  <a:latin typeface="Arial" charset="0"/>
                </a:rPr>
                <a:t>Variability</a:t>
              </a:r>
              <a:endParaRPr lang="fr-FR" sz="1800">
                <a:solidFill>
                  <a:srgbClr val="0000FF"/>
                </a:solidFill>
                <a:latin typeface="Arial" charset="0"/>
              </a:endParaRPr>
            </a:p>
          </p:txBody>
        </p:sp>
      </p:grpSp>
      <p:sp>
        <p:nvSpPr>
          <p:cNvPr id="106502" name="Text Box 8"/>
          <p:cNvSpPr txBox="1">
            <a:spLocks noChangeArrowheads="1"/>
          </p:cNvSpPr>
          <p:nvPr/>
        </p:nvSpPr>
        <p:spPr bwMode="auto">
          <a:xfrm>
            <a:off x="6178550" y="4953000"/>
            <a:ext cx="908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CA" sz="1800">
                <a:solidFill>
                  <a:srgbClr val="0000FF"/>
                </a:solidFill>
                <a:latin typeface="Arial" charset="0"/>
              </a:rPr>
              <a:t>Source</a:t>
            </a:r>
            <a:endParaRPr lang="fr-FR" sz="1800">
              <a:solidFill>
                <a:srgbClr val="0000FF"/>
              </a:solidFill>
              <a:latin typeface="Arial" charset="0"/>
            </a:endParaRPr>
          </a:p>
        </p:txBody>
      </p:sp>
      <p:sp>
        <p:nvSpPr>
          <p:cNvPr id="106503" name="Text Box 9"/>
          <p:cNvSpPr txBox="1">
            <a:spLocks noChangeArrowheads="1"/>
          </p:cNvSpPr>
          <p:nvPr/>
        </p:nvSpPr>
        <p:spPr bwMode="auto">
          <a:xfrm>
            <a:off x="2514600" y="2057400"/>
            <a:ext cx="628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CA" sz="1800">
                <a:solidFill>
                  <a:srgbClr val="0000FF"/>
                </a:solidFill>
                <a:latin typeface="Arial" charset="0"/>
              </a:rPr>
              <a:t>Sink</a:t>
            </a:r>
            <a:endParaRPr lang="fr-FR" sz="1800">
              <a:solidFill>
                <a:srgbClr val="0000FF"/>
              </a:solidFill>
              <a:latin typeface="Arial" charset="0"/>
            </a:endParaRPr>
          </a:p>
        </p:txBody>
      </p:sp>
      <p:grpSp>
        <p:nvGrpSpPr>
          <p:cNvPr id="3" name="Group 10"/>
          <p:cNvGrpSpPr>
            <a:grpSpLocks/>
          </p:cNvGrpSpPr>
          <p:nvPr/>
        </p:nvGrpSpPr>
        <p:grpSpPr bwMode="auto">
          <a:xfrm>
            <a:off x="3581400" y="3657600"/>
            <a:ext cx="720725" cy="576263"/>
            <a:chOff x="2200" y="2069"/>
            <a:chExt cx="454" cy="363"/>
          </a:xfrm>
        </p:grpSpPr>
        <p:sp>
          <p:nvSpPr>
            <p:cNvPr id="106505" name="AutoShape 11"/>
            <p:cNvSpPr>
              <a:spLocks noChangeArrowheads="1"/>
            </p:cNvSpPr>
            <p:nvPr/>
          </p:nvSpPr>
          <p:spPr bwMode="auto">
            <a:xfrm>
              <a:off x="2200" y="2069"/>
              <a:ext cx="454" cy="136"/>
            </a:xfrm>
            <a:prstGeom prst="leftRightArrow">
              <a:avLst>
                <a:gd name="adj1" fmla="val 50000"/>
                <a:gd name="adj2" fmla="val 66765"/>
              </a:avLst>
            </a:prstGeom>
            <a:solidFill>
              <a:srgbClr val="0000FF"/>
            </a:solidFill>
            <a:ln w="9525">
              <a:solidFill>
                <a:schemeClr val="tx1"/>
              </a:solidFill>
              <a:miter lim="800000"/>
              <a:headEnd/>
              <a:tailEnd/>
            </a:ln>
          </p:spPr>
          <p:txBody>
            <a:bodyPr wrap="none" anchor="ctr"/>
            <a:lstStyle/>
            <a:p>
              <a:endParaRPr lang="en-US"/>
            </a:p>
          </p:txBody>
        </p:sp>
        <p:sp>
          <p:nvSpPr>
            <p:cNvPr id="106506" name="Text Box 12"/>
            <p:cNvSpPr txBox="1">
              <a:spLocks noChangeArrowheads="1"/>
            </p:cNvSpPr>
            <p:nvPr/>
          </p:nvSpPr>
          <p:spPr bwMode="auto">
            <a:xfrm>
              <a:off x="2265" y="2201"/>
              <a:ext cx="3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fr-CA" sz="1800">
                  <a:solidFill>
                    <a:srgbClr val="0000FF"/>
                  </a:solidFill>
                  <a:latin typeface="Arial" charset="0"/>
                </a:rPr>
                <a:t>Gap</a:t>
              </a:r>
              <a:endParaRPr lang="fr-FR" sz="1800">
                <a:solidFill>
                  <a:srgbClr val="0000FF"/>
                </a:solidFill>
                <a:latin typeface="Arial" charset="0"/>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2"/>
          <p:cNvSpPr>
            <a:spLocks noGrp="1" noChangeArrowheads="1"/>
          </p:cNvSpPr>
          <p:nvPr>
            <p:ph type="title"/>
          </p:nvPr>
        </p:nvSpPr>
        <p:spPr>
          <a:xfrm>
            <a:off x="304800" y="152400"/>
            <a:ext cx="8534400" cy="685800"/>
          </a:xfrm>
        </p:spPr>
        <p:txBody>
          <a:bodyPr/>
          <a:lstStyle/>
          <a:p>
            <a:r>
              <a:rPr lang="en-US" dirty="0">
                <a:latin typeface="Arial Rounded MT Bold"/>
                <a:ea typeface="ＭＳ Ｐゴシック" charset="0"/>
                <a:cs typeface="Arial Rounded MT Bold"/>
              </a:rPr>
              <a:t>Agricultural </a:t>
            </a:r>
            <a:br>
              <a:rPr lang="en-US" dirty="0">
                <a:latin typeface="Arial Rounded MT Bold"/>
                <a:ea typeface="ＭＳ Ｐゴシック" charset="0"/>
                <a:cs typeface="Arial Rounded MT Bold"/>
              </a:rPr>
            </a:br>
            <a:r>
              <a:rPr lang="en-US" dirty="0">
                <a:latin typeface="Arial Rounded MT Bold"/>
                <a:ea typeface="ＭＳ Ｐゴシック" charset="0"/>
                <a:cs typeface="Arial Rounded MT Bold"/>
              </a:rPr>
              <a:t>Development &amp; Abandonment</a:t>
            </a:r>
          </a:p>
        </p:txBody>
      </p:sp>
      <p:pic>
        <p:nvPicPr>
          <p:cNvPr id="98307" name="Picture 3" descr="p30fig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154113"/>
            <a:ext cx="5143500" cy="501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Rectangle 4"/>
          <p:cNvSpPr>
            <a:spLocks noChangeArrowheads="1"/>
          </p:cNvSpPr>
          <p:nvPr/>
        </p:nvSpPr>
        <p:spPr bwMode="auto">
          <a:xfrm>
            <a:off x="5257800" y="1295400"/>
            <a:ext cx="3886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30000"/>
              </a:spcBef>
              <a:buFontTx/>
              <a:buChar char="•"/>
            </a:pPr>
            <a:r>
              <a:rPr lang="en-US" sz="2800">
                <a:latin typeface="Arial Rounded MT Bold"/>
                <a:cs typeface="Arial Rounded MT Bold"/>
              </a:rPr>
              <a:t>Land clearing in 18</a:t>
            </a:r>
            <a:r>
              <a:rPr lang="en-US" sz="2800" baseline="30000">
                <a:latin typeface="Arial Rounded MT Bold"/>
                <a:cs typeface="Arial Rounded MT Bold"/>
              </a:rPr>
              <a:t>th</a:t>
            </a:r>
            <a:r>
              <a:rPr lang="en-US" sz="2800">
                <a:latin typeface="Arial Rounded MT Bold"/>
                <a:cs typeface="Arial Rounded MT Bold"/>
              </a:rPr>
              <a:t> and 19</a:t>
            </a:r>
            <a:r>
              <a:rPr lang="en-US" sz="2800" baseline="30000">
                <a:latin typeface="Arial Rounded MT Bold"/>
                <a:cs typeface="Arial Rounded MT Bold"/>
              </a:rPr>
              <a:t>th</a:t>
            </a:r>
            <a:r>
              <a:rPr lang="en-US" sz="2800">
                <a:latin typeface="Arial Rounded MT Bold"/>
                <a:cs typeface="Arial Rounded MT Bold"/>
              </a:rPr>
              <a:t> centuries released large amounts of CO</a:t>
            </a:r>
            <a:r>
              <a:rPr lang="en-US" sz="2800" baseline="-25000">
                <a:latin typeface="Arial Rounded MT Bold"/>
                <a:cs typeface="Arial Rounded MT Bold"/>
              </a:rPr>
              <a:t>2</a:t>
            </a:r>
            <a:r>
              <a:rPr lang="en-US" sz="2800">
                <a:latin typeface="Arial Rounded MT Bold"/>
                <a:cs typeface="Arial Rounded MT Bold"/>
              </a:rPr>
              <a:t> to atmosphere</a:t>
            </a:r>
          </a:p>
          <a:p>
            <a:pPr marL="342900" indent="-342900">
              <a:lnSpc>
                <a:spcPct val="90000"/>
              </a:lnSpc>
              <a:spcBef>
                <a:spcPct val="30000"/>
              </a:spcBef>
              <a:buFontTx/>
              <a:buChar char="•"/>
            </a:pPr>
            <a:r>
              <a:rPr lang="en-US" sz="2800">
                <a:latin typeface="Arial Rounded MT Bold"/>
                <a:cs typeface="Arial Rounded MT Bold"/>
              </a:rPr>
              <a:t>Shift of agriculture to Midwest and California in 20</a:t>
            </a:r>
            <a:r>
              <a:rPr lang="en-US" sz="2800" baseline="30000">
                <a:latin typeface="Arial Rounded MT Bold"/>
                <a:cs typeface="Arial Rounded MT Bold"/>
              </a:rPr>
              <a:t>th</a:t>
            </a:r>
            <a:r>
              <a:rPr lang="en-US" sz="2800">
                <a:latin typeface="Arial Rounded MT Bold"/>
                <a:cs typeface="Arial Rounded MT Bold"/>
              </a:rPr>
              <a:t> century</a:t>
            </a:r>
          </a:p>
          <a:p>
            <a:pPr marL="342900" indent="-342900">
              <a:lnSpc>
                <a:spcPct val="90000"/>
              </a:lnSpc>
              <a:spcBef>
                <a:spcPct val="30000"/>
              </a:spcBef>
              <a:buFontTx/>
              <a:buChar char="•"/>
            </a:pPr>
            <a:r>
              <a:rPr lang="en-US" sz="2800" i="1">
                <a:solidFill>
                  <a:srgbClr val="014711"/>
                </a:solidFill>
                <a:latin typeface="Arial Rounded MT Bold"/>
                <a:cs typeface="Arial Rounded MT Bold"/>
              </a:rPr>
              <a:t>Regrowing forests are a carbon sink</a:t>
            </a:r>
            <a:endParaRPr lang="en-US" sz="2800">
              <a:latin typeface="Arial Rounded MT Bold"/>
              <a:cs typeface="Arial Rounded MT Bold"/>
            </a:endParaRPr>
          </a:p>
        </p:txBody>
      </p:sp>
      <p:sp>
        <p:nvSpPr>
          <p:cNvPr id="98309" name="Text Box 5"/>
          <p:cNvSpPr txBox="1">
            <a:spLocks noChangeArrowheads="1"/>
          </p:cNvSpPr>
          <p:nvPr/>
        </p:nvSpPr>
        <p:spPr bwMode="auto">
          <a:xfrm>
            <a:off x="1905000" y="6400800"/>
            <a:ext cx="5094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ED model result: Moorcroft </a:t>
            </a:r>
            <a:r>
              <a:rPr lang="en-US" i="1"/>
              <a:t>et al</a:t>
            </a:r>
            <a:r>
              <a:rPr lang="en-US"/>
              <a:t> (2001)</a:t>
            </a:r>
          </a:p>
        </p:txBody>
      </p:sp>
    </p:spTree>
  </p:cSld>
  <p:clrMapOvr>
    <a:masterClrMapping/>
  </p:clrMapOvr>
  <p:transition xmlns:p14="http://schemas.microsoft.com/office/powerpoint/2010/main">
    <p:dissolv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p:txBody>
          <a:bodyPr/>
          <a:lstStyle/>
          <a:p>
            <a:r>
              <a:rPr lang="en-US" dirty="0">
                <a:latin typeface="Arial Rounded MT Bold"/>
                <a:ea typeface="ＭＳ Ｐゴシック" charset="0"/>
                <a:cs typeface="Arial Rounded MT Bold"/>
              </a:rPr>
              <a:t>Forest Inventory Sampling</a:t>
            </a:r>
          </a:p>
        </p:txBody>
      </p:sp>
      <p:pic>
        <p:nvPicPr>
          <p:cNvPr id="108547" name="Picture 4" descr="img013"/>
          <p:cNvPicPr>
            <a:picLocks noChangeAspect="1" noChangeArrowheads="1"/>
          </p:cNvPicPr>
          <p:nvPr/>
        </p:nvPicPr>
        <p:blipFill>
          <a:blip r:embed="rId3">
            <a:extLst>
              <a:ext uri="{28A0092B-C50C-407E-A947-70E740481C1C}">
                <a14:useLocalDpi xmlns:a14="http://schemas.microsoft.com/office/drawing/2010/main" val="0"/>
              </a:ext>
            </a:extLst>
          </a:blip>
          <a:srcRect l="6120" r="7422" b="22223"/>
          <a:stretch>
            <a:fillRect/>
          </a:stretch>
        </p:blipFill>
        <p:spPr bwMode="auto">
          <a:xfrm>
            <a:off x="533400" y="1066800"/>
            <a:ext cx="6324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5"/>
          <p:cNvSpPr txBox="1">
            <a:spLocks noChangeArrowheads="1"/>
          </p:cNvSpPr>
          <p:nvPr/>
        </p:nvSpPr>
        <p:spPr bwMode="auto">
          <a:xfrm>
            <a:off x="327025" y="5943600"/>
            <a:ext cx="8512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i="1"/>
              <a:t>USDA Forest Service measures hundreds of thousands of plots!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5" name="Picture 2" descr="WVHEX"/>
          <p:cNvPicPr>
            <a:picLocks noChangeAspect="1" noChangeArrowheads="1"/>
          </p:cNvPicPr>
          <p:nvPr/>
        </p:nvPicPr>
        <p:blipFill>
          <a:blip r:embed="rId4">
            <a:extLst>
              <a:ext uri="{28A0092B-C50C-407E-A947-70E740481C1C}">
                <a14:useLocalDpi xmlns:a14="http://schemas.microsoft.com/office/drawing/2010/main" val="0"/>
              </a:ext>
            </a:extLst>
          </a:blip>
          <a:srcRect l="12265" r="11320" b="3198"/>
          <a:stretch>
            <a:fillRect/>
          </a:stretch>
        </p:blipFill>
        <p:spPr bwMode="auto">
          <a:xfrm>
            <a:off x="4267200" y="890588"/>
            <a:ext cx="4876800" cy="444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0596" name="Group 3"/>
          <p:cNvGrpSpPr>
            <a:grpSpLocks/>
          </p:cNvGrpSpPr>
          <p:nvPr/>
        </p:nvGrpSpPr>
        <p:grpSpPr bwMode="auto">
          <a:xfrm>
            <a:off x="6470650" y="4056063"/>
            <a:ext cx="2673350" cy="2801937"/>
            <a:chOff x="2880" y="1196"/>
            <a:chExt cx="913" cy="1027"/>
          </a:xfrm>
        </p:grpSpPr>
        <p:sp>
          <p:nvSpPr>
            <p:cNvPr id="110599" name="Rectangle 4"/>
            <p:cNvSpPr>
              <a:spLocks noChangeArrowheads="1"/>
            </p:cNvSpPr>
            <p:nvPr/>
          </p:nvSpPr>
          <p:spPr bwMode="auto">
            <a:xfrm>
              <a:off x="2880" y="1200"/>
              <a:ext cx="869" cy="1023"/>
            </a:xfrm>
            <a:prstGeom prst="rect">
              <a:avLst/>
            </a:prstGeom>
            <a:solidFill>
              <a:srgbClr val="FFFFFF"/>
            </a:solidFill>
            <a:ln w="9525">
              <a:solidFill>
                <a:schemeClr val="tx1"/>
              </a:solidFill>
              <a:miter lim="800000"/>
              <a:headEnd/>
              <a:tailEnd/>
            </a:ln>
          </p:spPr>
          <p:txBody>
            <a:bodyPr wrap="none" anchor="ctr"/>
            <a:lstStyle/>
            <a:p>
              <a:endParaRPr lang="en-US"/>
            </a:p>
          </p:txBody>
        </p:sp>
        <p:sp>
          <p:nvSpPr>
            <p:cNvPr id="110600" name="Freeform 5"/>
            <p:cNvSpPr>
              <a:spLocks/>
            </p:cNvSpPr>
            <p:nvPr/>
          </p:nvSpPr>
          <p:spPr bwMode="auto">
            <a:xfrm>
              <a:off x="3026" y="1459"/>
              <a:ext cx="96" cy="112"/>
            </a:xfrm>
            <a:custGeom>
              <a:avLst/>
              <a:gdLst>
                <a:gd name="T0" fmla="*/ 48 w 96"/>
                <a:gd name="T1" fmla="*/ 0 h 144"/>
                <a:gd name="T2" fmla="*/ 0 w 96"/>
                <a:gd name="T3" fmla="*/ 18 h 144"/>
                <a:gd name="T4" fmla="*/ 0 w 96"/>
                <a:gd name="T5" fmla="*/ 35 h 144"/>
                <a:gd name="T6" fmla="*/ 48 w 96"/>
                <a:gd name="T7" fmla="*/ 53 h 144"/>
                <a:gd name="T8" fmla="*/ 96 w 96"/>
                <a:gd name="T9" fmla="*/ 35 h 144"/>
                <a:gd name="T10" fmla="*/ 96 w 96"/>
                <a:gd name="T11" fmla="*/ 18 h 144"/>
                <a:gd name="T12" fmla="*/ 48 w 96"/>
                <a:gd name="T13" fmla="*/ 0 h 144"/>
                <a:gd name="T14" fmla="*/ 0 60000 65536"/>
                <a:gd name="T15" fmla="*/ 0 60000 65536"/>
                <a:gd name="T16" fmla="*/ 0 60000 65536"/>
                <a:gd name="T17" fmla="*/ 0 60000 65536"/>
                <a:gd name="T18" fmla="*/ 0 60000 65536"/>
                <a:gd name="T19" fmla="*/ 0 60000 65536"/>
                <a:gd name="T20" fmla="*/ 0 60000 65536"/>
                <a:gd name="T21" fmla="*/ 0 w 96"/>
                <a:gd name="T22" fmla="*/ 0 h 144"/>
                <a:gd name="T23" fmla="*/ 96 w 96"/>
                <a:gd name="T24" fmla="*/ 144 h 1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 h="144">
                  <a:moveTo>
                    <a:pt x="48" y="0"/>
                  </a:moveTo>
                  <a:lnTo>
                    <a:pt x="0" y="48"/>
                  </a:lnTo>
                  <a:lnTo>
                    <a:pt x="0" y="96"/>
                  </a:lnTo>
                  <a:lnTo>
                    <a:pt x="48" y="144"/>
                  </a:lnTo>
                  <a:lnTo>
                    <a:pt x="96" y="96"/>
                  </a:lnTo>
                  <a:lnTo>
                    <a:pt x="96" y="48"/>
                  </a:lnTo>
                  <a:lnTo>
                    <a:pt x="48" y="0"/>
                  </a:lnTo>
                  <a:close/>
                </a:path>
              </a:pathLst>
            </a:custGeom>
            <a:solidFill>
              <a:srgbClr val="0066FF"/>
            </a:solidFill>
            <a:ln w="9525">
              <a:solidFill>
                <a:schemeClr val="tx1"/>
              </a:solidFill>
              <a:round/>
              <a:headEnd/>
              <a:tailEnd/>
            </a:ln>
          </p:spPr>
          <p:txBody>
            <a:bodyPr/>
            <a:lstStyle/>
            <a:p>
              <a:endParaRPr lang="en-US"/>
            </a:p>
          </p:txBody>
        </p:sp>
        <p:sp>
          <p:nvSpPr>
            <p:cNvPr id="110601" name="Text Box 6"/>
            <p:cNvSpPr txBox="1">
              <a:spLocks noChangeArrowheads="1"/>
            </p:cNvSpPr>
            <p:nvPr/>
          </p:nvSpPr>
          <p:spPr bwMode="auto">
            <a:xfrm>
              <a:off x="3118" y="1579"/>
              <a:ext cx="576"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a:latin typeface="Arial" charset="0"/>
                </a:rPr>
                <a:t>Year Two</a:t>
              </a:r>
            </a:p>
          </p:txBody>
        </p:sp>
        <p:sp>
          <p:nvSpPr>
            <p:cNvPr id="110602" name="Text Box 7"/>
            <p:cNvSpPr txBox="1">
              <a:spLocks noChangeArrowheads="1"/>
            </p:cNvSpPr>
            <p:nvPr/>
          </p:nvSpPr>
          <p:spPr bwMode="auto">
            <a:xfrm>
              <a:off x="3121" y="1729"/>
              <a:ext cx="672"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a:latin typeface="Arial" charset="0"/>
                </a:rPr>
                <a:t>Year Three</a:t>
              </a:r>
            </a:p>
          </p:txBody>
        </p:sp>
        <p:sp>
          <p:nvSpPr>
            <p:cNvPr id="110603" name="Text Box 8"/>
            <p:cNvSpPr txBox="1">
              <a:spLocks noChangeArrowheads="1"/>
            </p:cNvSpPr>
            <p:nvPr/>
          </p:nvSpPr>
          <p:spPr bwMode="auto">
            <a:xfrm>
              <a:off x="3123" y="1871"/>
              <a:ext cx="624"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a:latin typeface="Arial" charset="0"/>
                </a:rPr>
                <a:t>Year Four</a:t>
              </a:r>
            </a:p>
          </p:txBody>
        </p:sp>
        <p:sp>
          <p:nvSpPr>
            <p:cNvPr id="110604" name="Text Box 9"/>
            <p:cNvSpPr txBox="1">
              <a:spLocks noChangeArrowheads="1"/>
            </p:cNvSpPr>
            <p:nvPr/>
          </p:nvSpPr>
          <p:spPr bwMode="auto">
            <a:xfrm>
              <a:off x="3123" y="2011"/>
              <a:ext cx="576"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a:latin typeface="Arial" charset="0"/>
                </a:rPr>
                <a:t>Year Five</a:t>
              </a:r>
            </a:p>
          </p:txBody>
        </p:sp>
        <p:sp>
          <p:nvSpPr>
            <p:cNvPr id="110605" name="Text Box 10"/>
            <p:cNvSpPr txBox="1">
              <a:spLocks noChangeArrowheads="1"/>
            </p:cNvSpPr>
            <p:nvPr/>
          </p:nvSpPr>
          <p:spPr bwMode="auto">
            <a:xfrm>
              <a:off x="2880" y="1196"/>
              <a:ext cx="738"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u="sng">
                  <a:latin typeface="Arial" charset="0"/>
                </a:rPr>
                <a:t>Five-Year Panel:</a:t>
              </a:r>
            </a:p>
          </p:txBody>
        </p:sp>
        <p:sp>
          <p:nvSpPr>
            <p:cNvPr id="110606" name="Freeform 11"/>
            <p:cNvSpPr>
              <a:spLocks/>
            </p:cNvSpPr>
            <p:nvPr/>
          </p:nvSpPr>
          <p:spPr bwMode="auto">
            <a:xfrm>
              <a:off x="3026" y="1603"/>
              <a:ext cx="96" cy="112"/>
            </a:xfrm>
            <a:custGeom>
              <a:avLst/>
              <a:gdLst>
                <a:gd name="T0" fmla="*/ 48 w 96"/>
                <a:gd name="T1" fmla="*/ 0 h 144"/>
                <a:gd name="T2" fmla="*/ 0 w 96"/>
                <a:gd name="T3" fmla="*/ 18 h 144"/>
                <a:gd name="T4" fmla="*/ 0 w 96"/>
                <a:gd name="T5" fmla="*/ 35 h 144"/>
                <a:gd name="T6" fmla="*/ 48 w 96"/>
                <a:gd name="T7" fmla="*/ 53 h 144"/>
                <a:gd name="T8" fmla="*/ 96 w 96"/>
                <a:gd name="T9" fmla="*/ 35 h 144"/>
                <a:gd name="T10" fmla="*/ 96 w 96"/>
                <a:gd name="T11" fmla="*/ 18 h 144"/>
                <a:gd name="T12" fmla="*/ 48 w 96"/>
                <a:gd name="T13" fmla="*/ 0 h 144"/>
                <a:gd name="T14" fmla="*/ 0 60000 65536"/>
                <a:gd name="T15" fmla="*/ 0 60000 65536"/>
                <a:gd name="T16" fmla="*/ 0 60000 65536"/>
                <a:gd name="T17" fmla="*/ 0 60000 65536"/>
                <a:gd name="T18" fmla="*/ 0 60000 65536"/>
                <a:gd name="T19" fmla="*/ 0 60000 65536"/>
                <a:gd name="T20" fmla="*/ 0 60000 65536"/>
                <a:gd name="T21" fmla="*/ 0 w 96"/>
                <a:gd name="T22" fmla="*/ 0 h 144"/>
                <a:gd name="T23" fmla="*/ 96 w 96"/>
                <a:gd name="T24" fmla="*/ 144 h 1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 h="144">
                  <a:moveTo>
                    <a:pt x="48" y="0"/>
                  </a:moveTo>
                  <a:lnTo>
                    <a:pt x="0" y="48"/>
                  </a:lnTo>
                  <a:lnTo>
                    <a:pt x="0" y="96"/>
                  </a:lnTo>
                  <a:lnTo>
                    <a:pt x="48" y="144"/>
                  </a:lnTo>
                  <a:lnTo>
                    <a:pt x="96" y="96"/>
                  </a:lnTo>
                  <a:lnTo>
                    <a:pt x="96" y="48"/>
                  </a:lnTo>
                  <a:lnTo>
                    <a:pt x="48" y="0"/>
                  </a:lnTo>
                  <a:close/>
                </a:path>
              </a:pathLst>
            </a:custGeom>
            <a:solidFill>
              <a:srgbClr val="CC00FF"/>
            </a:solidFill>
            <a:ln w="9525">
              <a:solidFill>
                <a:schemeClr val="tx1"/>
              </a:solidFill>
              <a:round/>
              <a:headEnd/>
              <a:tailEnd/>
            </a:ln>
          </p:spPr>
          <p:txBody>
            <a:bodyPr/>
            <a:lstStyle/>
            <a:p>
              <a:endParaRPr lang="en-US"/>
            </a:p>
          </p:txBody>
        </p:sp>
        <p:sp>
          <p:nvSpPr>
            <p:cNvPr id="110607" name="Freeform 12"/>
            <p:cNvSpPr>
              <a:spLocks/>
            </p:cNvSpPr>
            <p:nvPr/>
          </p:nvSpPr>
          <p:spPr bwMode="auto">
            <a:xfrm>
              <a:off x="3026" y="1747"/>
              <a:ext cx="96" cy="112"/>
            </a:xfrm>
            <a:custGeom>
              <a:avLst/>
              <a:gdLst>
                <a:gd name="T0" fmla="*/ 48 w 96"/>
                <a:gd name="T1" fmla="*/ 0 h 144"/>
                <a:gd name="T2" fmla="*/ 0 w 96"/>
                <a:gd name="T3" fmla="*/ 18 h 144"/>
                <a:gd name="T4" fmla="*/ 0 w 96"/>
                <a:gd name="T5" fmla="*/ 35 h 144"/>
                <a:gd name="T6" fmla="*/ 48 w 96"/>
                <a:gd name="T7" fmla="*/ 53 h 144"/>
                <a:gd name="T8" fmla="*/ 96 w 96"/>
                <a:gd name="T9" fmla="*/ 35 h 144"/>
                <a:gd name="T10" fmla="*/ 96 w 96"/>
                <a:gd name="T11" fmla="*/ 18 h 144"/>
                <a:gd name="T12" fmla="*/ 48 w 96"/>
                <a:gd name="T13" fmla="*/ 0 h 144"/>
                <a:gd name="T14" fmla="*/ 0 60000 65536"/>
                <a:gd name="T15" fmla="*/ 0 60000 65536"/>
                <a:gd name="T16" fmla="*/ 0 60000 65536"/>
                <a:gd name="T17" fmla="*/ 0 60000 65536"/>
                <a:gd name="T18" fmla="*/ 0 60000 65536"/>
                <a:gd name="T19" fmla="*/ 0 60000 65536"/>
                <a:gd name="T20" fmla="*/ 0 60000 65536"/>
                <a:gd name="T21" fmla="*/ 0 w 96"/>
                <a:gd name="T22" fmla="*/ 0 h 144"/>
                <a:gd name="T23" fmla="*/ 96 w 96"/>
                <a:gd name="T24" fmla="*/ 144 h 1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 h="144">
                  <a:moveTo>
                    <a:pt x="48" y="0"/>
                  </a:moveTo>
                  <a:lnTo>
                    <a:pt x="0" y="48"/>
                  </a:lnTo>
                  <a:lnTo>
                    <a:pt x="0" y="96"/>
                  </a:lnTo>
                  <a:lnTo>
                    <a:pt x="48" y="144"/>
                  </a:lnTo>
                  <a:lnTo>
                    <a:pt x="96" y="96"/>
                  </a:lnTo>
                  <a:lnTo>
                    <a:pt x="96" y="48"/>
                  </a:lnTo>
                  <a:lnTo>
                    <a:pt x="48" y="0"/>
                  </a:lnTo>
                  <a:close/>
                </a:path>
              </a:pathLst>
            </a:custGeom>
            <a:solidFill>
              <a:srgbClr val="CCFF33"/>
            </a:solidFill>
            <a:ln w="9525">
              <a:solidFill>
                <a:schemeClr val="tx1"/>
              </a:solidFill>
              <a:round/>
              <a:headEnd/>
              <a:tailEnd/>
            </a:ln>
          </p:spPr>
          <p:txBody>
            <a:bodyPr/>
            <a:lstStyle/>
            <a:p>
              <a:endParaRPr lang="en-US"/>
            </a:p>
          </p:txBody>
        </p:sp>
        <p:sp>
          <p:nvSpPr>
            <p:cNvPr id="110608" name="Freeform 13"/>
            <p:cNvSpPr>
              <a:spLocks/>
            </p:cNvSpPr>
            <p:nvPr/>
          </p:nvSpPr>
          <p:spPr bwMode="auto">
            <a:xfrm>
              <a:off x="3026" y="1891"/>
              <a:ext cx="96" cy="112"/>
            </a:xfrm>
            <a:custGeom>
              <a:avLst/>
              <a:gdLst>
                <a:gd name="T0" fmla="*/ 48 w 96"/>
                <a:gd name="T1" fmla="*/ 0 h 144"/>
                <a:gd name="T2" fmla="*/ 0 w 96"/>
                <a:gd name="T3" fmla="*/ 18 h 144"/>
                <a:gd name="T4" fmla="*/ 0 w 96"/>
                <a:gd name="T5" fmla="*/ 35 h 144"/>
                <a:gd name="T6" fmla="*/ 48 w 96"/>
                <a:gd name="T7" fmla="*/ 53 h 144"/>
                <a:gd name="T8" fmla="*/ 96 w 96"/>
                <a:gd name="T9" fmla="*/ 35 h 144"/>
                <a:gd name="T10" fmla="*/ 96 w 96"/>
                <a:gd name="T11" fmla="*/ 18 h 144"/>
                <a:gd name="T12" fmla="*/ 48 w 96"/>
                <a:gd name="T13" fmla="*/ 0 h 144"/>
                <a:gd name="T14" fmla="*/ 0 60000 65536"/>
                <a:gd name="T15" fmla="*/ 0 60000 65536"/>
                <a:gd name="T16" fmla="*/ 0 60000 65536"/>
                <a:gd name="T17" fmla="*/ 0 60000 65536"/>
                <a:gd name="T18" fmla="*/ 0 60000 65536"/>
                <a:gd name="T19" fmla="*/ 0 60000 65536"/>
                <a:gd name="T20" fmla="*/ 0 60000 65536"/>
                <a:gd name="T21" fmla="*/ 0 w 96"/>
                <a:gd name="T22" fmla="*/ 0 h 144"/>
                <a:gd name="T23" fmla="*/ 96 w 96"/>
                <a:gd name="T24" fmla="*/ 144 h 1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 h="144">
                  <a:moveTo>
                    <a:pt x="48" y="0"/>
                  </a:moveTo>
                  <a:lnTo>
                    <a:pt x="0" y="48"/>
                  </a:lnTo>
                  <a:lnTo>
                    <a:pt x="0" y="96"/>
                  </a:lnTo>
                  <a:lnTo>
                    <a:pt x="48" y="144"/>
                  </a:lnTo>
                  <a:lnTo>
                    <a:pt x="96" y="96"/>
                  </a:lnTo>
                  <a:lnTo>
                    <a:pt x="96" y="48"/>
                  </a:lnTo>
                  <a:lnTo>
                    <a:pt x="48" y="0"/>
                  </a:lnTo>
                  <a:close/>
                </a:path>
              </a:pathLst>
            </a:custGeom>
            <a:solidFill>
              <a:srgbClr val="FF0000"/>
            </a:solidFill>
            <a:ln w="9525">
              <a:solidFill>
                <a:schemeClr val="tx1"/>
              </a:solidFill>
              <a:round/>
              <a:headEnd/>
              <a:tailEnd/>
            </a:ln>
          </p:spPr>
          <p:txBody>
            <a:bodyPr/>
            <a:lstStyle/>
            <a:p>
              <a:endParaRPr lang="en-US"/>
            </a:p>
          </p:txBody>
        </p:sp>
        <p:sp>
          <p:nvSpPr>
            <p:cNvPr id="110609" name="Freeform 14"/>
            <p:cNvSpPr>
              <a:spLocks/>
            </p:cNvSpPr>
            <p:nvPr/>
          </p:nvSpPr>
          <p:spPr bwMode="auto">
            <a:xfrm>
              <a:off x="3026" y="2035"/>
              <a:ext cx="96" cy="112"/>
            </a:xfrm>
            <a:custGeom>
              <a:avLst/>
              <a:gdLst>
                <a:gd name="T0" fmla="*/ 48 w 96"/>
                <a:gd name="T1" fmla="*/ 0 h 144"/>
                <a:gd name="T2" fmla="*/ 0 w 96"/>
                <a:gd name="T3" fmla="*/ 18 h 144"/>
                <a:gd name="T4" fmla="*/ 0 w 96"/>
                <a:gd name="T5" fmla="*/ 35 h 144"/>
                <a:gd name="T6" fmla="*/ 48 w 96"/>
                <a:gd name="T7" fmla="*/ 53 h 144"/>
                <a:gd name="T8" fmla="*/ 96 w 96"/>
                <a:gd name="T9" fmla="*/ 35 h 144"/>
                <a:gd name="T10" fmla="*/ 96 w 96"/>
                <a:gd name="T11" fmla="*/ 18 h 144"/>
                <a:gd name="T12" fmla="*/ 48 w 96"/>
                <a:gd name="T13" fmla="*/ 0 h 144"/>
                <a:gd name="T14" fmla="*/ 0 60000 65536"/>
                <a:gd name="T15" fmla="*/ 0 60000 65536"/>
                <a:gd name="T16" fmla="*/ 0 60000 65536"/>
                <a:gd name="T17" fmla="*/ 0 60000 65536"/>
                <a:gd name="T18" fmla="*/ 0 60000 65536"/>
                <a:gd name="T19" fmla="*/ 0 60000 65536"/>
                <a:gd name="T20" fmla="*/ 0 60000 65536"/>
                <a:gd name="T21" fmla="*/ 0 w 96"/>
                <a:gd name="T22" fmla="*/ 0 h 144"/>
                <a:gd name="T23" fmla="*/ 96 w 96"/>
                <a:gd name="T24" fmla="*/ 144 h 1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 h="144">
                  <a:moveTo>
                    <a:pt x="48" y="0"/>
                  </a:moveTo>
                  <a:lnTo>
                    <a:pt x="0" y="48"/>
                  </a:lnTo>
                  <a:lnTo>
                    <a:pt x="0" y="96"/>
                  </a:lnTo>
                  <a:lnTo>
                    <a:pt x="48" y="144"/>
                  </a:lnTo>
                  <a:lnTo>
                    <a:pt x="96" y="96"/>
                  </a:lnTo>
                  <a:lnTo>
                    <a:pt x="96" y="48"/>
                  </a:lnTo>
                  <a:lnTo>
                    <a:pt x="48" y="0"/>
                  </a:lnTo>
                  <a:close/>
                </a:path>
              </a:pathLst>
            </a:custGeom>
            <a:solidFill>
              <a:srgbClr val="00CC00"/>
            </a:solidFill>
            <a:ln w="9525">
              <a:solidFill>
                <a:schemeClr val="tx1"/>
              </a:solidFill>
              <a:round/>
              <a:headEnd/>
              <a:tailEnd/>
            </a:ln>
          </p:spPr>
          <p:txBody>
            <a:bodyPr/>
            <a:lstStyle/>
            <a:p>
              <a:endParaRPr lang="en-US"/>
            </a:p>
          </p:txBody>
        </p:sp>
        <p:sp>
          <p:nvSpPr>
            <p:cNvPr id="110610" name="Text Box 15"/>
            <p:cNvSpPr txBox="1">
              <a:spLocks noChangeArrowheads="1"/>
            </p:cNvSpPr>
            <p:nvPr/>
          </p:nvSpPr>
          <p:spPr bwMode="auto">
            <a:xfrm>
              <a:off x="3120" y="1440"/>
              <a:ext cx="538"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a:latin typeface="Arial" charset="0"/>
                </a:rPr>
                <a:t>Year One</a:t>
              </a:r>
            </a:p>
          </p:txBody>
        </p:sp>
      </p:grpSp>
      <p:graphicFrame>
        <p:nvGraphicFramePr>
          <p:cNvPr id="110594" name="Object 2"/>
          <p:cNvGraphicFramePr>
            <a:graphicFrameLocks noChangeAspect="1"/>
          </p:cNvGraphicFramePr>
          <p:nvPr/>
        </p:nvGraphicFramePr>
        <p:xfrm>
          <a:off x="228600" y="1066800"/>
          <a:ext cx="4097338" cy="3387725"/>
        </p:xfrm>
        <a:graphic>
          <a:graphicData uri="http://schemas.openxmlformats.org/presentationml/2006/ole">
            <mc:AlternateContent xmlns:mc="http://schemas.openxmlformats.org/markup-compatibility/2006">
              <mc:Choice xmlns:v="urn:schemas-microsoft-com:vml" Requires="v">
                <p:oleObj spid="_x0000_s110631" name="Bitmap Image" r:id="rId5" imgW="3254022" imgH="2690093" progId="Paint.Picture">
                  <p:embed/>
                </p:oleObj>
              </mc:Choice>
              <mc:Fallback>
                <p:oleObj name="Bitmap Image" r:id="rId5" imgW="3254022" imgH="2690093" progId="Paint.Picture">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066800"/>
                        <a:ext cx="4097338" cy="338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0597" name="Rectangle 17"/>
          <p:cNvSpPr>
            <a:spLocks noChangeArrowheads="1"/>
          </p:cNvSpPr>
          <p:nvPr/>
        </p:nvSpPr>
        <p:spPr bwMode="auto">
          <a:xfrm>
            <a:off x="609600" y="152400"/>
            <a:ext cx="78486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sz="3600">
                <a:solidFill>
                  <a:schemeClr val="tx2"/>
                </a:solidFill>
                <a:latin typeface="Arial" charset="0"/>
              </a:rPr>
              <a:t>USDA Forest Service FIA Plots</a:t>
            </a:r>
            <a:endParaRPr lang="en-US" sz="2800">
              <a:solidFill>
                <a:schemeClr val="tx2"/>
              </a:solidFill>
              <a:latin typeface="Arial" charset="0"/>
            </a:endParaRPr>
          </a:p>
        </p:txBody>
      </p:sp>
      <p:sp>
        <p:nvSpPr>
          <p:cNvPr id="110598" name="Text Box 18"/>
          <p:cNvSpPr txBox="1">
            <a:spLocks noChangeArrowheads="1"/>
          </p:cNvSpPr>
          <p:nvPr/>
        </p:nvSpPr>
        <p:spPr bwMode="auto">
          <a:xfrm>
            <a:off x="212725" y="4435475"/>
            <a:ext cx="4587875" cy="22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200">
                <a:latin typeface="Arial" charset="0"/>
              </a:rPr>
              <a:t> </a:t>
            </a:r>
            <a:r>
              <a:rPr lang="en-US" sz="2800">
                <a:latin typeface="Arial" charset="0"/>
              </a:rPr>
              <a:t>6000 acre grid cells</a:t>
            </a:r>
          </a:p>
          <a:p>
            <a:pPr eaLnBrk="1" hangingPunct="1">
              <a:buFontTx/>
              <a:buChar char="•"/>
            </a:pPr>
            <a:r>
              <a:rPr lang="en-US" sz="2800">
                <a:latin typeface="Arial" charset="0"/>
              </a:rPr>
              <a:t> 1 plot per grid cell</a:t>
            </a:r>
          </a:p>
          <a:p>
            <a:pPr eaLnBrk="1" hangingPunct="1">
              <a:buFontTx/>
              <a:buChar char="•"/>
            </a:pPr>
            <a:r>
              <a:rPr lang="en-US" sz="2800">
                <a:latin typeface="Arial" charset="0"/>
              </a:rPr>
              <a:t> &gt;800K plots</a:t>
            </a:r>
          </a:p>
          <a:p>
            <a:pPr eaLnBrk="1" hangingPunct="1">
              <a:buFontTx/>
              <a:buChar char="•"/>
            </a:pPr>
            <a:r>
              <a:rPr lang="en-US" sz="2800">
                <a:latin typeface="Arial" charset="0"/>
              </a:rPr>
              <a:t> each plot visited every 5 (east) or 10 (west) years</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a:xfrm>
            <a:off x="284163" y="0"/>
            <a:ext cx="8480425" cy="1206500"/>
          </a:xfrm>
        </p:spPr>
        <p:txBody>
          <a:bodyPr/>
          <a:lstStyle/>
          <a:p>
            <a:r>
              <a:rPr lang="en-US" sz="2400" dirty="0">
                <a:latin typeface="Arial Rounded MT Bold"/>
                <a:ea typeface="ＭＳ Ｐゴシック" charset="0"/>
                <a:cs typeface="Arial Rounded MT Bold"/>
              </a:rPr>
              <a:t>Average annual live tree C stock change by county, estimated from FIA data</a:t>
            </a:r>
            <a:r>
              <a:rPr lang="en-US" sz="3200" dirty="0">
                <a:latin typeface="Arial Rounded MT Bold"/>
                <a:ea typeface="ＭＳ Ｐゴシック" charset="0"/>
                <a:cs typeface="Arial Rounded MT Bold"/>
              </a:rPr>
              <a:t> </a:t>
            </a:r>
          </a:p>
        </p:txBody>
      </p:sp>
      <p:pic>
        <p:nvPicPr>
          <p:cNvPr id="112643" name="Picture 3" descr="change_16Jan200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76363" y="1316038"/>
            <a:ext cx="6442075" cy="4976812"/>
          </a:xfrm>
        </p:spPr>
      </p:pic>
      <p:sp>
        <p:nvSpPr>
          <p:cNvPr id="112644" name="Text Box 4"/>
          <p:cNvSpPr txBox="1">
            <a:spLocks noChangeArrowheads="1"/>
          </p:cNvSpPr>
          <p:nvPr/>
        </p:nvSpPr>
        <p:spPr bwMode="auto">
          <a:xfrm>
            <a:off x="1460500" y="4621213"/>
            <a:ext cx="15906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80000"/>
              </a:lnSpc>
            </a:pPr>
            <a:r>
              <a:rPr lang="en-US">
                <a:solidFill>
                  <a:schemeClr val="tx2"/>
                </a:solidFill>
                <a:latin typeface="Arial" charset="0"/>
              </a:rPr>
              <a:t>MgC/ha/yr</a:t>
            </a:r>
          </a:p>
        </p:txBody>
      </p:sp>
      <p:sp>
        <p:nvSpPr>
          <p:cNvPr id="112645" name="Text Box 5"/>
          <p:cNvSpPr txBox="1">
            <a:spLocks noChangeArrowheads="1"/>
          </p:cNvSpPr>
          <p:nvPr/>
        </p:nvSpPr>
        <p:spPr bwMode="auto">
          <a:xfrm>
            <a:off x="271463" y="6315075"/>
            <a:ext cx="37417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80000"/>
              </a:lnSpc>
            </a:pPr>
            <a:r>
              <a:rPr lang="en-US" sz="2000">
                <a:solidFill>
                  <a:schemeClr val="tx2"/>
                </a:solidFill>
                <a:latin typeface="Arial" charset="0"/>
              </a:rPr>
              <a:t>Courtesy of Linda Heath, USFS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4690"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14713" name="Image" r:id="rId4" imgW="6077744" imgH="4266768" progId="Photoshop.Image.5">
                  <p:embed/>
                </p:oleObj>
              </mc:Choice>
              <mc:Fallback>
                <p:oleObj name="Image" r:id="rId4" imgW="6077744" imgH="4266768" progId="Photoshop.Image.5">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16418" name="Rectangle 2"/>
          <p:cNvSpPr>
            <a:spLocks noGrp="1" noChangeArrowheads="1"/>
          </p:cNvSpPr>
          <p:nvPr>
            <p:ph type="title"/>
          </p:nvPr>
        </p:nvSpPr>
        <p:spPr>
          <a:xfrm>
            <a:off x="3200400" y="304800"/>
            <a:ext cx="5867400" cy="1981200"/>
          </a:xfrm>
        </p:spPr>
        <p:txBody>
          <a:bodyPr/>
          <a:lstStyle/>
          <a:p>
            <a:r>
              <a:rPr lang="en-US" sz="7200" dirty="0">
                <a:solidFill>
                  <a:srgbClr val="E9FF0C"/>
                </a:solidFill>
                <a:effectLst/>
                <a:latin typeface="Arial Rounded MT Bold"/>
                <a:ea typeface="ＭＳ Ｐゴシック" charset="0"/>
                <a:cs typeface="Arial Rounded MT Bold"/>
              </a:rPr>
              <a:t>The Atmosphere</a:t>
            </a:r>
            <a:endParaRPr lang="en-US" sz="7200" dirty="0">
              <a:solidFill>
                <a:srgbClr val="E9FF0C"/>
              </a:solidFill>
              <a:latin typeface="Arial Rounded MT Bold"/>
              <a:ea typeface="ＭＳ Ｐゴシック" charset="0"/>
              <a:cs typeface="Arial Rounded MT Bo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04800" y="152400"/>
            <a:ext cx="8534400" cy="2209800"/>
          </a:xfrm>
          <a:effectLst>
            <a:outerShdw blurRad="50800" dist="38100" dir="2700000">
              <a:srgbClr val="000000">
                <a:alpha val="43000"/>
              </a:srgbClr>
            </a:outerShdw>
          </a:effectLst>
        </p:spPr>
        <p:txBody>
          <a:bodyPr/>
          <a:lstStyle/>
          <a:p>
            <a:pPr>
              <a:defRPr/>
            </a:pPr>
            <a:r>
              <a:rPr lang="en-US" sz="6000" dirty="0">
                <a:latin typeface="Arial Rounded MT Bold"/>
                <a:ea typeface="ＭＳ Ｐゴシック" charset="0"/>
                <a:cs typeface="Arial Rounded MT Bold"/>
              </a:rPr>
              <a:t>Atmospheric CO</a:t>
            </a:r>
            <a:r>
              <a:rPr lang="en-US" sz="6000" baseline="-25000" dirty="0">
                <a:latin typeface="Arial Rounded MT Bold"/>
                <a:ea typeface="ＭＳ Ｐゴシック" charset="0"/>
                <a:cs typeface="Arial Rounded MT Bold"/>
              </a:rPr>
              <a:t>2</a:t>
            </a:r>
            <a:r>
              <a:rPr lang="en-US" sz="6000" dirty="0">
                <a:latin typeface="Arial Rounded MT Bold"/>
                <a:ea typeface="ＭＳ Ｐゴシック" charset="0"/>
                <a:cs typeface="Arial Rounded MT Bold"/>
              </a:rPr>
              <a:t> </a:t>
            </a:r>
            <a:br>
              <a:rPr lang="en-US" sz="6000" dirty="0">
                <a:latin typeface="Arial Rounded MT Bold"/>
                <a:ea typeface="ＭＳ Ｐゴシック" charset="0"/>
                <a:cs typeface="Arial Rounded MT Bold"/>
              </a:rPr>
            </a:br>
            <a:r>
              <a:rPr lang="en-US" sz="6000" dirty="0">
                <a:latin typeface="Arial Rounded MT Bold"/>
                <a:ea typeface="ＭＳ Ｐゴシック" charset="0"/>
                <a:cs typeface="Arial Rounded MT Bold"/>
              </a:rPr>
              <a:t>Observations (in-situ)</a:t>
            </a:r>
          </a:p>
        </p:txBody>
      </p:sp>
      <p:pic>
        <p:nvPicPr>
          <p:cNvPr id="1741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971800"/>
            <a:ext cx="44704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66700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2606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dirty="0" smtClean="0">
                <a:latin typeface="Arial Rounded MT Bold"/>
                <a:cs typeface="Arial Rounded MT Bold"/>
              </a:rPr>
              <a:t>FF By Country</a:t>
            </a:r>
            <a:endParaRPr lang="en-US" sz="6600" dirty="0">
              <a:latin typeface="Arial Rounded MT Bold"/>
              <a:cs typeface="Arial Rounded MT Bold"/>
            </a:endParaRPr>
          </a:p>
        </p:txBody>
      </p:sp>
      <p:pic>
        <p:nvPicPr>
          <p:cNvPr id="4" name="Picture 3" descr="fig_08_Top_FF_emitters_abs_3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 y="914400"/>
            <a:ext cx="8215861" cy="5867400"/>
          </a:xfrm>
          <a:prstGeom prst="rect">
            <a:avLst/>
          </a:prstGeom>
        </p:spPr>
      </p:pic>
    </p:spTree>
    <p:extLst>
      <p:ext uri="{BB962C8B-B14F-4D97-AF65-F5344CB8AC3E}">
        <p14:creationId xmlns:p14="http://schemas.microsoft.com/office/powerpoint/2010/main" val="10071397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3" descr="ccggmap.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875" y="7620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525730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descr="co2_mm_obs.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04800"/>
            <a:ext cx="9677400" cy="747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849044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2.pumphandl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562100"/>
            <a:ext cx="9144000" cy="5143500"/>
          </a:xfrm>
          <a:prstGeom prst="rect">
            <a:avLst/>
          </a:prstGeom>
        </p:spPr>
      </p:pic>
      <p:sp>
        <p:nvSpPr>
          <p:cNvPr id="3" name="Rectangle 54"/>
          <p:cNvSpPr txBox="1">
            <a:spLocks noChangeArrowheads="1"/>
          </p:cNvSpPr>
          <p:nvPr/>
        </p:nvSpPr>
        <p:spPr>
          <a:xfrm>
            <a:off x="303213" y="228600"/>
            <a:ext cx="8537575" cy="1143000"/>
          </a:xfrm>
          <a:prstGeom prst="rect">
            <a:avLst/>
          </a:prstGeom>
          <a:effectLst>
            <a:outerShdw blurRad="50800" dist="38099" dir="2700000" algn="ctr" rotWithShape="0">
              <a:schemeClr val="bg2">
                <a:alpha val="42999"/>
              </a:schemeClr>
            </a:outerShdw>
          </a:effectLst>
        </p:spPr>
        <p:txBody>
          <a:bodyPr rIns="116994"/>
          <a:lstStyle>
            <a:lvl1pPr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mj-lt"/>
                <a:ea typeface="ＭＳ Ｐゴシック" charset="-128"/>
                <a:cs typeface="ＭＳ Ｐゴシック" charset="-128"/>
              </a:defRPr>
            </a:lvl1pPr>
            <a:lvl2pPr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charset="0"/>
                <a:ea typeface="ＭＳ Ｐゴシック" charset="-128"/>
                <a:cs typeface="ＭＳ Ｐゴシック" charset="-128"/>
              </a:defRPr>
            </a:lvl2pPr>
            <a:lvl3pPr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charset="0"/>
                <a:ea typeface="ＭＳ Ｐゴシック" charset="-128"/>
                <a:cs typeface="ＭＳ Ｐゴシック" charset="-128"/>
              </a:defRPr>
            </a:lvl3pPr>
            <a:lvl4pPr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charset="0"/>
                <a:ea typeface="ＭＳ Ｐゴシック" charset="-128"/>
                <a:cs typeface="ＭＳ Ｐゴシック" charset="-128"/>
              </a:defRPr>
            </a:lvl4pPr>
            <a:lvl5pPr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charset="0"/>
                <a:ea typeface="ＭＳ Ｐゴシック" charset="-128"/>
                <a:cs typeface="ＭＳ Ｐゴシック" charset="-128"/>
              </a:defRPr>
            </a:lvl5pPr>
            <a:lvl6pPr marL="457200"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charset="0"/>
              </a:defRPr>
            </a:lvl6pPr>
            <a:lvl7pPr marL="914400"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charset="0"/>
              </a:defRPr>
            </a:lvl7pPr>
            <a:lvl8pPr marL="1371600"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charset="0"/>
              </a:defRPr>
            </a:lvl8pPr>
            <a:lvl9pPr marL="1828800"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charset="0"/>
              </a:defRPr>
            </a:lvl9pPr>
          </a:lstStyle>
          <a:p>
            <a:pPr marL="39688" eaLnBrk="1" hangingPunct="1">
              <a:defRPr/>
            </a:pPr>
            <a:r>
              <a:rPr lang="en-US" sz="5400" dirty="0" smtClean="0">
                <a:latin typeface="Arial Rounded MT Bold"/>
                <a:ea typeface="ＭＳ Ｐゴシック" charset="0"/>
                <a:cs typeface="Arial Rounded MT Bold"/>
              </a:rPr>
              <a:t>Atmospheric CO</a:t>
            </a:r>
            <a:r>
              <a:rPr lang="en-US" sz="5400" baseline="-20000" dirty="0" smtClean="0">
                <a:latin typeface="Arial Rounded MT Bold"/>
                <a:ea typeface="ＭＳ Ｐゴシック" charset="0"/>
                <a:cs typeface="Arial Rounded MT Bold"/>
              </a:rPr>
              <a:t>2 </a:t>
            </a:r>
            <a:r>
              <a:rPr lang="en-US" sz="5400" dirty="0" smtClean="0">
                <a:latin typeface="Arial Rounded MT Bold"/>
                <a:ea typeface="ＭＳ Ｐゴシック" charset="0"/>
                <a:cs typeface="Arial Rounded MT Bold"/>
              </a:rPr>
              <a:t>Data</a:t>
            </a:r>
            <a:endParaRPr lang="en-US" sz="5400" dirty="0">
              <a:latin typeface="Arial Rounded MT Bold"/>
              <a:ea typeface="ＭＳ Ｐゴシック" charset="0"/>
              <a:cs typeface="Arial Rounded MT Bold"/>
            </a:endParaRPr>
          </a:p>
        </p:txBody>
      </p:sp>
    </p:spTree>
    <p:extLst>
      <p:ext uri="{BB962C8B-B14F-4D97-AF65-F5344CB8AC3E}">
        <p14:creationId xmlns:p14="http://schemas.microsoft.com/office/powerpoint/2010/main" val="305348518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lobalCO2_500m_sibgeos5_JJAS200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20720"/>
            <a:ext cx="9144001" cy="6858000"/>
          </a:xfrm>
          <a:prstGeom prst="rect">
            <a:avLst/>
          </a:prstGeom>
        </p:spPr>
      </p:pic>
    </p:spTree>
    <p:extLst>
      <p:ext uri="{BB962C8B-B14F-4D97-AF65-F5344CB8AC3E}">
        <p14:creationId xmlns:p14="http://schemas.microsoft.com/office/powerpoint/2010/main" val="15468036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7" name="Group 1"/>
          <p:cNvGrpSpPr>
            <a:grpSpLocks/>
          </p:cNvGrpSpPr>
          <p:nvPr/>
        </p:nvGrpSpPr>
        <p:grpSpPr bwMode="auto">
          <a:xfrm>
            <a:off x="539750" y="1171575"/>
            <a:ext cx="8089900" cy="4402138"/>
            <a:chOff x="0" y="0"/>
            <a:chExt cx="7248" cy="3944"/>
          </a:xfrm>
        </p:grpSpPr>
        <p:sp>
          <p:nvSpPr>
            <p:cNvPr id="86021" name="AutoShape 2"/>
            <p:cNvSpPr>
              <a:spLocks/>
            </p:cNvSpPr>
            <p:nvPr/>
          </p:nvSpPr>
          <p:spPr bwMode="auto">
            <a:xfrm>
              <a:off x="1203" y="1628"/>
              <a:ext cx="3631" cy="109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1 w 21600"/>
                <a:gd name="T15" fmla="*/ 0 h 21600"/>
                <a:gd name="T16" fmla="*/ 1 w 21600"/>
                <a:gd name="T17" fmla="*/ 0 h 21600"/>
                <a:gd name="T18" fmla="*/ 1 w 21600"/>
                <a:gd name="T19" fmla="*/ 0 h 21600"/>
                <a:gd name="T20" fmla="*/ 1 w 21600"/>
                <a:gd name="T21" fmla="*/ 0 h 21600"/>
                <a:gd name="T22" fmla="*/ 1 w 21600"/>
                <a:gd name="T23" fmla="*/ 0 h 21600"/>
                <a:gd name="T24" fmla="*/ 1 w 21600"/>
                <a:gd name="T25" fmla="*/ 0 h 21600"/>
                <a:gd name="T26" fmla="*/ 1 w 21600"/>
                <a:gd name="T27" fmla="*/ 0 h 21600"/>
                <a:gd name="T28" fmla="*/ 1 w 21600"/>
                <a:gd name="T29" fmla="*/ 0 h 21600"/>
                <a:gd name="T30" fmla="*/ 1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600"/>
                <a:gd name="T109" fmla="*/ 0 h 21600"/>
                <a:gd name="T110" fmla="*/ 21600 w 21600"/>
                <a:gd name="T111" fmla="*/ 21600 h 216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600" h="21600">
                  <a:moveTo>
                    <a:pt x="0" y="0"/>
                  </a:moveTo>
                  <a:lnTo>
                    <a:pt x="1455" y="788"/>
                  </a:lnTo>
                  <a:lnTo>
                    <a:pt x="3816" y="984"/>
                  </a:lnTo>
                  <a:lnTo>
                    <a:pt x="6845" y="1238"/>
                  </a:lnTo>
                  <a:lnTo>
                    <a:pt x="9984" y="1238"/>
                  </a:lnTo>
                  <a:lnTo>
                    <a:pt x="13368" y="1153"/>
                  </a:lnTo>
                  <a:lnTo>
                    <a:pt x="16456" y="1153"/>
                  </a:lnTo>
                  <a:lnTo>
                    <a:pt x="19138" y="900"/>
                  </a:lnTo>
                  <a:lnTo>
                    <a:pt x="20923" y="534"/>
                  </a:lnTo>
                  <a:lnTo>
                    <a:pt x="21600" y="84"/>
                  </a:lnTo>
                  <a:lnTo>
                    <a:pt x="21515" y="5400"/>
                  </a:lnTo>
                  <a:lnTo>
                    <a:pt x="21355" y="9253"/>
                  </a:lnTo>
                  <a:lnTo>
                    <a:pt x="21169" y="13219"/>
                  </a:lnTo>
                  <a:lnTo>
                    <a:pt x="20813" y="16453"/>
                  </a:lnTo>
                  <a:lnTo>
                    <a:pt x="20356" y="18703"/>
                  </a:lnTo>
                  <a:lnTo>
                    <a:pt x="19138" y="19884"/>
                  </a:lnTo>
                  <a:lnTo>
                    <a:pt x="17674" y="20503"/>
                  </a:lnTo>
                  <a:lnTo>
                    <a:pt x="16101" y="20953"/>
                  </a:lnTo>
                  <a:lnTo>
                    <a:pt x="14722" y="21319"/>
                  </a:lnTo>
                  <a:lnTo>
                    <a:pt x="13258" y="21403"/>
                  </a:lnTo>
                  <a:lnTo>
                    <a:pt x="11853" y="21488"/>
                  </a:lnTo>
                  <a:lnTo>
                    <a:pt x="10686" y="21488"/>
                  </a:lnTo>
                  <a:lnTo>
                    <a:pt x="9442" y="21600"/>
                  </a:lnTo>
                  <a:lnTo>
                    <a:pt x="8139" y="21488"/>
                  </a:lnTo>
                  <a:lnTo>
                    <a:pt x="6895" y="21319"/>
                  </a:lnTo>
                  <a:lnTo>
                    <a:pt x="5812" y="21234"/>
                  </a:lnTo>
                  <a:lnTo>
                    <a:pt x="4459" y="20784"/>
                  </a:lnTo>
                  <a:lnTo>
                    <a:pt x="2995" y="20053"/>
                  </a:lnTo>
                  <a:lnTo>
                    <a:pt x="2107" y="19688"/>
                  </a:lnTo>
                  <a:lnTo>
                    <a:pt x="1320" y="18253"/>
                  </a:lnTo>
                  <a:lnTo>
                    <a:pt x="863" y="16538"/>
                  </a:lnTo>
                  <a:lnTo>
                    <a:pt x="618" y="14484"/>
                  </a:lnTo>
                  <a:lnTo>
                    <a:pt x="347" y="9253"/>
                  </a:lnTo>
                  <a:lnTo>
                    <a:pt x="76" y="3150"/>
                  </a:lnTo>
                  <a:lnTo>
                    <a:pt x="0" y="0"/>
                  </a:lnTo>
                  <a:close/>
                  <a:moveTo>
                    <a:pt x="0" y="0"/>
                  </a:moveTo>
                </a:path>
              </a:pathLst>
            </a:custGeom>
            <a:gradFill rotWithShape="0">
              <a:gsLst>
                <a:gs pos="0">
                  <a:srgbClr val="969696">
                    <a:alpha val="20000"/>
                  </a:srgbClr>
                </a:gs>
                <a:gs pos="100000">
                  <a:srgbClr val="FFFFFF">
                    <a:alpha val="89998"/>
                  </a:srgbClr>
                </a:gs>
              </a:gsLst>
              <a:lin ang="5400000" scaled="1"/>
            </a:gradFill>
            <a:ln w="9525">
              <a:solidFill>
                <a:srgbClr val="969696"/>
              </a:solidFill>
              <a:round/>
              <a:headEnd/>
              <a:tailEnd/>
            </a:ln>
          </p:spPr>
          <p:txBody>
            <a:bodyPr lIns="0" tIns="0" rIns="0" bIns="0"/>
            <a:lstStyle/>
            <a:p>
              <a:endParaRPr lang="en-US"/>
            </a:p>
          </p:txBody>
        </p:sp>
        <p:sp>
          <p:nvSpPr>
            <p:cNvPr id="86022" name="AutoShape 3"/>
            <p:cNvSpPr>
              <a:spLocks/>
            </p:cNvSpPr>
            <p:nvPr/>
          </p:nvSpPr>
          <p:spPr bwMode="auto">
            <a:xfrm rot="16200000" flipH="1">
              <a:off x="1471" y="2467"/>
              <a:ext cx="316" cy="44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21600" y="19453"/>
                  </a:moveTo>
                  <a:cubicBezTo>
                    <a:pt x="21375" y="18895"/>
                    <a:pt x="20850" y="18380"/>
                    <a:pt x="19950" y="17907"/>
                  </a:cubicBezTo>
                  <a:cubicBezTo>
                    <a:pt x="18900" y="17607"/>
                    <a:pt x="17587" y="17349"/>
                    <a:pt x="16199" y="17262"/>
                  </a:cubicBezTo>
                  <a:cubicBezTo>
                    <a:pt x="14699" y="17349"/>
                    <a:pt x="13499" y="17607"/>
                    <a:pt x="12412" y="17907"/>
                  </a:cubicBezTo>
                  <a:cubicBezTo>
                    <a:pt x="11474" y="18380"/>
                    <a:pt x="10912" y="18895"/>
                    <a:pt x="10802" y="19453"/>
                  </a:cubicBezTo>
                  <a:cubicBezTo>
                    <a:pt x="10613" y="19968"/>
                    <a:pt x="10051" y="20528"/>
                    <a:pt x="9188" y="20913"/>
                  </a:cubicBezTo>
                  <a:cubicBezTo>
                    <a:pt x="8101" y="21213"/>
                    <a:pt x="6826" y="21428"/>
                    <a:pt x="5401" y="21600"/>
                  </a:cubicBezTo>
                  <a:cubicBezTo>
                    <a:pt x="3938" y="21428"/>
                    <a:pt x="2700" y="21213"/>
                    <a:pt x="1612" y="20913"/>
                  </a:cubicBezTo>
                  <a:cubicBezTo>
                    <a:pt x="675" y="20528"/>
                    <a:pt x="150" y="19968"/>
                    <a:pt x="0" y="19453"/>
                  </a:cubicBezTo>
                  <a:lnTo>
                    <a:pt x="0" y="2147"/>
                  </a:lnTo>
                  <a:cubicBezTo>
                    <a:pt x="150" y="2705"/>
                    <a:pt x="675" y="3220"/>
                    <a:pt x="1612" y="3608"/>
                  </a:cubicBezTo>
                  <a:cubicBezTo>
                    <a:pt x="2700" y="3951"/>
                    <a:pt x="3938" y="4166"/>
                    <a:pt x="5401" y="4338"/>
                  </a:cubicBezTo>
                  <a:cubicBezTo>
                    <a:pt x="6826" y="4166"/>
                    <a:pt x="8101" y="3951"/>
                    <a:pt x="9188" y="3608"/>
                  </a:cubicBezTo>
                  <a:cubicBezTo>
                    <a:pt x="10051" y="3220"/>
                    <a:pt x="10613" y="2705"/>
                    <a:pt x="10802" y="2147"/>
                  </a:cubicBezTo>
                  <a:cubicBezTo>
                    <a:pt x="10912" y="1632"/>
                    <a:pt x="11474" y="1072"/>
                    <a:pt x="12412" y="600"/>
                  </a:cubicBezTo>
                  <a:cubicBezTo>
                    <a:pt x="13499" y="300"/>
                    <a:pt x="14699" y="85"/>
                    <a:pt x="16199" y="0"/>
                  </a:cubicBezTo>
                  <a:cubicBezTo>
                    <a:pt x="17587" y="85"/>
                    <a:pt x="18900" y="300"/>
                    <a:pt x="19950" y="600"/>
                  </a:cubicBezTo>
                  <a:cubicBezTo>
                    <a:pt x="20850" y="1072"/>
                    <a:pt x="21375" y="1632"/>
                    <a:pt x="21600" y="2147"/>
                  </a:cubicBezTo>
                  <a:lnTo>
                    <a:pt x="21600" y="19453"/>
                  </a:lnTo>
                  <a:close/>
                  <a:moveTo>
                    <a:pt x="21600" y="19453"/>
                  </a:moveTo>
                </a:path>
              </a:pathLst>
            </a:custGeom>
            <a:solidFill>
              <a:schemeClr val="bg2"/>
            </a:solidFill>
            <a:ln w="9525">
              <a:solidFill>
                <a:schemeClr val="tx1"/>
              </a:solidFill>
              <a:round/>
              <a:headEnd/>
              <a:tailEnd/>
            </a:ln>
          </p:spPr>
          <p:txBody>
            <a:bodyPr lIns="0" tIns="0" rIns="0" bIns="0"/>
            <a:lstStyle/>
            <a:p>
              <a:endParaRPr lang="en-US"/>
            </a:p>
          </p:txBody>
        </p:sp>
        <p:sp>
          <p:nvSpPr>
            <p:cNvPr id="86023" name="AutoShape 4"/>
            <p:cNvSpPr>
              <a:spLocks/>
            </p:cNvSpPr>
            <p:nvPr/>
          </p:nvSpPr>
          <p:spPr bwMode="auto">
            <a:xfrm rot="16200000" flipH="1">
              <a:off x="1593" y="2513"/>
              <a:ext cx="315" cy="44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21600" y="19453"/>
                  </a:moveTo>
                  <a:cubicBezTo>
                    <a:pt x="21375" y="18895"/>
                    <a:pt x="20850" y="18380"/>
                    <a:pt x="19950" y="17907"/>
                  </a:cubicBezTo>
                  <a:cubicBezTo>
                    <a:pt x="18900" y="17607"/>
                    <a:pt x="17587" y="17349"/>
                    <a:pt x="16199" y="17262"/>
                  </a:cubicBezTo>
                  <a:cubicBezTo>
                    <a:pt x="14699" y="17349"/>
                    <a:pt x="13499" y="17607"/>
                    <a:pt x="12412" y="17907"/>
                  </a:cubicBezTo>
                  <a:cubicBezTo>
                    <a:pt x="11474" y="18380"/>
                    <a:pt x="10912" y="18895"/>
                    <a:pt x="10802" y="19453"/>
                  </a:cubicBezTo>
                  <a:cubicBezTo>
                    <a:pt x="10613" y="19968"/>
                    <a:pt x="10051" y="20528"/>
                    <a:pt x="9188" y="20913"/>
                  </a:cubicBezTo>
                  <a:cubicBezTo>
                    <a:pt x="8101" y="21213"/>
                    <a:pt x="6826" y="21428"/>
                    <a:pt x="5401" y="21600"/>
                  </a:cubicBezTo>
                  <a:cubicBezTo>
                    <a:pt x="3938" y="21428"/>
                    <a:pt x="2700" y="21213"/>
                    <a:pt x="1612" y="20913"/>
                  </a:cubicBezTo>
                  <a:cubicBezTo>
                    <a:pt x="675" y="20528"/>
                    <a:pt x="150" y="19968"/>
                    <a:pt x="0" y="19453"/>
                  </a:cubicBezTo>
                  <a:lnTo>
                    <a:pt x="0" y="2147"/>
                  </a:lnTo>
                  <a:cubicBezTo>
                    <a:pt x="150" y="2705"/>
                    <a:pt x="675" y="3220"/>
                    <a:pt x="1612" y="3608"/>
                  </a:cubicBezTo>
                  <a:cubicBezTo>
                    <a:pt x="2700" y="3951"/>
                    <a:pt x="3938" y="4166"/>
                    <a:pt x="5401" y="4338"/>
                  </a:cubicBezTo>
                  <a:cubicBezTo>
                    <a:pt x="6826" y="4166"/>
                    <a:pt x="8101" y="3951"/>
                    <a:pt x="9188" y="3608"/>
                  </a:cubicBezTo>
                  <a:cubicBezTo>
                    <a:pt x="10051" y="3220"/>
                    <a:pt x="10613" y="2705"/>
                    <a:pt x="10802" y="2147"/>
                  </a:cubicBezTo>
                  <a:cubicBezTo>
                    <a:pt x="10912" y="1632"/>
                    <a:pt x="11474" y="1072"/>
                    <a:pt x="12412" y="600"/>
                  </a:cubicBezTo>
                  <a:cubicBezTo>
                    <a:pt x="13499" y="300"/>
                    <a:pt x="14699" y="85"/>
                    <a:pt x="16199" y="0"/>
                  </a:cubicBezTo>
                  <a:cubicBezTo>
                    <a:pt x="17587" y="85"/>
                    <a:pt x="18900" y="300"/>
                    <a:pt x="19950" y="600"/>
                  </a:cubicBezTo>
                  <a:cubicBezTo>
                    <a:pt x="20850" y="1072"/>
                    <a:pt x="21375" y="1632"/>
                    <a:pt x="21600" y="2147"/>
                  </a:cubicBezTo>
                  <a:lnTo>
                    <a:pt x="21600" y="19453"/>
                  </a:lnTo>
                  <a:close/>
                  <a:moveTo>
                    <a:pt x="21600" y="19453"/>
                  </a:moveTo>
                </a:path>
              </a:pathLst>
            </a:custGeom>
            <a:solidFill>
              <a:schemeClr val="bg2"/>
            </a:solidFill>
            <a:ln w="9525">
              <a:solidFill>
                <a:schemeClr val="tx1"/>
              </a:solidFill>
              <a:round/>
              <a:headEnd/>
              <a:tailEnd/>
            </a:ln>
          </p:spPr>
          <p:txBody>
            <a:bodyPr lIns="0" tIns="0" rIns="0" bIns="0"/>
            <a:lstStyle/>
            <a:p>
              <a:endParaRPr lang="en-US"/>
            </a:p>
          </p:txBody>
        </p:sp>
        <p:sp>
          <p:nvSpPr>
            <p:cNvPr id="86024" name="AutoShape 5"/>
            <p:cNvSpPr>
              <a:spLocks/>
            </p:cNvSpPr>
            <p:nvPr/>
          </p:nvSpPr>
          <p:spPr bwMode="auto">
            <a:xfrm rot="5400000">
              <a:off x="4092" y="2456"/>
              <a:ext cx="315" cy="44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21600" y="19453"/>
                  </a:moveTo>
                  <a:cubicBezTo>
                    <a:pt x="21375" y="18895"/>
                    <a:pt x="20850" y="18380"/>
                    <a:pt x="19950" y="17907"/>
                  </a:cubicBezTo>
                  <a:cubicBezTo>
                    <a:pt x="18900" y="17607"/>
                    <a:pt x="17587" y="17349"/>
                    <a:pt x="16199" y="17262"/>
                  </a:cubicBezTo>
                  <a:cubicBezTo>
                    <a:pt x="14699" y="17349"/>
                    <a:pt x="13499" y="17607"/>
                    <a:pt x="12412" y="17907"/>
                  </a:cubicBezTo>
                  <a:cubicBezTo>
                    <a:pt x="11474" y="18380"/>
                    <a:pt x="10912" y="18895"/>
                    <a:pt x="10802" y="19453"/>
                  </a:cubicBezTo>
                  <a:cubicBezTo>
                    <a:pt x="10613" y="19968"/>
                    <a:pt x="10051" y="20528"/>
                    <a:pt x="9188" y="20913"/>
                  </a:cubicBezTo>
                  <a:cubicBezTo>
                    <a:pt x="8101" y="21213"/>
                    <a:pt x="6826" y="21428"/>
                    <a:pt x="5401" y="21600"/>
                  </a:cubicBezTo>
                  <a:cubicBezTo>
                    <a:pt x="3938" y="21428"/>
                    <a:pt x="2700" y="21213"/>
                    <a:pt x="1612" y="20913"/>
                  </a:cubicBezTo>
                  <a:cubicBezTo>
                    <a:pt x="675" y="20528"/>
                    <a:pt x="150" y="19968"/>
                    <a:pt x="0" y="19453"/>
                  </a:cubicBezTo>
                  <a:lnTo>
                    <a:pt x="0" y="2147"/>
                  </a:lnTo>
                  <a:cubicBezTo>
                    <a:pt x="150" y="2705"/>
                    <a:pt x="675" y="3220"/>
                    <a:pt x="1612" y="3608"/>
                  </a:cubicBezTo>
                  <a:cubicBezTo>
                    <a:pt x="2700" y="3951"/>
                    <a:pt x="3938" y="4166"/>
                    <a:pt x="5401" y="4338"/>
                  </a:cubicBezTo>
                  <a:cubicBezTo>
                    <a:pt x="6826" y="4166"/>
                    <a:pt x="8101" y="3951"/>
                    <a:pt x="9188" y="3608"/>
                  </a:cubicBezTo>
                  <a:cubicBezTo>
                    <a:pt x="10051" y="3220"/>
                    <a:pt x="10613" y="2705"/>
                    <a:pt x="10802" y="2147"/>
                  </a:cubicBezTo>
                  <a:cubicBezTo>
                    <a:pt x="10912" y="1632"/>
                    <a:pt x="11474" y="1072"/>
                    <a:pt x="12412" y="600"/>
                  </a:cubicBezTo>
                  <a:cubicBezTo>
                    <a:pt x="13499" y="300"/>
                    <a:pt x="14699" y="85"/>
                    <a:pt x="16199" y="0"/>
                  </a:cubicBezTo>
                  <a:cubicBezTo>
                    <a:pt x="17587" y="85"/>
                    <a:pt x="18900" y="300"/>
                    <a:pt x="19950" y="600"/>
                  </a:cubicBezTo>
                  <a:cubicBezTo>
                    <a:pt x="20850" y="1072"/>
                    <a:pt x="21375" y="1632"/>
                    <a:pt x="21600" y="2147"/>
                  </a:cubicBezTo>
                  <a:lnTo>
                    <a:pt x="21600" y="19453"/>
                  </a:lnTo>
                  <a:close/>
                  <a:moveTo>
                    <a:pt x="21600" y="19453"/>
                  </a:moveTo>
                </a:path>
              </a:pathLst>
            </a:custGeom>
            <a:solidFill>
              <a:schemeClr val="bg2"/>
            </a:solidFill>
            <a:ln w="9525">
              <a:solidFill>
                <a:schemeClr val="tx1"/>
              </a:solidFill>
              <a:round/>
              <a:headEnd/>
              <a:tailEnd/>
            </a:ln>
          </p:spPr>
          <p:txBody>
            <a:bodyPr lIns="0" tIns="0" rIns="0" bIns="0"/>
            <a:lstStyle/>
            <a:p>
              <a:endParaRPr lang="en-US"/>
            </a:p>
          </p:txBody>
        </p:sp>
        <p:sp>
          <p:nvSpPr>
            <p:cNvPr id="86025" name="AutoShape 6"/>
            <p:cNvSpPr>
              <a:spLocks/>
            </p:cNvSpPr>
            <p:nvPr/>
          </p:nvSpPr>
          <p:spPr bwMode="auto">
            <a:xfrm rot="5400000">
              <a:off x="4227" y="2520"/>
              <a:ext cx="315" cy="44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21600" y="19453"/>
                  </a:moveTo>
                  <a:cubicBezTo>
                    <a:pt x="21375" y="18895"/>
                    <a:pt x="20850" y="18380"/>
                    <a:pt x="19950" y="17907"/>
                  </a:cubicBezTo>
                  <a:cubicBezTo>
                    <a:pt x="18900" y="17607"/>
                    <a:pt x="17587" y="17349"/>
                    <a:pt x="16199" y="17262"/>
                  </a:cubicBezTo>
                  <a:cubicBezTo>
                    <a:pt x="14699" y="17349"/>
                    <a:pt x="13499" y="17607"/>
                    <a:pt x="12412" y="17907"/>
                  </a:cubicBezTo>
                  <a:cubicBezTo>
                    <a:pt x="11474" y="18380"/>
                    <a:pt x="10912" y="18895"/>
                    <a:pt x="10802" y="19453"/>
                  </a:cubicBezTo>
                  <a:cubicBezTo>
                    <a:pt x="10613" y="19968"/>
                    <a:pt x="10051" y="20528"/>
                    <a:pt x="9188" y="20913"/>
                  </a:cubicBezTo>
                  <a:cubicBezTo>
                    <a:pt x="8101" y="21213"/>
                    <a:pt x="6826" y="21428"/>
                    <a:pt x="5401" y="21600"/>
                  </a:cubicBezTo>
                  <a:cubicBezTo>
                    <a:pt x="3938" y="21428"/>
                    <a:pt x="2700" y="21213"/>
                    <a:pt x="1612" y="20913"/>
                  </a:cubicBezTo>
                  <a:cubicBezTo>
                    <a:pt x="675" y="20528"/>
                    <a:pt x="150" y="19968"/>
                    <a:pt x="0" y="19453"/>
                  </a:cubicBezTo>
                  <a:lnTo>
                    <a:pt x="0" y="2147"/>
                  </a:lnTo>
                  <a:cubicBezTo>
                    <a:pt x="150" y="2705"/>
                    <a:pt x="675" y="3220"/>
                    <a:pt x="1612" y="3608"/>
                  </a:cubicBezTo>
                  <a:cubicBezTo>
                    <a:pt x="2700" y="3951"/>
                    <a:pt x="3938" y="4166"/>
                    <a:pt x="5401" y="4338"/>
                  </a:cubicBezTo>
                  <a:cubicBezTo>
                    <a:pt x="6826" y="4166"/>
                    <a:pt x="8101" y="3951"/>
                    <a:pt x="9188" y="3608"/>
                  </a:cubicBezTo>
                  <a:cubicBezTo>
                    <a:pt x="10051" y="3220"/>
                    <a:pt x="10613" y="2705"/>
                    <a:pt x="10802" y="2147"/>
                  </a:cubicBezTo>
                  <a:cubicBezTo>
                    <a:pt x="10912" y="1632"/>
                    <a:pt x="11474" y="1072"/>
                    <a:pt x="12412" y="600"/>
                  </a:cubicBezTo>
                  <a:cubicBezTo>
                    <a:pt x="13499" y="300"/>
                    <a:pt x="14699" y="85"/>
                    <a:pt x="16199" y="0"/>
                  </a:cubicBezTo>
                  <a:cubicBezTo>
                    <a:pt x="17587" y="85"/>
                    <a:pt x="18900" y="300"/>
                    <a:pt x="19950" y="600"/>
                  </a:cubicBezTo>
                  <a:cubicBezTo>
                    <a:pt x="20850" y="1072"/>
                    <a:pt x="21375" y="1632"/>
                    <a:pt x="21600" y="2147"/>
                  </a:cubicBezTo>
                  <a:lnTo>
                    <a:pt x="21600" y="19453"/>
                  </a:lnTo>
                  <a:close/>
                  <a:moveTo>
                    <a:pt x="21600" y="19453"/>
                  </a:moveTo>
                </a:path>
              </a:pathLst>
            </a:custGeom>
            <a:solidFill>
              <a:schemeClr val="bg2"/>
            </a:solidFill>
            <a:ln w="9525">
              <a:solidFill>
                <a:schemeClr val="tx1"/>
              </a:solidFill>
              <a:round/>
              <a:headEnd/>
              <a:tailEnd/>
            </a:ln>
          </p:spPr>
          <p:txBody>
            <a:bodyPr lIns="0" tIns="0" rIns="0" bIns="0"/>
            <a:lstStyle/>
            <a:p>
              <a:endParaRPr lang="en-US"/>
            </a:p>
          </p:txBody>
        </p:sp>
        <p:sp>
          <p:nvSpPr>
            <p:cNvPr id="86026" name="AutoShape 7"/>
            <p:cNvSpPr>
              <a:spLocks/>
            </p:cNvSpPr>
            <p:nvPr/>
          </p:nvSpPr>
          <p:spPr bwMode="auto">
            <a:xfrm>
              <a:off x="1162" y="1154"/>
              <a:ext cx="3727" cy="1555"/>
            </a:xfrm>
            <a:custGeom>
              <a:avLst/>
              <a:gdLst>
                <a:gd name="T0" fmla="*/ 0 w 21600"/>
                <a:gd name="T1" fmla="*/ 0 h 21600"/>
                <a:gd name="T2" fmla="*/ 1 w 21600"/>
                <a:gd name="T3" fmla="*/ 0 h 21600"/>
                <a:gd name="T4" fmla="*/ 1 w 21600"/>
                <a:gd name="T5" fmla="*/ 0 h 21600"/>
                <a:gd name="T6" fmla="*/ 1 w 21600"/>
                <a:gd name="T7" fmla="*/ 0 h 21600"/>
                <a:gd name="T8" fmla="*/ 1 w 21600"/>
                <a:gd name="T9" fmla="*/ 0 h 21600"/>
                <a:gd name="T10" fmla="*/ 1 w 21600"/>
                <a:gd name="T11" fmla="*/ 0 h 21600"/>
                <a:gd name="T12" fmla="*/ 1 w 21600"/>
                <a:gd name="T13" fmla="*/ 0 h 21600"/>
                <a:gd name="T14" fmla="*/ 1 w 21600"/>
                <a:gd name="T15" fmla="*/ 0 h 21600"/>
                <a:gd name="T16" fmla="*/ 1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0" y="0"/>
                  </a:moveTo>
                  <a:lnTo>
                    <a:pt x="21600" y="0"/>
                  </a:lnTo>
                  <a:lnTo>
                    <a:pt x="21295" y="7608"/>
                  </a:lnTo>
                  <a:lnTo>
                    <a:pt x="21147" y="10928"/>
                  </a:lnTo>
                  <a:lnTo>
                    <a:pt x="20850" y="15909"/>
                  </a:lnTo>
                  <a:lnTo>
                    <a:pt x="20504" y="18280"/>
                  </a:lnTo>
                  <a:lnTo>
                    <a:pt x="20108" y="19703"/>
                  </a:lnTo>
                  <a:lnTo>
                    <a:pt x="19218" y="20414"/>
                  </a:lnTo>
                  <a:lnTo>
                    <a:pt x="17834" y="20889"/>
                  </a:lnTo>
                  <a:lnTo>
                    <a:pt x="15114" y="21481"/>
                  </a:lnTo>
                  <a:lnTo>
                    <a:pt x="7401" y="21600"/>
                  </a:lnTo>
                  <a:lnTo>
                    <a:pt x="5274" y="21244"/>
                  </a:lnTo>
                  <a:lnTo>
                    <a:pt x="2604" y="20533"/>
                  </a:lnTo>
                  <a:lnTo>
                    <a:pt x="1714" y="19821"/>
                  </a:lnTo>
                  <a:lnTo>
                    <a:pt x="1121" y="18517"/>
                  </a:lnTo>
                  <a:lnTo>
                    <a:pt x="775" y="16501"/>
                  </a:lnTo>
                  <a:lnTo>
                    <a:pt x="429" y="10928"/>
                  </a:lnTo>
                  <a:lnTo>
                    <a:pt x="280" y="7608"/>
                  </a:lnTo>
                  <a:lnTo>
                    <a:pt x="0" y="0"/>
                  </a:lnTo>
                  <a:close/>
                  <a:moveTo>
                    <a:pt x="0" y="0"/>
                  </a:move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6027" name="Oval 8"/>
            <p:cNvSpPr>
              <a:spLocks/>
            </p:cNvSpPr>
            <p:nvPr/>
          </p:nvSpPr>
          <p:spPr bwMode="auto">
            <a:xfrm>
              <a:off x="980" y="994"/>
              <a:ext cx="4104" cy="244"/>
            </a:xfrm>
            <a:prstGeom prst="ellipse">
              <a:avLst/>
            </a:prstGeom>
            <a:gradFill rotWithShape="0">
              <a:gsLst>
                <a:gs pos="0">
                  <a:srgbClr val="3B3B3B"/>
                </a:gs>
                <a:gs pos="50000">
                  <a:srgbClr val="FFFFFF"/>
                </a:gs>
                <a:gs pos="100000">
                  <a:srgbClr val="3B3B3B"/>
                </a:gs>
              </a:gsLst>
              <a:lin ang="0" scaled="1"/>
            </a:gradFill>
            <a:ln w="9525">
              <a:solidFill>
                <a:schemeClr val="tx1"/>
              </a:solidFill>
              <a:round/>
              <a:headEnd/>
              <a:tailEnd/>
            </a:ln>
          </p:spPr>
          <p:txBody>
            <a:bodyPr lIns="0" tIns="0" rIns="0" bIns="0"/>
            <a:lstStyle/>
            <a:p>
              <a:endParaRPr lang="en-US"/>
            </a:p>
          </p:txBody>
        </p:sp>
        <p:sp>
          <p:nvSpPr>
            <p:cNvPr id="86028" name="Oval 9"/>
            <p:cNvSpPr>
              <a:spLocks/>
            </p:cNvSpPr>
            <p:nvPr/>
          </p:nvSpPr>
          <p:spPr bwMode="auto">
            <a:xfrm>
              <a:off x="1176" y="1028"/>
              <a:ext cx="3729" cy="16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86029" name="AutoShape 10"/>
            <p:cNvSpPr>
              <a:spLocks/>
            </p:cNvSpPr>
            <p:nvPr/>
          </p:nvSpPr>
          <p:spPr bwMode="auto">
            <a:xfrm>
              <a:off x="1489" y="859"/>
              <a:ext cx="183" cy="69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00"/>
                <a:gd name="T28" fmla="*/ 0 h 21600"/>
                <a:gd name="T29" fmla="*/ 21600 w 21600"/>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0" y="16200"/>
                  </a:moveTo>
                  <a:lnTo>
                    <a:pt x="5400" y="16200"/>
                  </a:lnTo>
                  <a:lnTo>
                    <a:pt x="5400" y="0"/>
                  </a:lnTo>
                  <a:lnTo>
                    <a:pt x="16200" y="0"/>
                  </a:lnTo>
                  <a:lnTo>
                    <a:pt x="16200" y="16200"/>
                  </a:lnTo>
                  <a:lnTo>
                    <a:pt x="21600" y="16200"/>
                  </a:lnTo>
                  <a:lnTo>
                    <a:pt x="10800" y="21600"/>
                  </a:lnTo>
                  <a:lnTo>
                    <a:pt x="0" y="16200"/>
                  </a:lnTo>
                  <a:close/>
                  <a:moveTo>
                    <a:pt x="0" y="16200"/>
                  </a:moveTo>
                </a:path>
              </a:pathLst>
            </a:custGeom>
            <a:solidFill>
              <a:srgbClr val="C0C0C0"/>
            </a:solidFill>
            <a:ln w="9525">
              <a:solidFill>
                <a:schemeClr val="tx1"/>
              </a:solidFill>
              <a:round/>
              <a:headEnd/>
              <a:tailEnd/>
            </a:ln>
          </p:spPr>
          <p:txBody>
            <a:bodyPr lIns="0" tIns="0" rIns="0" bIns="0"/>
            <a:lstStyle/>
            <a:p>
              <a:endParaRPr lang="en-US"/>
            </a:p>
          </p:txBody>
        </p:sp>
        <p:sp>
          <p:nvSpPr>
            <p:cNvPr id="86030" name="AutoShape 11"/>
            <p:cNvSpPr>
              <a:spLocks/>
            </p:cNvSpPr>
            <p:nvPr/>
          </p:nvSpPr>
          <p:spPr bwMode="auto">
            <a:xfrm>
              <a:off x="785" y="772"/>
              <a:ext cx="840" cy="34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600"/>
                <a:gd name="T49" fmla="*/ 0 h 21600"/>
                <a:gd name="T50" fmla="*/ 21600 w 21600"/>
                <a:gd name="T51" fmla="*/ 21600 h 216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600" h="21600">
                  <a:moveTo>
                    <a:pt x="0" y="0"/>
                  </a:moveTo>
                  <a:lnTo>
                    <a:pt x="17913" y="0"/>
                  </a:lnTo>
                  <a:lnTo>
                    <a:pt x="19426" y="395"/>
                  </a:lnTo>
                  <a:lnTo>
                    <a:pt x="20560" y="1054"/>
                  </a:lnTo>
                  <a:lnTo>
                    <a:pt x="21269" y="2898"/>
                  </a:lnTo>
                  <a:lnTo>
                    <a:pt x="21553" y="5268"/>
                  </a:lnTo>
                  <a:lnTo>
                    <a:pt x="21600" y="7639"/>
                  </a:lnTo>
                  <a:lnTo>
                    <a:pt x="21600" y="21600"/>
                  </a:lnTo>
                  <a:lnTo>
                    <a:pt x="19331" y="21600"/>
                  </a:lnTo>
                  <a:lnTo>
                    <a:pt x="19331" y="8429"/>
                  </a:lnTo>
                  <a:lnTo>
                    <a:pt x="19142" y="7376"/>
                  </a:lnTo>
                  <a:lnTo>
                    <a:pt x="18764" y="6585"/>
                  </a:lnTo>
                  <a:lnTo>
                    <a:pt x="18291" y="6322"/>
                  </a:lnTo>
                  <a:lnTo>
                    <a:pt x="47" y="6585"/>
                  </a:lnTo>
                  <a:lnTo>
                    <a:pt x="0" y="0"/>
                  </a:lnTo>
                  <a:close/>
                  <a:moveTo>
                    <a:pt x="0" y="0"/>
                  </a:moveTo>
                </a:path>
              </a:pathLst>
            </a:custGeom>
            <a:solidFill>
              <a:srgbClr val="C0C0C0"/>
            </a:solidFill>
            <a:ln w="9525">
              <a:solidFill>
                <a:schemeClr val="tx1"/>
              </a:solidFill>
              <a:round/>
              <a:headEnd/>
              <a:tailEnd/>
            </a:ln>
          </p:spPr>
          <p:txBody>
            <a:bodyPr lIns="0" tIns="0" rIns="0" bIns="0"/>
            <a:lstStyle/>
            <a:p>
              <a:endParaRPr lang="en-US"/>
            </a:p>
          </p:txBody>
        </p:sp>
        <p:sp>
          <p:nvSpPr>
            <p:cNvPr id="86031" name="Rectangle 12"/>
            <p:cNvSpPr>
              <a:spLocks/>
            </p:cNvSpPr>
            <p:nvPr/>
          </p:nvSpPr>
          <p:spPr bwMode="auto">
            <a:xfrm>
              <a:off x="1540" y="891"/>
              <a:ext cx="83" cy="539"/>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sp>
          <p:nvSpPr>
            <p:cNvPr id="86032" name="Freeform 13"/>
            <p:cNvSpPr>
              <a:spLocks/>
            </p:cNvSpPr>
            <p:nvPr/>
          </p:nvSpPr>
          <p:spPr bwMode="auto">
            <a:xfrm>
              <a:off x="1534" y="1198"/>
              <a:ext cx="88" cy="9"/>
            </a:xfrm>
            <a:custGeom>
              <a:avLst/>
              <a:gdLst>
                <a:gd name="T0" fmla="*/ 0 w 21600"/>
                <a:gd name="T1" fmla="*/ 0 h 27000"/>
                <a:gd name="T2" fmla="*/ 0 w 21600"/>
                <a:gd name="T3" fmla="*/ 0 h 27000"/>
                <a:gd name="T4" fmla="*/ 0 60000 65536"/>
                <a:gd name="T5" fmla="*/ 0 60000 65536"/>
                <a:gd name="T6" fmla="*/ 0 w 21600"/>
                <a:gd name="T7" fmla="*/ 0 h 27000"/>
                <a:gd name="T8" fmla="*/ 21600 w 21600"/>
                <a:gd name="T9" fmla="*/ 27000 h 27000"/>
              </a:gdLst>
              <a:ahLst/>
              <a:cxnLst>
                <a:cxn ang="T4">
                  <a:pos x="T0" y="T1"/>
                </a:cxn>
                <a:cxn ang="T5">
                  <a:pos x="T2" y="T3"/>
                </a:cxn>
              </a:cxnLst>
              <a:rect l="T6" t="T7" r="T8" b="T9"/>
              <a:pathLst>
                <a:path w="21600" h="27000">
                  <a:moveTo>
                    <a:pt x="0" y="0"/>
                  </a:moveTo>
                  <a:cubicBezTo>
                    <a:pt x="3713" y="3600"/>
                    <a:pt x="17213" y="18000"/>
                    <a:pt x="21600" y="21600"/>
                  </a:cubicBezTo>
                </a:path>
              </a:pathLst>
            </a:custGeom>
            <a:solidFill>
              <a:srgbClr val="C0C0C0"/>
            </a:solidFill>
            <a:ln w="9525">
              <a:solidFill>
                <a:schemeClr val="tx1"/>
              </a:solidFill>
              <a:round/>
              <a:headEnd/>
              <a:tailEnd/>
            </a:ln>
          </p:spPr>
          <p:txBody>
            <a:bodyPr lIns="0" tIns="0" rIns="0" bIns="0"/>
            <a:lstStyle/>
            <a:p>
              <a:endParaRPr lang="en-US"/>
            </a:p>
          </p:txBody>
        </p:sp>
        <p:sp>
          <p:nvSpPr>
            <p:cNvPr id="86033" name="Rectangle 14"/>
            <p:cNvSpPr>
              <a:spLocks/>
            </p:cNvSpPr>
            <p:nvPr/>
          </p:nvSpPr>
          <p:spPr bwMode="auto">
            <a:xfrm>
              <a:off x="2042" y="3541"/>
              <a:ext cx="59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lstStyle/>
            <a:p>
              <a:pPr marL="39688">
                <a:spcBef>
                  <a:spcPts val="1613"/>
                </a:spcBef>
              </a:pPr>
              <a:r>
                <a:rPr lang="en-US" sz="2700" b="1" dirty="0" smtClean="0">
                  <a:solidFill>
                    <a:schemeClr val="accent2"/>
                  </a:solidFill>
                  <a:latin typeface="Arial" charset="0"/>
                  <a:cs typeface="Arial" charset="0"/>
                  <a:sym typeface="Arial" charset="0"/>
                </a:rPr>
                <a:t>2.5</a:t>
              </a:r>
              <a:endParaRPr lang="en-US" sz="2700" b="1" dirty="0">
                <a:solidFill>
                  <a:schemeClr val="accent2"/>
                </a:solidFill>
                <a:latin typeface="Arial" charset="0"/>
                <a:cs typeface="Arial" charset="0"/>
                <a:sym typeface="Arial" charset="0"/>
              </a:endParaRPr>
            </a:p>
          </p:txBody>
        </p:sp>
        <p:sp>
          <p:nvSpPr>
            <p:cNvPr id="86034" name="Rectangle 15"/>
            <p:cNvSpPr>
              <a:spLocks/>
            </p:cNvSpPr>
            <p:nvPr/>
          </p:nvSpPr>
          <p:spPr bwMode="auto">
            <a:xfrm>
              <a:off x="3066" y="3539"/>
              <a:ext cx="577"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lstStyle/>
            <a:p>
              <a:pPr marL="39688">
                <a:spcBef>
                  <a:spcPts val="1613"/>
                </a:spcBef>
              </a:pPr>
              <a:r>
                <a:rPr lang="en-US" sz="2700" b="1" dirty="0" smtClean="0">
                  <a:solidFill>
                    <a:srgbClr val="008000"/>
                  </a:solidFill>
                  <a:latin typeface="Arial" charset="0"/>
                  <a:cs typeface="Arial" charset="0"/>
                  <a:sym typeface="Arial" charset="0"/>
                </a:rPr>
                <a:t>2.5</a:t>
              </a:r>
              <a:endParaRPr lang="en-US" sz="2700" b="1" dirty="0">
                <a:solidFill>
                  <a:srgbClr val="008000"/>
                </a:solidFill>
                <a:latin typeface="Arial" charset="0"/>
                <a:cs typeface="Arial" charset="0"/>
                <a:sym typeface="Arial" charset="0"/>
              </a:endParaRPr>
            </a:p>
          </p:txBody>
        </p:sp>
        <p:sp>
          <p:nvSpPr>
            <p:cNvPr id="86035" name="Rectangle 16"/>
            <p:cNvSpPr>
              <a:spLocks/>
            </p:cNvSpPr>
            <p:nvPr/>
          </p:nvSpPr>
          <p:spPr bwMode="auto">
            <a:xfrm>
              <a:off x="3685" y="3618"/>
              <a:ext cx="256"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lstStyle/>
            <a:p>
              <a:pPr marL="39688">
                <a:spcBef>
                  <a:spcPts val="1050"/>
                </a:spcBef>
              </a:pPr>
              <a:r>
                <a:rPr lang="en-US" sz="1700" b="1">
                  <a:latin typeface="Arial" charset="0"/>
                  <a:cs typeface="Arial" charset="0"/>
                  <a:sym typeface="Arial" charset="0"/>
                </a:rPr>
                <a:t>=</a:t>
              </a:r>
            </a:p>
          </p:txBody>
        </p:sp>
        <p:grpSp>
          <p:nvGrpSpPr>
            <p:cNvPr id="86036" name="Group 17"/>
            <p:cNvGrpSpPr>
              <a:grpSpLocks/>
            </p:cNvGrpSpPr>
            <p:nvPr/>
          </p:nvGrpSpPr>
          <p:grpSpPr bwMode="auto">
            <a:xfrm>
              <a:off x="4076" y="3544"/>
              <a:ext cx="1811" cy="400"/>
              <a:chOff x="0" y="0"/>
              <a:chExt cx="1811" cy="400"/>
            </a:xfrm>
          </p:grpSpPr>
          <p:sp>
            <p:nvSpPr>
              <p:cNvPr id="86071" name="Rectangle 18"/>
              <p:cNvSpPr>
                <a:spLocks/>
              </p:cNvSpPr>
              <p:nvPr/>
            </p:nvSpPr>
            <p:spPr bwMode="auto">
              <a:xfrm>
                <a:off x="0" y="0"/>
                <a:ext cx="328"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lstStyle/>
              <a:p>
                <a:pPr marL="39688">
                  <a:spcBef>
                    <a:spcPts val="1613"/>
                  </a:spcBef>
                </a:pPr>
                <a:r>
                  <a:rPr lang="en-US" sz="2700" b="1" dirty="0" smtClean="0">
                    <a:latin typeface="Arial" charset="0"/>
                    <a:cs typeface="Arial" charset="0"/>
                    <a:sym typeface="Arial" charset="0"/>
                  </a:rPr>
                  <a:t>5</a:t>
                </a:r>
                <a:endParaRPr lang="en-US" sz="2700" b="1" dirty="0">
                  <a:latin typeface="Arial" charset="0"/>
                  <a:cs typeface="Arial" charset="0"/>
                  <a:sym typeface="Arial" charset="0"/>
                </a:endParaRPr>
              </a:p>
            </p:txBody>
          </p:sp>
          <p:sp>
            <p:nvSpPr>
              <p:cNvPr id="86072" name="Rectangle 19"/>
              <p:cNvSpPr>
                <a:spLocks/>
              </p:cNvSpPr>
              <p:nvPr/>
            </p:nvSpPr>
            <p:spPr bwMode="auto">
              <a:xfrm>
                <a:off x="265" y="130"/>
                <a:ext cx="1546"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57799" bIns="0">
                <a:spAutoFit/>
              </a:bodyPr>
              <a:lstStyle/>
              <a:p>
                <a:pPr marL="39688"/>
                <a:r>
                  <a:rPr lang="en-US" sz="1500" b="1">
                    <a:latin typeface="Arial" charset="0"/>
                    <a:cs typeface="Arial" charset="0"/>
                    <a:sym typeface="Arial" charset="0"/>
                  </a:rPr>
                  <a:t>billion tons go out</a:t>
                </a:r>
              </a:p>
            </p:txBody>
          </p:sp>
        </p:grpSp>
        <p:sp>
          <p:nvSpPr>
            <p:cNvPr id="86037" name="Rectangle 20"/>
            <p:cNvSpPr>
              <a:spLocks/>
            </p:cNvSpPr>
            <p:nvPr/>
          </p:nvSpPr>
          <p:spPr bwMode="auto">
            <a:xfrm>
              <a:off x="1551" y="3126"/>
              <a:ext cx="1112"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lstStyle/>
            <a:p>
              <a:pPr marL="39688">
                <a:spcBef>
                  <a:spcPts val="1050"/>
                </a:spcBef>
              </a:pPr>
              <a:r>
                <a:rPr lang="en-US" sz="1700" b="1">
                  <a:solidFill>
                    <a:srgbClr val="CCCCFF"/>
                  </a:solidFill>
                  <a:latin typeface="Arial" charset="0"/>
                  <a:cs typeface="Arial" charset="0"/>
                  <a:sym typeface="Arial" charset="0"/>
                </a:rPr>
                <a:t>Ocean</a:t>
              </a:r>
            </a:p>
          </p:txBody>
        </p:sp>
        <p:sp>
          <p:nvSpPr>
            <p:cNvPr id="27671" name="Rectangle 21"/>
            <p:cNvSpPr>
              <a:spLocks/>
            </p:cNvSpPr>
            <p:nvPr/>
          </p:nvSpPr>
          <p:spPr bwMode="auto">
            <a:xfrm>
              <a:off x="3539" y="3158"/>
              <a:ext cx="2872" cy="280"/>
            </a:xfrm>
            <a:prstGeom prst="rect">
              <a:avLst/>
            </a:prstGeom>
            <a:noFill/>
            <a:ln w="12700">
              <a:noFill/>
              <a:miter lim="800000"/>
              <a:headEnd/>
              <a:tailEnd/>
            </a:ln>
          </p:spPr>
          <p:txBody>
            <a:bodyPr lIns="0" tIns="0" rIns="57799" bIns="0"/>
            <a:lstStyle/>
            <a:p>
              <a:pPr marL="39688">
                <a:spcBef>
                  <a:spcPts val="1050"/>
                </a:spcBef>
                <a:defRPr/>
              </a:pPr>
              <a:r>
                <a:rPr lang="en-US" sz="1700" b="1" dirty="0">
                  <a:solidFill>
                    <a:srgbClr val="008000">
                      <a:alpha val="50000"/>
                    </a:srgbClr>
                  </a:solidFill>
                  <a:latin typeface="Arial" charset="0"/>
                  <a:ea typeface="Arial" charset="0"/>
                  <a:cs typeface="Arial" charset="0"/>
                  <a:sym typeface="Arial" charset="0"/>
                </a:rPr>
                <a:t>Land Plants and soils (net)</a:t>
              </a:r>
            </a:p>
          </p:txBody>
        </p:sp>
        <p:sp>
          <p:nvSpPr>
            <p:cNvPr id="86039" name="Rectangle 22"/>
            <p:cNvSpPr>
              <a:spLocks/>
            </p:cNvSpPr>
            <p:nvPr/>
          </p:nvSpPr>
          <p:spPr bwMode="auto">
            <a:xfrm>
              <a:off x="694" y="0"/>
              <a:ext cx="1432"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lstStyle/>
            <a:p>
              <a:pPr marL="39688"/>
              <a:r>
                <a:rPr lang="en-US" sz="1700" b="1">
                  <a:solidFill>
                    <a:srgbClr val="990033"/>
                  </a:solidFill>
                  <a:latin typeface="Arial" charset="0"/>
                  <a:cs typeface="Arial" charset="0"/>
                  <a:sym typeface="Arial" charset="0"/>
                </a:rPr>
                <a:t>Fossil Fuel</a:t>
              </a:r>
            </a:p>
            <a:p>
              <a:pPr marL="39688"/>
              <a:r>
                <a:rPr lang="en-US" sz="1700" b="1">
                  <a:solidFill>
                    <a:srgbClr val="990033"/>
                  </a:solidFill>
                  <a:latin typeface="Arial" charset="0"/>
                  <a:cs typeface="Arial" charset="0"/>
                  <a:sym typeface="Arial" charset="0"/>
                </a:rPr>
                <a:t>Burning</a:t>
              </a:r>
            </a:p>
          </p:txBody>
        </p:sp>
        <p:sp>
          <p:nvSpPr>
            <p:cNvPr id="86040" name="Rectangle 23"/>
            <p:cNvSpPr>
              <a:spLocks/>
            </p:cNvSpPr>
            <p:nvPr/>
          </p:nvSpPr>
          <p:spPr bwMode="auto">
            <a:xfrm>
              <a:off x="2780" y="3616"/>
              <a:ext cx="304"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lstStyle/>
            <a:p>
              <a:pPr marL="39688">
                <a:spcBef>
                  <a:spcPts val="1050"/>
                </a:spcBef>
              </a:pPr>
              <a:r>
                <a:rPr lang="en-US" sz="1700" b="1">
                  <a:latin typeface="Arial" charset="0"/>
                  <a:cs typeface="Arial" charset="0"/>
                  <a:sym typeface="Arial" charset="0"/>
                </a:rPr>
                <a:t>+</a:t>
              </a:r>
            </a:p>
          </p:txBody>
        </p:sp>
        <p:sp>
          <p:nvSpPr>
            <p:cNvPr id="86041" name="Rectangle 24"/>
            <p:cNvSpPr>
              <a:spLocks/>
            </p:cNvSpPr>
            <p:nvPr/>
          </p:nvSpPr>
          <p:spPr bwMode="auto">
            <a:xfrm>
              <a:off x="263" y="590"/>
              <a:ext cx="432"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lstStyle/>
            <a:p>
              <a:pPr marL="39688">
                <a:spcBef>
                  <a:spcPts val="1613"/>
                </a:spcBef>
              </a:pPr>
              <a:r>
                <a:rPr lang="en-US" sz="2700" b="1" dirty="0" smtClean="0">
                  <a:solidFill>
                    <a:srgbClr val="FF0000"/>
                  </a:solidFill>
                  <a:latin typeface="Arial" charset="0"/>
                  <a:cs typeface="Arial" charset="0"/>
                  <a:sym typeface="Arial" charset="0"/>
                </a:rPr>
                <a:t>10</a:t>
              </a:r>
              <a:endParaRPr lang="en-US" sz="2700" b="1" dirty="0">
                <a:solidFill>
                  <a:srgbClr val="FF0000"/>
                </a:solidFill>
                <a:latin typeface="Arial" charset="0"/>
                <a:cs typeface="Arial" charset="0"/>
                <a:sym typeface="Arial" charset="0"/>
              </a:endParaRPr>
            </a:p>
          </p:txBody>
        </p:sp>
        <p:sp>
          <p:nvSpPr>
            <p:cNvPr id="86042" name="Rectangle 25"/>
            <p:cNvSpPr>
              <a:spLocks/>
            </p:cNvSpPr>
            <p:nvPr/>
          </p:nvSpPr>
          <p:spPr bwMode="auto">
            <a:xfrm>
              <a:off x="1901" y="1884"/>
              <a:ext cx="2104" cy="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lstStyle/>
            <a:p>
              <a:pPr marL="39688">
                <a:lnSpc>
                  <a:spcPct val="75000"/>
                </a:lnSpc>
              </a:pPr>
              <a:r>
                <a:rPr lang="en-US" sz="2700" b="1" dirty="0">
                  <a:latin typeface="Arial" charset="0"/>
                  <a:cs typeface="Arial" charset="0"/>
                  <a:sym typeface="Arial" charset="0"/>
                </a:rPr>
                <a:t>800</a:t>
              </a:r>
            </a:p>
            <a:p>
              <a:pPr marL="39688">
                <a:lnSpc>
                  <a:spcPct val="75000"/>
                </a:lnSpc>
              </a:pPr>
              <a:r>
                <a:rPr lang="en-US" sz="1300" b="1" dirty="0">
                  <a:latin typeface="Arial" charset="0"/>
                  <a:cs typeface="Arial" charset="0"/>
                  <a:sym typeface="Arial" charset="0"/>
                </a:rPr>
                <a:t>billion tons carbon</a:t>
              </a:r>
            </a:p>
          </p:txBody>
        </p:sp>
        <p:sp>
          <p:nvSpPr>
            <p:cNvPr id="86043" name="Rectangle 26"/>
            <p:cNvSpPr>
              <a:spLocks/>
            </p:cNvSpPr>
            <p:nvPr/>
          </p:nvSpPr>
          <p:spPr bwMode="auto">
            <a:xfrm>
              <a:off x="5056" y="1113"/>
              <a:ext cx="344"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lstStyle/>
            <a:p>
              <a:pPr marL="39688">
                <a:spcBef>
                  <a:spcPts val="1613"/>
                </a:spcBef>
              </a:pPr>
              <a:r>
                <a:rPr lang="en-US" sz="2700" b="1" dirty="0" smtClean="0">
                  <a:latin typeface="Arial" charset="0"/>
                  <a:cs typeface="Arial" charset="0"/>
                  <a:sym typeface="Arial" charset="0"/>
                </a:rPr>
                <a:t>5</a:t>
              </a:r>
              <a:endParaRPr lang="en-US" sz="2700" b="1" dirty="0">
                <a:latin typeface="Arial" charset="0"/>
                <a:cs typeface="Arial" charset="0"/>
                <a:sym typeface="Arial" charset="0"/>
              </a:endParaRPr>
            </a:p>
          </p:txBody>
        </p:sp>
        <p:sp>
          <p:nvSpPr>
            <p:cNvPr id="86044" name="Rectangle 27"/>
            <p:cNvSpPr>
              <a:spLocks/>
            </p:cNvSpPr>
            <p:nvPr/>
          </p:nvSpPr>
          <p:spPr bwMode="auto">
            <a:xfrm rot="239999">
              <a:off x="1529" y="1157"/>
              <a:ext cx="103" cy="4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sp>
          <p:nvSpPr>
            <p:cNvPr id="86045" name="Rectangle 28"/>
            <p:cNvSpPr>
              <a:spLocks/>
            </p:cNvSpPr>
            <p:nvPr/>
          </p:nvSpPr>
          <p:spPr bwMode="auto">
            <a:xfrm>
              <a:off x="0" y="1026"/>
              <a:ext cx="891"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57799" bIns="0">
              <a:spAutoFit/>
            </a:bodyPr>
            <a:lstStyle/>
            <a:p>
              <a:pPr marL="39688">
                <a:lnSpc>
                  <a:spcPct val="80000"/>
                </a:lnSpc>
              </a:pPr>
              <a:r>
                <a:rPr lang="en-US" sz="1500" b="1">
                  <a:latin typeface="Arial" charset="0"/>
                  <a:cs typeface="Arial" charset="0"/>
                  <a:sym typeface="Arial" charset="0"/>
                </a:rPr>
                <a:t>billion </a:t>
              </a:r>
            </a:p>
            <a:p>
              <a:pPr marL="39688">
                <a:lnSpc>
                  <a:spcPct val="80000"/>
                </a:lnSpc>
              </a:pPr>
              <a:r>
                <a:rPr lang="en-US" sz="1500" b="1">
                  <a:latin typeface="Arial" charset="0"/>
                  <a:cs typeface="Arial" charset="0"/>
                  <a:sym typeface="Arial" charset="0"/>
                </a:rPr>
                <a:t>tons go in</a:t>
              </a:r>
            </a:p>
          </p:txBody>
        </p:sp>
        <p:sp>
          <p:nvSpPr>
            <p:cNvPr id="86046" name="Rectangle 29"/>
            <p:cNvSpPr>
              <a:spLocks/>
            </p:cNvSpPr>
            <p:nvPr/>
          </p:nvSpPr>
          <p:spPr bwMode="auto">
            <a:xfrm>
              <a:off x="789" y="776"/>
              <a:ext cx="659" cy="97"/>
            </a:xfrm>
            <a:prstGeom prst="rect">
              <a:avLst/>
            </a:prstGeom>
            <a:gradFill rotWithShape="0">
              <a:gsLst>
                <a:gs pos="0">
                  <a:srgbClr val="990033"/>
                </a:gs>
                <a:gs pos="100000">
                  <a:srgbClr val="C0C0C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grpSp>
          <p:nvGrpSpPr>
            <p:cNvPr id="86047" name="Group 30"/>
            <p:cNvGrpSpPr>
              <a:grpSpLocks/>
            </p:cNvGrpSpPr>
            <p:nvPr/>
          </p:nvGrpSpPr>
          <p:grpSpPr bwMode="auto">
            <a:xfrm>
              <a:off x="532" y="129"/>
              <a:ext cx="163" cy="352"/>
              <a:chOff x="0" y="0"/>
              <a:chExt cx="163" cy="352"/>
            </a:xfrm>
          </p:grpSpPr>
          <p:sp>
            <p:nvSpPr>
              <p:cNvPr id="86068" name="AutoShape 31"/>
              <p:cNvSpPr>
                <a:spLocks/>
              </p:cNvSpPr>
              <p:nvPr/>
            </p:nvSpPr>
            <p:spPr bwMode="auto">
              <a:xfrm>
                <a:off x="0" y="0"/>
                <a:ext cx="163" cy="35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5139" y="2368"/>
                    </a:moveTo>
                    <a:lnTo>
                      <a:pt x="14513" y="3509"/>
                    </a:lnTo>
                    <a:lnTo>
                      <a:pt x="15139" y="4759"/>
                    </a:lnTo>
                    <a:cubicBezTo>
                      <a:pt x="15718" y="5307"/>
                      <a:pt x="17068" y="6184"/>
                      <a:pt x="17936" y="6864"/>
                    </a:cubicBezTo>
                    <a:lnTo>
                      <a:pt x="20395" y="8837"/>
                    </a:lnTo>
                    <a:lnTo>
                      <a:pt x="21600" y="11074"/>
                    </a:lnTo>
                    <a:lnTo>
                      <a:pt x="21311" y="13596"/>
                    </a:lnTo>
                    <a:lnTo>
                      <a:pt x="18514" y="16403"/>
                    </a:lnTo>
                    <a:lnTo>
                      <a:pt x="15429" y="18245"/>
                    </a:lnTo>
                    <a:lnTo>
                      <a:pt x="10800" y="20482"/>
                    </a:lnTo>
                    <a:lnTo>
                      <a:pt x="10221" y="21600"/>
                    </a:lnTo>
                    <a:cubicBezTo>
                      <a:pt x="8534" y="20569"/>
                      <a:pt x="7232" y="19407"/>
                      <a:pt x="5255" y="18508"/>
                    </a:cubicBezTo>
                    <a:lnTo>
                      <a:pt x="2170" y="15986"/>
                    </a:lnTo>
                    <a:lnTo>
                      <a:pt x="338" y="13179"/>
                    </a:lnTo>
                    <a:lnTo>
                      <a:pt x="0" y="10526"/>
                    </a:lnTo>
                    <a:lnTo>
                      <a:pt x="627" y="7434"/>
                    </a:lnTo>
                    <a:lnTo>
                      <a:pt x="2507" y="5175"/>
                    </a:lnTo>
                    <a:lnTo>
                      <a:pt x="4966" y="3509"/>
                    </a:lnTo>
                    <a:lnTo>
                      <a:pt x="8679" y="2105"/>
                    </a:lnTo>
                    <a:lnTo>
                      <a:pt x="12970" y="833"/>
                    </a:lnTo>
                    <a:lnTo>
                      <a:pt x="18225" y="0"/>
                    </a:lnTo>
                    <a:lnTo>
                      <a:pt x="16971" y="1403"/>
                    </a:lnTo>
                    <a:lnTo>
                      <a:pt x="15139" y="2368"/>
                    </a:lnTo>
                    <a:close/>
                    <a:moveTo>
                      <a:pt x="15139" y="2368"/>
                    </a:moveTo>
                  </a:path>
                </a:pathLst>
              </a:custGeom>
              <a:solidFill>
                <a:srgbClr val="99003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86069" name="AutoShape 32"/>
              <p:cNvSpPr>
                <a:spLocks/>
              </p:cNvSpPr>
              <p:nvPr/>
            </p:nvSpPr>
            <p:spPr bwMode="auto">
              <a:xfrm>
                <a:off x="32" y="100"/>
                <a:ext cx="83" cy="17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5139" y="2368"/>
                    </a:moveTo>
                    <a:lnTo>
                      <a:pt x="14512" y="3509"/>
                    </a:lnTo>
                    <a:lnTo>
                      <a:pt x="15139" y="4759"/>
                    </a:lnTo>
                    <a:cubicBezTo>
                      <a:pt x="15718" y="5307"/>
                      <a:pt x="17068" y="6184"/>
                      <a:pt x="17936" y="6864"/>
                    </a:cubicBezTo>
                    <a:lnTo>
                      <a:pt x="20395" y="8837"/>
                    </a:lnTo>
                    <a:lnTo>
                      <a:pt x="21600" y="11074"/>
                    </a:lnTo>
                    <a:lnTo>
                      <a:pt x="21311" y="13596"/>
                    </a:lnTo>
                    <a:lnTo>
                      <a:pt x="18514" y="16403"/>
                    </a:lnTo>
                    <a:lnTo>
                      <a:pt x="15429" y="18245"/>
                    </a:lnTo>
                    <a:lnTo>
                      <a:pt x="10800" y="20482"/>
                    </a:lnTo>
                    <a:lnTo>
                      <a:pt x="10221" y="21600"/>
                    </a:lnTo>
                    <a:cubicBezTo>
                      <a:pt x="8534" y="20569"/>
                      <a:pt x="7232" y="19407"/>
                      <a:pt x="5255" y="18508"/>
                    </a:cubicBezTo>
                    <a:lnTo>
                      <a:pt x="2170" y="15986"/>
                    </a:lnTo>
                    <a:lnTo>
                      <a:pt x="338" y="13179"/>
                    </a:lnTo>
                    <a:lnTo>
                      <a:pt x="0" y="10526"/>
                    </a:lnTo>
                    <a:lnTo>
                      <a:pt x="627" y="7434"/>
                    </a:lnTo>
                    <a:lnTo>
                      <a:pt x="2507" y="5175"/>
                    </a:lnTo>
                    <a:lnTo>
                      <a:pt x="4966" y="3509"/>
                    </a:lnTo>
                    <a:lnTo>
                      <a:pt x="8679" y="2105"/>
                    </a:lnTo>
                    <a:lnTo>
                      <a:pt x="12970" y="833"/>
                    </a:lnTo>
                    <a:lnTo>
                      <a:pt x="18225" y="0"/>
                    </a:lnTo>
                    <a:lnTo>
                      <a:pt x="16971" y="1403"/>
                    </a:lnTo>
                    <a:lnTo>
                      <a:pt x="15139" y="2368"/>
                    </a:lnTo>
                    <a:close/>
                    <a:moveTo>
                      <a:pt x="15139" y="2368"/>
                    </a:move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86070" name="AutoShape 33"/>
              <p:cNvSpPr>
                <a:spLocks/>
              </p:cNvSpPr>
              <p:nvPr/>
            </p:nvSpPr>
            <p:spPr bwMode="auto">
              <a:xfrm>
                <a:off x="49" y="153"/>
                <a:ext cx="42" cy="8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600"/>
                  <a:gd name="T73" fmla="*/ 0 h 21600"/>
                  <a:gd name="T74" fmla="*/ 21600 w 21600"/>
                  <a:gd name="T75" fmla="*/ 21600 h 216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600" h="21600">
                    <a:moveTo>
                      <a:pt x="15139" y="2368"/>
                    </a:moveTo>
                    <a:lnTo>
                      <a:pt x="14513" y="3509"/>
                    </a:lnTo>
                    <a:lnTo>
                      <a:pt x="15139" y="4759"/>
                    </a:lnTo>
                    <a:cubicBezTo>
                      <a:pt x="15718" y="5307"/>
                      <a:pt x="17068" y="6184"/>
                      <a:pt x="17936" y="6864"/>
                    </a:cubicBezTo>
                    <a:lnTo>
                      <a:pt x="20395" y="8837"/>
                    </a:lnTo>
                    <a:lnTo>
                      <a:pt x="21600" y="11074"/>
                    </a:lnTo>
                    <a:lnTo>
                      <a:pt x="21311" y="13596"/>
                    </a:lnTo>
                    <a:lnTo>
                      <a:pt x="18514" y="16403"/>
                    </a:lnTo>
                    <a:lnTo>
                      <a:pt x="15429" y="18245"/>
                    </a:lnTo>
                    <a:lnTo>
                      <a:pt x="10800" y="20482"/>
                    </a:lnTo>
                    <a:lnTo>
                      <a:pt x="10221" y="21600"/>
                    </a:lnTo>
                    <a:cubicBezTo>
                      <a:pt x="8534" y="20569"/>
                      <a:pt x="7232" y="19407"/>
                      <a:pt x="5255" y="18508"/>
                    </a:cubicBezTo>
                    <a:lnTo>
                      <a:pt x="2170" y="15986"/>
                    </a:lnTo>
                    <a:lnTo>
                      <a:pt x="337" y="13179"/>
                    </a:lnTo>
                    <a:lnTo>
                      <a:pt x="0" y="10526"/>
                    </a:lnTo>
                    <a:lnTo>
                      <a:pt x="627" y="7434"/>
                    </a:lnTo>
                    <a:lnTo>
                      <a:pt x="2507" y="5175"/>
                    </a:lnTo>
                    <a:lnTo>
                      <a:pt x="4966" y="3509"/>
                    </a:lnTo>
                    <a:lnTo>
                      <a:pt x="8679" y="2105"/>
                    </a:lnTo>
                    <a:lnTo>
                      <a:pt x="12970" y="833"/>
                    </a:lnTo>
                    <a:lnTo>
                      <a:pt x="18225" y="0"/>
                    </a:lnTo>
                    <a:lnTo>
                      <a:pt x="16971" y="1403"/>
                    </a:lnTo>
                    <a:lnTo>
                      <a:pt x="15139" y="2368"/>
                    </a:lnTo>
                    <a:close/>
                    <a:moveTo>
                      <a:pt x="15139" y="2368"/>
                    </a:moveTo>
                  </a:path>
                </a:pathLst>
              </a:custGeom>
              <a:solidFill>
                <a:srgbClr val="99003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sp>
          <p:nvSpPr>
            <p:cNvPr id="86048" name="Rectangle 34"/>
            <p:cNvSpPr>
              <a:spLocks/>
            </p:cNvSpPr>
            <p:nvPr/>
          </p:nvSpPr>
          <p:spPr bwMode="auto">
            <a:xfrm rot="180000">
              <a:off x="3520" y="768"/>
              <a:ext cx="1480"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lstStyle/>
            <a:p>
              <a:pPr marL="39688">
                <a:spcBef>
                  <a:spcPts val="913"/>
                </a:spcBef>
              </a:pPr>
              <a:r>
                <a:rPr lang="en-US" sz="1500">
                  <a:solidFill>
                    <a:srgbClr val="808080"/>
                  </a:solidFill>
                  <a:latin typeface="Arial" charset="0"/>
                  <a:cs typeface="Arial" charset="0"/>
                  <a:sym typeface="Arial" charset="0"/>
                </a:rPr>
                <a:t>ATMOSPHERE</a:t>
              </a:r>
            </a:p>
          </p:txBody>
        </p:sp>
        <p:sp>
          <p:nvSpPr>
            <p:cNvPr id="86049" name="Rectangle 35"/>
            <p:cNvSpPr>
              <a:spLocks/>
            </p:cNvSpPr>
            <p:nvPr/>
          </p:nvSpPr>
          <p:spPr bwMode="auto">
            <a:xfrm>
              <a:off x="5312" y="1250"/>
              <a:ext cx="1936" cy="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lstStyle/>
            <a:p>
              <a:pPr marL="39688"/>
              <a:r>
                <a:rPr lang="en-US" sz="1500" b="1">
                  <a:latin typeface="Arial" charset="0"/>
                  <a:cs typeface="Arial" charset="0"/>
                  <a:sym typeface="Arial" charset="0"/>
                </a:rPr>
                <a:t>billion tons added every year</a:t>
              </a:r>
            </a:p>
          </p:txBody>
        </p:sp>
        <p:sp>
          <p:nvSpPr>
            <p:cNvPr id="86050" name="Oval 36"/>
            <p:cNvSpPr>
              <a:spLocks/>
            </p:cNvSpPr>
            <p:nvPr/>
          </p:nvSpPr>
          <p:spPr bwMode="auto">
            <a:xfrm>
              <a:off x="1432" y="2393"/>
              <a:ext cx="3208" cy="324"/>
            </a:xfrm>
            <a:prstGeom prst="ellipse">
              <a:avLst/>
            </a:prstGeom>
            <a:solidFill>
              <a:srgbClr val="FFFFFF"/>
            </a:solidFill>
            <a:ln w="9525">
              <a:solidFill>
                <a:schemeClr val="tx1"/>
              </a:solidFill>
              <a:round/>
              <a:headEnd/>
              <a:tailEnd/>
            </a:ln>
          </p:spPr>
          <p:txBody>
            <a:bodyPr lIns="0" tIns="0" rIns="0" bIns="0"/>
            <a:lstStyle/>
            <a:p>
              <a:endParaRPr lang="en-US"/>
            </a:p>
          </p:txBody>
        </p:sp>
        <p:sp>
          <p:nvSpPr>
            <p:cNvPr id="86051" name="Oval 37"/>
            <p:cNvSpPr>
              <a:spLocks/>
            </p:cNvSpPr>
            <p:nvPr/>
          </p:nvSpPr>
          <p:spPr bwMode="auto">
            <a:xfrm>
              <a:off x="2226" y="2496"/>
              <a:ext cx="452" cy="104"/>
            </a:xfrm>
            <a:prstGeom prst="ellipse">
              <a:avLst/>
            </a:prstGeom>
            <a:solidFill>
              <a:schemeClr val="accent1"/>
            </a:solidFill>
            <a:ln w="9525">
              <a:solidFill>
                <a:srgbClr val="C0C0C0"/>
              </a:solidFill>
              <a:round/>
              <a:headEnd/>
              <a:tailEnd/>
            </a:ln>
          </p:spPr>
          <p:txBody>
            <a:bodyPr lIns="0" tIns="0" rIns="0" bIns="0"/>
            <a:lstStyle/>
            <a:p>
              <a:endParaRPr lang="en-US"/>
            </a:p>
          </p:txBody>
        </p:sp>
        <p:sp>
          <p:nvSpPr>
            <p:cNvPr id="86052" name="AutoShape 38"/>
            <p:cNvSpPr>
              <a:spLocks/>
            </p:cNvSpPr>
            <p:nvPr/>
          </p:nvSpPr>
          <p:spPr bwMode="auto">
            <a:xfrm>
              <a:off x="2328" y="2538"/>
              <a:ext cx="199" cy="93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00"/>
                <a:gd name="T28" fmla="*/ 0 h 21600"/>
                <a:gd name="T29" fmla="*/ 21600 w 21600"/>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0" y="16200"/>
                  </a:moveTo>
                  <a:lnTo>
                    <a:pt x="5400" y="16200"/>
                  </a:lnTo>
                  <a:lnTo>
                    <a:pt x="5400" y="0"/>
                  </a:lnTo>
                  <a:lnTo>
                    <a:pt x="16200" y="0"/>
                  </a:lnTo>
                  <a:lnTo>
                    <a:pt x="16200" y="16200"/>
                  </a:lnTo>
                  <a:lnTo>
                    <a:pt x="21600" y="16200"/>
                  </a:lnTo>
                  <a:lnTo>
                    <a:pt x="10800" y="21600"/>
                  </a:lnTo>
                  <a:lnTo>
                    <a:pt x="0" y="16200"/>
                  </a:lnTo>
                  <a:close/>
                  <a:moveTo>
                    <a:pt x="0" y="16200"/>
                  </a:moveTo>
                </a:path>
              </a:pathLst>
            </a:custGeom>
            <a:gradFill rotWithShape="0">
              <a:gsLst>
                <a:gs pos="0">
                  <a:srgbClr val="EAEAEA"/>
                </a:gs>
                <a:gs pos="100000">
                  <a:srgbClr val="0099FF"/>
                </a:gs>
              </a:gsLst>
              <a:lin ang="5400000" scaled="1"/>
            </a:gradFill>
            <a:ln w="9525">
              <a:solidFill>
                <a:schemeClr val="tx1"/>
              </a:solidFill>
              <a:round/>
              <a:headEnd/>
              <a:tailEnd/>
            </a:ln>
          </p:spPr>
          <p:txBody>
            <a:bodyPr lIns="0" tIns="0" rIns="0" bIns="0"/>
            <a:lstStyle/>
            <a:p>
              <a:endParaRPr lang="en-US"/>
            </a:p>
          </p:txBody>
        </p:sp>
        <p:sp>
          <p:nvSpPr>
            <p:cNvPr id="86053" name="Oval 39"/>
            <p:cNvSpPr>
              <a:spLocks/>
            </p:cNvSpPr>
            <p:nvPr/>
          </p:nvSpPr>
          <p:spPr bwMode="auto">
            <a:xfrm>
              <a:off x="3156" y="2504"/>
              <a:ext cx="452" cy="104"/>
            </a:xfrm>
            <a:prstGeom prst="ellipse">
              <a:avLst/>
            </a:prstGeom>
            <a:solidFill>
              <a:srgbClr val="B2B2B2"/>
            </a:solidFill>
            <a:ln w="9525">
              <a:solidFill>
                <a:srgbClr val="C0C0C0"/>
              </a:solidFill>
              <a:round/>
              <a:headEnd/>
              <a:tailEnd/>
            </a:ln>
          </p:spPr>
          <p:txBody>
            <a:bodyPr lIns="0" tIns="0" rIns="0" bIns="0"/>
            <a:lstStyle/>
            <a:p>
              <a:endParaRPr lang="en-US"/>
            </a:p>
          </p:txBody>
        </p:sp>
        <p:sp>
          <p:nvSpPr>
            <p:cNvPr id="86054" name="Oval 40"/>
            <p:cNvSpPr>
              <a:spLocks/>
            </p:cNvSpPr>
            <p:nvPr/>
          </p:nvSpPr>
          <p:spPr bwMode="auto">
            <a:xfrm rot="10800000" flipH="1">
              <a:off x="2217" y="2491"/>
              <a:ext cx="452" cy="111"/>
            </a:xfrm>
            <a:prstGeom prst="ellipse">
              <a:avLst/>
            </a:prstGeom>
            <a:noFill/>
            <a:ln w="9525">
              <a:solidFill>
                <a:srgbClr val="C0C0C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6055" name="AutoShape 41"/>
            <p:cNvSpPr>
              <a:spLocks/>
            </p:cNvSpPr>
            <p:nvPr/>
          </p:nvSpPr>
          <p:spPr bwMode="auto">
            <a:xfrm>
              <a:off x="3284" y="2547"/>
              <a:ext cx="184" cy="93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00"/>
                <a:gd name="T28" fmla="*/ 0 h 21600"/>
                <a:gd name="T29" fmla="*/ 21600 w 21600"/>
                <a:gd name="T30" fmla="*/ 21600 h 216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00" h="21600">
                  <a:moveTo>
                    <a:pt x="0" y="16200"/>
                  </a:moveTo>
                  <a:lnTo>
                    <a:pt x="5400" y="16200"/>
                  </a:lnTo>
                  <a:lnTo>
                    <a:pt x="5400" y="0"/>
                  </a:lnTo>
                  <a:lnTo>
                    <a:pt x="16200" y="0"/>
                  </a:lnTo>
                  <a:lnTo>
                    <a:pt x="16200" y="16200"/>
                  </a:lnTo>
                  <a:lnTo>
                    <a:pt x="21600" y="16200"/>
                  </a:lnTo>
                  <a:lnTo>
                    <a:pt x="10800" y="21600"/>
                  </a:lnTo>
                  <a:lnTo>
                    <a:pt x="0" y="16200"/>
                  </a:lnTo>
                  <a:close/>
                  <a:moveTo>
                    <a:pt x="0" y="16200"/>
                  </a:moveTo>
                </a:path>
              </a:pathLst>
            </a:custGeom>
            <a:gradFill rotWithShape="1">
              <a:gsLst>
                <a:gs pos="0">
                  <a:srgbClr val="FFFFFF"/>
                </a:gs>
                <a:gs pos="100000">
                  <a:srgbClr val="008000"/>
                </a:gs>
              </a:gsLst>
              <a:lin ang="5400000"/>
            </a:gradFill>
            <a:ln w="9525">
              <a:solidFill>
                <a:schemeClr val="tx1"/>
              </a:solidFill>
              <a:round/>
              <a:headEnd/>
              <a:tailEnd/>
            </a:ln>
          </p:spPr>
          <p:txBody>
            <a:bodyPr lIns="0" tIns="0" rIns="0" bIns="0"/>
            <a:lstStyle/>
            <a:p>
              <a:endParaRPr lang="en-US"/>
            </a:p>
          </p:txBody>
        </p:sp>
        <p:sp>
          <p:nvSpPr>
            <p:cNvPr id="86056" name="Oval 42"/>
            <p:cNvSpPr>
              <a:spLocks/>
            </p:cNvSpPr>
            <p:nvPr/>
          </p:nvSpPr>
          <p:spPr bwMode="auto">
            <a:xfrm rot="10800000" flipH="1">
              <a:off x="3156" y="2502"/>
              <a:ext cx="452" cy="111"/>
            </a:xfrm>
            <a:prstGeom prst="ellipse">
              <a:avLst/>
            </a:prstGeom>
            <a:solidFill>
              <a:srgbClr val="008000"/>
            </a:solidFill>
            <a:ln w="9525">
              <a:solidFill>
                <a:srgbClr val="C0C0C0"/>
              </a:solidFill>
              <a:round/>
              <a:headEnd/>
              <a:tailEnd/>
            </a:ln>
          </p:spPr>
          <p:txBody>
            <a:bodyPr lIns="0" tIns="0" rIns="0" bIns="0"/>
            <a:lstStyle/>
            <a:p>
              <a:endParaRPr lang="en-US"/>
            </a:p>
          </p:txBody>
        </p:sp>
        <p:sp>
          <p:nvSpPr>
            <p:cNvPr id="86057" name="Oval 43"/>
            <p:cNvSpPr>
              <a:spLocks/>
            </p:cNvSpPr>
            <p:nvPr/>
          </p:nvSpPr>
          <p:spPr bwMode="auto">
            <a:xfrm>
              <a:off x="1432" y="2393"/>
              <a:ext cx="3208" cy="324"/>
            </a:xfrm>
            <a:prstGeom prst="ellipse">
              <a:avLst/>
            </a:prstGeom>
            <a:noFill/>
            <a:ln w="9525">
              <a:solidFill>
                <a:srgbClr val="C0C0C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6058" name="Oval 44"/>
            <p:cNvSpPr>
              <a:spLocks/>
            </p:cNvSpPr>
            <p:nvPr/>
          </p:nvSpPr>
          <p:spPr bwMode="auto">
            <a:xfrm>
              <a:off x="1217" y="1568"/>
              <a:ext cx="3621" cy="124"/>
            </a:xfrm>
            <a:prstGeom prst="ellipse">
              <a:avLst/>
            </a:prstGeom>
            <a:solidFill>
              <a:srgbClr val="EAEAEA"/>
            </a:solidFill>
            <a:ln w="9525">
              <a:solidFill>
                <a:srgbClr val="808080"/>
              </a:solidFill>
              <a:round/>
              <a:headEnd/>
              <a:tailEnd/>
            </a:ln>
          </p:spPr>
          <p:txBody>
            <a:bodyPr lIns="0" tIns="0" rIns="0" bIns="0"/>
            <a:lstStyle/>
            <a:p>
              <a:endParaRPr lang="en-US"/>
            </a:p>
          </p:txBody>
        </p:sp>
        <p:sp>
          <p:nvSpPr>
            <p:cNvPr id="86059" name="Line 45"/>
            <p:cNvSpPr>
              <a:spLocks noChangeShapeType="1"/>
            </p:cNvSpPr>
            <p:nvPr/>
          </p:nvSpPr>
          <p:spPr bwMode="auto">
            <a:xfrm rot="10800000" flipH="1">
              <a:off x="2135" y="1356"/>
              <a:ext cx="1" cy="272"/>
            </a:xfrm>
            <a:prstGeom prst="line">
              <a:avLst/>
            </a:prstGeom>
            <a:noFill/>
            <a:ln w="76200">
              <a:solidFill>
                <a:srgbClr val="808080"/>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86060" name="Line 46"/>
            <p:cNvSpPr>
              <a:spLocks noChangeShapeType="1"/>
            </p:cNvSpPr>
            <p:nvPr/>
          </p:nvSpPr>
          <p:spPr bwMode="auto">
            <a:xfrm rot="10800000" flipH="1">
              <a:off x="2749" y="1356"/>
              <a:ext cx="1" cy="272"/>
            </a:xfrm>
            <a:prstGeom prst="line">
              <a:avLst/>
            </a:prstGeom>
            <a:noFill/>
            <a:ln w="76200">
              <a:solidFill>
                <a:srgbClr val="808080"/>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86061" name="Line 47"/>
            <p:cNvSpPr>
              <a:spLocks noChangeShapeType="1"/>
            </p:cNvSpPr>
            <p:nvPr/>
          </p:nvSpPr>
          <p:spPr bwMode="auto">
            <a:xfrm rot="10800000" flipH="1">
              <a:off x="3363" y="1356"/>
              <a:ext cx="2" cy="272"/>
            </a:xfrm>
            <a:prstGeom prst="line">
              <a:avLst/>
            </a:prstGeom>
            <a:noFill/>
            <a:ln w="76200">
              <a:solidFill>
                <a:srgbClr val="808080"/>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86062" name="Line 48"/>
            <p:cNvSpPr>
              <a:spLocks noChangeShapeType="1"/>
            </p:cNvSpPr>
            <p:nvPr/>
          </p:nvSpPr>
          <p:spPr bwMode="auto">
            <a:xfrm rot="10800000" flipH="1">
              <a:off x="3978" y="1356"/>
              <a:ext cx="1" cy="272"/>
            </a:xfrm>
            <a:prstGeom prst="line">
              <a:avLst/>
            </a:prstGeom>
            <a:noFill/>
            <a:ln w="76200">
              <a:solidFill>
                <a:srgbClr val="808080"/>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86063" name="Rectangle 49"/>
            <p:cNvSpPr>
              <a:spLocks/>
            </p:cNvSpPr>
            <p:nvPr/>
          </p:nvSpPr>
          <p:spPr bwMode="auto">
            <a:xfrm>
              <a:off x="2328" y="2608"/>
              <a:ext cx="192" cy="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sp>
          <p:nvSpPr>
            <p:cNvPr id="86064" name="Rectangle 50"/>
            <p:cNvSpPr>
              <a:spLocks/>
            </p:cNvSpPr>
            <p:nvPr/>
          </p:nvSpPr>
          <p:spPr bwMode="auto">
            <a:xfrm>
              <a:off x="3288" y="2616"/>
              <a:ext cx="192" cy="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sp>
          <p:nvSpPr>
            <p:cNvPr id="86065" name="Freeform 51"/>
            <p:cNvSpPr>
              <a:spLocks/>
            </p:cNvSpPr>
            <p:nvPr/>
          </p:nvSpPr>
          <p:spPr bwMode="auto">
            <a:xfrm>
              <a:off x="1425" y="2551"/>
              <a:ext cx="3225" cy="16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00"/>
                <a:gd name="T61" fmla="*/ 0 h 21600"/>
                <a:gd name="T62" fmla="*/ 21600 w 21600"/>
                <a:gd name="T63" fmla="*/ 21600 h 216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00" h="21600">
                  <a:moveTo>
                    <a:pt x="0" y="554"/>
                  </a:moveTo>
                  <a:lnTo>
                    <a:pt x="314" y="4431"/>
                  </a:lnTo>
                  <a:lnTo>
                    <a:pt x="886" y="8308"/>
                  </a:lnTo>
                  <a:lnTo>
                    <a:pt x="1514" y="11077"/>
                  </a:lnTo>
                  <a:lnTo>
                    <a:pt x="2457" y="13292"/>
                  </a:lnTo>
                  <a:lnTo>
                    <a:pt x="3714" y="16615"/>
                  </a:lnTo>
                  <a:lnTo>
                    <a:pt x="5543" y="19938"/>
                  </a:lnTo>
                  <a:lnTo>
                    <a:pt x="7400" y="21046"/>
                  </a:lnTo>
                  <a:lnTo>
                    <a:pt x="8286" y="21600"/>
                  </a:lnTo>
                  <a:lnTo>
                    <a:pt x="9314" y="21600"/>
                  </a:lnTo>
                  <a:lnTo>
                    <a:pt x="10286" y="21600"/>
                  </a:lnTo>
                  <a:lnTo>
                    <a:pt x="10971" y="21600"/>
                  </a:lnTo>
                  <a:lnTo>
                    <a:pt x="12400" y="21600"/>
                  </a:lnTo>
                  <a:lnTo>
                    <a:pt x="13486" y="21600"/>
                  </a:lnTo>
                  <a:lnTo>
                    <a:pt x="15657" y="19938"/>
                  </a:lnTo>
                  <a:lnTo>
                    <a:pt x="18200" y="15508"/>
                  </a:lnTo>
                  <a:lnTo>
                    <a:pt x="19600" y="12185"/>
                  </a:lnTo>
                  <a:lnTo>
                    <a:pt x="20714" y="8308"/>
                  </a:lnTo>
                  <a:lnTo>
                    <a:pt x="21314" y="5538"/>
                  </a:lnTo>
                  <a:lnTo>
                    <a:pt x="21600"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6066" name="Freeform 52"/>
            <p:cNvSpPr>
              <a:spLocks/>
            </p:cNvSpPr>
            <p:nvPr/>
          </p:nvSpPr>
          <p:spPr bwMode="auto">
            <a:xfrm>
              <a:off x="2376" y="2538"/>
              <a:ext cx="104" cy="6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20250"/>
                  </a:moveTo>
                  <a:lnTo>
                    <a:pt x="0" y="0"/>
                  </a:lnTo>
                  <a:lnTo>
                    <a:pt x="21600" y="0"/>
                  </a:lnTo>
                  <a:lnTo>
                    <a:pt x="21600" y="21600"/>
                  </a:lnTo>
                </a:path>
              </a:pathLst>
            </a:custGeom>
            <a:noFill/>
            <a:ln w="9525">
              <a:solidFill>
                <a:srgbClr val="C0C0C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6067" name="Freeform 53"/>
            <p:cNvSpPr>
              <a:spLocks/>
            </p:cNvSpPr>
            <p:nvPr/>
          </p:nvSpPr>
          <p:spPr bwMode="auto">
            <a:xfrm>
              <a:off x="3324" y="2547"/>
              <a:ext cx="94" cy="5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20250"/>
                  </a:moveTo>
                  <a:lnTo>
                    <a:pt x="0" y="0"/>
                  </a:lnTo>
                  <a:lnTo>
                    <a:pt x="21600" y="0"/>
                  </a:lnTo>
                  <a:lnTo>
                    <a:pt x="21600" y="21600"/>
                  </a:lnTo>
                </a:path>
              </a:pathLst>
            </a:custGeom>
            <a:noFill/>
            <a:ln w="9525">
              <a:solidFill>
                <a:srgbClr val="C0C0C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47158" name="Rectangle 54"/>
          <p:cNvSpPr>
            <a:spLocks noGrp="1" noChangeArrowheads="1"/>
          </p:cNvSpPr>
          <p:nvPr>
            <p:ph type="title"/>
          </p:nvPr>
        </p:nvSpPr>
        <p:spPr>
          <a:xfrm>
            <a:off x="303213" y="0"/>
            <a:ext cx="8537575" cy="758825"/>
          </a:xfrm>
          <a:effectLst>
            <a:outerShdw blurRad="50800" dist="38099" dir="2700000" algn="ctr" rotWithShape="0">
              <a:schemeClr val="bg2">
                <a:alpha val="42999"/>
              </a:schemeClr>
            </a:outerShdw>
          </a:effectLst>
        </p:spPr>
        <p:txBody>
          <a:bodyPr rIns="116994"/>
          <a:lstStyle/>
          <a:p>
            <a:pPr marL="39688" eaLnBrk="1" hangingPunct="1">
              <a:defRPr/>
            </a:pPr>
            <a:r>
              <a:rPr lang="en-US" sz="4800" dirty="0">
                <a:latin typeface="Arial Rounded MT Bold"/>
                <a:ea typeface="ＭＳ Ｐゴシック" charset="0"/>
                <a:cs typeface="Arial Rounded MT Bold"/>
              </a:rPr>
              <a:t>CO</a:t>
            </a:r>
            <a:r>
              <a:rPr lang="en-US" sz="4800" baseline="-20000" dirty="0">
                <a:latin typeface="Arial Rounded MT Bold"/>
                <a:ea typeface="ＭＳ Ｐゴシック" charset="0"/>
                <a:cs typeface="Arial Rounded MT Bold"/>
              </a:rPr>
              <a:t>2</a:t>
            </a:r>
            <a:r>
              <a:rPr lang="en-US" sz="4800" dirty="0">
                <a:latin typeface="Arial Rounded MT Bold"/>
                <a:ea typeface="ＭＳ Ｐゴシック" charset="0"/>
                <a:cs typeface="Arial Rounded MT Bold"/>
              </a:rPr>
              <a:t> </a:t>
            </a:r>
            <a:r>
              <a:rPr lang="ja-JP" altLang="en-US" sz="4800" dirty="0">
                <a:latin typeface="Arial Rounded MT Bold"/>
                <a:ea typeface="ＭＳ Ｐゴシック" charset="0"/>
                <a:cs typeface="Arial Rounded MT Bold"/>
              </a:rPr>
              <a:t>“</a:t>
            </a:r>
            <a:r>
              <a:rPr lang="en-US" sz="4800" dirty="0">
                <a:latin typeface="Arial Rounded MT Bold"/>
                <a:ea typeface="ＭＳ Ｐゴシック" charset="0"/>
                <a:cs typeface="Arial Rounded MT Bold"/>
              </a:rPr>
              <a:t>Budget</a:t>
            </a:r>
            <a:r>
              <a:rPr lang="ja-JP" altLang="en-US" sz="4800" dirty="0">
                <a:latin typeface="Arial Rounded MT Bold"/>
                <a:ea typeface="ＭＳ Ｐゴシック" charset="0"/>
                <a:cs typeface="Arial Rounded MT Bold"/>
              </a:rPr>
              <a:t>”</a:t>
            </a:r>
            <a:r>
              <a:rPr lang="en-US" sz="4800" dirty="0">
                <a:latin typeface="Arial Rounded MT Bold"/>
                <a:ea typeface="ＭＳ Ｐゴシック" charset="0"/>
                <a:cs typeface="Arial Rounded MT Bold"/>
              </a:rPr>
              <a:t> of the World</a:t>
            </a:r>
          </a:p>
        </p:txBody>
      </p:sp>
      <p:pic>
        <p:nvPicPr>
          <p:cNvPr id="86019" name="Picture 5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4953000"/>
            <a:ext cx="70485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0" name="TextBox 57"/>
          <p:cNvSpPr txBox="1">
            <a:spLocks noChangeArrowheads="1"/>
          </p:cNvSpPr>
          <p:nvPr/>
        </p:nvSpPr>
        <p:spPr bwMode="auto">
          <a:xfrm>
            <a:off x="42863" y="5562600"/>
            <a:ext cx="91011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600" i="1" dirty="0" smtClean="0">
                <a:solidFill>
                  <a:srgbClr val="FF0000"/>
                </a:solidFill>
                <a:latin typeface="Arial Rounded MT Bold"/>
                <a:cs typeface="Arial Rounded MT Bold"/>
              </a:rPr>
              <a:t>Climate forcing comes </a:t>
            </a:r>
            <a:r>
              <a:rPr lang="en-US" sz="3600" i="1" dirty="0">
                <a:solidFill>
                  <a:srgbClr val="FF0000"/>
                </a:solidFill>
                <a:latin typeface="Arial Rounded MT Bold"/>
                <a:cs typeface="Arial Rounded MT Bold"/>
              </a:rPr>
              <a:t>from the water, </a:t>
            </a:r>
            <a:r>
              <a:rPr lang="en-US" sz="3600" i="1" dirty="0" smtClean="0">
                <a:solidFill>
                  <a:srgbClr val="FF0000"/>
                </a:solidFill>
                <a:latin typeface="Arial Rounded MT Bold"/>
                <a:cs typeface="Arial Rounded MT Bold"/>
              </a:rPr>
              <a:t/>
            </a:r>
            <a:br>
              <a:rPr lang="en-US" sz="3600" i="1" dirty="0" smtClean="0">
                <a:solidFill>
                  <a:srgbClr val="FF0000"/>
                </a:solidFill>
                <a:latin typeface="Arial Rounded MT Bold"/>
                <a:cs typeface="Arial Rounded MT Bold"/>
              </a:rPr>
            </a:br>
            <a:r>
              <a:rPr lang="en-US" sz="3600" i="1" dirty="0" smtClean="0">
                <a:solidFill>
                  <a:srgbClr val="FF0000"/>
                </a:solidFill>
                <a:latin typeface="Arial Rounded MT Bold"/>
                <a:cs typeface="Arial Rounded MT Bold"/>
              </a:rPr>
              <a:t>not from the </a:t>
            </a:r>
            <a:r>
              <a:rPr lang="en-US" sz="3600" i="1" dirty="0">
                <a:solidFill>
                  <a:srgbClr val="FF0000"/>
                </a:solidFill>
                <a:latin typeface="Arial Rounded MT Bold"/>
                <a:cs typeface="Arial Rounded MT Bold"/>
              </a:rPr>
              <a:t>faucet!</a:t>
            </a:r>
          </a:p>
        </p:txBody>
      </p:sp>
    </p:spTree>
    <p:extLst>
      <p:ext uri="{BB962C8B-B14F-4D97-AF65-F5344CB8AC3E}">
        <p14:creationId xmlns:p14="http://schemas.microsoft.com/office/powerpoint/2010/main" val="17488500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p:nvPr>
        </p:nvSpPr>
        <p:spPr>
          <a:xfrm>
            <a:off x="677863" y="5051425"/>
            <a:ext cx="7769225" cy="1044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t"/>
          <a:lstStyle/>
          <a:p>
            <a:pPr>
              <a:defRPr/>
            </a:pPr>
            <a:endParaRPr lang="en-US"/>
          </a:p>
        </p:txBody>
      </p:sp>
      <p:pic>
        <p:nvPicPr>
          <p:cNvPr id="87043"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225" y="609600"/>
            <a:ext cx="8385175" cy="584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57200" y="6400800"/>
            <a:ext cx="7558479" cy="461665"/>
          </a:xfrm>
          <a:prstGeom prst="rect">
            <a:avLst/>
          </a:prstGeom>
          <a:noFill/>
        </p:spPr>
        <p:txBody>
          <a:bodyPr wrap="none" rtlCol="0">
            <a:spAutoFit/>
          </a:bodyPr>
          <a:lstStyle/>
          <a:p>
            <a:r>
              <a:rPr lang="en-US" dirty="0"/>
              <a:t>http://</a:t>
            </a:r>
            <a:r>
              <a:rPr lang="en-US" dirty="0" err="1"/>
              <a:t>ngm.nationalgeographic.com</a:t>
            </a:r>
            <a:r>
              <a:rPr lang="en-US" dirty="0"/>
              <a:t>/big-idea/05/carbon-bath</a:t>
            </a:r>
          </a:p>
        </p:txBody>
      </p:sp>
      <p:sp>
        <p:nvSpPr>
          <p:cNvPr id="3" name="TextBox 2"/>
          <p:cNvSpPr txBox="1"/>
          <p:nvPr/>
        </p:nvSpPr>
        <p:spPr>
          <a:xfrm>
            <a:off x="5791200" y="4800600"/>
            <a:ext cx="2582758" cy="461665"/>
          </a:xfrm>
          <a:prstGeom prst="rect">
            <a:avLst/>
          </a:prstGeom>
          <a:noFill/>
        </p:spPr>
        <p:txBody>
          <a:bodyPr wrap="none" rtlCol="0">
            <a:spAutoFit/>
          </a:bodyPr>
          <a:lstStyle/>
          <a:p>
            <a:r>
              <a:rPr lang="en-US" dirty="0" smtClean="0"/>
              <a:t>John </a:t>
            </a:r>
            <a:r>
              <a:rPr lang="en-US" dirty="0" err="1" smtClean="0"/>
              <a:t>Sterman</a:t>
            </a:r>
            <a:r>
              <a:rPr lang="en-US" dirty="0" smtClean="0"/>
              <a:t>, MIT</a:t>
            </a:r>
            <a:endParaRPr lang="en-US" dirty="0"/>
          </a:p>
        </p:txBody>
      </p:sp>
      <p:sp>
        <p:nvSpPr>
          <p:cNvPr id="32769" name="Rectangle 1"/>
          <p:cNvSpPr>
            <a:spLocks noGrp="1" noChangeArrowheads="1"/>
          </p:cNvSpPr>
          <p:nvPr>
            <p:ph type="title"/>
          </p:nvPr>
        </p:nvSpPr>
        <p:spPr>
          <a:xfrm>
            <a:off x="295275" y="-98425"/>
            <a:ext cx="8535988" cy="865188"/>
          </a:xfrm>
        </p:spPr>
        <p:txBody>
          <a:bodyPr rIns="66194"/>
          <a:lstStyle/>
          <a:p>
            <a:pPr marL="79375">
              <a:defRPr/>
            </a:pPr>
            <a:r>
              <a:rPr lang="en-US" sz="5400" dirty="0">
                <a:latin typeface="Arial Rounded MT Bold"/>
                <a:cs typeface="Arial Rounded MT Bold"/>
              </a:rPr>
              <a:t>Bathtub Drainage</a:t>
            </a:r>
          </a:p>
        </p:txBody>
      </p:sp>
    </p:spTree>
    <p:extLst>
      <p:ext uri="{BB962C8B-B14F-4D97-AF65-F5344CB8AC3E}">
        <p14:creationId xmlns:p14="http://schemas.microsoft.com/office/powerpoint/2010/main" val="225059353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 y="838200"/>
            <a:ext cx="8161020" cy="4800600"/>
          </a:xfrm>
          <a:prstGeom prst="rect">
            <a:avLst/>
          </a:prstGeom>
        </p:spPr>
      </p:pic>
      <p:sp>
        <p:nvSpPr>
          <p:cNvPr id="2" name="Title 1"/>
          <p:cNvSpPr>
            <a:spLocks noGrp="1"/>
          </p:cNvSpPr>
          <p:nvPr>
            <p:ph type="title"/>
          </p:nvPr>
        </p:nvSpPr>
        <p:spPr/>
        <p:txBody>
          <a:bodyPr/>
          <a:lstStyle/>
          <a:p>
            <a:r>
              <a:rPr lang="en-US" sz="6600" dirty="0" smtClean="0">
                <a:latin typeface="Arial Rounded MT Bold"/>
                <a:cs typeface="Arial Rounded MT Bold"/>
              </a:rPr>
              <a:t>The Long Tail</a:t>
            </a:r>
            <a:endParaRPr lang="en-US" sz="6600" dirty="0">
              <a:latin typeface="Arial Rounded MT Bold"/>
              <a:cs typeface="Arial Rounded MT Bold"/>
            </a:endParaRPr>
          </a:p>
        </p:txBody>
      </p:sp>
      <p:sp>
        <p:nvSpPr>
          <p:cNvPr id="3" name="Content Placeholder 2"/>
          <p:cNvSpPr>
            <a:spLocks noGrp="1"/>
          </p:cNvSpPr>
          <p:nvPr>
            <p:ph idx="1"/>
          </p:nvPr>
        </p:nvSpPr>
        <p:spPr>
          <a:xfrm>
            <a:off x="5410200" y="1219200"/>
            <a:ext cx="3048000" cy="2819400"/>
          </a:xfrm>
        </p:spPr>
        <p:txBody>
          <a:bodyPr/>
          <a:lstStyle/>
          <a:p>
            <a:r>
              <a:rPr lang="en-US" dirty="0" smtClean="0">
                <a:latin typeface="Arial Rounded MT Bold"/>
                <a:cs typeface="Arial Rounded MT Bold"/>
              </a:rPr>
              <a:t>Three additive exponentials</a:t>
            </a:r>
          </a:p>
          <a:p>
            <a:r>
              <a:rPr lang="en-US" dirty="0" smtClean="0">
                <a:latin typeface="Arial Rounded MT Bold"/>
                <a:cs typeface="Arial Rounded MT Bold"/>
              </a:rPr>
              <a:t>Fast,</a:t>
            </a:r>
            <a:r>
              <a:rPr lang="en-US" dirty="0">
                <a:latin typeface="Arial Rounded MT Bold"/>
                <a:cs typeface="Arial Rounded MT Bold"/>
              </a:rPr>
              <a:t/>
            </a:r>
            <a:br>
              <a:rPr lang="en-US" dirty="0">
                <a:latin typeface="Arial Rounded MT Bold"/>
                <a:cs typeface="Arial Rounded MT Bold"/>
              </a:rPr>
            </a:br>
            <a:r>
              <a:rPr lang="en-US" dirty="0" smtClean="0">
                <a:latin typeface="Arial Rounded MT Bold"/>
                <a:cs typeface="Arial Rounded MT Bold"/>
              </a:rPr>
              <a:t>medium,</a:t>
            </a:r>
            <a:r>
              <a:rPr lang="en-US" dirty="0">
                <a:latin typeface="Arial Rounded MT Bold"/>
                <a:cs typeface="Arial Rounded MT Bold"/>
              </a:rPr>
              <a:t/>
            </a:r>
            <a:br>
              <a:rPr lang="en-US" dirty="0">
                <a:latin typeface="Arial Rounded MT Bold"/>
                <a:cs typeface="Arial Rounded MT Bold"/>
              </a:rPr>
            </a:br>
            <a:r>
              <a:rPr lang="en-US" dirty="0" smtClean="0">
                <a:latin typeface="Arial Rounded MT Bold"/>
                <a:cs typeface="Arial Rounded MT Bold"/>
              </a:rPr>
              <a:t>slow</a:t>
            </a:r>
          </a:p>
        </p:txBody>
      </p:sp>
      <p:pic>
        <p:nvPicPr>
          <p:cNvPr id="5" name="Picture 4"/>
          <p:cNvPicPr>
            <a:picLocks noChangeAspect="1"/>
          </p:cNvPicPr>
          <p:nvPr/>
        </p:nvPicPr>
        <p:blipFill>
          <a:blip r:embed="rId3"/>
          <a:stretch>
            <a:fillRect/>
          </a:stretch>
        </p:blipFill>
        <p:spPr>
          <a:xfrm>
            <a:off x="228600" y="5257800"/>
            <a:ext cx="2616200" cy="1524000"/>
          </a:xfrm>
          <a:prstGeom prst="rect">
            <a:avLst/>
          </a:prstGeom>
        </p:spPr>
      </p:pic>
      <p:sp>
        <p:nvSpPr>
          <p:cNvPr id="6" name="TextBox 5"/>
          <p:cNvSpPr txBox="1"/>
          <p:nvPr/>
        </p:nvSpPr>
        <p:spPr>
          <a:xfrm>
            <a:off x="3429000" y="5791200"/>
            <a:ext cx="5407400" cy="830997"/>
          </a:xfrm>
          <a:prstGeom prst="rect">
            <a:avLst/>
          </a:prstGeom>
          <a:noFill/>
        </p:spPr>
        <p:txBody>
          <a:bodyPr wrap="none" rtlCol="0">
            <a:spAutoFit/>
          </a:bodyPr>
          <a:lstStyle/>
          <a:p>
            <a:r>
              <a:rPr lang="en-US" dirty="0" smtClean="0">
                <a:solidFill>
                  <a:srgbClr val="FF0000"/>
                </a:solidFill>
                <a:latin typeface="Arial Rounded MT Bold"/>
                <a:cs typeface="Arial Rounded MT Bold"/>
              </a:rPr>
              <a:t>Can’t fit sum of exponentials with a </a:t>
            </a:r>
            <a:br>
              <a:rPr lang="en-US" dirty="0" smtClean="0">
                <a:solidFill>
                  <a:srgbClr val="FF0000"/>
                </a:solidFill>
                <a:latin typeface="Arial Rounded MT Bold"/>
                <a:cs typeface="Arial Rounded MT Bold"/>
              </a:rPr>
            </a:br>
            <a:r>
              <a:rPr lang="en-US" dirty="0" smtClean="0">
                <a:solidFill>
                  <a:srgbClr val="FF0000"/>
                </a:solidFill>
                <a:latin typeface="Arial Rounded MT Bold"/>
                <a:cs typeface="Arial Rounded MT Bold"/>
              </a:rPr>
              <a:t>single</a:t>
            </a:r>
            <a:r>
              <a:rPr lang="en-US" dirty="0">
                <a:solidFill>
                  <a:srgbClr val="FF0000"/>
                </a:solidFill>
                <a:latin typeface="Arial Rounded MT Bold"/>
                <a:cs typeface="Arial Rounded MT Bold"/>
              </a:rPr>
              <a:t> </a:t>
            </a:r>
            <a:r>
              <a:rPr lang="en-US" dirty="0" smtClean="0">
                <a:solidFill>
                  <a:srgbClr val="FF0000"/>
                </a:solidFill>
                <a:latin typeface="Arial Rounded MT Bold"/>
                <a:cs typeface="Arial Rounded MT Bold"/>
              </a:rPr>
              <a:t>“atmospheric lifetime”</a:t>
            </a:r>
            <a:endParaRPr lang="en-US" dirty="0">
              <a:solidFill>
                <a:srgbClr val="FF0000"/>
              </a:solidFill>
              <a:latin typeface="Arial Rounded MT Bold"/>
              <a:cs typeface="Arial Rounded MT Bold"/>
            </a:endParaRPr>
          </a:p>
        </p:txBody>
      </p:sp>
    </p:spTree>
    <p:extLst>
      <p:ext uri="{BB962C8B-B14F-4D97-AF65-F5344CB8AC3E}">
        <p14:creationId xmlns:p14="http://schemas.microsoft.com/office/powerpoint/2010/main" val="57708508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lstStyle/>
          <a:p>
            <a:r>
              <a:rPr lang="en-US" sz="6600" dirty="0">
                <a:latin typeface="Arial Rounded MT Bold"/>
                <a:ea typeface="ＭＳ Ｐゴシック" charset="0"/>
                <a:cs typeface="Arial Rounded MT Bold"/>
              </a:rPr>
              <a:t>Summary</a:t>
            </a:r>
          </a:p>
        </p:txBody>
      </p:sp>
      <p:sp>
        <p:nvSpPr>
          <p:cNvPr id="201731" name="Rectangle 3"/>
          <p:cNvSpPr>
            <a:spLocks noGrp="1" noChangeArrowheads="1"/>
          </p:cNvSpPr>
          <p:nvPr>
            <p:ph type="body" idx="1"/>
          </p:nvPr>
        </p:nvSpPr>
        <p:spPr>
          <a:xfrm>
            <a:off x="304800" y="1219200"/>
            <a:ext cx="8229600" cy="5486400"/>
          </a:xfrm>
        </p:spPr>
        <p:txBody>
          <a:bodyPr/>
          <a:lstStyle/>
          <a:p>
            <a:pPr>
              <a:spcBef>
                <a:spcPts val="2400"/>
              </a:spcBef>
            </a:pPr>
            <a:r>
              <a:rPr lang="en-US" sz="2400" dirty="0">
                <a:latin typeface="Arial Rounded MT Bold"/>
                <a:ea typeface="ＭＳ Ｐゴシック" charset="0"/>
                <a:cs typeface="Arial Rounded MT Bold"/>
              </a:rPr>
              <a:t>Emissions of CO</a:t>
            </a:r>
            <a:r>
              <a:rPr lang="en-US" sz="2400" baseline="-25000" dirty="0">
                <a:latin typeface="Arial Rounded MT Bold"/>
                <a:ea typeface="ＭＳ Ｐゴシック" charset="0"/>
                <a:cs typeface="Arial Rounded MT Bold"/>
              </a:rPr>
              <a:t>2</a:t>
            </a:r>
            <a:r>
              <a:rPr lang="en-US" sz="2400" dirty="0">
                <a:latin typeface="Arial Rounded MT Bold"/>
                <a:ea typeface="ＭＳ Ｐゴシック" charset="0"/>
                <a:cs typeface="Arial Rounded MT Bold"/>
              </a:rPr>
              <a:t> by global industry are part of a much bigger </a:t>
            </a:r>
            <a:r>
              <a:rPr lang="en-US" sz="2400" dirty="0">
                <a:solidFill>
                  <a:srgbClr val="FF0000"/>
                </a:solidFill>
                <a:latin typeface="Arial Rounded MT Bold"/>
                <a:ea typeface="ＭＳ Ｐゴシック" charset="0"/>
                <a:cs typeface="Arial Rounded MT Bold"/>
              </a:rPr>
              <a:t>biogeochemical cycle of carbon</a:t>
            </a:r>
            <a:endParaRPr lang="en-US" sz="2400" dirty="0">
              <a:latin typeface="Arial Rounded MT Bold"/>
              <a:ea typeface="ＭＳ Ｐゴシック" charset="0"/>
              <a:cs typeface="Arial Rounded MT Bold"/>
            </a:endParaRPr>
          </a:p>
          <a:p>
            <a:pPr>
              <a:spcBef>
                <a:spcPts val="2400"/>
              </a:spcBef>
            </a:pPr>
            <a:r>
              <a:rPr lang="en-US" sz="2400" dirty="0">
                <a:latin typeface="Arial Rounded MT Bold"/>
                <a:ea typeface="ＭＳ Ｐゴシック" charset="0"/>
                <a:cs typeface="Arial Rounded MT Bold"/>
              </a:rPr>
              <a:t>About </a:t>
            </a:r>
            <a:r>
              <a:rPr lang="en-US" sz="2400" dirty="0">
                <a:solidFill>
                  <a:srgbClr val="FF0000"/>
                </a:solidFill>
                <a:latin typeface="Arial Rounded MT Bold"/>
                <a:ea typeface="ＭＳ Ｐゴシック" charset="0"/>
                <a:cs typeface="Arial Rounded MT Bold"/>
              </a:rPr>
              <a:t>half of anthropogenic CO</a:t>
            </a:r>
            <a:r>
              <a:rPr lang="en-US" sz="2400" baseline="-25000" dirty="0">
                <a:solidFill>
                  <a:srgbClr val="FF0000"/>
                </a:solidFill>
                <a:latin typeface="Arial Rounded MT Bold"/>
                <a:ea typeface="ＭＳ Ｐゴシック" charset="0"/>
                <a:cs typeface="Arial Rounded MT Bold"/>
              </a:rPr>
              <a:t>2</a:t>
            </a:r>
            <a:r>
              <a:rPr lang="en-US" sz="2400" dirty="0">
                <a:solidFill>
                  <a:srgbClr val="FF0000"/>
                </a:solidFill>
                <a:latin typeface="Arial Rounded MT Bold"/>
                <a:ea typeface="ＭＳ Ｐゴシック" charset="0"/>
                <a:cs typeface="Arial Rounded MT Bold"/>
              </a:rPr>
              <a:t> emissions are removed from the atmosphere</a:t>
            </a:r>
            <a:r>
              <a:rPr lang="en-US" sz="2400" dirty="0">
                <a:latin typeface="Arial Rounded MT Bold"/>
                <a:ea typeface="ＭＳ Ｐゴシック" charset="0"/>
                <a:cs typeface="Arial Rounded MT Bold"/>
              </a:rPr>
              <a:t> by </a:t>
            </a:r>
            <a:r>
              <a:rPr lang="en-US" sz="2400" dirty="0" smtClean="0">
                <a:latin typeface="Arial Rounded MT Bold"/>
                <a:ea typeface="ＭＳ Ｐゴシック" charset="0"/>
                <a:cs typeface="Arial Rounded MT Bold"/>
              </a:rPr>
              <a:t>perturbations </a:t>
            </a:r>
            <a:r>
              <a:rPr lang="en-US" sz="2400" dirty="0">
                <a:latin typeface="Arial Rounded MT Bold"/>
                <a:ea typeface="ＭＳ Ｐゴシック" charset="0"/>
                <a:cs typeface="Arial Rounded MT Bold"/>
              </a:rPr>
              <a:t>to natural biogeochemistry that are not completely understood</a:t>
            </a:r>
          </a:p>
          <a:p>
            <a:pPr>
              <a:spcBef>
                <a:spcPts val="2400"/>
              </a:spcBef>
            </a:pPr>
            <a:r>
              <a:rPr lang="en-US" sz="2400" dirty="0">
                <a:latin typeface="Arial Rounded MT Bold"/>
                <a:ea typeface="ＭＳ Ｐゴシック" charset="0"/>
                <a:cs typeface="Arial Rounded MT Bold"/>
              </a:rPr>
              <a:t>Uncertainties in future human emissions and in the response of global biogeochemistry to changing climate are among the </a:t>
            </a:r>
            <a:r>
              <a:rPr lang="en-US" sz="2400" dirty="0">
                <a:solidFill>
                  <a:srgbClr val="FF0000"/>
                </a:solidFill>
                <a:latin typeface="Arial Rounded MT Bold"/>
                <a:ea typeface="ＭＳ Ｐゴシック" charset="0"/>
                <a:cs typeface="Arial Rounded MT Bold"/>
              </a:rPr>
              <a:t>leading sources of uncertainty in predictions</a:t>
            </a:r>
            <a:r>
              <a:rPr lang="en-US" sz="2400" dirty="0">
                <a:latin typeface="Arial Rounded MT Bold"/>
                <a:ea typeface="ＭＳ Ｐゴシック" charset="0"/>
                <a:cs typeface="Arial Rounded MT Bold"/>
              </a:rPr>
              <a:t> of 21st century </a:t>
            </a:r>
            <a:r>
              <a:rPr lang="en-US" sz="2400" dirty="0" smtClean="0">
                <a:latin typeface="Arial Rounded MT Bold"/>
                <a:ea typeface="ＭＳ Ｐゴシック" charset="0"/>
                <a:cs typeface="Arial Rounded MT Bold"/>
              </a:rPr>
              <a:t>climate</a:t>
            </a:r>
          </a:p>
          <a:p>
            <a:pPr>
              <a:spcBef>
                <a:spcPts val="2400"/>
              </a:spcBef>
            </a:pPr>
            <a:r>
              <a:rPr lang="en-US" sz="2400" dirty="0" smtClean="0">
                <a:latin typeface="Arial Rounded MT Bold"/>
                <a:ea typeface="ＭＳ Ｐゴシック" charset="0"/>
                <a:cs typeface="Arial Rounded MT Bold"/>
              </a:rPr>
              <a:t>Some anthropogenic CO</a:t>
            </a:r>
            <a:r>
              <a:rPr lang="en-US" sz="2400" baseline="-25000" dirty="0" smtClean="0">
                <a:latin typeface="Arial Rounded MT Bold"/>
                <a:ea typeface="ＭＳ Ｐゴシック" charset="0"/>
                <a:cs typeface="Arial Rounded MT Bold"/>
              </a:rPr>
              <a:t>2</a:t>
            </a:r>
            <a:r>
              <a:rPr lang="en-US" sz="2400" dirty="0" smtClean="0">
                <a:latin typeface="Arial Rounded MT Bold"/>
                <a:ea typeface="ＭＳ Ｐゴシック" charset="0"/>
                <a:cs typeface="Arial Rounded MT Bold"/>
              </a:rPr>
              <a:t> </a:t>
            </a:r>
            <a:r>
              <a:rPr lang="en-US" sz="2400" dirty="0" smtClean="0">
                <a:solidFill>
                  <a:srgbClr val="FF0000"/>
                </a:solidFill>
                <a:latin typeface="Arial Rounded MT Bold"/>
                <a:ea typeface="ＭＳ Ｐゴシック" charset="0"/>
                <a:cs typeface="Arial Rounded MT Bold"/>
              </a:rPr>
              <a:t>lasts for </a:t>
            </a:r>
            <a:r>
              <a:rPr lang="en-US" sz="2400" dirty="0" smtClean="0">
                <a:solidFill>
                  <a:srgbClr val="FF0000"/>
                </a:solidFill>
                <a:latin typeface="Arial Rounded MT Bold"/>
                <a:ea typeface="ＭＳ Ｐゴシック" charset="0"/>
                <a:cs typeface="Arial Rounded MT Bold"/>
              </a:rPr>
              <a:t>many millennia</a:t>
            </a:r>
            <a:endParaRPr lang="en-US" sz="2400" dirty="0">
              <a:solidFill>
                <a:srgbClr val="FF0000"/>
              </a:solidFill>
              <a:latin typeface="Arial Rounded MT Bold"/>
              <a:ea typeface="ＭＳ Ｐゴシック" charset="0"/>
              <a:cs typeface="Arial Rounded MT Bold"/>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1731">
                                            <p:txEl>
                                              <p:pRg st="0" end="0"/>
                                            </p:txEl>
                                          </p:spTgt>
                                        </p:tgtEl>
                                        <p:attrNameLst>
                                          <p:attrName>style.visibility</p:attrName>
                                        </p:attrNameLst>
                                      </p:cBhvr>
                                      <p:to>
                                        <p:strVal val="visible"/>
                                      </p:to>
                                    </p:set>
                                    <p:anim calcmode="lin" valueType="num">
                                      <p:cBhvr additive="base">
                                        <p:cTn id="7" dur="500" fill="hold"/>
                                        <p:tgtEl>
                                          <p:spTgt spid="2017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17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1731">
                                            <p:txEl>
                                              <p:pRg st="1" end="1"/>
                                            </p:txEl>
                                          </p:spTgt>
                                        </p:tgtEl>
                                        <p:attrNameLst>
                                          <p:attrName>style.visibility</p:attrName>
                                        </p:attrNameLst>
                                      </p:cBhvr>
                                      <p:to>
                                        <p:strVal val="visible"/>
                                      </p:to>
                                    </p:set>
                                    <p:anim calcmode="lin" valueType="num">
                                      <p:cBhvr additive="base">
                                        <p:cTn id="13" dur="500" fill="hold"/>
                                        <p:tgtEl>
                                          <p:spTgt spid="2017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17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1731">
                                            <p:txEl>
                                              <p:pRg st="2" end="2"/>
                                            </p:txEl>
                                          </p:spTgt>
                                        </p:tgtEl>
                                        <p:attrNameLst>
                                          <p:attrName>style.visibility</p:attrName>
                                        </p:attrNameLst>
                                      </p:cBhvr>
                                      <p:to>
                                        <p:strVal val="visible"/>
                                      </p:to>
                                    </p:set>
                                    <p:anim calcmode="lin" valueType="num">
                                      <p:cBhvr additive="base">
                                        <p:cTn id="19" dur="500" fill="hold"/>
                                        <p:tgtEl>
                                          <p:spTgt spid="2017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17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1731">
                                            <p:txEl>
                                              <p:pRg st="3" end="3"/>
                                            </p:txEl>
                                          </p:spTgt>
                                        </p:tgtEl>
                                        <p:attrNameLst>
                                          <p:attrName>style.visibility</p:attrName>
                                        </p:attrNameLst>
                                      </p:cBhvr>
                                      <p:to>
                                        <p:strVal val="visible"/>
                                      </p:to>
                                    </p:set>
                                    <p:anim calcmode="lin" valueType="num">
                                      <p:cBhvr additive="base">
                                        <p:cTn id="25" dur="500" fill="hold"/>
                                        <p:tgtEl>
                                          <p:spTgt spid="20173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173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dirty="0" smtClean="0">
                <a:latin typeface="Arial Rounded MT Bold"/>
                <a:cs typeface="Arial Rounded MT Bold"/>
              </a:rPr>
              <a:t>FF per Capita</a:t>
            </a:r>
            <a:endParaRPr lang="en-US" sz="6600" dirty="0">
              <a:latin typeface="Arial Rounded MT Bold"/>
              <a:cs typeface="Arial Rounded MT Bold"/>
            </a:endParaRPr>
          </a:p>
        </p:txBody>
      </p:sp>
      <p:pic>
        <p:nvPicPr>
          <p:cNvPr id="4" name="Picture 3" descr="fig_09_Top_FF_Emitters_percapita_3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838200"/>
            <a:ext cx="8686800" cy="6203724"/>
          </a:xfrm>
          <a:prstGeom prst="rect">
            <a:avLst/>
          </a:prstGeom>
        </p:spPr>
      </p:pic>
    </p:spTree>
    <p:extLst>
      <p:ext uri="{BB962C8B-B14F-4D97-AF65-F5344CB8AC3E}">
        <p14:creationId xmlns:p14="http://schemas.microsoft.com/office/powerpoint/2010/main" val="2201810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628"/>
            <a:ext cx="9144000" cy="803672"/>
          </a:xfrm>
        </p:spPr>
        <p:txBody>
          <a:bodyPr/>
          <a:lstStyle/>
          <a:p>
            <a:r>
              <a:rPr lang="en-US" sz="5400" dirty="0">
                <a:latin typeface="Arial Rounded MT Bold"/>
                <a:cs typeface="Arial Rounded MT Bold"/>
              </a:rPr>
              <a:t>Carbon Sources and Sinks</a:t>
            </a:r>
          </a:p>
        </p:txBody>
      </p:sp>
      <p:sp>
        <p:nvSpPr>
          <p:cNvPr id="3" name="Content Placeholder 2"/>
          <p:cNvSpPr>
            <a:spLocks noGrp="1"/>
          </p:cNvSpPr>
          <p:nvPr>
            <p:ph idx="1"/>
          </p:nvPr>
        </p:nvSpPr>
        <p:spPr>
          <a:xfrm>
            <a:off x="4148667" y="787403"/>
            <a:ext cx="4919133" cy="5918197"/>
          </a:xfrm>
        </p:spPr>
        <p:txBody>
          <a:bodyPr/>
          <a:lstStyle/>
          <a:p>
            <a:pPr marL="321457" indent="-321457">
              <a:spcBef>
                <a:spcPts val="1800"/>
              </a:spcBef>
              <a:buFont typeface="Arial"/>
              <a:buChar char="•"/>
            </a:pPr>
            <a:r>
              <a:rPr lang="en-US" dirty="0" smtClean="0">
                <a:latin typeface="Arial Rounded MT Bold"/>
                <a:cs typeface="Arial Rounded MT Bold"/>
              </a:rPr>
              <a:t>Half the carbon from fossil fuels remains in the atmosphere</a:t>
            </a:r>
            <a:endParaRPr lang="en-US" dirty="0">
              <a:latin typeface="Arial Rounded MT Bold"/>
              <a:cs typeface="Arial Rounded MT Bold"/>
            </a:endParaRPr>
          </a:p>
          <a:p>
            <a:pPr marL="321457" indent="-321457">
              <a:spcBef>
                <a:spcPts val="1800"/>
              </a:spcBef>
              <a:buFont typeface="Arial"/>
              <a:buChar char="•"/>
            </a:pPr>
            <a:r>
              <a:rPr lang="en-US" dirty="0" smtClean="0">
                <a:latin typeface="Arial Rounded MT Bold"/>
                <a:cs typeface="Arial Rounded MT Bold"/>
              </a:rPr>
              <a:t>The other half goes into land and oceans</a:t>
            </a:r>
          </a:p>
          <a:p>
            <a:pPr marL="321457" indent="-321457">
              <a:spcBef>
                <a:spcPts val="1800"/>
              </a:spcBef>
              <a:buFont typeface="Arial"/>
              <a:buChar char="•"/>
            </a:pPr>
            <a:r>
              <a:rPr lang="en-US" dirty="0" smtClean="0">
                <a:latin typeface="Arial Rounded MT Bold"/>
                <a:cs typeface="Arial Rounded MT Bold"/>
              </a:rPr>
              <a:t>Land sink was unexpected is very noisy, and remains unreliable in future</a:t>
            </a:r>
          </a:p>
          <a:p>
            <a:pPr marL="321457" indent="-321457">
              <a:spcBef>
                <a:spcPts val="1800"/>
              </a:spcBef>
              <a:buFont typeface="Arial"/>
              <a:buChar char="•"/>
            </a:pPr>
            <a:r>
              <a:rPr lang="en-US" dirty="0" smtClean="0">
                <a:solidFill>
                  <a:srgbClr val="FF0000"/>
                </a:solidFill>
                <a:latin typeface="Arial Rounded MT Bold"/>
                <a:cs typeface="Arial Rounded MT Bold"/>
              </a:rPr>
              <a:t>Future of carbon sinks is much harder to predict than temperatures</a:t>
            </a:r>
            <a:endParaRPr lang="en-US" dirty="0">
              <a:solidFill>
                <a:srgbClr val="FF0000"/>
              </a:solidFill>
              <a:latin typeface="Arial Rounded MT Bold"/>
              <a:cs typeface="Arial Rounded MT Bold"/>
            </a:endParaRPr>
          </a:p>
        </p:txBody>
      </p:sp>
      <p:pic>
        <p:nvPicPr>
          <p:cNvPr id="4" name="Picture 3" descr="WGI_AR5_FigTS-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81" y="838200"/>
            <a:ext cx="4132072" cy="5897356"/>
          </a:xfrm>
          <a:prstGeom prst="rect">
            <a:avLst/>
          </a:prstGeom>
        </p:spPr>
      </p:pic>
      <p:sp>
        <p:nvSpPr>
          <p:cNvPr id="5" name="TextBox 4"/>
          <p:cNvSpPr txBox="1"/>
          <p:nvPr/>
        </p:nvSpPr>
        <p:spPr>
          <a:xfrm>
            <a:off x="911415" y="5572125"/>
            <a:ext cx="2091913" cy="326530"/>
          </a:xfrm>
          <a:prstGeom prst="rect">
            <a:avLst/>
          </a:prstGeom>
          <a:noFill/>
        </p:spPr>
        <p:txBody>
          <a:bodyPr wrap="none" lIns="64291" tIns="32146" rIns="64291" bIns="32146" rtlCol="0">
            <a:spAutoFit/>
          </a:bodyPr>
          <a:lstStyle/>
          <a:p>
            <a:r>
              <a:rPr lang="en-US" sz="1700" dirty="0">
                <a:solidFill>
                  <a:srgbClr val="FF0000"/>
                </a:solidFill>
              </a:rPr>
              <a:t>Global Carbon Project</a:t>
            </a:r>
          </a:p>
        </p:txBody>
      </p:sp>
    </p:spTree>
    <p:extLst>
      <p:ext uri="{BB962C8B-B14F-4D97-AF65-F5344CB8AC3E}">
        <p14:creationId xmlns:p14="http://schemas.microsoft.com/office/powerpoint/2010/main" val="102723196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sz="4000" dirty="0">
                <a:latin typeface="Arial Rounded MT Bold"/>
                <a:ea typeface="ＭＳ Ｐゴシック" charset="0"/>
                <a:cs typeface="Arial Rounded MT Bold"/>
              </a:rPr>
              <a:t>Where Has All the Carbon Gone?</a:t>
            </a:r>
          </a:p>
        </p:txBody>
      </p:sp>
      <p:sp>
        <p:nvSpPr>
          <p:cNvPr id="37891" name="Rectangle 3"/>
          <p:cNvSpPr>
            <a:spLocks noGrp="1" noChangeArrowheads="1"/>
          </p:cNvSpPr>
          <p:nvPr>
            <p:ph type="body" idx="1"/>
          </p:nvPr>
        </p:nvSpPr>
        <p:spPr>
          <a:xfrm>
            <a:off x="304800" y="914400"/>
            <a:ext cx="8135938" cy="5257800"/>
          </a:xfrm>
        </p:spPr>
        <p:txBody>
          <a:bodyPr/>
          <a:lstStyle/>
          <a:p>
            <a:r>
              <a:rPr lang="en-US">
                <a:latin typeface="Arial Rounded MT Bold"/>
                <a:ea typeface="ＭＳ Ｐゴシック" charset="0"/>
                <a:cs typeface="Arial Rounded MT Bold"/>
              </a:rPr>
              <a:t>Into the </a:t>
            </a:r>
            <a:r>
              <a:rPr lang="en-US" b="1">
                <a:solidFill>
                  <a:schemeClr val="accent2"/>
                </a:solidFill>
                <a:effectLst>
                  <a:outerShdw blurRad="38100" dist="38100" dir="2700000" algn="tl">
                    <a:srgbClr val="DDDDDD"/>
                  </a:outerShdw>
                </a:effectLst>
                <a:latin typeface="Arial Rounded MT Bold"/>
                <a:ea typeface="ＭＳ Ｐゴシック" charset="0"/>
                <a:cs typeface="Arial Rounded MT Bold"/>
              </a:rPr>
              <a:t>oceans</a:t>
            </a:r>
          </a:p>
          <a:p>
            <a:pPr lvl="1"/>
            <a:r>
              <a:rPr lang="en-US" sz="2000" b="1">
                <a:latin typeface="Arial Rounded MT Bold"/>
                <a:ea typeface="ＭＳ Ｐゴシック" charset="0"/>
                <a:cs typeface="Arial Rounded MT Bold"/>
              </a:rPr>
              <a:t>Solubility pump</a:t>
            </a:r>
            <a:r>
              <a:rPr lang="en-US" sz="2000">
                <a:latin typeface="Arial Rounded MT Bold"/>
                <a:ea typeface="ＭＳ Ｐゴシック" charset="0"/>
                <a:cs typeface="Arial Rounded MT Bold"/>
              </a:rPr>
              <a:t> (CO</a:t>
            </a:r>
            <a:r>
              <a:rPr lang="en-US" sz="2000" baseline="-25000">
                <a:latin typeface="Arial Rounded MT Bold"/>
                <a:ea typeface="ＭＳ Ｐゴシック" charset="0"/>
                <a:cs typeface="Arial Rounded MT Bold"/>
              </a:rPr>
              <a:t>2</a:t>
            </a:r>
            <a:r>
              <a:rPr lang="en-US" sz="2000">
                <a:latin typeface="Arial Rounded MT Bold"/>
                <a:ea typeface="ＭＳ Ｐゴシック" charset="0"/>
                <a:cs typeface="Arial Rounded MT Bold"/>
              </a:rPr>
              <a:t> very soluble in cold water, but rates are limited by slow physical mixing)</a:t>
            </a:r>
          </a:p>
          <a:p>
            <a:pPr lvl="1"/>
            <a:r>
              <a:rPr lang="en-US" sz="2000" b="1">
                <a:latin typeface="Arial Rounded MT Bold"/>
                <a:ea typeface="ＭＳ Ｐゴシック" charset="0"/>
                <a:cs typeface="Arial Rounded MT Bold"/>
              </a:rPr>
              <a:t>Biological pump</a:t>
            </a:r>
            <a:r>
              <a:rPr lang="en-US" sz="2000">
                <a:latin typeface="Arial Rounded MT Bold"/>
                <a:ea typeface="ＭＳ Ｐゴシック" charset="0"/>
                <a:cs typeface="Arial Rounded MT Bold"/>
              </a:rPr>
              <a:t> (slow </a:t>
            </a:r>
            <a:r>
              <a:rPr lang="ja-JP" altLang="en-US" sz="2000">
                <a:latin typeface="Arial Rounded MT Bold"/>
                <a:ea typeface="ＭＳ Ｐゴシック" charset="0"/>
                <a:cs typeface="Arial Rounded MT Bold"/>
              </a:rPr>
              <a:t>“</a:t>
            </a:r>
            <a:r>
              <a:rPr lang="en-US" sz="2000">
                <a:latin typeface="Arial Rounded MT Bold"/>
                <a:ea typeface="ＭＳ Ｐゴシック" charset="0"/>
                <a:cs typeface="Arial Rounded MT Bold"/>
              </a:rPr>
              <a:t>rain</a:t>
            </a:r>
            <a:r>
              <a:rPr lang="ja-JP" altLang="en-US" sz="2000">
                <a:latin typeface="Arial Rounded MT Bold"/>
                <a:ea typeface="ＭＳ Ｐゴシック" charset="0"/>
                <a:cs typeface="Arial Rounded MT Bold"/>
              </a:rPr>
              <a:t>”</a:t>
            </a:r>
            <a:r>
              <a:rPr lang="en-US" sz="2000">
                <a:latin typeface="Arial Rounded MT Bold"/>
                <a:ea typeface="ＭＳ Ｐゴシック" charset="0"/>
                <a:cs typeface="Arial Rounded MT Bold"/>
              </a:rPr>
              <a:t> of organic debris)</a:t>
            </a:r>
          </a:p>
          <a:p>
            <a:pPr lvl="1">
              <a:lnSpc>
                <a:spcPct val="20000"/>
              </a:lnSpc>
              <a:spcBef>
                <a:spcPct val="0"/>
              </a:spcBef>
              <a:buFontTx/>
              <a:buNone/>
            </a:pPr>
            <a:endParaRPr lang="en-US" sz="2000">
              <a:latin typeface="Arial Rounded MT Bold"/>
              <a:ea typeface="ＭＳ Ｐゴシック" charset="0"/>
              <a:cs typeface="Arial Rounded MT Bold"/>
            </a:endParaRPr>
          </a:p>
          <a:p>
            <a:r>
              <a:rPr lang="en-US">
                <a:latin typeface="Arial Rounded MT Bold"/>
                <a:ea typeface="ＭＳ Ｐゴシック" charset="0"/>
                <a:cs typeface="Arial Rounded MT Bold"/>
              </a:rPr>
              <a:t>Into the </a:t>
            </a:r>
            <a:r>
              <a:rPr lang="en-US" b="1">
                <a:solidFill>
                  <a:srgbClr val="008000"/>
                </a:solidFill>
                <a:effectLst>
                  <a:outerShdw blurRad="38100" dist="38100" dir="2700000" algn="tl">
                    <a:srgbClr val="DDDDDD"/>
                  </a:outerShdw>
                </a:effectLst>
                <a:latin typeface="Arial Rounded MT Bold"/>
                <a:ea typeface="ＭＳ Ｐゴシック" charset="0"/>
                <a:cs typeface="Arial Rounded MT Bold"/>
              </a:rPr>
              <a:t>land</a:t>
            </a:r>
          </a:p>
          <a:p>
            <a:pPr lvl="1"/>
            <a:r>
              <a:rPr lang="en-US" sz="2000" b="1">
                <a:latin typeface="Arial Rounded MT Bold"/>
                <a:ea typeface="ＭＳ Ｐゴシック" charset="0"/>
                <a:cs typeface="Arial Rounded MT Bold"/>
              </a:rPr>
              <a:t>CO</a:t>
            </a:r>
            <a:r>
              <a:rPr lang="en-US" sz="2000" b="1" baseline="-25000">
                <a:latin typeface="Arial Rounded MT Bold"/>
                <a:ea typeface="ＭＳ Ｐゴシック" charset="0"/>
                <a:cs typeface="Arial Rounded MT Bold"/>
              </a:rPr>
              <a:t>2</a:t>
            </a:r>
            <a:r>
              <a:rPr lang="en-US" sz="2000" b="1">
                <a:latin typeface="Arial Rounded MT Bold"/>
                <a:ea typeface="ＭＳ Ｐゴシック" charset="0"/>
                <a:cs typeface="Arial Rounded MT Bold"/>
              </a:rPr>
              <a:t> Fertilization</a:t>
            </a:r>
            <a:r>
              <a:rPr lang="en-US" sz="2000">
                <a:latin typeface="Arial Rounded MT Bold"/>
                <a:ea typeface="ＭＳ Ｐゴシック" charset="0"/>
                <a:cs typeface="Arial Rounded MT Bold"/>
              </a:rPr>
              <a:t> </a:t>
            </a:r>
            <a:br>
              <a:rPr lang="en-US" sz="2000">
                <a:latin typeface="Arial Rounded MT Bold"/>
                <a:ea typeface="ＭＳ Ｐゴシック" charset="0"/>
                <a:cs typeface="Arial Rounded MT Bold"/>
              </a:rPr>
            </a:br>
            <a:r>
              <a:rPr lang="en-US" sz="2000">
                <a:latin typeface="Arial Rounded MT Bold"/>
                <a:ea typeface="ＭＳ Ｐゴシック" charset="0"/>
                <a:cs typeface="Arial Rounded MT Bold"/>
              </a:rPr>
              <a:t>(plants eat CO2 … is more better?)</a:t>
            </a:r>
          </a:p>
          <a:p>
            <a:pPr lvl="1"/>
            <a:r>
              <a:rPr lang="en-US" sz="2000" b="1">
                <a:latin typeface="Arial Rounded MT Bold"/>
                <a:ea typeface="ＭＳ Ｐゴシック" charset="0"/>
                <a:cs typeface="Arial Rounded MT Bold"/>
              </a:rPr>
              <a:t>Nutrient fertilization</a:t>
            </a:r>
            <a:r>
              <a:rPr lang="en-US" sz="2000">
                <a:latin typeface="Arial Rounded MT Bold"/>
                <a:ea typeface="ＭＳ Ｐゴシック" charset="0"/>
                <a:cs typeface="Arial Rounded MT Bold"/>
              </a:rPr>
              <a:t> </a:t>
            </a:r>
            <a:br>
              <a:rPr lang="en-US" sz="2000">
                <a:latin typeface="Arial Rounded MT Bold"/>
                <a:ea typeface="ＭＳ Ｐゴシック" charset="0"/>
                <a:cs typeface="Arial Rounded MT Bold"/>
              </a:rPr>
            </a:br>
            <a:r>
              <a:rPr lang="en-US" sz="2000">
                <a:latin typeface="Arial Rounded MT Bold"/>
                <a:ea typeface="ＭＳ Ｐゴシック" charset="0"/>
                <a:cs typeface="Arial Rounded MT Bold"/>
              </a:rPr>
              <a:t>(N-deposition and fertilizers)</a:t>
            </a:r>
          </a:p>
          <a:p>
            <a:pPr lvl="1"/>
            <a:r>
              <a:rPr lang="en-US" sz="2000" b="1">
                <a:latin typeface="Arial Rounded MT Bold"/>
                <a:ea typeface="ＭＳ Ｐゴシック" charset="0"/>
                <a:cs typeface="Arial Rounded MT Bold"/>
              </a:rPr>
              <a:t>Land-use change</a:t>
            </a:r>
            <a:r>
              <a:rPr lang="en-US" sz="2000">
                <a:latin typeface="Arial Rounded MT Bold"/>
                <a:ea typeface="ＭＳ Ｐゴシック" charset="0"/>
                <a:cs typeface="Arial Rounded MT Bold"/>
              </a:rPr>
              <a:t> </a:t>
            </a:r>
            <a:br>
              <a:rPr lang="en-US" sz="2000">
                <a:latin typeface="Arial Rounded MT Bold"/>
                <a:ea typeface="ＭＳ Ｐゴシック" charset="0"/>
                <a:cs typeface="Arial Rounded MT Bold"/>
              </a:rPr>
            </a:br>
            <a:r>
              <a:rPr lang="en-US" sz="2000">
                <a:latin typeface="Arial Rounded MT Bold"/>
                <a:ea typeface="ＭＳ Ｐゴシック" charset="0"/>
                <a:cs typeface="Arial Rounded MT Bold"/>
              </a:rPr>
              <a:t>(forest regrowth, fire suppression, woody encroachment … but what about Wal-Marts?)</a:t>
            </a:r>
          </a:p>
          <a:p>
            <a:pPr lvl="1"/>
            <a:r>
              <a:rPr lang="en-US" sz="2000">
                <a:latin typeface="Arial Rounded MT Bold"/>
                <a:ea typeface="ＭＳ Ｐゴシック" charset="0"/>
                <a:cs typeface="Arial Rounded MT Bold"/>
              </a:rPr>
              <a:t>Response to </a:t>
            </a:r>
            <a:r>
              <a:rPr lang="en-US" sz="2000" b="1">
                <a:latin typeface="Arial Rounded MT Bold"/>
                <a:ea typeface="ＭＳ Ｐゴシック" charset="0"/>
                <a:cs typeface="Arial Rounded MT Bold"/>
              </a:rPr>
              <a:t>changing climate</a:t>
            </a:r>
            <a:r>
              <a:rPr lang="en-US" sz="2000">
                <a:latin typeface="Arial Rounded MT Bold"/>
                <a:ea typeface="ＭＳ Ｐゴシック" charset="0"/>
                <a:cs typeface="Arial Rounded MT Bold"/>
              </a:rPr>
              <a:t> </a:t>
            </a:r>
            <a:br>
              <a:rPr lang="en-US" sz="2000">
                <a:latin typeface="Arial Rounded MT Bold"/>
                <a:ea typeface="ＭＳ Ｐゴシック" charset="0"/>
                <a:cs typeface="Arial Rounded MT Bold"/>
              </a:rPr>
            </a:br>
            <a:r>
              <a:rPr lang="en-US" sz="2000">
                <a:latin typeface="Arial Rounded MT Bold"/>
                <a:ea typeface="ＭＳ Ｐゴシック" charset="0"/>
                <a:cs typeface="Arial Rounded MT Bold"/>
              </a:rPr>
              <a:t>(e.g., Boreal warming)</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 calcmode="lin" valueType="num">
                                      <p:cBhvr additive="base">
                                        <p:cTn id="7" dur="500" fill="hold"/>
                                        <p:tgtEl>
                                          <p:spTgt spid="378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8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7891">
                                            <p:txEl>
                                              <p:pRg st="1" end="1"/>
                                            </p:txEl>
                                          </p:spTgt>
                                        </p:tgtEl>
                                        <p:attrNameLst>
                                          <p:attrName>style.visibility</p:attrName>
                                        </p:attrNameLst>
                                      </p:cBhvr>
                                      <p:to>
                                        <p:strVal val="visible"/>
                                      </p:to>
                                    </p:set>
                                    <p:anim calcmode="lin" valueType="num">
                                      <p:cBhvr additive="base">
                                        <p:cTn id="13" dur="500" fill="hold"/>
                                        <p:tgtEl>
                                          <p:spTgt spid="378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78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7891">
                                            <p:txEl>
                                              <p:pRg st="2" end="2"/>
                                            </p:txEl>
                                          </p:spTgt>
                                        </p:tgtEl>
                                        <p:attrNameLst>
                                          <p:attrName>style.visibility</p:attrName>
                                        </p:attrNameLst>
                                      </p:cBhvr>
                                      <p:to>
                                        <p:strVal val="visible"/>
                                      </p:to>
                                    </p:set>
                                    <p:anim calcmode="lin" valueType="num">
                                      <p:cBhvr additive="base">
                                        <p:cTn id="19" dur="500" fill="hold"/>
                                        <p:tgtEl>
                                          <p:spTgt spid="378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78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7891">
                                            <p:txEl>
                                              <p:pRg st="4" end="4"/>
                                            </p:txEl>
                                          </p:spTgt>
                                        </p:tgtEl>
                                        <p:attrNameLst>
                                          <p:attrName>style.visibility</p:attrName>
                                        </p:attrNameLst>
                                      </p:cBhvr>
                                      <p:to>
                                        <p:strVal val="visible"/>
                                      </p:to>
                                    </p:set>
                                    <p:anim calcmode="lin" valueType="num">
                                      <p:cBhvr additive="base">
                                        <p:cTn id="25" dur="500" fill="hold"/>
                                        <p:tgtEl>
                                          <p:spTgt spid="3789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78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7891">
                                            <p:txEl>
                                              <p:pRg st="5" end="5"/>
                                            </p:txEl>
                                          </p:spTgt>
                                        </p:tgtEl>
                                        <p:attrNameLst>
                                          <p:attrName>style.visibility</p:attrName>
                                        </p:attrNameLst>
                                      </p:cBhvr>
                                      <p:to>
                                        <p:strVal val="visible"/>
                                      </p:to>
                                    </p:set>
                                    <p:anim calcmode="lin" valueType="num">
                                      <p:cBhvr additive="base">
                                        <p:cTn id="31" dur="500" fill="hold"/>
                                        <p:tgtEl>
                                          <p:spTgt spid="37891">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789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891">
                                            <p:txEl>
                                              <p:pRg st="6" end="6"/>
                                            </p:txEl>
                                          </p:spTgt>
                                        </p:tgtEl>
                                        <p:attrNameLst>
                                          <p:attrName>style.visibility</p:attrName>
                                        </p:attrNameLst>
                                      </p:cBhvr>
                                      <p:to>
                                        <p:strVal val="visible"/>
                                      </p:to>
                                    </p:set>
                                    <p:anim calcmode="lin" valueType="num">
                                      <p:cBhvr additive="base">
                                        <p:cTn id="37" dur="500" fill="hold"/>
                                        <p:tgtEl>
                                          <p:spTgt spid="37891">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789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7891">
                                            <p:txEl>
                                              <p:pRg st="7" end="7"/>
                                            </p:txEl>
                                          </p:spTgt>
                                        </p:tgtEl>
                                        <p:attrNameLst>
                                          <p:attrName>style.visibility</p:attrName>
                                        </p:attrNameLst>
                                      </p:cBhvr>
                                      <p:to>
                                        <p:strVal val="visible"/>
                                      </p:to>
                                    </p:set>
                                    <p:anim calcmode="lin" valueType="num">
                                      <p:cBhvr additive="base">
                                        <p:cTn id="43" dur="500" fill="hold"/>
                                        <p:tgtEl>
                                          <p:spTgt spid="37891">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789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7891">
                                            <p:txEl>
                                              <p:pRg st="8" end="8"/>
                                            </p:txEl>
                                          </p:spTgt>
                                        </p:tgtEl>
                                        <p:attrNameLst>
                                          <p:attrName>style.visibility</p:attrName>
                                        </p:attrNameLst>
                                      </p:cBhvr>
                                      <p:to>
                                        <p:strVal val="visible"/>
                                      </p:to>
                                    </p:set>
                                    <p:anim calcmode="lin" valueType="num">
                                      <p:cBhvr additive="base">
                                        <p:cTn id="49" dur="500" fill="hold"/>
                                        <p:tgtEl>
                                          <p:spTgt spid="37891">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789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bldLvl="2"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0"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43033" name="Image" r:id="rId4" imgW="12974232" imgH="9263678" progId="Photoshop.Image.5">
                  <p:embed/>
                </p:oleObj>
              </mc:Choice>
              <mc:Fallback>
                <p:oleObj name="Image" r:id="rId4" imgW="12974232" imgH="9263678" progId="Photoshop.Image.5">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14370" name="Rectangle 2"/>
          <p:cNvSpPr>
            <a:spLocks noGrp="1" noChangeArrowheads="1"/>
          </p:cNvSpPr>
          <p:nvPr>
            <p:ph type="title"/>
          </p:nvPr>
        </p:nvSpPr>
        <p:spPr>
          <a:xfrm>
            <a:off x="0" y="2209800"/>
            <a:ext cx="4038600" cy="2057400"/>
          </a:xfrm>
        </p:spPr>
        <p:txBody>
          <a:bodyPr/>
          <a:lstStyle/>
          <a:p>
            <a:r>
              <a:rPr lang="en-US" sz="7200" dirty="0">
                <a:latin typeface="Arial Rounded MT Bold"/>
                <a:ea typeface="ＭＳ Ｐゴシック" charset="0"/>
                <a:cs typeface="Arial Rounded MT Bold"/>
              </a:rPr>
              <a:t>The Oceans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4" descr="BlueMarble1Kx1K"/>
          <p:cNvPicPr>
            <a:picLocks noChangeAspect="1" noChangeArrowheads="1"/>
          </p:cNvPicPr>
          <p:nvPr/>
        </p:nvPicPr>
        <p:blipFill>
          <a:blip r:embed="rId3">
            <a:extLst>
              <a:ext uri="{28A0092B-C50C-407E-A947-70E740481C1C}">
                <a14:useLocalDpi xmlns:a14="http://schemas.microsoft.com/office/drawing/2010/main" val="0"/>
              </a:ext>
            </a:extLst>
          </a:blip>
          <a:srcRect b="8360"/>
          <a:stretch>
            <a:fillRect/>
          </a:stretch>
        </p:blipFill>
        <p:spPr bwMode="auto">
          <a:xfrm>
            <a:off x="76200" y="152400"/>
            <a:ext cx="5867400"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2"/>
          <p:cNvSpPr>
            <a:spLocks noGrp="1" noChangeArrowheads="1"/>
          </p:cNvSpPr>
          <p:nvPr>
            <p:ph type="ctrTitle"/>
          </p:nvPr>
        </p:nvSpPr>
        <p:spPr>
          <a:xfrm>
            <a:off x="5562600" y="381000"/>
            <a:ext cx="3429000" cy="1447800"/>
          </a:xfrm>
        </p:spPr>
        <p:txBody>
          <a:bodyPr/>
          <a:lstStyle/>
          <a:p>
            <a:r>
              <a:rPr lang="en-US" sz="5400" dirty="0">
                <a:solidFill>
                  <a:srgbClr val="E9FF0C"/>
                </a:solidFill>
                <a:effectLst/>
                <a:latin typeface="Comic Sans MS" charset="0"/>
                <a:ea typeface="ＭＳ Ｐゴシック" charset="0"/>
                <a:cs typeface="ＭＳ Ｐゴシック" charset="0"/>
              </a:rPr>
              <a:t>Planetary Titration</a:t>
            </a:r>
            <a:endParaRPr lang="en-US" sz="5400" dirty="0">
              <a:effectLst/>
              <a:latin typeface="Comic Sans MS" charset="0"/>
              <a:ea typeface="ＭＳ Ｐゴシック" charset="0"/>
              <a:cs typeface="ＭＳ Ｐゴシック" charset="0"/>
            </a:endParaRPr>
          </a:p>
        </p:txBody>
      </p:sp>
      <p:pic>
        <p:nvPicPr>
          <p:cNvPr id="20484" name="Picture 5"/>
          <p:cNvPicPr>
            <a:picLocks noChangeAspect="1" noChangeArrowheads="1"/>
          </p:cNvPicPr>
          <p:nvPr/>
        </p:nvPicPr>
        <p:blipFill>
          <a:blip r:embed="rId4">
            <a:extLst>
              <a:ext uri="{28A0092B-C50C-407E-A947-70E740481C1C}">
                <a14:useLocalDpi xmlns:a14="http://schemas.microsoft.com/office/drawing/2010/main" val="0"/>
              </a:ext>
            </a:extLst>
          </a:blip>
          <a:srcRect t="37662" r="38632" b="11688"/>
          <a:stretch>
            <a:fillRect/>
          </a:stretch>
        </p:blipFill>
        <p:spPr bwMode="auto">
          <a:xfrm>
            <a:off x="5865813" y="3505200"/>
            <a:ext cx="3278187"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Rectangle 6"/>
          <p:cNvSpPr>
            <a:spLocks noChangeArrowheads="1"/>
          </p:cNvSpPr>
          <p:nvPr/>
        </p:nvSpPr>
        <p:spPr bwMode="auto">
          <a:xfrm>
            <a:off x="8229600" y="3352800"/>
            <a:ext cx="914400" cy="1447800"/>
          </a:xfrm>
          <a:prstGeom prst="rect">
            <a:avLst/>
          </a:prstGeom>
          <a:solidFill>
            <a:schemeClr val="tx2"/>
          </a:solidFill>
          <a:ln w="9525">
            <a:solidFill>
              <a:schemeClr val="tx1"/>
            </a:solidFill>
            <a:miter lim="800000"/>
            <a:headEnd/>
            <a:tailEnd/>
          </a:ln>
        </p:spPr>
        <p:txBody>
          <a:bodyPr wrap="none" anchor="ct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6" name="Rectangle 2"/>
          <p:cNvSpPr>
            <a:spLocks noGrp="1" noChangeArrowheads="1"/>
          </p:cNvSpPr>
          <p:nvPr>
            <p:ph type="body" idx="1"/>
          </p:nvPr>
        </p:nvSpPr>
        <p:spPr>
          <a:xfrm>
            <a:off x="533400" y="1066800"/>
            <a:ext cx="8610600" cy="609600"/>
          </a:xfrm>
        </p:spPr>
        <p:txBody>
          <a:bodyPr/>
          <a:lstStyle/>
          <a:p>
            <a:pPr>
              <a:buFontTx/>
              <a:buNone/>
            </a:pPr>
            <a:r>
              <a:rPr lang="en-US" dirty="0">
                <a:solidFill>
                  <a:schemeClr val="accent2"/>
                </a:solidFill>
                <a:latin typeface="Arial Rounded MT Bold"/>
                <a:ea typeface="ＭＳ Ｐゴシック" charset="0"/>
                <a:cs typeface="Arial Rounded MT Bold"/>
              </a:rPr>
              <a:t>Three equations (</a:t>
            </a:r>
            <a:r>
              <a:rPr lang="en-US" dirty="0" err="1">
                <a:solidFill>
                  <a:schemeClr val="accent2"/>
                </a:solidFill>
                <a:latin typeface="Arial Rounded MT Bold"/>
                <a:ea typeface="ＭＳ Ｐゴシック" charset="0"/>
                <a:cs typeface="Arial Rounded MT Bold"/>
              </a:rPr>
              <a:t>equilibria</a:t>
            </a:r>
            <a:r>
              <a:rPr lang="en-US" dirty="0">
                <a:solidFill>
                  <a:schemeClr val="accent2"/>
                </a:solidFill>
                <a:latin typeface="Arial Rounded MT Bold"/>
                <a:ea typeface="ＭＳ Ｐゴシック" charset="0"/>
                <a:cs typeface="Arial Rounded MT Bold"/>
              </a:rPr>
              <a:t>) in five unknowns</a:t>
            </a:r>
          </a:p>
        </p:txBody>
      </p:sp>
      <p:sp>
        <p:nvSpPr>
          <p:cNvPr id="218115" name="Rectangle 3"/>
          <p:cNvSpPr>
            <a:spLocks noGrp="1" noChangeArrowheads="1"/>
          </p:cNvSpPr>
          <p:nvPr>
            <p:ph type="title"/>
          </p:nvPr>
        </p:nvSpPr>
        <p:spPr>
          <a:xfrm>
            <a:off x="0" y="0"/>
            <a:ext cx="9144000" cy="685800"/>
          </a:xfrm>
        </p:spPr>
        <p:txBody>
          <a:bodyPr/>
          <a:lstStyle/>
          <a:p>
            <a:r>
              <a:rPr lang="en-US" sz="4400" dirty="0">
                <a:latin typeface="Arial Rounded MT Bold"/>
                <a:ea typeface="ＭＳ Ｐゴシック" charset="0"/>
                <a:cs typeface="Arial Rounded MT Bold"/>
              </a:rPr>
              <a:t>Carbonate </a:t>
            </a:r>
            <a:r>
              <a:rPr lang="en-US" sz="4400" dirty="0" err="1">
                <a:latin typeface="Arial Rounded MT Bold"/>
                <a:ea typeface="ＭＳ Ｐゴシック" charset="0"/>
                <a:cs typeface="Arial Rounded MT Bold"/>
              </a:rPr>
              <a:t>Equilibria</a:t>
            </a:r>
            <a:r>
              <a:rPr lang="en-US" sz="4400" dirty="0">
                <a:latin typeface="Arial Rounded MT Bold"/>
                <a:ea typeface="ＭＳ Ｐゴシック" charset="0"/>
                <a:cs typeface="Arial Rounded MT Bold"/>
              </a:rPr>
              <a:t> in Solution</a:t>
            </a:r>
          </a:p>
        </p:txBody>
      </p:sp>
      <p:graphicFrame>
        <p:nvGraphicFramePr>
          <p:cNvPr id="30722" name="Object 2"/>
          <p:cNvGraphicFramePr>
            <a:graphicFrameLocks noChangeAspect="1"/>
          </p:cNvGraphicFramePr>
          <p:nvPr/>
        </p:nvGraphicFramePr>
        <p:xfrm>
          <a:off x="1143000" y="1752600"/>
          <a:ext cx="6705600" cy="1254125"/>
        </p:xfrm>
        <a:graphic>
          <a:graphicData uri="http://schemas.openxmlformats.org/presentationml/2006/ole">
            <mc:AlternateContent xmlns:mc="http://schemas.openxmlformats.org/markup-compatibility/2006">
              <mc:Choice xmlns:v="urn:schemas-microsoft-com:vml" Requires="v">
                <p:oleObj spid="_x0000_s30804" name="Image" r:id="rId4" imgW="4280488" imgH="719269" progId="Photoshop.Image.5">
                  <p:embed/>
                </p:oleObj>
              </mc:Choice>
              <mc:Fallback>
                <p:oleObj name="Image" r:id="rId4" imgW="4280488" imgH="719269" progId="Photoshop.Image.5">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r="10204"/>
                      <a:stretch>
                        <a:fillRect/>
                      </a:stretch>
                    </p:blipFill>
                    <p:spPr bwMode="auto">
                      <a:xfrm>
                        <a:off x="1143000" y="1752600"/>
                        <a:ext cx="6705600" cy="125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0723" name="Object 3"/>
          <p:cNvGraphicFramePr>
            <a:graphicFrameLocks noChangeAspect="1"/>
          </p:cNvGraphicFramePr>
          <p:nvPr/>
        </p:nvGraphicFramePr>
        <p:xfrm>
          <a:off x="533400" y="3810000"/>
          <a:ext cx="6781800" cy="725488"/>
        </p:xfrm>
        <a:graphic>
          <a:graphicData uri="http://schemas.openxmlformats.org/presentationml/2006/ole">
            <mc:AlternateContent xmlns:mc="http://schemas.openxmlformats.org/markup-compatibility/2006">
              <mc:Choice xmlns:v="urn:schemas-microsoft-com:vml" Requires="v">
                <p:oleObj spid="_x0000_s30805" name="Image" r:id="rId6" imgW="4304514" imgH="402133" progId="Photoshop.Image.5">
                  <p:embed/>
                </p:oleObj>
              </mc:Choice>
              <mc:Fallback>
                <p:oleObj name="Image" r:id="rId6" imgW="4304514" imgH="402133" progId="Photoshop.Image.5">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r="12746"/>
                      <a:stretch>
                        <a:fillRect/>
                      </a:stretch>
                    </p:blipFill>
                    <p:spPr bwMode="auto">
                      <a:xfrm>
                        <a:off x="533400" y="3810000"/>
                        <a:ext cx="6781800" cy="72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0724" name="Object 4"/>
          <p:cNvGraphicFramePr>
            <a:graphicFrameLocks noChangeAspect="1"/>
          </p:cNvGraphicFramePr>
          <p:nvPr/>
        </p:nvGraphicFramePr>
        <p:xfrm>
          <a:off x="457200" y="4724400"/>
          <a:ext cx="6781800" cy="365125"/>
        </p:xfrm>
        <a:graphic>
          <a:graphicData uri="http://schemas.openxmlformats.org/presentationml/2006/ole">
            <mc:AlternateContent xmlns:mc="http://schemas.openxmlformats.org/markup-compatibility/2006">
              <mc:Choice xmlns:v="urn:schemas-microsoft-com:vml" Requires="v">
                <p:oleObj spid="_x0000_s30806" name="Image" r:id="rId8" imgW="4143293" imgH="195122" progId="Photoshop.Image.5">
                  <p:embed/>
                </p:oleObj>
              </mc:Choice>
              <mc:Fallback>
                <p:oleObj name="Image" r:id="rId8" imgW="4143293" imgH="195122" progId="Photoshop.Image.5">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r="12746"/>
                      <a:stretch>
                        <a:fillRect/>
                      </a:stretch>
                    </p:blipFill>
                    <p:spPr bwMode="auto">
                      <a:xfrm>
                        <a:off x="457200" y="4724400"/>
                        <a:ext cx="6781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0728" name="Rectangle 7"/>
          <p:cNvSpPr>
            <a:spLocks noChangeArrowheads="1"/>
          </p:cNvSpPr>
          <p:nvPr/>
        </p:nvSpPr>
        <p:spPr bwMode="auto">
          <a:xfrm>
            <a:off x="457200" y="31242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30000"/>
              </a:spcBef>
            </a:pPr>
            <a:r>
              <a:rPr lang="en-US" sz="2800">
                <a:solidFill>
                  <a:schemeClr val="accent2"/>
                </a:solidFill>
                <a:latin typeface="Arial Rounded MT Bold"/>
                <a:cs typeface="Arial Rounded MT Bold"/>
              </a:rPr>
              <a:t>Add two more constraints</a:t>
            </a:r>
          </a:p>
        </p:txBody>
      </p:sp>
      <p:sp>
        <p:nvSpPr>
          <p:cNvPr id="30729" name="Text Box 8"/>
          <p:cNvSpPr txBox="1">
            <a:spLocks noChangeArrowheads="1"/>
          </p:cNvSpPr>
          <p:nvPr/>
        </p:nvSpPr>
        <p:spPr bwMode="auto">
          <a:xfrm>
            <a:off x="5029200" y="3657600"/>
            <a:ext cx="2732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i="1">
                <a:solidFill>
                  <a:srgbClr val="FF0000"/>
                </a:solidFill>
              </a:rPr>
              <a:t>(Titration Alkalinity)</a:t>
            </a:r>
          </a:p>
        </p:txBody>
      </p:sp>
      <p:sp>
        <p:nvSpPr>
          <p:cNvPr id="30730" name="Text Box 9"/>
          <p:cNvSpPr txBox="1">
            <a:spLocks noChangeArrowheads="1"/>
          </p:cNvSpPr>
          <p:nvPr/>
        </p:nvSpPr>
        <p:spPr bwMode="auto">
          <a:xfrm>
            <a:off x="762000" y="5105400"/>
            <a:ext cx="3214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i="1">
                <a:solidFill>
                  <a:srgbClr val="FF0000"/>
                </a:solidFill>
              </a:rPr>
              <a:t>(Boric acid dissociation)</a:t>
            </a:r>
          </a:p>
        </p:txBody>
      </p:sp>
      <p:graphicFrame>
        <p:nvGraphicFramePr>
          <p:cNvPr id="30725" name="Object 5"/>
          <p:cNvGraphicFramePr>
            <a:graphicFrameLocks noChangeAspect="1"/>
          </p:cNvGraphicFramePr>
          <p:nvPr/>
        </p:nvGraphicFramePr>
        <p:xfrm>
          <a:off x="4038600" y="5715000"/>
          <a:ext cx="4572000" cy="711200"/>
        </p:xfrm>
        <a:graphic>
          <a:graphicData uri="http://schemas.openxmlformats.org/presentationml/2006/ole">
            <mc:AlternateContent xmlns:mc="http://schemas.openxmlformats.org/markup-compatibility/2006">
              <mc:Choice xmlns:v="urn:schemas-microsoft-com:vml" Requires="v">
                <p:oleObj spid="_x0000_s30807" name="Image" r:id="rId10" imgW="1643014" imgH="255967" progId="Photoshop.Image.5">
                  <p:embed/>
                </p:oleObj>
              </mc:Choice>
              <mc:Fallback>
                <p:oleObj name="Image" r:id="rId10" imgW="1643014" imgH="255967" progId="Photoshop.Image.5">
                  <p:embed/>
                  <p:pic>
                    <p:nvPicPr>
                      <p:cNvPr id="0"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38600" y="5715000"/>
                        <a:ext cx="4572000"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0731" name="Text Box 11"/>
          <p:cNvSpPr txBox="1">
            <a:spLocks noChangeArrowheads="1"/>
          </p:cNvSpPr>
          <p:nvPr/>
        </p:nvSpPr>
        <p:spPr bwMode="auto">
          <a:xfrm>
            <a:off x="5410200" y="6248400"/>
            <a:ext cx="131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i="1">
                <a:solidFill>
                  <a:srgbClr val="FF0000"/>
                </a:solidFill>
              </a:rPr>
              <a:t>(Salinity)</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C:\Documents and Settings\Scott Denning\Application Data\Microsoft\Templates\Blank Presentation.pot</Template>
  <TotalTime>4069</TotalTime>
  <Words>1251</Words>
  <Application>Microsoft Macintosh PowerPoint</Application>
  <PresentationFormat>On-screen Show (4:3)</PresentationFormat>
  <Paragraphs>215</Paragraphs>
  <Slides>37</Slides>
  <Notes>28</Notes>
  <HiddenSlides>0</HiddenSlides>
  <MMClips>2</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37</vt:i4>
      </vt:variant>
    </vt:vector>
  </HeadingPairs>
  <TitlesOfParts>
    <vt:vector size="42" baseType="lpstr">
      <vt:lpstr>Blank Presentation</vt:lpstr>
      <vt:lpstr>Image</vt:lpstr>
      <vt:lpstr>Equation</vt:lpstr>
      <vt:lpstr>SPW 8.0 Graph</vt:lpstr>
      <vt:lpstr>Bitmap Image</vt:lpstr>
      <vt:lpstr>The Global Carbon Cycle</vt:lpstr>
      <vt:lpstr>Fossil Fuel Emissions</vt:lpstr>
      <vt:lpstr>FF By Country</vt:lpstr>
      <vt:lpstr>FF per Capita</vt:lpstr>
      <vt:lpstr>Carbon Sources and Sinks</vt:lpstr>
      <vt:lpstr>Where Has All the Carbon Gone?</vt:lpstr>
      <vt:lpstr>The Oceans</vt:lpstr>
      <vt:lpstr>Planetary Titration</vt:lpstr>
      <vt:lpstr>Carbonate Equilibria in Solution</vt:lpstr>
      <vt:lpstr>Vertical Structure of the Oceans</vt:lpstr>
      <vt:lpstr>PowerPoint Presentation</vt:lpstr>
      <vt:lpstr>PowerPoint Presentation</vt:lpstr>
      <vt:lpstr>Anthropogenic DIC</vt:lpstr>
      <vt:lpstr>The Land</vt:lpstr>
      <vt:lpstr>Carbon and Water</vt:lpstr>
      <vt:lpstr>PowerPoint Presentation</vt:lpstr>
      <vt:lpstr>PowerPoint Presentation</vt:lpstr>
      <vt:lpstr>Net Primary Production and mean residence times of carbon determines source/sink potential of ecosystems</vt:lpstr>
      <vt:lpstr>CO2 Fertilization</vt:lpstr>
      <vt:lpstr>Free Air Carbon Enrichment (FACE)</vt:lpstr>
      <vt:lpstr>Disturbance</vt:lpstr>
      <vt:lpstr>PowerPoint Presentation</vt:lpstr>
      <vt:lpstr>PowerPoint Presentation</vt:lpstr>
      <vt:lpstr>Agricultural  Development &amp; Abandonment</vt:lpstr>
      <vt:lpstr>Forest Inventory Sampling</vt:lpstr>
      <vt:lpstr>PowerPoint Presentation</vt:lpstr>
      <vt:lpstr>Average annual live tree C stock change by county, estimated from FIA data </vt:lpstr>
      <vt:lpstr>The Atmosphere</vt:lpstr>
      <vt:lpstr>Atmospheric CO2  Observations (in-situ)</vt:lpstr>
      <vt:lpstr>PowerPoint Presentation</vt:lpstr>
      <vt:lpstr>PowerPoint Presentation</vt:lpstr>
      <vt:lpstr>PowerPoint Presentation</vt:lpstr>
      <vt:lpstr>PowerPoint Presentation</vt:lpstr>
      <vt:lpstr>CO2 “Budget” of the World</vt:lpstr>
      <vt:lpstr>Bathtub Drainage</vt:lpstr>
      <vt:lpstr>The Long Tail</vt:lpstr>
      <vt:lpstr>Summary</vt:lpstr>
    </vt:vector>
  </TitlesOfParts>
  <Company>Colorado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Denning</dc:creator>
  <cp:lastModifiedBy>Scott Denning</cp:lastModifiedBy>
  <cp:revision>119</cp:revision>
  <cp:lastPrinted>2015-08-19T20:14:26Z</cp:lastPrinted>
  <dcterms:created xsi:type="dcterms:W3CDTF">2011-08-23T00:00:25Z</dcterms:created>
  <dcterms:modified xsi:type="dcterms:W3CDTF">2015-09-14T19:27:53Z</dcterms:modified>
</cp:coreProperties>
</file>