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2.xml" ContentType="application/vnd.openxmlformats-officedocument.presentationml.notesSlide+xml"/>
  <Override PartName="/ppt/embeddings/oleObject1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6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7.bin" ContentType="application/vnd.openxmlformats-officedocument.oleObject"/>
  <Override PartName="/ppt/notesSlides/notesSlide20.xml" ContentType="application/vnd.openxmlformats-officedocument.presentationml.notesSlide+xml"/>
  <Override PartName="/ppt/embeddings/oleObject18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19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20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5" r:id="rId2"/>
    <p:sldId id="268" r:id="rId3"/>
    <p:sldId id="300" r:id="rId4"/>
    <p:sldId id="301" r:id="rId5"/>
    <p:sldId id="302" r:id="rId6"/>
    <p:sldId id="303" r:id="rId7"/>
    <p:sldId id="306" r:id="rId8"/>
    <p:sldId id="304" r:id="rId9"/>
    <p:sldId id="305" r:id="rId10"/>
    <p:sldId id="299" r:id="rId11"/>
    <p:sldId id="266" r:id="rId12"/>
    <p:sldId id="267" r:id="rId13"/>
    <p:sldId id="259" r:id="rId14"/>
    <p:sldId id="263" r:id="rId15"/>
    <p:sldId id="256" r:id="rId16"/>
    <p:sldId id="277" r:id="rId17"/>
    <p:sldId id="260" r:id="rId18"/>
    <p:sldId id="262" r:id="rId19"/>
    <p:sldId id="307" r:id="rId20"/>
    <p:sldId id="261" r:id="rId21"/>
    <p:sldId id="269" r:id="rId22"/>
    <p:sldId id="270" r:id="rId23"/>
    <p:sldId id="276" r:id="rId24"/>
    <p:sldId id="280" r:id="rId25"/>
    <p:sldId id="298" r:id="rId26"/>
    <p:sldId id="297" r:id="rId27"/>
    <p:sldId id="295" r:id="rId28"/>
    <p:sldId id="289" r:id="rId29"/>
    <p:sldId id="290" r:id="rId30"/>
    <p:sldId id="291" r:id="rId31"/>
    <p:sldId id="292" r:id="rId32"/>
    <p:sldId id="293" r:id="rId33"/>
    <p:sldId id="279" r:id="rId34"/>
    <p:sldId id="281" r:id="rId35"/>
    <p:sldId id="283" r:id="rId36"/>
    <p:sldId id="284" r:id="rId37"/>
    <p:sldId id="285" r:id="rId38"/>
    <p:sldId id="286" r:id="rId39"/>
    <p:sldId id="287" r:id="rId40"/>
    <p:sldId id="288" r:id="rId41"/>
    <p:sldId id="282" r:id="rId42"/>
    <p:sldId id="296" r:id="rId43"/>
    <p:sldId id="294" r:id="rId44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FF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67" d="100"/>
          <a:sy n="167" d="100"/>
        </p:scale>
        <p:origin x="-112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emf"/><Relationship Id="rId2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 dirty="0"/>
              <a:t>ATS 760 Global Carbon </a:t>
            </a:r>
            <a:r>
              <a:rPr lang="en-US" dirty="0" smtClean="0"/>
              <a:t>Cycle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r>
              <a:rPr lang="en-US"/>
              <a:t>Eddy Covariance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/>
              <a:t>CSU ATS Scott Denning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fld id="{C8AF7988-EB5D-4B45-B676-B7459DC4BA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35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/>
              <a:t>AT760 Global Carbon Cycle 2007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0213" y="547688"/>
            <a:ext cx="3659187" cy="2744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r>
              <a:rPr lang="en-US"/>
              <a:t>CSU ATS Scott Denning</a:t>
            </a:r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81" tIns="48440" rIns="96881" bIns="48440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fld id="{E92DFE58-CBDE-8F4E-9BCF-2494D8959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144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74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3E6A255-D5CD-8945-A9C3-850F3F131BA9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7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89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7394816-DA80-7747-8CD7-FB563DD27957}" type="slidenum">
              <a:rPr lang="en-US" sz="1300"/>
              <a:pPr/>
              <a:t>13</a:t>
            </a:fld>
            <a:endParaRPr lang="en-US" sz="1300"/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09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09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4A6E16-58E5-844A-95A1-1FB819E72C5D}" type="slidenum">
              <a:rPr lang="en-US" sz="1300"/>
              <a:pPr/>
              <a:t>14</a:t>
            </a:fld>
            <a:endParaRPr lang="en-US" sz="1300"/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30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EC83253-1E71-EB40-8689-FC3067EE6B07}" type="slidenum">
              <a:rPr lang="en-US" sz="1300"/>
              <a:pPr/>
              <a:t>15</a:t>
            </a:fld>
            <a:endParaRPr lang="en-US" sz="1300"/>
          </a:p>
        </p:txBody>
      </p:sp>
      <p:sp>
        <p:nvSpPr>
          <p:cNvPr id="43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50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50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7BFBD8-CEDC-824D-842F-AF3EC98914C3}" type="slidenum">
              <a:rPr lang="en-US" sz="1300"/>
              <a:pPr/>
              <a:t>16</a:t>
            </a:fld>
            <a:endParaRPr lang="en-US" sz="1300"/>
          </a:p>
        </p:txBody>
      </p:sp>
      <p:sp>
        <p:nvSpPr>
          <p:cNvPr id="45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71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4D32849-9B04-494A-9845-113A032E6270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5D1EE6C-4650-CD44-A35F-EBD5B2875B7E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94416ED-D407-8648-B5AE-20EEA57D0F25}" type="slidenum">
              <a:rPr lang="en-US" sz="1300"/>
              <a:pPr/>
              <a:t>20</a:t>
            </a:fld>
            <a:endParaRPr lang="en-US" sz="1300"/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63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8BBAF17-076D-5346-9342-22AD2D81FFF1}" type="slidenum">
              <a:rPr lang="en-US" sz="1300"/>
              <a:pPr/>
              <a:t>21</a:t>
            </a:fld>
            <a:endParaRPr lang="en-US" sz="1300"/>
          </a:p>
        </p:txBody>
      </p:sp>
      <p:sp>
        <p:nvSpPr>
          <p:cNvPr id="563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583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9ED3C3C-111A-5C4F-AC2C-717C5B2D92C8}" type="slidenum">
              <a:rPr lang="en-US" sz="1300"/>
              <a:pPr/>
              <a:t>22</a:t>
            </a:fld>
            <a:endParaRPr lang="en-US" sz="1300"/>
          </a:p>
        </p:txBody>
      </p:sp>
      <p:sp>
        <p:nvSpPr>
          <p:cNvPr id="583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66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433964F-C810-BB44-866B-E42DBF78FF98}" type="slidenum">
              <a:rPr lang="en-US" sz="1300"/>
              <a:pPr/>
              <a:t>23</a:t>
            </a:fld>
            <a:endParaRPr lang="en-US" sz="1300"/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94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23A1586-9E65-CC4F-B14F-492BCDE04C7E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194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686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686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FECBED8-5705-4A4F-BB75-5DB871100053}" type="slidenum">
              <a:rPr lang="en-US" sz="1300"/>
              <a:pPr/>
              <a:t>24</a:t>
            </a:fld>
            <a:endParaRPr lang="en-US" sz="1300"/>
          </a:p>
        </p:txBody>
      </p:sp>
      <p:sp>
        <p:nvSpPr>
          <p:cNvPr id="68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27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8565FCD-FDB9-074D-8957-10551F42D971}" type="slidenum">
              <a:rPr lang="en-US" sz="1300"/>
              <a:pPr/>
              <a:t>25</a:t>
            </a:fld>
            <a:endParaRPr lang="en-US" sz="1300"/>
          </a:p>
        </p:txBody>
      </p:sp>
      <p:sp>
        <p:nvSpPr>
          <p:cNvPr id="727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47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1E79D9-0B9B-4646-AC17-AE748E90E315}" type="slidenum">
              <a:rPr lang="en-US" sz="1300"/>
              <a:pPr/>
              <a:t>26</a:t>
            </a:fld>
            <a:endParaRPr lang="en-US" sz="1300"/>
          </a:p>
        </p:txBody>
      </p:sp>
      <p:sp>
        <p:nvSpPr>
          <p:cNvPr id="74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68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0CBE82-C2C2-DC4C-A6A3-D6F19E243103}" type="slidenum">
              <a:rPr lang="en-US" sz="1300"/>
              <a:pPr/>
              <a:t>27</a:t>
            </a:fld>
            <a:endParaRPr lang="en-US" sz="1300"/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788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788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238F9A-8FA6-4240-B52E-2400C08D64E0}" type="slidenum">
              <a:rPr lang="en-US" sz="1300"/>
              <a:pPr/>
              <a:t>28</a:t>
            </a:fld>
            <a:endParaRPr lang="en-US" sz="1300"/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08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09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F806FF-FEA5-844A-81A9-6E047F362D35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809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29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29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AD1C41-E91A-FF41-AE91-54EE067247DF}" type="slidenum">
              <a:rPr lang="en-US" sz="1300"/>
              <a:pPr/>
              <a:t>30</a:t>
            </a:fld>
            <a:endParaRPr lang="en-US" sz="1300"/>
          </a:p>
        </p:txBody>
      </p:sp>
      <p:sp>
        <p:nvSpPr>
          <p:cNvPr id="829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49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49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BC3F70-01A0-F54B-B9CB-6EFD68408920}" type="slidenum">
              <a:rPr lang="en-US" sz="1300"/>
              <a:pPr/>
              <a:t>31</a:t>
            </a:fld>
            <a:endParaRPr lang="en-US" sz="1300"/>
          </a:p>
        </p:txBody>
      </p:sp>
      <p:sp>
        <p:nvSpPr>
          <p:cNvPr id="849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70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70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B4B472-2098-1C4B-8337-BA3DAF9022B0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87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90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9DCDC4-25CA-7245-B22C-93AF0218013A}" type="slidenum">
              <a:rPr lang="en-US" sz="1300"/>
              <a:pPr/>
              <a:t>33</a:t>
            </a:fld>
            <a:endParaRPr lang="en-US" sz="1300"/>
          </a:p>
        </p:txBody>
      </p:sp>
      <p:sp>
        <p:nvSpPr>
          <p:cNvPr id="89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16F4DD6-B1EF-2647-A806-26DEB2F2830B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215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11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11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1879E7-E67F-7E4A-872C-D10AF5E85FE0}" type="slidenum">
              <a:rPr lang="en-US" sz="1300"/>
              <a:pPr/>
              <a:t>34</a:t>
            </a:fld>
            <a:endParaRPr lang="en-US" sz="1300"/>
          </a:p>
        </p:txBody>
      </p:sp>
      <p:sp>
        <p:nvSpPr>
          <p:cNvPr id="911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31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31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6273F2-704C-D548-ADAB-93DA68CD0CC0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931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52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52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FE1F82D-0B18-1247-8886-19D87AA126F1}" type="slidenum">
              <a:rPr lang="en-US" sz="1300"/>
              <a:pPr/>
              <a:t>36</a:t>
            </a:fld>
            <a:endParaRPr lang="en-US" sz="1300"/>
          </a:p>
        </p:txBody>
      </p:sp>
      <p:sp>
        <p:nvSpPr>
          <p:cNvPr id="9523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72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72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BE85A0-CE34-E347-8636-B6F9856A09EB}" type="slidenum">
              <a:rPr lang="en-US" sz="1300"/>
              <a:pPr/>
              <a:t>37</a:t>
            </a:fld>
            <a:endParaRPr lang="en-US" sz="1300"/>
          </a:p>
        </p:txBody>
      </p:sp>
      <p:sp>
        <p:nvSpPr>
          <p:cNvPr id="972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93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993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D8A6DB-846F-E744-95D0-15F3E8A3038E}" type="slidenum">
              <a:rPr lang="en-US" sz="1300"/>
              <a:pPr/>
              <a:t>38</a:t>
            </a:fld>
            <a:endParaRPr lang="en-US" sz="1300"/>
          </a:p>
        </p:txBody>
      </p:sp>
      <p:sp>
        <p:nvSpPr>
          <p:cNvPr id="993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13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13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258A674-DA03-D94E-8D44-7AA852A53C42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1013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34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34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F691AA5-0309-FA4D-95A6-C2ED0D0C1CCB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103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54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547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B6E0D1-9F77-D74E-88A8-AC99A08B74B9}" type="slidenum">
              <a:rPr lang="en-US" sz="1300"/>
              <a:pPr/>
              <a:t>41</a:t>
            </a:fld>
            <a:endParaRPr lang="en-US" sz="1300"/>
          </a:p>
        </p:txBody>
      </p:sp>
      <p:sp>
        <p:nvSpPr>
          <p:cNvPr id="1054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75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75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916D8D3-A1E2-3742-ABCD-CB8A3F9CFE7B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107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1095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1095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3F05A4-974F-E34C-A005-B82EB323BEE7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1095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35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7A893A-F5DB-8A47-A8CE-68BA6C78D174}" type="slidenum">
              <a:rPr lang="en-US" sz="1300"/>
              <a:pPr/>
              <a:t>4</a:t>
            </a:fld>
            <a:endParaRPr lang="en-US" sz="1300"/>
          </a:p>
        </p:txBody>
      </p:sp>
      <p:sp>
        <p:nvSpPr>
          <p:cNvPr id="23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56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081730-90E9-6A41-B216-976055431010}" type="slidenum">
              <a:rPr lang="en-US" sz="1300"/>
              <a:pPr/>
              <a:t>5</a:t>
            </a:fld>
            <a:endParaRPr lang="en-US" sz="1300"/>
          </a:p>
        </p:txBody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45DA1E-66E9-2242-9890-C8D7FBFB3214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327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1E00CF-1355-6844-938B-E2D4F6BB8736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D27A88-AF04-6149-BE74-8C5FCFE0885B}" type="slidenum">
              <a:rPr lang="en-US" sz="1300"/>
              <a:pPr/>
              <a:t>11</a:t>
            </a:fld>
            <a:endParaRPr lang="en-US" sz="1300"/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5B03D16-E208-E64D-A599-F5D1F3736DD9}" type="slidenum">
              <a:rPr lang="en-US" sz="1300"/>
              <a:pPr/>
              <a:t>12</a:t>
            </a:fld>
            <a:endParaRPr lang="en-US" sz="1300"/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0304A-2BFB-A740-BB5B-9EABFA5954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8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33C95-43AE-3D49-AB03-16EF39E292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2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34D6D-A6F5-A844-B6CF-C98C6B2AC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37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5751B-3AFE-7348-9E0A-65A26033E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9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B4BA97-B57A-6441-9111-769E1A1CF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0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2AA01-86C8-C741-88CE-7466E4761C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3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21F21-0F89-0047-86BE-535E6A6F0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8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C7CE6-5193-FE4F-9D50-C912E17E9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EA7F4-735F-1F46-B46C-BF55E0B9B4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31BF0-8F38-494C-9989-9B15C9E70A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BD909-A861-6A40-9AB7-191C546BEF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04530-187C-5D47-B8B4-A6607037BE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8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529A92-1425-B94A-A48B-8060F88E767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pitchFamily="-1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image" Target="../media/image12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21.emf"/><Relationship Id="rId14" Type="http://schemas.openxmlformats.org/officeDocument/2006/relationships/oleObject" Target="../embeddings/oleObject14.bin"/><Relationship Id="rId15" Type="http://schemas.openxmlformats.org/officeDocument/2006/relationships/image" Target="../media/image2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9.emf"/><Relationship Id="rId10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1.jpe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3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36.emf"/><Relationship Id="rId6" Type="http://schemas.openxmlformats.org/officeDocument/2006/relationships/image" Target="../media/image37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4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5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1975" y="1552575"/>
            <a:ext cx="7772400" cy="11430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Eddy Covariance Measurement of Ecosystem Carbon Exchange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1613" y="3144838"/>
            <a:ext cx="8755062" cy="1752600"/>
          </a:xfrm>
        </p:spPr>
        <p:txBody>
          <a:bodyPr/>
          <a:lstStyle/>
          <a:p>
            <a:r>
              <a:rPr lang="en-US">
                <a:latin typeface="Arial Rounded MT Bold"/>
                <a:cs typeface="Arial Rounded MT Bold"/>
              </a:rPr>
              <a:t>Please read:</a:t>
            </a:r>
          </a:p>
          <a:p>
            <a:pPr algn="l"/>
            <a:r>
              <a:rPr lang="en-US" sz="2400">
                <a:latin typeface="Arial Rounded MT Bold"/>
                <a:cs typeface="Arial Rounded MT Bold"/>
              </a:rPr>
              <a:t> D. D. Baldocchi. Assessing the eddy covariance technique for evaluating carbon dioxide exchange rates of ecosystems: past, present and future. </a:t>
            </a:r>
            <a:r>
              <a:rPr lang="en-US" sz="2400" i="1">
                <a:latin typeface="Arial Rounded MT Bold"/>
                <a:cs typeface="Arial Rounded MT Bold"/>
              </a:rPr>
              <a:t>Global Change Biology</a:t>
            </a:r>
            <a:r>
              <a:rPr lang="en-US" sz="2400">
                <a:latin typeface="Arial Rounded MT Bold"/>
                <a:cs typeface="Arial Rounded MT Bold"/>
              </a:rPr>
              <a:t>, </a:t>
            </a:r>
            <a:r>
              <a:rPr lang="en-US" sz="2400" b="1">
                <a:latin typeface="Arial Rounded MT Bold"/>
                <a:cs typeface="Arial Rounded MT Bold"/>
              </a:rPr>
              <a:t>9</a:t>
            </a:r>
            <a:r>
              <a:rPr lang="en-US" sz="2400">
                <a:latin typeface="Arial Rounded MT Bold"/>
                <a:cs typeface="Arial Rounded MT Bold"/>
              </a:rPr>
              <a:t>, 479-492, 2003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Rhyme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229600" cy="4876800"/>
          </a:xfrm>
          <a:noFill/>
        </p:spPr>
        <p:txBody>
          <a:bodyPr/>
          <a:lstStyle/>
          <a:p>
            <a:r>
              <a:rPr lang="en-US" sz="2400">
                <a:solidFill>
                  <a:srgbClr val="010000"/>
                </a:solidFill>
                <a:latin typeface="Arial" charset="0"/>
              </a:rPr>
              <a:t> </a:t>
            </a:r>
            <a:r>
              <a:rPr lang="ja-JP" altLang="en-US" sz="2400">
                <a:solidFill>
                  <a:srgbClr val="010000"/>
                </a:solidFill>
                <a:latin typeface="Arial" charset="0"/>
              </a:rPr>
              <a:t>“</a:t>
            </a:r>
            <a:r>
              <a:rPr lang="en-US" sz="2400">
                <a:solidFill>
                  <a:srgbClr val="010000"/>
                </a:solidFill>
                <a:latin typeface="Arial" charset="0"/>
              </a:rPr>
              <a:t>Big whorls have little whorls,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   Which feed on their velocity;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   And little whorls have lesser whorls,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   And so on to viscosity</a:t>
            </a:r>
            <a:r>
              <a:rPr lang="ja-JP" altLang="en-US" sz="2400">
                <a:solidFill>
                  <a:srgbClr val="010000"/>
                </a:solidFill>
                <a:latin typeface="Arial" charset="0"/>
              </a:rPr>
              <a:t>”</a:t>
            </a:r>
            <a:endParaRPr lang="en-US" sz="2400">
              <a:solidFill>
                <a:srgbClr val="010000"/>
              </a:solidFill>
              <a:latin typeface="Arial" charset="0"/>
            </a:endParaRPr>
          </a:p>
          <a:p>
            <a:pPr lvl="3"/>
            <a: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  <a:t>Lewis Richardson, </a:t>
            </a:r>
            <a:r>
              <a:rPr lang="en-US" sz="1600" i="1">
                <a:solidFill>
                  <a:srgbClr val="010000"/>
                </a:solidFill>
                <a:latin typeface="Arial" charset="0"/>
                <a:ea typeface="ＭＳ Ｐゴシック" charset="0"/>
              </a:rPr>
              <a:t>The supply of energy from and to Atmospheric Eddies </a:t>
            </a:r>
            <a: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  <a:t>1920</a:t>
            </a:r>
          </a:p>
          <a:p>
            <a:r>
              <a:rPr lang="ja-JP" altLang="en-US" sz="2400">
                <a:solidFill>
                  <a:srgbClr val="010000"/>
                </a:solidFill>
                <a:latin typeface="Arial" charset="0"/>
              </a:rPr>
              <a:t>“</a:t>
            </a:r>
            <a:r>
              <a:rPr lang="en-US" sz="2400">
                <a:solidFill>
                  <a:srgbClr val="010000"/>
                </a:solidFill>
                <a:latin typeface="Arial" charset="0"/>
              </a:rPr>
              <a:t>Great fleas have little fleas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 Upon their backs to bite 'em,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 And little fleas have lesser fleas,</a:t>
            </a:r>
            <a:br>
              <a:rPr lang="en-US" sz="2400">
                <a:solidFill>
                  <a:srgbClr val="010000"/>
                </a:solidFill>
                <a:latin typeface="Arial" charset="0"/>
              </a:rPr>
            </a:br>
            <a:r>
              <a:rPr lang="en-US" sz="2400">
                <a:solidFill>
                  <a:srgbClr val="010000"/>
                </a:solidFill>
                <a:latin typeface="Arial" charset="0"/>
              </a:rPr>
              <a:t> And so, ad infinitum</a:t>
            </a:r>
            <a:r>
              <a:rPr lang="ja-JP" altLang="en-US" sz="2400">
                <a:solidFill>
                  <a:srgbClr val="010000"/>
                </a:solidFill>
                <a:latin typeface="Arial" charset="0"/>
              </a:rPr>
              <a:t>”</a:t>
            </a:r>
            <a:r>
              <a:rPr lang="en-US" sz="2400">
                <a:solidFill>
                  <a:srgbClr val="010000"/>
                </a:solidFill>
                <a:latin typeface="Arial" charset="0"/>
              </a:rPr>
              <a:t> </a:t>
            </a:r>
          </a:p>
          <a:p>
            <a:pPr lvl="3"/>
            <a: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  <a:t>Augustus De Morgan </a:t>
            </a:r>
            <a:b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</a:br>
            <a:r>
              <a:rPr lang="en-US" sz="1600">
                <a:solidFill>
                  <a:srgbClr val="010000"/>
                </a:solidFill>
                <a:latin typeface="Arial" charset="0"/>
                <a:ea typeface="ＭＳ Ｐゴシック" charset="0"/>
              </a:rPr>
              <a:t>(19th century mathematician, parodying Jonathon Swift, 1733) </a:t>
            </a:r>
          </a:p>
          <a:p>
            <a:endParaRPr lang="en-US" sz="2400">
              <a:solidFill>
                <a:srgbClr val="0100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Mass Conservation Equation for CO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4527550"/>
            <a:ext cx="8418513" cy="2179638"/>
          </a:xfrm>
        </p:spPr>
        <p:txBody>
          <a:bodyPr/>
          <a:lstStyle/>
          <a:p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c</a:t>
            </a:r>
            <a:r>
              <a:rPr lang="en-US" sz="2400">
                <a:latin typeface="Arial Rounded MT Bold"/>
                <a:cs typeface="Arial Rounded MT Bold"/>
              </a:rPr>
              <a:t> is mass mixing ratio (density of CO</a:t>
            </a:r>
            <a:r>
              <a:rPr lang="en-US" sz="2400" baseline="-25000">
                <a:latin typeface="Arial Rounded MT Bold"/>
                <a:cs typeface="Arial Rounded MT Bold"/>
              </a:rPr>
              <a:t>2</a:t>
            </a:r>
            <a:r>
              <a:rPr lang="en-US" sz="2400">
                <a:latin typeface="Arial Rounded MT Bold"/>
                <a:cs typeface="Arial Rounded MT Bold"/>
              </a:rPr>
              <a:t>/density of air)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(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u, v, w</a:t>
            </a:r>
            <a:r>
              <a:rPr lang="en-US" sz="2400">
                <a:latin typeface="Arial Rounded MT Bold"/>
                <a:cs typeface="Arial Rounded MT Bold"/>
              </a:rPr>
              <a:t>) are components of vector wind </a:t>
            </a:r>
            <a:br>
              <a:rPr lang="en-US" sz="2400">
                <a:latin typeface="Arial Rounded MT Bold"/>
                <a:cs typeface="Arial Rounded MT Bold"/>
              </a:rPr>
            </a:br>
            <a:r>
              <a:rPr lang="en-US" sz="2400">
                <a:latin typeface="Arial Rounded MT Bold"/>
                <a:cs typeface="Arial Rounded MT Bold"/>
              </a:rPr>
              <a:t>(positive toward east, toward north, and upward)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(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sz="2400" baseline="-25000">
                <a:solidFill>
                  <a:srgbClr val="FF0000"/>
                </a:solidFill>
                <a:latin typeface="Arial Rounded MT Bold"/>
                <a:cs typeface="Arial Rounded MT Bold"/>
              </a:rPr>
              <a:t>x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 F</a:t>
            </a:r>
            <a:r>
              <a:rPr lang="en-US" sz="2400" baseline="-25000">
                <a:solidFill>
                  <a:srgbClr val="FF0000"/>
                </a:solidFill>
                <a:latin typeface="Arial Rounded MT Bold"/>
                <a:cs typeface="Arial Rounded MT Bold"/>
              </a:rPr>
              <a:t>y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 F</a:t>
            </a:r>
            <a:r>
              <a:rPr lang="en-US" sz="2400" baseline="-25000">
                <a:solidFill>
                  <a:srgbClr val="FF0000"/>
                </a:solidFill>
                <a:latin typeface="Arial Rounded MT Bold"/>
                <a:cs typeface="Arial Rounded MT Bold"/>
              </a:rPr>
              <a:t>z</a:t>
            </a:r>
            <a:r>
              <a:rPr lang="en-US" sz="2400">
                <a:latin typeface="Arial Rounded MT Bold"/>
                <a:cs typeface="Arial Rounded MT Bold"/>
              </a:rPr>
              <a:t>) are components of vector mass flux of CO</a:t>
            </a:r>
            <a:r>
              <a:rPr lang="en-US" sz="2400" baseline="-25000">
                <a:latin typeface="Arial Rounded MT Bold"/>
                <a:cs typeface="Arial Rounded MT Bold"/>
              </a:rPr>
              <a:t>2</a:t>
            </a:r>
            <a:r>
              <a:rPr lang="en-US" sz="2400">
                <a:latin typeface="Arial Rounded MT Bold"/>
                <a:cs typeface="Arial Rounded MT Bold"/>
              </a:rPr>
              <a:t> 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766888" y="1277938"/>
          <a:ext cx="5570537" cy="265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Image" r:id="rId4" imgW="7980233" imgH="3812213" progId="Photoshop.Image.5">
                  <p:embed/>
                </p:oleObj>
              </mc:Choice>
              <mc:Fallback>
                <p:oleObj name="Image" r:id="rId4" imgW="7980233" imgH="381221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6888" y="1277938"/>
                        <a:ext cx="5570537" cy="265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2273300" y="1949450"/>
            <a:ext cx="11017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local rate</a:t>
            </a:r>
            <a:br>
              <a:rPr lang="en-US" sz="1400" b="1">
                <a:solidFill>
                  <a:srgbClr val="FF0000"/>
                </a:solidFill>
                <a:latin typeface="Comic Sans MS" charset="0"/>
              </a:rPr>
            </a:br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of change 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3979863" y="2105025"/>
            <a:ext cx="15065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advection (3D) </a:t>
            </a:r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3454400" y="3598863"/>
            <a:ext cx="2022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flux divergence (3D) </a:t>
            </a:r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5618163" y="3598863"/>
            <a:ext cx="2000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latin typeface="Comic Sans MS" charset="0"/>
              </a:rPr>
              <a:t>biological source/sink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Consider Idealized Conditions</a:t>
            </a:r>
          </a:p>
        </p:txBody>
      </p:sp>
      <p:sp>
        <p:nvSpPr>
          <p:cNvPr id="358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3070225"/>
            <a:ext cx="4470400" cy="32718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No change in CO</a:t>
            </a:r>
            <a:r>
              <a:rPr lang="en-US" sz="2400" baseline="-25000">
                <a:latin typeface="Arial Rounded MT Bold"/>
                <a:cs typeface="Arial Rounded MT Bold"/>
              </a:rPr>
              <a:t>2</a:t>
            </a:r>
            <a:r>
              <a:rPr lang="en-US" sz="2400">
                <a:latin typeface="Arial Rounded MT Bold"/>
                <a:cs typeface="Arial Rounded MT Bold"/>
              </a:rPr>
              <a:t> with time (term I ~ 0)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Wind is steady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Surface is horizontally homogeneous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Terrain is flat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Term II ~ 0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Horizontal fluxes don</a:t>
            </a:r>
            <a:r>
              <a:rPr lang="ja-JP" altLang="en-US" sz="2400">
                <a:latin typeface="Arial Rounded MT Bold"/>
                <a:cs typeface="Arial Rounded MT Bold"/>
              </a:rPr>
              <a:t>’</a:t>
            </a:r>
            <a:r>
              <a:rPr lang="en-US" sz="2400">
                <a:latin typeface="Arial Rounded MT Bold"/>
                <a:cs typeface="Arial Rounded MT Bold"/>
              </a:rPr>
              <a:t>t diverge … term III ~ 0</a:t>
            </a:r>
          </a:p>
        </p:txBody>
      </p:sp>
      <p:grpSp>
        <p:nvGrpSpPr>
          <p:cNvPr id="35849" name="Group 13"/>
          <p:cNvGrpSpPr>
            <a:grpSpLocks/>
          </p:cNvGrpSpPr>
          <p:nvPr/>
        </p:nvGrpSpPr>
        <p:grpSpPr bwMode="auto">
          <a:xfrm>
            <a:off x="579438" y="1646238"/>
            <a:ext cx="3581400" cy="4125912"/>
            <a:chOff x="148" y="1416"/>
            <a:chExt cx="2256" cy="2599"/>
          </a:xfrm>
        </p:grpSpPr>
        <p:sp>
          <p:nvSpPr>
            <p:cNvPr id="35851" name="Rectangle 4"/>
            <p:cNvSpPr>
              <a:spLocks noChangeArrowheads="1"/>
            </p:cNvSpPr>
            <p:nvPr/>
          </p:nvSpPr>
          <p:spPr bwMode="auto">
            <a:xfrm>
              <a:off x="393" y="1870"/>
              <a:ext cx="1440" cy="2086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chemeClr val="tx2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aphicFrame>
          <p:nvGraphicFramePr>
            <p:cNvPr id="35845" name="Object 5"/>
            <p:cNvGraphicFramePr>
              <a:graphicFrameLocks noChangeAspect="1"/>
            </p:cNvGraphicFramePr>
            <p:nvPr/>
          </p:nvGraphicFramePr>
          <p:xfrm>
            <a:off x="489" y="3525"/>
            <a:ext cx="1392" cy="4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87" name="Clip" r:id="rId4" imgW="1154647" imgH="407415" progId="MS_ClipArt_Gallery.2">
                    <p:embed/>
                  </p:oleObj>
                </mc:Choice>
                <mc:Fallback>
                  <p:oleObj name="Clip" r:id="rId4" imgW="1154647" imgH="407415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" y="3525"/>
                          <a:ext cx="1392" cy="4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46" name="Object 6"/>
            <p:cNvGraphicFramePr>
              <a:graphicFrameLocks noChangeAspect="1"/>
            </p:cNvGraphicFramePr>
            <p:nvPr/>
          </p:nvGraphicFramePr>
          <p:xfrm>
            <a:off x="851" y="3312"/>
            <a:ext cx="1200" cy="4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88" name="Clip" r:id="rId6" imgW="1154647" imgH="407415" progId="MS_ClipArt_Gallery.2">
                    <p:embed/>
                  </p:oleObj>
                </mc:Choice>
                <mc:Fallback>
                  <p:oleObj name="Clip" r:id="rId6" imgW="1154647" imgH="407415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1" y="3312"/>
                          <a:ext cx="1200" cy="4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52" name="AutoShape 7"/>
            <p:cNvSpPr>
              <a:spLocks noChangeArrowheads="1"/>
            </p:cNvSpPr>
            <p:nvPr/>
          </p:nvSpPr>
          <p:spPr bwMode="auto">
            <a:xfrm rot="5400000">
              <a:off x="253" y="2825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AutoShape 8"/>
            <p:cNvSpPr>
              <a:spLocks noChangeArrowheads="1"/>
            </p:cNvSpPr>
            <p:nvPr/>
          </p:nvSpPr>
          <p:spPr bwMode="auto">
            <a:xfrm rot="5400000">
              <a:off x="253" y="1997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AutoShape 9"/>
            <p:cNvSpPr>
              <a:spLocks noChangeArrowheads="1"/>
            </p:cNvSpPr>
            <p:nvPr/>
          </p:nvSpPr>
          <p:spPr bwMode="auto">
            <a:xfrm rot="5400000" flipH="1">
              <a:off x="2125" y="1999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AutoShape 10"/>
            <p:cNvSpPr>
              <a:spLocks noChangeArrowheads="1"/>
            </p:cNvSpPr>
            <p:nvPr/>
          </p:nvSpPr>
          <p:spPr bwMode="auto">
            <a:xfrm rot="5400000" flipH="1">
              <a:off x="2125" y="2833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AutoShape 11"/>
            <p:cNvSpPr>
              <a:spLocks noChangeArrowheads="1"/>
            </p:cNvSpPr>
            <p:nvPr/>
          </p:nvSpPr>
          <p:spPr bwMode="auto">
            <a:xfrm flipH="1">
              <a:off x="1160" y="3631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AutoShape 12"/>
            <p:cNvSpPr>
              <a:spLocks noChangeArrowheads="1"/>
            </p:cNvSpPr>
            <p:nvPr/>
          </p:nvSpPr>
          <p:spPr bwMode="auto">
            <a:xfrm flipH="1">
              <a:off x="1214" y="1416"/>
              <a:ext cx="174" cy="384"/>
            </a:xfrm>
            <a:prstGeom prst="downArrow">
              <a:avLst>
                <a:gd name="adj1" fmla="val 50000"/>
                <a:gd name="adj2" fmla="val 5517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1498600" y="3295650"/>
          <a:ext cx="1712913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9" name="Image" r:id="rId7" imgW="682927" imgH="240833" progId="Photoshop.Image.5">
                  <p:embed/>
                </p:oleObj>
              </mc:Choice>
              <mc:Fallback>
                <p:oleObj name="Image" r:id="rId7" imgW="682927" imgH="24083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8600" y="3295650"/>
                        <a:ext cx="1712913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822825" y="1076325"/>
          <a:ext cx="3433763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0" name="Image" r:id="rId9" imgW="1914472" imgH="914402" progId="Photoshop.Image.5">
                  <p:embed/>
                </p:oleObj>
              </mc:Choice>
              <mc:Fallback>
                <p:oleObj name="Image" r:id="rId9" imgW="1914472" imgH="914402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2825" y="1076325"/>
                        <a:ext cx="3433763" cy="163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2516188" y="1470025"/>
            <a:ext cx="1073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i="1">
                <a:latin typeface="Comic Sans MS" charset="0"/>
              </a:rPr>
              <a:t>reference </a:t>
            </a:r>
            <a:br>
              <a:rPr lang="en-US" sz="1400" i="1">
                <a:latin typeface="Comic Sans MS" charset="0"/>
              </a:rPr>
            </a:br>
            <a:r>
              <a:rPr lang="en-US" sz="1400" i="1">
                <a:latin typeface="Comic Sans MS" charset="0"/>
              </a:rPr>
              <a:t>surface</a:t>
            </a: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241300" y="5818188"/>
          <a:ext cx="402748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1" name="Image" r:id="rId11" imgW="1307927" imgH="289438" progId="Photoshop.Image.5">
                  <p:embed/>
                </p:oleObj>
              </mc:Choice>
              <mc:Fallback>
                <p:oleObj name="Image" r:id="rId11" imgW="1307927" imgH="289438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5818188"/>
                        <a:ext cx="4027488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Turbulent CO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  <a:r>
              <a:rPr lang="en-US" dirty="0">
                <a:latin typeface="Arial Rounded MT Bold"/>
                <a:cs typeface="Arial Rounded MT Bold"/>
              </a:rPr>
              <a:t> Fluxes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1193800"/>
            <a:ext cx="3327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Imagine a turbulent eddy over an active ecosystem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Updrafts are systematically depleted in CO</a:t>
            </a:r>
            <a:r>
              <a:rPr lang="en-US" sz="2000" baseline="-25000">
                <a:latin typeface="Arial Rounded MT Bold"/>
                <a:cs typeface="Arial Rounded MT Bold"/>
              </a:rPr>
              <a:t>2</a:t>
            </a:r>
            <a:r>
              <a:rPr lang="en-US" sz="2000">
                <a:latin typeface="Arial Rounded MT Bold"/>
                <a:cs typeface="Arial Rounded MT Bold"/>
              </a:rPr>
              <a:t> relative to downdrafts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>
              <a:latin typeface="Arial Rounded MT Bold"/>
              <a:cs typeface="Arial Rounded MT Bold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Updraft: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w</a:t>
            </a:r>
            <a:r>
              <a:rPr lang="ja-JP" alt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c</a:t>
            </a:r>
            <a:r>
              <a:rPr lang="ja-JP" alt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1800">
                <a:solidFill>
                  <a:srgbClr val="008000"/>
                </a:solidFill>
                <a:latin typeface="Arial Rounded MT Bold"/>
                <a:ea typeface="ＭＳ Ｐゴシック" charset="0"/>
                <a:cs typeface="Arial Rounded MT Bold"/>
              </a:rPr>
              <a:t> &lt; 0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Downdraft: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</a:t>
            </a:r>
            <a:r>
              <a:rPr lang="ja-JP" alt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</a:t>
            </a:r>
            <a:r>
              <a:rPr lang="ja-JP" alt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&lt; 0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180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Average over eddy: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>
                <a:solidFill>
                  <a:srgbClr val="008000"/>
                </a:solidFill>
                <a:latin typeface="Arial Rounded MT Bold"/>
                <a:cs typeface="Arial Rounded MT Bold"/>
              </a:rPr>
              <a:t>          </a:t>
            </a:r>
            <a:r>
              <a:rPr lang="en-US">
                <a:solidFill>
                  <a:srgbClr val="008000"/>
                </a:solidFill>
                <a:latin typeface="Arial Rounded MT Bold"/>
                <a:cs typeface="Arial Rounded MT Bold"/>
              </a:rPr>
              <a:t>w</a:t>
            </a:r>
            <a:r>
              <a:rPr lang="ja-JP" altLang="en-US">
                <a:solidFill>
                  <a:srgbClr val="008000"/>
                </a:solidFill>
                <a:latin typeface="Arial Rounded MT Bold"/>
                <a:cs typeface="Arial Rounded MT Bold"/>
              </a:rPr>
              <a:t>’</a:t>
            </a:r>
            <a:r>
              <a:rPr lang="en-US">
                <a:solidFill>
                  <a:srgbClr val="008000"/>
                </a:solidFill>
                <a:latin typeface="Arial Rounded MT Bold"/>
                <a:cs typeface="Arial Rounded MT Bold"/>
              </a:rPr>
              <a:t>c</a:t>
            </a:r>
            <a:r>
              <a:rPr lang="ja-JP" altLang="en-US">
                <a:solidFill>
                  <a:srgbClr val="008000"/>
                </a:solidFill>
                <a:latin typeface="Arial Rounded MT Bold"/>
                <a:cs typeface="Arial Rounded MT Bold"/>
              </a:rPr>
              <a:t>’</a:t>
            </a:r>
            <a:r>
              <a:rPr lang="en-US">
                <a:solidFill>
                  <a:srgbClr val="008000"/>
                </a:solidFill>
                <a:latin typeface="Arial Rounded MT Bold"/>
                <a:cs typeface="Arial Rounded MT Bold"/>
              </a:rPr>
              <a:t> &lt; 0</a:t>
            </a:r>
          </a:p>
        </p:txBody>
      </p:sp>
      <p:sp>
        <p:nvSpPr>
          <p:cNvPr id="37894" name="AutoShape 4"/>
          <p:cNvSpPr>
            <a:spLocks noChangeArrowheads="1"/>
          </p:cNvSpPr>
          <p:nvPr/>
        </p:nvSpPr>
        <p:spPr bwMode="auto">
          <a:xfrm>
            <a:off x="381000" y="1828800"/>
            <a:ext cx="1422400" cy="4064000"/>
          </a:xfrm>
          <a:prstGeom prst="curvedRightArrow">
            <a:avLst>
              <a:gd name="adj1" fmla="val 58294"/>
              <a:gd name="adj2" fmla="val 131495"/>
              <a:gd name="adj3" fmla="val 47657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AutoShape 5"/>
          <p:cNvSpPr>
            <a:spLocks noChangeArrowheads="1"/>
          </p:cNvSpPr>
          <p:nvPr/>
        </p:nvSpPr>
        <p:spPr bwMode="auto">
          <a:xfrm flipH="1" flipV="1">
            <a:off x="3327400" y="1511300"/>
            <a:ext cx="1422400" cy="4064000"/>
          </a:xfrm>
          <a:prstGeom prst="curvedRightArrow">
            <a:avLst>
              <a:gd name="adj1" fmla="val 58294"/>
              <a:gd name="adj2" fmla="val 131495"/>
              <a:gd name="adj3" fmla="val 476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6"/>
          <p:cNvSpPr>
            <a:spLocks noChangeShapeType="1"/>
          </p:cNvSpPr>
          <p:nvPr/>
        </p:nvSpPr>
        <p:spPr bwMode="auto">
          <a:xfrm>
            <a:off x="609600" y="6007100"/>
            <a:ext cx="4660900" cy="0"/>
          </a:xfrm>
          <a:prstGeom prst="line">
            <a:avLst/>
          </a:prstGeom>
          <a:noFill/>
          <a:ln w="254000" cmpd="tri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Text Box 7"/>
          <p:cNvSpPr txBox="1">
            <a:spLocks noChangeArrowheads="1"/>
          </p:cNvSpPr>
          <p:nvPr/>
        </p:nvSpPr>
        <p:spPr bwMode="auto">
          <a:xfrm>
            <a:off x="762000" y="6205538"/>
            <a:ext cx="4322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Comic Sans MS" charset="0"/>
              </a:rPr>
              <a:t>photosynthesizing ecosystem</a:t>
            </a:r>
          </a:p>
        </p:txBody>
      </p:sp>
      <p:grpSp>
        <p:nvGrpSpPr>
          <p:cNvPr id="37898" name="Group 8"/>
          <p:cNvGrpSpPr>
            <a:grpSpLocks/>
          </p:cNvGrpSpPr>
          <p:nvPr/>
        </p:nvGrpSpPr>
        <p:grpSpPr bwMode="auto">
          <a:xfrm>
            <a:off x="596900" y="2992438"/>
            <a:ext cx="1030288" cy="889000"/>
            <a:chOff x="0" y="2957"/>
            <a:chExt cx="649" cy="560"/>
          </a:xfrm>
        </p:grpSpPr>
        <p:sp>
          <p:nvSpPr>
            <p:cNvPr id="37905" name="Text Box 9"/>
            <p:cNvSpPr txBox="1">
              <a:spLocks noChangeArrowheads="1"/>
            </p:cNvSpPr>
            <p:nvPr/>
          </p:nvSpPr>
          <p:spPr bwMode="auto">
            <a:xfrm>
              <a:off x="62" y="2957"/>
              <a:ext cx="5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8000"/>
                  </a:solidFill>
                  <a:latin typeface="Comic Sans MS" charset="0"/>
                </a:rPr>
                <a:t>w</a:t>
              </a:r>
              <a:r>
                <a:rPr lang="ja-JP" altLang="en-US">
                  <a:solidFill>
                    <a:srgbClr val="008000"/>
                  </a:solidFill>
                  <a:latin typeface="Comic Sans MS" charset="0"/>
                </a:rPr>
                <a:t>’</a:t>
              </a:r>
              <a:r>
                <a:rPr lang="en-US">
                  <a:solidFill>
                    <a:srgbClr val="008000"/>
                  </a:solidFill>
                  <a:latin typeface="Comic Sans MS" charset="0"/>
                </a:rPr>
                <a:t> &lt; 0</a:t>
              </a:r>
            </a:p>
          </p:txBody>
        </p:sp>
        <p:sp>
          <p:nvSpPr>
            <p:cNvPr id="37906" name="Text Box 10"/>
            <p:cNvSpPr txBox="1">
              <a:spLocks noChangeArrowheads="1"/>
            </p:cNvSpPr>
            <p:nvPr/>
          </p:nvSpPr>
          <p:spPr bwMode="auto">
            <a:xfrm>
              <a:off x="0" y="3229"/>
              <a:ext cx="6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8000"/>
                  </a:solidFill>
                  <a:latin typeface="Comic Sans MS" charset="0"/>
                </a:rPr>
                <a:t>c </a:t>
              </a:r>
              <a:r>
                <a:rPr lang="ja-JP" altLang="en-US">
                  <a:solidFill>
                    <a:srgbClr val="008000"/>
                  </a:solidFill>
                  <a:latin typeface="Comic Sans MS" charset="0"/>
                </a:rPr>
                <a:t>’</a:t>
              </a:r>
              <a:r>
                <a:rPr lang="en-US">
                  <a:solidFill>
                    <a:srgbClr val="008000"/>
                  </a:solidFill>
                  <a:latin typeface="Comic Sans MS" charset="0"/>
                </a:rPr>
                <a:t> &gt; 0</a:t>
              </a:r>
            </a:p>
          </p:txBody>
        </p:sp>
      </p:grpSp>
      <p:grpSp>
        <p:nvGrpSpPr>
          <p:cNvPr id="37899" name="Group 11"/>
          <p:cNvGrpSpPr>
            <a:grpSpLocks/>
          </p:cNvGrpSpPr>
          <p:nvPr/>
        </p:nvGrpSpPr>
        <p:grpSpPr bwMode="auto">
          <a:xfrm>
            <a:off x="3225800" y="3500438"/>
            <a:ext cx="1030288" cy="889000"/>
            <a:chOff x="2912" y="2965"/>
            <a:chExt cx="649" cy="560"/>
          </a:xfrm>
        </p:grpSpPr>
        <p:sp>
          <p:nvSpPr>
            <p:cNvPr id="37903" name="Text Box 12"/>
            <p:cNvSpPr txBox="1">
              <a:spLocks noChangeArrowheads="1"/>
            </p:cNvSpPr>
            <p:nvPr/>
          </p:nvSpPr>
          <p:spPr bwMode="auto">
            <a:xfrm>
              <a:off x="2974" y="2965"/>
              <a:ext cx="5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w</a:t>
              </a:r>
              <a:r>
                <a:rPr lang="ja-JP" altLang="en-US">
                  <a:solidFill>
                    <a:srgbClr val="FF0000"/>
                  </a:solidFill>
                  <a:latin typeface="Comic Sans MS" charset="0"/>
                </a:rPr>
                <a:t>’</a:t>
              </a:r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 &gt; 0</a:t>
              </a:r>
            </a:p>
          </p:txBody>
        </p:sp>
        <p:sp>
          <p:nvSpPr>
            <p:cNvPr id="37904" name="Text Box 13"/>
            <p:cNvSpPr txBox="1">
              <a:spLocks noChangeArrowheads="1"/>
            </p:cNvSpPr>
            <p:nvPr/>
          </p:nvSpPr>
          <p:spPr bwMode="auto">
            <a:xfrm>
              <a:off x="2912" y="3237"/>
              <a:ext cx="6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c </a:t>
              </a:r>
              <a:r>
                <a:rPr lang="ja-JP" altLang="en-US">
                  <a:solidFill>
                    <a:srgbClr val="FF0000"/>
                  </a:solidFill>
                  <a:latin typeface="Comic Sans MS" charset="0"/>
                </a:rPr>
                <a:t>’</a:t>
              </a:r>
              <a:r>
                <a:rPr lang="en-US">
                  <a:solidFill>
                    <a:srgbClr val="FF0000"/>
                  </a:solidFill>
                  <a:latin typeface="Comic Sans MS" charset="0"/>
                </a:rPr>
                <a:t> &lt; 0</a:t>
              </a:r>
            </a:p>
          </p:txBody>
        </p:sp>
      </p:grp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34950" y="1001713"/>
          <a:ext cx="23542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1" name="Equation" r:id="rId4" imgW="672913" imgH="178042" progId="Equation.DSMT4">
                  <p:embed/>
                </p:oleObj>
              </mc:Choice>
              <mc:Fallback>
                <p:oleObj name="Equation" r:id="rId4" imgW="672913" imgH="17804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001713"/>
                        <a:ext cx="23542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3117850" y="896938"/>
          <a:ext cx="19986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Equation" r:id="rId6" imgW="571649" imgH="216203" progId="Equation.DSMT4">
                  <p:embed/>
                </p:oleObj>
              </mc:Choice>
              <mc:Fallback>
                <p:oleObj name="Equation" r:id="rId6" imgW="571649" imgH="21620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896938"/>
                        <a:ext cx="19986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0" name="Line 16"/>
          <p:cNvSpPr>
            <a:spLocks noChangeShapeType="1"/>
          </p:cNvSpPr>
          <p:nvPr/>
        </p:nvSpPr>
        <p:spPr bwMode="auto">
          <a:xfrm>
            <a:off x="6107113" y="4010025"/>
            <a:ext cx="48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1" name="Line 17"/>
          <p:cNvSpPr>
            <a:spLocks noChangeShapeType="1"/>
          </p:cNvSpPr>
          <p:nvPr/>
        </p:nvSpPr>
        <p:spPr bwMode="auto">
          <a:xfrm>
            <a:off x="6126163" y="4684713"/>
            <a:ext cx="482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2" name="Line 18"/>
          <p:cNvSpPr>
            <a:spLocks noChangeShapeType="1"/>
          </p:cNvSpPr>
          <p:nvPr/>
        </p:nvSpPr>
        <p:spPr bwMode="auto">
          <a:xfrm>
            <a:off x="6527800" y="5822950"/>
            <a:ext cx="4826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Reynolds</a:t>
            </a:r>
            <a:r>
              <a:rPr lang="ja-JP" altLang="en-US" dirty="0">
                <a:latin typeface="Arial Rounded MT Bold"/>
                <a:cs typeface="Arial Rounded MT Bold"/>
              </a:rPr>
              <a:t>’</a:t>
            </a:r>
            <a:r>
              <a:rPr lang="en-US" dirty="0">
                <a:latin typeface="Arial Rounded MT Bold"/>
                <a:cs typeface="Arial Rounded MT Bold"/>
              </a:rPr>
              <a:t> Averaging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1688" y="1441450"/>
            <a:ext cx="4475162" cy="1760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Mean of a mean is the mean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Mean of a prime is zero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Arial Rounded MT Bold"/>
                <a:cs typeface="Arial Rounded MT Bold"/>
              </a:rPr>
              <a:t>Mean of a product is 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not</a:t>
            </a:r>
            <a:r>
              <a:rPr lang="en-US" sz="2400">
                <a:latin typeface="Arial Rounded MT Bold"/>
                <a:cs typeface="Arial Rounded MT Bold"/>
              </a:rPr>
              <a:t> necessarily zero!</a:t>
            </a:r>
          </a:p>
        </p:txBody>
      </p:sp>
      <p:grpSp>
        <p:nvGrpSpPr>
          <p:cNvPr id="39946" name="Group 48"/>
          <p:cNvGrpSpPr>
            <a:grpSpLocks/>
          </p:cNvGrpSpPr>
          <p:nvPr/>
        </p:nvGrpSpPr>
        <p:grpSpPr bwMode="auto">
          <a:xfrm>
            <a:off x="5105400" y="3473450"/>
            <a:ext cx="3346450" cy="1992313"/>
            <a:chOff x="266" y="2517"/>
            <a:chExt cx="2108" cy="1255"/>
          </a:xfrm>
        </p:grpSpPr>
        <p:graphicFrame>
          <p:nvGraphicFramePr>
            <p:cNvPr id="39943" name="Object 7"/>
            <p:cNvGraphicFramePr>
              <a:graphicFrameLocks noChangeAspect="1"/>
            </p:cNvGraphicFramePr>
            <p:nvPr/>
          </p:nvGraphicFramePr>
          <p:xfrm>
            <a:off x="266" y="2517"/>
            <a:ext cx="2108" cy="1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91" name="Equation" r:id="rId4" imgW="1664096" imgH="990997" progId="Equation.DSMT4">
                    <p:embed/>
                  </p:oleObj>
                </mc:Choice>
                <mc:Fallback>
                  <p:oleObj name="Equation" r:id="rId4" imgW="1664096" imgH="99099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" y="2517"/>
                          <a:ext cx="2108" cy="12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3" name="Line 33"/>
            <p:cNvSpPr>
              <a:spLocks noChangeShapeType="1"/>
            </p:cNvSpPr>
            <p:nvPr/>
          </p:nvSpPr>
          <p:spPr bwMode="auto">
            <a:xfrm flipV="1">
              <a:off x="1170" y="3474"/>
              <a:ext cx="274" cy="2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9954" name="Line 34"/>
            <p:cNvSpPr>
              <a:spLocks noChangeShapeType="1"/>
            </p:cNvSpPr>
            <p:nvPr/>
          </p:nvSpPr>
          <p:spPr bwMode="auto">
            <a:xfrm flipV="1">
              <a:off x="1493" y="3467"/>
              <a:ext cx="274" cy="2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9955" name="Text Box 35"/>
            <p:cNvSpPr txBox="1">
              <a:spLocks noChangeArrowheads="1"/>
            </p:cNvSpPr>
            <p:nvPr/>
          </p:nvSpPr>
          <p:spPr bwMode="auto">
            <a:xfrm>
              <a:off x="1402" y="3384"/>
              <a:ext cx="1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i="1"/>
                <a:t>0</a:t>
              </a:r>
            </a:p>
          </p:txBody>
        </p:sp>
        <p:sp>
          <p:nvSpPr>
            <p:cNvPr id="39956" name="Text Box 36"/>
            <p:cNvSpPr txBox="1">
              <a:spLocks noChangeArrowheads="1"/>
            </p:cNvSpPr>
            <p:nvPr/>
          </p:nvSpPr>
          <p:spPr bwMode="auto">
            <a:xfrm>
              <a:off x="1727" y="3367"/>
              <a:ext cx="1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i="1"/>
                <a:t>0</a:t>
              </a:r>
            </a:p>
          </p:txBody>
        </p:sp>
      </p:grpSp>
      <p:grpSp>
        <p:nvGrpSpPr>
          <p:cNvPr id="39947" name="Group 52"/>
          <p:cNvGrpSpPr>
            <a:grpSpLocks/>
          </p:cNvGrpSpPr>
          <p:nvPr/>
        </p:nvGrpSpPr>
        <p:grpSpPr bwMode="auto">
          <a:xfrm>
            <a:off x="233363" y="3760788"/>
            <a:ext cx="4187825" cy="2317750"/>
            <a:chOff x="0" y="823"/>
            <a:chExt cx="2638" cy="1460"/>
          </a:xfrm>
        </p:grpSpPr>
        <p:grpSp>
          <p:nvGrpSpPr>
            <p:cNvPr id="39950" name="Group 51"/>
            <p:cNvGrpSpPr>
              <a:grpSpLocks/>
            </p:cNvGrpSpPr>
            <p:nvPr/>
          </p:nvGrpSpPr>
          <p:grpSpPr bwMode="auto">
            <a:xfrm>
              <a:off x="364" y="1150"/>
              <a:ext cx="2274" cy="1133"/>
              <a:chOff x="364" y="835"/>
              <a:chExt cx="2274" cy="1133"/>
            </a:xfrm>
          </p:grpSpPr>
          <p:graphicFrame>
            <p:nvGraphicFramePr>
              <p:cNvPr id="39941" name="Object 5"/>
              <p:cNvGraphicFramePr>
                <a:graphicFrameLocks noChangeAspect="1"/>
              </p:cNvGraphicFramePr>
              <p:nvPr/>
            </p:nvGraphicFramePr>
            <p:xfrm>
              <a:off x="364" y="835"/>
              <a:ext cx="1000" cy="1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92" name="Equation" r:id="rId6" imgW="800150" imgH="901705" progId="Equation.DSMT4">
                      <p:embed/>
                    </p:oleObj>
                  </mc:Choice>
                  <mc:Fallback>
                    <p:oleObj name="Equation" r:id="rId6" imgW="800150" imgH="901705" progId="Equation.DSMT4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4" y="835"/>
                            <a:ext cx="1000" cy="1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942" name="Object 6"/>
              <p:cNvGraphicFramePr>
                <a:graphicFrameLocks noChangeAspect="1"/>
              </p:cNvGraphicFramePr>
              <p:nvPr/>
            </p:nvGraphicFramePr>
            <p:xfrm>
              <a:off x="1559" y="842"/>
              <a:ext cx="1079" cy="11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993" name="Equation" r:id="rId8" imgW="863622" imgH="901705" progId="Equation.DSMT4">
                      <p:embed/>
                    </p:oleObj>
                  </mc:Choice>
                  <mc:Fallback>
                    <p:oleObj name="Equation" r:id="rId8" imgW="863622" imgH="901705" progId="Equation.DSMT4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9" y="842"/>
                            <a:ext cx="1079" cy="112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9951" name="Text Box 43"/>
            <p:cNvSpPr txBox="1">
              <a:spLocks noChangeArrowheads="1"/>
            </p:cNvSpPr>
            <p:nvPr/>
          </p:nvSpPr>
          <p:spPr bwMode="auto">
            <a:xfrm>
              <a:off x="62" y="823"/>
              <a:ext cx="63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means</a:t>
              </a:r>
            </a:p>
          </p:txBody>
        </p:sp>
        <p:sp>
          <p:nvSpPr>
            <p:cNvPr id="39952" name="Text Box 44"/>
            <p:cNvSpPr txBox="1">
              <a:spLocks noChangeArrowheads="1"/>
            </p:cNvSpPr>
            <p:nvPr/>
          </p:nvSpPr>
          <p:spPr bwMode="auto">
            <a:xfrm>
              <a:off x="0" y="1736"/>
              <a:ext cx="11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perturbations</a:t>
              </a:r>
            </a:p>
          </p:txBody>
        </p:sp>
      </p:grp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4114800" y="3328988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4" name="Equation" r:id="rId10" imgW="436796" imgH="678621" progId="Equation.DSMT4">
                  <p:embed/>
                </p:oleObj>
              </mc:Choice>
              <mc:Fallback>
                <p:oleObj name="Equation" r:id="rId10" imgW="436796" imgH="67862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8988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948" name="Group 53"/>
          <p:cNvGrpSpPr>
            <a:grpSpLocks/>
          </p:cNvGrpSpPr>
          <p:nvPr/>
        </p:nvGrpSpPr>
        <p:grpSpPr bwMode="auto">
          <a:xfrm>
            <a:off x="336550" y="1639888"/>
            <a:ext cx="3967163" cy="1185862"/>
            <a:chOff x="120" y="2768"/>
            <a:chExt cx="2499" cy="747"/>
          </a:xfrm>
        </p:grpSpPr>
        <p:graphicFrame>
          <p:nvGraphicFramePr>
            <p:cNvPr id="39940" name="Object 4"/>
            <p:cNvGraphicFramePr>
              <a:graphicFrameLocks noChangeAspect="1"/>
            </p:cNvGraphicFramePr>
            <p:nvPr/>
          </p:nvGraphicFramePr>
          <p:xfrm>
            <a:off x="693" y="3083"/>
            <a:ext cx="134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95" name="Equation" r:id="rId12" imgW="787455" imgH="254287" progId="Equation.DSMT4">
                    <p:embed/>
                  </p:oleObj>
                </mc:Choice>
                <mc:Fallback>
                  <p:oleObj name="Equation" r:id="rId12" imgW="787455" imgH="254287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" y="3083"/>
                          <a:ext cx="134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9" name="Text Box 49"/>
            <p:cNvSpPr txBox="1">
              <a:spLocks noChangeArrowheads="1"/>
            </p:cNvSpPr>
            <p:nvPr/>
          </p:nvSpPr>
          <p:spPr bwMode="auto">
            <a:xfrm>
              <a:off x="120" y="2768"/>
              <a:ext cx="24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vertical mass flux of CO</a:t>
              </a:r>
              <a:r>
                <a:rPr lang="en-US" b="1" baseline="-2500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</a:t>
              </a:r>
            </a:p>
          </p:txBody>
        </p:sp>
      </p:grp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4970463" y="5759450"/>
          <a:ext cx="3554412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6" name="Equation" r:id="rId14" imgW="1435496" imgH="241697" progId="Equation.DSMT4">
                  <p:embed/>
                </p:oleObj>
              </mc:Choice>
              <mc:Fallback>
                <p:oleObj name="Equation" r:id="rId14" imgW="1435496" imgH="24169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463" y="5759450"/>
                        <a:ext cx="3554412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31763"/>
            <a:ext cx="8534400" cy="449262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Variance, Covariance, Correlation</a:t>
            </a: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04788" y="987425"/>
          <a:ext cx="4095750" cy="568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0" name="Equation" r:id="rId4" imgW="2489596" imgH="3454796" progId="Equation.DSMT4">
                  <p:embed/>
                </p:oleObj>
              </mc:Choice>
              <mc:Fallback>
                <p:oleObj name="Equation" r:id="rId4" imgW="2489596" imgH="345479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987425"/>
                        <a:ext cx="4095750" cy="568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2216150" y="1117600"/>
            <a:ext cx="8713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mean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2249488" y="2054225"/>
            <a:ext cx="17473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perturbation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3265488" y="3070225"/>
            <a:ext cx="12666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variance</a:t>
            </a: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2093913" y="3984625"/>
            <a:ext cx="19333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variance of </a:t>
            </a:r>
            <a:r>
              <a:rPr lang="en-US" sz="2000" i="1">
                <a:solidFill>
                  <a:srgbClr val="FF0000"/>
                </a:solidFill>
                <a:latin typeface="Arial Rounded MT Bold"/>
                <a:cs typeface="Arial Rounded MT Bold"/>
              </a:rPr>
              <a:t>w</a:t>
            </a:r>
          </a:p>
        </p:txBody>
      </p:sp>
      <p:sp>
        <p:nvSpPr>
          <p:cNvPr id="41992" name="Text Box 10"/>
          <p:cNvSpPr txBox="1">
            <a:spLocks noChangeArrowheads="1"/>
          </p:cNvSpPr>
          <p:nvPr/>
        </p:nvSpPr>
        <p:spPr bwMode="auto">
          <a:xfrm>
            <a:off x="4424363" y="4932363"/>
            <a:ext cx="2985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covariance of </a:t>
            </a:r>
            <a:r>
              <a:rPr lang="en-US" sz="2000" i="1">
                <a:solidFill>
                  <a:srgbClr val="FF0000"/>
                </a:solidFill>
                <a:latin typeface="Arial Rounded MT Bold"/>
                <a:cs typeface="Arial Rounded MT Bold"/>
              </a:rPr>
              <a:t>w </a:t>
            </a:r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and </a:t>
            </a:r>
            <a:r>
              <a:rPr lang="en-US" sz="2000" i="1">
                <a:solidFill>
                  <a:srgbClr val="FF0000"/>
                </a:solidFill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41993" name="Text Box 11"/>
          <p:cNvSpPr txBox="1">
            <a:spLocks noChangeArrowheads="1"/>
          </p:cNvSpPr>
          <p:nvPr/>
        </p:nvSpPr>
        <p:spPr bwMode="auto">
          <a:xfrm>
            <a:off x="1547813" y="6070600"/>
            <a:ext cx="6675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Normalized covariance is the correlation coefficient</a:t>
            </a:r>
            <a:endParaRPr lang="en-US" sz="2000" i="1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41994" name="Group 29"/>
          <p:cNvGrpSpPr>
            <a:grpSpLocks/>
          </p:cNvGrpSpPr>
          <p:nvPr/>
        </p:nvGrpSpPr>
        <p:grpSpPr bwMode="auto">
          <a:xfrm>
            <a:off x="4546600" y="1149350"/>
            <a:ext cx="4340225" cy="3405188"/>
            <a:chOff x="2864" y="724"/>
            <a:chExt cx="2734" cy="2145"/>
          </a:xfrm>
        </p:grpSpPr>
        <p:sp>
          <p:nvSpPr>
            <p:cNvPr id="41995" name="Line 13"/>
            <p:cNvSpPr>
              <a:spLocks noChangeShapeType="1"/>
            </p:cNvSpPr>
            <p:nvPr/>
          </p:nvSpPr>
          <p:spPr bwMode="auto">
            <a:xfrm>
              <a:off x="3294" y="878"/>
              <a:ext cx="0" cy="16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6" name="Line 14"/>
            <p:cNvSpPr>
              <a:spLocks noChangeShapeType="1"/>
            </p:cNvSpPr>
            <p:nvPr/>
          </p:nvSpPr>
          <p:spPr bwMode="auto">
            <a:xfrm>
              <a:off x="3294" y="2536"/>
              <a:ext cx="23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Text Box 15"/>
            <p:cNvSpPr txBox="1">
              <a:spLocks noChangeArrowheads="1"/>
            </p:cNvSpPr>
            <p:nvPr/>
          </p:nvSpPr>
          <p:spPr bwMode="auto">
            <a:xfrm>
              <a:off x="4283" y="2581"/>
              <a:ext cx="2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i="1"/>
                <a:t>c</a:t>
              </a:r>
              <a:r>
                <a:rPr lang="ja-JP" altLang="en-US" i="1"/>
                <a:t>’</a:t>
              </a:r>
              <a:endParaRPr lang="en-US" i="1"/>
            </a:p>
          </p:txBody>
        </p:sp>
        <p:sp>
          <p:nvSpPr>
            <p:cNvPr id="41998" name="Text Box 16"/>
            <p:cNvSpPr txBox="1">
              <a:spLocks noChangeArrowheads="1"/>
            </p:cNvSpPr>
            <p:nvPr/>
          </p:nvSpPr>
          <p:spPr bwMode="auto">
            <a:xfrm>
              <a:off x="2864" y="1527"/>
              <a:ext cx="3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i="1"/>
                <a:t>w</a:t>
              </a:r>
              <a:r>
                <a:rPr lang="ja-JP" altLang="en-US" i="1"/>
                <a:t>’</a:t>
              </a:r>
              <a:endParaRPr lang="en-US" i="1"/>
            </a:p>
          </p:txBody>
        </p:sp>
        <p:sp>
          <p:nvSpPr>
            <p:cNvPr id="41999" name="Oval 17"/>
            <p:cNvSpPr>
              <a:spLocks noChangeArrowheads="1"/>
            </p:cNvSpPr>
            <p:nvPr/>
          </p:nvSpPr>
          <p:spPr bwMode="auto">
            <a:xfrm>
              <a:off x="4011" y="1833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8"/>
            <p:cNvSpPr>
              <a:spLocks noChangeArrowheads="1"/>
            </p:cNvSpPr>
            <p:nvPr/>
          </p:nvSpPr>
          <p:spPr bwMode="auto">
            <a:xfrm>
              <a:off x="4192" y="1599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Oval 19"/>
            <p:cNvSpPr>
              <a:spLocks noChangeArrowheads="1"/>
            </p:cNvSpPr>
            <p:nvPr/>
          </p:nvSpPr>
          <p:spPr bwMode="auto">
            <a:xfrm>
              <a:off x="3901" y="2236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Oval 20"/>
            <p:cNvSpPr>
              <a:spLocks noChangeArrowheads="1"/>
            </p:cNvSpPr>
            <p:nvPr/>
          </p:nvSpPr>
          <p:spPr bwMode="auto">
            <a:xfrm>
              <a:off x="4812" y="131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Oval 21"/>
            <p:cNvSpPr>
              <a:spLocks noChangeArrowheads="1"/>
            </p:cNvSpPr>
            <p:nvPr/>
          </p:nvSpPr>
          <p:spPr bwMode="auto">
            <a:xfrm>
              <a:off x="3461" y="2133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Oval 22"/>
            <p:cNvSpPr>
              <a:spLocks noChangeArrowheads="1"/>
            </p:cNvSpPr>
            <p:nvPr/>
          </p:nvSpPr>
          <p:spPr bwMode="auto">
            <a:xfrm>
              <a:off x="5165" y="1119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Oval 23"/>
            <p:cNvSpPr>
              <a:spLocks noChangeArrowheads="1"/>
            </p:cNvSpPr>
            <p:nvPr/>
          </p:nvSpPr>
          <p:spPr bwMode="auto">
            <a:xfrm>
              <a:off x="4411" y="1686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Oval 24"/>
            <p:cNvSpPr>
              <a:spLocks noChangeArrowheads="1"/>
            </p:cNvSpPr>
            <p:nvPr/>
          </p:nvSpPr>
          <p:spPr bwMode="auto">
            <a:xfrm>
              <a:off x="4956" y="1058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Oval 25"/>
            <p:cNvSpPr>
              <a:spLocks noChangeArrowheads="1"/>
            </p:cNvSpPr>
            <p:nvPr/>
          </p:nvSpPr>
          <p:spPr bwMode="auto">
            <a:xfrm>
              <a:off x="5355" y="78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Line 26"/>
            <p:cNvSpPr>
              <a:spLocks noChangeShapeType="1"/>
            </p:cNvSpPr>
            <p:nvPr/>
          </p:nvSpPr>
          <p:spPr bwMode="auto">
            <a:xfrm flipV="1">
              <a:off x="3301" y="724"/>
              <a:ext cx="2269" cy="17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27"/>
            <p:cNvSpPr>
              <a:spLocks noChangeShapeType="1"/>
            </p:cNvSpPr>
            <p:nvPr/>
          </p:nvSpPr>
          <p:spPr bwMode="auto">
            <a:xfrm>
              <a:off x="3231" y="1658"/>
              <a:ext cx="10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28"/>
            <p:cNvSpPr>
              <a:spLocks noChangeShapeType="1"/>
            </p:cNvSpPr>
            <p:nvPr/>
          </p:nvSpPr>
          <p:spPr bwMode="auto">
            <a:xfrm>
              <a:off x="4404" y="2487"/>
              <a:ext cx="0" cy="1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5113" y="152400"/>
            <a:ext cx="3494087" cy="7620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Sonic Anemometer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40375" y="1252538"/>
            <a:ext cx="3140075" cy="5337175"/>
          </a:xfrm>
        </p:spPr>
        <p:txBody>
          <a:bodyPr/>
          <a:lstStyle/>
          <a:p>
            <a:r>
              <a:rPr lang="en-US" sz="2400">
                <a:latin typeface="Arial Rounded MT Bold"/>
                <a:cs typeface="Arial Rounded MT Bold"/>
              </a:rPr>
              <a:t>Measures elapsed time for sound pulses to cross air in 3D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Speed of sound is a known function of temperature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Relative motion determined accurately in 3D</a:t>
            </a:r>
          </a:p>
          <a:p>
            <a:r>
              <a:rPr lang="en-US" sz="2400">
                <a:latin typeface="Arial Rounded MT Bold"/>
                <a:cs typeface="Arial Rounded MT Bold"/>
              </a:rPr>
              <a:t>Very fast instrument response time</a:t>
            </a:r>
          </a:p>
        </p:txBody>
      </p:sp>
      <p:pic>
        <p:nvPicPr>
          <p:cNvPr id="44036" name="Picture 6" descr="in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b="2287"/>
          <a:stretch>
            <a:fillRect/>
          </a:stretch>
        </p:blipFill>
        <p:spPr bwMode="auto">
          <a:xfrm>
            <a:off x="0" y="0"/>
            <a:ext cx="5189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163"/>
            <a:ext cx="8534400" cy="592137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Turbulent Flux Measurements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08700" y="611188"/>
            <a:ext cx="3035300" cy="60975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“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Eddy covariance</a:t>
            </a:r>
            <a:r>
              <a:rPr lang="ja-JP" alt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”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 methods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Measure c,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T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 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q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 and 3-D wind speed (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u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v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,</a:t>
            </a: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w</a:t>
            </a:r>
            <a:r>
              <a:rPr lang="en-US" sz="2400">
                <a:solidFill>
                  <a:srgbClr val="FF0000"/>
                </a:solidFill>
                <a:latin typeface="Arial Rounded MT Bold"/>
                <a:cs typeface="Arial Rounded MT Bold"/>
              </a:rPr>
              <a:t>) very frequently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 least 10 Hz</a:t>
            </a:r>
            <a:b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endParaRPr lang="en-US" sz="2000">
              <a:solidFill>
                <a:srgbClr val="FFFF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latin typeface="Arial Rounded MT Bold"/>
                <a:cs typeface="Arial Rounded MT Bold"/>
              </a:rPr>
              <a:t>Subtract time means to get </a:t>
            </a:r>
            <a:r>
              <a:rPr lang="en-US" sz="2400" b="1" i="1">
                <a:solidFill>
                  <a:srgbClr val="FFFF00"/>
                </a:solidFill>
                <a:latin typeface="Arial Rounded MT Bold"/>
                <a:cs typeface="Arial Rounded MT Bold"/>
              </a:rPr>
              <a:t>primes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latin typeface="Arial Rounded MT Bold"/>
                <a:cs typeface="Arial Rounded MT Bold"/>
              </a:rPr>
              <a:t>Compute </a:t>
            </a:r>
            <a:r>
              <a:rPr lang="en-US" sz="2400" b="1" i="1">
                <a:solidFill>
                  <a:srgbClr val="FFFF00"/>
                </a:solidFill>
                <a:latin typeface="Arial Rounded MT Bold"/>
                <a:cs typeface="Arial Rounded MT Bold"/>
              </a:rPr>
              <a:t>products of primes</a:t>
            </a:r>
            <a:r>
              <a:rPr lang="en-US" sz="2400" b="1">
                <a:solidFill>
                  <a:srgbClr val="FFFF00"/>
                </a:solidFill>
                <a:latin typeface="Arial Rounded MT Bold"/>
                <a:cs typeface="Arial Rounded MT Bold"/>
              </a:rPr>
              <a:t> to obtain fluxes</a:t>
            </a:r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128588" y="1495425"/>
            <a:ext cx="3122612" cy="2351088"/>
            <a:chOff x="81" y="942"/>
            <a:chExt cx="1967" cy="1481"/>
          </a:xfrm>
        </p:grpSpPr>
        <p:grpSp>
          <p:nvGrpSpPr>
            <p:cNvPr id="46086" name="Group 5"/>
            <p:cNvGrpSpPr>
              <a:grpSpLocks/>
            </p:cNvGrpSpPr>
            <p:nvPr/>
          </p:nvGrpSpPr>
          <p:grpSpPr bwMode="auto">
            <a:xfrm>
              <a:off x="81" y="942"/>
              <a:ext cx="1967" cy="1481"/>
              <a:chOff x="81" y="942"/>
              <a:chExt cx="1967" cy="1481"/>
            </a:xfrm>
          </p:grpSpPr>
          <p:sp>
            <p:nvSpPr>
              <p:cNvPr id="46089" name="Rectangle 6"/>
              <p:cNvSpPr>
                <a:spLocks noChangeArrowheads="1"/>
              </p:cNvSpPr>
              <p:nvPr/>
            </p:nvSpPr>
            <p:spPr bwMode="auto">
              <a:xfrm>
                <a:off x="104" y="1479"/>
                <a:ext cx="1944" cy="30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>
                  <a:latin typeface="Comic Sans MS" charset="0"/>
                </a:endParaRPr>
              </a:p>
            </p:txBody>
          </p:sp>
          <p:sp>
            <p:nvSpPr>
              <p:cNvPr id="46090" name="Line 7"/>
              <p:cNvSpPr>
                <a:spLocks noChangeShapeType="1"/>
              </p:cNvSpPr>
              <p:nvPr/>
            </p:nvSpPr>
            <p:spPr bwMode="auto">
              <a:xfrm>
                <a:off x="309" y="942"/>
                <a:ext cx="0" cy="6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091" name="Line 8"/>
              <p:cNvSpPr>
                <a:spLocks noChangeShapeType="1"/>
              </p:cNvSpPr>
              <p:nvPr/>
            </p:nvSpPr>
            <p:spPr bwMode="auto">
              <a:xfrm>
                <a:off x="312" y="1760"/>
                <a:ext cx="0" cy="6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092" name="Line 9"/>
              <p:cNvSpPr>
                <a:spLocks noChangeShapeType="1"/>
              </p:cNvSpPr>
              <p:nvPr/>
            </p:nvSpPr>
            <p:spPr bwMode="auto">
              <a:xfrm>
                <a:off x="308" y="1268"/>
                <a:ext cx="15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093" name="Line 10"/>
              <p:cNvSpPr>
                <a:spLocks noChangeShapeType="1"/>
              </p:cNvSpPr>
              <p:nvPr/>
            </p:nvSpPr>
            <p:spPr bwMode="auto">
              <a:xfrm>
                <a:off x="317" y="2085"/>
                <a:ext cx="15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094" name="Text Box 11"/>
              <p:cNvSpPr txBox="1">
                <a:spLocks noChangeArrowheads="1"/>
              </p:cNvSpPr>
              <p:nvPr/>
            </p:nvSpPr>
            <p:spPr bwMode="auto">
              <a:xfrm>
                <a:off x="97" y="1112"/>
                <a:ext cx="2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/>
                  <a:t>c</a:t>
                </a:r>
                <a:r>
                  <a:rPr lang="ja-JP" altLang="en-US" sz="1800" i="1"/>
                  <a:t>’</a:t>
                </a:r>
                <a:endParaRPr lang="en-US" sz="1800" i="1"/>
              </a:p>
            </p:txBody>
          </p:sp>
          <p:sp>
            <p:nvSpPr>
              <p:cNvPr id="46095" name="Text Box 12"/>
              <p:cNvSpPr txBox="1">
                <a:spLocks noChangeArrowheads="1"/>
              </p:cNvSpPr>
              <p:nvPr/>
            </p:nvSpPr>
            <p:spPr bwMode="auto">
              <a:xfrm>
                <a:off x="81" y="1910"/>
                <a:ext cx="2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/>
                  <a:t>w</a:t>
                </a:r>
                <a:r>
                  <a:rPr lang="ja-JP" altLang="en-US" sz="1800" i="1"/>
                  <a:t>’</a:t>
                </a:r>
                <a:endParaRPr lang="en-US" sz="1800" i="1"/>
              </a:p>
            </p:txBody>
          </p:sp>
          <p:sp>
            <p:nvSpPr>
              <p:cNvPr id="46096" name="Text Box 13"/>
              <p:cNvSpPr txBox="1">
                <a:spLocks noChangeArrowheads="1"/>
              </p:cNvSpPr>
              <p:nvPr/>
            </p:nvSpPr>
            <p:spPr bwMode="auto">
              <a:xfrm>
                <a:off x="1853" y="1148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/>
                  <a:t>t</a:t>
                </a:r>
              </a:p>
            </p:txBody>
          </p:sp>
          <p:sp>
            <p:nvSpPr>
              <p:cNvPr id="46097" name="Text Box 14"/>
              <p:cNvSpPr txBox="1">
                <a:spLocks noChangeArrowheads="1"/>
              </p:cNvSpPr>
              <p:nvPr/>
            </p:nvSpPr>
            <p:spPr bwMode="auto">
              <a:xfrm>
                <a:off x="1869" y="1949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i="1"/>
                  <a:t>t</a:t>
                </a:r>
              </a:p>
            </p:txBody>
          </p:sp>
        </p:grpSp>
        <p:sp>
          <p:nvSpPr>
            <p:cNvPr id="46087" name="Freeform 15"/>
            <p:cNvSpPr>
              <a:spLocks/>
            </p:cNvSpPr>
            <p:nvPr/>
          </p:nvSpPr>
          <p:spPr bwMode="auto">
            <a:xfrm>
              <a:off x="314" y="1082"/>
              <a:ext cx="1496" cy="431"/>
            </a:xfrm>
            <a:custGeom>
              <a:avLst/>
              <a:gdLst>
                <a:gd name="T0" fmla="*/ 0 w 1548"/>
                <a:gd name="T1" fmla="*/ 175 h 425"/>
                <a:gd name="T2" fmla="*/ 23 w 1548"/>
                <a:gd name="T3" fmla="*/ 122 h 425"/>
                <a:gd name="T4" fmla="*/ 47 w 1548"/>
                <a:gd name="T5" fmla="*/ 128 h 425"/>
                <a:gd name="T6" fmla="*/ 76 w 1548"/>
                <a:gd name="T7" fmla="*/ 180 h 425"/>
                <a:gd name="T8" fmla="*/ 105 w 1548"/>
                <a:gd name="T9" fmla="*/ 52 h 425"/>
                <a:gd name="T10" fmla="*/ 140 w 1548"/>
                <a:gd name="T11" fmla="*/ 111 h 425"/>
                <a:gd name="T12" fmla="*/ 215 w 1548"/>
                <a:gd name="T13" fmla="*/ 401 h 425"/>
                <a:gd name="T14" fmla="*/ 221 w 1548"/>
                <a:gd name="T15" fmla="*/ 425 h 425"/>
                <a:gd name="T16" fmla="*/ 227 w 1548"/>
                <a:gd name="T17" fmla="*/ 401 h 425"/>
                <a:gd name="T18" fmla="*/ 239 w 1548"/>
                <a:gd name="T19" fmla="*/ 58 h 425"/>
                <a:gd name="T20" fmla="*/ 262 w 1548"/>
                <a:gd name="T21" fmla="*/ 192 h 425"/>
                <a:gd name="T22" fmla="*/ 303 w 1548"/>
                <a:gd name="T23" fmla="*/ 111 h 425"/>
                <a:gd name="T24" fmla="*/ 320 w 1548"/>
                <a:gd name="T25" fmla="*/ 192 h 425"/>
                <a:gd name="T26" fmla="*/ 378 w 1548"/>
                <a:gd name="T27" fmla="*/ 93 h 425"/>
                <a:gd name="T28" fmla="*/ 390 w 1548"/>
                <a:gd name="T29" fmla="*/ 157 h 425"/>
                <a:gd name="T30" fmla="*/ 396 w 1548"/>
                <a:gd name="T31" fmla="*/ 198 h 425"/>
                <a:gd name="T32" fmla="*/ 413 w 1548"/>
                <a:gd name="T33" fmla="*/ 180 h 425"/>
                <a:gd name="T34" fmla="*/ 442 w 1548"/>
                <a:gd name="T35" fmla="*/ 134 h 425"/>
                <a:gd name="T36" fmla="*/ 501 w 1548"/>
                <a:gd name="T37" fmla="*/ 12 h 425"/>
                <a:gd name="T38" fmla="*/ 693 w 1548"/>
                <a:gd name="T39" fmla="*/ 413 h 425"/>
                <a:gd name="T40" fmla="*/ 704 w 1548"/>
                <a:gd name="T41" fmla="*/ 163 h 425"/>
                <a:gd name="T42" fmla="*/ 698 w 1548"/>
                <a:gd name="T43" fmla="*/ 221 h 425"/>
                <a:gd name="T44" fmla="*/ 716 w 1548"/>
                <a:gd name="T45" fmla="*/ 186 h 425"/>
                <a:gd name="T46" fmla="*/ 786 w 1548"/>
                <a:gd name="T47" fmla="*/ 41 h 425"/>
                <a:gd name="T48" fmla="*/ 815 w 1548"/>
                <a:gd name="T49" fmla="*/ 221 h 425"/>
                <a:gd name="T50" fmla="*/ 832 w 1548"/>
                <a:gd name="T51" fmla="*/ 93 h 425"/>
                <a:gd name="T52" fmla="*/ 844 w 1548"/>
                <a:gd name="T53" fmla="*/ 151 h 425"/>
                <a:gd name="T54" fmla="*/ 867 w 1548"/>
                <a:gd name="T55" fmla="*/ 93 h 425"/>
                <a:gd name="T56" fmla="*/ 902 w 1548"/>
                <a:gd name="T57" fmla="*/ 0 h 425"/>
                <a:gd name="T58" fmla="*/ 908 w 1548"/>
                <a:gd name="T59" fmla="*/ 262 h 425"/>
                <a:gd name="T60" fmla="*/ 925 w 1548"/>
                <a:gd name="T61" fmla="*/ 332 h 425"/>
                <a:gd name="T62" fmla="*/ 972 w 1548"/>
                <a:gd name="T63" fmla="*/ 198 h 425"/>
                <a:gd name="T64" fmla="*/ 983 w 1548"/>
                <a:gd name="T65" fmla="*/ 303 h 425"/>
                <a:gd name="T66" fmla="*/ 1001 w 1548"/>
                <a:gd name="T67" fmla="*/ 273 h 425"/>
                <a:gd name="T68" fmla="*/ 1042 w 1548"/>
                <a:gd name="T69" fmla="*/ 227 h 425"/>
                <a:gd name="T70" fmla="*/ 1094 w 1548"/>
                <a:gd name="T71" fmla="*/ 128 h 425"/>
                <a:gd name="T72" fmla="*/ 1100 w 1548"/>
                <a:gd name="T73" fmla="*/ 221 h 425"/>
                <a:gd name="T74" fmla="*/ 1129 w 1548"/>
                <a:gd name="T75" fmla="*/ 175 h 425"/>
                <a:gd name="T76" fmla="*/ 1146 w 1548"/>
                <a:gd name="T77" fmla="*/ 128 h 425"/>
                <a:gd name="T78" fmla="*/ 1193 w 1548"/>
                <a:gd name="T79" fmla="*/ 221 h 425"/>
                <a:gd name="T80" fmla="*/ 1298 w 1548"/>
                <a:gd name="T81" fmla="*/ 6 h 425"/>
                <a:gd name="T82" fmla="*/ 1303 w 1548"/>
                <a:gd name="T83" fmla="*/ 163 h 425"/>
                <a:gd name="T84" fmla="*/ 1315 w 1548"/>
                <a:gd name="T85" fmla="*/ 134 h 425"/>
                <a:gd name="T86" fmla="*/ 1379 w 1548"/>
                <a:gd name="T87" fmla="*/ 47 h 425"/>
                <a:gd name="T88" fmla="*/ 1402 w 1548"/>
                <a:gd name="T89" fmla="*/ 244 h 425"/>
                <a:gd name="T90" fmla="*/ 1431 w 1548"/>
                <a:gd name="T91" fmla="*/ 367 h 425"/>
                <a:gd name="T92" fmla="*/ 1501 w 1548"/>
                <a:gd name="T93" fmla="*/ 215 h 425"/>
                <a:gd name="T94" fmla="*/ 1530 w 1548"/>
                <a:gd name="T95" fmla="*/ 99 h 425"/>
                <a:gd name="T96" fmla="*/ 1536 w 1548"/>
                <a:gd name="T97" fmla="*/ 76 h 425"/>
                <a:gd name="T98" fmla="*/ 1548 w 1548"/>
                <a:gd name="T99" fmla="*/ 41 h 4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48"/>
                <a:gd name="T151" fmla="*/ 0 h 425"/>
                <a:gd name="T152" fmla="*/ 1548 w 1548"/>
                <a:gd name="T153" fmla="*/ 425 h 4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48" h="425">
                  <a:moveTo>
                    <a:pt x="0" y="175"/>
                  </a:moveTo>
                  <a:cubicBezTo>
                    <a:pt x="12" y="157"/>
                    <a:pt x="17" y="143"/>
                    <a:pt x="23" y="122"/>
                  </a:cubicBezTo>
                  <a:cubicBezTo>
                    <a:pt x="31" y="124"/>
                    <a:pt x="41" y="122"/>
                    <a:pt x="47" y="128"/>
                  </a:cubicBezTo>
                  <a:cubicBezTo>
                    <a:pt x="69" y="149"/>
                    <a:pt x="31" y="167"/>
                    <a:pt x="76" y="180"/>
                  </a:cubicBezTo>
                  <a:cubicBezTo>
                    <a:pt x="85" y="137"/>
                    <a:pt x="94" y="94"/>
                    <a:pt x="105" y="52"/>
                  </a:cubicBezTo>
                  <a:cubicBezTo>
                    <a:pt x="142" y="62"/>
                    <a:pt x="133" y="74"/>
                    <a:pt x="140" y="111"/>
                  </a:cubicBezTo>
                  <a:cubicBezTo>
                    <a:pt x="148" y="212"/>
                    <a:pt x="153" y="317"/>
                    <a:pt x="215" y="401"/>
                  </a:cubicBezTo>
                  <a:cubicBezTo>
                    <a:pt x="217" y="409"/>
                    <a:pt x="213" y="425"/>
                    <a:pt x="221" y="425"/>
                  </a:cubicBezTo>
                  <a:cubicBezTo>
                    <a:pt x="229" y="425"/>
                    <a:pt x="227" y="409"/>
                    <a:pt x="227" y="401"/>
                  </a:cubicBezTo>
                  <a:cubicBezTo>
                    <a:pt x="241" y="30"/>
                    <a:pt x="219" y="212"/>
                    <a:pt x="239" y="58"/>
                  </a:cubicBezTo>
                  <a:cubicBezTo>
                    <a:pt x="248" y="103"/>
                    <a:pt x="251" y="148"/>
                    <a:pt x="262" y="192"/>
                  </a:cubicBezTo>
                  <a:cubicBezTo>
                    <a:pt x="272" y="159"/>
                    <a:pt x="269" y="120"/>
                    <a:pt x="303" y="111"/>
                  </a:cubicBezTo>
                  <a:cubicBezTo>
                    <a:pt x="309" y="138"/>
                    <a:pt x="299" y="174"/>
                    <a:pt x="320" y="192"/>
                  </a:cubicBezTo>
                  <a:cubicBezTo>
                    <a:pt x="345" y="214"/>
                    <a:pt x="377" y="95"/>
                    <a:pt x="378" y="93"/>
                  </a:cubicBezTo>
                  <a:cubicBezTo>
                    <a:pt x="382" y="114"/>
                    <a:pt x="386" y="136"/>
                    <a:pt x="390" y="157"/>
                  </a:cubicBezTo>
                  <a:cubicBezTo>
                    <a:pt x="392" y="171"/>
                    <a:pt x="386" y="188"/>
                    <a:pt x="396" y="198"/>
                  </a:cubicBezTo>
                  <a:cubicBezTo>
                    <a:pt x="402" y="204"/>
                    <a:pt x="408" y="187"/>
                    <a:pt x="413" y="180"/>
                  </a:cubicBezTo>
                  <a:cubicBezTo>
                    <a:pt x="424" y="165"/>
                    <a:pt x="433" y="150"/>
                    <a:pt x="442" y="134"/>
                  </a:cubicBezTo>
                  <a:cubicBezTo>
                    <a:pt x="465" y="94"/>
                    <a:pt x="477" y="51"/>
                    <a:pt x="501" y="12"/>
                  </a:cubicBezTo>
                  <a:cubicBezTo>
                    <a:pt x="514" y="169"/>
                    <a:pt x="533" y="335"/>
                    <a:pt x="693" y="413"/>
                  </a:cubicBezTo>
                  <a:cubicBezTo>
                    <a:pt x="697" y="330"/>
                    <a:pt x="702" y="246"/>
                    <a:pt x="704" y="163"/>
                  </a:cubicBezTo>
                  <a:cubicBezTo>
                    <a:pt x="705" y="144"/>
                    <a:pt x="689" y="204"/>
                    <a:pt x="698" y="221"/>
                  </a:cubicBezTo>
                  <a:cubicBezTo>
                    <a:pt x="704" y="233"/>
                    <a:pt x="711" y="198"/>
                    <a:pt x="716" y="186"/>
                  </a:cubicBezTo>
                  <a:cubicBezTo>
                    <a:pt x="732" y="144"/>
                    <a:pt x="737" y="57"/>
                    <a:pt x="786" y="41"/>
                  </a:cubicBezTo>
                  <a:cubicBezTo>
                    <a:pt x="812" y="96"/>
                    <a:pt x="815" y="221"/>
                    <a:pt x="815" y="221"/>
                  </a:cubicBezTo>
                  <a:cubicBezTo>
                    <a:pt x="829" y="180"/>
                    <a:pt x="832" y="93"/>
                    <a:pt x="832" y="93"/>
                  </a:cubicBezTo>
                  <a:cubicBezTo>
                    <a:pt x="836" y="112"/>
                    <a:pt x="824" y="151"/>
                    <a:pt x="844" y="151"/>
                  </a:cubicBezTo>
                  <a:cubicBezTo>
                    <a:pt x="865" y="151"/>
                    <a:pt x="860" y="113"/>
                    <a:pt x="867" y="93"/>
                  </a:cubicBezTo>
                  <a:cubicBezTo>
                    <a:pt x="900" y="0"/>
                    <a:pt x="869" y="68"/>
                    <a:pt x="902" y="0"/>
                  </a:cubicBezTo>
                  <a:cubicBezTo>
                    <a:pt x="904" y="87"/>
                    <a:pt x="902" y="175"/>
                    <a:pt x="908" y="262"/>
                  </a:cubicBezTo>
                  <a:cubicBezTo>
                    <a:pt x="910" y="286"/>
                    <a:pt x="901" y="335"/>
                    <a:pt x="925" y="332"/>
                  </a:cubicBezTo>
                  <a:cubicBezTo>
                    <a:pt x="932" y="331"/>
                    <a:pt x="968" y="212"/>
                    <a:pt x="972" y="198"/>
                  </a:cubicBezTo>
                  <a:cubicBezTo>
                    <a:pt x="979" y="232"/>
                    <a:pt x="967" y="272"/>
                    <a:pt x="983" y="303"/>
                  </a:cubicBezTo>
                  <a:cubicBezTo>
                    <a:pt x="988" y="313"/>
                    <a:pt x="994" y="282"/>
                    <a:pt x="1001" y="273"/>
                  </a:cubicBezTo>
                  <a:cubicBezTo>
                    <a:pt x="1014" y="257"/>
                    <a:pt x="1028" y="242"/>
                    <a:pt x="1042" y="227"/>
                  </a:cubicBezTo>
                  <a:cubicBezTo>
                    <a:pt x="1091" y="98"/>
                    <a:pt x="1077" y="63"/>
                    <a:pt x="1094" y="128"/>
                  </a:cubicBezTo>
                  <a:cubicBezTo>
                    <a:pt x="1096" y="159"/>
                    <a:pt x="1081" y="196"/>
                    <a:pt x="1100" y="221"/>
                  </a:cubicBezTo>
                  <a:cubicBezTo>
                    <a:pt x="1111" y="236"/>
                    <a:pt x="1121" y="191"/>
                    <a:pt x="1129" y="175"/>
                  </a:cubicBezTo>
                  <a:cubicBezTo>
                    <a:pt x="1136" y="160"/>
                    <a:pt x="1140" y="144"/>
                    <a:pt x="1146" y="128"/>
                  </a:cubicBezTo>
                  <a:cubicBezTo>
                    <a:pt x="1166" y="167"/>
                    <a:pt x="1165" y="181"/>
                    <a:pt x="1193" y="221"/>
                  </a:cubicBezTo>
                  <a:cubicBezTo>
                    <a:pt x="1222" y="144"/>
                    <a:pt x="1261" y="79"/>
                    <a:pt x="1298" y="6"/>
                  </a:cubicBezTo>
                  <a:cubicBezTo>
                    <a:pt x="1300" y="58"/>
                    <a:pt x="1296" y="111"/>
                    <a:pt x="1303" y="163"/>
                  </a:cubicBezTo>
                  <a:cubicBezTo>
                    <a:pt x="1304" y="173"/>
                    <a:pt x="1309" y="143"/>
                    <a:pt x="1315" y="134"/>
                  </a:cubicBezTo>
                  <a:cubicBezTo>
                    <a:pt x="1336" y="104"/>
                    <a:pt x="1358" y="77"/>
                    <a:pt x="1379" y="47"/>
                  </a:cubicBezTo>
                  <a:cubicBezTo>
                    <a:pt x="1381" y="88"/>
                    <a:pt x="1370" y="195"/>
                    <a:pt x="1402" y="244"/>
                  </a:cubicBezTo>
                  <a:cubicBezTo>
                    <a:pt x="1446" y="159"/>
                    <a:pt x="1426" y="192"/>
                    <a:pt x="1431" y="367"/>
                  </a:cubicBezTo>
                  <a:cubicBezTo>
                    <a:pt x="1445" y="311"/>
                    <a:pt x="1472" y="263"/>
                    <a:pt x="1501" y="215"/>
                  </a:cubicBezTo>
                  <a:cubicBezTo>
                    <a:pt x="1506" y="166"/>
                    <a:pt x="1502" y="137"/>
                    <a:pt x="1530" y="99"/>
                  </a:cubicBezTo>
                  <a:cubicBezTo>
                    <a:pt x="1532" y="91"/>
                    <a:pt x="1534" y="84"/>
                    <a:pt x="1536" y="76"/>
                  </a:cubicBezTo>
                  <a:cubicBezTo>
                    <a:pt x="1540" y="64"/>
                    <a:pt x="1548" y="41"/>
                    <a:pt x="1548" y="41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6088" name="Freeform 16"/>
            <p:cNvSpPr>
              <a:spLocks/>
            </p:cNvSpPr>
            <p:nvPr/>
          </p:nvSpPr>
          <p:spPr bwMode="auto">
            <a:xfrm>
              <a:off x="314" y="1843"/>
              <a:ext cx="1475" cy="419"/>
            </a:xfrm>
            <a:custGeom>
              <a:avLst/>
              <a:gdLst>
                <a:gd name="T0" fmla="*/ 0 w 1579"/>
                <a:gd name="T1" fmla="*/ 210 h 419"/>
                <a:gd name="T2" fmla="*/ 23 w 1579"/>
                <a:gd name="T3" fmla="*/ 326 h 419"/>
                <a:gd name="T4" fmla="*/ 58 w 1579"/>
                <a:gd name="T5" fmla="*/ 274 h 419"/>
                <a:gd name="T6" fmla="*/ 99 w 1579"/>
                <a:gd name="T7" fmla="*/ 198 h 419"/>
                <a:gd name="T8" fmla="*/ 140 w 1579"/>
                <a:gd name="T9" fmla="*/ 303 h 419"/>
                <a:gd name="T10" fmla="*/ 181 w 1579"/>
                <a:gd name="T11" fmla="*/ 210 h 419"/>
                <a:gd name="T12" fmla="*/ 215 w 1579"/>
                <a:gd name="T13" fmla="*/ 99 h 419"/>
                <a:gd name="T14" fmla="*/ 297 w 1579"/>
                <a:gd name="T15" fmla="*/ 355 h 419"/>
                <a:gd name="T16" fmla="*/ 326 w 1579"/>
                <a:gd name="T17" fmla="*/ 233 h 419"/>
                <a:gd name="T18" fmla="*/ 355 w 1579"/>
                <a:gd name="T19" fmla="*/ 367 h 419"/>
                <a:gd name="T20" fmla="*/ 442 w 1579"/>
                <a:gd name="T21" fmla="*/ 175 h 419"/>
                <a:gd name="T22" fmla="*/ 460 w 1579"/>
                <a:gd name="T23" fmla="*/ 99 h 419"/>
                <a:gd name="T24" fmla="*/ 471 w 1579"/>
                <a:gd name="T25" fmla="*/ 239 h 419"/>
                <a:gd name="T26" fmla="*/ 477 w 1579"/>
                <a:gd name="T27" fmla="*/ 285 h 419"/>
                <a:gd name="T28" fmla="*/ 483 w 1579"/>
                <a:gd name="T29" fmla="*/ 256 h 419"/>
                <a:gd name="T30" fmla="*/ 501 w 1579"/>
                <a:gd name="T31" fmla="*/ 186 h 419"/>
                <a:gd name="T32" fmla="*/ 524 w 1579"/>
                <a:gd name="T33" fmla="*/ 116 h 419"/>
                <a:gd name="T34" fmla="*/ 565 w 1579"/>
                <a:gd name="T35" fmla="*/ 64 h 419"/>
                <a:gd name="T36" fmla="*/ 594 w 1579"/>
                <a:gd name="T37" fmla="*/ 192 h 419"/>
                <a:gd name="T38" fmla="*/ 617 w 1579"/>
                <a:gd name="T39" fmla="*/ 279 h 419"/>
                <a:gd name="T40" fmla="*/ 634 w 1579"/>
                <a:gd name="T41" fmla="*/ 361 h 419"/>
                <a:gd name="T42" fmla="*/ 693 w 1579"/>
                <a:gd name="T43" fmla="*/ 210 h 419"/>
                <a:gd name="T44" fmla="*/ 722 w 1579"/>
                <a:gd name="T45" fmla="*/ 343 h 419"/>
                <a:gd name="T46" fmla="*/ 768 w 1579"/>
                <a:gd name="T47" fmla="*/ 274 h 419"/>
                <a:gd name="T48" fmla="*/ 809 w 1579"/>
                <a:gd name="T49" fmla="*/ 407 h 419"/>
                <a:gd name="T50" fmla="*/ 850 w 1579"/>
                <a:gd name="T51" fmla="*/ 355 h 419"/>
                <a:gd name="T52" fmla="*/ 949 w 1579"/>
                <a:gd name="T53" fmla="*/ 210 h 419"/>
                <a:gd name="T54" fmla="*/ 954 w 1579"/>
                <a:gd name="T55" fmla="*/ 244 h 419"/>
                <a:gd name="T56" fmla="*/ 1001 w 1579"/>
                <a:gd name="T57" fmla="*/ 175 h 419"/>
                <a:gd name="T58" fmla="*/ 1036 w 1579"/>
                <a:gd name="T59" fmla="*/ 6 h 419"/>
                <a:gd name="T60" fmla="*/ 1071 w 1579"/>
                <a:gd name="T61" fmla="*/ 169 h 419"/>
                <a:gd name="T62" fmla="*/ 1111 w 1579"/>
                <a:gd name="T63" fmla="*/ 291 h 419"/>
                <a:gd name="T64" fmla="*/ 1187 w 1579"/>
                <a:gd name="T65" fmla="*/ 140 h 419"/>
                <a:gd name="T66" fmla="*/ 1210 w 1579"/>
                <a:gd name="T67" fmla="*/ 239 h 419"/>
                <a:gd name="T68" fmla="*/ 1245 w 1579"/>
                <a:gd name="T69" fmla="*/ 332 h 419"/>
                <a:gd name="T70" fmla="*/ 1303 w 1579"/>
                <a:gd name="T71" fmla="*/ 274 h 419"/>
                <a:gd name="T72" fmla="*/ 1333 w 1579"/>
                <a:gd name="T73" fmla="*/ 390 h 419"/>
                <a:gd name="T74" fmla="*/ 1350 w 1579"/>
                <a:gd name="T75" fmla="*/ 396 h 419"/>
                <a:gd name="T76" fmla="*/ 1373 w 1579"/>
                <a:gd name="T77" fmla="*/ 338 h 419"/>
                <a:gd name="T78" fmla="*/ 1391 w 1579"/>
                <a:gd name="T79" fmla="*/ 326 h 419"/>
                <a:gd name="T80" fmla="*/ 1449 w 1579"/>
                <a:gd name="T81" fmla="*/ 116 h 419"/>
                <a:gd name="T82" fmla="*/ 1495 w 1579"/>
                <a:gd name="T83" fmla="*/ 23 h 419"/>
                <a:gd name="T84" fmla="*/ 1507 w 1579"/>
                <a:gd name="T85" fmla="*/ 0 h 419"/>
                <a:gd name="T86" fmla="*/ 1565 w 1579"/>
                <a:gd name="T87" fmla="*/ 419 h 419"/>
                <a:gd name="T88" fmla="*/ 1571 w 1579"/>
                <a:gd name="T89" fmla="*/ 204 h 4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79"/>
                <a:gd name="T136" fmla="*/ 0 h 419"/>
                <a:gd name="T137" fmla="*/ 1579 w 1579"/>
                <a:gd name="T138" fmla="*/ 419 h 4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79" h="419">
                  <a:moveTo>
                    <a:pt x="0" y="210"/>
                  </a:moveTo>
                  <a:cubicBezTo>
                    <a:pt x="10" y="250"/>
                    <a:pt x="18" y="285"/>
                    <a:pt x="23" y="326"/>
                  </a:cubicBezTo>
                  <a:cubicBezTo>
                    <a:pt x="37" y="304"/>
                    <a:pt x="36" y="288"/>
                    <a:pt x="58" y="274"/>
                  </a:cubicBezTo>
                  <a:cubicBezTo>
                    <a:pt x="77" y="249"/>
                    <a:pt x="81" y="223"/>
                    <a:pt x="99" y="198"/>
                  </a:cubicBezTo>
                  <a:cubicBezTo>
                    <a:pt x="127" y="241"/>
                    <a:pt x="128" y="250"/>
                    <a:pt x="140" y="303"/>
                  </a:cubicBezTo>
                  <a:cubicBezTo>
                    <a:pt x="159" y="273"/>
                    <a:pt x="160" y="240"/>
                    <a:pt x="181" y="210"/>
                  </a:cubicBezTo>
                  <a:cubicBezTo>
                    <a:pt x="189" y="171"/>
                    <a:pt x="193" y="133"/>
                    <a:pt x="215" y="99"/>
                  </a:cubicBezTo>
                  <a:cubicBezTo>
                    <a:pt x="279" y="160"/>
                    <a:pt x="268" y="274"/>
                    <a:pt x="297" y="355"/>
                  </a:cubicBezTo>
                  <a:cubicBezTo>
                    <a:pt x="309" y="313"/>
                    <a:pt x="317" y="275"/>
                    <a:pt x="326" y="233"/>
                  </a:cubicBezTo>
                  <a:cubicBezTo>
                    <a:pt x="341" y="278"/>
                    <a:pt x="340" y="323"/>
                    <a:pt x="355" y="367"/>
                  </a:cubicBezTo>
                  <a:cubicBezTo>
                    <a:pt x="393" y="309"/>
                    <a:pt x="417" y="240"/>
                    <a:pt x="442" y="175"/>
                  </a:cubicBezTo>
                  <a:cubicBezTo>
                    <a:pt x="447" y="148"/>
                    <a:pt x="453" y="125"/>
                    <a:pt x="460" y="99"/>
                  </a:cubicBezTo>
                  <a:cubicBezTo>
                    <a:pt x="464" y="146"/>
                    <a:pt x="467" y="192"/>
                    <a:pt x="471" y="239"/>
                  </a:cubicBezTo>
                  <a:cubicBezTo>
                    <a:pt x="472" y="254"/>
                    <a:pt x="468" y="272"/>
                    <a:pt x="477" y="285"/>
                  </a:cubicBezTo>
                  <a:cubicBezTo>
                    <a:pt x="483" y="293"/>
                    <a:pt x="481" y="266"/>
                    <a:pt x="483" y="256"/>
                  </a:cubicBezTo>
                  <a:cubicBezTo>
                    <a:pt x="493" y="196"/>
                    <a:pt x="481" y="227"/>
                    <a:pt x="501" y="186"/>
                  </a:cubicBezTo>
                  <a:cubicBezTo>
                    <a:pt x="506" y="151"/>
                    <a:pt x="503" y="148"/>
                    <a:pt x="524" y="116"/>
                  </a:cubicBezTo>
                  <a:cubicBezTo>
                    <a:pt x="536" y="98"/>
                    <a:pt x="565" y="64"/>
                    <a:pt x="565" y="64"/>
                  </a:cubicBezTo>
                  <a:cubicBezTo>
                    <a:pt x="611" y="134"/>
                    <a:pt x="573" y="64"/>
                    <a:pt x="594" y="192"/>
                  </a:cubicBezTo>
                  <a:cubicBezTo>
                    <a:pt x="599" y="222"/>
                    <a:pt x="610" y="250"/>
                    <a:pt x="617" y="279"/>
                  </a:cubicBezTo>
                  <a:cubicBezTo>
                    <a:pt x="623" y="306"/>
                    <a:pt x="634" y="361"/>
                    <a:pt x="634" y="361"/>
                  </a:cubicBezTo>
                  <a:cubicBezTo>
                    <a:pt x="650" y="308"/>
                    <a:pt x="675" y="261"/>
                    <a:pt x="693" y="210"/>
                  </a:cubicBezTo>
                  <a:cubicBezTo>
                    <a:pt x="713" y="313"/>
                    <a:pt x="703" y="268"/>
                    <a:pt x="722" y="343"/>
                  </a:cubicBezTo>
                  <a:cubicBezTo>
                    <a:pt x="738" y="319"/>
                    <a:pt x="747" y="295"/>
                    <a:pt x="768" y="274"/>
                  </a:cubicBezTo>
                  <a:cubicBezTo>
                    <a:pt x="784" y="320"/>
                    <a:pt x="787" y="364"/>
                    <a:pt x="809" y="407"/>
                  </a:cubicBezTo>
                  <a:cubicBezTo>
                    <a:pt x="862" y="376"/>
                    <a:pt x="820" y="409"/>
                    <a:pt x="850" y="355"/>
                  </a:cubicBezTo>
                  <a:cubicBezTo>
                    <a:pt x="877" y="307"/>
                    <a:pt x="909" y="248"/>
                    <a:pt x="949" y="210"/>
                  </a:cubicBezTo>
                  <a:cubicBezTo>
                    <a:pt x="951" y="221"/>
                    <a:pt x="943" y="240"/>
                    <a:pt x="954" y="244"/>
                  </a:cubicBezTo>
                  <a:cubicBezTo>
                    <a:pt x="979" y="252"/>
                    <a:pt x="1000" y="177"/>
                    <a:pt x="1001" y="175"/>
                  </a:cubicBezTo>
                  <a:cubicBezTo>
                    <a:pt x="1016" y="119"/>
                    <a:pt x="1021" y="62"/>
                    <a:pt x="1036" y="6"/>
                  </a:cubicBezTo>
                  <a:cubicBezTo>
                    <a:pt x="1051" y="60"/>
                    <a:pt x="1059" y="114"/>
                    <a:pt x="1071" y="169"/>
                  </a:cubicBezTo>
                  <a:cubicBezTo>
                    <a:pt x="1081" y="211"/>
                    <a:pt x="1099" y="250"/>
                    <a:pt x="1111" y="291"/>
                  </a:cubicBezTo>
                  <a:cubicBezTo>
                    <a:pt x="1137" y="240"/>
                    <a:pt x="1168" y="195"/>
                    <a:pt x="1187" y="140"/>
                  </a:cubicBezTo>
                  <a:cubicBezTo>
                    <a:pt x="1191" y="161"/>
                    <a:pt x="1191" y="304"/>
                    <a:pt x="1210" y="239"/>
                  </a:cubicBezTo>
                  <a:cubicBezTo>
                    <a:pt x="1217" y="274"/>
                    <a:pt x="1232" y="299"/>
                    <a:pt x="1245" y="332"/>
                  </a:cubicBezTo>
                  <a:cubicBezTo>
                    <a:pt x="1273" y="323"/>
                    <a:pt x="1276" y="291"/>
                    <a:pt x="1303" y="274"/>
                  </a:cubicBezTo>
                  <a:cubicBezTo>
                    <a:pt x="1310" y="296"/>
                    <a:pt x="1324" y="376"/>
                    <a:pt x="1333" y="390"/>
                  </a:cubicBezTo>
                  <a:cubicBezTo>
                    <a:pt x="1336" y="395"/>
                    <a:pt x="1344" y="394"/>
                    <a:pt x="1350" y="396"/>
                  </a:cubicBezTo>
                  <a:cubicBezTo>
                    <a:pt x="1358" y="377"/>
                    <a:pt x="1367" y="358"/>
                    <a:pt x="1373" y="338"/>
                  </a:cubicBezTo>
                  <a:cubicBezTo>
                    <a:pt x="1385" y="297"/>
                    <a:pt x="1370" y="276"/>
                    <a:pt x="1391" y="326"/>
                  </a:cubicBezTo>
                  <a:cubicBezTo>
                    <a:pt x="1414" y="257"/>
                    <a:pt x="1420" y="183"/>
                    <a:pt x="1449" y="116"/>
                  </a:cubicBezTo>
                  <a:cubicBezTo>
                    <a:pt x="1462" y="84"/>
                    <a:pt x="1480" y="54"/>
                    <a:pt x="1495" y="23"/>
                  </a:cubicBezTo>
                  <a:cubicBezTo>
                    <a:pt x="1499" y="15"/>
                    <a:pt x="1507" y="0"/>
                    <a:pt x="1507" y="0"/>
                  </a:cubicBezTo>
                  <a:cubicBezTo>
                    <a:pt x="1521" y="140"/>
                    <a:pt x="1529" y="283"/>
                    <a:pt x="1565" y="419"/>
                  </a:cubicBezTo>
                  <a:cubicBezTo>
                    <a:pt x="1579" y="321"/>
                    <a:pt x="1571" y="392"/>
                    <a:pt x="1571" y="204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49213" y="6035675"/>
            <a:ext cx="26860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Oklahoma Prairie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uxNetwork_UMD7-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13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0" y="3201794"/>
            <a:ext cx="1512063" cy="151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11"/>
          <p:cNvSpPr txBox="1">
            <a:spLocks noChangeArrowheads="1"/>
          </p:cNvSpPr>
          <p:nvPr/>
        </p:nvSpPr>
        <p:spPr bwMode="auto">
          <a:xfrm>
            <a:off x="3606166" y="4760916"/>
            <a:ext cx="381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</a:rPr>
              <a:t>http://</a:t>
            </a:r>
            <a:r>
              <a:rPr lang="en-US" b="1" i="1" dirty="0" err="1">
                <a:solidFill>
                  <a:srgbClr val="FF0000"/>
                </a:solidFill>
              </a:rPr>
              <a:t>www.fluxnet.ornl.gov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200"/>
            <a:ext cx="9026525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3141663" y="6281738"/>
            <a:ext cx="381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http://www.fluxnet.ornl.gov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77788"/>
            <a:ext cx="77724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FluxNet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 Tower Sites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28600" y="979488"/>
            <a:ext cx="8458200" cy="0"/>
          </a:xfrm>
          <a:prstGeom prst="line">
            <a:avLst/>
          </a:prstGeom>
          <a:noFill/>
          <a:ln w="50800">
            <a:solidFill>
              <a:srgbClr val="66FF33"/>
            </a:solidFill>
            <a:round/>
            <a:headEnd type="none" w="sm" len="sm"/>
            <a:tailEnd type="none" w="sm" len="sm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800">
              <a:latin typeface="Times New Roman" pitchFamily="-1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charset="0"/>
              </a:rPr>
              <a:t>Turbulence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239000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027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Flux Towers</a:t>
            </a:r>
          </a:p>
        </p:txBody>
      </p:sp>
      <p:sp>
        <p:nvSpPr>
          <p:cNvPr id="51204" name="Line 1028"/>
          <p:cNvSpPr>
            <a:spLocks noChangeShapeType="1"/>
          </p:cNvSpPr>
          <p:nvPr/>
        </p:nvSpPr>
        <p:spPr bwMode="auto">
          <a:xfrm>
            <a:off x="228600" y="990600"/>
            <a:ext cx="8458200" cy="0"/>
          </a:xfrm>
          <a:prstGeom prst="line">
            <a:avLst/>
          </a:prstGeom>
          <a:noFill/>
          <a:ln w="50800">
            <a:solidFill>
              <a:srgbClr val="66FF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Violation of Assumptions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63813" y="5532438"/>
            <a:ext cx="4946650" cy="9969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i="1">
                <a:solidFill>
                  <a:srgbClr val="FF0000"/>
                </a:solidFill>
                <a:latin typeface="Comic Sans MS" charset="0"/>
              </a:rPr>
              <a:t>The real world is a messy place!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i="1">
                <a:latin typeface="Comic Sans MS" charset="0"/>
                <a:ea typeface="ＭＳ Ｐゴシック" charset="0"/>
              </a:rPr>
              <a:t>Coordinate rotation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i="1">
                <a:latin typeface="Comic Sans MS" charset="0"/>
                <a:ea typeface="ＭＳ Ｐゴシック" charset="0"/>
              </a:rPr>
              <a:t>Advective fluxes</a:t>
            </a:r>
          </a:p>
        </p:txBody>
      </p:sp>
      <p:pic>
        <p:nvPicPr>
          <p:cNvPr id="55301" name="Picture 5" descr="Den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84300"/>
            <a:ext cx="4583113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4949825" y="2106613"/>
          <a:ext cx="3994150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1" name="Image" r:id="rId5" imgW="2886951" imgH="1774090" progId="Photoshop.Image.5">
                  <p:embed/>
                </p:oleObj>
              </mc:Choice>
              <mc:Fallback>
                <p:oleObj name="Image" r:id="rId5" imgW="2886951" imgH="177409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9825" y="2106613"/>
                        <a:ext cx="3994150" cy="245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89575" y="152400"/>
            <a:ext cx="3349625" cy="2568575"/>
          </a:xfrm>
        </p:spPr>
        <p:txBody>
          <a:bodyPr/>
          <a:lstStyle/>
          <a:p>
            <a:r>
              <a:rPr lang="en-US" dirty="0" err="1">
                <a:latin typeface="Arial Rounded MT Bold"/>
                <a:cs typeface="Arial Rounded MT Bold"/>
              </a:rPr>
              <a:t>Niwot</a:t>
            </a:r>
            <a:r>
              <a:rPr lang="en-US" dirty="0">
                <a:latin typeface="Arial Rounded MT Bold"/>
                <a:cs typeface="Arial Rounded MT Bold"/>
              </a:rPr>
              <a:t> Ridge </a:t>
            </a:r>
            <a:r>
              <a:rPr lang="en-US" dirty="0" err="1">
                <a:latin typeface="Arial Rounded MT Bold"/>
                <a:cs typeface="Arial Rounded MT Bold"/>
              </a:rPr>
              <a:t>Ameriflux</a:t>
            </a:r>
            <a:r>
              <a:rPr lang="en-US" dirty="0">
                <a:latin typeface="Arial Rounded MT Bold"/>
                <a:cs typeface="Arial Rounded MT Bold"/>
              </a:rPr>
              <a:t> Site</a:t>
            </a:r>
          </a:p>
        </p:txBody>
      </p:sp>
      <p:pic>
        <p:nvPicPr>
          <p:cNvPr id="57347" name="Picture 6" descr="02-Subalp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8" descr="ar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2914650"/>
            <a:ext cx="5954712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Storage </a:t>
            </a:r>
            <a:r>
              <a:rPr lang="ja-JP" altLang="en-US" dirty="0">
                <a:latin typeface="Arial Rounded MT Bold"/>
                <a:cs typeface="Arial Rounded MT Bold"/>
              </a:rPr>
              <a:t>“</a:t>
            </a:r>
            <a:r>
              <a:rPr lang="en-US" dirty="0">
                <a:latin typeface="Arial Rounded MT Bold"/>
                <a:cs typeface="Arial Rounded MT Bold"/>
              </a:rPr>
              <a:t>Fluxes</a:t>
            </a:r>
            <a:r>
              <a:rPr lang="ja-JP" altLang="en-US" dirty="0">
                <a:latin typeface="Arial Rounded MT Bold"/>
                <a:cs typeface="Arial Rounded MT Bold"/>
              </a:rPr>
              <a:t>”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9200"/>
            <a:ext cx="4311650" cy="5278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Nocturnal stable layer inhibits mixing of CO</a:t>
            </a:r>
            <a:r>
              <a:rPr lang="en-US" sz="2000" baseline="-25000">
                <a:latin typeface="Arial Rounded MT Bold"/>
                <a:cs typeface="Arial Rounded MT Bold"/>
              </a:rPr>
              <a:t>2</a:t>
            </a:r>
            <a:r>
              <a:rPr lang="en-US" sz="2000">
                <a:latin typeface="Arial Rounded MT Bold"/>
                <a:cs typeface="Arial Rounded MT Bold"/>
              </a:rPr>
              <a:t> produced by soil respiration from reaching instruments, accumulates below reference height</a:t>
            </a: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NEE underestimated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Solar heating during early morning releases stored CO</a:t>
            </a:r>
            <a:r>
              <a:rPr lang="en-US" sz="2000" baseline="-25000">
                <a:latin typeface="Arial Rounded MT Bold"/>
                <a:cs typeface="Arial Rounded MT Bold"/>
              </a:rPr>
              <a:t>2</a:t>
            </a:r>
            <a:r>
              <a:rPr lang="en-US" sz="2000">
                <a:latin typeface="Arial Rounded MT Bold"/>
                <a:cs typeface="Arial Rounded MT Bold"/>
              </a:rPr>
              <a:t> in a big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burst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endParaRPr lang="en-US" sz="2000">
              <a:latin typeface="Arial Rounded MT Bold"/>
              <a:cs typeface="Arial Rounded MT Bold"/>
            </a:endParaRPr>
          </a:p>
          <a:p>
            <a:pPr lvl="1">
              <a:lnSpc>
                <a:spcPct val="90000"/>
              </a:lnSpc>
            </a:pPr>
            <a:r>
              <a:rPr lang="en-US" sz="1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NEE overestimated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Maybe OK unless stored CO</a:t>
            </a:r>
            <a:r>
              <a:rPr lang="en-US" sz="2000" baseline="-25000">
                <a:latin typeface="Arial Rounded MT Bold"/>
                <a:cs typeface="Arial Rounded MT Bold"/>
              </a:rPr>
              <a:t>2</a:t>
            </a:r>
            <a:r>
              <a:rPr lang="en-US" sz="2000">
                <a:latin typeface="Arial Rounded MT Bold"/>
                <a:cs typeface="Arial Rounded MT Bold"/>
              </a:rPr>
              <a:t>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leaks out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r>
              <a:rPr lang="en-US" sz="2000">
                <a:latin typeface="Arial Rounded MT Bold"/>
                <a:cs typeface="Arial Rounded MT Bold"/>
              </a:rPr>
              <a:t> by horizontal advection or </a:t>
            </a:r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gravitational drainage flow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Try to correct for these effects by directly </a:t>
            </a:r>
            <a:r>
              <a:rPr lang="en-US" sz="2000">
                <a:solidFill>
                  <a:srgbClr val="FF0000"/>
                </a:solidFill>
                <a:latin typeface="Arial Rounded MT Bold"/>
                <a:cs typeface="Arial Rounded MT Bold"/>
              </a:rPr>
              <a:t>measuring changes in storage</a:t>
            </a: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423863" y="5102225"/>
          <a:ext cx="3825875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7" name="Equation" r:id="rId4" imgW="1562496" imgH="470297" progId="Equation.DSMT4">
                  <p:embed/>
                </p:oleObj>
              </mc:Choice>
              <mc:Fallback>
                <p:oleObj name="Equation" r:id="rId4" imgW="1562496" imgH="47029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5102225"/>
                        <a:ext cx="3825875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1350247" y="6118225"/>
            <a:ext cx="9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turbulent</a:t>
            </a:r>
            <a:b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flux</a:t>
            </a:r>
          </a:p>
        </p:txBody>
      </p:sp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3111193" y="6184900"/>
            <a:ext cx="851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storage</a:t>
            </a:r>
            <a:b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ja-JP" alt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“</a:t>
            </a:r>
            <a:r>
              <a:rPr 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flux</a:t>
            </a:r>
            <a:r>
              <a:rPr lang="ja-JP" altLang="en-US" sz="1400">
                <a:solidFill>
                  <a:srgbClr val="FF0000"/>
                </a:solidFill>
                <a:latin typeface="Arial Rounded MT Bold"/>
                <a:cs typeface="Arial Rounded MT Bold"/>
              </a:rPr>
              <a:t>”</a:t>
            </a:r>
            <a:endParaRPr lang="en-US" sz="140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5543" name="Picture 9" descr="na01771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757363"/>
            <a:ext cx="232092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Line 10"/>
          <p:cNvSpPr>
            <a:spLocks noChangeShapeType="1"/>
          </p:cNvSpPr>
          <p:nvPr/>
        </p:nvSpPr>
        <p:spPr bwMode="auto">
          <a:xfrm flipV="1">
            <a:off x="2843213" y="1304925"/>
            <a:ext cx="0" cy="369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Line 11"/>
          <p:cNvSpPr>
            <a:spLocks noChangeShapeType="1"/>
          </p:cNvSpPr>
          <p:nvPr/>
        </p:nvSpPr>
        <p:spPr bwMode="auto">
          <a:xfrm flipV="1">
            <a:off x="3051175" y="1312863"/>
            <a:ext cx="0" cy="3690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46" name="Group 24"/>
          <p:cNvGrpSpPr>
            <a:grpSpLocks/>
          </p:cNvGrpSpPr>
          <p:nvPr/>
        </p:nvGrpSpPr>
        <p:grpSpPr bwMode="auto">
          <a:xfrm>
            <a:off x="2832100" y="3390900"/>
            <a:ext cx="239713" cy="1582738"/>
            <a:chOff x="1784" y="2136"/>
            <a:chExt cx="151" cy="997"/>
          </a:xfrm>
        </p:grpSpPr>
        <p:sp>
          <p:nvSpPr>
            <p:cNvPr id="65586" name="Line 12"/>
            <p:cNvSpPr>
              <a:spLocks noChangeShapeType="1"/>
            </p:cNvSpPr>
            <p:nvPr/>
          </p:nvSpPr>
          <p:spPr bwMode="auto">
            <a:xfrm flipV="1">
              <a:off x="1784" y="299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7" name="Line 13"/>
            <p:cNvSpPr>
              <a:spLocks noChangeShapeType="1"/>
            </p:cNvSpPr>
            <p:nvPr/>
          </p:nvSpPr>
          <p:spPr bwMode="auto">
            <a:xfrm flipV="1">
              <a:off x="1795" y="282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8" name="Line 14"/>
            <p:cNvSpPr>
              <a:spLocks noChangeShapeType="1"/>
            </p:cNvSpPr>
            <p:nvPr/>
          </p:nvSpPr>
          <p:spPr bwMode="auto">
            <a:xfrm flipV="1">
              <a:off x="1793" y="266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9" name="Line 15"/>
            <p:cNvSpPr>
              <a:spLocks noChangeShapeType="1"/>
            </p:cNvSpPr>
            <p:nvPr/>
          </p:nvSpPr>
          <p:spPr bwMode="auto">
            <a:xfrm flipV="1">
              <a:off x="1791" y="249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0" name="Line 16"/>
            <p:cNvSpPr>
              <a:spLocks noChangeShapeType="1"/>
            </p:cNvSpPr>
            <p:nvPr/>
          </p:nvSpPr>
          <p:spPr bwMode="auto">
            <a:xfrm flipV="1">
              <a:off x="1796" y="2321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1" name="Line 17"/>
            <p:cNvSpPr>
              <a:spLocks noChangeShapeType="1"/>
            </p:cNvSpPr>
            <p:nvPr/>
          </p:nvSpPr>
          <p:spPr bwMode="auto">
            <a:xfrm flipV="1">
              <a:off x="1793" y="2152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2" name="Line 18"/>
            <p:cNvSpPr>
              <a:spLocks noChangeShapeType="1"/>
            </p:cNvSpPr>
            <p:nvPr/>
          </p:nvSpPr>
          <p:spPr bwMode="auto">
            <a:xfrm flipH="1" flipV="1">
              <a:off x="1789" y="298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3" name="Line 19"/>
            <p:cNvSpPr>
              <a:spLocks noChangeShapeType="1"/>
            </p:cNvSpPr>
            <p:nvPr/>
          </p:nvSpPr>
          <p:spPr bwMode="auto">
            <a:xfrm flipH="1" flipV="1">
              <a:off x="1800" y="281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4" name="Line 20"/>
            <p:cNvSpPr>
              <a:spLocks noChangeShapeType="1"/>
            </p:cNvSpPr>
            <p:nvPr/>
          </p:nvSpPr>
          <p:spPr bwMode="auto">
            <a:xfrm flipH="1" flipV="1">
              <a:off x="1798" y="264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5" name="Line 21"/>
            <p:cNvSpPr>
              <a:spLocks noChangeShapeType="1"/>
            </p:cNvSpPr>
            <p:nvPr/>
          </p:nvSpPr>
          <p:spPr bwMode="auto">
            <a:xfrm flipH="1" flipV="1">
              <a:off x="1796" y="247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6" name="Line 22"/>
            <p:cNvSpPr>
              <a:spLocks noChangeShapeType="1"/>
            </p:cNvSpPr>
            <p:nvPr/>
          </p:nvSpPr>
          <p:spPr bwMode="auto">
            <a:xfrm flipH="1" flipV="1">
              <a:off x="1801" y="2305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7" name="Line 23"/>
            <p:cNvSpPr>
              <a:spLocks noChangeShapeType="1"/>
            </p:cNvSpPr>
            <p:nvPr/>
          </p:nvSpPr>
          <p:spPr bwMode="auto">
            <a:xfrm flipH="1" flipV="1">
              <a:off x="1798" y="2136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547" name="Group 25"/>
          <p:cNvGrpSpPr>
            <a:grpSpLocks/>
          </p:cNvGrpSpPr>
          <p:nvPr/>
        </p:nvGrpSpPr>
        <p:grpSpPr bwMode="auto">
          <a:xfrm>
            <a:off x="2827338" y="1770063"/>
            <a:ext cx="239712" cy="1582737"/>
            <a:chOff x="1784" y="2136"/>
            <a:chExt cx="151" cy="997"/>
          </a:xfrm>
        </p:grpSpPr>
        <p:sp>
          <p:nvSpPr>
            <p:cNvPr id="65574" name="Line 26"/>
            <p:cNvSpPr>
              <a:spLocks noChangeShapeType="1"/>
            </p:cNvSpPr>
            <p:nvPr/>
          </p:nvSpPr>
          <p:spPr bwMode="auto">
            <a:xfrm flipV="1">
              <a:off x="1784" y="299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5" name="Line 27"/>
            <p:cNvSpPr>
              <a:spLocks noChangeShapeType="1"/>
            </p:cNvSpPr>
            <p:nvPr/>
          </p:nvSpPr>
          <p:spPr bwMode="auto">
            <a:xfrm flipV="1">
              <a:off x="1795" y="282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6" name="Line 28"/>
            <p:cNvSpPr>
              <a:spLocks noChangeShapeType="1"/>
            </p:cNvSpPr>
            <p:nvPr/>
          </p:nvSpPr>
          <p:spPr bwMode="auto">
            <a:xfrm flipV="1">
              <a:off x="1793" y="266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7" name="Line 29"/>
            <p:cNvSpPr>
              <a:spLocks noChangeShapeType="1"/>
            </p:cNvSpPr>
            <p:nvPr/>
          </p:nvSpPr>
          <p:spPr bwMode="auto">
            <a:xfrm flipV="1">
              <a:off x="1791" y="249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8" name="Line 30"/>
            <p:cNvSpPr>
              <a:spLocks noChangeShapeType="1"/>
            </p:cNvSpPr>
            <p:nvPr/>
          </p:nvSpPr>
          <p:spPr bwMode="auto">
            <a:xfrm flipV="1">
              <a:off x="1796" y="2321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9" name="Line 31"/>
            <p:cNvSpPr>
              <a:spLocks noChangeShapeType="1"/>
            </p:cNvSpPr>
            <p:nvPr/>
          </p:nvSpPr>
          <p:spPr bwMode="auto">
            <a:xfrm flipV="1">
              <a:off x="1793" y="2152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0" name="Line 32"/>
            <p:cNvSpPr>
              <a:spLocks noChangeShapeType="1"/>
            </p:cNvSpPr>
            <p:nvPr/>
          </p:nvSpPr>
          <p:spPr bwMode="auto">
            <a:xfrm flipH="1" flipV="1">
              <a:off x="1789" y="298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1" name="Line 33"/>
            <p:cNvSpPr>
              <a:spLocks noChangeShapeType="1"/>
            </p:cNvSpPr>
            <p:nvPr/>
          </p:nvSpPr>
          <p:spPr bwMode="auto">
            <a:xfrm flipH="1" flipV="1">
              <a:off x="1800" y="281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2" name="Line 34"/>
            <p:cNvSpPr>
              <a:spLocks noChangeShapeType="1"/>
            </p:cNvSpPr>
            <p:nvPr/>
          </p:nvSpPr>
          <p:spPr bwMode="auto">
            <a:xfrm flipH="1" flipV="1">
              <a:off x="1798" y="264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3" name="Line 35"/>
            <p:cNvSpPr>
              <a:spLocks noChangeShapeType="1"/>
            </p:cNvSpPr>
            <p:nvPr/>
          </p:nvSpPr>
          <p:spPr bwMode="auto">
            <a:xfrm flipH="1" flipV="1">
              <a:off x="1796" y="247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4" name="Line 36"/>
            <p:cNvSpPr>
              <a:spLocks noChangeShapeType="1"/>
            </p:cNvSpPr>
            <p:nvPr/>
          </p:nvSpPr>
          <p:spPr bwMode="auto">
            <a:xfrm flipH="1" flipV="1">
              <a:off x="1801" y="2305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5" name="Line 37"/>
            <p:cNvSpPr>
              <a:spLocks noChangeShapeType="1"/>
            </p:cNvSpPr>
            <p:nvPr/>
          </p:nvSpPr>
          <p:spPr bwMode="auto">
            <a:xfrm flipH="1" flipV="1">
              <a:off x="1798" y="2136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548" name="Group 38"/>
          <p:cNvGrpSpPr>
            <a:grpSpLocks/>
          </p:cNvGrpSpPr>
          <p:nvPr/>
        </p:nvGrpSpPr>
        <p:grpSpPr bwMode="auto">
          <a:xfrm>
            <a:off x="2816225" y="1235075"/>
            <a:ext cx="239713" cy="1582738"/>
            <a:chOff x="1784" y="2136"/>
            <a:chExt cx="151" cy="997"/>
          </a:xfrm>
        </p:grpSpPr>
        <p:sp>
          <p:nvSpPr>
            <p:cNvPr id="65562" name="Line 39"/>
            <p:cNvSpPr>
              <a:spLocks noChangeShapeType="1"/>
            </p:cNvSpPr>
            <p:nvPr/>
          </p:nvSpPr>
          <p:spPr bwMode="auto">
            <a:xfrm flipV="1">
              <a:off x="1784" y="299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Line 40"/>
            <p:cNvSpPr>
              <a:spLocks noChangeShapeType="1"/>
            </p:cNvSpPr>
            <p:nvPr/>
          </p:nvSpPr>
          <p:spPr bwMode="auto">
            <a:xfrm flipV="1">
              <a:off x="1795" y="2829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Line 41"/>
            <p:cNvSpPr>
              <a:spLocks noChangeShapeType="1"/>
            </p:cNvSpPr>
            <p:nvPr/>
          </p:nvSpPr>
          <p:spPr bwMode="auto">
            <a:xfrm flipV="1">
              <a:off x="1793" y="266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5" name="Line 42"/>
            <p:cNvSpPr>
              <a:spLocks noChangeShapeType="1"/>
            </p:cNvSpPr>
            <p:nvPr/>
          </p:nvSpPr>
          <p:spPr bwMode="auto">
            <a:xfrm flipV="1">
              <a:off x="1791" y="2490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6" name="Line 43"/>
            <p:cNvSpPr>
              <a:spLocks noChangeShapeType="1"/>
            </p:cNvSpPr>
            <p:nvPr/>
          </p:nvSpPr>
          <p:spPr bwMode="auto">
            <a:xfrm flipV="1">
              <a:off x="1796" y="2321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7" name="Line 44"/>
            <p:cNvSpPr>
              <a:spLocks noChangeShapeType="1"/>
            </p:cNvSpPr>
            <p:nvPr/>
          </p:nvSpPr>
          <p:spPr bwMode="auto">
            <a:xfrm flipV="1">
              <a:off x="1793" y="2152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8" name="Line 45"/>
            <p:cNvSpPr>
              <a:spLocks noChangeShapeType="1"/>
            </p:cNvSpPr>
            <p:nvPr/>
          </p:nvSpPr>
          <p:spPr bwMode="auto">
            <a:xfrm flipH="1" flipV="1">
              <a:off x="1789" y="298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9" name="Line 46"/>
            <p:cNvSpPr>
              <a:spLocks noChangeShapeType="1"/>
            </p:cNvSpPr>
            <p:nvPr/>
          </p:nvSpPr>
          <p:spPr bwMode="auto">
            <a:xfrm flipH="1" flipV="1">
              <a:off x="1800" y="2813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0" name="Line 47"/>
            <p:cNvSpPr>
              <a:spLocks noChangeShapeType="1"/>
            </p:cNvSpPr>
            <p:nvPr/>
          </p:nvSpPr>
          <p:spPr bwMode="auto">
            <a:xfrm flipH="1" flipV="1">
              <a:off x="1798" y="264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1" name="Line 48"/>
            <p:cNvSpPr>
              <a:spLocks noChangeShapeType="1"/>
            </p:cNvSpPr>
            <p:nvPr/>
          </p:nvSpPr>
          <p:spPr bwMode="auto">
            <a:xfrm flipH="1" flipV="1">
              <a:off x="1796" y="2474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2" name="Line 49"/>
            <p:cNvSpPr>
              <a:spLocks noChangeShapeType="1"/>
            </p:cNvSpPr>
            <p:nvPr/>
          </p:nvSpPr>
          <p:spPr bwMode="auto">
            <a:xfrm flipH="1" flipV="1">
              <a:off x="1801" y="2305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3" name="Line 50"/>
            <p:cNvSpPr>
              <a:spLocks noChangeShapeType="1"/>
            </p:cNvSpPr>
            <p:nvPr/>
          </p:nvSpPr>
          <p:spPr bwMode="auto">
            <a:xfrm flipH="1" flipV="1">
              <a:off x="1798" y="2136"/>
              <a:ext cx="134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9" name="Rectangle 51"/>
          <p:cNvSpPr>
            <a:spLocks noChangeArrowheads="1"/>
          </p:cNvSpPr>
          <p:nvPr/>
        </p:nvSpPr>
        <p:spPr bwMode="auto">
          <a:xfrm>
            <a:off x="2832100" y="1227138"/>
            <a:ext cx="523875" cy="11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52"/>
          <p:cNvSpPr>
            <a:spLocks noChangeShapeType="1"/>
          </p:cNvSpPr>
          <p:nvPr/>
        </p:nvSpPr>
        <p:spPr bwMode="auto">
          <a:xfrm>
            <a:off x="3300413" y="1282700"/>
            <a:ext cx="246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1" name="Line 53"/>
          <p:cNvSpPr>
            <a:spLocks noChangeShapeType="1"/>
          </p:cNvSpPr>
          <p:nvPr/>
        </p:nvSpPr>
        <p:spPr bwMode="auto">
          <a:xfrm>
            <a:off x="3546475" y="1160463"/>
            <a:ext cx="222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2" name="Line 54"/>
          <p:cNvSpPr>
            <a:spLocks noChangeShapeType="1"/>
          </p:cNvSpPr>
          <p:nvPr/>
        </p:nvSpPr>
        <p:spPr bwMode="auto">
          <a:xfrm>
            <a:off x="3546475" y="11493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3" name="Line 55"/>
          <p:cNvSpPr>
            <a:spLocks noChangeShapeType="1"/>
          </p:cNvSpPr>
          <p:nvPr/>
        </p:nvSpPr>
        <p:spPr bwMode="auto">
          <a:xfrm>
            <a:off x="3568700" y="1393825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4" name="Text Box 56"/>
          <p:cNvSpPr txBox="1">
            <a:spLocks noChangeArrowheads="1"/>
          </p:cNvSpPr>
          <p:nvPr/>
        </p:nvSpPr>
        <p:spPr bwMode="auto">
          <a:xfrm>
            <a:off x="3698875" y="965200"/>
            <a:ext cx="72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/>
              <a:t>w</a:t>
            </a:r>
            <a:r>
              <a:rPr lang="ja-JP" altLang="en-US" i="1"/>
              <a:t>’</a:t>
            </a:r>
            <a:r>
              <a:rPr lang="en-US" i="1"/>
              <a:t>c</a:t>
            </a:r>
            <a:r>
              <a:rPr lang="ja-JP" altLang="en-US" i="1"/>
              <a:t>’</a:t>
            </a:r>
            <a:endParaRPr lang="en-US" i="1"/>
          </a:p>
        </p:txBody>
      </p:sp>
      <p:sp>
        <p:nvSpPr>
          <p:cNvPr id="65555" name="Line 57"/>
          <p:cNvSpPr>
            <a:spLocks noChangeShapeType="1"/>
          </p:cNvSpPr>
          <p:nvPr/>
        </p:nvSpPr>
        <p:spPr bwMode="auto">
          <a:xfrm>
            <a:off x="3055938" y="1951038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6" name="Line 58"/>
          <p:cNvSpPr>
            <a:spLocks noChangeShapeType="1"/>
          </p:cNvSpPr>
          <p:nvPr/>
        </p:nvSpPr>
        <p:spPr bwMode="auto">
          <a:xfrm>
            <a:off x="3063875" y="2571750"/>
            <a:ext cx="277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7" name="Line 59"/>
          <p:cNvSpPr>
            <a:spLocks noChangeShapeType="1"/>
          </p:cNvSpPr>
          <p:nvPr/>
        </p:nvSpPr>
        <p:spPr bwMode="auto">
          <a:xfrm>
            <a:off x="3048000" y="3225800"/>
            <a:ext cx="277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Line 60"/>
          <p:cNvSpPr>
            <a:spLocks noChangeShapeType="1"/>
          </p:cNvSpPr>
          <p:nvPr/>
        </p:nvSpPr>
        <p:spPr bwMode="auto">
          <a:xfrm>
            <a:off x="3067050" y="4583113"/>
            <a:ext cx="277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9" name="Line 61"/>
          <p:cNvSpPr>
            <a:spLocks noChangeShapeType="1"/>
          </p:cNvSpPr>
          <p:nvPr/>
        </p:nvSpPr>
        <p:spPr bwMode="auto">
          <a:xfrm>
            <a:off x="3052763" y="3932238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0" name="Line 62"/>
          <p:cNvSpPr>
            <a:spLocks noChangeShapeType="1"/>
          </p:cNvSpPr>
          <p:nvPr/>
        </p:nvSpPr>
        <p:spPr bwMode="auto">
          <a:xfrm flipV="1">
            <a:off x="947738" y="4092575"/>
            <a:ext cx="0" cy="7016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1" name="Text Box 63"/>
          <p:cNvSpPr txBox="1">
            <a:spLocks noChangeArrowheads="1"/>
          </p:cNvSpPr>
          <p:nvPr/>
        </p:nvSpPr>
        <p:spPr bwMode="auto">
          <a:xfrm>
            <a:off x="576263" y="40544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rgbClr val="FF0000"/>
                </a:solidFill>
              </a:rPr>
              <a:t>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225" y="74613"/>
            <a:ext cx="5011738" cy="4826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Diurnal Cycles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11125" y="4298950"/>
            <a:ext cx="5189538" cy="1844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Underestimated night-time turbulent fluxes paired with high storage fluxes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Early morning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burps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r>
              <a:rPr lang="en-US" sz="2000">
                <a:latin typeface="Arial Rounded MT Bold"/>
                <a:cs typeface="Arial Rounded MT Bold"/>
              </a:rPr>
              <a:t> as turbulence begins paired with strongly negative storage fluxes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 Rounded MT Bold"/>
                <a:cs typeface="Arial Rounded MT Bold"/>
              </a:rPr>
              <a:t>Time integral conserves flux only if there is no </a:t>
            </a:r>
            <a:r>
              <a:rPr lang="ja-JP" altLang="en-US" sz="2000">
                <a:latin typeface="Arial Rounded MT Bold"/>
                <a:cs typeface="Arial Rounded MT Bold"/>
              </a:rPr>
              <a:t>“</a:t>
            </a:r>
            <a:r>
              <a:rPr lang="en-US" sz="2000">
                <a:latin typeface="Arial Rounded MT Bold"/>
                <a:cs typeface="Arial Rounded MT Bold"/>
              </a:rPr>
              <a:t>leakage</a:t>
            </a:r>
            <a:r>
              <a:rPr lang="ja-JP" altLang="en-US" sz="2000">
                <a:latin typeface="Arial Rounded MT Bold"/>
                <a:cs typeface="Arial Rounded MT Bold"/>
              </a:rPr>
              <a:t>”</a:t>
            </a:r>
            <a:r>
              <a:rPr lang="en-US" sz="2000">
                <a:latin typeface="Arial Rounded MT Bold"/>
                <a:cs typeface="Arial Rounded MT Bold"/>
              </a:rPr>
              <a:t> at night due to drainage flow or advection</a:t>
            </a:r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0" y="577850"/>
          <a:ext cx="5286375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9" name="Chart" r:id="rId4" imgW="5033726" imgH="3223034" progId="Excel.Chart.8">
                  <p:embed/>
                </p:oleObj>
              </mc:Choice>
              <mc:Fallback>
                <p:oleObj name="Chart" r:id="rId4" imgW="5033726" imgH="3223034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7850"/>
                        <a:ext cx="5286375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9" name="Picture 7" descr="downlook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0"/>
            <a:ext cx="3740150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outh_america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724400" y="0"/>
            <a:ext cx="4267200" cy="762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Comic Sans MS" charset="0"/>
              </a:rPr>
              <a:t>Site Locations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835525" y="3036888"/>
            <a:ext cx="357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+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516313" y="4427538"/>
            <a:ext cx="357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+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156075" y="3406775"/>
            <a:ext cx="1250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FLONA</a:t>
            </a:r>
          </a:p>
          <a:p>
            <a:r>
              <a:rPr lang="en-US" b="1">
                <a:solidFill>
                  <a:srgbClr val="FF0000"/>
                </a:solidFill>
              </a:rPr>
              <a:t>Tapajos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076575" y="4600575"/>
            <a:ext cx="1233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Reserva</a:t>
            </a:r>
            <a:br>
              <a:rPr lang="en-US" b="1">
                <a:solidFill>
                  <a:srgbClr val="FF0000"/>
                </a:solidFill>
              </a:rPr>
            </a:br>
            <a:r>
              <a:rPr lang="en-US" b="1">
                <a:solidFill>
                  <a:srgbClr val="FF0000"/>
                </a:solidFill>
              </a:rPr>
              <a:t>Jaru</a:t>
            </a:r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V="1">
            <a:off x="4627563" y="3289300"/>
            <a:ext cx="357187" cy="2016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4 - Nobre, Assuncao, Pedro, Julia &amp; Eli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4513"/>
            <a:ext cx="868680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0" y="-398463"/>
          <a:ext cx="9144000" cy="7654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8" name="Image" r:id="rId4" imgW="8183551" imgH="6849276" progId="Photoshop.Image.5">
                  <p:embed/>
                </p:oleObj>
              </mc:Choice>
              <mc:Fallback>
                <p:oleObj name="Image" r:id="rId4" imgW="8183551" imgH="6849276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98463"/>
                        <a:ext cx="9144000" cy="7654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SCN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475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SCN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D0T3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096963"/>
            <a:ext cx="4716463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SCN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SCN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475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SCN0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165100"/>
            <a:ext cx="8839200" cy="460375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Can </a:t>
            </a:r>
            <a:r>
              <a:rPr lang="ja-JP" altLang="en-US" dirty="0">
                <a:latin typeface="Arial Rounded MT Bold"/>
                <a:cs typeface="Arial Rounded MT Bold"/>
              </a:rPr>
              <a:t>“</a:t>
            </a:r>
            <a:r>
              <a:rPr lang="en-US" dirty="0">
                <a:latin typeface="Arial Rounded MT Bold"/>
                <a:cs typeface="Arial Rounded MT Bold"/>
              </a:rPr>
              <a:t>u* Filtering</a:t>
            </a:r>
            <a:r>
              <a:rPr lang="ja-JP" altLang="en-US" dirty="0">
                <a:latin typeface="Arial Rounded MT Bold"/>
                <a:cs typeface="Arial Rounded MT Bold"/>
              </a:rPr>
              <a:t>”</a:t>
            </a:r>
            <a:r>
              <a:rPr lang="en-US" dirty="0">
                <a:latin typeface="Arial Rounded MT Bold"/>
                <a:cs typeface="Arial Rounded MT Bold"/>
              </a:rPr>
              <a:t> Avoid </a:t>
            </a:r>
            <a:r>
              <a:rPr lang="ja-JP" altLang="en-US" dirty="0">
                <a:latin typeface="Arial Rounded MT Bold"/>
                <a:cs typeface="Arial Rounded MT Bold"/>
              </a:rPr>
              <a:t>“</a:t>
            </a:r>
            <a:r>
              <a:rPr lang="en-US" dirty="0">
                <a:latin typeface="Arial Rounded MT Bold"/>
                <a:cs typeface="Arial Rounded MT Bold"/>
              </a:rPr>
              <a:t>Lost Fluxes</a:t>
            </a:r>
            <a:r>
              <a:rPr lang="ja-JP" altLang="en-US" dirty="0">
                <a:latin typeface="Arial Rounded MT Bold"/>
                <a:cs typeface="Arial Rounded MT Bold"/>
              </a:rPr>
              <a:t>”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7725" y="1770063"/>
            <a:ext cx="1846263" cy="3584575"/>
          </a:xfrm>
        </p:spPr>
        <p:txBody>
          <a:bodyPr/>
          <a:lstStyle/>
          <a:p>
            <a:pPr>
              <a:buFontTx/>
              <a:buNone/>
            </a:pPr>
            <a:r>
              <a:rPr lang="en-US" sz="1800">
                <a:latin typeface="Arial Rounded MT Bold"/>
                <a:cs typeface="Arial Rounded MT Bold"/>
              </a:rPr>
              <a:t>Dependence of w</a:t>
            </a:r>
            <a:r>
              <a:rPr lang="ja-JP" altLang="en-US" sz="1800">
                <a:latin typeface="Arial Rounded MT Bold"/>
                <a:cs typeface="Arial Rounded MT Bold"/>
              </a:rPr>
              <a:t>’</a:t>
            </a:r>
            <a:r>
              <a:rPr lang="en-US" sz="1800">
                <a:latin typeface="Arial Rounded MT Bold"/>
                <a:cs typeface="Arial Rounded MT Bold"/>
              </a:rPr>
              <a:t>c</a:t>
            </a:r>
            <a:r>
              <a:rPr lang="ja-JP" altLang="en-US" sz="1800">
                <a:latin typeface="Arial Rounded MT Bold"/>
                <a:cs typeface="Arial Rounded MT Bold"/>
              </a:rPr>
              <a:t>’</a:t>
            </a:r>
            <a:r>
              <a:rPr lang="en-US" sz="1800">
                <a:latin typeface="Arial Rounded MT Bold"/>
                <a:cs typeface="Arial Rounded MT Bold"/>
              </a:rPr>
              <a:t>, storage, and NEE on u* at night suggests significant </a:t>
            </a:r>
            <a:r>
              <a:rPr lang="ja-JP" altLang="en-US" sz="1800">
                <a:latin typeface="Arial Rounded MT Bold"/>
                <a:cs typeface="Arial Rounded MT Bold"/>
              </a:rPr>
              <a:t>“</a:t>
            </a:r>
            <a:r>
              <a:rPr lang="en-US" sz="1800">
                <a:latin typeface="Arial Rounded MT Bold"/>
                <a:cs typeface="Arial Rounded MT Bold"/>
              </a:rPr>
              <a:t>lost fluxes</a:t>
            </a:r>
          </a:p>
          <a:p>
            <a:pPr>
              <a:buFontTx/>
              <a:buNone/>
            </a:pPr>
            <a:r>
              <a:rPr lang="en-US" sz="1800">
                <a:latin typeface="Arial Rounded MT Bold"/>
                <a:cs typeface="Arial Rounded MT Bold"/>
              </a:rPr>
              <a:t>Implications for time-mean results?</a:t>
            </a:r>
          </a:p>
        </p:txBody>
      </p:sp>
      <p:pic>
        <p:nvPicPr>
          <p:cNvPr id="88068" name="Picture 4" descr="Tapa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887413"/>
            <a:ext cx="7065962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781050" y="6081713"/>
            <a:ext cx="7523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chemeClr val="accent2"/>
                </a:solidFill>
              </a:rPr>
              <a:t>Scott Saleska, Harvard University, personal communication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534400" cy="493713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Effect of u* </a:t>
            </a:r>
            <a:r>
              <a:rPr lang="ja-JP" altLang="en-US" dirty="0">
                <a:latin typeface="Arial Rounded MT Bold"/>
                <a:cs typeface="Arial Rounded MT Bold"/>
              </a:rPr>
              <a:t>“</a:t>
            </a:r>
            <a:r>
              <a:rPr lang="en-US" dirty="0">
                <a:latin typeface="Arial Rounded MT Bold"/>
                <a:cs typeface="Arial Rounded MT Bold"/>
              </a:rPr>
              <a:t>Correction</a:t>
            </a:r>
            <a:r>
              <a:rPr lang="ja-JP" altLang="en-US" dirty="0">
                <a:latin typeface="Arial Rounded MT Bold"/>
                <a:cs typeface="Arial Rounded MT Bold"/>
              </a:rPr>
              <a:t>”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5956300"/>
            <a:ext cx="8562975" cy="7286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i="1">
                <a:solidFill>
                  <a:srgbClr val="FF0000"/>
                </a:solidFill>
                <a:latin typeface="Arial Rounded MT Bold"/>
                <a:cs typeface="Arial Rounded MT Bold"/>
              </a:rPr>
              <a:t>Integrated over a year, u* correction changes this site from a big sink to a big source!</a:t>
            </a:r>
          </a:p>
        </p:txBody>
      </p:sp>
      <p:pic>
        <p:nvPicPr>
          <p:cNvPr id="90116" name="Picture 4" descr="cumulativeN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782638"/>
            <a:ext cx="732155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ay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4213"/>
            <a:ext cx="58674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3641725" y="6305550"/>
            <a:ext cx="1552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Time (GMT)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 rot="16200000" flipH="1">
            <a:off x="-1046955" y="3999706"/>
            <a:ext cx="3402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Exchange (</a:t>
            </a:r>
            <a:r>
              <a:rPr lang="en-US" sz="2000">
                <a:latin typeface="Symbol" charset="0"/>
              </a:rPr>
              <a:t>m</a:t>
            </a:r>
            <a:r>
              <a:rPr lang="en-US" sz="2000">
                <a:latin typeface="Arial" charset="0"/>
              </a:rPr>
              <a:t>mol m</a:t>
            </a:r>
            <a:r>
              <a:rPr lang="en-US" sz="2000" baseline="30000">
                <a:latin typeface="Arial" charset="0"/>
              </a:rPr>
              <a:t>-2 </a:t>
            </a:r>
            <a:r>
              <a:rPr lang="en-US" sz="2000">
                <a:latin typeface="Arial" charset="0"/>
              </a:rPr>
              <a:t>s</a:t>
            </a:r>
            <a:r>
              <a:rPr lang="en-US" sz="2000" baseline="30000">
                <a:latin typeface="Arial" charset="0"/>
              </a:rPr>
              <a:t>-1</a:t>
            </a:r>
            <a:r>
              <a:rPr lang="en-US" sz="2000">
                <a:latin typeface="Arial" charset="0"/>
              </a:rPr>
              <a:t>)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28600" y="1227138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latin typeface="Arial Rounded MT Bold"/>
                <a:cs typeface="Arial Rounded MT Bold"/>
              </a:rPr>
              <a:t>NEP was calculated by averaging the flux measurements across time of day and summing all hours.  </a:t>
            </a:r>
          </a:p>
          <a:p>
            <a:pPr>
              <a:buFontTx/>
              <a:buChar char="•"/>
            </a:pPr>
            <a:r>
              <a:rPr lang="en-US" sz="2000">
                <a:latin typeface="Arial Rounded MT Bold"/>
                <a:cs typeface="Arial Rounded MT Bold"/>
              </a:rPr>
              <a:t>The annualized flux using all the nocturnal data was </a:t>
            </a:r>
            <a:r>
              <a:rPr lang="en-US">
                <a:latin typeface="Arial Rounded MT Bold"/>
                <a:cs typeface="Arial Rounded MT Bold"/>
              </a:rPr>
              <a:t>-</a:t>
            </a:r>
            <a:r>
              <a:rPr lang="en-US" sz="2000">
                <a:latin typeface="Arial Rounded MT Bold"/>
                <a:cs typeface="Arial Rounded MT Bold"/>
              </a:rPr>
              <a:t>9.3 tC ha</a:t>
            </a:r>
            <a:r>
              <a:rPr lang="en-US" sz="2000" baseline="30000">
                <a:latin typeface="Arial Rounded MT Bold"/>
                <a:cs typeface="Arial Rounded MT Bold"/>
              </a:rPr>
              <a:t>-1</a:t>
            </a:r>
            <a:r>
              <a:rPr lang="en-US" sz="2000">
                <a:latin typeface="Arial Rounded MT Bold"/>
                <a:cs typeface="Arial Rounded MT Bold"/>
              </a:rPr>
              <a:t> yr</a:t>
            </a:r>
            <a:r>
              <a:rPr lang="en-US" sz="2000" baseline="30000">
                <a:latin typeface="Arial Rounded MT Bold"/>
                <a:cs typeface="Arial Rounded MT Bold"/>
              </a:rPr>
              <a:t>-1</a:t>
            </a:r>
            <a:r>
              <a:rPr lang="en-US" sz="2000">
                <a:latin typeface="Arial Rounded MT Bold"/>
                <a:cs typeface="Arial Rounded MT Bold"/>
              </a:rPr>
              <a:t>.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6829425" y="3836988"/>
            <a:ext cx="1593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i="1"/>
              <a:t>Mike Goulden,</a:t>
            </a:r>
          </a:p>
          <a:p>
            <a:pPr algn="ctr"/>
            <a:r>
              <a:rPr lang="en-US" sz="1800" i="1"/>
              <a:t>UC Irvine,</a:t>
            </a:r>
          </a:p>
          <a:p>
            <a:pPr algn="ctr"/>
            <a:r>
              <a:rPr lang="en-US" sz="1800" i="1"/>
              <a:t>personal</a:t>
            </a:r>
          </a:p>
          <a:p>
            <a:pPr algn="ctr"/>
            <a:r>
              <a:rPr lang="en-US" sz="1800" i="1"/>
              <a:t>communication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04800" y="287338"/>
            <a:ext cx="8534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Annualized Fluxes:</a:t>
            </a:r>
            <a:b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</a:b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Tapajos National Forest, km 83 site</a:t>
            </a:r>
            <a:endParaRPr lang="en-US" sz="36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u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3650"/>
            <a:ext cx="723900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981450" y="6461125"/>
            <a:ext cx="1185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u</a:t>
            </a:r>
            <a:r>
              <a:rPr lang="en-US" sz="2000" baseline="-25000">
                <a:latin typeface="Arial" charset="0"/>
              </a:rPr>
              <a:t>*</a:t>
            </a:r>
            <a:r>
              <a:rPr lang="en-US" sz="2000">
                <a:latin typeface="Arial" charset="0"/>
              </a:rPr>
              <a:t> (m s</a:t>
            </a:r>
            <a:r>
              <a:rPr lang="en-US" sz="2000" baseline="30000">
                <a:latin typeface="Arial" charset="0"/>
              </a:rPr>
              <a:t>-1</a:t>
            </a:r>
            <a:r>
              <a:rPr lang="en-US" sz="2000">
                <a:latin typeface="Arial" charset="0"/>
              </a:rPr>
              <a:t>)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 rot="16200000" flipH="1">
            <a:off x="-1045369" y="3645694"/>
            <a:ext cx="340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Exchange (</a:t>
            </a:r>
            <a:r>
              <a:rPr lang="en-US" sz="2000">
                <a:latin typeface="Symbol" charset="0"/>
              </a:rPr>
              <a:t>m</a:t>
            </a:r>
            <a:r>
              <a:rPr lang="en-US" sz="2000">
                <a:latin typeface="Arial" charset="0"/>
              </a:rPr>
              <a:t>mol m</a:t>
            </a:r>
            <a:r>
              <a:rPr lang="en-US" sz="2000" baseline="30000">
                <a:latin typeface="Arial" charset="0"/>
              </a:rPr>
              <a:t>-2 </a:t>
            </a:r>
            <a:r>
              <a:rPr lang="en-US" sz="2000">
                <a:latin typeface="Arial" charset="0"/>
              </a:rPr>
              <a:t>s</a:t>
            </a:r>
            <a:r>
              <a:rPr lang="en-US" sz="2000" baseline="30000">
                <a:latin typeface="Arial" charset="0"/>
              </a:rPr>
              <a:t>-1</a:t>
            </a:r>
            <a:r>
              <a:rPr lang="en-US" sz="2000">
                <a:latin typeface="Arial" charset="0"/>
              </a:rPr>
              <a:t>)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304800" y="325438"/>
            <a:ext cx="8839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Effect of calm nights</a:t>
            </a:r>
            <a:endParaRPr lang="en-US" sz="200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Arial" charset="0"/>
              </a:rPr>
              <a:t>The annualized flux calculated with all the data likely overestimates C uptake since transport mechanisms during calm periods may remove 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by routes that are not included in the covariance (e.g., drainage).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7315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Recalculated flux using just windy periods</a:t>
            </a:r>
            <a:endParaRPr lang="en-US" sz="2000">
              <a:latin typeface="Arial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Arial" charset="0"/>
              </a:rPr>
              <a:t>The annualized efflux can be recalculated only considering periods windy periods. </a:t>
            </a:r>
          </a:p>
        </p:txBody>
      </p:sp>
      <p:pic>
        <p:nvPicPr>
          <p:cNvPr id="96259" name="Picture 3" descr="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6858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641725" y="5916613"/>
            <a:ext cx="1552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Time (GMT)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 rot="16200000" flipH="1">
            <a:off x="-1046955" y="3510756"/>
            <a:ext cx="3402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Exchange (</a:t>
            </a:r>
            <a:r>
              <a:rPr lang="en-US" sz="2000">
                <a:latin typeface="Symbol" charset="0"/>
              </a:rPr>
              <a:t>m</a:t>
            </a:r>
            <a:r>
              <a:rPr lang="en-US" sz="2000">
                <a:latin typeface="Arial" charset="0"/>
              </a:rPr>
              <a:t>mol m</a:t>
            </a:r>
            <a:r>
              <a:rPr lang="en-US" sz="2000" baseline="30000">
                <a:latin typeface="Arial" charset="0"/>
              </a:rPr>
              <a:t>-2 </a:t>
            </a:r>
            <a:r>
              <a:rPr lang="en-US" sz="2000">
                <a:latin typeface="Arial" charset="0"/>
              </a:rPr>
              <a:t>s</a:t>
            </a:r>
            <a:r>
              <a:rPr lang="en-US" sz="2000" baseline="30000">
                <a:latin typeface="Arial" charset="0"/>
              </a:rPr>
              <a:t>-1</a:t>
            </a:r>
            <a:r>
              <a:rPr lang="en-US" sz="2000">
                <a:latin typeface="Arial" charset="0"/>
              </a:rPr>
              <a:t>)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7429500" y="3760788"/>
            <a:ext cx="1455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</a:rPr>
              <a:t>u</a:t>
            </a:r>
            <a:r>
              <a:rPr lang="en-US" sz="1600" baseline="-25000">
                <a:latin typeface="Arial" charset="0"/>
              </a:rPr>
              <a:t>*</a:t>
            </a:r>
            <a:r>
              <a:rPr lang="en-US" sz="1600" baseline="30000">
                <a:latin typeface="Arial" charset="0"/>
              </a:rPr>
              <a:t> </a:t>
            </a:r>
            <a:r>
              <a:rPr lang="en-US" sz="1600">
                <a:latin typeface="Arial" charset="0"/>
              </a:rPr>
              <a:t>&lt; 0.1 ms</a:t>
            </a:r>
            <a:r>
              <a:rPr lang="en-US" sz="1600" baseline="30000">
                <a:latin typeface="Arial" charset="0"/>
              </a:rPr>
              <a:t>-1</a:t>
            </a:r>
            <a:endParaRPr lang="en-US" sz="1600">
              <a:latin typeface="Arial" charset="0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7429500" y="3040063"/>
            <a:ext cx="15541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CCFF"/>
                </a:solidFill>
                <a:latin typeface="Arial" charset="0"/>
              </a:rPr>
              <a:t>0.1 ms</a:t>
            </a:r>
            <a:r>
              <a:rPr lang="en-US" sz="1600" baseline="30000">
                <a:solidFill>
                  <a:srgbClr val="00CCFF"/>
                </a:solidFill>
                <a:latin typeface="Arial" charset="0"/>
              </a:rPr>
              <a:t>-1 </a:t>
            </a:r>
            <a:r>
              <a:rPr lang="en-US" sz="1600">
                <a:solidFill>
                  <a:srgbClr val="00CCFF"/>
                </a:solidFill>
                <a:latin typeface="Arial" charset="0"/>
              </a:rPr>
              <a:t>&lt; u</a:t>
            </a:r>
            <a:r>
              <a:rPr lang="en-US" sz="1600" baseline="-25000">
                <a:solidFill>
                  <a:srgbClr val="00CCFF"/>
                </a:solidFill>
                <a:latin typeface="Arial" charset="0"/>
              </a:rPr>
              <a:t>*</a:t>
            </a:r>
          </a:p>
          <a:p>
            <a:r>
              <a:rPr lang="en-US" sz="1600" baseline="-25000">
                <a:solidFill>
                  <a:srgbClr val="00CCFF"/>
                </a:solidFill>
                <a:latin typeface="Arial" charset="0"/>
              </a:rPr>
              <a:t>        </a:t>
            </a:r>
            <a:r>
              <a:rPr lang="en-US" sz="1600">
                <a:solidFill>
                  <a:srgbClr val="00CCFF"/>
                </a:solidFill>
                <a:latin typeface="Arial" charset="0"/>
              </a:rPr>
              <a:t>&lt;</a:t>
            </a:r>
            <a:r>
              <a:rPr lang="en-US" sz="1600" baseline="-25000">
                <a:solidFill>
                  <a:srgbClr val="00CCFF"/>
                </a:solidFill>
                <a:latin typeface="Arial" charset="0"/>
              </a:rPr>
              <a:t> </a:t>
            </a:r>
            <a:r>
              <a:rPr lang="en-US" sz="1600">
                <a:solidFill>
                  <a:srgbClr val="00CCFF"/>
                </a:solidFill>
                <a:latin typeface="Arial" charset="0"/>
              </a:rPr>
              <a:t>0.2 ms</a:t>
            </a:r>
            <a:r>
              <a:rPr lang="en-US" sz="1600" baseline="30000">
                <a:solidFill>
                  <a:srgbClr val="00CCFF"/>
                </a:solidFill>
                <a:latin typeface="Arial" charset="0"/>
              </a:rPr>
              <a:t>-1 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429500" y="2271713"/>
            <a:ext cx="15335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CC66FF"/>
                </a:solidFill>
                <a:latin typeface="Arial" charset="0"/>
              </a:rPr>
              <a:t>0.2 ms</a:t>
            </a:r>
            <a:r>
              <a:rPr lang="en-US" sz="1600" baseline="30000">
                <a:solidFill>
                  <a:srgbClr val="CC66FF"/>
                </a:solidFill>
                <a:latin typeface="Arial" charset="0"/>
              </a:rPr>
              <a:t>-1 </a:t>
            </a:r>
            <a:r>
              <a:rPr lang="en-US" sz="1600">
                <a:solidFill>
                  <a:srgbClr val="CC66FF"/>
                </a:solidFill>
                <a:latin typeface="Arial" charset="0"/>
              </a:rPr>
              <a:t>&lt; u</a:t>
            </a:r>
            <a:r>
              <a:rPr lang="en-US" sz="1600" baseline="-25000">
                <a:solidFill>
                  <a:srgbClr val="CC66FF"/>
                </a:solidFill>
                <a:latin typeface="Arial" charset="0"/>
              </a:rPr>
              <a:t>*</a:t>
            </a:r>
          </a:p>
          <a:p>
            <a:r>
              <a:rPr lang="en-US" sz="1600" baseline="-25000">
                <a:solidFill>
                  <a:srgbClr val="CC66FF"/>
                </a:solidFill>
                <a:latin typeface="Arial" charset="0"/>
              </a:rPr>
              <a:t>     </a:t>
            </a:r>
            <a:r>
              <a:rPr lang="en-US" sz="1600">
                <a:solidFill>
                  <a:srgbClr val="CC66FF"/>
                </a:solidFill>
                <a:latin typeface="Arial" charset="0"/>
              </a:rPr>
              <a:t>&lt;</a:t>
            </a:r>
            <a:r>
              <a:rPr lang="en-US" sz="1600" baseline="-25000">
                <a:solidFill>
                  <a:srgbClr val="CC66FF"/>
                </a:solidFill>
                <a:latin typeface="Arial" charset="0"/>
              </a:rPr>
              <a:t> </a:t>
            </a:r>
            <a:r>
              <a:rPr lang="en-US" sz="1600">
                <a:solidFill>
                  <a:srgbClr val="CC66FF"/>
                </a:solidFill>
                <a:latin typeface="Arial" charset="0"/>
              </a:rPr>
              <a:t>0.3 ms</a:t>
            </a:r>
            <a:r>
              <a:rPr lang="en-US" sz="1600" baseline="30000">
                <a:solidFill>
                  <a:srgbClr val="CC66FF"/>
                </a:solidFill>
                <a:latin typeface="Arial" charset="0"/>
              </a:rPr>
              <a:t>-1</a:t>
            </a:r>
            <a:r>
              <a:rPr lang="en-US" sz="1600" baseline="30000">
                <a:latin typeface="Arial" charset="0"/>
              </a:rPr>
              <a:t> 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7429500" y="1787525"/>
            <a:ext cx="14557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3300"/>
                </a:solidFill>
                <a:latin typeface="Arial" charset="0"/>
              </a:rPr>
              <a:t>0.3 ms</a:t>
            </a:r>
            <a:r>
              <a:rPr lang="en-US" sz="1600" baseline="30000">
                <a:solidFill>
                  <a:srgbClr val="FF3300"/>
                </a:solidFill>
                <a:latin typeface="Arial" charset="0"/>
              </a:rPr>
              <a:t>-1 </a:t>
            </a:r>
            <a:r>
              <a:rPr lang="en-US" sz="1600">
                <a:solidFill>
                  <a:srgbClr val="FF3300"/>
                </a:solidFill>
                <a:latin typeface="Arial" charset="0"/>
              </a:rPr>
              <a:t>&lt; u</a:t>
            </a:r>
            <a:r>
              <a:rPr lang="en-US" sz="1600" baseline="-25000">
                <a:solidFill>
                  <a:srgbClr val="FF3300"/>
                </a:solidFill>
                <a:latin typeface="Arial" charset="0"/>
              </a:rPr>
              <a:t>*      </a:t>
            </a:r>
          </a:p>
          <a:p>
            <a:r>
              <a:rPr lang="en-US" sz="1600" baseline="-25000">
                <a:latin typeface="Arial" charset="0"/>
              </a:rPr>
              <a:t>       </a:t>
            </a:r>
            <a:endParaRPr lang="en-US" sz="1600" baseline="3000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628650" y="628650"/>
          <a:ext cx="8115300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6" name="Document" r:id="rId4" imgW="7319319" imgH="5579762" progId="Word.Document.8">
                  <p:embed/>
                </p:oleObj>
              </mc:Choice>
              <mc:Fallback>
                <p:oleObj name="Document" r:id="rId4" imgW="7319319" imgH="557976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628650"/>
                        <a:ext cx="8115300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01638" y="354013"/>
            <a:ext cx="84724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Arial" charset="0"/>
              </a:rPr>
              <a:t>Why is the correction for calm nights so much at km83 ?</a:t>
            </a:r>
            <a:endParaRPr lang="en-US" sz="2000">
              <a:latin typeface="Arial" charset="0"/>
            </a:endParaRPr>
          </a:p>
          <a:p>
            <a:endParaRPr lang="en-US" sz="2000">
              <a:latin typeface="Arial" charset="0"/>
            </a:endParaRPr>
          </a:p>
          <a:p>
            <a:r>
              <a:rPr lang="en-US" sz="2000">
                <a:latin typeface="Arial" charset="0"/>
              </a:rPr>
              <a:t>The annual calm night correction is a function of three things: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6781800" y="2695575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</a:rPr>
              <a:t>=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57200" y="2232025"/>
            <a:ext cx="179863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Nocturnal hours</a:t>
            </a:r>
          </a:p>
          <a:p>
            <a:r>
              <a:rPr lang="en-US" sz="1800">
                <a:latin typeface="Arial" charset="0"/>
              </a:rPr>
              <a:t>with significant</a:t>
            </a:r>
          </a:p>
          <a:p>
            <a:r>
              <a:rPr lang="en-US" sz="1800">
                <a:latin typeface="Arial" charset="0"/>
              </a:rPr>
              <a:t>respiration </a:t>
            </a:r>
          </a:p>
          <a:p>
            <a:r>
              <a:rPr lang="en-US" sz="1800">
                <a:latin typeface="Arial" charset="0"/>
              </a:rPr>
              <a:t>(T&gt;0</a:t>
            </a:r>
            <a:r>
              <a:rPr lang="en-US" sz="1800" baseline="30000">
                <a:latin typeface="Arial" charset="0"/>
              </a:rPr>
              <a:t>o</a:t>
            </a:r>
            <a:r>
              <a:rPr lang="en-US" sz="1800">
                <a:latin typeface="Arial" charset="0"/>
              </a:rPr>
              <a:t>C)</a:t>
            </a:r>
          </a:p>
          <a:p>
            <a:r>
              <a:rPr lang="en-US" sz="1800">
                <a:latin typeface="Arial" charset="0"/>
              </a:rPr>
              <a:t>(all hr yr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 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2792413" y="2232025"/>
            <a:ext cx="177958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Fraction of </a:t>
            </a:r>
          </a:p>
          <a:p>
            <a:r>
              <a:rPr lang="en-US" sz="1800">
                <a:latin typeface="Arial" charset="0"/>
              </a:rPr>
              <a:t>nocturnal hours</a:t>
            </a:r>
          </a:p>
          <a:p>
            <a:r>
              <a:rPr lang="en-US" sz="1800">
                <a:latin typeface="Arial" charset="0"/>
              </a:rPr>
              <a:t>with low wind </a:t>
            </a:r>
          </a:p>
          <a:p>
            <a:r>
              <a:rPr lang="en-US" sz="1800">
                <a:latin typeface="Arial" charset="0"/>
              </a:rPr>
              <a:t>(u*&lt;0.3ms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</a:t>
            </a:r>
          </a:p>
          <a:p>
            <a:r>
              <a:rPr lang="en-US" sz="1800">
                <a:latin typeface="Arial" charset="0"/>
              </a:rPr>
              <a:t>(calm hr all hr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4800600" y="2232025"/>
            <a:ext cx="18494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Difference</a:t>
            </a:r>
          </a:p>
          <a:p>
            <a:r>
              <a:rPr lang="en-US" sz="1800">
                <a:latin typeface="Arial" charset="0"/>
              </a:rPr>
              <a:t>in CO</a:t>
            </a:r>
            <a:r>
              <a:rPr lang="en-US" sz="1800" baseline="-25000">
                <a:latin typeface="Arial" charset="0"/>
              </a:rPr>
              <a:t>2</a:t>
            </a:r>
            <a:r>
              <a:rPr lang="en-US" sz="1800">
                <a:latin typeface="Arial" charset="0"/>
              </a:rPr>
              <a:t> efflux</a:t>
            </a:r>
          </a:p>
          <a:p>
            <a:r>
              <a:rPr lang="en-US" sz="1800">
                <a:latin typeface="Arial" charset="0"/>
              </a:rPr>
              <a:t>high vs low wind</a:t>
            </a:r>
          </a:p>
          <a:p>
            <a:r>
              <a:rPr lang="en-US" sz="1800">
                <a:latin typeface="Arial" charset="0"/>
              </a:rPr>
              <a:t>(kg ha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 hr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</a:t>
            </a: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7315200" y="2232025"/>
            <a:ext cx="14208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Annual </a:t>
            </a:r>
          </a:p>
          <a:p>
            <a:r>
              <a:rPr lang="en-US" sz="1800">
                <a:latin typeface="Arial" charset="0"/>
              </a:rPr>
              <a:t>Correction</a:t>
            </a:r>
          </a:p>
          <a:p>
            <a:r>
              <a:rPr lang="en-US" sz="1800">
                <a:latin typeface="Arial" charset="0"/>
              </a:rPr>
              <a:t>(kg ha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 yr</a:t>
            </a:r>
            <a:r>
              <a:rPr lang="en-US" sz="1800" baseline="30000">
                <a:latin typeface="Arial" charset="0"/>
              </a:rPr>
              <a:t>-1</a:t>
            </a:r>
            <a:r>
              <a:rPr lang="en-US" sz="1800">
                <a:latin typeface="Arial" charset="0"/>
              </a:rPr>
              <a:t>)</a:t>
            </a: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311150" y="4195763"/>
            <a:ext cx="903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NOBS</a:t>
            </a:r>
          </a:p>
        </p:txBody>
      </p:sp>
      <p:sp>
        <p:nvSpPr>
          <p:cNvPr id="100361" name="Text Box 9"/>
          <p:cNvSpPr txBox="1">
            <a:spLocks noChangeArrowheads="1"/>
          </p:cNvSpPr>
          <p:nvPr/>
        </p:nvSpPr>
        <p:spPr bwMode="auto">
          <a:xfrm>
            <a:off x="311150" y="5318125"/>
            <a:ext cx="804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km83</a:t>
            </a: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3200400" y="4175125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0.54</a:t>
            </a: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3200400" y="5318125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0.92</a:t>
            </a:r>
          </a:p>
        </p:txBody>
      </p:sp>
      <p:sp>
        <p:nvSpPr>
          <p:cNvPr id="100364" name="Text Box 12"/>
          <p:cNvSpPr txBox="1">
            <a:spLocks noChangeArrowheads="1"/>
          </p:cNvSpPr>
          <p:nvPr/>
        </p:nvSpPr>
        <p:spPr bwMode="auto">
          <a:xfrm>
            <a:off x="1501775" y="4175125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1400</a:t>
            </a:r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>
            <a:off x="1501775" y="5318125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4000</a:t>
            </a:r>
          </a:p>
        </p:txBody>
      </p:sp>
      <p:sp>
        <p:nvSpPr>
          <p:cNvPr id="100366" name="Text Box 14"/>
          <p:cNvSpPr txBox="1">
            <a:spLocks noChangeArrowheads="1"/>
          </p:cNvSpPr>
          <p:nvPr/>
        </p:nvSpPr>
        <p:spPr bwMode="auto">
          <a:xfrm>
            <a:off x="5181600" y="4175125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0.5</a:t>
            </a: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5181600" y="5318125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2.5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7543800" y="5322888"/>
            <a:ext cx="74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9000</a:t>
            </a:r>
            <a:endParaRPr lang="en-US" sz="1800">
              <a:latin typeface="Arial" charset="0"/>
            </a:endParaRPr>
          </a:p>
        </p:txBody>
      </p:sp>
      <p:sp>
        <p:nvSpPr>
          <p:cNvPr id="100369" name="Text Box 17"/>
          <p:cNvSpPr txBox="1">
            <a:spLocks noChangeArrowheads="1"/>
          </p:cNvSpPr>
          <p:nvPr/>
        </p:nvSpPr>
        <p:spPr bwMode="auto">
          <a:xfrm>
            <a:off x="7543800" y="4175125"/>
            <a:ext cx="608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400</a:t>
            </a:r>
          </a:p>
        </p:txBody>
      </p:sp>
      <p:sp>
        <p:nvSpPr>
          <p:cNvPr id="100370" name="Text Box 18"/>
          <p:cNvSpPr txBox="1">
            <a:spLocks noChangeArrowheads="1"/>
          </p:cNvSpPr>
          <p:nvPr/>
        </p:nvSpPr>
        <p:spPr bwMode="auto">
          <a:xfrm>
            <a:off x="4343400" y="27432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X</a:t>
            </a:r>
          </a:p>
        </p:txBody>
      </p:sp>
      <p:sp>
        <p:nvSpPr>
          <p:cNvPr id="100371" name="Text Box 19"/>
          <p:cNvSpPr txBox="1">
            <a:spLocks noChangeArrowheads="1"/>
          </p:cNvSpPr>
          <p:nvPr/>
        </p:nvSpPr>
        <p:spPr bwMode="auto">
          <a:xfrm>
            <a:off x="2209800" y="2743200"/>
            <a:ext cx="35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X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tch-vort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63"/>
            <a:ext cx="9145588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006475" y="617538"/>
            <a:ext cx="7304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</a:rPr>
              <a:t>Most nights at km 83 are calm</a:t>
            </a:r>
            <a:endParaRPr lang="en-US" sz="2000">
              <a:latin typeface="Arial" charset="0"/>
            </a:endParaRPr>
          </a:p>
        </p:txBody>
      </p:sp>
      <p:grpSp>
        <p:nvGrpSpPr>
          <p:cNvPr id="102403" name="Group 3"/>
          <p:cNvGrpSpPr>
            <a:grpSpLocks/>
          </p:cNvGrpSpPr>
          <p:nvPr/>
        </p:nvGrpSpPr>
        <p:grpSpPr bwMode="auto">
          <a:xfrm>
            <a:off x="533400" y="1792288"/>
            <a:ext cx="8077200" cy="3944937"/>
            <a:chOff x="336" y="1440"/>
            <a:chExt cx="5088" cy="2485"/>
          </a:xfrm>
        </p:grpSpPr>
        <p:pic>
          <p:nvPicPr>
            <p:cNvPr id="102404" name="Picture 4" descr="LBAwi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718"/>
              <a:ext cx="2436" cy="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5" name="Group 5"/>
            <p:cNvGrpSpPr>
              <a:grpSpLocks/>
            </p:cNvGrpSpPr>
            <p:nvPr/>
          </p:nvGrpSpPr>
          <p:grpSpPr bwMode="auto">
            <a:xfrm>
              <a:off x="1248" y="1440"/>
              <a:ext cx="4176" cy="2485"/>
              <a:chOff x="1248" y="1440"/>
              <a:chExt cx="4176" cy="2485"/>
            </a:xfrm>
          </p:grpSpPr>
          <p:pic>
            <p:nvPicPr>
              <p:cNvPr id="102406" name="Picture 6" descr="BOREASwi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708"/>
                <a:ext cx="2448" cy="1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407" name="Text Box 7"/>
              <p:cNvSpPr txBox="1">
                <a:spLocks noChangeArrowheads="1"/>
              </p:cNvSpPr>
              <p:nvPr/>
            </p:nvSpPr>
            <p:spPr bwMode="auto">
              <a:xfrm>
                <a:off x="1925" y="3675"/>
                <a:ext cx="187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>
                    <a:latin typeface="Arial" charset="0"/>
                  </a:rPr>
                  <a:t>Incidence of nocturnal u*</a:t>
                </a:r>
              </a:p>
            </p:txBody>
          </p:sp>
          <p:sp>
            <p:nvSpPr>
              <p:cNvPr id="102408" name="Text Box 8"/>
              <p:cNvSpPr txBox="1">
                <a:spLocks noChangeArrowheads="1"/>
              </p:cNvSpPr>
              <p:nvPr/>
            </p:nvSpPr>
            <p:spPr bwMode="auto">
              <a:xfrm>
                <a:off x="1248" y="1440"/>
                <a:ext cx="55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>
                    <a:latin typeface="Arial" charset="0"/>
                  </a:rPr>
                  <a:t>km</a:t>
                </a:r>
                <a:r>
                  <a:rPr lang="en-US" sz="2000" b="1">
                    <a:latin typeface="Arial" charset="0"/>
                  </a:rPr>
                  <a:t> </a:t>
                </a:r>
                <a:r>
                  <a:rPr lang="en-US" sz="2000">
                    <a:latin typeface="Arial" charset="0"/>
                  </a:rPr>
                  <a:t>83</a:t>
                </a:r>
              </a:p>
            </p:txBody>
          </p:sp>
          <p:sp>
            <p:nvSpPr>
              <p:cNvPr id="102409" name="Text Box 9"/>
              <p:cNvSpPr txBox="1">
                <a:spLocks noChangeArrowheads="1"/>
              </p:cNvSpPr>
              <p:nvPr/>
            </p:nvSpPr>
            <p:spPr bwMode="auto">
              <a:xfrm>
                <a:off x="3936" y="1488"/>
                <a:ext cx="56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2000">
                    <a:latin typeface="Arial" charset="0"/>
                  </a:rPr>
                  <a:t>NOBS</a:t>
                </a:r>
                <a:endParaRPr lang="en-US" sz="2000" b="1">
                  <a:latin typeface="Arial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Representativeness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Tons, hectares, kg, meters …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1 t = 10</a:t>
            </a:r>
            <a:r>
              <a:rPr lang="en-US" baseline="30000">
                <a:latin typeface="Arial Rounded MT Bold"/>
                <a:ea typeface="ＭＳ Ｐゴシック" charset="0"/>
                <a:cs typeface="Arial Rounded MT Bold"/>
              </a:rPr>
              <a:t>3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kg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1 ha = 10</a:t>
            </a:r>
            <a:r>
              <a:rPr lang="en-US" baseline="30000">
                <a:latin typeface="Arial Rounded MT Bold"/>
                <a:ea typeface="ＭＳ Ｐゴシック" charset="0"/>
                <a:cs typeface="Arial Rounded MT Bold"/>
              </a:rPr>
              <a:t>4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m</a:t>
            </a:r>
            <a:r>
              <a:rPr lang="en-US" baseline="30000">
                <a:latin typeface="Arial Rounded MT Bold"/>
                <a:ea typeface="ＭＳ Ｐゴシック" charset="0"/>
                <a:cs typeface="Arial Rounded MT Bold"/>
              </a:rPr>
              <a:t>2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Km 83 tower takes up 1 to 9 t ha </a:t>
            </a:r>
            <a:r>
              <a:rPr lang="en-US" baseline="30000">
                <a:latin typeface="Arial Rounded MT Bold"/>
                <a:cs typeface="Arial Rounded MT Bold"/>
              </a:rPr>
              <a:t>-1</a:t>
            </a:r>
            <a:r>
              <a:rPr lang="en-US">
                <a:latin typeface="Arial Rounded MT Bold"/>
                <a:cs typeface="Arial Rounded MT Bold"/>
              </a:rPr>
              <a:t> yr</a:t>
            </a:r>
            <a:r>
              <a:rPr lang="en-US" baseline="30000">
                <a:latin typeface="Arial Rounded MT Bold"/>
                <a:cs typeface="Arial Rounded MT Bold"/>
              </a:rPr>
              <a:t>-1</a:t>
            </a:r>
            <a:r>
              <a:rPr lang="en-US">
                <a:latin typeface="Arial Rounded MT Bold"/>
                <a:cs typeface="Arial Rounded MT Bold"/>
              </a:rPr>
              <a:t>, depending on threshold value for u* filter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Area of tropical forest in South America ~ 10</a:t>
            </a:r>
            <a:r>
              <a:rPr lang="en-US" baseline="30000">
                <a:latin typeface="Arial Rounded MT Bold"/>
                <a:cs typeface="Arial Rounded MT Bold"/>
              </a:rPr>
              <a:t>9</a:t>
            </a:r>
            <a:r>
              <a:rPr lang="en-US">
                <a:latin typeface="Arial Rounded MT Bold"/>
                <a:cs typeface="Arial Rounded MT Bold"/>
              </a:rPr>
              <a:t> ha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If this tower were representative, Amazon Basin would be a sink of 1 to 9 GtC yr</a:t>
            </a:r>
            <a:r>
              <a:rPr lang="en-US" baseline="30000">
                <a:latin typeface="Arial Rounded MT Bold"/>
                <a:cs typeface="Arial Rounded MT Bold"/>
              </a:rPr>
              <a:t>-1</a:t>
            </a:r>
            <a:r>
              <a:rPr lang="en-US">
                <a:latin typeface="Arial Rounded MT Bold"/>
                <a:cs typeface="Arial Rounded MT Bold"/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cs typeface="Arial Rounded MT Bold"/>
              </a:rPr>
              <a:t>The neighboring tower (km 67) in old-growth rainforest is a source of CO</a:t>
            </a:r>
            <a:r>
              <a:rPr lang="en-US" baseline="-25000">
                <a:latin typeface="Arial Rounded MT Bold"/>
                <a:cs typeface="Arial Rounded MT Bold"/>
              </a:rPr>
              <a:t>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SCN0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SCN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17475"/>
            <a:ext cx="86836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ing-vort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9050"/>
            <a:ext cx="70866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louds-K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432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VortexStr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-622300"/>
            <a:ext cx="4662488" cy="806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VortexStreet_zoo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276225"/>
            <a:ext cx="2008187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twin-typhoons2004-tv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914400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anGo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0"/>
            <a:ext cx="9331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7732</TotalTime>
  <Words>1368</Words>
  <Application>Microsoft Macintosh PowerPoint</Application>
  <PresentationFormat>On-screen Show (4:3)</PresentationFormat>
  <Paragraphs>297</Paragraphs>
  <Slides>43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New Presentation</vt:lpstr>
      <vt:lpstr>Image</vt:lpstr>
      <vt:lpstr>Clip</vt:lpstr>
      <vt:lpstr>Equation</vt:lpstr>
      <vt:lpstr>Chart</vt:lpstr>
      <vt:lpstr>Document</vt:lpstr>
      <vt:lpstr>Eddy Covariance Measurement of Ecosystem Carbon Exchange</vt:lpstr>
      <vt:lpstr>Turbulence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Rhyme</vt:lpstr>
      <vt:lpstr>Mass Conservation Equation for CO2</vt:lpstr>
      <vt:lpstr>Consider Idealized Conditions</vt:lpstr>
      <vt:lpstr>Turbulent CO2 Fluxes</vt:lpstr>
      <vt:lpstr>Reynolds’ Averaging</vt:lpstr>
      <vt:lpstr>Variance, Covariance, Correlation</vt:lpstr>
      <vt:lpstr>Sonic Anemometer</vt:lpstr>
      <vt:lpstr>Turbulent Flux Measurements</vt:lpstr>
      <vt:lpstr>PowerPoint Presentation</vt:lpstr>
      <vt:lpstr>PowerPoint Presentation</vt:lpstr>
      <vt:lpstr>PowerPoint Presentation</vt:lpstr>
      <vt:lpstr>Violation of Assumptions</vt:lpstr>
      <vt:lpstr>Niwot Ridge Ameriflux Site</vt:lpstr>
      <vt:lpstr>Storage “Fluxes”</vt:lpstr>
      <vt:lpstr>Diurnal Cycles</vt:lpstr>
      <vt:lpstr>Site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“u* Filtering” Avoid “Lost Fluxes”</vt:lpstr>
      <vt:lpstr>Effect of u* “Correction”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Representativeness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denning</dc:creator>
  <cp:lastModifiedBy>Scott Denning</cp:lastModifiedBy>
  <cp:revision>44</cp:revision>
  <cp:lastPrinted>2015-09-16T15:21:09Z</cp:lastPrinted>
  <dcterms:created xsi:type="dcterms:W3CDTF">2011-11-08T15:14:42Z</dcterms:created>
  <dcterms:modified xsi:type="dcterms:W3CDTF">2015-09-16T15:24:17Z</dcterms:modified>
</cp:coreProperties>
</file>