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1.bin" ContentType="application/vnd.openxmlformats-officedocument.oleObject"/>
  <Override PartName="/ppt/embeddings/Microsoft_Equation1.bin" ContentType="application/vnd.openxmlformats-officedocument.oleObject"/>
  <Override PartName="/ppt/embeddings/Microsoft_Equation2.bin" ContentType="application/vnd.openxmlformats-officedocument.oleObject"/>
  <Override PartName="/ppt/embeddings/Microsoft_Equation3.bin" ContentType="application/vnd.openxmlformats-officedocument.oleObject"/>
  <Override PartName="/ppt/embeddings/Microsoft_Equation4.bin" ContentType="application/vnd.openxmlformats-officedocument.oleObject"/>
  <Override PartName="/ppt/embeddings/Microsoft_Equation5.bin" ContentType="application/vnd.openxmlformats-officedocument.oleObject"/>
  <Override PartName="/ppt/embeddings/Microsoft_Equation6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Microsoft_Equation7.bin" ContentType="application/vnd.openxmlformats-officedocument.oleObject"/>
  <Override PartName="/ppt/embeddings/Microsoft_Equation8.bin" ContentType="application/vnd.openxmlformats-officedocument.oleObject"/>
  <Override PartName="/ppt/embeddings/Microsoft_Equation9.bin" ContentType="application/vnd.openxmlformats-officedocument.oleObject"/>
  <Override PartName="/ppt/embeddings/Microsoft_Equation10.bin" ContentType="application/vnd.openxmlformats-officedocument.oleObject"/>
  <Override PartName="/ppt/embeddings/Microsoft_Equation11.bin" ContentType="application/vnd.openxmlformats-officedocument.oleObject"/>
  <Override PartName="/ppt/embeddings/Microsoft_Equation12.bin" ContentType="application/vnd.openxmlformats-officedocument.oleObject"/>
  <Override PartName="/ppt/embeddings/Microsoft_Equation13.bin" ContentType="application/vnd.openxmlformats-officedocument.oleObject"/>
  <Override PartName="/ppt/notesSlides/notesSlide5.xml" ContentType="application/vnd.openxmlformats-officedocument.presentationml.notesSlide+xml"/>
  <Override PartName="/ppt/embeddings/Microsoft_Equation14.bin" ContentType="application/vnd.openxmlformats-officedocument.oleObject"/>
  <Override PartName="/ppt/embeddings/Microsoft_Equation15.bin" ContentType="application/vnd.openxmlformats-officedocument.oleObject"/>
  <Override PartName="/ppt/embeddings/Microsoft_Equation16.bin" ContentType="application/vnd.openxmlformats-officedocument.oleObject"/>
  <Override PartName="/ppt/embeddings/Microsoft_Equation17.bin" ContentType="application/vnd.openxmlformats-officedocument.oleObject"/>
  <Override PartName="/ppt/embeddings/Microsoft_Equation18.bin" ContentType="application/vnd.openxmlformats-officedocument.oleObject"/>
  <Override PartName="/ppt/embeddings/oleObject5.bin" ContentType="application/vnd.openxmlformats-officedocument.oleObject"/>
  <Override PartName="/ppt/embeddings/Microsoft_Equation19.bin" ContentType="application/vnd.openxmlformats-officedocument.oleObject"/>
  <Override PartName="/ppt/embeddings/Microsoft_Equation20.bin" ContentType="application/vnd.openxmlformats-officedocument.oleObject"/>
  <Override PartName="/ppt/embeddings/Microsoft_Equation21.bin" ContentType="application/vnd.openxmlformats-officedocument.oleObject"/>
  <Override PartName="/ppt/embeddings/Microsoft_Equation22.bin" ContentType="application/vnd.openxmlformats-officedocument.oleObject"/>
  <Override PartName="/ppt/embeddings/Microsoft_Equation23.bin" ContentType="application/vnd.openxmlformats-officedocument.oleObject"/>
  <Override PartName="/ppt/embeddings/Microsoft_Equation24.bin" ContentType="application/vnd.openxmlformats-officedocument.oleObject"/>
  <Override PartName="/ppt/embeddings/Microsoft_Equation25.bin" ContentType="application/vnd.openxmlformats-officedocument.oleObject"/>
  <Override PartName="/ppt/embeddings/Microsoft_Equation26.bin" ContentType="application/vnd.openxmlformats-officedocument.oleObject"/>
  <Override PartName="/ppt/embeddings/Microsoft_Equation27.bin" ContentType="application/vnd.openxmlformats-officedocument.oleObject"/>
  <Override PartName="/ppt/embeddings/Microsoft_Equation28.bin" ContentType="application/vnd.openxmlformats-officedocument.oleObject"/>
  <Override PartName="/ppt/embeddings/Microsoft_Equation29.bin" ContentType="application/vnd.openxmlformats-officedocument.oleObject"/>
  <Override PartName="/ppt/embeddings/Microsoft_Equation30.bin" ContentType="application/vnd.openxmlformats-officedocument.oleObject"/>
  <Override PartName="/ppt/embeddings/Microsoft_Equation31.bin" ContentType="application/vnd.openxmlformats-officedocument.oleObject"/>
  <Override PartName="/ppt/embeddings/Microsoft_Equation32.bin" ContentType="application/vnd.openxmlformats-officedocument.oleObject"/>
  <Override PartName="/ppt/embeddings/Microsoft_Equation33.bin" ContentType="application/vnd.openxmlformats-officedocument.oleObject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sldIdLst>
    <p:sldId id="270" r:id="rId2"/>
    <p:sldId id="269" r:id="rId3"/>
    <p:sldId id="256" r:id="rId4"/>
    <p:sldId id="258" r:id="rId5"/>
    <p:sldId id="298" r:id="rId6"/>
    <p:sldId id="312" r:id="rId7"/>
    <p:sldId id="317" r:id="rId8"/>
    <p:sldId id="320" r:id="rId9"/>
    <p:sldId id="313" r:id="rId10"/>
    <p:sldId id="314" r:id="rId11"/>
    <p:sldId id="310" r:id="rId12"/>
    <p:sldId id="315" r:id="rId13"/>
    <p:sldId id="316" r:id="rId14"/>
    <p:sldId id="257" r:id="rId15"/>
    <p:sldId id="323" r:id="rId16"/>
    <p:sldId id="274" r:id="rId17"/>
    <p:sldId id="272" r:id="rId18"/>
    <p:sldId id="276" r:id="rId19"/>
    <p:sldId id="300" r:id="rId20"/>
    <p:sldId id="301" r:id="rId21"/>
    <p:sldId id="299" r:id="rId22"/>
    <p:sldId id="302" r:id="rId23"/>
    <p:sldId id="259" r:id="rId24"/>
    <p:sldId id="303" r:id="rId25"/>
    <p:sldId id="297" r:id="rId26"/>
    <p:sldId id="327" r:id="rId27"/>
    <p:sldId id="307" r:id="rId28"/>
    <p:sldId id="292" r:id="rId29"/>
    <p:sldId id="326" r:id="rId30"/>
    <p:sldId id="271" r:id="rId31"/>
    <p:sldId id="293" r:id="rId32"/>
    <p:sldId id="294" r:id="rId33"/>
    <p:sldId id="324" r:id="rId34"/>
    <p:sldId id="325" r:id="rId35"/>
    <p:sldId id="295" r:id="rId36"/>
    <p:sldId id="296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602"/>
    <a:srgbClr val="1F6BA0"/>
    <a:srgbClr val="B9CEE5"/>
    <a:srgbClr val="FBFFBD"/>
    <a:srgbClr val="FEE989"/>
    <a:srgbClr val="E2F088"/>
    <a:srgbClr val="E8EB61"/>
    <a:srgbClr val="FFCC66"/>
    <a:srgbClr val="E7D28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677" autoAdjust="0"/>
  </p:normalViewPr>
  <p:slideViewPr>
    <p:cSldViewPr snapToGrid="0" snapToObjects="1" showGuides="1">
      <p:cViewPr varScale="1">
        <p:scale>
          <a:sx n="104" d="100"/>
          <a:sy n="104" d="100"/>
        </p:scale>
        <p:origin x="-864" y="-96"/>
      </p:cViewPr>
      <p:guideLst>
        <p:guide orient="horz" pos="2160"/>
        <p:guide pos="301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7" d="100"/>
        <a:sy n="3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1" Type="http://schemas.openxmlformats.org/officeDocument/2006/relationships/image" Target="../media/image5.emf"/><Relationship Id="rId2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Relationship Id="rId2" Type="http://schemas.openxmlformats.org/officeDocument/2006/relationships/image" Target="../media/image44.emf"/><Relationship Id="rId3" Type="http://schemas.openxmlformats.org/officeDocument/2006/relationships/image" Target="../media/image4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Relationship Id="rId2" Type="http://schemas.openxmlformats.org/officeDocument/2006/relationships/image" Target="../media/image47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Relationship Id="rId2" Type="http://schemas.openxmlformats.org/officeDocument/2006/relationships/image" Target="../media/image49.emf"/><Relationship Id="rId3" Type="http://schemas.openxmlformats.org/officeDocument/2006/relationships/image" Target="../media/image50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Relationship Id="rId2" Type="http://schemas.openxmlformats.org/officeDocument/2006/relationships/image" Target="../media/image10.emf"/><Relationship Id="rId3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Relationship Id="rId2" Type="http://schemas.openxmlformats.org/officeDocument/2006/relationships/image" Target="../media/image13.emf"/><Relationship Id="rId3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Relationship Id="rId2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5" Type="http://schemas.openxmlformats.org/officeDocument/2006/relationships/image" Target="../media/image21.emf"/><Relationship Id="rId1" Type="http://schemas.openxmlformats.org/officeDocument/2006/relationships/image" Target="../media/image17.emf"/><Relationship Id="rId2" Type="http://schemas.openxmlformats.org/officeDocument/2006/relationships/image" Target="../media/image18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5.emf"/><Relationship Id="rId5" Type="http://schemas.openxmlformats.org/officeDocument/2006/relationships/image" Target="../media/image26.emf"/><Relationship Id="rId1" Type="http://schemas.openxmlformats.org/officeDocument/2006/relationships/image" Target="../media/image22.emf"/><Relationship Id="rId2" Type="http://schemas.openxmlformats.org/officeDocument/2006/relationships/image" Target="../media/image2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Relationship Id="rId2" Type="http://schemas.openxmlformats.org/officeDocument/2006/relationships/image" Target="../media/image3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Relationship Id="rId2" Type="http://schemas.openxmlformats.org/officeDocument/2006/relationships/image" Target="../media/image3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8B3F93-F635-8149-B9AA-0591BFD09312}" type="datetimeFigureOut">
              <a:rPr lang="en-US" smtClean="0"/>
              <a:t>11/2/15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B67ACB-8AFB-9F4A-8B83-146BD4454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645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67ACB-8AFB-9F4A-8B83-146BD4454E1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264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67ACB-8AFB-9F4A-8B83-146BD4454E1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264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67ACB-8AFB-9F4A-8B83-146BD4454E1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264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67ACB-8AFB-9F4A-8B83-146BD4454E1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264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67ACB-8AFB-9F4A-8B83-146BD4454E1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2640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latin typeface="Helvetica"/>
                <a:cs typeface="Helvetica"/>
              </a:rPr>
              <a:t>SiB4 Calculation Sequence</a:t>
            </a:r>
          </a:p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latin typeface="Helvetica"/>
                <a:cs typeface="Helvetica"/>
              </a:rPr>
              <a:t>Carbon assimilation determined using enzyme kinetics </a:t>
            </a:r>
          </a:p>
          <a:p>
            <a:r>
              <a:rPr lang="en-US" sz="2000" dirty="0" smtClean="0">
                <a:latin typeface="Helvetica"/>
                <a:cs typeface="Helvetica"/>
              </a:rPr>
              <a:t>	(</a:t>
            </a:r>
            <a:r>
              <a:rPr lang="en-US" sz="2000" dirty="0" err="1" smtClean="0">
                <a:latin typeface="Helvetica"/>
                <a:cs typeface="Helvetica"/>
              </a:rPr>
              <a:t>SiB</a:t>
            </a:r>
            <a:r>
              <a:rPr lang="en-US" sz="2000" dirty="0" smtClean="0">
                <a:latin typeface="Helvetica"/>
                <a:cs typeface="Helvetica"/>
              </a:rPr>
              <a:t> photosynthesis; per time-step)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latin typeface="Helvetica"/>
                <a:cs typeface="Helvetica"/>
              </a:rPr>
              <a:t>Heterotrophic and autotrophic maintenance respiration calculated </a:t>
            </a:r>
          </a:p>
          <a:p>
            <a:r>
              <a:rPr lang="en-US" sz="2000" dirty="0" smtClean="0">
                <a:latin typeface="Helvetica"/>
                <a:cs typeface="Helvetica"/>
              </a:rPr>
              <a:t>	(per time-step)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>
                <a:latin typeface="Helvetica"/>
                <a:cs typeface="Helvetica"/>
              </a:rPr>
              <a:t>Uses current pool sizes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>
                <a:latin typeface="Helvetica"/>
                <a:cs typeface="Helvetica"/>
              </a:rPr>
              <a:t>Uses specified turnover times and exchange coefficients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>
                <a:latin typeface="Helvetica"/>
                <a:cs typeface="Helvetica"/>
              </a:rPr>
              <a:t>Varies with temperature and moisture 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latin typeface="Helvetica"/>
                <a:cs typeface="Helvetica"/>
              </a:rPr>
              <a:t>Phenological stage obtained daily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>
                <a:latin typeface="Helvetica"/>
                <a:cs typeface="Helvetica"/>
              </a:rPr>
              <a:t>Determined by net primary productivity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latin typeface="Helvetica"/>
                <a:cs typeface="Helvetica"/>
              </a:rPr>
              <a:t>Allocation fractions to live pools calculated daily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>
                <a:latin typeface="Helvetica"/>
                <a:cs typeface="Helvetica"/>
              </a:rPr>
              <a:t>PFT-dependent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>
                <a:latin typeface="Helvetica"/>
                <a:cs typeface="Helvetica"/>
              </a:rPr>
              <a:t>Temperature and moisture sensitive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latin typeface="Helvetica"/>
                <a:cs typeface="Helvetica"/>
              </a:rPr>
              <a:t>Pools updated daily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>
                <a:latin typeface="Helvetica"/>
                <a:cs typeface="Helvetica"/>
              </a:rPr>
              <a:t>Daily assimilated carbon allocated to live pools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>
                <a:latin typeface="Helvetica"/>
                <a:cs typeface="Helvetica"/>
              </a:rPr>
              <a:t>Growth respiration calculated per pool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>
                <a:latin typeface="Helvetica"/>
                <a:cs typeface="Helvetica"/>
              </a:rPr>
              <a:t>LAI calculated from the leaf pool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>
                <a:latin typeface="Helvetica"/>
                <a:cs typeface="Helvetica"/>
              </a:rPr>
              <a:t>FPAR calculated from LAI </a:t>
            </a:r>
          </a:p>
          <a:p>
            <a:pPr marL="742950" lvl="1" indent="-285750">
              <a:buFont typeface="Arial"/>
              <a:buChar char="•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67ACB-8AFB-9F4A-8B83-146BD4454E1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264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F5594-BA73-DF47-8712-8F45C9E09BCA}" type="datetimeFigureOut">
              <a:rPr lang="en-US" smtClean="0"/>
              <a:t>11/2/15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7D60-3696-2E40-B22A-CD5BA2861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982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F5594-BA73-DF47-8712-8F45C9E09BCA}" type="datetimeFigureOut">
              <a:rPr lang="en-US" smtClean="0"/>
              <a:t>11/2/15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7D60-3696-2E40-B22A-CD5BA2861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952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F5594-BA73-DF47-8712-8F45C9E09BCA}" type="datetimeFigureOut">
              <a:rPr lang="en-US" smtClean="0"/>
              <a:t>11/2/15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7D60-3696-2E40-B22A-CD5BA2861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694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F5594-BA73-DF47-8712-8F45C9E09BCA}" type="datetimeFigureOut">
              <a:rPr lang="en-US" smtClean="0"/>
              <a:t>11/2/15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7D60-3696-2E40-B22A-CD5BA2861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744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F5594-BA73-DF47-8712-8F45C9E09BCA}" type="datetimeFigureOut">
              <a:rPr lang="en-US" smtClean="0"/>
              <a:t>11/2/15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7D60-3696-2E40-B22A-CD5BA2861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898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F5594-BA73-DF47-8712-8F45C9E09BCA}" type="datetimeFigureOut">
              <a:rPr lang="en-US" smtClean="0"/>
              <a:t>11/2/15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7D60-3696-2E40-B22A-CD5BA2861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693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F5594-BA73-DF47-8712-8F45C9E09BCA}" type="datetimeFigureOut">
              <a:rPr lang="en-US" smtClean="0"/>
              <a:t>11/2/15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7D60-3696-2E40-B22A-CD5BA2861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868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F5594-BA73-DF47-8712-8F45C9E09BCA}" type="datetimeFigureOut">
              <a:rPr lang="en-US" smtClean="0"/>
              <a:t>11/2/15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7D60-3696-2E40-B22A-CD5BA2861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377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F5594-BA73-DF47-8712-8F45C9E09BCA}" type="datetimeFigureOut">
              <a:rPr lang="en-US" smtClean="0"/>
              <a:t>11/2/15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7D60-3696-2E40-B22A-CD5BA2861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180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F5594-BA73-DF47-8712-8F45C9E09BCA}" type="datetimeFigureOut">
              <a:rPr lang="en-US" smtClean="0"/>
              <a:t>11/2/15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7D60-3696-2E40-B22A-CD5BA2861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05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F5594-BA73-DF47-8712-8F45C9E09BCA}" type="datetimeFigureOut">
              <a:rPr lang="en-US" smtClean="0"/>
              <a:t>11/2/15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7D60-3696-2E40-B22A-CD5BA2861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983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F5594-BA73-DF47-8712-8F45C9E09BCA}" type="datetimeFigureOut">
              <a:rPr lang="en-US" smtClean="0"/>
              <a:t>11/2/15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47D60-3696-2E40-B22A-CD5BA2861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62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2.e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13.emf"/><Relationship Id="rId7" Type="http://schemas.openxmlformats.org/officeDocument/2006/relationships/oleObject" Target="../embeddings/oleObject4.bin"/><Relationship Id="rId8" Type="http://schemas.openxmlformats.org/officeDocument/2006/relationships/image" Target="../media/image14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7.bin"/><Relationship Id="rId4" Type="http://schemas.openxmlformats.org/officeDocument/2006/relationships/image" Target="../media/image15.emf"/><Relationship Id="rId5" Type="http://schemas.openxmlformats.org/officeDocument/2006/relationships/oleObject" Target="../embeddings/Microsoft_Equation8.bin"/><Relationship Id="rId6" Type="http://schemas.openxmlformats.org/officeDocument/2006/relationships/image" Target="../media/image16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Microsoft_Equation13.bin"/><Relationship Id="rId12" Type="http://schemas.openxmlformats.org/officeDocument/2006/relationships/image" Target="../media/image21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9.bin"/><Relationship Id="rId4" Type="http://schemas.openxmlformats.org/officeDocument/2006/relationships/image" Target="../media/image17.emf"/><Relationship Id="rId5" Type="http://schemas.openxmlformats.org/officeDocument/2006/relationships/oleObject" Target="../embeddings/Microsoft_Equation10.bin"/><Relationship Id="rId6" Type="http://schemas.openxmlformats.org/officeDocument/2006/relationships/image" Target="../media/image18.emf"/><Relationship Id="rId7" Type="http://schemas.openxmlformats.org/officeDocument/2006/relationships/oleObject" Target="../embeddings/Microsoft_Equation11.bin"/><Relationship Id="rId8" Type="http://schemas.openxmlformats.org/officeDocument/2006/relationships/image" Target="../media/image19.emf"/><Relationship Id="rId9" Type="http://schemas.openxmlformats.org/officeDocument/2006/relationships/oleObject" Target="../embeddings/Microsoft_Equation12.bin"/><Relationship Id="rId10" Type="http://schemas.openxmlformats.org/officeDocument/2006/relationships/image" Target="../media/image2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Microsoft_Equation18.bin"/><Relationship Id="rId12" Type="http://schemas.openxmlformats.org/officeDocument/2006/relationships/image" Target="../media/image26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14.bin"/><Relationship Id="rId4" Type="http://schemas.openxmlformats.org/officeDocument/2006/relationships/image" Target="../media/image22.emf"/><Relationship Id="rId5" Type="http://schemas.openxmlformats.org/officeDocument/2006/relationships/oleObject" Target="../embeddings/Microsoft_Equation15.bin"/><Relationship Id="rId6" Type="http://schemas.openxmlformats.org/officeDocument/2006/relationships/image" Target="../media/image23.emf"/><Relationship Id="rId7" Type="http://schemas.openxmlformats.org/officeDocument/2006/relationships/oleObject" Target="../embeddings/Microsoft_Equation16.bin"/><Relationship Id="rId8" Type="http://schemas.openxmlformats.org/officeDocument/2006/relationships/image" Target="../media/image24.emf"/><Relationship Id="rId9" Type="http://schemas.openxmlformats.org/officeDocument/2006/relationships/oleObject" Target="../embeddings/Microsoft_Equation17.bin"/><Relationship Id="rId10" Type="http://schemas.openxmlformats.org/officeDocument/2006/relationships/image" Target="../media/image25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27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4" Type="http://schemas.openxmlformats.org/officeDocument/2006/relationships/oleObject" Target="../embeddings/Microsoft_Equation19.bin"/><Relationship Id="rId5" Type="http://schemas.openxmlformats.org/officeDocument/2006/relationships/image" Target="../media/image29.emf"/><Relationship Id="rId6" Type="http://schemas.openxmlformats.org/officeDocument/2006/relationships/oleObject" Target="../embeddings/Microsoft_Equation20.bin"/><Relationship Id="rId7" Type="http://schemas.openxmlformats.org/officeDocument/2006/relationships/image" Target="../media/image30.emf"/><Relationship Id="rId8" Type="http://schemas.openxmlformats.org/officeDocument/2006/relationships/image" Target="../media/image32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21.bin"/><Relationship Id="rId4" Type="http://schemas.openxmlformats.org/officeDocument/2006/relationships/image" Target="../media/image33.emf"/><Relationship Id="rId5" Type="http://schemas.openxmlformats.org/officeDocument/2006/relationships/oleObject" Target="../embeddings/Microsoft_Equation22.bin"/><Relationship Id="rId6" Type="http://schemas.openxmlformats.org/officeDocument/2006/relationships/image" Target="../media/image34.emf"/><Relationship Id="rId7" Type="http://schemas.openxmlformats.org/officeDocument/2006/relationships/image" Target="../media/image35.emf"/><Relationship Id="rId8" Type="http://schemas.openxmlformats.org/officeDocument/2006/relationships/image" Target="../media/image36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23.bin"/><Relationship Id="rId4" Type="http://schemas.openxmlformats.org/officeDocument/2006/relationships/image" Target="../media/image37.emf"/><Relationship Id="rId5" Type="http://schemas.openxmlformats.org/officeDocument/2006/relationships/image" Target="../media/image38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4" Type="http://schemas.openxmlformats.org/officeDocument/2006/relationships/oleObject" Target="../embeddings/Microsoft_Equation24.bin"/><Relationship Id="rId5" Type="http://schemas.openxmlformats.org/officeDocument/2006/relationships/image" Target="../media/image39.emf"/><Relationship Id="rId6" Type="http://schemas.openxmlformats.org/officeDocument/2006/relationships/image" Target="../media/image41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25.bin"/><Relationship Id="rId4" Type="http://schemas.openxmlformats.org/officeDocument/2006/relationships/image" Target="../media/image43.emf"/><Relationship Id="rId5" Type="http://schemas.openxmlformats.org/officeDocument/2006/relationships/oleObject" Target="../embeddings/Microsoft_Equation26.bin"/><Relationship Id="rId6" Type="http://schemas.openxmlformats.org/officeDocument/2006/relationships/image" Target="../media/image44.emf"/><Relationship Id="rId7" Type="http://schemas.openxmlformats.org/officeDocument/2006/relationships/oleObject" Target="../embeddings/Microsoft_Equation27.bin"/><Relationship Id="rId8" Type="http://schemas.openxmlformats.org/officeDocument/2006/relationships/image" Target="../media/image45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28.bin"/><Relationship Id="rId4" Type="http://schemas.openxmlformats.org/officeDocument/2006/relationships/image" Target="../media/image46.emf"/><Relationship Id="rId5" Type="http://schemas.openxmlformats.org/officeDocument/2006/relationships/oleObject" Target="../embeddings/Microsoft_Equation29.bin"/><Relationship Id="rId6" Type="http://schemas.openxmlformats.org/officeDocument/2006/relationships/image" Target="../media/image47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30.bin"/><Relationship Id="rId4" Type="http://schemas.openxmlformats.org/officeDocument/2006/relationships/image" Target="../media/image48.emf"/><Relationship Id="rId5" Type="http://schemas.openxmlformats.org/officeDocument/2006/relationships/oleObject" Target="../embeddings/Microsoft_Equation31.bin"/><Relationship Id="rId6" Type="http://schemas.openxmlformats.org/officeDocument/2006/relationships/image" Target="../media/image49.emf"/><Relationship Id="rId7" Type="http://schemas.openxmlformats.org/officeDocument/2006/relationships/oleObject" Target="../embeddings/Microsoft_Equation32.bin"/><Relationship Id="rId8" Type="http://schemas.openxmlformats.org/officeDocument/2006/relationships/image" Target="../media/image50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33.bin"/><Relationship Id="rId4" Type="http://schemas.openxmlformats.org/officeDocument/2006/relationships/image" Target="../media/image51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5.emf"/><Relationship Id="rId5" Type="http://schemas.openxmlformats.org/officeDocument/2006/relationships/oleObject" Target="../embeddings/Microsoft_Equation1.bin"/><Relationship Id="rId6" Type="http://schemas.openxmlformats.org/officeDocument/2006/relationships/image" Target="../media/image6.emf"/><Relationship Id="rId7" Type="http://schemas.openxmlformats.org/officeDocument/2006/relationships/oleObject" Target="../embeddings/Microsoft_Equation2.bin"/><Relationship Id="rId8" Type="http://schemas.openxmlformats.org/officeDocument/2006/relationships/image" Target="../media/image7.emf"/><Relationship Id="rId9" Type="http://schemas.openxmlformats.org/officeDocument/2006/relationships/oleObject" Target="../embeddings/Microsoft_Equation3.bin"/><Relationship Id="rId10" Type="http://schemas.openxmlformats.org/officeDocument/2006/relationships/image" Target="../media/image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4.bin"/><Relationship Id="rId4" Type="http://schemas.openxmlformats.org/officeDocument/2006/relationships/image" Target="../media/image9.emf"/><Relationship Id="rId5" Type="http://schemas.openxmlformats.org/officeDocument/2006/relationships/oleObject" Target="../embeddings/Microsoft_Equation5.bin"/><Relationship Id="rId6" Type="http://schemas.openxmlformats.org/officeDocument/2006/relationships/image" Target="../media/image10.emf"/><Relationship Id="rId7" Type="http://schemas.openxmlformats.org/officeDocument/2006/relationships/oleObject" Target="../embeddings/Microsoft_Equation6.bin"/><Relationship Id="rId8" Type="http://schemas.openxmlformats.org/officeDocument/2006/relationships/image" Target="../media/image11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1293" y="100198"/>
            <a:ext cx="694540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Helvetica"/>
                <a:cs typeface="Helvetica"/>
              </a:rPr>
              <a:t>The Simple Biosphere Model: SiB4</a:t>
            </a:r>
          </a:p>
          <a:p>
            <a:pPr algn="ctr"/>
            <a:r>
              <a:rPr lang="en-US" dirty="0" smtClean="0">
                <a:latin typeface="Helvetica"/>
                <a:cs typeface="Helvetica"/>
              </a:rPr>
              <a:t>Updated November 11, 2015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59357" y="1192596"/>
            <a:ext cx="6994222" cy="5218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ts val="3438"/>
              </a:lnSpc>
              <a:buSzPct val="120000"/>
              <a:buFont typeface="Wingdings" charset="2"/>
              <a:buChar char="§"/>
            </a:pPr>
            <a:r>
              <a:rPr lang="en-US" sz="2400" dirty="0">
                <a:solidFill>
                  <a:srgbClr val="000000"/>
                </a:solidFill>
                <a:latin typeface="Helvetica"/>
                <a:cs typeface="Helvetica"/>
              </a:rPr>
              <a:t>Self-consistent global land surface model</a:t>
            </a:r>
          </a:p>
          <a:p>
            <a:pPr marL="285750" indent="-285750">
              <a:lnSpc>
                <a:spcPts val="3438"/>
              </a:lnSpc>
              <a:buSzPct val="120000"/>
              <a:buFont typeface="Wingdings" charset="2"/>
              <a:buChar char="§"/>
            </a:pPr>
            <a:r>
              <a:rPr lang="en-US" sz="2400" dirty="0">
                <a:solidFill>
                  <a:srgbClr val="000000"/>
                </a:solidFill>
                <a:latin typeface="Helvetica"/>
                <a:cs typeface="Helvetica"/>
              </a:rPr>
              <a:t>Minimal input </a:t>
            </a:r>
            <a:r>
              <a:rPr lang="en-US" sz="2400" dirty="0" smtClean="0">
                <a:solidFill>
                  <a:srgbClr val="000000"/>
                </a:solidFill>
                <a:latin typeface="Helvetica"/>
                <a:cs typeface="Helvetica"/>
              </a:rPr>
              <a:t>data </a:t>
            </a:r>
          </a:p>
          <a:p>
            <a:pPr>
              <a:buSzPct val="120000"/>
            </a:pPr>
            <a:r>
              <a:rPr lang="en-US" sz="2400" dirty="0">
                <a:solidFill>
                  <a:srgbClr val="000000"/>
                </a:solidFill>
                <a:latin typeface="Helvetica"/>
                <a:cs typeface="Helvetica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Helvetica"/>
                <a:cs typeface="Helvetica"/>
                <a:sym typeface="Wingdings"/>
              </a:rPr>
              <a:t> W</a:t>
            </a:r>
            <a:r>
              <a:rPr lang="en-US" dirty="0" smtClean="0">
                <a:solidFill>
                  <a:srgbClr val="000000"/>
                </a:solidFill>
                <a:latin typeface="Helvetica"/>
                <a:cs typeface="Helvetica"/>
              </a:rPr>
              <a:t>eather</a:t>
            </a:r>
          </a:p>
          <a:p>
            <a:pPr>
              <a:buSzPct val="120000"/>
            </a:pPr>
            <a:r>
              <a:rPr lang="en-US" dirty="0">
                <a:solidFill>
                  <a:srgbClr val="000000"/>
                </a:solidFill>
                <a:latin typeface="Helvetica"/>
                <a:cs typeface="Helvetica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Helvetica"/>
                <a:cs typeface="Helvetica"/>
                <a:sym typeface="Wingdings"/>
              </a:rPr>
              <a:t></a:t>
            </a:r>
            <a:r>
              <a:rPr lang="en-US" dirty="0" smtClean="0">
                <a:solidFill>
                  <a:srgbClr val="000000"/>
                </a:solidFill>
                <a:latin typeface="Helvetica"/>
                <a:cs typeface="Helvetica"/>
              </a:rPr>
              <a:t> Soil properties</a:t>
            </a:r>
          </a:p>
          <a:p>
            <a:pPr>
              <a:buSzPct val="120000"/>
            </a:pPr>
            <a:r>
              <a:rPr lang="en-US" dirty="0">
                <a:solidFill>
                  <a:srgbClr val="000000"/>
                </a:solidFill>
                <a:latin typeface="Helvetica"/>
                <a:cs typeface="Helvetica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Helvetica"/>
                <a:cs typeface="Helvetica"/>
                <a:sym typeface="Wingdings"/>
              </a:rPr>
              <a:t></a:t>
            </a:r>
            <a:r>
              <a:rPr lang="en-US" dirty="0" smtClean="0">
                <a:solidFill>
                  <a:srgbClr val="000000"/>
                </a:solidFill>
                <a:latin typeface="Helvetica"/>
                <a:cs typeface="Helvetica"/>
              </a:rPr>
              <a:t> Plant Functional Type (24 PFTs)</a:t>
            </a:r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  <a:p>
            <a:pPr marL="285750" indent="-285750">
              <a:lnSpc>
                <a:spcPts val="3438"/>
              </a:lnSpc>
              <a:buSzPct val="120000"/>
              <a:buFont typeface="Wingdings" charset="2"/>
              <a:buChar char="§"/>
            </a:pPr>
            <a:r>
              <a:rPr lang="en-US" sz="2400" dirty="0">
                <a:solidFill>
                  <a:srgbClr val="000000"/>
                </a:solidFill>
                <a:latin typeface="Helvetica"/>
                <a:cs typeface="Helvetica"/>
              </a:rPr>
              <a:t>Carbon, Energy, Water Fluxes</a:t>
            </a:r>
          </a:p>
          <a:p>
            <a:pPr marL="800100" lvl="1" indent="-342900">
              <a:lnSpc>
                <a:spcPts val="2400"/>
              </a:lnSpc>
              <a:buSzPct val="120000"/>
              <a:buFont typeface="Wingdings" charset="0"/>
              <a:buChar char="à"/>
            </a:pPr>
            <a:r>
              <a:rPr lang="en-US" dirty="0">
                <a:solidFill>
                  <a:srgbClr val="000000"/>
                </a:solidFill>
                <a:latin typeface="Helvetica"/>
                <a:cs typeface="Helvetica"/>
              </a:rPr>
              <a:t>Photosynthesis: Enzyme Kinetics and </a:t>
            </a:r>
            <a:r>
              <a:rPr lang="en-US" dirty="0" err="1">
                <a:solidFill>
                  <a:srgbClr val="000000"/>
                </a:solidFill>
                <a:latin typeface="Helvetica"/>
                <a:cs typeface="Helvetica"/>
              </a:rPr>
              <a:t>Stomatal</a:t>
            </a:r>
            <a:r>
              <a:rPr lang="en-US" dirty="0">
                <a:solidFill>
                  <a:srgbClr val="000000"/>
                </a:solidFill>
                <a:latin typeface="Helvetica"/>
                <a:cs typeface="Helvetica"/>
              </a:rPr>
              <a:t> Physiology</a:t>
            </a:r>
          </a:p>
          <a:p>
            <a:pPr marL="800100" lvl="1" indent="-342900">
              <a:lnSpc>
                <a:spcPts val="2400"/>
              </a:lnSpc>
              <a:buSzPct val="120000"/>
              <a:buFont typeface="Wingdings" charset="0"/>
              <a:buChar char="à"/>
            </a:pPr>
            <a:r>
              <a:rPr lang="en-US" dirty="0">
                <a:solidFill>
                  <a:srgbClr val="000000"/>
                </a:solidFill>
                <a:latin typeface="Helvetica"/>
                <a:cs typeface="Helvetica"/>
              </a:rPr>
              <a:t>Respiration: Autotrophic and </a:t>
            </a:r>
            <a:r>
              <a:rPr lang="en-US" dirty="0" smtClean="0">
                <a:solidFill>
                  <a:srgbClr val="000000"/>
                </a:solidFill>
                <a:latin typeface="Helvetica"/>
                <a:cs typeface="Helvetica"/>
              </a:rPr>
              <a:t>Heterotrophic</a:t>
            </a:r>
            <a:endParaRPr lang="en-US" sz="2400" dirty="0" smtClean="0">
              <a:solidFill>
                <a:srgbClr val="000000"/>
              </a:solidFill>
              <a:latin typeface="Helvetica"/>
              <a:cs typeface="Helvetica"/>
            </a:endParaRPr>
          </a:p>
          <a:p>
            <a:pPr marL="285750" indent="-285750">
              <a:lnSpc>
                <a:spcPts val="3438"/>
              </a:lnSpc>
              <a:buSzPct val="120000"/>
              <a:buFont typeface="Wingdings" charset="2"/>
              <a:buChar char="§"/>
            </a:pPr>
            <a:r>
              <a:rPr lang="en-US" sz="2400" dirty="0" smtClean="0">
                <a:solidFill>
                  <a:srgbClr val="000000"/>
                </a:solidFill>
                <a:latin typeface="Helvetica"/>
                <a:cs typeface="Helvetica"/>
              </a:rPr>
              <a:t>Dynamic Prognostic Phenology </a:t>
            </a:r>
            <a:endParaRPr lang="en-US" dirty="0" smtClean="0">
              <a:solidFill>
                <a:srgbClr val="000000"/>
              </a:solidFill>
              <a:latin typeface="Helvetica"/>
              <a:cs typeface="Helvetica"/>
            </a:endParaRPr>
          </a:p>
          <a:p>
            <a:pPr marL="742950" lvl="1" indent="-285750">
              <a:buSzPct val="100000"/>
              <a:buFont typeface="Wingdings" charset="0"/>
              <a:buChar char="à"/>
            </a:pPr>
            <a:r>
              <a:rPr lang="en-US" dirty="0" smtClean="0">
                <a:solidFill>
                  <a:srgbClr val="000000"/>
                </a:solidFill>
                <a:latin typeface="Helvetica"/>
                <a:cs typeface="Helvetica"/>
              </a:rPr>
              <a:t>5 Phenological Stages</a:t>
            </a:r>
          </a:p>
          <a:p>
            <a:pPr marL="742950" lvl="1" indent="-285750">
              <a:lnSpc>
                <a:spcPts val="3380"/>
              </a:lnSpc>
              <a:buSzPct val="100000"/>
              <a:buFont typeface="Wingdings" charset="0"/>
              <a:buChar char="à"/>
            </a:pPr>
            <a:r>
              <a:rPr lang="en-US" dirty="0" smtClean="0">
                <a:solidFill>
                  <a:srgbClr val="000000"/>
                </a:solidFill>
                <a:latin typeface="Helvetica"/>
                <a:cs typeface="Helvetica"/>
              </a:rPr>
              <a:t>Temperature and moisture </a:t>
            </a:r>
            <a:r>
              <a:rPr lang="en-US" dirty="0" smtClean="0">
                <a:solidFill>
                  <a:srgbClr val="000000"/>
                </a:solidFill>
                <a:latin typeface="Helvetica"/>
                <a:cs typeface="Helvetica"/>
              </a:rPr>
              <a:t>driven</a:t>
            </a:r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  <a:p>
            <a:pPr marL="285750" indent="-285750">
              <a:lnSpc>
                <a:spcPts val="3380"/>
              </a:lnSpc>
              <a:buSzPct val="120000"/>
              <a:buFont typeface="Wingdings" charset="2"/>
              <a:buChar char="§"/>
            </a:pPr>
            <a:r>
              <a:rPr lang="en-US" sz="2400" dirty="0">
                <a:solidFill>
                  <a:srgbClr val="000000"/>
                </a:solidFill>
                <a:latin typeface="Helvetica"/>
                <a:cs typeface="Helvetica"/>
              </a:rPr>
              <a:t>Carbon </a:t>
            </a:r>
            <a:r>
              <a:rPr lang="en-US" sz="2400" dirty="0" smtClean="0">
                <a:solidFill>
                  <a:srgbClr val="000000"/>
                </a:solidFill>
                <a:latin typeface="Helvetica"/>
                <a:cs typeface="Helvetica"/>
              </a:rPr>
              <a:t>Pools</a:t>
            </a:r>
            <a:endParaRPr lang="en-US" sz="2400" dirty="0">
              <a:solidFill>
                <a:srgbClr val="000000"/>
              </a:solidFill>
              <a:latin typeface="Helvetica"/>
              <a:cs typeface="Helvetica"/>
            </a:endParaRPr>
          </a:p>
          <a:p>
            <a:pPr lvl="1">
              <a:buSzPct val="120000"/>
            </a:pPr>
            <a:r>
              <a:rPr lang="en-US" dirty="0" smtClean="0">
                <a:solidFill>
                  <a:srgbClr val="000000"/>
                </a:solidFill>
                <a:latin typeface="Helvetica"/>
                <a:cs typeface="Helvetica"/>
                <a:sym typeface="Wingdings"/>
              </a:rPr>
              <a:t> </a:t>
            </a:r>
            <a:r>
              <a:rPr lang="en-US" dirty="0" smtClean="0">
                <a:solidFill>
                  <a:srgbClr val="000000"/>
                </a:solidFill>
                <a:latin typeface="Helvetica"/>
                <a:cs typeface="Helvetica"/>
              </a:rPr>
              <a:t>6 </a:t>
            </a:r>
            <a:r>
              <a:rPr lang="en-US" dirty="0">
                <a:solidFill>
                  <a:srgbClr val="000000"/>
                </a:solidFill>
                <a:latin typeface="Helvetica"/>
                <a:cs typeface="Helvetica"/>
              </a:rPr>
              <a:t>Live Pools and 6 </a:t>
            </a:r>
            <a:r>
              <a:rPr lang="en-US" dirty="0" smtClean="0">
                <a:solidFill>
                  <a:srgbClr val="000000"/>
                </a:solidFill>
                <a:latin typeface="Helvetica"/>
                <a:cs typeface="Helvetica"/>
              </a:rPr>
              <a:t>Dead</a:t>
            </a:r>
            <a:r>
              <a:rPr lang="en-US" dirty="0" smtClean="0">
                <a:solidFill>
                  <a:srgbClr val="000000"/>
                </a:solidFill>
                <a:latin typeface="Helvetica"/>
                <a:cs typeface="Helvetica"/>
              </a:rPr>
              <a:t> </a:t>
            </a:r>
            <a:r>
              <a:rPr lang="en-US" dirty="0">
                <a:solidFill>
                  <a:srgbClr val="000000"/>
                </a:solidFill>
                <a:latin typeface="Helvetica"/>
                <a:cs typeface="Helvetica"/>
              </a:rPr>
              <a:t>Pools</a:t>
            </a:r>
          </a:p>
          <a:p>
            <a:pPr marL="285750" indent="-285750">
              <a:lnSpc>
                <a:spcPts val="3438"/>
              </a:lnSpc>
              <a:buSzPct val="120000"/>
              <a:buFont typeface="Wingdings" charset="2"/>
              <a:buChar char="§"/>
            </a:pPr>
            <a:r>
              <a:rPr lang="en-US" sz="2400" dirty="0" smtClean="0">
                <a:solidFill>
                  <a:srgbClr val="000000"/>
                </a:solidFill>
                <a:latin typeface="Helvetica"/>
                <a:cs typeface="Helvetica"/>
              </a:rPr>
              <a:t>Sub-Hourly Fluxes </a:t>
            </a:r>
            <a:r>
              <a:rPr lang="en-US" sz="2400" dirty="0">
                <a:solidFill>
                  <a:srgbClr val="000000"/>
                </a:solidFill>
                <a:latin typeface="Helvetica"/>
                <a:cs typeface="Helvetica"/>
              </a:rPr>
              <a:t>and </a:t>
            </a:r>
            <a:r>
              <a:rPr lang="en-US" sz="2400" dirty="0" smtClean="0">
                <a:solidFill>
                  <a:srgbClr val="000000"/>
                </a:solidFill>
                <a:latin typeface="Helvetica"/>
                <a:cs typeface="Helvetica"/>
              </a:rPr>
              <a:t>Daily Pools </a:t>
            </a:r>
            <a:endParaRPr lang="en-US" sz="2400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342411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3058" y="140413"/>
            <a:ext cx="522450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u="sng" dirty="0" smtClean="0">
                <a:latin typeface="Helvetica"/>
                <a:cs typeface="Helvetica"/>
              </a:rPr>
              <a:t>Carbon Release </a:t>
            </a:r>
          </a:p>
          <a:p>
            <a:pPr algn="ctr"/>
            <a:r>
              <a:rPr lang="en-US" sz="2400" b="1" dirty="0" smtClean="0">
                <a:latin typeface="Helvetica"/>
                <a:cs typeface="Helvetica"/>
              </a:rPr>
              <a:t>Moisture and Temperature Factors</a:t>
            </a:r>
            <a:endParaRPr lang="en-US" sz="2400" b="1" dirty="0">
              <a:latin typeface="Helvetica"/>
              <a:cs typeface="Helvetica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6268109"/>
              </p:ext>
            </p:extLst>
          </p:nvPr>
        </p:nvGraphicFramePr>
        <p:xfrm>
          <a:off x="5837434" y="2750219"/>
          <a:ext cx="2363137" cy="882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5" name="Equation" r:id="rId3" imgW="952500" imgH="355600" progId="Equation.3">
                  <p:embed/>
                </p:oleObj>
              </mc:Choice>
              <mc:Fallback>
                <p:oleObj name="Equation" r:id="rId3" imgW="952500" imgH="355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37434" y="2750219"/>
                        <a:ext cx="2363137" cy="882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569857" y="2199655"/>
            <a:ext cx="2689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Temperature Factor</a:t>
            </a:r>
            <a:endParaRPr lang="en-US" sz="2400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2086429" y="968912"/>
            <a:ext cx="703021" cy="1298790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098142" y="968912"/>
            <a:ext cx="1097644" cy="1230743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442857" y="3722324"/>
            <a:ext cx="333707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T=Temperature (K)</a:t>
            </a:r>
          </a:p>
          <a:p>
            <a:r>
              <a:rPr lang="en-US" sz="2000" dirty="0" err="1" smtClean="0"/>
              <a:t>Tref</a:t>
            </a:r>
            <a:r>
              <a:rPr lang="en-US" sz="2000" dirty="0" smtClean="0"/>
              <a:t> = Reference Temperature </a:t>
            </a:r>
            <a:endParaRPr lang="en-US" sz="2000" dirty="0" smtClean="0"/>
          </a:p>
          <a:p>
            <a:r>
              <a:rPr lang="en-US" sz="2000" dirty="0"/>
              <a:t> </a:t>
            </a:r>
            <a:r>
              <a:rPr lang="en-US" sz="2000" dirty="0" smtClean="0"/>
              <a:t>          </a:t>
            </a:r>
            <a:r>
              <a:rPr lang="en-US" sz="2000" dirty="0" smtClean="0"/>
              <a:t>(298-300 </a:t>
            </a:r>
            <a:r>
              <a:rPr lang="en-US" sz="2000" dirty="0" smtClean="0"/>
              <a:t>K)</a:t>
            </a:r>
          </a:p>
          <a:p>
            <a:r>
              <a:rPr lang="en-US" sz="2000" dirty="0" smtClean="0"/>
              <a:t>Q10 = Base </a:t>
            </a:r>
            <a:r>
              <a:rPr lang="en-US" sz="2000" dirty="0" smtClean="0"/>
              <a:t>(1.8-2.0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279422" y="2267702"/>
            <a:ext cx="4158297" cy="4091259"/>
            <a:chOff x="5842000" y="3030029"/>
            <a:chExt cx="4158297" cy="4091259"/>
          </a:xfrm>
        </p:grpSpPr>
        <p:grpSp>
          <p:nvGrpSpPr>
            <p:cNvPr id="18" name="Group 17"/>
            <p:cNvGrpSpPr/>
            <p:nvPr/>
          </p:nvGrpSpPr>
          <p:grpSpPr>
            <a:xfrm>
              <a:off x="6368143" y="3030029"/>
              <a:ext cx="3048000" cy="2269046"/>
              <a:chOff x="6039532" y="4531033"/>
              <a:chExt cx="3048000" cy="2269046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6495976" y="4531033"/>
                <a:ext cx="21876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Moisture Factor</a:t>
                </a:r>
                <a:endParaRPr lang="en-US" sz="2400" dirty="0"/>
              </a:p>
            </p:txBody>
          </p:sp>
          <p:graphicFrame>
            <p:nvGraphicFramePr>
              <p:cNvPr id="21" name="Object 2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89343741"/>
                  </p:ext>
                </p:extLst>
              </p:nvPr>
            </p:nvGraphicFramePr>
            <p:xfrm>
              <a:off x="6039532" y="5060723"/>
              <a:ext cx="3048000" cy="6080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656" name="Equation" r:id="rId5" imgW="1524000" imgH="254000" progId="Equation.3">
                      <p:embed/>
                    </p:oleObj>
                  </mc:Choice>
                  <mc:Fallback>
                    <p:oleObj name="Equation" r:id="rId5" imgW="1524000" imgH="25400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6039532" y="5060723"/>
                            <a:ext cx="3048000" cy="608013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2" name="Object 2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71269391"/>
                  </p:ext>
                </p:extLst>
              </p:nvPr>
            </p:nvGraphicFramePr>
            <p:xfrm>
              <a:off x="6445219" y="5807892"/>
              <a:ext cx="2238375" cy="9921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657" name="Equation" r:id="rId7" imgW="1231900" imgH="546100" progId="Equation.3">
                      <p:embed/>
                    </p:oleObj>
                  </mc:Choice>
                  <mc:Fallback>
                    <p:oleObj name="Equation" r:id="rId7" imgW="1231900" imgH="54610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8"/>
                          <a:stretch>
                            <a:fillRect/>
                          </a:stretch>
                        </p:blipFill>
                        <p:spPr>
                          <a:xfrm>
                            <a:off x="6445219" y="5807892"/>
                            <a:ext cx="2238375" cy="992187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9" name="TextBox 18"/>
            <p:cNvSpPr txBox="1"/>
            <p:nvPr/>
          </p:nvSpPr>
          <p:spPr>
            <a:xfrm>
              <a:off x="5842000" y="5366961"/>
              <a:ext cx="4158297" cy="17543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R</a:t>
              </a:r>
              <a:r>
                <a:rPr lang="en-US" baseline="-25000" dirty="0" err="1" smtClean="0"/>
                <a:t>clay</a:t>
              </a:r>
              <a:r>
                <a:rPr lang="en-US" dirty="0" smtClean="0"/>
                <a:t> = Respiration parameter </a:t>
              </a:r>
            </a:p>
            <a:p>
              <a:r>
                <a:rPr lang="en-US" dirty="0" smtClean="0"/>
                <a:t>               based on clay fraction</a:t>
              </a:r>
            </a:p>
            <a:p>
              <a:r>
                <a:rPr lang="en-US" dirty="0" err="1" smtClean="0"/>
                <a:t>W</a:t>
              </a:r>
              <a:r>
                <a:rPr lang="en-US" baseline="-25000" dirty="0" err="1" smtClean="0"/>
                <a:t>sat</a:t>
              </a:r>
              <a:r>
                <a:rPr lang="en-US" dirty="0" smtClean="0"/>
                <a:t> = Soil moisture fraction of saturation</a:t>
              </a:r>
            </a:p>
            <a:p>
              <a:r>
                <a:rPr lang="en-US" dirty="0" err="1" smtClean="0"/>
                <a:t>Zm</a:t>
              </a:r>
              <a:r>
                <a:rPr lang="en-US" dirty="0" smtClean="0"/>
                <a:t> = Exponent parameter</a:t>
              </a:r>
            </a:p>
            <a:p>
              <a:r>
                <a:rPr lang="en-US" dirty="0" err="1" smtClean="0"/>
                <a:t>W</a:t>
              </a:r>
              <a:r>
                <a:rPr lang="en-US" baseline="-25000" dirty="0" err="1" smtClean="0"/>
                <a:t>Opt</a:t>
              </a:r>
              <a:r>
                <a:rPr lang="en-US" baseline="30000" dirty="0" err="1" smtClean="0"/>
                <a:t>Zm</a:t>
              </a:r>
              <a:r>
                <a:rPr lang="en-US" dirty="0" smtClean="0"/>
                <a:t> = Optimal soil moisture </a:t>
              </a:r>
            </a:p>
            <a:p>
              <a:r>
                <a:rPr lang="en-US" dirty="0"/>
                <a:t> </a:t>
              </a:r>
              <a:r>
                <a:rPr lang="en-US" dirty="0" smtClean="0"/>
                <a:t>                    saturation fraction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3794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6333" y="171586"/>
            <a:ext cx="859902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Helvetica"/>
                <a:cs typeface="Helvetica"/>
              </a:rPr>
              <a:t>Carbon Release: Heterotrophic </a:t>
            </a:r>
            <a:r>
              <a:rPr lang="en-US" sz="3200" b="1" dirty="0" smtClean="0">
                <a:latin typeface="Helvetica"/>
                <a:cs typeface="Helvetica"/>
              </a:rPr>
              <a:t>Respiration</a:t>
            </a:r>
            <a:endParaRPr lang="en-US" sz="3200" b="1" dirty="0">
              <a:latin typeface="Helvetica"/>
              <a:cs typeface="Helvetica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9047173"/>
              </p:ext>
            </p:extLst>
          </p:nvPr>
        </p:nvGraphicFramePr>
        <p:xfrm>
          <a:off x="1272883" y="1380575"/>
          <a:ext cx="6772108" cy="112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52" name="Equation" r:id="rId3" imgW="2667000" imgH="444500" progId="Equation.3">
                  <p:embed/>
                </p:oleObj>
              </mc:Choice>
              <mc:Fallback>
                <p:oleObj name="Equation" r:id="rId3" imgW="26670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72883" y="1380575"/>
                        <a:ext cx="6772108" cy="1129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833289" y="2768711"/>
            <a:ext cx="549520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r>
              <a:rPr lang="en-US" baseline="-25000" dirty="0" smtClean="0"/>
              <a:t>H</a:t>
            </a:r>
            <a:r>
              <a:rPr lang="en-US" dirty="0" smtClean="0"/>
              <a:t> = Heterotrophic respiration rate (</a:t>
            </a:r>
            <a:r>
              <a:rPr lang="en-US" dirty="0" err="1" smtClean="0"/>
              <a:t>mol</a:t>
            </a:r>
            <a:r>
              <a:rPr lang="en-US" dirty="0" smtClean="0"/>
              <a:t> C/m</a:t>
            </a:r>
            <a:r>
              <a:rPr lang="en-US" baseline="30000" dirty="0" smtClean="0"/>
              <a:t>2</a:t>
            </a:r>
            <a:r>
              <a:rPr lang="en-US" dirty="0" smtClean="0"/>
              <a:t>/s)</a:t>
            </a:r>
          </a:p>
          <a:p>
            <a:r>
              <a:rPr lang="en-US" dirty="0" err="1" smtClean="0"/>
              <a:t>E</a:t>
            </a:r>
            <a:r>
              <a:rPr lang="en-US" baseline="-25000" dirty="0" err="1" smtClean="0"/>
              <a:t>n_To_j</a:t>
            </a:r>
            <a:r>
              <a:rPr lang="en-US" dirty="0" smtClean="0"/>
              <a:t>  = Transfer efficiency between </a:t>
            </a:r>
            <a:r>
              <a:rPr lang="en-US" dirty="0" smtClean="0"/>
              <a:t>the </a:t>
            </a:r>
            <a:r>
              <a:rPr lang="en-US" dirty="0" smtClean="0"/>
              <a:t>current pool (n)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  </a:t>
            </a:r>
            <a:r>
              <a:rPr lang="en-US" dirty="0" smtClean="0"/>
              <a:t>     and </a:t>
            </a:r>
            <a:r>
              <a:rPr lang="en-US" dirty="0" smtClean="0"/>
              <a:t>the </a:t>
            </a:r>
            <a:r>
              <a:rPr lang="en-US" dirty="0" smtClean="0"/>
              <a:t>pool </a:t>
            </a:r>
            <a:r>
              <a:rPr lang="en-US" dirty="0" smtClean="0"/>
              <a:t>being transferred to (j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k</a:t>
            </a:r>
            <a:r>
              <a:rPr lang="en-US" baseline="-25000" dirty="0" err="1" smtClean="0"/>
              <a:t>HR</a:t>
            </a:r>
            <a:r>
              <a:rPr lang="en-US" dirty="0" smtClean="0"/>
              <a:t>    </a:t>
            </a:r>
            <a:r>
              <a:rPr lang="en-US" dirty="0"/>
              <a:t>= Pool </a:t>
            </a:r>
            <a:r>
              <a:rPr lang="en-US" dirty="0" smtClean="0"/>
              <a:t>respiration rate </a:t>
            </a:r>
            <a:r>
              <a:rPr lang="en-US" dirty="0"/>
              <a:t>(1/s)</a:t>
            </a:r>
          </a:p>
          <a:p>
            <a:r>
              <a:rPr lang="en-US" dirty="0"/>
              <a:t>C       = Pool carbon (</a:t>
            </a:r>
            <a:r>
              <a:rPr lang="en-US" dirty="0" err="1"/>
              <a:t>mol</a:t>
            </a:r>
            <a:r>
              <a:rPr lang="en-US" dirty="0"/>
              <a:t>/m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  <a:p>
            <a:r>
              <a:rPr lang="en-US" dirty="0" smtClean="0"/>
              <a:t>F</a:t>
            </a:r>
            <a:r>
              <a:rPr lang="en-US" baseline="-25000" dirty="0" smtClean="0"/>
              <a:t>HR</a:t>
            </a:r>
            <a:r>
              <a:rPr lang="en-US" dirty="0" smtClean="0"/>
              <a:t>    = Respiration </a:t>
            </a:r>
            <a:r>
              <a:rPr lang="en-US" dirty="0" smtClean="0"/>
              <a:t>scaling </a:t>
            </a:r>
            <a:r>
              <a:rPr lang="en-US" dirty="0" smtClean="0"/>
              <a:t>factors (-)</a:t>
            </a:r>
          </a:p>
          <a:p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2841754" y="5632349"/>
            <a:ext cx="32666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</a:t>
            </a:r>
            <a:r>
              <a:rPr lang="en-US" baseline="-25000" dirty="0" err="1" smtClean="0"/>
              <a:t>moist</a:t>
            </a:r>
            <a:r>
              <a:rPr lang="en-US" dirty="0" smtClean="0"/>
              <a:t> </a:t>
            </a:r>
            <a:r>
              <a:rPr lang="en-US" dirty="0"/>
              <a:t>= Moisture factor</a:t>
            </a:r>
          </a:p>
          <a:p>
            <a:r>
              <a:rPr lang="en-US" dirty="0" err="1" smtClean="0"/>
              <a:t>F</a:t>
            </a:r>
            <a:r>
              <a:rPr lang="en-US" baseline="-25000" dirty="0" err="1" smtClean="0"/>
              <a:t>temp</a:t>
            </a:r>
            <a:r>
              <a:rPr lang="en-US" dirty="0" smtClean="0"/>
              <a:t> </a:t>
            </a:r>
            <a:r>
              <a:rPr lang="en-US" dirty="0"/>
              <a:t>= Temperature factor (Q10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1886795"/>
              </p:ext>
            </p:extLst>
          </p:nvPr>
        </p:nvGraphicFramePr>
        <p:xfrm>
          <a:off x="2841754" y="4830810"/>
          <a:ext cx="3207913" cy="687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53" name="Equation" r:id="rId5" imgW="1066800" imgH="228600" progId="Equation.3">
                  <p:embed/>
                </p:oleObj>
              </mc:Choice>
              <mc:Fallback>
                <p:oleObj name="Equation" r:id="rId5" imgW="10668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41754" y="4830810"/>
                        <a:ext cx="3207913" cy="6874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5099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58201" y="182633"/>
            <a:ext cx="403908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Helvetica"/>
                <a:cs typeface="Helvetica"/>
              </a:rPr>
              <a:t>Pool Transfer Rates</a:t>
            </a:r>
            <a:endParaRPr lang="en-US" sz="2400" b="1" dirty="0">
              <a:latin typeface="Helvetica"/>
              <a:cs typeface="Helvetica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8737946"/>
              </p:ext>
            </p:extLst>
          </p:nvPr>
        </p:nvGraphicFramePr>
        <p:xfrm>
          <a:off x="1570038" y="959722"/>
          <a:ext cx="601345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70" name="Equation" r:id="rId3" imgW="2692400" imgH="228600" progId="Equation.3">
                  <p:embed/>
                </p:oleObj>
              </mc:Choice>
              <mc:Fallback>
                <p:oleObj name="Equation" r:id="rId3" imgW="26924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70038" y="959722"/>
                        <a:ext cx="6013450" cy="511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64747" y="2611131"/>
            <a:ext cx="4921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Transfer_Loss</a:t>
            </a:r>
            <a:r>
              <a:rPr lang="en-US" sz="1600" dirty="0"/>
              <a:t> </a:t>
            </a:r>
            <a:r>
              <a:rPr lang="en-US" sz="1600" dirty="0" smtClean="0"/>
              <a:t>= Transfer Loss Rate Per Pool </a:t>
            </a:r>
            <a:r>
              <a:rPr lang="en-US" sz="1600" dirty="0" smtClean="0">
                <a:cs typeface="Helvetica"/>
              </a:rPr>
              <a:t>(</a:t>
            </a:r>
            <a:r>
              <a:rPr lang="en-US" sz="1600" dirty="0" err="1">
                <a:cs typeface="Helvetica"/>
              </a:rPr>
              <a:t>mol</a:t>
            </a:r>
            <a:r>
              <a:rPr lang="en-US" sz="1600" dirty="0">
                <a:cs typeface="Helvetica"/>
              </a:rPr>
              <a:t> C/m</a:t>
            </a:r>
            <a:r>
              <a:rPr lang="en-US" sz="1600" baseline="30000" dirty="0">
                <a:cs typeface="Helvetica"/>
              </a:rPr>
              <a:t>2</a:t>
            </a:r>
            <a:r>
              <a:rPr lang="en-US" sz="1600" dirty="0">
                <a:cs typeface="Helvetica"/>
              </a:rPr>
              <a:t>/s)</a:t>
            </a:r>
          </a:p>
          <a:p>
            <a:r>
              <a:rPr lang="en-US" sz="1600" dirty="0" err="1" smtClean="0"/>
              <a:t>Transfer_Gain</a:t>
            </a:r>
            <a:r>
              <a:rPr lang="en-US" sz="1600" dirty="0" smtClean="0"/>
              <a:t> = Transfer Gain Rate Per Pool </a:t>
            </a:r>
            <a:r>
              <a:rPr lang="en-US" sz="1600" dirty="0" smtClean="0">
                <a:cs typeface="Helvetica"/>
              </a:rPr>
              <a:t>(</a:t>
            </a:r>
            <a:r>
              <a:rPr lang="en-US" sz="1600" dirty="0" err="1">
                <a:cs typeface="Helvetica"/>
              </a:rPr>
              <a:t>mol</a:t>
            </a:r>
            <a:r>
              <a:rPr lang="en-US" sz="1600" dirty="0">
                <a:cs typeface="Helvetica"/>
              </a:rPr>
              <a:t> C/m</a:t>
            </a:r>
            <a:r>
              <a:rPr lang="en-US" sz="1600" baseline="30000" dirty="0">
                <a:cs typeface="Helvetica"/>
              </a:rPr>
              <a:t>2</a:t>
            </a:r>
            <a:r>
              <a:rPr lang="en-US" sz="1600" dirty="0">
                <a:cs typeface="Helvetica"/>
              </a:rPr>
              <a:t>/s</a:t>
            </a:r>
            <a:r>
              <a:rPr lang="en-US" sz="1600" dirty="0" smtClean="0">
                <a:cs typeface="Helvetica"/>
              </a:rPr>
              <a:t>)</a:t>
            </a:r>
            <a:endParaRPr lang="en-US" sz="1600" dirty="0" smtClean="0"/>
          </a:p>
          <a:p>
            <a:r>
              <a:rPr lang="en-US" sz="1600" dirty="0" err="1" smtClean="0"/>
              <a:t>k</a:t>
            </a:r>
            <a:r>
              <a:rPr lang="en-US" sz="1600" baseline="-25000" dirty="0" err="1" smtClean="0"/>
              <a:t>Tr</a:t>
            </a:r>
            <a:r>
              <a:rPr lang="en-US" sz="1600" dirty="0" smtClean="0"/>
              <a:t>  = </a:t>
            </a:r>
            <a:r>
              <a:rPr lang="en-US" sz="1600" dirty="0"/>
              <a:t>Pool </a:t>
            </a:r>
            <a:r>
              <a:rPr lang="en-US" sz="1600" dirty="0" smtClean="0"/>
              <a:t>decay rate </a:t>
            </a:r>
            <a:r>
              <a:rPr lang="en-US" sz="1600" dirty="0"/>
              <a:t>(1/s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868571" y="3706600"/>
            <a:ext cx="31221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/>
              <a:t>Live To Dead Pool Transfers</a:t>
            </a:r>
            <a:endParaRPr lang="en-US" sz="2000" b="1" u="sng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301913"/>
              </p:ext>
            </p:extLst>
          </p:nvPr>
        </p:nvGraphicFramePr>
        <p:xfrm>
          <a:off x="5363445" y="4590151"/>
          <a:ext cx="2603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71" name="Equation" r:id="rId5" imgW="1562100" imgH="228600" progId="Equation.3">
                  <p:embed/>
                </p:oleObj>
              </mc:Choice>
              <mc:Fallback>
                <p:oleObj name="Equation" r:id="rId5" imgW="15621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63445" y="4590151"/>
                        <a:ext cx="26035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40671" y="5231705"/>
            <a:ext cx="437812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Brown_Add</a:t>
            </a:r>
            <a:r>
              <a:rPr lang="en-US" sz="1200" baseline="-25000" dirty="0" err="1" smtClean="0"/>
              <a:t>phen_stage</a:t>
            </a:r>
            <a:r>
              <a:rPr lang="en-US" sz="1200" dirty="0" smtClean="0"/>
              <a:t> = Phenology-stage specific transfer addition</a:t>
            </a:r>
          </a:p>
          <a:p>
            <a:r>
              <a:rPr lang="en-US" sz="1200" dirty="0" err="1" smtClean="0"/>
              <a:t>E</a:t>
            </a:r>
            <a:r>
              <a:rPr lang="en-US" sz="1200" baseline="-25000" dirty="0" err="1" smtClean="0"/>
              <a:t>n_To_j</a:t>
            </a:r>
            <a:r>
              <a:rPr lang="en-US" sz="1200" dirty="0" smtClean="0"/>
              <a:t> = </a:t>
            </a:r>
            <a:r>
              <a:rPr lang="en-US" sz="1200" dirty="0"/>
              <a:t>Transfer efficiency between the current pool (n) </a:t>
            </a:r>
          </a:p>
          <a:p>
            <a:r>
              <a:rPr lang="en-US" sz="1200" dirty="0"/>
              <a:t>            </a:t>
            </a:r>
            <a:r>
              <a:rPr lang="en-US" sz="1200" dirty="0" smtClean="0"/>
              <a:t>   </a:t>
            </a:r>
            <a:r>
              <a:rPr lang="en-US" sz="1200" dirty="0"/>
              <a:t>and the pool being transferred to (j)</a:t>
            </a:r>
          </a:p>
          <a:p>
            <a:r>
              <a:rPr lang="en-US" sz="1200" dirty="0" err="1" smtClean="0"/>
              <a:t>F</a:t>
            </a:r>
            <a:r>
              <a:rPr lang="en-US" sz="1200" baseline="-25000" dirty="0" err="1" smtClean="0"/>
              <a:t>moist</a:t>
            </a:r>
            <a:r>
              <a:rPr lang="en-US" sz="1200" baseline="-25000" dirty="0" smtClean="0"/>
              <a:t> </a:t>
            </a:r>
            <a:r>
              <a:rPr lang="en-US" sz="1200" dirty="0" smtClean="0"/>
              <a:t>= Moisture Factor</a:t>
            </a:r>
          </a:p>
          <a:p>
            <a:r>
              <a:rPr lang="en-US" sz="1200" dirty="0" err="1" smtClean="0"/>
              <a:t>F</a:t>
            </a:r>
            <a:r>
              <a:rPr lang="en-US" sz="1200" baseline="-25000" dirty="0" err="1" smtClean="0"/>
              <a:t>temp</a:t>
            </a:r>
            <a:r>
              <a:rPr lang="en-US" sz="1200" baseline="-25000" dirty="0" smtClean="0"/>
              <a:t> </a:t>
            </a:r>
            <a:r>
              <a:rPr lang="en-US" sz="1200" dirty="0" smtClean="0"/>
              <a:t>= Temperature factor</a:t>
            </a:r>
          </a:p>
          <a:p>
            <a:r>
              <a:rPr lang="en-US" sz="1200" dirty="0" err="1" smtClean="0"/>
              <a:t>Tr_min</a:t>
            </a:r>
            <a:r>
              <a:rPr lang="en-US" sz="1200" baseline="-25000" dirty="0" err="1"/>
              <a:t>phen_stage</a:t>
            </a:r>
            <a:r>
              <a:rPr lang="en-US" sz="1200" dirty="0" smtClean="0"/>
              <a:t> = Phenology-stage specific minimum transfer factor</a:t>
            </a:r>
          </a:p>
          <a:p>
            <a:r>
              <a:rPr lang="en-US" sz="1200" dirty="0" err="1" smtClean="0"/>
              <a:t>Tr_max</a:t>
            </a:r>
            <a:r>
              <a:rPr lang="en-US" sz="1200" baseline="-25000" dirty="0" err="1"/>
              <a:t>phen_stage</a:t>
            </a:r>
            <a:r>
              <a:rPr lang="en-US" sz="1200" dirty="0" smtClean="0"/>
              <a:t> = </a:t>
            </a:r>
            <a:r>
              <a:rPr lang="en-US" sz="1200" dirty="0" err="1" smtClean="0"/>
              <a:t>Phenolog</a:t>
            </a:r>
            <a:r>
              <a:rPr lang="en-US" sz="1200" dirty="0" smtClean="0"/>
              <a:t>-stage specific maximum transfer factor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5429703" y="3697529"/>
            <a:ext cx="23194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/>
              <a:t>Dead Pool Transfers</a:t>
            </a:r>
            <a:endParaRPr lang="en-US" sz="20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6026172" y="4128475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</a:t>
            </a:r>
            <a:r>
              <a:rPr lang="en-US" baseline="-25000" dirty="0" err="1" smtClean="0"/>
              <a:t>Tr</a:t>
            </a:r>
            <a:r>
              <a:rPr lang="en-US" dirty="0" smtClean="0"/>
              <a:t> =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HR</a:t>
            </a:r>
            <a:endParaRPr lang="en-US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305029" y="4106710"/>
            <a:ext cx="3115043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Storage and Roots: </a:t>
            </a:r>
          </a:p>
          <a:p>
            <a:r>
              <a:rPr lang="en-US" dirty="0"/>
              <a:t> </a:t>
            </a:r>
            <a:r>
              <a:rPr lang="en-US" dirty="0" smtClean="0"/>
              <a:t>    - </a:t>
            </a:r>
            <a:r>
              <a:rPr lang="en-US" dirty="0" smtClean="0"/>
              <a:t>Moisture and Temperature </a:t>
            </a:r>
          </a:p>
          <a:p>
            <a:r>
              <a:rPr lang="en-US" dirty="0"/>
              <a:t> </a:t>
            </a:r>
            <a:r>
              <a:rPr lang="en-US" dirty="0" smtClean="0"/>
              <a:t>           </a:t>
            </a:r>
          </a:p>
          <a:p>
            <a:endParaRPr lang="en-US" dirty="0" smtClean="0"/>
          </a:p>
          <a:p>
            <a:r>
              <a:rPr lang="en-US" dirty="0" smtClean="0"/>
              <a:t>Leaf, Stem, Product: </a:t>
            </a:r>
          </a:p>
          <a:p>
            <a:r>
              <a:rPr lang="en-US" dirty="0" smtClean="0"/>
              <a:t>     - Phenology Stage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3685682"/>
              </p:ext>
            </p:extLst>
          </p:nvPr>
        </p:nvGraphicFramePr>
        <p:xfrm>
          <a:off x="939761" y="4798793"/>
          <a:ext cx="171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72" name="Equation" r:id="rId7" imgW="1028700" imgH="228600" progId="Equation.3">
                  <p:embed/>
                </p:oleObj>
              </mc:Choice>
              <mc:Fallback>
                <p:oleObj name="Equation" r:id="rId7" imgW="10287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39761" y="4798793"/>
                        <a:ext cx="17145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3043525"/>
              </p:ext>
            </p:extLst>
          </p:nvPr>
        </p:nvGraphicFramePr>
        <p:xfrm>
          <a:off x="587375" y="5872163"/>
          <a:ext cx="3724275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73" name="Equation" r:id="rId9" imgW="2413000" imgH="482600" progId="Equation.3">
                  <p:embed/>
                </p:oleObj>
              </mc:Choice>
              <mc:Fallback>
                <p:oleObj name="Equation" r:id="rId9" imgW="24130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87375" y="5872163"/>
                        <a:ext cx="3724275" cy="744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3978944"/>
              </p:ext>
            </p:extLst>
          </p:nvPr>
        </p:nvGraphicFramePr>
        <p:xfrm>
          <a:off x="817939" y="1531898"/>
          <a:ext cx="7768690" cy="1031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74" name="Equation" r:id="rId11" imgW="3543300" imgH="469900" progId="Equation.3">
                  <p:embed/>
                </p:oleObj>
              </mc:Choice>
              <mc:Fallback>
                <p:oleObj name="Equation" r:id="rId11" imgW="35433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17939" y="1531898"/>
                        <a:ext cx="7768690" cy="10316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350529" y="2410773"/>
            <a:ext cx="338379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F</a:t>
            </a:r>
            <a:r>
              <a:rPr lang="en-US" sz="1600" baseline="-25000" dirty="0" err="1"/>
              <a:t>Tr</a:t>
            </a:r>
            <a:r>
              <a:rPr lang="en-US" sz="1600" baseline="-25000" dirty="0"/>
              <a:t> </a:t>
            </a:r>
            <a:r>
              <a:rPr lang="en-US" sz="1600" dirty="0"/>
              <a:t> = Pool transfer scaling factors (-)</a:t>
            </a:r>
          </a:p>
          <a:p>
            <a:r>
              <a:rPr lang="en-US" sz="1600" dirty="0"/>
              <a:t>C    = Pool carbon (</a:t>
            </a:r>
            <a:r>
              <a:rPr lang="en-US" sz="1600" dirty="0" err="1"/>
              <a:t>mol</a:t>
            </a:r>
            <a:r>
              <a:rPr lang="en-US" sz="1600" dirty="0"/>
              <a:t>/m</a:t>
            </a:r>
            <a:r>
              <a:rPr lang="en-US" sz="1600" baseline="30000" dirty="0"/>
              <a:t>2</a:t>
            </a:r>
            <a:r>
              <a:rPr lang="en-US" sz="1600" dirty="0"/>
              <a:t>)</a:t>
            </a:r>
          </a:p>
          <a:p>
            <a:r>
              <a:rPr lang="en-US" sz="1600" dirty="0" err="1" smtClean="0"/>
              <a:t>TFrac</a:t>
            </a:r>
            <a:r>
              <a:rPr lang="en-US" sz="1600" baseline="-25000" dirty="0" err="1" smtClean="0"/>
              <a:t>n_To_j</a:t>
            </a:r>
            <a:r>
              <a:rPr lang="en-US" sz="1600" dirty="0" smtClean="0"/>
              <a:t> </a:t>
            </a:r>
            <a:r>
              <a:rPr lang="en-US" sz="1600" dirty="0"/>
              <a:t>= Transfer fraction </a:t>
            </a:r>
            <a:r>
              <a:rPr lang="en-US" sz="1600" dirty="0" smtClean="0"/>
              <a:t>between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                pool losing carbon (j) and 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                pool receiving the transfer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61156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355822" y="1723000"/>
            <a:ext cx="4586287" cy="4386262"/>
            <a:chOff x="2484438" y="2060575"/>
            <a:chExt cx="4586287" cy="4386262"/>
          </a:xfrm>
        </p:grpSpPr>
        <p:pic>
          <p:nvPicPr>
            <p:cNvPr id="9" name="Picture 8" descr="1194984711121414406tree_branches_and_roots_01.svg.med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4438" y="2060575"/>
              <a:ext cx="4586287" cy="4386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37" descr="img1380745969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6613" y="3573463"/>
              <a:ext cx="282575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38" descr="img1380745969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9512" y="2452385"/>
              <a:ext cx="282575" cy="322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39" descr="img1380745969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9468" y="2637643"/>
              <a:ext cx="282575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56" descr="img1380745969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3825" y="3787775"/>
              <a:ext cx="282575" cy="32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1"/>
            <p:cNvSpPr txBox="1">
              <a:spLocks noChangeArrowheads="1"/>
            </p:cNvSpPr>
            <p:nvPr/>
          </p:nvSpPr>
          <p:spPr bwMode="auto">
            <a:xfrm>
              <a:off x="3060700" y="3079750"/>
              <a:ext cx="3578225" cy="461665"/>
            </a:xfrm>
            <a:prstGeom prst="rect">
              <a:avLst/>
            </a:prstGeom>
            <a:solidFill>
              <a:schemeClr val="bg2"/>
            </a:soli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b="1" dirty="0" smtClean="0">
                  <a:solidFill>
                    <a:srgbClr val="FFFFFA"/>
                  </a:solidFill>
                  <a:latin typeface="Helvetica"/>
                  <a:cs typeface="Helvetica"/>
                </a:rPr>
                <a:t> </a:t>
              </a:r>
              <a:r>
                <a:rPr lang="en-US" b="1" dirty="0" smtClean="0">
                  <a:solidFill>
                    <a:srgbClr val="000000"/>
                  </a:solidFill>
                  <a:latin typeface="Helvetica"/>
                  <a:cs typeface="Helvetica"/>
                </a:rPr>
                <a:t>SiB4 Carbon Cycle</a:t>
              </a:r>
              <a:endParaRPr lang="en-US" b="1" dirty="0">
                <a:solidFill>
                  <a:srgbClr val="000000"/>
                </a:solidFill>
                <a:latin typeface="Helvetica"/>
                <a:cs typeface="Helvetica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7320934" y="3073706"/>
            <a:ext cx="684803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  <a:latin typeface="Helvetica"/>
                <a:cs typeface="Helvetica"/>
              </a:rPr>
              <a:t>Daily</a:t>
            </a:r>
            <a:endParaRPr lang="en-US" sz="1600" b="1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4" name="Donut 3"/>
          <p:cNvSpPr/>
          <p:nvPr/>
        </p:nvSpPr>
        <p:spPr>
          <a:xfrm>
            <a:off x="659177" y="562625"/>
            <a:ext cx="7990448" cy="6012811"/>
          </a:xfrm>
          <a:prstGeom prst="donut">
            <a:avLst>
              <a:gd name="adj" fmla="val 2395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 descr="imageedit_2_7337344076.gif"/>
          <p:cNvPicPr>
            <a:picLocks noChangeAspect="1"/>
          </p:cNvPicPr>
          <p:nvPr/>
        </p:nvPicPr>
        <p:blipFill>
          <a:blip r:embed="rId5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444481" cy="225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3212772" y="2238738"/>
            <a:ext cx="1245052" cy="338554"/>
          </a:xfrm>
          <a:prstGeom prst="rect">
            <a:avLst/>
          </a:prstGeom>
          <a:solidFill>
            <a:srgbClr val="FBFFBD">
              <a:alpha val="30000"/>
            </a:srgbClr>
          </a:solidFill>
          <a:ln>
            <a:solidFill>
              <a:schemeClr val="tx1">
                <a:alpha val="3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00">
                    <a:alpha val="30000"/>
                  </a:srgbClr>
                </a:solidFill>
                <a:latin typeface="Helvetica"/>
                <a:cs typeface="Helvetica"/>
              </a:rPr>
              <a:t>10 Minutes</a:t>
            </a:r>
          </a:p>
        </p:txBody>
      </p:sp>
      <p:grpSp>
        <p:nvGrpSpPr>
          <p:cNvPr id="34" name="Group 33"/>
          <p:cNvGrpSpPr/>
          <p:nvPr/>
        </p:nvGrpSpPr>
        <p:grpSpPr>
          <a:xfrm flipV="1">
            <a:off x="2548007" y="1531357"/>
            <a:ext cx="732667" cy="583103"/>
            <a:chOff x="5334000" y="1257300"/>
            <a:chExt cx="647701" cy="660400"/>
          </a:xfrm>
        </p:grpSpPr>
        <p:cxnSp>
          <p:nvCxnSpPr>
            <p:cNvPr id="35" name="Straight Arrow Connector 34"/>
            <p:cNvCxnSpPr/>
            <p:nvPr/>
          </p:nvCxnSpPr>
          <p:spPr>
            <a:xfrm flipV="1">
              <a:off x="5334000" y="1257300"/>
              <a:ext cx="595313" cy="533400"/>
            </a:xfrm>
            <a:prstGeom prst="straightConnector1">
              <a:avLst/>
            </a:prstGeom>
            <a:ln>
              <a:solidFill>
                <a:schemeClr val="tx1">
                  <a:alpha val="3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H="1">
              <a:off x="5413375" y="1402200"/>
              <a:ext cx="568326" cy="515500"/>
            </a:xfrm>
            <a:prstGeom prst="straightConnector1">
              <a:avLst/>
            </a:prstGeom>
            <a:ln>
              <a:solidFill>
                <a:schemeClr val="tx1">
                  <a:alpha val="3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193313" y="2370098"/>
            <a:ext cx="2444481" cy="615553"/>
          </a:xfrm>
          <a:prstGeom prst="rect">
            <a:avLst/>
          </a:prstGeom>
          <a:solidFill>
            <a:srgbClr val="FBFFBD">
              <a:alpha val="30000"/>
            </a:srgbClr>
          </a:solidFill>
          <a:ln>
            <a:solidFill>
              <a:schemeClr val="tx1">
                <a:alpha val="3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alpha val="30000"/>
                  </a:schemeClr>
                </a:solidFill>
                <a:latin typeface="Helvetica"/>
                <a:cs typeface="Helvetica"/>
              </a:rPr>
              <a:t>Carbon Assimilation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solidFill>
                  <a:schemeClr val="tx1">
                    <a:alpha val="30000"/>
                  </a:schemeClr>
                </a:solidFill>
                <a:latin typeface="Helvetica"/>
                <a:cs typeface="Helvetica"/>
              </a:rPr>
              <a:t>Photosynthesis</a:t>
            </a:r>
            <a:endParaRPr lang="en-US" sz="1600" dirty="0">
              <a:solidFill>
                <a:schemeClr val="tx1">
                  <a:alpha val="30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087784" y="1329953"/>
            <a:ext cx="1852453" cy="369332"/>
          </a:xfrm>
          <a:prstGeom prst="rect">
            <a:avLst/>
          </a:prstGeom>
          <a:solidFill>
            <a:srgbClr val="FBFFBD">
              <a:alpha val="30000"/>
            </a:srgbClr>
          </a:solidFill>
          <a:ln>
            <a:solidFill>
              <a:schemeClr val="tx1">
                <a:alpha val="3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Helvetica"/>
                <a:cs typeface="Helvetica"/>
              </a:rPr>
              <a:t> </a:t>
            </a:r>
            <a:r>
              <a:rPr lang="en-US" b="1" dirty="0" smtClean="0">
                <a:solidFill>
                  <a:schemeClr val="tx1">
                    <a:alpha val="30000"/>
                  </a:schemeClr>
                </a:solidFill>
                <a:latin typeface="Helvetica"/>
                <a:cs typeface="Helvetica"/>
              </a:rPr>
              <a:t>Pool Transfers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527867" y="156765"/>
            <a:ext cx="2787943" cy="1107996"/>
          </a:xfrm>
          <a:prstGeom prst="rect">
            <a:avLst/>
          </a:prstGeom>
          <a:solidFill>
            <a:srgbClr val="FBFFBD">
              <a:alpha val="30000"/>
            </a:srgbClr>
          </a:solidFill>
          <a:ln>
            <a:solidFill>
              <a:schemeClr val="tx1">
                <a:alpha val="3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Helvetica"/>
                <a:cs typeface="Helvetica"/>
              </a:rPr>
              <a:t>       </a:t>
            </a:r>
            <a:r>
              <a:rPr lang="en-US" b="1" dirty="0" smtClean="0">
                <a:solidFill>
                  <a:schemeClr val="tx1">
                    <a:alpha val="30000"/>
                  </a:schemeClr>
                </a:solidFill>
                <a:latin typeface="Helvetica"/>
                <a:cs typeface="Helvetica"/>
              </a:rPr>
              <a:t>Carbon Release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solidFill>
                  <a:schemeClr val="tx1">
                    <a:alpha val="30000"/>
                  </a:schemeClr>
                </a:solidFill>
                <a:latin typeface="Helvetica"/>
                <a:cs typeface="Helvetica"/>
              </a:rPr>
              <a:t>Autotrophic Respiration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solidFill>
                  <a:schemeClr val="tx1">
                    <a:alpha val="30000"/>
                  </a:schemeClr>
                </a:solidFill>
                <a:latin typeface="Helvetica"/>
                <a:cs typeface="Helvetica"/>
              </a:rPr>
              <a:t>Heterotrophic Respiration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solidFill>
                  <a:schemeClr val="tx1">
                    <a:alpha val="30000"/>
                  </a:schemeClr>
                </a:solidFill>
                <a:latin typeface="Helvetica"/>
                <a:cs typeface="Helvetica"/>
              </a:rPr>
              <a:t>Disturbance</a:t>
            </a:r>
          </a:p>
        </p:txBody>
      </p:sp>
      <p:sp>
        <p:nvSpPr>
          <p:cNvPr id="22" name="Right Arrow 21"/>
          <p:cNvSpPr/>
          <p:nvPr/>
        </p:nvSpPr>
        <p:spPr>
          <a:xfrm rot="3626111">
            <a:off x="7963689" y="2298941"/>
            <a:ext cx="690245" cy="531244"/>
          </a:xfrm>
          <a:prstGeom prst="rightArrow">
            <a:avLst/>
          </a:prstGeom>
          <a:solidFill>
            <a:schemeClr val="tx1">
              <a:alpha val="30000"/>
            </a:schemeClr>
          </a:solidFill>
          <a:ln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761012" y="3794550"/>
            <a:ext cx="3250409" cy="861774"/>
          </a:xfrm>
          <a:prstGeom prst="rect">
            <a:avLst/>
          </a:prstGeom>
          <a:solidFill>
            <a:srgbClr val="B9CEE5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Helvetica"/>
                <a:cs typeface="Helvetica"/>
              </a:rPr>
              <a:t>  Sum Carbon Gains/Losses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latin typeface="Helvetica"/>
                <a:cs typeface="Helvetica"/>
              </a:rPr>
              <a:t>Daily photosynthetic gain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latin typeface="Helvetica"/>
                <a:cs typeface="Helvetica"/>
              </a:rPr>
              <a:t>Daily pool losses</a:t>
            </a:r>
            <a:endParaRPr lang="en-US" sz="1600" dirty="0">
              <a:latin typeface="Helvetica"/>
              <a:cs typeface="Helvetica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014950" y="4970131"/>
            <a:ext cx="3250296" cy="369332"/>
          </a:xfrm>
          <a:prstGeom prst="rect">
            <a:avLst/>
          </a:prstGeom>
          <a:solidFill>
            <a:srgbClr val="B9CEE5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Helvetica"/>
                <a:cs typeface="Helvetica"/>
              </a:rPr>
              <a:t>Determine Phenology Stage</a:t>
            </a:r>
            <a:endParaRPr lang="en-US" b="1" dirty="0">
              <a:latin typeface="Helvetica"/>
              <a:cs typeface="Helvetica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121070" y="6152550"/>
            <a:ext cx="1969589" cy="646331"/>
          </a:xfrm>
          <a:prstGeom prst="rect">
            <a:avLst/>
          </a:prstGeom>
          <a:solidFill>
            <a:srgbClr val="B9CEE5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Helvetica"/>
                <a:cs typeface="Helvetica"/>
              </a:rPr>
              <a:t>Trigger Growing Season Start</a:t>
            </a:r>
            <a:endParaRPr lang="en-US" b="1" dirty="0">
              <a:latin typeface="Helvetica"/>
              <a:cs typeface="Helvetica"/>
            </a:endParaRPr>
          </a:p>
        </p:txBody>
      </p:sp>
      <p:sp>
        <p:nvSpPr>
          <p:cNvPr id="25" name="Bent Arrow 24"/>
          <p:cNvSpPr/>
          <p:nvPr/>
        </p:nvSpPr>
        <p:spPr>
          <a:xfrm>
            <a:off x="177644" y="5139806"/>
            <a:ext cx="433300" cy="947556"/>
          </a:xfrm>
          <a:prstGeom prst="bentArrow">
            <a:avLst>
              <a:gd name="adj1" fmla="val 13483"/>
              <a:gd name="adj2" fmla="val 17323"/>
              <a:gd name="adj3" fmla="val 25000"/>
              <a:gd name="adj4" fmla="val 4375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215479" y="5683471"/>
            <a:ext cx="2946653" cy="1107996"/>
          </a:xfrm>
          <a:prstGeom prst="rect">
            <a:avLst/>
          </a:prstGeom>
          <a:solidFill>
            <a:srgbClr val="B9CEE5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Helvetica"/>
                <a:cs typeface="Helvetica"/>
              </a:rPr>
              <a:t>Calculate Pool Allocation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latin typeface="Helvetica"/>
                <a:cs typeface="Helvetica"/>
              </a:rPr>
              <a:t>Phenology Stage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latin typeface="Helvetica"/>
                <a:cs typeface="Helvetica"/>
              </a:rPr>
              <a:t>Meteorological Conditions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latin typeface="Helvetica"/>
                <a:cs typeface="Helvetica"/>
              </a:rPr>
              <a:t>Pool Size</a:t>
            </a:r>
            <a:endParaRPr lang="en-US" sz="1600" dirty="0">
              <a:latin typeface="Helvetica"/>
              <a:cs typeface="Helvetica"/>
            </a:endParaRPr>
          </a:p>
        </p:txBody>
      </p:sp>
      <p:sp>
        <p:nvSpPr>
          <p:cNvPr id="54" name="Right Arrow 53"/>
          <p:cNvSpPr/>
          <p:nvPr/>
        </p:nvSpPr>
        <p:spPr>
          <a:xfrm rot="9440953">
            <a:off x="6629140" y="5657120"/>
            <a:ext cx="690245" cy="53124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ight Arrow 54"/>
          <p:cNvSpPr/>
          <p:nvPr/>
        </p:nvSpPr>
        <p:spPr>
          <a:xfrm rot="12453078">
            <a:off x="2026776" y="5636068"/>
            <a:ext cx="690245" cy="53124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ight Arrow 55"/>
          <p:cNvSpPr/>
          <p:nvPr/>
        </p:nvSpPr>
        <p:spPr>
          <a:xfrm rot="1166534">
            <a:off x="6063940" y="687382"/>
            <a:ext cx="690245" cy="531244"/>
          </a:xfrm>
          <a:prstGeom prst="rightArrow">
            <a:avLst/>
          </a:prstGeom>
          <a:solidFill>
            <a:schemeClr val="tx1">
              <a:alpha val="30000"/>
            </a:schemeClr>
          </a:solidFill>
          <a:ln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675254" y="5043030"/>
            <a:ext cx="1659604" cy="369332"/>
          </a:xfrm>
          <a:prstGeom prst="rect">
            <a:avLst/>
          </a:prstGeom>
          <a:solidFill>
            <a:srgbClr val="B9CEE5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Helvetica"/>
                <a:cs typeface="Helvetica"/>
              </a:rPr>
              <a:t>Update Pools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15336" y="3842775"/>
            <a:ext cx="2322458" cy="369332"/>
          </a:xfrm>
          <a:prstGeom prst="rect">
            <a:avLst/>
          </a:prstGeom>
          <a:solidFill>
            <a:srgbClr val="B9CEE5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Helvetica"/>
                <a:cs typeface="Helvetica"/>
              </a:rPr>
              <a:t>Calculate LAI/FPAR</a:t>
            </a:r>
            <a:endParaRPr lang="en-US" sz="1600" dirty="0">
              <a:latin typeface="Helvetica"/>
              <a:cs typeface="Helvetica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0774" y="5942687"/>
            <a:ext cx="1518715" cy="861774"/>
          </a:xfrm>
          <a:prstGeom prst="rect">
            <a:avLst/>
          </a:prstGeom>
          <a:solidFill>
            <a:srgbClr val="B9CEE5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Helvetica"/>
                <a:cs typeface="Helvetica"/>
              </a:rPr>
              <a:t>Disturbance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latin typeface="Helvetica"/>
                <a:cs typeface="Helvetica"/>
              </a:rPr>
              <a:t>Grazing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latin typeface="Helvetica"/>
                <a:cs typeface="Helvetica"/>
              </a:rPr>
              <a:t>Harvest </a:t>
            </a:r>
            <a:endParaRPr lang="en-US" sz="1600" dirty="0">
              <a:latin typeface="Helvetica"/>
              <a:cs typeface="Helvetica"/>
            </a:endParaRPr>
          </a:p>
        </p:txBody>
      </p:sp>
      <p:sp>
        <p:nvSpPr>
          <p:cNvPr id="64" name="Bent Arrow 63"/>
          <p:cNvSpPr/>
          <p:nvPr/>
        </p:nvSpPr>
        <p:spPr>
          <a:xfrm flipH="1">
            <a:off x="8385488" y="5090746"/>
            <a:ext cx="418801" cy="1042315"/>
          </a:xfrm>
          <a:prstGeom prst="bentArrow">
            <a:avLst>
              <a:gd name="adj1" fmla="val 13483"/>
              <a:gd name="adj2" fmla="val 17323"/>
              <a:gd name="adj3" fmla="val 25000"/>
              <a:gd name="adj4" fmla="val 4375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19031" y="4424746"/>
            <a:ext cx="4109719" cy="369332"/>
          </a:xfrm>
          <a:prstGeom prst="rect">
            <a:avLst/>
          </a:prstGeom>
          <a:solidFill>
            <a:srgbClr val="B9CEE5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Helvetica"/>
                <a:cs typeface="Helvetica"/>
              </a:rPr>
              <a:t>Calculate Growth Respiration Rates</a:t>
            </a:r>
            <a:endParaRPr lang="en-US" sz="1600" dirty="0">
              <a:latin typeface="Helvetica"/>
              <a:cs typeface="Helvetica"/>
            </a:endParaRPr>
          </a:p>
        </p:txBody>
      </p:sp>
      <p:sp>
        <p:nvSpPr>
          <p:cNvPr id="67" name="Right Arrow 66"/>
          <p:cNvSpPr/>
          <p:nvPr/>
        </p:nvSpPr>
        <p:spPr>
          <a:xfrm rot="16200000">
            <a:off x="397731" y="3138791"/>
            <a:ext cx="690245" cy="531244"/>
          </a:xfrm>
          <a:prstGeom prst="rightArrow">
            <a:avLst/>
          </a:prstGeom>
          <a:solidFill>
            <a:schemeClr val="tx1">
              <a:alpha val="30000"/>
            </a:schemeClr>
          </a:solidFill>
          <a:ln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 descr="rain-clouds-clipart-free-vector-rain-cloud-clip-art_109955_Rain_Cloud_clip_art_hight.png"/>
          <p:cNvPicPr>
            <a:picLocks noChangeAspect="1"/>
          </p:cNvPicPr>
          <p:nvPr/>
        </p:nvPicPr>
        <p:blipFill>
          <a:blip r:embed="rId6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383" y="141081"/>
            <a:ext cx="1801833" cy="1534561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63038" y="108292"/>
            <a:ext cx="5374388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b="1" u="sng" dirty="0" smtClean="0">
                <a:latin typeface="Helvetica"/>
                <a:cs typeface="Helvetica"/>
              </a:rPr>
              <a:t>Seasonally-Varying Processes</a:t>
            </a:r>
            <a:endParaRPr lang="en-US" sz="2800" b="1" u="sng" dirty="0" smtClean="0">
              <a:latin typeface="Helvetica"/>
              <a:cs typeface="Helvetica"/>
            </a:endParaRPr>
          </a:p>
          <a:p>
            <a:pPr algn="ctr"/>
            <a:r>
              <a:rPr lang="en-US" sz="2000" b="1" dirty="0" smtClean="0">
                <a:latin typeface="Helvetica"/>
                <a:cs typeface="Helvetica"/>
              </a:rPr>
              <a:t>Daily Updates</a:t>
            </a:r>
            <a:endParaRPr lang="en-US" sz="2000" b="1" dirty="0">
              <a:latin typeface="Helvetica"/>
              <a:cs typeface="Helvetica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414872" y="1547286"/>
            <a:ext cx="2557110" cy="110799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200" dirty="0" smtClean="0"/>
              <a:t>Phenology Stage</a:t>
            </a:r>
            <a:endParaRPr lang="en-US" sz="2200" dirty="0" smtClean="0"/>
          </a:p>
          <a:p>
            <a:pPr marL="342900" indent="-342900">
              <a:buFont typeface="Arial"/>
              <a:buChar char="•"/>
            </a:pPr>
            <a:r>
              <a:rPr lang="en-US" sz="2200" dirty="0" smtClean="0"/>
              <a:t>Carbon Allocation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 smtClean="0"/>
              <a:t>Pool Sizes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233980" y="1033928"/>
            <a:ext cx="558894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Helvetica"/>
                <a:cs typeface="Helvetica"/>
              </a:rPr>
              <a:t>SiB4 Dynamic Prognostic Phenology</a:t>
            </a:r>
            <a:endParaRPr lang="en-US" sz="2400" b="1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346301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50864" y="0"/>
            <a:ext cx="623324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>
                <a:latin typeface="Helvetica"/>
                <a:cs typeface="Helvetica"/>
              </a:rPr>
              <a:t>Dail</a:t>
            </a:r>
            <a:r>
              <a:rPr lang="en-US" sz="3200" b="1" u="sng" dirty="0" smtClean="0">
                <a:latin typeface="Helvetica"/>
                <a:cs typeface="Helvetica"/>
              </a:rPr>
              <a:t>y Carbon Gains </a:t>
            </a:r>
            <a:r>
              <a:rPr lang="en-US" sz="2400" b="1" u="sng" dirty="0" smtClean="0">
                <a:latin typeface="Helvetica"/>
                <a:cs typeface="Helvetica"/>
              </a:rPr>
              <a:t>(</a:t>
            </a:r>
            <a:r>
              <a:rPr lang="en-US" sz="2400" b="1" u="sng" dirty="0" err="1" smtClean="0">
                <a:latin typeface="Helvetica"/>
                <a:cs typeface="Helvetica"/>
              </a:rPr>
              <a:t>mol</a:t>
            </a:r>
            <a:r>
              <a:rPr lang="en-US" sz="2400" b="1" u="sng" dirty="0" smtClean="0">
                <a:latin typeface="Helvetica"/>
                <a:cs typeface="Helvetica"/>
              </a:rPr>
              <a:t> C/m</a:t>
            </a:r>
            <a:r>
              <a:rPr lang="en-US" sz="2400" b="1" u="sng" baseline="30000" dirty="0" smtClean="0">
                <a:latin typeface="Helvetica"/>
                <a:cs typeface="Helvetica"/>
              </a:rPr>
              <a:t>2</a:t>
            </a:r>
            <a:r>
              <a:rPr lang="en-US" sz="2400" b="1" u="sng" dirty="0" smtClean="0">
                <a:latin typeface="Helvetica"/>
                <a:cs typeface="Helvetica"/>
              </a:rPr>
              <a:t>/day)</a:t>
            </a:r>
            <a:endParaRPr lang="en-US" sz="2400" b="1" u="sng" dirty="0">
              <a:latin typeface="Helvetica"/>
              <a:cs typeface="Helvetica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2059608"/>
              </p:ext>
            </p:extLst>
          </p:nvPr>
        </p:nvGraphicFramePr>
        <p:xfrm>
          <a:off x="4021138" y="764407"/>
          <a:ext cx="3654425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87" name="Equation" r:id="rId3" imgW="1943100" imgH="444500" progId="Equation.3">
                  <p:embed/>
                </p:oleObj>
              </mc:Choice>
              <mc:Fallback>
                <p:oleObj name="Equation" r:id="rId3" imgW="19431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21138" y="764407"/>
                        <a:ext cx="3654425" cy="836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16157" y="985123"/>
            <a:ext cx="1967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Assimilation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635137" y="1887102"/>
            <a:ext cx="15055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Pool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Transfer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1499720" y="3053444"/>
            <a:ext cx="650716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>
                <a:latin typeface="Helvetica"/>
                <a:cs typeface="Helvetica"/>
              </a:rPr>
              <a:t>Daily Carbon Losses </a:t>
            </a:r>
            <a:r>
              <a:rPr lang="en-US" sz="2400" b="1" u="sng" dirty="0">
                <a:latin typeface="Helvetica"/>
                <a:cs typeface="Helvetica"/>
              </a:rPr>
              <a:t>(</a:t>
            </a:r>
            <a:r>
              <a:rPr lang="en-US" sz="2400" b="1" u="sng" dirty="0" err="1">
                <a:latin typeface="Helvetica"/>
                <a:cs typeface="Helvetica"/>
              </a:rPr>
              <a:t>mol</a:t>
            </a:r>
            <a:r>
              <a:rPr lang="en-US" sz="2400" b="1" u="sng" dirty="0">
                <a:latin typeface="Helvetica"/>
                <a:cs typeface="Helvetica"/>
              </a:rPr>
              <a:t> C/m</a:t>
            </a:r>
            <a:r>
              <a:rPr lang="en-US" sz="2400" b="1" u="sng" baseline="30000" dirty="0">
                <a:latin typeface="Helvetica"/>
                <a:cs typeface="Helvetica"/>
              </a:rPr>
              <a:t>2</a:t>
            </a:r>
            <a:r>
              <a:rPr lang="en-US" sz="2400" b="1" u="sng" dirty="0">
                <a:latin typeface="Helvetica"/>
                <a:cs typeface="Helvetica"/>
              </a:rPr>
              <a:t>/day)</a:t>
            </a:r>
          </a:p>
          <a:p>
            <a:endParaRPr lang="en-US" sz="3200" b="1" u="sng" dirty="0">
              <a:latin typeface="Helvetica"/>
              <a:cs typeface="Helvetic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5671" y="3653095"/>
            <a:ext cx="3441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Autotrophic Respiration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229476" y="4677445"/>
            <a:ext cx="3711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Heterotrophic Respiration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243281" y="5722816"/>
            <a:ext cx="2133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Pool Transfer</a:t>
            </a:r>
            <a:endParaRPr lang="en-US" sz="2400" dirty="0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1212006"/>
              </p:ext>
            </p:extLst>
          </p:nvPr>
        </p:nvGraphicFramePr>
        <p:xfrm>
          <a:off x="2700034" y="1887102"/>
          <a:ext cx="6106188" cy="749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88" name="Equation" r:id="rId5" imgW="3619500" imgH="444500" progId="Equation.3">
                  <p:embed/>
                </p:oleObj>
              </mc:Choice>
              <mc:Fallback>
                <p:oleObj name="Equation" r:id="rId5" imgW="36195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00034" y="1887102"/>
                        <a:ext cx="6106188" cy="749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3770206"/>
              </p:ext>
            </p:extLst>
          </p:nvPr>
        </p:nvGraphicFramePr>
        <p:xfrm>
          <a:off x="2113067" y="6082352"/>
          <a:ext cx="6062663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89" name="Equation" r:id="rId7" imgW="3594100" imgH="444500" progId="Equation.3">
                  <p:embed/>
                </p:oleObj>
              </mc:Choice>
              <mc:Fallback>
                <p:oleObj name="Equation" r:id="rId7" imgW="35941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13067" y="6082352"/>
                        <a:ext cx="6062663" cy="74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4616734"/>
              </p:ext>
            </p:extLst>
          </p:nvPr>
        </p:nvGraphicFramePr>
        <p:xfrm>
          <a:off x="1976438" y="4003675"/>
          <a:ext cx="5634037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90" name="Equation" r:id="rId9" imgW="3340100" imgH="444500" progId="Equation.3">
                  <p:embed/>
                </p:oleObj>
              </mc:Choice>
              <mc:Fallback>
                <p:oleObj name="Equation" r:id="rId9" imgW="33401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976438" y="4003675"/>
                        <a:ext cx="5634037" cy="74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6008699"/>
              </p:ext>
            </p:extLst>
          </p:nvPr>
        </p:nvGraphicFramePr>
        <p:xfrm>
          <a:off x="1924050" y="5070475"/>
          <a:ext cx="5654675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91" name="Equation" r:id="rId11" imgW="3352800" imgH="444500" progId="Equation.3">
                  <p:embed/>
                </p:oleObj>
              </mc:Choice>
              <mc:Fallback>
                <p:oleObj name="Equation" r:id="rId11" imgW="33528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924050" y="5070475"/>
                        <a:ext cx="5654675" cy="74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4587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67258" y="2056776"/>
            <a:ext cx="476825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Helvetica"/>
                <a:cs typeface="Helvetica"/>
              </a:rPr>
              <a:t>SiB4 </a:t>
            </a:r>
            <a:r>
              <a:rPr lang="en-US" sz="3200" b="1" dirty="0" smtClean="0">
                <a:latin typeface="Helvetica"/>
                <a:cs typeface="Helvetica"/>
              </a:rPr>
              <a:t>Phenology Stages</a:t>
            </a:r>
            <a:endParaRPr lang="en-US" sz="3200" b="1" dirty="0">
              <a:latin typeface="Helvetica"/>
              <a:cs typeface="Helv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18639" y="2728878"/>
            <a:ext cx="225088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5 Phenology </a:t>
            </a:r>
            <a:r>
              <a:rPr lang="en-US" dirty="0" smtClean="0">
                <a:latin typeface="Helvetica"/>
                <a:cs typeface="Helvetica"/>
              </a:rPr>
              <a:t>Stages</a:t>
            </a:r>
          </a:p>
          <a:p>
            <a:r>
              <a:rPr lang="en-US" dirty="0" smtClean="0">
                <a:latin typeface="Helvetica"/>
                <a:cs typeface="Helvetica"/>
              </a:rPr>
              <a:t>      </a:t>
            </a:r>
            <a:r>
              <a:rPr lang="en-US" dirty="0" smtClean="0">
                <a:latin typeface="Helvetica"/>
                <a:cs typeface="Helvetica"/>
              </a:rPr>
              <a:t>0:  Dormant</a:t>
            </a:r>
          </a:p>
          <a:p>
            <a:r>
              <a:rPr lang="en-US" dirty="0">
                <a:latin typeface="Helvetica"/>
                <a:cs typeface="Helvetica"/>
              </a:rPr>
              <a:t> </a:t>
            </a:r>
            <a:r>
              <a:rPr lang="en-US" dirty="0" smtClean="0">
                <a:latin typeface="Helvetica"/>
                <a:cs typeface="Helvetica"/>
              </a:rPr>
              <a:t>     1:  Leaf-Out</a:t>
            </a:r>
          </a:p>
          <a:p>
            <a:r>
              <a:rPr lang="en-US" dirty="0">
                <a:latin typeface="Helvetica"/>
                <a:cs typeface="Helvetica"/>
              </a:rPr>
              <a:t> </a:t>
            </a:r>
            <a:r>
              <a:rPr lang="en-US" dirty="0" smtClean="0">
                <a:latin typeface="Helvetica"/>
                <a:cs typeface="Helvetica"/>
              </a:rPr>
              <a:t>     2:  Growth</a:t>
            </a:r>
          </a:p>
          <a:p>
            <a:r>
              <a:rPr lang="en-US" dirty="0">
                <a:latin typeface="Helvetica"/>
                <a:cs typeface="Helvetica"/>
              </a:rPr>
              <a:t> </a:t>
            </a:r>
            <a:r>
              <a:rPr lang="en-US" dirty="0" smtClean="0">
                <a:latin typeface="Helvetica"/>
                <a:cs typeface="Helvetica"/>
              </a:rPr>
              <a:t>     3:  Maturity</a:t>
            </a:r>
          </a:p>
          <a:p>
            <a:r>
              <a:rPr lang="en-US" dirty="0">
                <a:latin typeface="Helvetica"/>
                <a:cs typeface="Helvetica"/>
              </a:rPr>
              <a:t> </a:t>
            </a:r>
            <a:r>
              <a:rPr lang="en-US" dirty="0" smtClean="0">
                <a:latin typeface="Helvetica"/>
                <a:cs typeface="Helvetica"/>
              </a:rPr>
              <a:t>     4:  Stress</a:t>
            </a:r>
          </a:p>
          <a:p>
            <a:r>
              <a:rPr lang="en-US" dirty="0">
                <a:latin typeface="Helvetica"/>
                <a:cs typeface="Helvetica"/>
              </a:rPr>
              <a:t> </a:t>
            </a:r>
            <a:r>
              <a:rPr lang="en-US" dirty="0" smtClean="0">
                <a:latin typeface="Helvetica"/>
                <a:cs typeface="Helvetica"/>
              </a:rPr>
              <a:t>     5:  Senescence</a:t>
            </a:r>
            <a:endParaRPr lang="en-US" dirty="0">
              <a:latin typeface="Helvetica"/>
              <a:cs typeface="Helvetica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61036" y="5219350"/>
            <a:ext cx="2750648" cy="1494956"/>
            <a:chOff x="371057" y="4153646"/>
            <a:chExt cx="2750648" cy="1494956"/>
          </a:xfrm>
        </p:grpSpPr>
        <p:sp>
          <p:nvSpPr>
            <p:cNvPr id="6" name="TextBox 5"/>
            <p:cNvSpPr txBox="1"/>
            <p:nvPr/>
          </p:nvSpPr>
          <p:spPr>
            <a:xfrm>
              <a:off x="371057" y="4153646"/>
              <a:ext cx="275064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Helvetica"/>
                  <a:cs typeface="Helvetica"/>
                </a:rPr>
                <a:t>3 Determinants For </a:t>
              </a:r>
            </a:p>
            <a:p>
              <a:pPr algn="ctr"/>
              <a:r>
                <a:rPr lang="en-US" dirty="0" smtClean="0">
                  <a:latin typeface="Helvetica"/>
                  <a:cs typeface="Helvetica"/>
                </a:rPr>
                <a:t>Start Of Growing Season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92890" y="4725272"/>
              <a:ext cx="181331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en-US" dirty="0" smtClean="0">
                  <a:latin typeface="Helvetica"/>
                  <a:cs typeface="Helvetica"/>
                </a:rPr>
                <a:t>Day Length</a:t>
              </a:r>
              <a:endParaRPr lang="en-US" dirty="0">
                <a:latin typeface="Helvetica"/>
                <a:cs typeface="Helvetica"/>
              </a:endParaRPr>
            </a:p>
            <a:p>
              <a:pPr marL="285750" indent="-285750">
                <a:buFontTx/>
                <a:buChar char="-"/>
              </a:pPr>
              <a:r>
                <a:rPr lang="en-US" dirty="0" smtClean="0">
                  <a:latin typeface="Helvetica"/>
                  <a:cs typeface="Helvetica"/>
                </a:rPr>
                <a:t>Soil </a:t>
              </a:r>
              <a:r>
                <a:rPr lang="en-US" dirty="0" smtClean="0">
                  <a:latin typeface="Helvetica"/>
                  <a:cs typeface="Helvetica"/>
                </a:rPr>
                <a:t>Moisture</a:t>
              </a:r>
            </a:p>
            <a:p>
              <a:pPr marL="285750" indent="-285750">
                <a:buFontTx/>
                <a:buChar char="-"/>
              </a:pPr>
              <a:r>
                <a:rPr lang="en-US" dirty="0" smtClean="0">
                  <a:latin typeface="Helvetica"/>
                  <a:cs typeface="Helvetica"/>
                </a:rPr>
                <a:t>Temperature</a:t>
              </a:r>
              <a:endParaRPr lang="en-US" dirty="0">
                <a:latin typeface="Helvetica"/>
                <a:cs typeface="Helvetica"/>
              </a:endParaRPr>
            </a:p>
          </p:txBody>
        </p:sp>
      </p:grpSp>
      <p:cxnSp>
        <p:nvCxnSpPr>
          <p:cNvPr id="12" name="Elbow Connector 11"/>
          <p:cNvCxnSpPr/>
          <p:nvPr/>
        </p:nvCxnSpPr>
        <p:spPr>
          <a:xfrm rot="5400000">
            <a:off x="1847049" y="3828100"/>
            <a:ext cx="1766500" cy="1016001"/>
          </a:xfrm>
          <a:prstGeom prst="bentConnector3">
            <a:avLst>
              <a:gd name="adj1" fmla="val 1789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762298" y="3699380"/>
            <a:ext cx="76200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4941592" y="4080380"/>
            <a:ext cx="582706" cy="4631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524298" y="4080380"/>
            <a:ext cx="10608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585122" y="4080380"/>
            <a:ext cx="0" cy="113897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4551385" y="5264174"/>
            <a:ext cx="4111071" cy="1002963"/>
            <a:chOff x="4390969" y="3947912"/>
            <a:chExt cx="4111071" cy="1002963"/>
          </a:xfrm>
        </p:grpSpPr>
        <p:sp>
          <p:nvSpPr>
            <p:cNvPr id="10" name="TextBox 9"/>
            <p:cNvSpPr txBox="1"/>
            <p:nvPr/>
          </p:nvSpPr>
          <p:spPr>
            <a:xfrm>
              <a:off x="4390969" y="3947912"/>
              <a:ext cx="41110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Helvetica"/>
                  <a:cs typeface="Helvetica"/>
                </a:rPr>
                <a:t>2 Determinants </a:t>
              </a:r>
              <a:r>
                <a:rPr lang="en-US" dirty="0" smtClean="0">
                  <a:latin typeface="Helvetica"/>
                  <a:cs typeface="Helvetica"/>
                </a:rPr>
                <a:t>For </a:t>
              </a:r>
              <a:r>
                <a:rPr lang="en-US" dirty="0" smtClean="0">
                  <a:latin typeface="Helvetica"/>
                  <a:cs typeface="Helvetica"/>
                </a:rPr>
                <a:t>Phenology Stage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4926448" y="4304544"/>
              <a:ext cx="33009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en-US" dirty="0" smtClean="0">
                  <a:latin typeface="Helvetica"/>
                  <a:cs typeface="Helvetica"/>
                </a:rPr>
                <a:t>Leaf </a:t>
              </a:r>
              <a:r>
                <a:rPr lang="en-US" dirty="0">
                  <a:latin typeface="Helvetica"/>
                  <a:cs typeface="Helvetica"/>
                </a:rPr>
                <a:t>Cost-To-Benefit </a:t>
              </a:r>
              <a:r>
                <a:rPr lang="en-US" dirty="0" smtClean="0">
                  <a:latin typeface="Helvetica"/>
                  <a:cs typeface="Helvetica"/>
                </a:rPr>
                <a:t>Factor</a:t>
              </a:r>
            </a:p>
            <a:p>
              <a:pPr marL="285750" indent="-285750">
                <a:buFontTx/>
                <a:buChar char="-"/>
              </a:pPr>
              <a:r>
                <a:rPr lang="en-US" dirty="0">
                  <a:latin typeface="Helvetica"/>
                  <a:cs typeface="Helvetica"/>
                </a:rPr>
                <a:t>Assimilation </a:t>
              </a:r>
              <a:r>
                <a:rPr lang="en-US" dirty="0" smtClean="0">
                  <a:latin typeface="Helvetica"/>
                  <a:cs typeface="Helvetica"/>
                </a:rPr>
                <a:t>Factor</a:t>
              </a:r>
              <a:endParaRPr lang="en-US" dirty="0">
                <a:latin typeface="Helvetica"/>
                <a:cs typeface="Helvetica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583099" y="132422"/>
            <a:ext cx="61790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Losses are known per carbon pool; however,</a:t>
            </a:r>
          </a:p>
          <a:p>
            <a:pPr algn="ctr"/>
            <a:r>
              <a:rPr lang="en-US" sz="2400" dirty="0" smtClean="0"/>
              <a:t>daily carbon assimilated needs to be distributed </a:t>
            </a:r>
            <a:endParaRPr lang="en-US" sz="2400" dirty="0"/>
          </a:p>
        </p:txBody>
      </p:sp>
      <p:sp>
        <p:nvSpPr>
          <p:cNvPr id="11" name="Down Arrow 10"/>
          <p:cNvSpPr/>
          <p:nvPr/>
        </p:nvSpPr>
        <p:spPr>
          <a:xfrm>
            <a:off x="4334729" y="994010"/>
            <a:ext cx="484632" cy="97840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690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54808" y="288873"/>
            <a:ext cx="661491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Helvetica"/>
                <a:cs typeface="Helvetica"/>
              </a:rPr>
              <a:t>Leaf-Out </a:t>
            </a:r>
            <a:r>
              <a:rPr lang="en-US" sz="3200" b="1" dirty="0" smtClean="0">
                <a:latin typeface="Helvetica"/>
                <a:cs typeface="Helvetica"/>
              </a:rPr>
              <a:t>Meteorological Triggers</a:t>
            </a:r>
            <a:endParaRPr lang="en-US" sz="3200" b="1" dirty="0">
              <a:latin typeface="Helvetica"/>
              <a:cs typeface="Helvetic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46600" y="1171575"/>
            <a:ext cx="4373283" cy="720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smtClean="0">
                <a:latin typeface="Helvetica"/>
                <a:cs typeface="Helvetica"/>
              </a:rPr>
              <a:t>Day_Length</a:t>
            </a:r>
            <a:r>
              <a:rPr lang="en-US" sz="1400" baseline="-25000" dirty="0" smtClean="0">
                <a:latin typeface="Helvetica"/>
                <a:cs typeface="Helvetica"/>
              </a:rPr>
              <a:t>SiB4</a:t>
            </a:r>
            <a:r>
              <a:rPr lang="en-US" sz="1400" dirty="0" smtClean="0">
                <a:latin typeface="Helvetica"/>
                <a:cs typeface="Helvetica"/>
              </a:rPr>
              <a:t> </a:t>
            </a:r>
            <a:r>
              <a:rPr lang="en-US" sz="1400" dirty="0" smtClean="0">
                <a:latin typeface="Helvetica"/>
                <a:cs typeface="Helvetica"/>
              </a:rPr>
              <a:t>= </a:t>
            </a:r>
            <a:r>
              <a:rPr lang="en-US" sz="1400" dirty="0" smtClean="0">
                <a:latin typeface="Helvetica"/>
                <a:cs typeface="Helvetica"/>
              </a:rPr>
              <a:t>Calculated Day-Length (</a:t>
            </a:r>
            <a:r>
              <a:rPr lang="en-US" sz="1400" dirty="0" err="1" smtClean="0">
                <a:latin typeface="Helvetica"/>
                <a:cs typeface="Helvetica"/>
              </a:rPr>
              <a:t>Hr</a:t>
            </a:r>
            <a:r>
              <a:rPr lang="en-US" sz="1400" dirty="0" smtClean="0">
                <a:latin typeface="Helvetica"/>
                <a:cs typeface="Helvetica"/>
              </a:rPr>
              <a:t>)</a:t>
            </a:r>
            <a:r>
              <a:rPr lang="en-US" sz="1400" dirty="0" err="1" smtClean="0">
                <a:latin typeface="Helvetica"/>
                <a:cs typeface="Helvetica"/>
              </a:rPr>
              <a:t>Day_Length</a:t>
            </a:r>
            <a:r>
              <a:rPr lang="en-US" sz="1400" baseline="-25000" dirty="0" err="1" smtClean="0">
                <a:latin typeface="Helvetica"/>
                <a:cs typeface="Helvetica"/>
              </a:rPr>
              <a:t>min</a:t>
            </a:r>
            <a:r>
              <a:rPr lang="en-US" sz="1400" dirty="0" smtClean="0">
                <a:latin typeface="Helvetica"/>
                <a:cs typeface="Helvetica"/>
              </a:rPr>
              <a:t> = </a:t>
            </a:r>
            <a:r>
              <a:rPr lang="en-US" sz="1400" dirty="0" err="1" smtClean="0">
                <a:latin typeface="Helvetica"/>
                <a:cs typeface="Helvetica"/>
              </a:rPr>
              <a:t>Miminum</a:t>
            </a:r>
            <a:r>
              <a:rPr lang="en-US" sz="1400" dirty="0" smtClean="0">
                <a:latin typeface="Helvetica"/>
                <a:cs typeface="Helvetica"/>
              </a:rPr>
              <a:t> Required Day-Length (</a:t>
            </a:r>
            <a:r>
              <a:rPr lang="en-US" sz="1400" dirty="0" err="1" smtClean="0">
                <a:latin typeface="Helvetica"/>
                <a:cs typeface="Helvetica"/>
              </a:rPr>
              <a:t>Hr</a:t>
            </a:r>
            <a:r>
              <a:rPr lang="en-US" sz="1400" dirty="0" smtClean="0">
                <a:latin typeface="Helvetica"/>
                <a:cs typeface="Helvetica"/>
              </a:rPr>
              <a:t>)</a:t>
            </a:r>
            <a:endParaRPr lang="en-US" sz="1400" dirty="0">
              <a:latin typeface="Helvetica"/>
              <a:cs typeface="Helvetic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54345" y="5283614"/>
            <a:ext cx="39151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Helvetica"/>
                <a:cs typeface="Helvetica"/>
              </a:rPr>
              <a:t>Temp_Max</a:t>
            </a:r>
            <a:r>
              <a:rPr lang="en-US" sz="1400" baseline="-25000" dirty="0" smtClean="0">
                <a:latin typeface="Helvetica"/>
                <a:cs typeface="Helvetica"/>
              </a:rPr>
              <a:t>SiB4</a:t>
            </a:r>
            <a:r>
              <a:rPr lang="en-US" sz="1400" dirty="0" smtClean="0">
                <a:latin typeface="Helvetica"/>
                <a:cs typeface="Helvetica"/>
              </a:rPr>
              <a:t> </a:t>
            </a:r>
            <a:r>
              <a:rPr lang="en-US" sz="1400" dirty="0" smtClean="0">
                <a:latin typeface="Helvetica"/>
                <a:cs typeface="Helvetica"/>
              </a:rPr>
              <a:t>= </a:t>
            </a:r>
            <a:r>
              <a:rPr lang="en-US" sz="1400" dirty="0" smtClean="0">
                <a:latin typeface="Helvetica"/>
                <a:cs typeface="Helvetica"/>
              </a:rPr>
              <a:t>Simulated Running</a:t>
            </a:r>
            <a:r>
              <a:rPr lang="en-US" sz="1400" dirty="0" smtClean="0">
                <a:latin typeface="Helvetica"/>
                <a:cs typeface="Helvetica"/>
              </a:rPr>
              <a:t>-Mean </a:t>
            </a:r>
            <a:endParaRPr lang="en-US" sz="1400" dirty="0">
              <a:latin typeface="Helvetica"/>
              <a:cs typeface="Helvetica"/>
            </a:endParaRPr>
          </a:p>
          <a:p>
            <a:r>
              <a:rPr lang="en-US" sz="1400" dirty="0" smtClean="0">
                <a:latin typeface="Helvetica"/>
                <a:cs typeface="Helvetica"/>
              </a:rPr>
              <a:t>                               Maximum Temperature (K)</a:t>
            </a:r>
            <a:endParaRPr lang="en-US" sz="1400" dirty="0" smtClean="0">
              <a:latin typeface="Helvetica"/>
              <a:cs typeface="Helvetica"/>
            </a:endParaRPr>
          </a:p>
          <a:p>
            <a:r>
              <a:rPr lang="en-US" sz="1400" dirty="0" err="1" smtClean="0">
                <a:latin typeface="Helvetica"/>
                <a:cs typeface="Helvetica"/>
              </a:rPr>
              <a:t>Temp_Max</a:t>
            </a:r>
            <a:r>
              <a:rPr lang="en-US" sz="1400" baseline="-25000" dirty="0" err="1" smtClean="0">
                <a:latin typeface="Helvetica"/>
                <a:cs typeface="Helvetica"/>
              </a:rPr>
              <a:t>min</a:t>
            </a:r>
            <a:r>
              <a:rPr lang="en-US" sz="1400" dirty="0" smtClean="0">
                <a:latin typeface="Helvetica"/>
                <a:cs typeface="Helvetica"/>
              </a:rPr>
              <a:t> </a:t>
            </a:r>
            <a:r>
              <a:rPr lang="en-US" sz="1400" dirty="0" smtClean="0">
                <a:latin typeface="Helvetica"/>
                <a:cs typeface="Helvetica"/>
              </a:rPr>
              <a:t>= </a:t>
            </a:r>
            <a:r>
              <a:rPr lang="en-US" sz="1400" dirty="0" smtClean="0">
                <a:latin typeface="Helvetica"/>
                <a:cs typeface="Helvetica"/>
              </a:rPr>
              <a:t>Minimum Required </a:t>
            </a:r>
          </a:p>
          <a:p>
            <a:r>
              <a:rPr lang="en-US" sz="1400" dirty="0">
                <a:latin typeface="Helvetica"/>
                <a:cs typeface="Helvetica"/>
              </a:rPr>
              <a:t> </a:t>
            </a:r>
            <a:r>
              <a:rPr lang="en-US" sz="1400" dirty="0" smtClean="0">
                <a:latin typeface="Helvetica"/>
                <a:cs typeface="Helvetica"/>
              </a:rPr>
              <a:t>                              Maximum Temperature (K)</a:t>
            </a:r>
            <a:endParaRPr lang="en-US" sz="1400" dirty="0" smtClean="0">
              <a:latin typeface="Helvetica"/>
              <a:cs typeface="Helvetica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33094" y="2340982"/>
            <a:ext cx="8189039" cy="1450626"/>
            <a:chOff x="633094" y="2340982"/>
            <a:chExt cx="8189039" cy="1450626"/>
          </a:xfrm>
        </p:grpSpPr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07123979"/>
                </p:ext>
              </p:extLst>
            </p:nvPr>
          </p:nvGraphicFramePr>
          <p:xfrm>
            <a:off x="633094" y="2340982"/>
            <a:ext cx="3998982" cy="10812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27" name="Equation" r:id="rId3" imgW="2400300" imgH="647700" progId="Equation.3">
                    <p:embed/>
                  </p:oleObj>
                </mc:Choice>
                <mc:Fallback>
                  <p:oleObj name="Equation" r:id="rId3" imgW="2400300" imgH="6477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633094" y="2340982"/>
                          <a:ext cx="3998982" cy="108127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TextBox 12"/>
            <p:cNvSpPr txBox="1"/>
            <p:nvPr/>
          </p:nvSpPr>
          <p:spPr>
            <a:xfrm>
              <a:off x="4775279" y="2406613"/>
              <a:ext cx="4046854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err="1" smtClean="0">
                  <a:latin typeface="Helvetica"/>
                  <a:cs typeface="Helvetica"/>
                </a:rPr>
                <a:t>PAW_Frac</a:t>
              </a:r>
              <a:r>
                <a:rPr lang="en-US" sz="1400" i="1" baseline="-25000" dirty="0" err="1" smtClean="0">
                  <a:latin typeface="Helvetica"/>
                  <a:cs typeface="Helvetica"/>
                </a:rPr>
                <a:t>Top</a:t>
              </a:r>
              <a:r>
                <a:rPr lang="en-US" sz="1400" dirty="0" smtClean="0">
                  <a:latin typeface="Helvetica"/>
                  <a:cs typeface="Helvetica"/>
                </a:rPr>
                <a:t> </a:t>
              </a:r>
              <a:r>
                <a:rPr lang="en-US" sz="1400" dirty="0" smtClean="0">
                  <a:latin typeface="Helvetica"/>
                  <a:cs typeface="Helvetica"/>
                </a:rPr>
                <a:t>= Fraction of Plant Available </a:t>
              </a:r>
              <a:r>
                <a:rPr lang="en-US" sz="1400" dirty="0" smtClean="0">
                  <a:latin typeface="Helvetica"/>
                  <a:cs typeface="Helvetica"/>
                </a:rPr>
                <a:t>Water</a:t>
              </a:r>
            </a:p>
            <a:p>
              <a:r>
                <a:rPr lang="en-US" sz="1400" dirty="0">
                  <a:latin typeface="Helvetica"/>
                  <a:cs typeface="Helvetica"/>
                </a:rPr>
                <a:t> </a:t>
              </a:r>
              <a:r>
                <a:rPr lang="en-US" sz="1400" dirty="0" smtClean="0">
                  <a:latin typeface="Helvetica"/>
                  <a:cs typeface="Helvetica"/>
                </a:rPr>
                <a:t>                         in top three soil levels</a:t>
              </a:r>
              <a:r>
                <a:rPr lang="en-US" sz="1400" dirty="0" smtClean="0">
                  <a:latin typeface="Helvetica"/>
                  <a:cs typeface="Helvetica"/>
                </a:rPr>
                <a:t> </a:t>
              </a:r>
              <a:r>
                <a:rPr lang="en-US" sz="1400" dirty="0" smtClean="0">
                  <a:latin typeface="Helvetica"/>
                  <a:cs typeface="Helvetica"/>
                </a:rPr>
                <a:t>(-)</a:t>
              </a:r>
            </a:p>
            <a:p>
              <a:r>
                <a:rPr lang="en-US" sz="1400" i="1" dirty="0" smtClean="0">
                  <a:latin typeface="Helvetica"/>
                  <a:cs typeface="Helvetica"/>
                </a:rPr>
                <a:t>VL </a:t>
              </a:r>
              <a:r>
                <a:rPr lang="en-US" sz="1400" dirty="0" smtClean="0">
                  <a:latin typeface="Helvetica"/>
                  <a:cs typeface="Helvetica"/>
                </a:rPr>
                <a:t>= Volume of Water (kg/m3)</a:t>
              </a:r>
            </a:p>
            <a:p>
              <a:r>
                <a:rPr lang="en-US" sz="1400" i="1" dirty="0" smtClean="0">
                  <a:latin typeface="Helvetica"/>
                  <a:cs typeface="Helvetica"/>
                </a:rPr>
                <a:t>WP</a:t>
              </a:r>
              <a:r>
                <a:rPr lang="en-US" sz="1400" dirty="0" smtClean="0">
                  <a:latin typeface="Helvetica"/>
                  <a:cs typeface="Helvetica"/>
                </a:rPr>
                <a:t> = Volumetric Wilting Point (kg/m3)</a:t>
              </a:r>
            </a:p>
            <a:p>
              <a:r>
                <a:rPr lang="en-US" sz="1400" i="1" dirty="0" err="1" smtClean="0">
                  <a:latin typeface="Helvetica"/>
                  <a:cs typeface="Helvetica"/>
                </a:rPr>
                <a:t>RootF</a:t>
              </a:r>
              <a:r>
                <a:rPr lang="en-US" sz="1400" dirty="0" smtClean="0">
                  <a:latin typeface="Helvetica"/>
                  <a:cs typeface="Helvetica"/>
                </a:rPr>
                <a:t> = Root Fraction (-)</a:t>
              </a:r>
            </a:p>
            <a:p>
              <a:r>
                <a:rPr lang="en-US" sz="1400" i="1" dirty="0" smtClean="0">
                  <a:latin typeface="Helvetica"/>
                  <a:cs typeface="Helvetica"/>
                </a:rPr>
                <a:t>FC</a:t>
              </a:r>
              <a:r>
                <a:rPr lang="en-US" sz="1400" dirty="0" smtClean="0">
                  <a:latin typeface="Helvetica"/>
                  <a:cs typeface="Helvetica"/>
                </a:rPr>
                <a:t> = Field Capacity (kg/m3)</a:t>
              </a:r>
            </a:p>
          </p:txBody>
        </p:sp>
      </p:grpSp>
      <p:cxnSp>
        <p:nvCxnSpPr>
          <p:cNvPr id="17" name="Straight Connector 16"/>
          <p:cNvCxnSpPr/>
          <p:nvPr/>
        </p:nvCxnSpPr>
        <p:spPr>
          <a:xfrm>
            <a:off x="2091764" y="2230496"/>
            <a:ext cx="453729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089284" y="4949616"/>
            <a:ext cx="453729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33164" y="6343431"/>
            <a:ext cx="82058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>
                <a:sym typeface="Wingdings"/>
              </a:rPr>
              <a:t> </a:t>
            </a:r>
            <a:r>
              <a:rPr lang="en-US" sz="2000" dirty="0" smtClean="0">
                <a:latin typeface="Helvetica"/>
                <a:cs typeface="Helvetica"/>
              </a:rPr>
              <a:t>All three conditions must be satisfied to start the growing season</a:t>
            </a:r>
            <a:r>
              <a:rPr lang="en-US" dirty="0" smtClean="0"/>
              <a:t>. 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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85748" y="1417308"/>
            <a:ext cx="3135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Day_Length</a:t>
            </a:r>
            <a:r>
              <a:rPr lang="en-US" baseline="-25000" dirty="0" smtClean="0"/>
              <a:t>SiB4</a:t>
            </a:r>
            <a:r>
              <a:rPr lang="en-US" dirty="0" smtClean="0"/>
              <a:t> &gt; </a:t>
            </a:r>
            <a:r>
              <a:rPr lang="en-US" dirty="0" err="1" smtClean="0"/>
              <a:t>Day_Length</a:t>
            </a:r>
            <a:r>
              <a:rPr lang="en-US" baseline="-25000" dirty="0" err="1" smtClean="0"/>
              <a:t>min</a:t>
            </a:r>
            <a:endParaRPr lang="en-US" baseline="-250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718967" y="4013094"/>
            <a:ext cx="8247302" cy="828432"/>
            <a:chOff x="718967" y="4013094"/>
            <a:chExt cx="8247302" cy="828432"/>
          </a:xfrm>
        </p:grpSpPr>
        <p:sp>
          <p:nvSpPr>
            <p:cNvPr id="10" name="TextBox 9"/>
            <p:cNvSpPr txBox="1"/>
            <p:nvPr/>
          </p:nvSpPr>
          <p:spPr>
            <a:xfrm>
              <a:off x="4454345" y="4013094"/>
              <a:ext cx="4511924" cy="828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Helvetica"/>
                  <a:cs typeface="Helvetica"/>
                </a:rPr>
                <a:t>PAW_FracTop</a:t>
              </a:r>
              <a:r>
                <a:rPr lang="en-US" sz="1400" baseline="-25000" dirty="0" smtClean="0">
                  <a:latin typeface="Helvetica"/>
                  <a:cs typeface="Helvetica"/>
                </a:rPr>
                <a:t>SiB4</a:t>
              </a:r>
              <a:r>
                <a:rPr lang="en-US" sz="1400" dirty="0" smtClean="0">
                  <a:latin typeface="Helvetica"/>
                  <a:cs typeface="Helvetica"/>
                </a:rPr>
                <a:t> = </a:t>
              </a:r>
              <a:r>
                <a:rPr lang="en-US" sz="1400" dirty="0" smtClean="0">
                  <a:latin typeface="Helvetica"/>
                  <a:cs typeface="Helvetica"/>
                </a:rPr>
                <a:t>Simulated Running-Mean </a:t>
              </a:r>
            </a:p>
            <a:p>
              <a:r>
                <a:rPr lang="en-US" sz="1400" dirty="0">
                  <a:latin typeface="Helvetica"/>
                  <a:cs typeface="Helvetica"/>
                </a:rPr>
                <a:t> </a:t>
              </a:r>
              <a:r>
                <a:rPr lang="en-US" sz="1400" dirty="0" smtClean="0">
                  <a:latin typeface="Helvetica"/>
                  <a:cs typeface="Helvetica"/>
                </a:rPr>
                <a:t>                                Moisture Availability (-)</a:t>
              </a:r>
            </a:p>
            <a:p>
              <a:pPr>
                <a:lnSpc>
                  <a:spcPct val="150000"/>
                </a:lnSpc>
              </a:pPr>
              <a:r>
                <a:rPr lang="en-US" sz="1400" dirty="0" err="1" smtClean="0">
                  <a:latin typeface="Helvetica"/>
                  <a:cs typeface="Helvetica"/>
                </a:rPr>
                <a:t>PAW_FracTop</a:t>
              </a:r>
              <a:r>
                <a:rPr lang="en-US" sz="1400" baseline="-25000" dirty="0" err="1" smtClean="0">
                  <a:latin typeface="Helvetica"/>
                  <a:cs typeface="Helvetica"/>
                </a:rPr>
                <a:t>min</a:t>
              </a:r>
              <a:r>
                <a:rPr lang="en-US" sz="1400" dirty="0" smtClean="0">
                  <a:latin typeface="Helvetica"/>
                  <a:cs typeface="Helvetica"/>
                </a:rPr>
                <a:t> = Minimum Required Availability (-)</a:t>
              </a:r>
              <a:endParaRPr lang="en-US" sz="1400" dirty="0">
                <a:latin typeface="Helvetica"/>
                <a:cs typeface="Helvetica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18967" y="4254962"/>
              <a:ext cx="35575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PAW_FracTop</a:t>
              </a:r>
              <a:r>
                <a:rPr lang="en-US" baseline="-25000" dirty="0" smtClean="0"/>
                <a:t>SiB4</a:t>
              </a:r>
              <a:r>
                <a:rPr lang="en-US" dirty="0" smtClean="0"/>
                <a:t> &gt; </a:t>
              </a:r>
              <a:r>
                <a:rPr lang="en-US" dirty="0" err="1" smtClean="0"/>
                <a:t>PAW_FracTop</a:t>
              </a:r>
              <a:r>
                <a:rPr lang="en-US" baseline="-25000" dirty="0" err="1" smtClean="0"/>
                <a:t>min</a:t>
              </a:r>
              <a:r>
                <a:rPr lang="en-US" dirty="0" smtClean="0"/>
                <a:t> </a:t>
              </a:r>
              <a:endParaRPr lang="en-US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088794" y="5467536"/>
            <a:ext cx="3022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Temp_Max</a:t>
            </a:r>
            <a:r>
              <a:rPr lang="en-US" baseline="-25000" dirty="0" smtClean="0"/>
              <a:t>SiB4</a:t>
            </a:r>
            <a:r>
              <a:rPr lang="en-US" dirty="0" smtClean="0"/>
              <a:t> &gt; </a:t>
            </a:r>
            <a:r>
              <a:rPr lang="en-US" dirty="0" err="1" smtClean="0"/>
              <a:t>Temp_Max</a:t>
            </a:r>
            <a:r>
              <a:rPr lang="en-US" baseline="-25000" dirty="0" err="1" smtClean="0"/>
              <a:t>min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1630884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1244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latin typeface="Helvetica"/>
                <a:cs typeface="Helvetica"/>
              </a:rPr>
              <a:t>SiB4 Seasonal Cycle </a:t>
            </a:r>
            <a:r>
              <a:rPr lang="en-US" sz="3200" b="1" dirty="0" smtClean="0">
                <a:latin typeface="Helvetica"/>
                <a:cs typeface="Helvetica"/>
              </a:rPr>
              <a:t/>
            </a:r>
            <a:br>
              <a:rPr lang="en-US" sz="3200" b="1" dirty="0" smtClean="0">
                <a:latin typeface="Helvetica"/>
                <a:cs typeface="Helvetica"/>
              </a:rPr>
            </a:br>
            <a:r>
              <a:rPr lang="en-US" sz="2400" b="1" dirty="0" smtClean="0">
                <a:latin typeface="Helvetica"/>
                <a:cs typeface="Helvetica"/>
              </a:rPr>
              <a:t>Grassland</a:t>
            </a:r>
            <a:endParaRPr lang="en-US" sz="2400" b="1" dirty="0">
              <a:latin typeface="Helvetica"/>
              <a:cs typeface="Helvetica"/>
            </a:endParaRPr>
          </a:p>
        </p:txBody>
      </p:sp>
      <p:pic>
        <p:nvPicPr>
          <p:cNvPr id="9" name="Picture 8" descr="ib2_pools04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0" b="-856"/>
          <a:stretch/>
        </p:blipFill>
        <p:spPr>
          <a:xfrm>
            <a:off x="1308845" y="1572768"/>
            <a:ext cx="6490447" cy="50474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8140" y="4909436"/>
            <a:ext cx="1480506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Storage</a:t>
            </a:r>
          </a:p>
          <a:p>
            <a:r>
              <a:rPr lang="en-US" dirty="0" smtClean="0">
                <a:solidFill>
                  <a:srgbClr val="00A601"/>
                </a:solidFill>
                <a:latin typeface="Helvetica"/>
                <a:cs typeface="Helvetica"/>
              </a:rPr>
              <a:t>Leaf</a:t>
            </a:r>
          </a:p>
          <a:p>
            <a:r>
              <a:rPr lang="en-US" dirty="0" smtClean="0">
                <a:solidFill>
                  <a:srgbClr val="3366FF"/>
                </a:solidFill>
                <a:latin typeface="Helvetica"/>
                <a:cs typeface="Helvetica"/>
              </a:rPr>
              <a:t>Stem</a:t>
            </a:r>
            <a:endParaRPr lang="en-US" dirty="0" smtClean="0">
              <a:solidFill>
                <a:srgbClr val="3366FF"/>
              </a:solidFill>
              <a:latin typeface="Helvetica"/>
              <a:cs typeface="Helvetica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Helvetica"/>
                <a:cs typeface="Helvetica"/>
              </a:rPr>
              <a:t>Fine Root</a:t>
            </a:r>
          </a:p>
          <a:p>
            <a:r>
              <a:rPr lang="en-US" dirty="0" smtClean="0">
                <a:solidFill>
                  <a:srgbClr val="EEE344"/>
                </a:solidFill>
                <a:latin typeface="Helvetica"/>
                <a:cs typeface="Helvetica"/>
              </a:rPr>
              <a:t>Coarse Root</a:t>
            </a:r>
          </a:p>
          <a:p>
            <a:r>
              <a:rPr lang="en-US" dirty="0" smtClean="0">
                <a:solidFill>
                  <a:srgbClr val="000090"/>
                </a:solidFill>
                <a:latin typeface="Helvetica"/>
                <a:cs typeface="Helvetica"/>
              </a:rPr>
              <a:t>Product</a:t>
            </a:r>
            <a:endParaRPr lang="en-US" dirty="0">
              <a:solidFill>
                <a:srgbClr val="000090"/>
              </a:solidFill>
              <a:latin typeface="Helvetica"/>
              <a:cs typeface="Helvetica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3220259" y="1583765"/>
            <a:ext cx="14941" cy="466164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300943" y="3069920"/>
            <a:ext cx="461665" cy="930115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 smtClean="0"/>
              <a:t>Dormant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965577" y="1583765"/>
            <a:ext cx="14941" cy="466164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6960842" y="5137667"/>
            <a:ext cx="461665" cy="930115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en-US" dirty="0"/>
              <a:t>Dormant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94919" y="3368747"/>
            <a:ext cx="461665" cy="91307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 smtClean="0"/>
              <a:t>Leaf-Out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3808076" y="1583765"/>
            <a:ext cx="14941" cy="466164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731367" y="1583765"/>
            <a:ext cx="14941" cy="466164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064251" y="3628034"/>
            <a:ext cx="461665" cy="80376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 smtClean="0"/>
              <a:t>Growth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641015" y="4379152"/>
            <a:ext cx="461665" cy="65659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 smtClean="0"/>
              <a:t>Stress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5582763" y="1635571"/>
            <a:ext cx="14941" cy="466164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907945" y="3897371"/>
            <a:ext cx="461665" cy="91411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 smtClean="0"/>
              <a:t>Maturity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6150529" y="1583765"/>
            <a:ext cx="14941" cy="466164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374644" y="4631275"/>
            <a:ext cx="461665" cy="1185857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 smtClean="0"/>
              <a:t>Senescence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948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 descr="sib_laifpar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051" y="1398796"/>
            <a:ext cx="3860427" cy="30481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4105" y="274752"/>
            <a:ext cx="6247751" cy="654735"/>
          </a:xfrm>
        </p:spPr>
        <p:txBody>
          <a:bodyPr>
            <a:normAutofit fontScale="90000"/>
          </a:bodyPr>
          <a:lstStyle/>
          <a:p>
            <a:r>
              <a:rPr lang="en-US" sz="3100" b="1" u="sng" dirty="0" smtClean="0">
                <a:latin typeface="Helvetica"/>
                <a:cs typeface="Helvetica"/>
              </a:rPr>
              <a:t>Phenology Stage Determination </a:t>
            </a:r>
            <a:r>
              <a:rPr lang="en-US" sz="3200" b="1" dirty="0" smtClean="0">
                <a:latin typeface="Helvetica"/>
                <a:cs typeface="Helvetica"/>
              </a:rPr>
              <a:t/>
            </a:r>
            <a:br>
              <a:rPr lang="en-US" sz="3200" b="1" dirty="0" smtClean="0">
                <a:latin typeface="Helvetica"/>
                <a:cs typeface="Helvetica"/>
              </a:rPr>
            </a:br>
            <a:r>
              <a:rPr lang="en-US" sz="3600" b="1" dirty="0" smtClean="0">
                <a:latin typeface="Helvetica"/>
                <a:cs typeface="Helvetica"/>
              </a:rPr>
              <a:t>Leaf Cost-To-Benefit Factor</a:t>
            </a:r>
            <a:endParaRPr lang="en-US" sz="3600" b="1" dirty="0">
              <a:latin typeface="Helvetica"/>
              <a:cs typeface="Helvetica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831850" y="4821238"/>
            <a:ext cx="3935413" cy="1664976"/>
            <a:chOff x="500653" y="3028135"/>
            <a:chExt cx="3935413" cy="1664976"/>
          </a:xfrm>
        </p:grpSpPr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5778340"/>
                </p:ext>
              </p:extLst>
            </p:nvPr>
          </p:nvGraphicFramePr>
          <p:xfrm>
            <a:off x="500653" y="3028135"/>
            <a:ext cx="3935413" cy="6746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13" name="Equation" r:id="rId4" imgW="2298700" imgH="393700" progId="Equation.3">
                    <p:embed/>
                  </p:oleObj>
                </mc:Choice>
                <mc:Fallback>
                  <p:oleObj name="Equation" r:id="rId4" imgW="2298700" imgH="3937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500653" y="3028135"/>
                          <a:ext cx="3935413" cy="6746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" name="TextBox 2"/>
            <p:cNvSpPr txBox="1"/>
            <p:nvPr/>
          </p:nvSpPr>
          <p:spPr>
            <a:xfrm>
              <a:off x="523103" y="3769781"/>
              <a:ext cx="387809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dLAI</a:t>
              </a:r>
              <a:r>
                <a:rPr lang="en-US" dirty="0" smtClean="0"/>
                <a:t>     = Specified change in LAI (-)</a:t>
              </a:r>
            </a:p>
            <a:p>
              <a:r>
                <a:rPr lang="en-US" dirty="0" err="1" smtClean="0"/>
                <a:t>dFPAR</a:t>
              </a:r>
              <a:r>
                <a:rPr lang="en-US" dirty="0" smtClean="0"/>
                <a:t> = Corresponding change in FPAR</a:t>
              </a:r>
            </a:p>
            <a:p>
              <a:r>
                <a:rPr lang="en-US" dirty="0"/>
                <a:t> </a:t>
              </a:r>
              <a:r>
                <a:rPr lang="en-US" dirty="0" smtClean="0"/>
                <a:t>                at current LAI (-)</a:t>
              </a:r>
              <a:endParaRPr lang="en-US" dirty="0"/>
            </a:p>
          </p:txBody>
        </p:sp>
      </p:grpSp>
      <p:cxnSp>
        <p:nvCxnSpPr>
          <p:cNvPr id="38" name="Straight Connector 37"/>
          <p:cNvCxnSpPr/>
          <p:nvPr/>
        </p:nvCxnSpPr>
        <p:spPr>
          <a:xfrm>
            <a:off x="1562142" y="4404242"/>
            <a:ext cx="590974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62535" y="1083374"/>
            <a:ext cx="89838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200" dirty="0"/>
              <a:t>B</a:t>
            </a:r>
            <a:r>
              <a:rPr lang="en-US" sz="2200" dirty="0" smtClean="0"/>
              <a:t>enefit of adding new leaves decreases exponentially with leaf pool size</a:t>
            </a:r>
            <a:endParaRPr lang="en-US" sz="2200" dirty="0"/>
          </a:p>
        </p:txBody>
      </p:sp>
      <p:grpSp>
        <p:nvGrpSpPr>
          <p:cNvPr id="49" name="Group 48"/>
          <p:cNvGrpSpPr/>
          <p:nvPr/>
        </p:nvGrpSpPr>
        <p:grpSpPr>
          <a:xfrm>
            <a:off x="61815" y="1713164"/>
            <a:ext cx="5264670" cy="2319033"/>
            <a:chOff x="94803" y="1713164"/>
            <a:chExt cx="5264670" cy="2319033"/>
          </a:xfrm>
        </p:grpSpPr>
        <p:grpSp>
          <p:nvGrpSpPr>
            <p:cNvPr id="36" name="Group 35"/>
            <p:cNvGrpSpPr/>
            <p:nvPr/>
          </p:nvGrpSpPr>
          <p:grpSpPr>
            <a:xfrm>
              <a:off x="154087" y="1713164"/>
              <a:ext cx="4854554" cy="1101771"/>
              <a:chOff x="228601" y="1175013"/>
              <a:chExt cx="4854554" cy="1101771"/>
            </a:xfrm>
          </p:grpSpPr>
          <p:graphicFrame>
            <p:nvGraphicFramePr>
              <p:cNvPr id="33" name="Object 3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02088432"/>
                  </p:ext>
                </p:extLst>
              </p:nvPr>
            </p:nvGraphicFramePr>
            <p:xfrm>
              <a:off x="695305" y="1583047"/>
              <a:ext cx="4387850" cy="6937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414" name="Equation" r:id="rId6" imgW="3048000" imgH="482600" progId="Equation.3">
                      <p:embed/>
                    </p:oleObj>
                  </mc:Choice>
                  <mc:Fallback>
                    <p:oleObj name="Equation" r:id="rId6" imgW="3048000" imgH="48260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7"/>
                          <a:stretch>
                            <a:fillRect/>
                          </a:stretch>
                        </p:blipFill>
                        <p:spPr>
                          <a:xfrm>
                            <a:off x="695305" y="1583047"/>
                            <a:ext cx="4387850" cy="693737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5" name="TextBox 14"/>
              <p:cNvSpPr txBox="1"/>
              <p:nvPr/>
            </p:nvSpPr>
            <p:spPr>
              <a:xfrm>
                <a:off x="228601" y="1175013"/>
                <a:ext cx="10531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FPAR =</a:t>
                </a:r>
                <a:endParaRPr lang="en-US" sz="2400" dirty="0"/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94803" y="2831868"/>
              <a:ext cx="526467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FPAR = Fraction of </a:t>
              </a:r>
              <a:r>
                <a:rPr lang="en-US" dirty="0" err="1" smtClean="0"/>
                <a:t>Photosynthetically</a:t>
              </a:r>
              <a:r>
                <a:rPr lang="en-US" dirty="0" smtClean="0"/>
                <a:t> Active Radiation</a:t>
              </a:r>
            </a:p>
            <a:p>
              <a:r>
                <a:rPr lang="en-US" dirty="0" err="1" smtClean="0"/>
                <a:t>LAI</a:t>
              </a:r>
              <a:r>
                <a:rPr lang="en-US" baseline="-25000" dirty="0" err="1" smtClean="0"/>
                <a:t>daily</a:t>
              </a:r>
              <a:r>
                <a:rPr lang="en-US" dirty="0" smtClean="0"/>
                <a:t> = Current Leaf Area Index (LAI)</a:t>
              </a:r>
            </a:p>
            <a:p>
              <a:r>
                <a:rPr lang="en-US" dirty="0" err="1" smtClean="0"/>
                <a:t>LAI</a:t>
              </a:r>
              <a:r>
                <a:rPr lang="en-US" baseline="-25000" dirty="0" err="1" smtClean="0"/>
                <a:t>sat</a:t>
              </a:r>
              <a:r>
                <a:rPr lang="en-US" dirty="0" smtClean="0"/>
                <a:t> = LAI magnitude where the FPAR saturates</a:t>
              </a:r>
            </a:p>
            <a:p>
              <a:r>
                <a:rPr lang="en-US" dirty="0" err="1" smtClean="0"/>
                <a:t>FPAR</a:t>
              </a:r>
              <a:r>
                <a:rPr lang="en-US" baseline="-25000" dirty="0" err="1" smtClean="0"/>
                <a:t>sat</a:t>
              </a:r>
              <a:r>
                <a:rPr lang="en-US" dirty="0" smtClean="0"/>
                <a:t> = FPAR value of saturation</a:t>
              </a:r>
              <a:endParaRPr lang="en-US" dirty="0"/>
            </a:p>
          </p:txBody>
        </p:sp>
      </p:grpSp>
      <p:cxnSp>
        <p:nvCxnSpPr>
          <p:cNvPr id="51" name="Straight Connector 50"/>
          <p:cNvCxnSpPr/>
          <p:nvPr/>
        </p:nvCxnSpPr>
        <p:spPr>
          <a:xfrm>
            <a:off x="8359499" y="1482234"/>
            <a:ext cx="0" cy="24180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7753311" y="3518135"/>
            <a:ext cx="6061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LAI</a:t>
            </a:r>
            <a:r>
              <a:rPr lang="en-US" sz="1600" baseline="-25000" dirty="0" err="1" smtClean="0"/>
              <a:t>sat</a:t>
            </a:r>
            <a:endParaRPr lang="en-US" sz="1600" baseline="-25000" dirty="0"/>
          </a:p>
        </p:txBody>
      </p:sp>
      <p:cxnSp>
        <p:nvCxnSpPr>
          <p:cNvPr id="54" name="Straight Connector 53"/>
          <p:cNvCxnSpPr/>
          <p:nvPr/>
        </p:nvCxnSpPr>
        <p:spPr>
          <a:xfrm>
            <a:off x="5641034" y="1798013"/>
            <a:ext cx="346378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5984883" y="1836275"/>
            <a:ext cx="7799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FPAR</a:t>
            </a:r>
            <a:r>
              <a:rPr lang="en-US" sz="1600" baseline="-25000" dirty="0" err="1" smtClean="0"/>
              <a:t>sat</a:t>
            </a:r>
            <a:endParaRPr lang="en-US" sz="1600" baseline="-25000" dirty="0"/>
          </a:p>
        </p:txBody>
      </p:sp>
      <p:pic>
        <p:nvPicPr>
          <p:cNvPr id="57" name="Picture 56" descr="sib_leafout.ep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508" y="4334304"/>
            <a:ext cx="3829122" cy="2609672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 rot="16200000">
            <a:off x="4780306" y="5388752"/>
            <a:ext cx="151085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Times New Roman"/>
                <a:cs typeface="Times New Roman"/>
              </a:rPr>
              <a:t>Phen_LeafGrowth</a:t>
            </a:r>
            <a:endParaRPr lang="en-US" sz="1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13625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9" y="232029"/>
            <a:ext cx="5570800" cy="654735"/>
          </a:xfrm>
        </p:spPr>
        <p:txBody>
          <a:bodyPr>
            <a:normAutofit fontScale="90000"/>
          </a:bodyPr>
          <a:lstStyle/>
          <a:p>
            <a:r>
              <a:rPr lang="en-US" sz="3100" b="1" u="sng" dirty="0" err="1" smtClean="0">
                <a:latin typeface="Helvetica"/>
                <a:cs typeface="Helvetica"/>
              </a:rPr>
              <a:t>Phenophase</a:t>
            </a:r>
            <a:r>
              <a:rPr lang="en-US" sz="3100" b="1" u="sng" dirty="0" smtClean="0">
                <a:latin typeface="Helvetica"/>
                <a:cs typeface="Helvetica"/>
              </a:rPr>
              <a:t> </a:t>
            </a:r>
            <a:r>
              <a:rPr lang="en-US" sz="3100" b="1" u="sng" dirty="0" smtClean="0">
                <a:latin typeface="Helvetica"/>
                <a:cs typeface="Helvetica"/>
              </a:rPr>
              <a:t>Determination </a:t>
            </a:r>
            <a:r>
              <a:rPr lang="en-US" sz="3100" b="1" dirty="0" smtClean="0">
                <a:latin typeface="Helvetica"/>
                <a:cs typeface="Helvetica"/>
              </a:rPr>
              <a:t/>
            </a:r>
            <a:br>
              <a:rPr lang="en-US" sz="3100" b="1" dirty="0" smtClean="0">
                <a:latin typeface="Helvetica"/>
                <a:cs typeface="Helvetica"/>
              </a:rPr>
            </a:br>
            <a:r>
              <a:rPr lang="en-US" sz="3600" b="1" dirty="0" smtClean="0">
                <a:latin typeface="Helvetica"/>
                <a:cs typeface="Helvetica"/>
              </a:rPr>
              <a:t>Leaf Cost-To-Benefit Factor</a:t>
            </a:r>
            <a:endParaRPr lang="en-US" sz="3600" b="1" dirty="0">
              <a:latin typeface="Helvetica"/>
              <a:cs typeface="Helvetica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463180" y="4321859"/>
            <a:ext cx="590974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7441775"/>
              </p:ext>
            </p:extLst>
          </p:nvPr>
        </p:nvGraphicFramePr>
        <p:xfrm>
          <a:off x="265144" y="2177405"/>
          <a:ext cx="5651690" cy="402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5" name="Equation" r:id="rId3" imgW="3035300" imgH="215900" progId="Equation.3">
                  <p:embed/>
                </p:oleObj>
              </mc:Choice>
              <mc:Fallback>
                <p:oleObj name="Equation" r:id="rId3" imgW="3035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5144" y="2177405"/>
                        <a:ext cx="5651690" cy="4023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53437" y="2741419"/>
            <a:ext cx="51423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TAW      = Total Available Water (liquid and ice)</a:t>
            </a:r>
          </a:p>
          <a:p>
            <a:r>
              <a:rPr lang="en-US" dirty="0" smtClean="0"/>
              <a:t>TAW</a:t>
            </a:r>
            <a:r>
              <a:rPr lang="en-US" baseline="-25000" dirty="0" smtClean="0"/>
              <a:t>FRW </a:t>
            </a:r>
            <a:r>
              <a:rPr lang="en-US" dirty="0" smtClean="0"/>
              <a:t>= Root-Weighted Fraction of TAW Available</a:t>
            </a:r>
          </a:p>
          <a:p>
            <a:r>
              <a:rPr lang="en-US" dirty="0" err="1" smtClean="0"/>
              <a:t>Clim_TAW</a:t>
            </a:r>
            <a:r>
              <a:rPr lang="en-US" baseline="-25000" dirty="0" err="1" smtClean="0"/>
              <a:t>FRW</a:t>
            </a:r>
            <a:r>
              <a:rPr lang="en-US" dirty="0" smtClean="0"/>
              <a:t> = Climatological TAW</a:t>
            </a:r>
            <a:r>
              <a:rPr lang="en-US" baseline="-25000" dirty="0" smtClean="0"/>
              <a:t>FRW</a:t>
            </a:r>
          </a:p>
          <a:p>
            <a:r>
              <a:rPr lang="en-US" dirty="0" err="1"/>
              <a:t>s</a:t>
            </a:r>
            <a:r>
              <a:rPr lang="en-US" dirty="0" err="1" smtClean="0"/>
              <a:t>slope</a:t>
            </a:r>
            <a:r>
              <a:rPr lang="en-US" dirty="0" smtClean="0"/>
              <a:t>  = Slope of line to re-scale TAW</a:t>
            </a:r>
          </a:p>
          <a:p>
            <a:r>
              <a:rPr lang="en-US" dirty="0" err="1"/>
              <a:t>s</a:t>
            </a:r>
            <a:r>
              <a:rPr lang="en-US" dirty="0" err="1" smtClean="0"/>
              <a:t>offset</a:t>
            </a:r>
            <a:r>
              <a:rPr lang="en-US" dirty="0" smtClean="0"/>
              <a:t> = Offset of line to re-scale TAW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09945" y="1116364"/>
            <a:ext cx="89838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200" dirty="0"/>
              <a:t>A</a:t>
            </a:r>
            <a:r>
              <a:rPr lang="en-US" sz="2200" dirty="0" smtClean="0"/>
              <a:t>djust the magnitude of LAI for productive vs. desert sites: </a:t>
            </a:r>
          </a:p>
          <a:p>
            <a:r>
              <a:rPr lang="en-US" sz="2200" dirty="0"/>
              <a:t> </a:t>
            </a:r>
            <a:r>
              <a:rPr lang="en-US" sz="2200" dirty="0" smtClean="0"/>
              <a:t>    </a:t>
            </a:r>
            <a:r>
              <a:rPr lang="en-US" sz="2000" dirty="0" smtClean="0"/>
              <a:t> -- Scale leaf cost-to-benefit factor using climatological and real-time stress  </a:t>
            </a:r>
            <a:endParaRPr lang="en-US" sz="2000" dirty="0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193932"/>
              </p:ext>
            </p:extLst>
          </p:nvPr>
        </p:nvGraphicFramePr>
        <p:xfrm>
          <a:off x="756319" y="4821789"/>
          <a:ext cx="4488846" cy="489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6" name="Equation" r:id="rId5" imgW="2209800" imgH="241300" progId="Equation.3">
                  <p:embed/>
                </p:oleObj>
              </mc:Choice>
              <mc:Fallback>
                <p:oleObj name="Equation" r:id="rId5" imgW="22098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56319" y="4821789"/>
                        <a:ext cx="4488846" cy="4897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sib_rtstress.ep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804" y="4236171"/>
            <a:ext cx="3262440" cy="2720799"/>
          </a:xfrm>
          <a:prstGeom prst="rect">
            <a:avLst/>
          </a:prstGeom>
        </p:spPr>
      </p:pic>
      <p:pic>
        <p:nvPicPr>
          <p:cNvPr id="8" name="Picture 7" descr="sib_cstress.ep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619" y="1732026"/>
            <a:ext cx="3105401" cy="25898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8650" y="5641453"/>
            <a:ext cx="56392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rstfac4     = Total Real-Time Plant Stress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- Humidity, Root Zone Moisture, Temperature</a:t>
            </a:r>
          </a:p>
          <a:p>
            <a:r>
              <a:rPr lang="en-US" dirty="0" smtClean="0"/>
              <a:t>rstfac4</a:t>
            </a:r>
            <a:r>
              <a:rPr lang="en-US" baseline="-25000" dirty="0" smtClean="0"/>
              <a:t>ave</a:t>
            </a:r>
            <a:r>
              <a:rPr lang="en-US" dirty="0" smtClean="0"/>
              <a:t> = Running-Average Daily Mean rstfac4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81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mageedit_2_7337344076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1" y="53624"/>
            <a:ext cx="1884363" cy="174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1194984711121414406tree_branches_and_roots_01.svg.m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138363"/>
            <a:ext cx="4586287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7" descr="img138074596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613" y="3573463"/>
            <a:ext cx="2825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8" descr="img138074596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800" y="2525713"/>
            <a:ext cx="28257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9" descr="img138074596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825" y="2485012"/>
            <a:ext cx="2825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56" descr="img138074596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756" y="3829684"/>
            <a:ext cx="28257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39857" y="3627021"/>
            <a:ext cx="936675" cy="461665"/>
          </a:xfrm>
          <a:prstGeom prst="rect">
            <a:avLst/>
          </a:prstGeom>
          <a:solidFill>
            <a:srgbClr val="FBFFBD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Arial"/>
                <a:cs typeface="Arial"/>
              </a:rPr>
              <a:t>Input</a:t>
            </a:r>
            <a:endParaRPr lang="en-US" sz="2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267062" y="2719151"/>
            <a:ext cx="1193055" cy="461665"/>
          </a:xfrm>
          <a:prstGeom prst="rect">
            <a:avLst/>
          </a:prstGeom>
          <a:solidFill>
            <a:srgbClr val="B9CEE5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Arial"/>
                <a:cs typeface="Arial"/>
              </a:rPr>
              <a:t>Output</a:t>
            </a:r>
            <a:endParaRPr lang="en-US" sz="2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85951" y="1510564"/>
            <a:ext cx="2676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 smtClean="0">
                <a:latin typeface="Arial"/>
                <a:cs typeface="Arial"/>
              </a:rPr>
              <a:t>Weather</a:t>
            </a:r>
          </a:p>
          <a:p>
            <a:r>
              <a:rPr lang="en-US" dirty="0" smtClean="0"/>
              <a:t>MERRA 0.5</a:t>
            </a:r>
            <a:r>
              <a:rPr lang="en-US" baseline="40000" dirty="0" smtClean="0"/>
              <a:t>o</a:t>
            </a:r>
            <a:r>
              <a:rPr lang="en-US" dirty="0" smtClean="0"/>
              <a:t> x 0.67</a:t>
            </a:r>
            <a:r>
              <a:rPr lang="en-US" baseline="40000" dirty="0" smtClean="0"/>
              <a:t>o</a:t>
            </a:r>
            <a:r>
              <a:rPr lang="en-US" dirty="0" smtClean="0"/>
              <a:t> Hourly 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8054" y="2126239"/>
            <a:ext cx="3019426" cy="1169551"/>
          </a:xfrm>
          <a:prstGeom prst="rect">
            <a:avLst/>
          </a:prstGeom>
          <a:solidFill>
            <a:srgbClr val="FBFFBD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&gt; Pressure and Specific Humidity</a:t>
            </a:r>
          </a:p>
          <a:p>
            <a:r>
              <a:rPr lang="en-US" sz="1400" b="1" dirty="0" smtClean="0"/>
              <a:t>&gt; Temperature, Wind</a:t>
            </a:r>
          </a:p>
          <a:p>
            <a:r>
              <a:rPr lang="en-US" sz="1400" b="1" dirty="0" smtClean="0"/>
              <a:t>&gt; Shortwave/</a:t>
            </a:r>
            <a:r>
              <a:rPr lang="en-US" sz="1400" b="1" dirty="0" err="1" smtClean="0"/>
              <a:t>Longwave</a:t>
            </a:r>
            <a:r>
              <a:rPr lang="en-US" sz="1400" b="1" dirty="0" smtClean="0"/>
              <a:t> Radiation</a:t>
            </a:r>
          </a:p>
          <a:p>
            <a:r>
              <a:rPr lang="en-US" sz="1400" b="1" dirty="0" smtClean="0"/>
              <a:t>&gt; Convective/Large-Scale Precipitation</a:t>
            </a:r>
          </a:p>
          <a:p>
            <a:r>
              <a:rPr lang="en-US" sz="1400" b="1" dirty="0"/>
              <a:t> </a:t>
            </a:r>
            <a:r>
              <a:rPr lang="en-US" sz="1400" b="1" dirty="0" smtClean="0"/>
              <a:t>      -- Scaled To Monthly GPCP--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20474" y="4292356"/>
            <a:ext cx="1454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 smtClean="0">
                <a:latin typeface="Arial"/>
                <a:cs typeface="Arial"/>
              </a:rPr>
              <a:t>Land Cover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41029" y="5642405"/>
            <a:ext cx="26991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 smtClean="0">
                <a:latin typeface="Arial"/>
                <a:cs typeface="Arial"/>
              </a:rPr>
              <a:t>Soil Properties</a:t>
            </a:r>
          </a:p>
          <a:p>
            <a:pPr algn="ctr"/>
            <a:r>
              <a:rPr lang="en-US" dirty="0" smtClean="0">
                <a:cs typeface="Arial"/>
              </a:rPr>
              <a:t>IGBP Soil Data Task Group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74687" y="6254011"/>
            <a:ext cx="2082621" cy="523220"/>
          </a:xfrm>
          <a:prstGeom prst="rect">
            <a:avLst/>
          </a:prstGeom>
          <a:solidFill>
            <a:srgbClr val="FBFFBD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&gt; Sand and Clay Fractions</a:t>
            </a:r>
          </a:p>
          <a:p>
            <a:r>
              <a:rPr lang="en-US" sz="1400" b="1" dirty="0" smtClean="0"/>
              <a:t>&gt; Soil reflectance </a:t>
            </a:r>
            <a:endParaRPr lang="en-US" sz="14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133315" y="4675746"/>
            <a:ext cx="3352200" cy="523220"/>
          </a:xfrm>
          <a:prstGeom prst="rect">
            <a:avLst/>
          </a:prstGeom>
          <a:solidFill>
            <a:srgbClr val="FBFFBD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&gt; MODIS 1-km Plant Functional Type</a:t>
            </a:r>
          </a:p>
          <a:p>
            <a:r>
              <a:rPr lang="en-US" sz="1400" b="1" dirty="0" smtClean="0"/>
              <a:t>&gt; 0.5</a:t>
            </a:r>
            <a:r>
              <a:rPr lang="en-US" sz="1400" b="1" baseline="30000" dirty="0" smtClean="0"/>
              <a:t>o</a:t>
            </a:r>
            <a:r>
              <a:rPr lang="en-US" sz="1400" b="1" dirty="0" smtClean="0"/>
              <a:t> Crop Data </a:t>
            </a:r>
            <a:r>
              <a:rPr lang="en-US" sz="1400" b="1" dirty="0"/>
              <a:t>(</a:t>
            </a:r>
            <a:r>
              <a:rPr lang="en-US" sz="1400" b="1" dirty="0" err="1" smtClean="0"/>
              <a:t>Ramankutty</a:t>
            </a:r>
            <a:r>
              <a:rPr lang="en-US" sz="1400" b="1" dirty="0" smtClean="0"/>
              <a:t> et al., 2008</a:t>
            </a:r>
            <a:r>
              <a:rPr lang="en-US" sz="1400" b="1" dirty="0"/>
              <a:t>)</a:t>
            </a:r>
          </a:p>
        </p:txBody>
      </p:sp>
      <p:grpSp>
        <p:nvGrpSpPr>
          <p:cNvPr id="80" name="Group 79"/>
          <p:cNvGrpSpPr/>
          <p:nvPr/>
        </p:nvGrpSpPr>
        <p:grpSpPr>
          <a:xfrm>
            <a:off x="4888838" y="1309676"/>
            <a:ext cx="647701" cy="660400"/>
            <a:chOff x="5334000" y="1257300"/>
            <a:chExt cx="647701" cy="660400"/>
          </a:xfrm>
        </p:grpSpPr>
        <p:cxnSp>
          <p:nvCxnSpPr>
            <p:cNvPr id="69" name="Straight Arrow Connector 68"/>
            <p:cNvCxnSpPr/>
            <p:nvPr/>
          </p:nvCxnSpPr>
          <p:spPr>
            <a:xfrm flipV="1">
              <a:off x="5334000" y="1257300"/>
              <a:ext cx="595313" cy="533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/>
            <p:nvPr/>
          </p:nvCxnSpPr>
          <p:spPr>
            <a:xfrm flipH="1">
              <a:off x="5413375" y="1402200"/>
              <a:ext cx="568326" cy="5155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TextBox 76"/>
          <p:cNvSpPr txBox="1"/>
          <p:nvPr/>
        </p:nvSpPr>
        <p:spPr>
          <a:xfrm>
            <a:off x="5612350" y="595772"/>
            <a:ext cx="3009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latin typeface="Arial"/>
                <a:cs typeface="Arial"/>
              </a:rPr>
              <a:t>Land-Atmosphere Fluxes</a:t>
            </a:r>
            <a:endParaRPr lang="en-US" b="1" u="sng" dirty="0">
              <a:latin typeface="Arial"/>
              <a:cs typeface="Arial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681332" y="978198"/>
            <a:ext cx="2778785" cy="1169551"/>
          </a:xfrm>
          <a:prstGeom prst="rect">
            <a:avLst/>
          </a:prstGeom>
          <a:solidFill>
            <a:srgbClr val="B9CEE5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&gt; Carbon</a:t>
            </a:r>
          </a:p>
          <a:p>
            <a:r>
              <a:rPr lang="en-US" sz="1400" b="1" dirty="0" smtClean="0"/>
              <a:t>-- Gross Primary Production (GPP) </a:t>
            </a:r>
          </a:p>
          <a:p>
            <a:r>
              <a:rPr lang="en-US" sz="1400" b="1" dirty="0" smtClean="0"/>
              <a:t>-- Respiration (Auto- and Hetero-)</a:t>
            </a:r>
          </a:p>
          <a:p>
            <a:r>
              <a:rPr lang="en-US" sz="1400" b="1" dirty="0" smtClean="0"/>
              <a:t>&gt; Energy:  Latent and Sensible Heat</a:t>
            </a:r>
          </a:p>
          <a:p>
            <a:r>
              <a:rPr lang="en-US" sz="1400" b="1" dirty="0" smtClean="0"/>
              <a:t>&gt; Water: Evapotranspiration</a:t>
            </a:r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6827484" y="3782615"/>
            <a:ext cx="1146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latin typeface="Arial"/>
                <a:cs typeface="Arial"/>
              </a:rPr>
              <a:t>Biomass</a:t>
            </a:r>
            <a:endParaRPr lang="en-US" b="1" u="sng" dirty="0">
              <a:latin typeface="Arial"/>
              <a:cs typeface="Arial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088362" y="4146876"/>
            <a:ext cx="2703708" cy="954107"/>
          </a:xfrm>
          <a:prstGeom prst="rect">
            <a:avLst/>
          </a:prstGeom>
          <a:solidFill>
            <a:srgbClr val="B9CEE5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/>
              <a:t>&gt; Above and Below Ground Pools </a:t>
            </a:r>
          </a:p>
          <a:p>
            <a:pPr algn="r"/>
            <a:r>
              <a:rPr lang="en-US" sz="1400" b="1" dirty="0" smtClean="0"/>
              <a:t>-- Leaf, Wood, Roots, Product --</a:t>
            </a:r>
          </a:p>
          <a:p>
            <a:pPr algn="r"/>
            <a:r>
              <a:rPr lang="en-US" sz="1400" b="1" dirty="0" smtClean="0"/>
              <a:t>&gt; Leaf Area Index </a:t>
            </a:r>
          </a:p>
          <a:p>
            <a:pPr algn="r"/>
            <a:r>
              <a:rPr lang="en-US" sz="1400" b="1" dirty="0" smtClean="0"/>
              <a:t>&gt; Net Primary Productivity</a:t>
            </a:r>
            <a:endParaRPr lang="en-US" sz="1400" b="1" dirty="0"/>
          </a:p>
        </p:txBody>
      </p:sp>
      <p:sp>
        <p:nvSpPr>
          <p:cNvPr id="83" name="TextBox 82"/>
          <p:cNvSpPr txBox="1"/>
          <p:nvPr/>
        </p:nvSpPr>
        <p:spPr>
          <a:xfrm>
            <a:off x="6253939" y="5501989"/>
            <a:ext cx="2340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latin typeface="Arial"/>
                <a:cs typeface="Arial"/>
              </a:rPr>
              <a:t>Soil Characteristics</a:t>
            </a:r>
            <a:endParaRPr lang="en-US" b="1" u="sng" dirty="0">
              <a:latin typeface="Arial"/>
              <a:cs typeface="Arial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217832" y="5898921"/>
            <a:ext cx="2492990" cy="523220"/>
          </a:xfrm>
          <a:prstGeom prst="rect">
            <a:avLst/>
          </a:prstGeom>
          <a:solidFill>
            <a:srgbClr val="B9CEE5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&gt; Soil Moisture/Water Content</a:t>
            </a:r>
          </a:p>
          <a:p>
            <a:r>
              <a:rPr lang="en-US" sz="1400" b="1" dirty="0" smtClean="0"/>
              <a:t>&gt; Soil Carbon </a:t>
            </a:r>
            <a:endParaRPr lang="en-US" sz="1400" b="1" dirty="0"/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3060700" y="3079750"/>
            <a:ext cx="3578225" cy="646331"/>
          </a:xfrm>
          <a:prstGeom prst="rect">
            <a:avLst/>
          </a:prstGeom>
          <a:solidFill>
            <a:schemeClr val="bg2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dirty="0">
                <a:solidFill>
                  <a:srgbClr val="000000"/>
                </a:solidFill>
                <a:latin typeface="Helvetica"/>
                <a:cs typeface="Helvetica"/>
              </a:rPr>
              <a:t>The Simple Biosphere </a:t>
            </a:r>
            <a:r>
              <a:rPr lang="en-US" sz="1800" b="1" dirty="0" smtClean="0">
                <a:solidFill>
                  <a:srgbClr val="000000"/>
                </a:solidFill>
                <a:latin typeface="Helvetica"/>
                <a:cs typeface="Helvetica"/>
              </a:rPr>
              <a:t>Model </a:t>
            </a:r>
            <a:r>
              <a:rPr lang="en-US" sz="1800" b="1" dirty="0">
                <a:solidFill>
                  <a:srgbClr val="000000"/>
                </a:solidFill>
                <a:latin typeface="Helvetica"/>
                <a:cs typeface="Helvetica"/>
              </a:rPr>
              <a:t>SiB4</a:t>
            </a:r>
          </a:p>
        </p:txBody>
      </p:sp>
    </p:spTree>
    <p:extLst>
      <p:ext uri="{BB962C8B-B14F-4D97-AF65-F5344CB8AC3E}">
        <p14:creationId xmlns:p14="http://schemas.microsoft.com/office/powerpoint/2010/main" val="682682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9908" y="287253"/>
            <a:ext cx="5693530" cy="654735"/>
          </a:xfrm>
        </p:spPr>
        <p:txBody>
          <a:bodyPr>
            <a:normAutofit fontScale="90000"/>
          </a:bodyPr>
          <a:lstStyle/>
          <a:p>
            <a:r>
              <a:rPr lang="en-US" sz="3100" b="1" u="sng" dirty="0" err="1" smtClean="0">
                <a:latin typeface="Helvetica"/>
                <a:cs typeface="Helvetica"/>
              </a:rPr>
              <a:t>Phenophase</a:t>
            </a:r>
            <a:r>
              <a:rPr lang="en-US" sz="3100" b="1" u="sng" dirty="0" smtClean="0">
                <a:latin typeface="Helvetica"/>
                <a:cs typeface="Helvetica"/>
              </a:rPr>
              <a:t> </a:t>
            </a:r>
            <a:r>
              <a:rPr lang="en-US" sz="3100" b="1" u="sng" dirty="0" smtClean="0">
                <a:latin typeface="Helvetica"/>
                <a:cs typeface="Helvetica"/>
              </a:rPr>
              <a:t>Determination </a:t>
            </a:r>
            <a:r>
              <a:rPr lang="en-US" sz="3100" b="1" dirty="0" smtClean="0">
                <a:latin typeface="Helvetica"/>
                <a:cs typeface="Helvetica"/>
              </a:rPr>
              <a:t/>
            </a:r>
            <a:br>
              <a:rPr lang="en-US" sz="3100" b="1" dirty="0" smtClean="0">
                <a:latin typeface="Helvetica"/>
                <a:cs typeface="Helvetica"/>
              </a:rPr>
            </a:br>
            <a:r>
              <a:rPr lang="en-US" sz="3600" b="1" dirty="0" smtClean="0">
                <a:latin typeface="Helvetica"/>
                <a:cs typeface="Helvetica"/>
              </a:rPr>
              <a:t>Leaf Cost-To-Benefit Factor</a:t>
            </a:r>
            <a:endParaRPr lang="en-US" sz="3600" b="1" dirty="0">
              <a:latin typeface="Helvetica"/>
              <a:cs typeface="Helvetica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080137"/>
              </p:ext>
            </p:extLst>
          </p:nvPr>
        </p:nvGraphicFramePr>
        <p:xfrm>
          <a:off x="1704975" y="1647825"/>
          <a:ext cx="5478463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5" name="Equation" r:id="rId3" imgW="3200400" imgH="406400" progId="Equation.3">
                  <p:embed/>
                </p:oleObj>
              </mc:Choice>
              <mc:Fallback>
                <p:oleObj name="Equation" r:id="rId3" imgW="32004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04975" y="1647825"/>
                        <a:ext cx="5478463" cy="695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12017" y="1116364"/>
            <a:ext cx="89838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200" dirty="0" smtClean="0"/>
              <a:t>Combine leaf growth with stresses: total leaf cost-to-benefit factor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7887235" y="3027625"/>
            <a:ext cx="8919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Helvetica"/>
                <a:cs typeface="Helvetica"/>
              </a:rPr>
              <a:t>Stage </a:t>
            </a:r>
            <a:r>
              <a:rPr lang="en-US" sz="1600" dirty="0" smtClean="0">
                <a:latin typeface="Helvetica"/>
                <a:cs typeface="Helvetica"/>
              </a:rPr>
              <a:t>5</a:t>
            </a:r>
            <a:endParaRPr lang="en-US" sz="1600" dirty="0">
              <a:latin typeface="Helvetica"/>
              <a:cs typeface="Helvetic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87235" y="3745222"/>
            <a:ext cx="8919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Helvetica"/>
                <a:cs typeface="Helvetica"/>
              </a:rPr>
              <a:t>Stage </a:t>
            </a:r>
            <a:r>
              <a:rPr lang="en-US" sz="1600" dirty="0" smtClean="0">
                <a:latin typeface="Helvetica"/>
                <a:cs typeface="Helvetica"/>
              </a:rPr>
              <a:t>4</a:t>
            </a:r>
            <a:endParaRPr lang="en-US" sz="1600" dirty="0">
              <a:latin typeface="Helvetica"/>
              <a:cs typeface="Helvetic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75701" y="4842849"/>
            <a:ext cx="8919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Helvetica"/>
                <a:cs typeface="Helvetica"/>
              </a:rPr>
              <a:t>Stage 3</a:t>
            </a:r>
            <a:endParaRPr lang="en-US" sz="1600" dirty="0">
              <a:latin typeface="Helvetica"/>
              <a:cs typeface="Helvetic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70741" y="5405498"/>
            <a:ext cx="8919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Helvetica"/>
                <a:cs typeface="Helvetica"/>
              </a:rPr>
              <a:t>Stage </a:t>
            </a:r>
            <a:r>
              <a:rPr lang="en-US" sz="1600" dirty="0" smtClean="0">
                <a:latin typeface="Helvetica"/>
                <a:cs typeface="Helvetica"/>
              </a:rPr>
              <a:t>2</a:t>
            </a:r>
            <a:endParaRPr lang="en-US" sz="1600" dirty="0">
              <a:latin typeface="Helvetica"/>
              <a:cs typeface="Helvetica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7471896" y="5872288"/>
            <a:ext cx="74349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873221" y="5947259"/>
            <a:ext cx="8919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Helvetica"/>
                <a:cs typeface="Helvetica"/>
              </a:rPr>
              <a:t>Stage 1</a:t>
            </a:r>
            <a:endParaRPr lang="en-US" sz="1600" dirty="0">
              <a:latin typeface="Helvetica"/>
              <a:cs typeface="Helvetica"/>
            </a:endParaRPr>
          </a:p>
        </p:txBody>
      </p:sp>
      <p:pic>
        <p:nvPicPr>
          <p:cNvPr id="5" name="Picture 4" descr="sib_gstress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6" y="2140851"/>
            <a:ext cx="7603849" cy="4753782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7459352" y="5385002"/>
            <a:ext cx="74349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471896" y="3684904"/>
            <a:ext cx="74349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471896" y="4804028"/>
            <a:ext cx="74349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3834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b2_npp04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5" b="156"/>
          <a:stretch/>
        </p:blipFill>
        <p:spPr>
          <a:xfrm>
            <a:off x="6515931" y="603504"/>
            <a:ext cx="2569738" cy="204825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211030" y="107973"/>
            <a:ext cx="152656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Helvetica"/>
                <a:cs typeface="Helvetica"/>
              </a:rPr>
              <a:t>Assim</a:t>
            </a:r>
            <a:r>
              <a:rPr lang="en-US" sz="2400" baseline="-25000" dirty="0" err="1" smtClean="0">
                <a:latin typeface="Helvetica"/>
                <a:cs typeface="Helvetica"/>
              </a:rPr>
              <a:t>ave</a:t>
            </a:r>
            <a:endParaRPr lang="en-US" sz="2400" baseline="-25000" dirty="0">
              <a:latin typeface="Helvetica"/>
              <a:cs typeface="Helvetic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00486" y="851456"/>
            <a:ext cx="400110" cy="1169551"/>
          </a:xfrm>
          <a:prstGeom prst="rect">
            <a:avLst/>
          </a:prstGeom>
          <a:solidFill>
            <a:schemeClr val="bg1"/>
          </a:solidFill>
        </p:spPr>
        <p:txBody>
          <a:bodyPr vert="vert270" wrap="none" rtlCol="0">
            <a:spAutoFit/>
          </a:bodyPr>
          <a:lstStyle/>
          <a:p>
            <a:r>
              <a:rPr lang="en-US" sz="1400" dirty="0" err="1">
                <a:latin typeface="Helvetica"/>
                <a:cs typeface="Helvetica"/>
              </a:rPr>
              <a:t>m</a:t>
            </a:r>
            <a:r>
              <a:rPr lang="en-US" sz="1400" dirty="0" err="1" smtClean="0">
                <a:latin typeface="Helvetica"/>
                <a:cs typeface="Helvetica"/>
              </a:rPr>
              <a:t>ol</a:t>
            </a:r>
            <a:r>
              <a:rPr lang="en-US" sz="1400" dirty="0" smtClean="0">
                <a:latin typeface="Helvetica"/>
                <a:cs typeface="Helvetica"/>
              </a:rPr>
              <a:t> C/m</a:t>
            </a:r>
            <a:r>
              <a:rPr lang="en-US" sz="1400" baseline="30000" dirty="0" smtClean="0">
                <a:latin typeface="Helvetica"/>
                <a:cs typeface="Helvetica"/>
              </a:rPr>
              <a:t>2</a:t>
            </a:r>
            <a:r>
              <a:rPr lang="en-US" sz="1400" dirty="0" smtClean="0">
                <a:latin typeface="Helvetica"/>
                <a:cs typeface="Helvetica"/>
              </a:rPr>
              <a:t>/day</a:t>
            </a:r>
            <a:endParaRPr lang="en-US" sz="1400" dirty="0">
              <a:latin typeface="Helvetica"/>
              <a:cs typeface="Helvetica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2262920"/>
              </p:ext>
            </p:extLst>
          </p:nvPr>
        </p:nvGraphicFramePr>
        <p:xfrm>
          <a:off x="1347015" y="1254932"/>
          <a:ext cx="3128833" cy="865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8" name="Equation" r:id="rId4" imgW="1562100" imgH="431800" progId="Equation.3">
                  <p:embed/>
                </p:oleObj>
              </mc:Choice>
              <mc:Fallback>
                <p:oleObj name="Equation" r:id="rId4" imgW="15621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47015" y="1254932"/>
                        <a:ext cx="3128833" cy="865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6687456" y="5249857"/>
            <a:ext cx="25875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Assim</a:t>
            </a:r>
            <a:r>
              <a:rPr lang="en-US" sz="1600" dirty="0" smtClean="0"/>
              <a:t> </a:t>
            </a:r>
            <a:r>
              <a:rPr lang="en-US" sz="1600" baseline="-25000" dirty="0" err="1" smtClean="0"/>
              <a:t>ave</a:t>
            </a:r>
            <a:r>
              <a:rPr lang="en-US" sz="1600" dirty="0" smtClean="0"/>
              <a:t>= </a:t>
            </a:r>
          </a:p>
          <a:p>
            <a:r>
              <a:rPr lang="en-US" sz="1600" dirty="0" smtClean="0"/>
              <a:t>     Running</a:t>
            </a:r>
            <a:r>
              <a:rPr lang="en-US" sz="1600" dirty="0" smtClean="0"/>
              <a:t>-</a:t>
            </a:r>
            <a:r>
              <a:rPr lang="en-US" sz="1600" dirty="0" smtClean="0"/>
              <a:t>Mean Daily       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</a:t>
            </a:r>
            <a:r>
              <a:rPr lang="en-US" sz="1600" dirty="0" smtClean="0"/>
              <a:t>Assimilation (</a:t>
            </a:r>
            <a:r>
              <a:rPr lang="en-US" sz="1600" dirty="0" err="1" smtClean="0"/>
              <a:t>mol</a:t>
            </a:r>
            <a:r>
              <a:rPr lang="en-US" sz="1600" dirty="0" smtClean="0"/>
              <a:t> C /m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)</a:t>
            </a:r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err="1" smtClean="0"/>
              <a:t>Assim</a:t>
            </a:r>
            <a:r>
              <a:rPr lang="en-US" sz="1600" baseline="-25000" dirty="0" err="1" smtClean="0"/>
              <a:t>max</a:t>
            </a:r>
            <a:r>
              <a:rPr lang="en-US" sz="1600" dirty="0" smtClean="0"/>
              <a:t> </a:t>
            </a:r>
            <a:r>
              <a:rPr lang="en-US" sz="1600" dirty="0" smtClean="0"/>
              <a:t>= Maximum </a:t>
            </a:r>
            <a:endParaRPr lang="en-US" sz="1600" dirty="0" smtClean="0"/>
          </a:p>
          <a:p>
            <a:r>
              <a:rPr lang="en-US" sz="1600" dirty="0"/>
              <a:t> </a:t>
            </a:r>
            <a:r>
              <a:rPr lang="en-US" sz="1600" dirty="0" smtClean="0"/>
              <a:t>     </a:t>
            </a:r>
            <a:r>
              <a:rPr lang="en-US" sz="1600" dirty="0" err="1" smtClean="0"/>
              <a:t>Assim</a:t>
            </a:r>
            <a:r>
              <a:rPr lang="en-US" sz="1600" baseline="-25000" dirty="0" err="1" smtClean="0"/>
              <a:t>ave</a:t>
            </a:r>
            <a:r>
              <a:rPr lang="en-US" sz="1600" dirty="0" smtClean="0"/>
              <a:t> (</a:t>
            </a:r>
            <a:r>
              <a:rPr lang="en-US" sz="1600" dirty="0" err="1" smtClean="0"/>
              <a:t>mol</a:t>
            </a:r>
            <a:r>
              <a:rPr lang="en-US" sz="1600" dirty="0" smtClean="0"/>
              <a:t> C/m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5641713" y="2605420"/>
            <a:ext cx="8919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Helvetica"/>
                <a:cs typeface="Helvetica"/>
              </a:rPr>
              <a:t>Stage 1</a:t>
            </a:r>
            <a:endParaRPr lang="en-US" sz="1600" dirty="0">
              <a:latin typeface="Helvetica"/>
              <a:cs typeface="Helvetic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23940" y="4014465"/>
            <a:ext cx="8919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Helvetica"/>
                <a:cs typeface="Helvetica"/>
              </a:rPr>
              <a:t>Stage 2</a:t>
            </a:r>
            <a:endParaRPr lang="en-US" sz="1600" dirty="0">
              <a:latin typeface="Helvetica"/>
              <a:cs typeface="Helvetic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40873" y="4798098"/>
            <a:ext cx="8919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Helvetica"/>
                <a:cs typeface="Helvetica"/>
              </a:rPr>
              <a:t>Stage 3</a:t>
            </a:r>
            <a:endParaRPr lang="en-US" sz="1600" dirty="0">
              <a:latin typeface="Helvetica"/>
              <a:cs typeface="Helvetica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703691" y="5709469"/>
            <a:ext cx="8919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Helvetica"/>
                <a:cs typeface="Helvetica"/>
              </a:rPr>
              <a:t>Stage 4</a:t>
            </a:r>
            <a:endParaRPr lang="en-US" sz="1600" dirty="0">
              <a:latin typeface="Helvetica"/>
              <a:cs typeface="Helvetica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5181831" y="6064098"/>
            <a:ext cx="8218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703691" y="6154241"/>
            <a:ext cx="8919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Helvetica"/>
                <a:cs typeface="Helvetica"/>
              </a:rPr>
              <a:t>Stage 5</a:t>
            </a:r>
            <a:endParaRPr lang="en-US" sz="1600" dirty="0">
              <a:latin typeface="Helvetica"/>
              <a:cs typeface="Helvetica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517326" y="-100791"/>
            <a:ext cx="4889500" cy="14692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b="1" u="sng" dirty="0" err="1" smtClean="0">
                <a:latin typeface="Helvetica"/>
                <a:cs typeface="Helvetica"/>
              </a:rPr>
              <a:t>Phenophase</a:t>
            </a:r>
            <a:r>
              <a:rPr lang="en-US" sz="2900" b="1" u="sng" dirty="0" smtClean="0">
                <a:latin typeface="Helvetica"/>
                <a:cs typeface="Helvetica"/>
              </a:rPr>
              <a:t> Determination </a:t>
            </a:r>
            <a:r>
              <a:rPr lang="en-US" sz="2900" b="1" dirty="0" smtClean="0">
                <a:latin typeface="Helvetica"/>
                <a:cs typeface="Helvetica"/>
              </a:rPr>
              <a:t/>
            </a:r>
            <a:br>
              <a:rPr lang="en-US" sz="2900" b="1" dirty="0" smtClean="0">
                <a:latin typeface="Helvetica"/>
                <a:cs typeface="Helvetica"/>
              </a:rPr>
            </a:br>
            <a:r>
              <a:rPr lang="en-US" sz="3300" b="1" dirty="0" smtClean="0">
                <a:latin typeface="Helvetica"/>
                <a:cs typeface="Helvetica"/>
              </a:rPr>
              <a:t>Assimilation Factor</a:t>
            </a:r>
            <a:endParaRPr lang="en-US" sz="3300" b="1" dirty="0">
              <a:latin typeface="Helvetica"/>
              <a:cs typeface="Helvetica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5165234" y="5166631"/>
            <a:ext cx="8218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165234" y="2965305"/>
            <a:ext cx="8218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181834" y="4369952"/>
            <a:ext cx="8218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742285" y="940301"/>
            <a:ext cx="8218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893624" y="721539"/>
            <a:ext cx="179449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Helvetica"/>
                <a:cs typeface="Helvetica"/>
              </a:rPr>
              <a:t>Assim</a:t>
            </a:r>
            <a:r>
              <a:rPr lang="en-US" sz="1600" baseline="-25000" dirty="0" err="1" smtClean="0">
                <a:latin typeface="Helvetica"/>
                <a:cs typeface="Helvetica"/>
              </a:rPr>
              <a:t>max</a:t>
            </a:r>
            <a:endParaRPr lang="en-US" sz="1600" baseline="-25000" dirty="0">
              <a:latin typeface="Helvetica"/>
              <a:cs typeface="Helvetica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7610333" y="1060093"/>
            <a:ext cx="521334" cy="165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ib2_phennpp04.eps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8" t="5664" r="-28" b="105"/>
          <a:stretch/>
        </p:blipFill>
        <p:spPr>
          <a:xfrm>
            <a:off x="91440" y="2240280"/>
            <a:ext cx="5486400" cy="452628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627238" y="2796028"/>
            <a:ext cx="120461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FF0000"/>
                </a:solidFill>
              </a:rPr>
              <a:t>Phen_Assim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927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26578" y="139303"/>
            <a:ext cx="6377271" cy="8760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u="sng" dirty="0" err="1" smtClean="0">
                <a:latin typeface="Helvetica"/>
                <a:cs typeface="Helvetica"/>
              </a:rPr>
              <a:t>Phenophase</a:t>
            </a:r>
            <a:r>
              <a:rPr lang="en-US" sz="3300" b="1" u="sng" dirty="0" smtClean="0">
                <a:latin typeface="Helvetica"/>
                <a:cs typeface="Helvetica"/>
              </a:rPr>
              <a:t> Determination </a:t>
            </a:r>
            <a:endParaRPr lang="en-US" sz="3300" b="1" dirty="0">
              <a:latin typeface="Helvetica"/>
              <a:cs typeface="Helv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11264" y="1286648"/>
            <a:ext cx="4737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Assim</a:t>
            </a:r>
            <a:r>
              <a:rPr lang="en-US" sz="2400" b="1" baseline="-25000" dirty="0" err="1" smtClean="0"/>
              <a:t>delta</a:t>
            </a:r>
            <a:r>
              <a:rPr lang="en-US" sz="2400" b="1" dirty="0" smtClean="0"/>
              <a:t> = Daily change in </a:t>
            </a:r>
            <a:r>
              <a:rPr lang="en-US" sz="2400" b="1" dirty="0" err="1" smtClean="0"/>
              <a:t>Assim</a:t>
            </a:r>
            <a:r>
              <a:rPr lang="en-US" sz="2400" b="1" baseline="-25000" dirty="0" err="1" smtClean="0"/>
              <a:t>ave</a:t>
            </a:r>
            <a:endParaRPr lang="en-US" sz="2400" b="1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269911" y="2248023"/>
            <a:ext cx="35637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IF (</a:t>
            </a:r>
            <a:r>
              <a:rPr lang="en-US" sz="2800" b="1" dirty="0" err="1" smtClean="0"/>
              <a:t>Assim</a:t>
            </a:r>
            <a:r>
              <a:rPr lang="en-US" sz="2800" b="1" baseline="-25000" dirty="0" err="1" smtClean="0"/>
              <a:t>delta</a:t>
            </a:r>
            <a:r>
              <a:rPr lang="en-US" sz="2800" b="1" dirty="0" smtClean="0"/>
              <a:t> &gt; 0) THEN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19393" y="3793980"/>
            <a:ext cx="8565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ELSE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797873" y="3002171"/>
            <a:ext cx="61226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Potential For Growth -&gt; </a:t>
            </a:r>
            <a:r>
              <a:rPr lang="en-US" sz="2800" dirty="0" smtClean="0"/>
              <a:t>USE </a:t>
            </a:r>
            <a:r>
              <a:rPr lang="en-US" sz="2800" dirty="0" err="1" smtClean="0"/>
              <a:t>Phen_LeafCTB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781379" y="4519989"/>
            <a:ext cx="59966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Potential End Of Season -&gt; </a:t>
            </a:r>
            <a:r>
              <a:rPr lang="en-US" sz="2800" dirty="0" smtClean="0"/>
              <a:t>USE </a:t>
            </a:r>
            <a:r>
              <a:rPr lang="en-US" sz="2800" dirty="0" err="1" smtClean="0"/>
              <a:t>Phen_Assim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319393" y="5278557"/>
            <a:ext cx="10832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ENDIF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294449" y="6027106"/>
            <a:ext cx="78275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Once the phenology stage is determined, </a:t>
            </a:r>
          </a:p>
          <a:p>
            <a:pPr algn="ctr"/>
            <a:r>
              <a:rPr lang="en-US" sz="2400" dirty="0" smtClean="0"/>
              <a:t>            the assimilated carbon can be allocated to the pools….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35310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b2_alloc04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91" b="-29"/>
          <a:stretch/>
        </p:blipFill>
        <p:spPr>
          <a:xfrm>
            <a:off x="1718235" y="2270778"/>
            <a:ext cx="5319058" cy="41605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47541" y="73436"/>
            <a:ext cx="655439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Helvetica"/>
                <a:cs typeface="Helvetica"/>
              </a:rPr>
              <a:t>SiB4 Dynamic Carbon Allocation</a:t>
            </a:r>
            <a:endParaRPr lang="en-US" sz="3200" b="1" dirty="0">
              <a:latin typeface="Helvetica"/>
              <a:cs typeface="Helv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3179" y="881527"/>
            <a:ext cx="23564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Helvetica"/>
                <a:cs typeface="Helvetica"/>
              </a:rPr>
              <a:t>Required Allocation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Helvetica"/>
                <a:cs typeface="Helvetica"/>
              </a:rPr>
              <a:t>Phenology </a:t>
            </a:r>
            <a:r>
              <a:rPr lang="en-US" dirty="0" smtClean="0">
                <a:latin typeface="Helvetica"/>
                <a:cs typeface="Helvetica"/>
              </a:rPr>
              <a:t>Stage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46125" y="761996"/>
            <a:ext cx="34034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Helvetica"/>
                <a:cs typeface="Helvetica"/>
              </a:rPr>
              <a:t>        Adjusted </a:t>
            </a:r>
            <a:r>
              <a:rPr lang="en-US" b="1" dirty="0" smtClean="0">
                <a:latin typeface="Helvetica"/>
                <a:cs typeface="Helvetica"/>
              </a:rPr>
              <a:t>Allocation 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Helvetica"/>
                <a:cs typeface="Helvetica"/>
              </a:rPr>
              <a:t>Leaf and Storage Pool Sizes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Helvetica"/>
                <a:cs typeface="Helvetica"/>
              </a:rPr>
              <a:t>Moisture </a:t>
            </a:r>
            <a:r>
              <a:rPr lang="en-US" dirty="0">
                <a:latin typeface="Helvetica"/>
                <a:cs typeface="Helvetica"/>
              </a:rPr>
              <a:t>Stress (dry</a:t>
            </a:r>
            <a:r>
              <a:rPr lang="en-US" dirty="0" smtClean="0">
                <a:latin typeface="Helvetica"/>
                <a:cs typeface="Helvetica"/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Helvetica"/>
                <a:cs typeface="Helvetica"/>
              </a:rPr>
              <a:t>Temperature Stress (cold</a:t>
            </a:r>
            <a:r>
              <a:rPr lang="en-US" dirty="0" smtClean="0">
                <a:latin typeface="Helvetica"/>
                <a:cs typeface="Helvetica"/>
              </a:rPr>
              <a:t>)</a:t>
            </a:r>
            <a:endParaRPr lang="en-US" dirty="0" smtClean="0">
              <a:latin typeface="Helvetica"/>
              <a:cs typeface="Helvetica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400512" y="5304117"/>
            <a:ext cx="1777943" cy="6463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64354" y="5950448"/>
            <a:ext cx="177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Helvetica"/>
                <a:cs typeface="Helvetica"/>
              </a:rPr>
              <a:t>Initial allocation to leaf pool</a:t>
            </a:r>
            <a:endParaRPr lang="en-US" dirty="0">
              <a:latin typeface="Helvetica"/>
              <a:cs typeface="Helvetica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6230471" y="2943412"/>
            <a:ext cx="1210229" cy="612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340100" y="2347977"/>
            <a:ext cx="1593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Helvetica"/>
                <a:cs typeface="Helvetica"/>
              </a:rPr>
              <a:t>Ending allocation to storage pool</a:t>
            </a:r>
            <a:endParaRPr lang="en-US" dirty="0">
              <a:latin typeface="Helvetica"/>
              <a:cs typeface="Helvetica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4447925" y="3549790"/>
            <a:ext cx="15489" cy="83643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024417" y="2903459"/>
            <a:ext cx="2776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Helvetica"/>
                <a:cs typeface="Helvetica"/>
              </a:rPr>
              <a:t>Transitional allocations varying with weather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4354" y="3549790"/>
            <a:ext cx="1514883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Storage</a:t>
            </a:r>
          </a:p>
          <a:p>
            <a:r>
              <a:rPr lang="en-US" dirty="0" smtClean="0">
                <a:solidFill>
                  <a:srgbClr val="00A601"/>
                </a:solidFill>
                <a:latin typeface="Helvetica"/>
                <a:cs typeface="Helvetica"/>
              </a:rPr>
              <a:t>Leaf</a:t>
            </a:r>
          </a:p>
          <a:p>
            <a:r>
              <a:rPr lang="en-US" dirty="0" smtClean="0">
                <a:solidFill>
                  <a:srgbClr val="3366FF"/>
                </a:solidFill>
                <a:latin typeface="Helvetica"/>
                <a:cs typeface="Helvetica"/>
              </a:rPr>
              <a:t>Wood/Stem</a:t>
            </a:r>
            <a:endParaRPr lang="en-US" dirty="0" smtClean="0">
              <a:solidFill>
                <a:srgbClr val="3366FF"/>
              </a:solidFill>
              <a:latin typeface="Helvetica"/>
              <a:cs typeface="Helvetica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Helvetica"/>
                <a:cs typeface="Helvetica"/>
              </a:rPr>
              <a:t>Fine Root</a:t>
            </a:r>
          </a:p>
          <a:p>
            <a:r>
              <a:rPr lang="en-US" dirty="0" smtClean="0">
                <a:solidFill>
                  <a:srgbClr val="EEE344"/>
                </a:solidFill>
                <a:latin typeface="Helvetica"/>
                <a:cs typeface="Helvetica"/>
              </a:rPr>
              <a:t>Coarse Root</a:t>
            </a:r>
          </a:p>
          <a:p>
            <a:r>
              <a:rPr lang="en-US" dirty="0" smtClean="0">
                <a:solidFill>
                  <a:srgbClr val="000090"/>
                </a:solidFill>
                <a:latin typeface="Helvetica"/>
                <a:cs typeface="Helvetica"/>
              </a:rPr>
              <a:t>Product</a:t>
            </a:r>
            <a:endParaRPr lang="en-US" dirty="0">
              <a:solidFill>
                <a:srgbClr val="000090"/>
              </a:solidFill>
              <a:latin typeface="Helvetica"/>
              <a:cs typeface="Helvetic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96184" y="894895"/>
            <a:ext cx="363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+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6779873" y="929249"/>
            <a:ext cx="363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=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7299996" y="1013964"/>
            <a:ext cx="15741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err="1" smtClean="0"/>
              <a:t>Alloc</a:t>
            </a:r>
            <a:r>
              <a:rPr lang="en-US" sz="2200" i="1" baseline="-25000" dirty="0" err="1" smtClean="0"/>
              <a:t>nlive_pool</a:t>
            </a:r>
            <a:endParaRPr lang="en-US" sz="2200" i="1" baseline="-25000" dirty="0"/>
          </a:p>
        </p:txBody>
      </p:sp>
    </p:spTree>
    <p:extLst>
      <p:ext uri="{BB962C8B-B14F-4D97-AF65-F5344CB8AC3E}">
        <p14:creationId xmlns:p14="http://schemas.microsoft.com/office/powerpoint/2010/main" val="979836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21080" y="185948"/>
            <a:ext cx="612098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Helvetica"/>
                <a:cs typeface="Helvetica"/>
              </a:rPr>
              <a:t>Assigning Assimilated Carbon</a:t>
            </a:r>
            <a:endParaRPr lang="en-US" sz="3200" b="1" dirty="0">
              <a:latin typeface="Helvetica"/>
              <a:cs typeface="Helvetica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7195164"/>
              </p:ext>
            </p:extLst>
          </p:nvPr>
        </p:nvGraphicFramePr>
        <p:xfrm>
          <a:off x="779198" y="2913011"/>
          <a:ext cx="8007517" cy="9056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53" name="Equation" r:id="rId3" imgW="3822700" imgH="431800" progId="Equation.3">
                  <p:embed/>
                </p:oleObj>
              </mc:Choice>
              <mc:Fallback>
                <p:oleObj name="Equation" r:id="rId3" imgW="38227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9198" y="2913011"/>
                        <a:ext cx="8007517" cy="9056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1353528"/>
              </p:ext>
            </p:extLst>
          </p:nvPr>
        </p:nvGraphicFramePr>
        <p:xfrm>
          <a:off x="1959837" y="5897072"/>
          <a:ext cx="3575916" cy="4640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54" name="Equation" r:id="rId5" imgW="1663700" imgH="215900" progId="Equation.3">
                  <p:embed/>
                </p:oleObj>
              </mc:Choice>
              <mc:Fallback>
                <p:oleObj name="Equation" r:id="rId5" imgW="1663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59837" y="5897072"/>
                        <a:ext cx="3575916" cy="4640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08151"/>
              </p:ext>
            </p:extLst>
          </p:nvPr>
        </p:nvGraphicFramePr>
        <p:xfrm>
          <a:off x="1916165" y="4724107"/>
          <a:ext cx="4112515" cy="404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55" name="Equation" r:id="rId7" imgW="2197100" imgH="215900" progId="Equation.3">
                  <p:embed/>
                </p:oleObj>
              </mc:Choice>
              <mc:Fallback>
                <p:oleObj name="Equation" r:id="rId7" imgW="2197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16165" y="4724107"/>
                        <a:ext cx="4112515" cy="4041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815474" y="1000578"/>
            <a:ext cx="7860631" cy="146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80"/>
              </a:lnSpc>
            </a:pPr>
            <a:r>
              <a:rPr lang="en-US" sz="2400" dirty="0" smtClean="0"/>
              <a:t>Carbon gain from assimilation is assigned to each pool using:</a:t>
            </a:r>
          </a:p>
          <a:p>
            <a:pPr>
              <a:lnSpc>
                <a:spcPts val="2680"/>
              </a:lnSpc>
            </a:pPr>
            <a:r>
              <a:rPr lang="en-US" sz="2000" dirty="0"/>
              <a:t> </a:t>
            </a:r>
            <a:r>
              <a:rPr lang="en-US" sz="2000" dirty="0" smtClean="0"/>
              <a:t>        -  Allocation Fraction (</a:t>
            </a:r>
            <a:r>
              <a:rPr lang="en-US" sz="2000" dirty="0" err="1" smtClean="0"/>
              <a:t>Alloc</a:t>
            </a:r>
            <a:r>
              <a:rPr lang="en-US" sz="2000" baseline="-25000" dirty="0" err="1" smtClean="0"/>
              <a:t>nlive_pool</a:t>
            </a:r>
            <a:r>
              <a:rPr lang="en-US" sz="2000" dirty="0" smtClean="0"/>
              <a:t>)</a:t>
            </a:r>
          </a:p>
          <a:p>
            <a:pPr>
              <a:lnSpc>
                <a:spcPts val="2680"/>
              </a:lnSpc>
            </a:pPr>
            <a:r>
              <a:rPr lang="en-US" sz="2000" dirty="0"/>
              <a:t> </a:t>
            </a:r>
            <a:r>
              <a:rPr lang="en-US" sz="2000" dirty="0" smtClean="0"/>
              <a:t>        -  Vertical Depth Profile (Carbon Fraction Per Layer: </a:t>
            </a:r>
            <a:r>
              <a:rPr lang="en-US" sz="2000" dirty="0" err="1" smtClean="0"/>
              <a:t>Distrib</a:t>
            </a:r>
            <a:r>
              <a:rPr lang="en-US" sz="2000" baseline="-25000" dirty="0" err="1" smtClean="0"/>
              <a:t>nsoil</a:t>
            </a:r>
            <a:r>
              <a:rPr lang="en-US" sz="2000" dirty="0" smtClean="0"/>
              <a:t>)</a:t>
            </a:r>
          </a:p>
          <a:p>
            <a:pPr>
              <a:lnSpc>
                <a:spcPts val="2680"/>
              </a:lnSpc>
            </a:pPr>
            <a:r>
              <a:rPr lang="en-US" sz="2000" dirty="0"/>
              <a:t> </a:t>
            </a:r>
            <a:r>
              <a:rPr lang="en-US" sz="2000" dirty="0" smtClean="0"/>
              <a:t>        -  Daily Total Assimilation (</a:t>
            </a:r>
            <a:r>
              <a:rPr lang="en-US" sz="2000" dirty="0" err="1" smtClean="0"/>
              <a:t>Assim</a:t>
            </a:r>
            <a:r>
              <a:rPr lang="en-US" sz="2000" baseline="-25000" dirty="0" err="1" smtClean="0"/>
              <a:t>daily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in </a:t>
            </a:r>
            <a:r>
              <a:rPr lang="en-US" sz="2000" dirty="0" err="1" smtClean="0"/>
              <a:t>mol</a:t>
            </a:r>
            <a:r>
              <a:rPr lang="en-US" sz="2000" dirty="0" smtClean="0"/>
              <a:t> C/m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/day) 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318656" y="4171660"/>
            <a:ext cx="37250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For the storage and canopy pools:  </a:t>
            </a:r>
            <a:endParaRPr lang="en-US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352176" y="5350785"/>
            <a:ext cx="1850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the soil pools: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45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25713" y="2632502"/>
            <a:ext cx="7709387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dirty="0"/>
              <a:t>Grazing </a:t>
            </a:r>
            <a:r>
              <a:rPr lang="en-US" sz="2000" dirty="0" smtClean="0"/>
              <a:t>occurs </a:t>
            </a:r>
            <a:r>
              <a:rPr lang="en-US" sz="2000" dirty="0"/>
              <a:t>when LAI &gt; </a:t>
            </a:r>
            <a:r>
              <a:rPr lang="en-US" sz="2000" dirty="0" err="1" smtClean="0"/>
              <a:t>LAI</a:t>
            </a:r>
            <a:r>
              <a:rPr lang="en-US" sz="2000" baseline="-25000" dirty="0" err="1" smtClean="0"/>
              <a:t>GMin</a:t>
            </a:r>
            <a:endParaRPr lang="en-US" sz="2000" baseline="-25000" dirty="0" smtClean="0"/>
          </a:p>
          <a:p>
            <a:r>
              <a:rPr lang="en-US" sz="2000" dirty="0">
                <a:sym typeface="Wingdings"/>
              </a:rPr>
              <a:t>-   Grazing amount calculated for all three canopy pools </a:t>
            </a:r>
            <a:endParaRPr lang="en-US" sz="2000" dirty="0"/>
          </a:p>
          <a:p>
            <a:r>
              <a:rPr lang="en-US" sz="2000" dirty="0"/>
              <a:t>      </a:t>
            </a:r>
            <a:r>
              <a:rPr lang="en-US" sz="2000" dirty="0">
                <a:sym typeface="Wingdings"/>
              </a:rPr>
              <a:t> C-</a:t>
            </a:r>
            <a:r>
              <a:rPr lang="en-US" sz="2000" dirty="0" err="1">
                <a:sym typeface="Wingdings"/>
              </a:rPr>
              <a:t>Graze</a:t>
            </a:r>
            <a:r>
              <a:rPr lang="en-US" sz="2000" baseline="-25000" dirty="0" err="1">
                <a:sym typeface="Wingdings"/>
              </a:rPr>
              <a:t>Leaf</a:t>
            </a:r>
            <a:r>
              <a:rPr lang="en-US" sz="2000" dirty="0">
                <a:sym typeface="Wingdings"/>
              </a:rPr>
              <a:t>; C-</a:t>
            </a:r>
            <a:r>
              <a:rPr lang="en-US" sz="2000" dirty="0" err="1">
                <a:sym typeface="Wingdings"/>
              </a:rPr>
              <a:t>Graze</a:t>
            </a:r>
            <a:r>
              <a:rPr lang="en-US" sz="2000" baseline="-25000" dirty="0" err="1">
                <a:sym typeface="Wingdings"/>
              </a:rPr>
              <a:t>Crown</a:t>
            </a:r>
            <a:r>
              <a:rPr lang="en-US" sz="2000" dirty="0">
                <a:sym typeface="Wingdings"/>
              </a:rPr>
              <a:t>; C-</a:t>
            </a:r>
            <a:r>
              <a:rPr lang="en-US" sz="2000" dirty="0" err="1">
                <a:sym typeface="Wingdings"/>
              </a:rPr>
              <a:t>Graze</a:t>
            </a:r>
            <a:r>
              <a:rPr lang="en-US" sz="2000" baseline="-25000" dirty="0" err="1">
                <a:sym typeface="Wingdings"/>
              </a:rPr>
              <a:t>Prod</a:t>
            </a:r>
            <a:r>
              <a:rPr lang="en-US" sz="2000" dirty="0">
                <a:sym typeface="Wingdings"/>
              </a:rPr>
              <a:t>  (</a:t>
            </a:r>
            <a:r>
              <a:rPr lang="en-US" sz="2000" dirty="0" err="1">
                <a:sym typeface="Wingdings"/>
              </a:rPr>
              <a:t>mol</a:t>
            </a:r>
            <a:r>
              <a:rPr lang="en-US" sz="2000" dirty="0">
                <a:sym typeface="Wingdings"/>
              </a:rPr>
              <a:t>/m</a:t>
            </a:r>
            <a:r>
              <a:rPr lang="en-US" sz="2000" baseline="30000" dirty="0">
                <a:sym typeface="Wingdings"/>
              </a:rPr>
              <a:t>2</a:t>
            </a:r>
            <a:r>
              <a:rPr lang="en-US" sz="2000" dirty="0">
                <a:sym typeface="Wingdings"/>
              </a:rPr>
              <a:t>/day</a:t>
            </a:r>
            <a:r>
              <a:rPr lang="en-US" sz="2000" dirty="0" smtClean="0">
                <a:sym typeface="Wingdings"/>
              </a:rPr>
              <a:t>)</a:t>
            </a:r>
            <a:endParaRPr lang="en-US" sz="2000" dirty="0" smtClean="0"/>
          </a:p>
          <a:p>
            <a:pPr marL="285750" indent="-285750">
              <a:buFontTx/>
              <a:buChar char="-"/>
            </a:pPr>
            <a:r>
              <a:rPr lang="en-US" sz="2000" dirty="0" smtClean="0"/>
              <a:t>Grazing amount calculated during spin-up</a:t>
            </a:r>
          </a:p>
          <a:p>
            <a:r>
              <a:rPr lang="en-US" sz="2000" dirty="0" smtClean="0"/>
              <a:t>      </a:t>
            </a:r>
            <a:r>
              <a:rPr lang="en-US" sz="2000" dirty="0" smtClean="0">
                <a:sym typeface="Wingdings"/>
              </a:rPr>
              <a:t> </a:t>
            </a:r>
            <a:r>
              <a:rPr lang="en-US" sz="2000" dirty="0" smtClean="0"/>
              <a:t>40% of total accumulated NPP if </a:t>
            </a:r>
            <a:r>
              <a:rPr lang="en-US" sz="2000" dirty="0" err="1" smtClean="0"/>
              <a:t>LAImax</a:t>
            </a:r>
            <a:r>
              <a:rPr lang="en-US" sz="2000" dirty="0" smtClean="0"/>
              <a:t> &gt; 1.0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</a:t>
            </a:r>
            <a:r>
              <a:rPr lang="en-US" sz="2000" dirty="0" smtClean="0">
                <a:sym typeface="Wingdings"/>
              </a:rPr>
              <a:t> 10% of total accumulated NPP if </a:t>
            </a:r>
            <a:r>
              <a:rPr lang="en-US" sz="2000" dirty="0" err="1" smtClean="0">
                <a:sym typeface="Wingdings"/>
              </a:rPr>
              <a:t>LAImax</a:t>
            </a:r>
            <a:r>
              <a:rPr lang="en-US" sz="2000" dirty="0" smtClean="0">
                <a:sym typeface="Wingdings"/>
              </a:rPr>
              <a:t> &lt; 1.0</a:t>
            </a:r>
          </a:p>
          <a:p>
            <a:pPr marL="285750" indent="-285750">
              <a:buFontTx/>
              <a:buChar char="-"/>
            </a:pPr>
            <a:r>
              <a:rPr lang="en-US" sz="2000" dirty="0" smtClean="0">
                <a:sym typeface="Wingdings"/>
              </a:rPr>
              <a:t>Daily grazing reductions determined by total grazing amount</a:t>
            </a:r>
          </a:p>
          <a:p>
            <a:r>
              <a:rPr lang="en-US" sz="2000" dirty="0" smtClean="0">
                <a:sym typeface="Wingdings"/>
              </a:rPr>
              <a:t>     divided by the number of days possible to </a:t>
            </a:r>
            <a:r>
              <a:rPr lang="en-US" sz="2000" dirty="0" smtClean="0">
                <a:sym typeface="Wingdings"/>
              </a:rPr>
              <a:t>graze</a:t>
            </a:r>
          </a:p>
          <a:p>
            <a:pPr marL="342900" indent="-342900">
              <a:buFontTx/>
              <a:buChar char="-"/>
            </a:pPr>
            <a:r>
              <a:rPr lang="en-US" sz="2000" dirty="0" smtClean="0">
                <a:sym typeface="Wingdings"/>
              </a:rPr>
              <a:t>Daily loss due to grazing is transferred back into the atmosphere </a:t>
            </a:r>
          </a:p>
          <a:p>
            <a:r>
              <a:rPr lang="en-US" sz="2000" dirty="0">
                <a:sym typeface="Wingdings"/>
              </a:rPr>
              <a:t> </a:t>
            </a:r>
            <a:r>
              <a:rPr lang="en-US" sz="2000" dirty="0" smtClean="0">
                <a:sym typeface="Wingdings"/>
              </a:rPr>
              <a:t>      Released at a constant rate (per second) the day following grazing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29894" y="98384"/>
            <a:ext cx="444865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Helvetica"/>
                <a:cs typeface="Helvetica"/>
              </a:rPr>
              <a:t>Disturbance:  Grazing</a:t>
            </a:r>
            <a:endParaRPr lang="en-US" sz="3200" b="1" dirty="0">
              <a:latin typeface="Helvetica"/>
              <a:cs typeface="Helvetica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0200852"/>
              </p:ext>
            </p:extLst>
          </p:nvPr>
        </p:nvGraphicFramePr>
        <p:xfrm>
          <a:off x="580314" y="780136"/>
          <a:ext cx="7869071" cy="847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3" name="Equation" r:id="rId3" imgW="4013200" imgH="431800" progId="Equation.3">
                  <p:embed/>
                </p:oleObj>
              </mc:Choice>
              <mc:Fallback>
                <p:oleObj name="Equation" r:id="rId3" imgW="40132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0314" y="780136"/>
                        <a:ext cx="7869071" cy="8475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37899" y="1642421"/>
            <a:ext cx="559425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Graze_Loss</a:t>
            </a:r>
            <a:r>
              <a:rPr lang="en-US" sz="1400" baseline="-25000" dirty="0" err="1" smtClean="0"/>
              <a:t>daily</a:t>
            </a:r>
            <a:r>
              <a:rPr lang="en-US" sz="1400" dirty="0" smtClean="0"/>
              <a:t> = Daily Grazing Loss (</a:t>
            </a:r>
            <a:r>
              <a:rPr lang="en-US" sz="1400" dirty="0" err="1" smtClean="0"/>
              <a:t>mol</a:t>
            </a:r>
            <a:r>
              <a:rPr lang="en-US" sz="1400" dirty="0" smtClean="0"/>
              <a:t> C/m</a:t>
            </a:r>
            <a:r>
              <a:rPr lang="en-US" sz="1400" baseline="30000" dirty="0" smtClean="0"/>
              <a:t>2</a:t>
            </a:r>
            <a:r>
              <a:rPr lang="en-US" sz="1400" dirty="0" smtClean="0"/>
              <a:t>/day) for canopy pools</a:t>
            </a:r>
          </a:p>
          <a:p>
            <a:r>
              <a:rPr lang="en-US" sz="1400" dirty="0" err="1" smtClean="0"/>
              <a:t>Accum_NPP</a:t>
            </a:r>
            <a:r>
              <a:rPr lang="en-US" sz="1400" dirty="0" smtClean="0"/>
              <a:t> = Total Accumulated Net Primary Production (NPP, </a:t>
            </a:r>
            <a:r>
              <a:rPr lang="en-US" sz="1400" dirty="0" err="1" smtClean="0"/>
              <a:t>mol</a:t>
            </a:r>
            <a:r>
              <a:rPr lang="en-US" sz="1400" dirty="0" smtClean="0"/>
              <a:t> C/m</a:t>
            </a:r>
            <a:r>
              <a:rPr lang="en-US" sz="1400" baseline="30000" dirty="0" smtClean="0"/>
              <a:t>2</a:t>
            </a:r>
            <a:r>
              <a:rPr lang="en-US" sz="1400" dirty="0" smtClean="0"/>
              <a:t>)</a:t>
            </a:r>
          </a:p>
          <a:p>
            <a:r>
              <a:rPr lang="en-US" sz="1400" dirty="0" err="1" smtClean="0"/>
              <a:t>NPP_Frac</a:t>
            </a:r>
            <a:r>
              <a:rPr lang="en-US" sz="1400" dirty="0" smtClean="0"/>
              <a:t> = Fraction of NPP to be grazed (0-1)</a:t>
            </a:r>
          </a:p>
          <a:p>
            <a:r>
              <a:rPr lang="en-US" sz="1400" dirty="0" err="1" smtClean="0"/>
              <a:t>Ndays_grazed</a:t>
            </a:r>
            <a:r>
              <a:rPr lang="en-US" sz="1400" dirty="0" smtClean="0"/>
              <a:t> = Number of days grazing occurs</a:t>
            </a:r>
            <a:endParaRPr lang="en-US" sz="1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607614"/>
              </p:ext>
            </p:extLst>
          </p:nvPr>
        </p:nvGraphicFramePr>
        <p:xfrm>
          <a:off x="1186422" y="5917759"/>
          <a:ext cx="3740150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4" name="Equation" r:id="rId5" imgW="2755900" imgH="444500" progId="Equation.3">
                  <p:embed/>
                </p:oleObj>
              </mc:Choice>
              <mc:Fallback>
                <p:oleObj name="Equation" r:id="rId5" imgW="27559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86422" y="5917759"/>
                        <a:ext cx="3740150" cy="603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480633" y="5799568"/>
            <a:ext cx="315446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Graze_Resp</a:t>
            </a:r>
            <a:r>
              <a:rPr lang="en-US" sz="1400" dirty="0" smtClean="0"/>
              <a:t> = Grazing Carbon 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                    Release Rate (</a:t>
            </a:r>
            <a:r>
              <a:rPr lang="en-US" sz="1400" dirty="0" err="1" smtClean="0"/>
              <a:t>mol</a:t>
            </a:r>
            <a:r>
              <a:rPr lang="en-US" sz="1400" dirty="0" smtClean="0"/>
              <a:t> C/m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/s)</a:t>
            </a:r>
          </a:p>
          <a:p>
            <a:r>
              <a:rPr lang="en-US" sz="1400" dirty="0" err="1"/>
              <a:t>seconds_per_day</a:t>
            </a:r>
            <a:r>
              <a:rPr lang="en-US" sz="1400" dirty="0"/>
              <a:t> = Conversion from </a:t>
            </a:r>
          </a:p>
          <a:p>
            <a:r>
              <a:rPr lang="en-US" sz="1400" dirty="0"/>
              <a:t>             daily-calculated </a:t>
            </a:r>
            <a:r>
              <a:rPr lang="en-US" sz="1400" dirty="0" smtClean="0"/>
              <a:t>grazing (</a:t>
            </a:r>
            <a:r>
              <a:rPr lang="en-US" sz="1400" dirty="0"/>
              <a:t>s/day</a:t>
            </a:r>
            <a:r>
              <a:rPr lang="en-US" sz="1400" dirty="0" smtClean="0"/>
              <a:t>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46422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1465" y="1872615"/>
            <a:ext cx="770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ym typeface="Wingdings"/>
              </a:rPr>
              <a:t>Daily loss of carbon due to grazing has two fates: </a:t>
            </a:r>
          </a:p>
          <a:p>
            <a:endParaRPr lang="en-US" sz="2000" dirty="0" smtClean="0">
              <a:sym typeface="Wingdings"/>
            </a:endParaRPr>
          </a:p>
          <a:p>
            <a:r>
              <a:rPr lang="en-US" sz="2000" dirty="0" smtClean="0">
                <a:sym typeface="Wingdings"/>
              </a:rPr>
              <a:t>       Released at a constant rate (per second) the day following grazing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29894" y="98384"/>
            <a:ext cx="444865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Helvetica"/>
                <a:cs typeface="Helvetica"/>
              </a:rPr>
              <a:t>Disturbance:  Grazing</a:t>
            </a:r>
            <a:endParaRPr lang="en-US" sz="3200" b="1" dirty="0">
              <a:latin typeface="Helvetica"/>
              <a:cs typeface="Helvetica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9754609"/>
              </p:ext>
            </p:extLst>
          </p:nvPr>
        </p:nvGraphicFramePr>
        <p:xfrm>
          <a:off x="442157" y="3260336"/>
          <a:ext cx="4933808" cy="6875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8" name="Equation" r:id="rId3" imgW="3098800" imgH="431800" progId="Equation.3">
                  <p:embed/>
                </p:oleObj>
              </mc:Choice>
              <mc:Fallback>
                <p:oleObj name="Equation" r:id="rId3" imgW="30988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2157" y="3260336"/>
                        <a:ext cx="4933808" cy="6875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602750" y="3003250"/>
            <a:ext cx="326132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Graze_Resp</a:t>
            </a:r>
            <a:r>
              <a:rPr lang="en-US" sz="1400" dirty="0" smtClean="0"/>
              <a:t> = Grazing Carbon 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                    Release Rate (</a:t>
            </a:r>
            <a:r>
              <a:rPr lang="en-US" sz="1400" dirty="0" err="1" smtClean="0"/>
              <a:t>mol</a:t>
            </a:r>
            <a:r>
              <a:rPr lang="en-US" sz="1400" dirty="0" smtClean="0"/>
              <a:t> C/m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/s)</a:t>
            </a:r>
          </a:p>
          <a:p>
            <a:r>
              <a:rPr lang="en-US" sz="1400" dirty="0" err="1"/>
              <a:t>seconds_per_day</a:t>
            </a:r>
            <a:r>
              <a:rPr lang="en-US" sz="1400" dirty="0"/>
              <a:t> = Conversion from </a:t>
            </a:r>
          </a:p>
          <a:p>
            <a:r>
              <a:rPr lang="en-US" sz="1400" dirty="0"/>
              <a:t>             daily-calculated </a:t>
            </a:r>
            <a:r>
              <a:rPr lang="en-US" sz="1400" dirty="0" smtClean="0"/>
              <a:t>grazing (</a:t>
            </a:r>
            <a:r>
              <a:rPr lang="en-US" sz="1400" dirty="0"/>
              <a:t>s/day</a:t>
            </a:r>
            <a:r>
              <a:rPr lang="en-US" sz="1400" dirty="0" smtClean="0"/>
              <a:t>)</a:t>
            </a:r>
          </a:p>
          <a:p>
            <a:r>
              <a:rPr lang="en-US" sz="1400" dirty="0" err="1" smtClean="0"/>
              <a:t>Gresp_Frac</a:t>
            </a:r>
            <a:r>
              <a:rPr lang="en-US" sz="1400" dirty="0" smtClean="0"/>
              <a:t> = Fraction of grazed carbon 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       released into the atmosphere (0-1)</a:t>
            </a:r>
            <a:endParaRPr 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1093842" y="4630820"/>
            <a:ext cx="4034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ym typeface="Wingdings"/>
              </a:rPr>
              <a:t>  </a:t>
            </a:r>
            <a:r>
              <a:rPr lang="en-US" sz="2000" dirty="0" smtClean="0">
                <a:sym typeface="Wingdings"/>
              </a:rPr>
              <a:t>Transferred to dead carbon pools</a:t>
            </a:r>
            <a:endParaRPr lang="en-US" sz="20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9404760"/>
              </p:ext>
            </p:extLst>
          </p:nvPr>
        </p:nvGraphicFramePr>
        <p:xfrm>
          <a:off x="1230107" y="5265395"/>
          <a:ext cx="6890194" cy="401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9" name="Equation" r:id="rId5" imgW="3937000" imgH="228600" progId="Equation.3">
                  <p:embed/>
                </p:oleObj>
              </mc:Choice>
              <mc:Fallback>
                <p:oleObj name="Equation" r:id="rId5" imgW="39370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30107" y="5265395"/>
                        <a:ext cx="6890194" cy="4013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2986330"/>
              </p:ext>
            </p:extLst>
          </p:nvPr>
        </p:nvGraphicFramePr>
        <p:xfrm>
          <a:off x="2220225" y="1050146"/>
          <a:ext cx="4088559" cy="656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0" name="Equation" r:id="rId7" imgW="2768600" imgH="444500" progId="Equation.3">
                  <p:embed/>
                </p:oleObj>
              </mc:Choice>
              <mc:Fallback>
                <p:oleObj name="Equation" r:id="rId7" imgW="27686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220225" y="1050146"/>
                        <a:ext cx="4088559" cy="6564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372479" y="5883071"/>
            <a:ext cx="67478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Graze_Trans_Gain</a:t>
            </a:r>
            <a:r>
              <a:rPr lang="en-US" sz="1400" baseline="-25000" dirty="0" err="1" smtClean="0"/>
              <a:t>ndead_pool</a:t>
            </a:r>
            <a:r>
              <a:rPr lang="en-US" sz="1400" dirty="0" smtClean="0"/>
              <a:t> = Dead carbon pool gain from grazing (</a:t>
            </a:r>
            <a:r>
              <a:rPr lang="en-US" sz="1400" dirty="0" err="1" smtClean="0"/>
              <a:t>mol</a:t>
            </a:r>
            <a:r>
              <a:rPr lang="en-US" sz="1400" dirty="0" smtClean="0"/>
              <a:t> C/m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/s)</a:t>
            </a:r>
          </a:p>
          <a:p>
            <a:r>
              <a:rPr lang="en-US" sz="1400" dirty="0" err="1" smtClean="0"/>
              <a:t>GTrans_Frac</a:t>
            </a:r>
            <a:r>
              <a:rPr lang="en-US" sz="1400" baseline="-25000" dirty="0" err="1" smtClean="0"/>
              <a:t>ndead_pool</a:t>
            </a:r>
            <a:r>
              <a:rPr lang="en-US" sz="1400" dirty="0" smtClean="0"/>
              <a:t> = Fraction of grazed carbon transferred to dead carbon pools (0-1)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57971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4858" y="277294"/>
            <a:ext cx="663715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Helvetica"/>
                <a:cs typeface="Helvetica"/>
              </a:rPr>
              <a:t>SiB4 </a:t>
            </a:r>
            <a:r>
              <a:rPr lang="en-US" sz="3200" b="1" dirty="0" smtClean="0">
                <a:latin typeface="Helvetica"/>
                <a:cs typeface="Helvetica"/>
              </a:rPr>
              <a:t>Carbon </a:t>
            </a:r>
            <a:r>
              <a:rPr lang="en-US" sz="3200" b="1" dirty="0" smtClean="0">
                <a:latin typeface="Helvetica"/>
                <a:cs typeface="Helvetica"/>
              </a:rPr>
              <a:t>Pool </a:t>
            </a:r>
            <a:r>
              <a:rPr lang="en-US" sz="3200" b="1" dirty="0" smtClean="0">
                <a:latin typeface="Helvetica"/>
                <a:cs typeface="Helvetica"/>
              </a:rPr>
              <a:t>Daily Updating</a:t>
            </a:r>
            <a:endParaRPr lang="en-US" sz="3200" b="1" dirty="0">
              <a:latin typeface="Helvetica"/>
              <a:cs typeface="Helvetica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5078607"/>
              </p:ext>
            </p:extLst>
          </p:nvPr>
        </p:nvGraphicFramePr>
        <p:xfrm>
          <a:off x="1774825" y="1271588"/>
          <a:ext cx="5072063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1" name="Equation" r:id="rId3" imgW="2298700" imgH="444500" progId="Equation.3">
                  <p:embed/>
                </p:oleObj>
              </mc:Choice>
              <mc:Fallback>
                <p:oleObj name="Equation" r:id="rId3" imgW="22987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74825" y="1271588"/>
                        <a:ext cx="5072063" cy="977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62457" y="2856584"/>
            <a:ext cx="46089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smtClean="0"/>
              <a:t>Assimilation: </a:t>
            </a:r>
            <a:r>
              <a:rPr lang="en-US" sz="2400" i="1" dirty="0" err="1" smtClean="0"/>
              <a:t>Assim_Gain</a:t>
            </a:r>
            <a:r>
              <a:rPr lang="en-US" sz="2400" i="1" baseline="-25000" dirty="0" err="1" smtClean="0"/>
              <a:t>nlive_pool</a:t>
            </a:r>
            <a:endParaRPr lang="en-US" sz="2400" i="1" baseline="-25000" dirty="0" smtClean="0"/>
          </a:p>
          <a:p>
            <a:pPr marL="285750" indent="-285750">
              <a:buFontTx/>
              <a:buChar char="-"/>
            </a:pPr>
            <a:r>
              <a:rPr lang="en-US" sz="2400" dirty="0" smtClean="0"/>
              <a:t>Transfer Gains: </a:t>
            </a:r>
            <a:r>
              <a:rPr lang="en-US" sz="2400" i="1" dirty="0" err="1" smtClean="0"/>
              <a:t>Trans_Gain</a:t>
            </a:r>
            <a:r>
              <a:rPr lang="en-US" sz="2400" i="1" baseline="-25000" dirty="0" err="1" smtClean="0"/>
              <a:t>npool</a:t>
            </a:r>
            <a:endParaRPr lang="en-US" sz="2400" i="1" baseline="-25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206464" y="4295045"/>
            <a:ext cx="684033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smtClean="0"/>
              <a:t>Autotrophic Respiration: </a:t>
            </a:r>
            <a:r>
              <a:rPr lang="en-US" sz="2400" i="1" dirty="0" err="1" smtClean="0"/>
              <a:t>Auto_Resp_Loss</a:t>
            </a:r>
            <a:r>
              <a:rPr lang="en-US" sz="2400" i="1" baseline="-25000" dirty="0" err="1" smtClean="0"/>
              <a:t>nlive_pool</a:t>
            </a:r>
            <a:endParaRPr lang="en-US" sz="2400" i="1" baseline="-25000" dirty="0" smtClean="0"/>
          </a:p>
          <a:p>
            <a:pPr marL="285750" indent="-285750">
              <a:buFontTx/>
              <a:buChar char="-"/>
            </a:pPr>
            <a:r>
              <a:rPr lang="en-US" sz="2400" dirty="0" smtClean="0"/>
              <a:t>Heterotrophic Respiration: </a:t>
            </a:r>
            <a:r>
              <a:rPr lang="en-US" sz="2400" i="1" dirty="0" err="1" smtClean="0"/>
              <a:t>Het_Resp_Loss</a:t>
            </a:r>
            <a:r>
              <a:rPr lang="en-US" sz="2400" i="1" baseline="-25000" dirty="0" err="1" smtClean="0"/>
              <a:t>ndead_pool</a:t>
            </a:r>
            <a:endParaRPr lang="en-US" sz="2400" i="1" dirty="0" smtClean="0"/>
          </a:p>
          <a:p>
            <a:pPr marL="285750" indent="-285750">
              <a:buFontTx/>
              <a:buChar char="-"/>
            </a:pPr>
            <a:r>
              <a:rPr lang="en-US" sz="2400" dirty="0" smtClean="0"/>
              <a:t>T</a:t>
            </a:r>
            <a:r>
              <a:rPr lang="en-US" sz="2400" dirty="0" smtClean="0"/>
              <a:t>ransfer Losses: </a:t>
            </a:r>
            <a:r>
              <a:rPr lang="en-US" sz="2400" i="1" dirty="0" err="1" smtClean="0"/>
              <a:t>Trans_Loss</a:t>
            </a:r>
            <a:r>
              <a:rPr lang="en-US" sz="2400" i="1" baseline="-25000" dirty="0" err="1" smtClean="0"/>
              <a:t>npool</a:t>
            </a:r>
            <a:endParaRPr lang="en-US" sz="2400" i="1" baseline="-25000" dirty="0" smtClean="0"/>
          </a:p>
          <a:p>
            <a:pPr marL="285750" indent="-285750">
              <a:buFontTx/>
              <a:buChar char="-"/>
            </a:pPr>
            <a:r>
              <a:rPr lang="en-US" sz="2400" dirty="0" smtClean="0"/>
              <a:t>Disturbance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-&gt; </a:t>
            </a:r>
            <a:r>
              <a:rPr lang="en-US" sz="2400" dirty="0" smtClean="0"/>
              <a:t>Grazing: </a:t>
            </a:r>
            <a:r>
              <a:rPr lang="en-US" sz="2400" i="1" dirty="0" err="1" smtClean="0"/>
              <a:t>Graze_Loss</a:t>
            </a:r>
            <a:endParaRPr lang="en-US" sz="2400" i="1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    -&gt; </a:t>
            </a:r>
            <a:r>
              <a:rPr lang="en-US" sz="2400" dirty="0" smtClean="0"/>
              <a:t>Harvest (crops)</a:t>
            </a:r>
            <a:endParaRPr lang="en-US" sz="24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604848" y="2030226"/>
            <a:ext cx="1748692" cy="826358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5963703" y="2030226"/>
            <a:ext cx="372733" cy="2139107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6474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b2_alloc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3"/>
          <a:stretch/>
        </p:blipFill>
        <p:spPr>
          <a:xfrm>
            <a:off x="3924300" y="1729542"/>
            <a:ext cx="5111496" cy="42756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4725" y="113727"/>
            <a:ext cx="408096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Helvetica"/>
                <a:cs typeface="Helvetica"/>
              </a:rPr>
              <a:t>SiB4 Daily Example</a:t>
            </a:r>
            <a:endParaRPr lang="en-US" sz="3200" b="1" dirty="0">
              <a:latin typeface="Helvetica"/>
              <a:cs typeface="Helvetica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29369" y="698503"/>
            <a:ext cx="3416300" cy="2768598"/>
            <a:chOff x="129369" y="698503"/>
            <a:chExt cx="3416300" cy="2768598"/>
          </a:xfrm>
        </p:grpSpPr>
        <p:pic>
          <p:nvPicPr>
            <p:cNvPr id="5" name="Picture 4" descr="ib2_pplai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369" y="698503"/>
              <a:ext cx="3416300" cy="2768598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62302" y="937258"/>
              <a:ext cx="1571150" cy="56469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Phenology Stage</a:t>
              </a:r>
            </a:p>
            <a:p>
              <a:r>
                <a:rPr lang="en-US" dirty="0" smtClean="0">
                  <a:solidFill>
                    <a:srgbClr val="000090"/>
                  </a:solidFill>
                </a:rPr>
                <a:t>LAI</a:t>
              </a:r>
              <a:endParaRPr lang="en-US" dirty="0">
                <a:solidFill>
                  <a:srgbClr val="000090"/>
                </a:solidFill>
              </a:endParaRPr>
            </a:p>
          </p:txBody>
        </p:sp>
      </p:grpSp>
      <p:pic>
        <p:nvPicPr>
          <p:cNvPr id="9" name="Picture 8" descr="ib2_pool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3517901"/>
            <a:ext cx="3416300" cy="2872024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>
            <a:off x="3545669" y="2020919"/>
            <a:ext cx="488494" cy="45180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545669" y="4603307"/>
            <a:ext cx="537345" cy="45180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555208" y="2080818"/>
            <a:ext cx="944189" cy="11255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ts val="1340"/>
              </a:lnSpc>
            </a:pPr>
            <a:r>
              <a:rPr lang="en-US" sz="1200" dirty="0" smtClean="0"/>
              <a:t>Storage</a:t>
            </a:r>
          </a:p>
          <a:p>
            <a:pPr>
              <a:lnSpc>
                <a:spcPts val="1340"/>
              </a:lnSpc>
            </a:pPr>
            <a:r>
              <a:rPr lang="en-US" sz="1200" dirty="0" smtClean="0">
                <a:solidFill>
                  <a:srgbClr val="009602"/>
                </a:solidFill>
              </a:rPr>
              <a:t>Leaf</a:t>
            </a:r>
          </a:p>
          <a:p>
            <a:pPr>
              <a:lnSpc>
                <a:spcPts val="1340"/>
              </a:lnSpc>
            </a:pPr>
            <a:r>
              <a:rPr lang="en-US" sz="1200" dirty="0" smtClean="0">
                <a:solidFill>
                  <a:srgbClr val="FF0000"/>
                </a:solidFill>
              </a:rPr>
              <a:t>Fine Root</a:t>
            </a:r>
          </a:p>
          <a:p>
            <a:pPr>
              <a:lnSpc>
                <a:spcPts val="1340"/>
              </a:lnSpc>
            </a:pPr>
            <a:r>
              <a:rPr lang="en-US" sz="1200" dirty="0" smtClean="0">
                <a:solidFill>
                  <a:srgbClr val="E7D284"/>
                </a:solidFill>
              </a:rPr>
              <a:t>Coarse Root</a:t>
            </a:r>
          </a:p>
          <a:p>
            <a:pPr>
              <a:lnSpc>
                <a:spcPts val="1340"/>
              </a:lnSpc>
            </a:pPr>
            <a:r>
              <a:rPr lang="en-US" sz="1200" dirty="0" smtClean="0">
                <a:solidFill>
                  <a:srgbClr val="3366FF"/>
                </a:solidFill>
              </a:rPr>
              <a:t>Stem</a:t>
            </a:r>
          </a:p>
          <a:p>
            <a:pPr>
              <a:lnSpc>
                <a:spcPts val="1340"/>
              </a:lnSpc>
            </a:pPr>
            <a:r>
              <a:rPr lang="en-US" sz="1200" dirty="0" smtClean="0">
                <a:solidFill>
                  <a:schemeClr val="accent4">
                    <a:lumMod val="50000"/>
                  </a:schemeClr>
                </a:solidFill>
              </a:rPr>
              <a:t>Product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1071" y="4760894"/>
            <a:ext cx="944189" cy="11255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ts val="1340"/>
              </a:lnSpc>
            </a:pPr>
            <a:r>
              <a:rPr lang="en-US" sz="1200" dirty="0" smtClean="0"/>
              <a:t>Storage</a:t>
            </a:r>
          </a:p>
          <a:p>
            <a:pPr>
              <a:lnSpc>
                <a:spcPts val="1340"/>
              </a:lnSpc>
            </a:pPr>
            <a:r>
              <a:rPr lang="en-US" sz="1200" dirty="0" smtClean="0">
                <a:solidFill>
                  <a:srgbClr val="009602"/>
                </a:solidFill>
              </a:rPr>
              <a:t>Leaf</a:t>
            </a:r>
          </a:p>
          <a:p>
            <a:pPr>
              <a:lnSpc>
                <a:spcPts val="1340"/>
              </a:lnSpc>
            </a:pPr>
            <a:r>
              <a:rPr lang="en-US" sz="1200" dirty="0" smtClean="0">
                <a:solidFill>
                  <a:srgbClr val="FF0000"/>
                </a:solidFill>
              </a:rPr>
              <a:t>Fine Root</a:t>
            </a:r>
          </a:p>
          <a:p>
            <a:pPr>
              <a:lnSpc>
                <a:spcPts val="1340"/>
              </a:lnSpc>
            </a:pPr>
            <a:r>
              <a:rPr lang="en-US" sz="1200" dirty="0" smtClean="0">
                <a:solidFill>
                  <a:srgbClr val="E7D284"/>
                </a:solidFill>
              </a:rPr>
              <a:t>Coarse Root</a:t>
            </a:r>
          </a:p>
          <a:p>
            <a:pPr>
              <a:lnSpc>
                <a:spcPts val="1340"/>
              </a:lnSpc>
            </a:pPr>
            <a:r>
              <a:rPr lang="en-US" sz="1200" dirty="0" smtClean="0">
                <a:solidFill>
                  <a:srgbClr val="3366FF"/>
                </a:solidFill>
              </a:rPr>
              <a:t>Stem</a:t>
            </a:r>
          </a:p>
          <a:p>
            <a:pPr>
              <a:lnSpc>
                <a:spcPts val="1340"/>
              </a:lnSpc>
            </a:pPr>
            <a:r>
              <a:rPr lang="en-US" sz="1200" dirty="0" smtClean="0">
                <a:solidFill>
                  <a:schemeClr val="accent4">
                    <a:lumMod val="50000"/>
                  </a:schemeClr>
                </a:solidFill>
              </a:rPr>
              <a:t>Product</a:t>
            </a:r>
          </a:p>
        </p:txBody>
      </p:sp>
    </p:spTree>
    <p:extLst>
      <p:ext uri="{BB962C8B-B14F-4D97-AF65-F5344CB8AC3E}">
        <p14:creationId xmlns:p14="http://schemas.microsoft.com/office/powerpoint/2010/main" val="265975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355822" y="1723000"/>
            <a:ext cx="4586287" cy="4386262"/>
            <a:chOff x="2484438" y="2060575"/>
            <a:chExt cx="4586287" cy="4386262"/>
          </a:xfrm>
        </p:grpSpPr>
        <p:pic>
          <p:nvPicPr>
            <p:cNvPr id="9" name="Picture 8" descr="1194984711121414406tree_branches_and_roots_01.svg.med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4438" y="2060575"/>
              <a:ext cx="4586287" cy="4386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37" descr="img1380745969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6613" y="3573463"/>
              <a:ext cx="282575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38" descr="img1380745969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9512" y="2452385"/>
              <a:ext cx="282575" cy="322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39" descr="img1380745969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9468" y="2637643"/>
              <a:ext cx="282575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56" descr="img1380745969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3825" y="3787775"/>
              <a:ext cx="282575" cy="32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1"/>
            <p:cNvSpPr txBox="1">
              <a:spLocks noChangeArrowheads="1"/>
            </p:cNvSpPr>
            <p:nvPr/>
          </p:nvSpPr>
          <p:spPr bwMode="auto">
            <a:xfrm>
              <a:off x="3060700" y="3079750"/>
              <a:ext cx="3578225" cy="461665"/>
            </a:xfrm>
            <a:prstGeom prst="rect">
              <a:avLst/>
            </a:prstGeom>
            <a:solidFill>
              <a:schemeClr val="bg2"/>
            </a:soli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b="1" dirty="0" smtClean="0">
                  <a:solidFill>
                    <a:srgbClr val="FFFFFA"/>
                  </a:solidFill>
                  <a:latin typeface="Helvetica"/>
                  <a:cs typeface="Helvetica"/>
                </a:rPr>
                <a:t> </a:t>
              </a:r>
              <a:r>
                <a:rPr lang="en-US" b="1" dirty="0" smtClean="0">
                  <a:solidFill>
                    <a:srgbClr val="000000"/>
                  </a:solidFill>
                  <a:latin typeface="Helvetica"/>
                  <a:cs typeface="Helvetica"/>
                </a:rPr>
                <a:t>SiB4 Carbon Cycle</a:t>
              </a:r>
              <a:endParaRPr lang="en-US" b="1" dirty="0">
                <a:solidFill>
                  <a:srgbClr val="000000"/>
                </a:solidFill>
                <a:latin typeface="Helvetica"/>
                <a:cs typeface="Helvetica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7320934" y="3073706"/>
            <a:ext cx="684803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  <a:latin typeface="Helvetica"/>
                <a:cs typeface="Helvetica"/>
              </a:rPr>
              <a:t>Daily</a:t>
            </a:r>
            <a:endParaRPr lang="en-US" sz="1600" b="1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4" name="Donut 3"/>
          <p:cNvSpPr/>
          <p:nvPr/>
        </p:nvSpPr>
        <p:spPr>
          <a:xfrm>
            <a:off x="659177" y="562625"/>
            <a:ext cx="7990448" cy="6012811"/>
          </a:xfrm>
          <a:prstGeom prst="donut">
            <a:avLst>
              <a:gd name="adj" fmla="val 2395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 descr="imageedit_2_7337344076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444481" cy="225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3212772" y="2238738"/>
            <a:ext cx="1245052" cy="338554"/>
          </a:xfrm>
          <a:prstGeom prst="rect">
            <a:avLst/>
          </a:prstGeom>
          <a:solidFill>
            <a:srgbClr val="FBFFBD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  <a:latin typeface="Helvetica"/>
                <a:cs typeface="Helvetica"/>
              </a:rPr>
              <a:t>10 Minutes</a:t>
            </a:r>
          </a:p>
        </p:txBody>
      </p:sp>
      <p:grpSp>
        <p:nvGrpSpPr>
          <p:cNvPr id="34" name="Group 33"/>
          <p:cNvGrpSpPr/>
          <p:nvPr/>
        </p:nvGrpSpPr>
        <p:grpSpPr>
          <a:xfrm flipV="1">
            <a:off x="2548007" y="1531357"/>
            <a:ext cx="732667" cy="583103"/>
            <a:chOff x="5334000" y="1257300"/>
            <a:chExt cx="647701" cy="660400"/>
          </a:xfrm>
        </p:grpSpPr>
        <p:cxnSp>
          <p:nvCxnSpPr>
            <p:cNvPr id="35" name="Straight Arrow Connector 34"/>
            <p:cNvCxnSpPr/>
            <p:nvPr/>
          </p:nvCxnSpPr>
          <p:spPr>
            <a:xfrm flipV="1">
              <a:off x="5334000" y="1257300"/>
              <a:ext cx="595313" cy="533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H="1">
              <a:off x="5413375" y="1402200"/>
              <a:ext cx="568326" cy="5155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193313" y="2370098"/>
            <a:ext cx="2444481" cy="615553"/>
          </a:xfrm>
          <a:prstGeom prst="rect">
            <a:avLst/>
          </a:prstGeom>
          <a:solidFill>
            <a:srgbClr val="FBFFBD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Helvetica"/>
                <a:cs typeface="Helvetica"/>
              </a:rPr>
              <a:t>Carbon Assimilation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latin typeface="Helvetica"/>
                <a:cs typeface="Helvetica"/>
              </a:rPr>
              <a:t>Photosynthesis</a:t>
            </a:r>
            <a:endParaRPr lang="en-US" sz="1600" dirty="0">
              <a:latin typeface="Helvetica"/>
              <a:cs typeface="Helvetica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087784" y="1403110"/>
            <a:ext cx="1852453" cy="369332"/>
          </a:xfrm>
          <a:prstGeom prst="rect">
            <a:avLst/>
          </a:prstGeom>
          <a:solidFill>
            <a:srgbClr val="FBFFBD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Helvetica"/>
                <a:cs typeface="Helvetica"/>
              </a:rPr>
              <a:t> </a:t>
            </a:r>
            <a:r>
              <a:rPr lang="en-US" b="1" dirty="0" smtClean="0">
                <a:latin typeface="Helvetica"/>
                <a:cs typeface="Helvetica"/>
              </a:rPr>
              <a:t>Pool Transfers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533186" y="161639"/>
            <a:ext cx="2787943" cy="1107996"/>
          </a:xfrm>
          <a:prstGeom prst="rect">
            <a:avLst/>
          </a:prstGeom>
          <a:solidFill>
            <a:srgbClr val="FBFFBD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Helvetica"/>
                <a:cs typeface="Helvetica"/>
              </a:rPr>
              <a:t>       Carbon Release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latin typeface="Helvetica"/>
                <a:cs typeface="Helvetica"/>
              </a:rPr>
              <a:t>Autotrophic Respiration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latin typeface="Helvetica"/>
                <a:cs typeface="Helvetica"/>
              </a:rPr>
              <a:t>Heterotrophic Respiration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latin typeface="Helvetica"/>
                <a:cs typeface="Helvetica"/>
              </a:rPr>
              <a:t>Disturbance</a:t>
            </a:r>
          </a:p>
        </p:txBody>
      </p:sp>
      <p:sp>
        <p:nvSpPr>
          <p:cNvPr id="22" name="Right Arrow 21"/>
          <p:cNvSpPr/>
          <p:nvPr/>
        </p:nvSpPr>
        <p:spPr>
          <a:xfrm rot="3626111">
            <a:off x="7963689" y="2298941"/>
            <a:ext cx="690245" cy="53124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761012" y="3794550"/>
            <a:ext cx="3250409" cy="861774"/>
          </a:xfrm>
          <a:prstGeom prst="rect">
            <a:avLst/>
          </a:prstGeom>
          <a:solidFill>
            <a:srgbClr val="B9CEE5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Helvetica"/>
                <a:cs typeface="Helvetica"/>
              </a:rPr>
              <a:t>  Sum Carbon Gains/Losses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latin typeface="Helvetica"/>
                <a:cs typeface="Helvetica"/>
              </a:rPr>
              <a:t>Daily photosynthetic gain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latin typeface="Helvetica"/>
                <a:cs typeface="Helvetica"/>
              </a:rPr>
              <a:t>Daily pool losses</a:t>
            </a:r>
            <a:endParaRPr lang="en-US" sz="1600" dirty="0">
              <a:latin typeface="Helvetica"/>
              <a:cs typeface="Helvetica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014950" y="4970131"/>
            <a:ext cx="3250296" cy="369332"/>
          </a:xfrm>
          <a:prstGeom prst="rect">
            <a:avLst/>
          </a:prstGeom>
          <a:solidFill>
            <a:srgbClr val="B9CEE5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Helvetica"/>
                <a:cs typeface="Helvetica"/>
              </a:rPr>
              <a:t>Determine Phenology Stage</a:t>
            </a:r>
            <a:endParaRPr lang="en-US" b="1" dirty="0">
              <a:latin typeface="Helvetica"/>
              <a:cs typeface="Helvetica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121070" y="6152550"/>
            <a:ext cx="1969589" cy="646331"/>
          </a:xfrm>
          <a:prstGeom prst="rect">
            <a:avLst/>
          </a:prstGeom>
          <a:solidFill>
            <a:srgbClr val="B9CEE5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Helvetica"/>
                <a:cs typeface="Helvetica"/>
              </a:rPr>
              <a:t>Trigger Growing Season Start</a:t>
            </a:r>
            <a:endParaRPr lang="en-US" b="1" dirty="0">
              <a:latin typeface="Helvetica"/>
              <a:cs typeface="Helvetica"/>
            </a:endParaRPr>
          </a:p>
        </p:txBody>
      </p:sp>
      <p:sp>
        <p:nvSpPr>
          <p:cNvPr id="25" name="Bent Arrow 24"/>
          <p:cNvSpPr/>
          <p:nvPr/>
        </p:nvSpPr>
        <p:spPr>
          <a:xfrm>
            <a:off x="177644" y="5139806"/>
            <a:ext cx="433300" cy="947556"/>
          </a:xfrm>
          <a:prstGeom prst="bentArrow">
            <a:avLst>
              <a:gd name="adj1" fmla="val 13483"/>
              <a:gd name="adj2" fmla="val 17323"/>
              <a:gd name="adj3" fmla="val 25000"/>
              <a:gd name="adj4" fmla="val 4375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215479" y="5683471"/>
            <a:ext cx="2946653" cy="1107996"/>
          </a:xfrm>
          <a:prstGeom prst="rect">
            <a:avLst/>
          </a:prstGeom>
          <a:solidFill>
            <a:srgbClr val="B9CEE5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Helvetica"/>
                <a:cs typeface="Helvetica"/>
              </a:rPr>
              <a:t>Calculate Pool Allocation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latin typeface="Helvetica"/>
                <a:cs typeface="Helvetica"/>
              </a:rPr>
              <a:t>Phenology Stage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latin typeface="Helvetica"/>
                <a:cs typeface="Helvetica"/>
              </a:rPr>
              <a:t>Meteorological Conditions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latin typeface="Helvetica"/>
                <a:cs typeface="Helvetica"/>
              </a:rPr>
              <a:t>Pool Size</a:t>
            </a:r>
            <a:endParaRPr lang="en-US" sz="1600" dirty="0">
              <a:latin typeface="Helvetica"/>
              <a:cs typeface="Helvetica"/>
            </a:endParaRPr>
          </a:p>
        </p:txBody>
      </p:sp>
      <p:sp>
        <p:nvSpPr>
          <p:cNvPr id="54" name="Right Arrow 53"/>
          <p:cNvSpPr/>
          <p:nvPr/>
        </p:nvSpPr>
        <p:spPr>
          <a:xfrm rot="9440953">
            <a:off x="6629140" y="5657120"/>
            <a:ext cx="690245" cy="53124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ight Arrow 54"/>
          <p:cNvSpPr/>
          <p:nvPr/>
        </p:nvSpPr>
        <p:spPr>
          <a:xfrm rot="12453078">
            <a:off x="2026776" y="5636068"/>
            <a:ext cx="690245" cy="53124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ight Arrow 55"/>
          <p:cNvSpPr/>
          <p:nvPr/>
        </p:nvSpPr>
        <p:spPr>
          <a:xfrm rot="1166534">
            <a:off x="6063940" y="687382"/>
            <a:ext cx="690245" cy="53124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675254" y="5043030"/>
            <a:ext cx="1659604" cy="369332"/>
          </a:xfrm>
          <a:prstGeom prst="rect">
            <a:avLst/>
          </a:prstGeom>
          <a:solidFill>
            <a:srgbClr val="B9CEE5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Helvetica"/>
                <a:cs typeface="Helvetica"/>
              </a:rPr>
              <a:t>Update Pools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15336" y="3842775"/>
            <a:ext cx="2322458" cy="369332"/>
          </a:xfrm>
          <a:prstGeom prst="rect">
            <a:avLst/>
          </a:prstGeom>
          <a:solidFill>
            <a:srgbClr val="B9CEE5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Helvetica"/>
                <a:cs typeface="Helvetica"/>
              </a:rPr>
              <a:t>Calculate LAI/FPAR</a:t>
            </a:r>
            <a:endParaRPr lang="en-US" sz="1600" dirty="0">
              <a:latin typeface="Helvetica"/>
              <a:cs typeface="Helvetica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0774" y="5942687"/>
            <a:ext cx="1955245" cy="861774"/>
          </a:xfrm>
          <a:prstGeom prst="rect">
            <a:avLst/>
          </a:prstGeom>
          <a:solidFill>
            <a:srgbClr val="B9CEE5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Helvetica"/>
                <a:cs typeface="Helvetica"/>
              </a:rPr>
              <a:t>External Losses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latin typeface="Helvetica"/>
                <a:cs typeface="Helvetica"/>
              </a:rPr>
              <a:t>Grazing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latin typeface="Helvetica"/>
                <a:cs typeface="Helvetica"/>
              </a:rPr>
              <a:t>Harvest </a:t>
            </a:r>
            <a:endParaRPr lang="en-US" sz="1600" dirty="0">
              <a:latin typeface="Helvetica"/>
              <a:cs typeface="Helvetica"/>
            </a:endParaRPr>
          </a:p>
        </p:txBody>
      </p:sp>
      <p:sp>
        <p:nvSpPr>
          <p:cNvPr id="64" name="Bent Arrow 63"/>
          <p:cNvSpPr/>
          <p:nvPr/>
        </p:nvSpPr>
        <p:spPr>
          <a:xfrm flipH="1">
            <a:off x="8385488" y="5090746"/>
            <a:ext cx="418801" cy="1042315"/>
          </a:xfrm>
          <a:prstGeom prst="bentArrow">
            <a:avLst>
              <a:gd name="adj1" fmla="val 13483"/>
              <a:gd name="adj2" fmla="val 17323"/>
              <a:gd name="adj3" fmla="val 25000"/>
              <a:gd name="adj4" fmla="val 4375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19031" y="4424746"/>
            <a:ext cx="4109719" cy="369332"/>
          </a:xfrm>
          <a:prstGeom prst="rect">
            <a:avLst/>
          </a:prstGeom>
          <a:solidFill>
            <a:srgbClr val="B9CEE5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Helvetica"/>
                <a:cs typeface="Helvetica"/>
              </a:rPr>
              <a:t>Calculate Growth Respiration Rates</a:t>
            </a:r>
            <a:endParaRPr lang="en-US" sz="1600" dirty="0">
              <a:latin typeface="Helvetica"/>
              <a:cs typeface="Helvetica"/>
            </a:endParaRPr>
          </a:p>
        </p:txBody>
      </p:sp>
      <p:sp>
        <p:nvSpPr>
          <p:cNvPr id="67" name="Right Arrow 66"/>
          <p:cNvSpPr/>
          <p:nvPr/>
        </p:nvSpPr>
        <p:spPr>
          <a:xfrm rot="16200000">
            <a:off x="397731" y="3138791"/>
            <a:ext cx="690245" cy="53124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 descr="rain-clouds-clipart-free-vector-rain-cloud-clip-art_109955_Rain_Cloud_clip_art_hight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383" y="141081"/>
            <a:ext cx="1801833" cy="153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402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1916" y="484781"/>
            <a:ext cx="328627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Helvetica"/>
                <a:cs typeface="Helvetica"/>
              </a:rPr>
              <a:t>SiB4 Vegetation</a:t>
            </a:r>
            <a:endParaRPr lang="en-US" sz="3200" b="1" dirty="0">
              <a:latin typeface="Helvetica"/>
              <a:cs typeface="Helv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9562" y="1509059"/>
            <a:ext cx="2839239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24 Plant Functional Types</a:t>
            </a:r>
          </a:p>
          <a:p>
            <a:endParaRPr lang="en-US" dirty="0" smtClean="0">
              <a:latin typeface="Helvetica"/>
              <a:cs typeface="Helvetica"/>
            </a:endParaRPr>
          </a:p>
          <a:p>
            <a:r>
              <a:rPr lang="en-US" dirty="0" smtClean="0">
                <a:latin typeface="Helvetica"/>
                <a:cs typeface="Helvetica"/>
              </a:rPr>
              <a:t>4 PFT Types</a:t>
            </a:r>
          </a:p>
          <a:p>
            <a:r>
              <a:rPr lang="en-US" dirty="0">
                <a:latin typeface="Helvetica"/>
                <a:cs typeface="Helvetica"/>
              </a:rPr>
              <a:t> </a:t>
            </a:r>
            <a:r>
              <a:rPr lang="en-US" dirty="0" smtClean="0">
                <a:latin typeface="Helvetica"/>
                <a:cs typeface="Helvetica"/>
              </a:rPr>
              <a:t>   1: Bare Ground</a:t>
            </a:r>
          </a:p>
          <a:p>
            <a:r>
              <a:rPr lang="en-US" dirty="0">
                <a:latin typeface="Helvetica"/>
                <a:cs typeface="Helvetica"/>
              </a:rPr>
              <a:t> </a:t>
            </a:r>
            <a:r>
              <a:rPr lang="en-US" dirty="0" smtClean="0">
                <a:latin typeface="Helvetica"/>
                <a:cs typeface="Helvetica"/>
              </a:rPr>
              <a:t>   2: Evergreen</a:t>
            </a:r>
          </a:p>
          <a:p>
            <a:r>
              <a:rPr lang="en-US" dirty="0">
                <a:latin typeface="Helvetica"/>
                <a:cs typeface="Helvetica"/>
              </a:rPr>
              <a:t> </a:t>
            </a:r>
            <a:r>
              <a:rPr lang="en-US" dirty="0" smtClean="0">
                <a:latin typeface="Helvetica"/>
                <a:cs typeface="Helvetica"/>
              </a:rPr>
              <a:t>   3: Deciduous</a:t>
            </a:r>
          </a:p>
          <a:p>
            <a:r>
              <a:rPr lang="en-US" dirty="0">
                <a:latin typeface="Helvetica"/>
                <a:cs typeface="Helvetica"/>
              </a:rPr>
              <a:t> </a:t>
            </a:r>
            <a:r>
              <a:rPr lang="en-US" dirty="0" smtClean="0">
                <a:latin typeface="Helvetica"/>
                <a:cs typeface="Helvetica"/>
              </a:rPr>
              <a:t>   4: Crop</a:t>
            </a:r>
          </a:p>
          <a:p>
            <a:endParaRPr lang="en-US" dirty="0">
              <a:latin typeface="Helvetica"/>
              <a:cs typeface="Helvetica"/>
            </a:endParaRPr>
          </a:p>
          <a:p>
            <a:r>
              <a:rPr lang="en-US" dirty="0" smtClean="0">
                <a:latin typeface="Helvetica"/>
                <a:cs typeface="Helvetica"/>
              </a:rPr>
              <a:t>6 PFT Groups</a:t>
            </a:r>
          </a:p>
          <a:p>
            <a:r>
              <a:rPr lang="en-US" dirty="0">
                <a:latin typeface="Helvetica"/>
                <a:cs typeface="Helvetica"/>
              </a:rPr>
              <a:t> </a:t>
            </a:r>
            <a:r>
              <a:rPr lang="en-US" dirty="0" smtClean="0">
                <a:latin typeface="Helvetica"/>
                <a:cs typeface="Helvetica"/>
              </a:rPr>
              <a:t>  1: Barren</a:t>
            </a:r>
          </a:p>
          <a:p>
            <a:r>
              <a:rPr lang="en-US" dirty="0">
                <a:latin typeface="Helvetica"/>
                <a:cs typeface="Helvetica"/>
              </a:rPr>
              <a:t> </a:t>
            </a:r>
            <a:r>
              <a:rPr lang="en-US" dirty="0" smtClean="0">
                <a:latin typeface="Helvetica"/>
                <a:cs typeface="Helvetica"/>
              </a:rPr>
              <a:t>  2: Needleleaf Forest</a:t>
            </a:r>
          </a:p>
          <a:p>
            <a:r>
              <a:rPr lang="en-US" dirty="0">
                <a:latin typeface="Helvetica"/>
                <a:cs typeface="Helvetica"/>
              </a:rPr>
              <a:t> </a:t>
            </a:r>
            <a:r>
              <a:rPr lang="en-US" dirty="0" smtClean="0">
                <a:latin typeface="Helvetica"/>
                <a:cs typeface="Helvetica"/>
              </a:rPr>
              <a:t>  3: Broadleaf Forest</a:t>
            </a:r>
          </a:p>
          <a:p>
            <a:r>
              <a:rPr lang="en-US" dirty="0">
                <a:latin typeface="Helvetica"/>
                <a:cs typeface="Helvetica"/>
              </a:rPr>
              <a:t> </a:t>
            </a:r>
            <a:r>
              <a:rPr lang="en-US" dirty="0" smtClean="0">
                <a:latin typeface="Helvetica"/>
                <a:cs typeface="Helvetica"/>
              </a:rPr>
              <a:t>  4: Shrub</a:t>
            </a:r>
          </a:p>
          <a:p>
            <a:r>
              <a:rPr lang="en-US" dirty="0">
                <a:latin typeface="Helvetica"/>
                <a:cs typeface="Helvetica"/>
              </a:rPr>
              <a:t> </a:t>
            </a:r>
            <a:r>
              <a:rPr lang="en-US" dirty="0" smtClean="0">
                <a:latin typeface="Helvetica"/>
                <a:cs typeface="Helvetica"/>
              </a:rPr>
              <a:t>  5: Grass</a:t>
            </a:r>
          </a:p>
          <a:p>
            <a:r>
              <a:rPr lang="en-US" dirty="0">
                <a:latin typeface="Helvetica"/>
                <a:cs typeface="Helvetica"/>
              </a:rPr>
              <a:t> </a:t>
            </a:r>
            <a:r>
              <a:rPr lang="en-US" dirty="0" smtClean="0">
                <a:latin typeface="Helvetica"/>
                <a:cs typeface="Helvetica"/>
              </a:rPr>
              <a:t>  6: Crop 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93764" y="484781"/>
            <a:ext cx="3287060" cy="6124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s-IS" sz="1400" b="1" dirty="0" smtClean="0">
                <a:latin typeface="Helvetica"/>
                <a:cs typeface="Helvetica"/>
              </a:rPr>
              <a:t>PFT Information</a:t>
            </a:r>
          </a:p>
          <a:p>
            <a:pPr algn="ctr"/>
            <a:r>
              <a:rPr lang="is-IS" sz="1400" b="1" dirty="0" smtClean="0">
                <a:latin typeface="Helvetica"/>
                <a:cs typeface="Helvetica"/>
              </a:rPr>
              <a:t>---------------------------------</a:t>
            </a:r>
          </a:p>
          <a:p>
            <a:r>
              <a:rPr lang="is-IS" sz="1400" dirty="0" smtClean="0">
                <a:latin typeface="Helvetica"/>
                <a:cs typeface="Helvetica"/>
              </a:rPr>
              <a:t> </a:t>
            </a:r>
            <a:r>
              <a:rPr lang="is-IS" sz="1400" b="1" dirty="0" smtClean="0">
                <a:latin typeface="Helvetica"/>
                <a:cs typeface="Helvetica"/>
              </a:rPr>
              <a:t>Num  PFT_Name    Type  Group</a:t>
            </a:r>
          </a:p>
          <a:p>
            <a:r>
              <a:rPr lang="is-IS" sz="1400" dirty="0" smtClean="0">
                <a:latin typeface="Helvetica"/>
                <a:cs typeface="Helvetica"/>
              </a:rPr>
              <a:t>  1   	des_all   		1     	1</a:t>
            </a:r>
          </a:p>
          <a:p>
            <a:r>
              <a:rPr lang="is-IS" sz="1400" dirty="0" smtClean="0">
                <a:latin typeface="Helvetica"/>
                <a:cs typeface="Helvetica"/>
              </a:rPr>
              <a:t>  2   	enf_tem   		2     	2</a:t>
            </a:r>
          </a:p>
          <a:p>
            <a:r>
              <a:rPr lang="is-IS" sz="1400" dirty="0" smtClean="0">
                <a:latin typeface="Helvetica"/>
                <a:cs typeface="Helvetica"/>
              </a:rPr>
              <a:t>  3   	enf_bor   		2     	2</a:t>
            </a:r>
          </a:p>
          <a:p>
            <a:r>
              <a:rPr lang="is-IS" sz="1400" dirty="0" smtClean="0">
                <a:latin typeface="Helvetica"/>
                <a:cs typeface="Helvetica"/>
              </a:rPr>
              <a:t>  4   	dnf_bor   		3     	2</a:t>
            </a:r>
          </a:p>
          <a:p>
            <a:r>
              <a:rPr lang="is-IS" sz="1400" dirty="0" smtClean="0">
                <a:latin typeface="Helvetica"/>
                <a:cs typeface="Helvetica"/>
              </a:rPr>
              <a:t>  5   	ebf_tro   		2     	3</a:t>
            </a:r>
          </a:p>
          <a:p>
            <a:r>
              <a:rPr lang="is-IS" sz="1400" dirty="0" smtClean="0">
                <a:latin typeface="Helvetica"/>
                <a:cs typeface="Helvetica"/>
              </a:rPr>
              <a:t>  6   	ebf_tem   		2     	3</a:t>
            </a:r>
          </a:p>
          <a:p>
            <a:r>
              <a:rPr lang="is-IS" sz="1400" dirty="0" smtClean="0">
                <a:latin typeface="Helvetica"/>
                <a:cs typeface="Helvetica"/>
              </a:rPr>
              <a:t>  7   	dbf_tro   		3     	3</a:t>
            </a:r>
          </a:p>
          <a:p>
            <a:r>
              <a:rPr lang="is-IS" sz="1400" dirty="0" smtClean="0">
                <a:latin typeface="Helvetica"/>
                <a:cs typeface="Helvetica"/>
              </a:rPr>
              <a:t>  8   	dbf_tem   		3     	3</a:t>
            </a:r>
          </a:p>
          <a:p>
            <a:r>
              <a:rPr lang="is-IS" sz="1400" dirty="0" smtClean="0">
                <a:latin typeface="Helvetica"/>
                <a:cs typeface="Helvetica"/>
              </a:rPr>
              <a:t>  9   	dbf_bor   		3     	3</a:t>
            </a:r>
          </a:p>
          <a:p>
            <a:r>
              <a:rPr lang="is-IS" sz="1400" dirty="0" smtClean="0">
                <a:latin typeface="Helvetica"/>
                <a:cs typeface="Helvetica"/>
              </a:rPr>
              <a:t>  10  	shb_nar   		3     	4</a:t>
            </a:r>
          </a:p>
          <a:p>
            <a:r>
              <a:rPr lang="is-IS" sz="1400" dirty="0" smtClean="0">
                <a:latin typeface="Helvetica"/>
                <a:cs typeface="Helvetica"/>
              </a:rPr>
              <a:t>  11  	shb_arc   		3     	4</a:t>
            </a:r>
          </a:p>
          <a:p>
            <a:r>
              <a:rPr lang="is-IS" sz="1400" dirty="0" smtClean="0">
                <a:latin typeface="Helvetica"/>
                <a:cs typeface="Helvetica"/>
              </a:rPr>
              <a:t>  12  	c3g_tro   		3     	5</a:t>
            </a:r>
          </a:p>
          <a:p>
            <a:r>
              <a:rPr lang="is-IS" sz="1400" dirty="0" smtClean="0">
                <a:latin typeface="Helvetica"/>
                <a:cs typeface="Helvetica"/>
              </a:rPr>
              <a:t>  13  	c3g_tem   		3     	5</a:t>
            </a:r>
          </a:p>
          <a:p>
            <a:r>
              <a:rPr lang="is-IS" sz="1400" dirty="0" smtClean="0">
                <a:latin typeface="Helvetica"/>
                <a:cs typeface="Helvetica"/>
              </a:rPr>
              <a:t>  14  	c3g_arc   		3     	5</a:t>
            </a:r>
          </a:p>
          <a:p>
            <a:r>
              <a:rPr lang="is-IS" sz="1400" dirty="0" smtClean="0">
                <a:latin typeface="Helvetica"/>
                <a:cs typeface="Helvetica"/>
              </a:rPr>
              <a:t>  15  	c4g_tro   		3     	5</a:t>
            </a:r>
          </a:p>
          <a:p>
            <a:r>
              <a:rPr lang="is-IS" sz="1400" dirty="0" smtClean="0">
                <a:latin typeface="Helvetica"/>
                <a:cs typeface="Helvetica"/>
              </a:rPr>
              <a:t>  16  	c4g_tem   		3     	5</a:t>
            </a:r>
          </a:p>
          <a:p>
            <a:r>
              <a:rPr lang="is-IS" sz="1400" dirty="0" smtClean="0">
                <a:latin typeface="Helvetica"/>
                <a:cs typeface="Helvetica"/>
              </a:rPr>
              <a:t>  17  	cro_tro   		4     	6</a:t>
            </a:r>
          </a:p>
          <a:p>
            <a:r>
              <a:rPr lang="is-IS" sz="1400" dirty="0" smtClean="0">
                <a:latin typeface="Helvetica"/>
                <a:cs typeface="Helvetica"/>
              </a:rPr>
              <a:t>  18  	cro_tem   		4     	6</a:t>
            </a:r>
          </a:p>
          <a:p>
            <a:r>
              <a:rPr lang="is-IS" sz="1400" dirty="0" smtClean="0">
                <a:latin typeface="Helvetica"/>
                <a:cs typeface="Helvetica"/>
              </a:rPr>
              <a:t>  19 	mze_tro   		4     	6</a:t>
            </a:r>
          </a:p>
          <a:p>
            <a:r>
              <a:rPr lang="is-IS" sz="1400" dirty="0" smtClean="0">
                <a:latin typeface="Helvetica"/>
                <a:cs typeface="Helvetica"/>
              </a:rPr>
              <a:t>  20  	mze_tem   		4     	6</a:t>
            </a:r>
          </a:p>
          <a:p>
            <a:r>
              <a:rPr lang="is-IS" sz="1400" dirty="0" smtClean="0">
                <a:latin typeface="Helvetica"/>
                <a:cs typeface="Helvetica"/>
              </a:rPr>
              <a:t>  21  	soy_tro   		4     	6</a:t>
            </a:r>
          </a:p>
          <a:p>
            <a:r>
              <a:rPr lang="is-IS" sz="1400" dirty="0" smtClean="0">
                <a:latin typeface="Helvetica"/>
                <a:cs typeface="Helvetica"/>
              </a:rPr>
              <a:t>  22  	soy_tem   		4     	6</a:t>
            </a:r>
          </a:p>
          <a:p>
            <a:r>
              <a:rPr lang="is-IS" sz="1400" dirty="0" smtClean="0">
                <a:latin typeface="Helvetica"/>
                <a:cs typeface="Helvetica"/>
              </a:rPr>
              <a:t>  23  	wwt_all   		4     	6</a:t>
            </a:r>
          </a:p>
          <a:p>
            <a:r>
              <a:rPr lang="is-IS" sz="1400" dirty="0" smtClean="0">
                <a:latin typeface="Helvetica"/>
                <a:cs typeface="Helvetica"/>
              </a:rPr>
              <a:t>  24  	mis_all   		1     	1</a:t>
            </a:r>
            <a:endParaRPr lang="en-US" sz="14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7323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579"/>
            <a:ext cx="8229600" cy="860892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latin typeface="Helvetica"/>
                <a:cs typeface="Helvetica"/>
              </a:rPr>
              <a:t>SiB</a:t>
            </a:r>
            <a:r>
              <a:rPr lang="en-US" sz="3200" b="1" dirty="0" smtClean="0">
                <a:latin typeface="Helvetica"/>
                <a:cs typeface="Helvetica"/>
              </a:rPr>
              <a:t> </a:t>
            </a:r>
            <a:r>
              <a:rPr lang="en-US" sz="3200" b="1" dirty="0" smtClean="0">
                <a:latin typeface="Helvetica"/>
                <a:cs typeface="Helvetica"/>
              </a:rPr>
              <a:t>References</a:t>
            </a:r>
            <a:endParaRPr lang="en-US" sz="3200" b="1" dirty="0">
              <a:latin typeface="Helvetica"/>
              <a:cs typeface="Helvetic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8066"/>
            <a:ext cx="8229600" cy="5447547"/>
          </a:xfrm>
        </p:spPr>
        <p:txBody>
          <a:bodyPr>
            <a:normAutofit fontScale="32500" lnSpcReduction="20000"/>
          </a:bodyPr>
          <a:lstStyle/>
          <a:p>
            <a:pPr>
              <a:buSzPct val="120000"/>
              <a:buFont typeface="Wingdings" charset="2"/>
              <a:buChar char="§"/>
            </a:pPr>
            <a:r>
              <a:rPr lang="en-US" sz="5100" dirty="0" smtClean="0">
                <a:solidFill>
                  <a:srgbClr val="000000"/>
                </a:solidFill>
                <a:latin typeface="Helvetica"/>
                <a:cs typeface="Helvetica"/>
              </a:rPr>
              <a:t>Modified </a:t>
            </a:r>
            <a:r>
              <a:rPr lang="en-US" sz="5100" dirty="0">
                <a:solidFill>
                  <a:srgbClr val="000000"/>
                </a:solidFill>
                <a:latin typeface="Helvetica"/>
                <a:cs typeface="Helvetica"/>
              </a:rPr>
              <a:t>from </a:t>
            </a:r>
            <a:r>
              <a:rPr lang="en-US" sz="5100" dirty="0" smtClean="0">
                <a:solidFill>
                  <a:srgbClr val="000000"/>
                </a:solidFill>
                <a:latin typeface="Helvetica"/>
                <a:cs typeface="Helvetica"/>
              </a:rPr>
              <a:t>SiB3 </a:t>
            </a:r>
            <a:r>
              <a:rPr lang="en-US" sz="5100" dirty="0">
                <a:solidFill>
                  <a:srgbClr val="000000"/>
                </a:solidFill>
                <a:latin typeface="Helvetica"/>
                <a:cs typeface="Helvetica"/>
              </a:rPr>
              <a:t>(Baker et al., 2008; Sellers et al., 1996</a:t>
            </a:r>
            <a:r>
              <a:rPr lang="en-US" sz="5100" dirty="0" smtClean="0">
                <a:solidFill>
                  <a:srgbClr val="000000"/>
                </a:solidFill>
                <a:latin typeface="Helvetica"/>
                <a:cs typeface="Helvetica"/>
              </a:rPr>
              <a:t>)</a:t>
            </a:r>
            <a:endParaRPr lang="en-US" sz="5100" dirty="0">
              <a:solidFill>
                <a:srgbClr val="000000"/>
              </a:solidFill>
              <a:latin typeface="Helvetica"/>
              <a:cs typeface="Helvetica"/>
            </a:endParaRPr>
          </a:p>
          <a:p>
            <a:pPr marL="0" indent="0">
              <a:lnSpc>
                <a:spcPct val="120000"/>
              </a:lnSpc>
              <a:buSzPct val="120000"/>
              <a:buNone/>
            </a:pPr>
            <a:r>
              <a:rPr lang="en-US" sz="4900" dirty="0" smtClean="0">
                <a:solidFill>
                  <a:srgbClr val="000000"/>
                </a:solidFill>
                <a:latin typeface="Helvetica"/>
                <a:ea typeface="Wingdings"/>
                <a:cs typeface="Helvetica"/>
                <a:sym typeface="Wingdings"/>
              </a:rPr>
              <a:t>	 </a:t>
            </a:r>
            <a:r>
              <a:rPr lang="en-US" sz="4900" dirty="0" smtClean="0">
                <a:solidFill>
                  <a:srgbClr val="000000"/>
                </a:solidFill>
                <a:latin typeface="Helvetica"/>
                <a:cs typeface="Helvetica"/>
              </a:rPr>
              <a:t>Switched </a:t>
            </a:r>
            <a:r>
              <a:rPr lang="en-US" sz="4900" dirty="0">
                <a:solidFill>
                  <a:srgbClr val="000000"/>
                </a:solidFill>
                <a:latin typeface="Helvetica"/>
                <a:cs typeface="Helvetica"/>
              </a:rPr>
              <a:t>from biomes to plant functional types (PFTs</a:t>
            </a:r>
            <a:r>
              <a:rPr lang="en-US" sz="4900" dirty="0" smtClean="0">
                <a:solidFill>
                  <a:srgbClr val="000000"/>
                </a:solidFill>
                <a:latin typeface="Helvetica"/>
                <a:cs typeface="Helvetica"/>
              </a:rPr>
              <a:t>)</a:t>
            </a:r>
          </a:p>
          <a:p>
            <a:pPr marL="0" indent="0">
              <a:lnSpc>
                <a:spcPct val="120000"/>
              </a:lnSpc>
              <a:buSzPct val="120000"/>
              <a:buNone/>
            </a:pPr>
            <a:r>
              <a:rPr lang="en-US" sz="4900" dirty="0">
                <a:solidFill>
                  <a:srgbClr val="000000"/>
                </a:solidFill>
                <a:latin typeface="Helvetica"/>
                <a:cs typeface="Helvetica"/>
              </a:rPr>
              <a:t>	</a:t>
            </a:r>
            <a:r>
              <a:rPr lang="en-US" sz="4900" dirty="0" smtClean="0">
                <a:solidFill>
                  <a:srgbClr val="000000"/>
                </a:solidFill>
                <a:latin typeface="Helvetica"/>
                <a:cs typeface="Helvetica"/>
                <a:sym typeface="Wingdings"/>
              </a:rPr>
              <a:t> </a:t>
            </a:r>
            <a:r>
              <a:rPr lang="en-US" sz="4900" dirty="0" smtClean="0">
                <a:solidFill>
                  <a:srgbClr val="000000"/>
                </a:solidFill>
                <a:latin typeface="Helvetica"/>
                <a:cs typeface="Helvetica"/>
              </a:rPr>
              <a:t>Added </a:t>
            </a:r>
            <a:r>
              <a:rPr lang="en-US" sz="4900" dirty="0">
                <a:solidFill>
                  <a:srgbClr val="000000"/>
                </a:solidFill>
                <a:latin typeface="Helvetica"/>
                <a:cs typeface="Helvetica"/>
              </a:rPr>
              <a:t>tiles for fractional coverage per grid cell</a:t>
            </a:r>
          </a:p>
          <a:p>
            <a:pPr marL="0" indent="0">
              <a:lnSpc>
                <a:spcPct val="120000"/>
              </a:lnSpc>
              <a:buSzPct val="120000"/>
              <a:buNone/>
            </a:pPr>
            <a:r>
              <a:rPr lang="en-US" sz="4900" dirty="0" smtClean="0">
                <a:solidFill>
                  <a:srgbClr val="000000"/>
                </a:solidFill>
                <a:latin typeface="Helvetica"/>
                <a:ea typeface="Wingdings"/>
                <a:cs typeface="Helvetica"/>
                <a:sym typeface="Wingdings"/>
              </a:rPr>
              <a:t>	 </a:t>
            </a:r>
            <a:r>
              <a:rPr lang="en-US" sz="4900" dirty="0" smtClean="0">
                <a:solidFill>
                  <a:srgbClr val="000000"/>
                </a:solidFill>
                <a:latin typeface="Helvetica"/>
                <a:cs typeface="Helvetica"/>
              </a:rPr>
              <a:t>Modified </a:t>
            </a:r>
            <a:r>
              <a:rPr lang="en-US" sz="4900" dirty="0">
                <a:solidFill>
                  <a:srgbClr val="000000"/>
                </a:solidFill>
                <a:latin typeface="Helvetica"/>
                <a:cs typeface="Helvetica"/>
              </a:rPr>
              <a:t>the variable structure to hierarchy of grid </a:t>
            </a:r>
            <a:r>
              <a:rPr lang="en-US" sz="4900" dirty="0" smtClean="0">
                <a:solidFill>
                  <a:srgbClr val="000000"/>
                </a:solidFill>
                <a:latin typeface="Helvetica"/>
                <a:cs typeface="Helvetica"/>
              </a:rPr>
              <a:t>cells, land </a:t>
            </a:r>
            <a:r>
              <a:rPr lang="en-US" sz="4900" dirty="0">
                <a:solidFill>
                  <a:srgbClr val="000000"/>
                </a:solidFill>
                <a:latin typeface="Helvetica"/>
                <a:cs typeface="Helvetica"/>
              </a:rPr>
              <a:t>units and </a:t>
            </a:r>
            <a:r>
              <a:rPr lang="en-US" sz="4900" dirty="0" smtClean="0">
                <a:solidFill>
                  <a:srgbClr val="000000"/>
                </a:solidFill>
                <a:latin typeface="Helvetica"/>
                <a:cs typeface="Helvetica"/>
              </a:rPr>
              <a:t>PFTs</a:t>
            </a:r>
          </a:p>
          <a:p>
            <a:pPr>
              <a:lnSpc>
                <a:spcPct val="120000"/>
              </a:lnSpc>
              <a:buSzPct val="120000"/>
              <a:buFont typeface="Wingdings" charset="2"/>
              <a:buChar char="§"/>
            </a:pPr>
            <a:r>
              <a:rPr lang="en-US" sz="5000" dirty="0" smtClean="0">
                <a:solidFill>
                  <a:srgbClr val="000000"/>
                </a:solidFill>
                <a:latin typeface="Helvetica"/>
                <a:cs typeface="Helvetica"/>
                <a:sym typeface="Wingdings"/>
              </a:rPr>
              <a:t>Incorporated carbon pools following basic </a:t>
            </a:r>
            <a:r>
              <a:rPr lang="en-US" sz="5000" dirty="0" err="1" smtClean="0">
                <a:solidFill>
                  <a:srgbClr val="000000"/>
                </a:solidFill>
                <a:latin typeface="Helvetica"/>
                <a:cs typeface="Helvetica"/>
                <a:sym typeface="Wingdings"/>
              </a:rPr>
              <a:t>SiB</a:t>
            </a:r>
            <a:r>
              <a:rPr lang="en-US" sz="5000" dirty="0" smtClean="0">
                <a:solidFill>
                  <a:srgbClr val="000000"/>
                </a:solidFill>
                <a:latin typeface="Helvetica"/>
                <a:cs typeface="Helvetica"/>
                <a:sym typeface="Wingdings"/>
              </a:rPr>
              <a:t>-CASA scheme (Schaefer </a:t>
            </a:r>
            <a:r>
              <a:rPr lang="en-US" sz="5000" dirty="0">
                <a:solidFill>
                  <a:srgbClr val="000000"/>
                </a:solidFill>
                <a:latin typeface="Helvetica"/>
                <a:cs typeface="Helvetica"/>
                <a:sym typeface="Wingdings"/>
              </a:rPr>
              <a:t>et al., 2008</a:t>
            </a:r>
            <a:r>
              <a:rPr lang="en-US" sz="5000" dirty="0" smtClean="0">
                <a:solidFill>
                  <a:srgbClr val="000000"/>
                </a:solidFill>
                <a:latin typeface="Helvetica"/>
                <a:cs typeface="Helvetica"/>
                <a:sym typeface="Wingdings"/>
              </a:rPr>
              <a:t>)</a:t>
            </a:r>
          </a:p>
          <a:p>
            <a:pPr marL="0" indent="0">
              <a:lnSpc>
                <a:spcPct val="120000"/>
              </a:lnSpc>
              <a:buSzPct val="120000"/>
              <a:buNone/>
            </a:pPr>
            <a:r>
              <a:rPr lang="en-US" sz="5000" dirty="0" smtClean="0">
                <a:solidFill>
                  <a:srgbClr val="000000"/>
                </a:solidFill>
                <a:latin typeface="Helvetica"/>
                <a:cs typeface="Helvetica"/>
                <a:sym typeface="Wingdings"/>
              </a:rPr>
              <a:t>	 6 live pools: storage, leaf, fine root, coarse root, wood, product</a:t>
            </a:r>
          </a:p>
          <a:p>
            <a:pPr marL="0" indent="0">
              <a:lnSpc>
                <a:spcPct val="120000"/>
              </a:lnSpc>
              <a:buSzPct val="120000"/>
              <a:buNone/>
            </a:pPr>
            <a:r>
              <a:rPr lang="en-US" sz="5000" dirty="0">
                <a:solidFill>
                  <a:srgbClr val="000000"/>
                </a:solidFill>
                <a:latin typeface="Helvetica"/>
                <a:cs typeface="Helvetica"/>
                <a:sym typeface="Wingdings"/>
              </a:rPr>
              <a:t>	</a:t>
            </a:r>
            <a:r>
              <a:rPr lang="en-US" sz="5000" dirty="0" smtClean="0">
                <a:solidFill>
                  <a:srgbClr val="000000"/>
                </a:solidFill>
                <a:latin typeface="Helvetica"/>
                <a:cs typeface="Helvetica"/>
                <a:sym typeface="Wingdings"/>
              </a:rPr>
              <a:t> 6 dead pools: coarse woody debris, metabolic litter, structural litter, </a:t>
            </a:r>
          </a:p>
          <a:p>
            <a:pPr marL="0" indent="0">
              <a:lnSpc>
                <a:spcPct val="120000"/>
              </a:lnSpc>
              <a:buSzPct val="120000"/>
              <a:buNone/>
            </a:pPr>
            <a:r>
              <a:rPr lang="en-US" sz="5000" dirty="0">
                <a:solidFill>
                  <a:srgbClr val="000000"/>
                </a:solidFill>
                <a:latin typeface="Helvetica"/>
                <a:cs typeface="Helvetica"/>
                <a:sym typeface="Wingdings"/>
              </a:rPr>
              <a:t> </a:t>
            </a:r>
            <a:r>
              <a:rPr lang="en-US" sz="5000" dirty="0" smtClean="0">
                <a:solidFill>
                  <a:srgbClr val="000000"/>
                </a:solidFill>
                <a:latin typeface="Helvetica"/>
                <a:cs typeface="Helvetica"/>
                <a:sym typeface="Wingdings"/>
              </a:rPr>
              <a:t>             soil litter, soil slow, soil armored </a:t>
            </a:r>
          </a:p>
          <a:p>
            <a:pPr>
              <a:lnSpc>
                <a:spcPct val="120000"/>
              </a:lnSpc>
              <a:buSzPct val="120000"/>
              <a:buFont typeface="Wingdings" charset="2"/>
              <a:buChar char="§"/>
            </a:pPr>
            <a:r>
              <a:rPr lang="en-US" sz="5000" dirty="0" smtClean="0">
                <a:solidFill>
                  <a:srgbClr val="000000"/>
                </a:solidFill>
                <a:latin typeface="Helvetica"/>
                <a:cs typeface="Helvetica"/>
                <a:sym typeface="Wingdings"/>
              </a:rPr>
              <a:t>Utilized </a:t>
            </a:r>
            <a:r>
              <a:rPr lang="en-US" sz="5000" dirty="0">
                <a:solidFill>
                  <a:srgbClr val="000000"/>
                </a:solidFill>
                <a:latin typeface="Helvetica"/>
                <a:cs typeface="Helvetica"/>
                <a:sym typeface="Wingdings"/>
              </a:rPr>
              <a:t>prognostic phenology </a:t>
            </a:r>
            <a:r>
              <a:rPr lang="en-US" sz="5000" dirty="0" smtClean="0">
                <a:solidFill>
                  <a:srgbClr val="000000"/>
                </a:solidFill>
                <a:latin typeface="Helvetica"/>
                <a:cs typeface="Helvetica"/>
                <a:sym typeface="Wingdings"/>
              </a:rPr>
              <a:t>(</a:t>
            </a:r>
            <a:r>
              <a:rPr lang="en-US" sz="5000" dirty="0" err="1">
                <a:solidFill>
                  <a:srgbClr val="000000"/>
                </a:solidFill>
                <a:latin typeface="Helvetica"/>
                <a:cs typeface="Helvetica"/>
                <a:sym typeface="Wingdings"/>
              </a:rPr>
              <a:t>Stöckli</a:t>
            </a:r>
            <a:r>
              <a:rPr lang="en-US" sz="5000" dirty="0">
                <a:solidFill>
                  <a:srgbClr val="000000"/>
                </a:solidFill>
                <a:latin typeface="Helvetica"/>
                <a:cs typeface="Helvetica"/>
                <a:sym typeface="Wingdings"/>
              </a:rPr>
              <a:t> et al., </a:t>
            </a:r>
            <a:r>
              <a:rPr lang="en-US" sz="5000" dirty="0" smtClean="0">
                <a:solidFill>
                  <a:srgbClr val="000000"/>
                </a:solidFill>
                <a:latin typeface="Helvetica"/>
                <a:cs typeface="Helvetica"/>
                <a:sym typeface="Wingdings"/>
              </a:rPr>
              <a:t>2008/2011)</a:t>
            </a:r>
          </a:p>
          <a:p>
            <a:pPr marL="0" indent="0">
              <a:lnSpc>
                <a:spcPct val="120000"/>
              </a:lnSpc>
              <a:buSzPct val="120000"/>
              <a:buNone/>
            </a:pPr>
            <a:r>
              <a:rPr lang="en-US" sz="4900" dirty="0">
                <a:solidFill>
                  <a:srgbClr val="000000"/>
                </a:solidFill>
                <a:latin typeface="Helvetica"/>
                <a:cs typeface="Helvetica"/>
                <a:sym typeface="Wingdings"/>
              </a:rPr>
              <a:t>	</a:t>
            </a:r>
            <a:r>
              <a:rPr lang="en-US" sz="4900" dirty="0" smtClean="0">
                <a:solidFill>
                  <a:srgbClr val="000000"/>
                </a:solidFill>
                <a:latin typeface="Helvetica"/>
                <a:cs typeface="Helvetica"/>
                <a:sym typeface="Wingdings"/>
              </a:rPr>
              <a:t> Predicts </a:t>
            </a:r>
            <a:r>
              <a:rPr lang="en-US" sz="4900" dirty="0">
                <a:solidFill>
                  <a:srgbClr val="000000"/>
                </a:solidFill>
                <a:latin typeface="Helvetica"/>
                <a:cs typeface="Helvetica"/>
                <a:sym typeface="Wingdings"/>
              </a:rPr>
              <a:t>consistent carbon fluxes, pools and leaf area </a:t>
            </a:r>
            <a:r>
              <a:rPr lang="en-US" sz="4900" dirty="0" smtClean="0">
                <a:solidFill>
                  <a:srgbClr val="000000"/>
                </a:solidFill>
                <a:latin typeface="Helvetica"/>
                <a:cs typeface="Helvetica"/>
                <a:sym typeface="Wingdings"/>
              </a:rPr>
              <a:t>index (LAI)</a:t>
            </a:r>
            <a:endParaRPr lang="en-US" sz="4900" dirty="0">
              <a:solidFill>
                <a:srgbClr val="000000"/>
              </a:solidFill>
              <a:latin typeface="Helvetica"/>
              <a:cs typeface="Helvetica"/>
              <a:sym typeface="Wingdings"/>
            </a:endParaRPr>
          </a:p>
          <a:p>
            <a:pPr marL="0" indent="0">
              <a:buSzPct val="120000"/>
              <a:buNone/>
            </a:pPr>
            <a:r>
              <a:rPr lang="en-US" sz="4900" dirty="0" smtClean="0">
                <a:solidFill>
                  <a:srgbClr val="000000"/>
                </a:solidFill>
                <a:latin typeface="Helvetica"/>
                <a:cs typeface="Helvetica"/>
                <a:sym typeface="Wingdings"/>
              </a:rPr>
              <a:t>	 Calculates </a:t>
            </a:r>
            <a:r>
              <a:rPr lang="en-US" sz="4900" dirty="0">
                <a:solidFill>
                  <a:srgbClr val="000000"/>
                </a:solidFill>
                <a:latin typeface="Helvetica"/>
                <a:cs typeface="Helvetica"/>
                <a:sym typeface="Wingdings"/>
              </a:rPr>
              <a:t>sub-hourly fluxes and updates </a:t>
            </a:r>
            <a:r>
              <a:rPr lang="en-US" sz="4900" dirty="0" smtClean="0">
                <a:solidFill>
                  <a:srgbClr val="000000"/>
                </a:solidFill>
                <a:latin typeface="Helvetica"/>
                <a:cs typeface="Helvetica"/>
                <a:sym typeface="Wingdings"/>
              </a:rPr>
              <a:t>phenology/pools daily</a:t>
            </a:r>
          </a:p>
          <a:p>
            <a:pPr>
              <a:buSzPct val="120000"/>
              <a:buFont typeface="Wingdings" charset="2"/>
              <a:buChar char="§"/>
            </a:pPr>
            <a:r>
              <a:rPr lang="en-US" sz="5000" dirty="0" smtClean="0">
                <a:solidFill>
                  <a:srgbClr val="000000"/>
                </a:solidFill>
                <a:latin typeface="Helvetica"/>
                <a:cs typeface="Helvetica"/>
                <a:sym typeface="Wingdings"/>
              </a:rPr>
              <a:t>Included </a:t>
            </a:r>
            <a:r>
              <a:rPr lang="en-US" sz="5000" dirty="0">
                <a:solidFill>
                  <a:srgbClr val="000000"/>
                </a:solidFill>
                <a:latin typeface="Helvetica"/>
                <a:cs typeface="Helvetica"/>
                <a:sym typeface="Wingdings"/>
              </a:rPr>
              <a:t>crop specific phenology </a:t>
            </a:r>
            <a:r>
              <a:rPr lang="en-US" sz="5000" dirty="0" smtClean="0">
                <a:solidFill>
                  <a:srgbClr val="000000"/>
                </a:solidFill>
                <a:latin typeface="Helvetica"/>
                <a:cs typeface="Helvetica"/>
                <a:sym typeface="Wingdings"/>
              </a:rPr>
              <a:t>modules </a:t>
            </a:r>
          </a:p>
          <a:p>
            <a:pPr marL="0" indent="0">
              <a:buSzPct val="120000"/>
              <a:buNone/>
            </a:pPr>
            <a:r>
              <a:rPr lang="en-US" sz="5000" dirty="0">
                <a:solidFill>
                  <a:srgbClr val="000000"/>
                </a:solidFill>
                <a:latin typeface="Helvetica"/>
                <a:cs typeface="Helvetica"/>
                <a:sym typeface="Wingdings"/>
              </a:rPr>
              <a:t> </a:t>
            </a:r>
            <a:r>
              <a:rPr lang="en-US" sz="5000" dirty="0" smtClean="0">
                <a:solidFill>
                  <a:srgbClr val="000000"/>
                </a:solidFill>
                <a:latin typeface="Helvetica"/>
                <a:cs typeface="Helvetica"/>
                <a:sym typeface="Wingdings"/>
              </a:rPr>
              <a:t>      (</a:t>
            </a:r>
            <a:r>
              <a:rPr lang="en-US" sz="5000" dirty="0" err="1" smtClean="0">
                <a:solidFill>
                  <a:srgbClr val="000000"/>
                </a:solidFill>
                <a:latin typeface="Helvetica"/>
                <a:cs typeface="Helvetica"/>
                <a:sym typeface="Wingdings"/>
              </a:rPr>
              <a:t>Lokupitiya</a:t>
            </a:r>
            <a:r>
              <a:rPr lang="en-US" sz="5000" dirty="0" smtClean="0">
                <a:solidFill>
                  <a:srgbClr val="000000"/>
                </a:solidFill>
                <a:latin typeface="Helvetica"/>
                <a:cs typeface="Helvetica"/>
                <a:sym typeface="Wingdings"/>
              </a:rPr>
              <a:t> </a:t>
            </a:r>
            <a:r>
              <a:rPr lang="en-US" sz="5000" dirty="0">
                <a:solidFill>
                  <a:srgbClr val="000000"/>
                </a:solidFill>
                <a:latin typeface="Helvetica"/>
                <a:cs typeface="Helvetica"/>
                <a:sym typeface="Wingdings"/>
              </a:rPr>
              <a:t>et al., 2009; Corbin et al., 2010</a:t>
            </a:r>
            <a:r>
              <a:rPr lang="en-US" sz="5000" dirty="0" smtClean="0">
                <a:solidFill>
                  <a:srgbClr val="000000"/>
                </a:solidFill>
                <a:latin typeface="Helvetica"/>
                <a:cs typeface="Helvetica"/>
                <a:sym typeface="Wingdings"/>
              </a:rPr>
              <a:t>)</a:t>
            </a:r>
          </a:p>
          <a:p>
            <a:pPr marL="0" indent="0">
              <a:buSzPct val="120000"/>
              <a:buNone/>
            </a:pPr>
            <a:r>
              <a:rPr lang="en-US" sz="4900" dirty="0">
                <a:solidFill>
                  <a:srgbClr val="000000"/>
                </a:solidFill>
                <a:latin typeface="Helvetica"/>
                <a:cs typeface="Helvetica"/>
                <a:sym typeface="Wingdings"/>
              </a:rPr>
              <a:t>	</a:t>
            </a:r>
            <a:r>
              <a:rPr lang="en-US" sz="4900" dirty="0" smtClean="0">
                <a:solidFill>
                  <a:srgbClr val="000000"/>
                </a:solidFill>
                <a:latin typeface="Helvetica"/>
                <a:cs typeface="Helvetica"/>
                <a:sym typeface="Wingdings"/>
              </a:rPr>
              <a:t> Maize</a:t>
            </a:r>
          </a:p>
          <a:p>
            <a:pPr marL="0" indent="0">
              <a:buSzPct val="120000"/>
              <a:buNone/>
            </a:pPr>
            <a:r>
              <a:rPr lang="en-US" sz="4900" dirty="0">
                <a:solidFill>
                  <a:srgbClr val="000000"/>
                </a:solidFill>
                <a:latin typeface="Helvetica"/>
                <a:cs typeface="Helvetica"/>
                <a:sym typeface="Wingdings"/>
              </a:rPr>
              <a:t>	</a:t>
            </a:r>
            <a:r>
              <a:rPr lang="en-US" sz="4900" dirty="0" smtClean="0">
                <a:solidFill>
                  <a:srgbClr val="000000"/>
                </a:solidFill>
                <a:latin typeface="Helvetica"/>
                <a:cs typeface="Helvetica"/>
                <a:sym typeface="Wingdings"/>
              </a:rPr>
              <a:t> Soybeans</a:t>
            </a:r>
          </a:p>
          <a:p>
            <a:pPr marL="0" indent="0">
              <a:buSzPct val="120000"/>
              <a:buNone/>
            </a:pPr>
            <a:r>
              <a:rPr lang="en-US" sz="4900" dirty="0">
                <a:solidFill>
                  <a:srgbClr val="000000"/>
                </a:solidFill>
                <a:latin typeface="Helvetica"/>
                <a:cs typeface="Helvetica"/>
                <a:sym typeface="Wingdings"/>
              </a:rPr>
              <a:t>	</a:t>
            </a:r>
            <a:r>
              <a:rPr lang="en-US" sz="4900" dirty="0" smtClean="0">
                <a:solidFill>
                  <a:srgbClr val="000000"/>
                </a:solidFill>
                <a:latin typeface="Helvetica"/>
                <a:cs typeface="Helvetica"/>
                <a:sym typeface="Wingdings"/>
              </a:rPr>
              <a:t> Wheat</a:t>
            </a:r>
          </a:p>
          <a:p>
            <a:pPr marL="0" indent="0">
              <a:buSzPct val="120000"/>
              <a:buNone/>
            </a:pPr>
            <a:endParaRPr lang="en-US" sz="4000" dirty="0">
              <a:solidFill>
                <a:srgbClr val="000000"/>
              </a:solidFill>
              <a:latin typeface="Helvetica"/>
              <a:cs typeface="Helvetica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839496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798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latin typeface="Helvetica"/>
                <a:cs typeface="Helvetica"/>
              </a:rPr>
              <a:t>SiB4 </a:t>
            </a:r>
            <a:r>
              <a:rPr lang="en-US" sz="3200" b="1" dirty="0" smtClean="0">
                <a:latin typeface="Helvetica"/>
                <a:cs typeface="Helvetica"/>
              </a:rPr>
              <a:t>Parameters</a:t>
            </a:r>
            <a:endParaRPr lang="en-US" sz="3200" b="1" dirty="0">
              <a:latin typeface="Helvetica"/>
              <a:cs typeface="Helvetica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04333" y="1149845"/>
            <a:ext cx="7882467" cy="37326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sz="2000" dirty="0" smtClean="0">
                <a:latin typeface="Helvetica"/>
                <a:cs typeface="Helvetica"/>
              </a:rPr>
              <a:t>Aerodynamic (</a:t>
            </a:r>
            <a:r>
              <a:rPr lang="en-US" sz="2000" dirty="0" err="1" smtClean="0">
                <a:latin typeface="Helvetica"/>
                <a:cs typeface="Helvetica"/>
              </a:rPr>
              <a:t>ngrid,npft</a:t>
            </a:r>
            <a:r>
              <a:rPr lang="en-US" sz="2000" dirty="0" smtClean="0">
                <a:latin typeface="Helvetica"/>
                <a:cs typeface="Helvetica"/>
              </a:rPr>
              <a:t>)</a:t>
            </a:r>
            <a:endParaRPr lang="en-US" sz="2000" dirty="0">
              <a:latin typeface="Helvetica"/>
              <a:cs typeface="Helvetica"/>
              <a:sym typeface="Wingdings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1600" dirty="0">
                <a:latin typeface="Helvetica"/>
                <a:cs typeface="Helvetica"/>
              </a:rPr>
              <a:t>	</a:t>
            </a:r>
            <a:r>
              <a:rPr lang="en-US" sz="1600" dirty="0">
                <a:latin typeface="Helvetica"/>
                <a:cs typeface="Helvetica"/>
                <a:sym typeface="Wingdings"/>
              </a:rPr>
              <a:t> </a:t>
            </a:r>
            <a:r>
              <a:rPr lang="en-US" sz="1600" dirty="0" smtClean="0">
                <a:latin typeface="Helvetica"/>
                <a:cs typeface="Helvetica"/>
                <a:sym typeface="Wingdings"/>
              </a:rPr>
              <a:t>Z0 = Canopy roughness coefficient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1600" dirty="0">
                <a:latin typeface="Helvetica"/>
                <a:cs typeface="Helvetica"/>
              </a:rPr>
              <a:t>	</a:t>
            </a:r>
            <a:r>
              <a:rPr lang="en-US" sz="1600" dirty="0" smtClean="0">
                <a:latin typeface="Helvetica"/>
                <a:cs typeface="Helvetica"/>
                <a:sym typeface="Wingdings"/>
              </a:rPr>
              <a:t> ZP_DISP = Zero-Plane displacement  </a:t>
            </a:r>
            <a:endParaRPr lang="en-US" sz="1600" dirty="0">
              <a:latin typeface="Helvetica"/>
              <a:cs typeface="Helvetica"/>
              <a:sym typeface="Wingdings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1600" dirty="0">
                <a:latin typeface="Helvetica"/>
                <a:cs typeface="Helvetica"/>
                <a:sym typeface="Wingdings"/>
              </a:rPr>
              <a:t>	 </a:t>
            </a:r>
            <a:r>
              <a:rPr lang="en-US" sz="1600" dirty="0" err="1" smtClean="0">
                <a:latin typeface="Helvetica"/>
                <a:cs typeface="Helvetica"/>
                <a:sym typeface="Wingdings"/>
              </a:rPr>
              <a:t>RbC</a:t>
            </a:r>
            <a:r>
              <a:rPr lang="en-US" sz="1600" dirty="0" smtClean="0">
                <a:latin typeface="Helvetica"/>
                <a:cs typeface="Helvetica"/>
                <a:sym typeface="Wingdings"/>
              </a:rPr>
              <a:t> = Coefficient for canopy-to-CAS aerodynamic resistance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600" dirty="0" smtClean="0">
                <a:latin typeface="Helvetica"/>
                <a:cs typeface="Helvetica"/>
                <a:sym typeface="Wingdings"/>
              </a:rPr>
              <a:t> </a:t>
            </a:r>
            <a:r>
              <a:rPr lang="en-US" sz="1600" dirty="0">
                <a:latin typeface="Helvetica"/>
                <a:cs typeface="Helvetica"/>
              </a:rPr>
              <a:t>	</a:t>
            </a:r>
            <a:r>
              <a:rPr lang="en-US" sz="1600" dirty="0" smtClean="0">
                <a:latin typeface="Helvetica"/>
                <a:cs typeface="Helvetica"/>
                <a:sym typeface="Wingdings"/>
              </a:rPr>
              <a:t> </a:t>
            </a:r>
            <a:r>
              <a:rPr lang="en-US" sz="1600" dirty="0" err="1" smtClean="0">
                <a:latin typeface="Helvetica"/>
                <a:cs typeface="Helvetica"/>
                <a:sym typeface="Wingdings"/>
              </a:rPr>
              <a:t>RdC</a:t>
            </a:r>
            <a:r>
              <a:rPr lang="en-US" sz="1600" dirty="0" smtClean="0">
                <a:latin typeface="Helvetica"/>
                <a:cs typeface="Helvetica"/>
                <a:sym typeface="Wingdings"/>
              </a:rPr>
              <a:t> = Coefficient for ground-to-CAS aerodynamic resistance</a:t>
            </a:r>
          </a:p>
          <a:p>
            <a:pPr marL="0" indent="0">
              <a:buNone/>
            </a:pPr>
            <a:endParaRPr lang="en-US" sz="2000" dirty="0" smtClean="0">
              <a:latin typeface="Helvetica"/>
              <a:cs typeface="Helvetica"/>
            </a:endParaRPr>
          </a:p>
          <a:p>
            <a:r>
              <a:rPr lang="en-US" sz="2000" dirty="0" smtClean="0">
                <a:latin typeface="Helvetica"/>
                <a:cs typeface="Helvetica"/>
              </a:rPr>
              <a:t>Pool</a:t>
            </a:r>
            <a:r>
              <a:rPr lang="en-US" sz="2000" dirty="0" smtClean="0">
                <a:latin typeface="Helvetica"/>
                <a:cs typeface="Helvetica"/>
              </a:rPr>
              <a:t>-Based: P</a:t>
            </a:r>
            <a:r>
              <a:rPr lang="en-US" sz="2000" dirty="0" smtClean="0">
                <a:latin typeface="Helvetica"/>
                <a:cs typeface="Helvetica"/>
                <a:sym typeface="Wingdings"/>
              </a:rPr>
              <a:t>er PFT Group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600" dirty="0">
                <a:latin typeface="Helvetica"/>
                <a:cs typeface="Helvetica"/>
              </a:rPr>
              <a:t>	</a:t>
            </a:r>
            <a:r>
              <a:rPr lang="en-US" sz="1600" dirty="0">
                <a:latin typeface="Helvetica"/>
                <a:cs typeface="Helvetica"/>
                <a:sym typeface="Wingdings"/>
              </a:rPr>
              <a:t> </a:t>
            </a:r>
            <a:r>
              <a:rPr lang="en-US" sz="1600" dirty="0" smtClean="0">
                <a:latin typeface="Helvetica"/>
                <a:cs typeface="Helvetica"/>
                <a:sym typeface="Wingdings"/>
              </a:rPr>
              <a:t>POOL_TRANS_FRAC = </a:t>
            </a:r>
            <a:r>
              <a:rPr lang="en-US" sz="1600" dirty="0" smtClean="0">
                <a:latin typeface="Helvetica"/>
                <a:cs typeface="Helvetica"/>
              </a:rPr>
              <a:t>Transfer </a:t>
            </a:r>
            <a:r>
              <a:rPr lang="en-US" sz="1600" dirty="0">
                <a:latin typeface="Helvetica"/>
                <a:cs typeface="Helvetica"/>
              </a:rPr>
              <a:t>fractions between pools </a:t>
            </a:r>
            <a:r>
              <a:rPr lang="en-US" sz="1600" dirty="0" smtClean="0">
                <a:latin typeface="Helvetica"/>
                <a:cs typeface="Helvetica"/>
              </a:rPr>
              <a:t>(</a:t>
            </a:r>
            <a:r>
              <a:rPr lang="en-US" sz="1600" dirty="0" err="1" smtClean="0">
                <a:latin typeface="Helvetica"/>
                <a:cs typeface="Helvetica"/>
              </a:rPr>
              <a:t>ntpool</a:t>
            </a:r>
            <a:r>
              <a:rPr lang="en-US" sz="1600" dirty="0">
                <a:latin typeface="Helvetica"/>
                <a:cs typeface="Helvetica"/>
              </a:rPr>
              <a:t>,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1600" dirty="0" err="1" smtClean="0">
                <a:latin typeface="Helvetica"/>
                <a:cs typeface="Helvetica"/>
              </a:rPr>
              <a:t>ntpool</a:t>
            </a:r>
            <a:r>
              <a:rPr lang="en-US" sz="1600" dirty="0" smtClean="0">
                <a:latin typeface="Helvetica"/>
                <a:cs typeface="Helvetica"/>
              </a:rPr>
              <a:t>) </a:t>
            </a:r>
            <a:endParaRPr lang="en-US" sz="1600" dirty="0" smtClean="0">
              <a:latin typeface="Helvetica"/>
              <a:cs typeface="Helvetica"/>
              <a:sym typeface="Wingdings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1600" dirty="0">
                <a:latin typeface="Helvetica"/>
                <a:cs typeface="Helvetica"/>
                <a:sym typeface="Wingdings"/>
              </a:rPr>
              <a:t>	</a:t>
            </a:r>
            <a:r>
              <a:rPr lang="en-US" sz="1600" dirty="0" smtClean="0">
                <a:latin typeface="Helvetica"/>
                <a:cs typeface="Helvetica"/>
                <a:sym typeface="Wingdings"/>
              </a:rPr>
              <a:t> </a:t>
            </a:r>
            <a:r>
              <a:rPr lang="en-US" sz="1600" dirty="0" smtClean="0">
                <a:latin typeface="Helvetica"/>
                <a:cs typeface="Helvetica"/>
                <a:sym typeface="Wingdings"/>
              </a:rPr>
              <a:t>POOLLU_TRANS_EFF </a:t>
            </a:r>
            <a:r>
              <a:rPr lang="en-US" sz="1600" dirty="0" smtClean="0">
                <a:latin typeface="Helvetica"/>
                <a:cs typeface="Helvetica"/>
              </a:rPr>
              <a:t>= Transfer efficiency </a:t>
            </a:r>
            <a:r>
              <a:rPr lang="en-US" sz="1600" dirty="0" smtClean="0">
                <a:latin typeface="Helvetica"/>
                <a:cs typeface="Helvetica"/>
              </a:rPr>
              <a:t>for dead pools (</a:t>
            </a:r>
            <a:r>
              <a:rPr lang="en-US" sz="1600" dirty="0" err="1" smtClean="0">
                <a:latin typeface="Helvetica"/>
                <a:cs typeface="Helvetica"/>
              </a:rPr>
              <a:t>ndead_pool</a:t>
            </a:r>
            <a:r>
              <a:rPr lang="en-US" sz="1600" dirty="0" smtClean="0">
                <a:latin typeface="Helvetica"/>
                <a:cs typeface="Helvetica"/>
              </a:rPr>
              <a:t>, </a:t>
            </a:r>
            <a:r>
              <a:rPr lang="en-US" sz="1600" dirty="0" err="1" smtClean="0">
                <a:latin typeface="Helvetica"/>
                <a:cs typeface="Helvetica"/>
              </a:rPr>
              <a:t>ndead_pool</a:t>
            </a:r>
            <a:r>
              <a:rPr lang="en-US" sz="1600" dirty="0" smtClean="0">
                <a:latin typeface="Helvetica"/>
                <a:cs typeface="Helvetica"/>
              </a:rPr>
              <a:t>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1600" dirty="0">
                <a:latin typeface="Helvetica"/>
                <a:cs typeface="Helvetica"/>
              </a:rPr>
              <a:t>	</a:t>
            </a:r>
            <a:r>
              <a:rPr lang="en-US" sz="1600" dirty="0" smtClean="0">
                <a:latin typeface="Helvetica"/>
                <a:cs typeface="Helvetica"/>
                <a:sym typeface="Wingdings"/>
              </a:rPr>
              <a:t> GRAZE_TRANS = Transfer fractions for grazing (</a:t>
            </a:r>
            <a:r>
              <a:rPr lang="en-US" sz="1600" dirty="0" err="1" smtClean="0">
                <a:latin typeface="Helvetica"/>
                <a:cs typeface="Helvetica"/>
                <a:sym typeface="Wingdings"/>
              </a:rPr>
              <a:t>ndead_pool</a:t>
            </a:r>
            <a:r>
              <a:rPr lang="en-US" sz="1600" dirty="0" smtClean="0">
                <a:latin typeface="Helvetica"/>
                <a:cs typeface="Helvetica"/>
                <a:sym typeface="Wingdings"/>
              </a:rPr>
              <a:t> + 2)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600" dirty="0">
                <a:latin typeface="Helvetica"/>
                <a:cs typeface="Helvetica"/>
              </a:rPr>
              <a:t>	</a:t>
            </a:r>
            <a:r>
              <a:rPr lang="en-US" sz="1600" dirty="0" smtClean="0">
                <a:latin typeface="Helvetica"/>
                <a:cs typeface="Helvetica"/>
                <a:sym typeface="Wingdings"/>
              </a:rPr>
              <a:t> HARVEST_TRANS = Transfer fractions for harvest (</a:t>
            </a:r>
            <a:r>
              <a:rPr lang="en-US" sz="1600" dirty="0" err="1" smtClean="0">
                <a:latin typeface="Helvetica"/>
                <a:cs typeface="Helvetica"/>
                <a:sym typeface="Wingdings"/>
              </a:rPr>
              <a:t>ndead_pool</a:t>
            </a:r>
            <a:r>
              <a:rPr lang="en-US" sz="1600" dirty="0" smtClean="0">
                <a:latin typeface="Helvetica"/>
                <a:cs typeface="Helvetica"/>
                <a:sym typeface="Wingdings"/>
              </a:rPr>
              <a:t> + 2)</a:t>
            </a:r>
          </a:p>
          <a:p>
            <a:pPr marL="0" indent="0">
              <a:buNone/>
            </a:pPr>
            <a:r>
              <a:rPr lang="en-US" sz="1600" dirty="0" smtClean="0">
                <a:latin typeface="Helvetica"/>
                <a:cs typeface="Helvetica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sz="1600" dirty="0">
              <a:latin typeface="Helvetica"/>
              <a:cs typeface="Helvetica"/>
            </a:endParaRPr>
          </a:p>
          <a:p>
            <a:pPr marL="0" indent="0">
              <a:buNone/>
            </a:pPr>
            <a:endParaRPr lang="en-US" sz="1600" dirty="0" smtClean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696169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1250"/>
            <a:ext cx="8229600" cy="561798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latin typeface="Helvetica"/>
                <a:cs typeface="Helvetica"/>
              </a:rPr>
              <a:t>SiB4 </a:t>
            </a:r>
            <a:r>
              <a:rPr lang="en-US" sz="3200" b="1" dirty="0" smtClean="0">
                <a:latin typeface="Helvetica"/>
                <a:cs typeface="Helvetica"/>
              </a:rPr>
              <a:t>Phenological Parameters</a:t>
            </a:r>
            <a:endParaRPr lang="en-US" sz="3200" b="1" dirty="0">
              <a:latin typeface="Helvetica"/>
              <a:cs typeface="Helvetica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9769" y="832980"/>
            <a:ext cx="8518654" cy="5462436"/>
          </a:xfrm>
        </p:spPr>
        <p:txBody>
          <a:bodyPr>
            <a:normAutofit/>
          </a:bodyPr>
          <a:lstStyle/>
          <a:p>
            <a:pPr lvl="1">
              <a:buFont typeface="Wingdings" charset="2"/>
              <a:buChar char="u"/>
            </a:pPr>
            <a:r>
              <a:rPr lang="en-US" sz="1800" dirty="0" smtClean="0">
                <a:latin typeface="Helvetica"/>
                <a:cs typeface="Helvetica"/>
                <a:sym typeface="Wingdings"/>
              </a:rPr>
              <a:t>Leaf and FPAR </a:t>
            </a:r>
            <a:endParaRPr lang="en-US" sz="1800" dirty="0" smtClean="0">
              <a:latin typeface="Helvetica"/>
              <a:cs typeface="Helvetica"/>
              <a:sym typeface="Wingdings"/>
            </a:endParaRPr>
          </a:p>
          <a:p>
            <a:pPr marL="0" indent="0">
              <a:buNone/>
            </a:pPr>
            <a:r>
              <a:rPr lang="en-US" sz="1400" dirty="0">
                <a:latin typeface="Helvetica"/>
                <a:cs typeface="Helvetica"/>
                <a:sym typeface="Wingdings"/>
              </a:rPr>
              <a:t>	</a:t>
            </a:r>
            <a:r>
              <a:rPr lang="en-US" sz="1400" dirty="0" smtClean="0">
                <a:latin typeface="Helvetica"/>
                <a:cs typeface="Helvetica"/>
                <a:sym typeface="Wingdings"/>
              </a:rPr>
              <a:t>      </a:t>
            </a:r>
            <a:r>
              <a:rPr lang="en-US" sz="1400" dirty="0" smtClean="0">
                <a:latin typeface="Helvetica"/>
                <a:cs typeface="Helvetica"/>
                <a:sym typeface="Wingdings"/>
              </a:rPr>
              <a:t>SLA </a:t>
            </a:r>
            <a:r>
              <a:rPr lang="en-US" sz="1400" dirty="0" smtClean="0">
                <a:latin typeface="Helvetica"/>
                <a:cs typeface="Helvetica"/>
              </a:rPr>
              <a:t>= Specific Leaf Area (m2/</a:t>
            </a:r>
            <a:r>
              <a:rPr lang="en-US" sz="1400" dirty="0" err="1" smtClean="0">
                <a:latin typeface="Helvetica"/>
                <a:cs typeface="Helvetica"/>
              </a:rPr>
              <a:t>mol</a:t>
            </a:r>
            <a:r>
              <a:rPr lang="en-US" sz="1400" dirty="0" smtClean="0">
                <a:latin typeface="Helvetica"/>
                <a:cs typeface="Helvetica"/>
              </a:rPr>
              <a:t>)</a:t>
            </a:r>
            <a:endParaRPr lang="en-US" sz="1400" dirty="0">
              <a:latin typeface="Helvetica"/>
              <a:cs typeface="Helvetica"/>
            </a:endParaRPr>
          </a:p>
          <a:p>
            <a:pPr marL="0" indent="0">
              <a:buNone/>
            </a:pPr>
            <a:r>
              <a:rPr lang="en-US" sz="1400" dirty="0" smtClean="0">
                <a:latin typeface="Helvetica"/>
                <a:cs typeface="Helvetica"/>
              </a:rPr>
              <a:t>	</a:t>
            </a:r>
            <a:r>
              <a:rPr lang="en-US" sz="1400" dirty="0" smtClean="0">
                <a:latin typeface="Helvetica"/>
                <a:cs typeface="Helvetica"/>
              </a:rPr>
              <a:t>     </a:t>
            </a:r>
            <a:r>
              <a:rPr lang="en-US" sz="1400" dirty="0" smtClean="0">
                <a:latin typeface="Helvetica"/>
                <a:cs typeface="Helvetica"/>
                <a:sym typeface="Wingdings"/>
              </a:rPr>
              <a:t> </a:t>
            </a:r>
            <a:r>
              <a:rPr lang="en-US" sz="1400" dirty="0" smtClean="0">
                <a:latin typeface="Helvetica"/>
                <a:cs typeface="Helvetica"/>
                <a:sym typeface="Wingdings"/>
              </a:rPr>
              <a:t>LAISAT = Sa</a:t>
            </a:r>
            <a:r>
              <a:rPr lang="en-US" sz="1400" dirty="0" smtClean="0">
                <a:latin typeface="Helvetica"/>
                <a:cs typeface="Helvetica"/>
              </a:rPr>
              <a:t>turation </a:t>
            </a:r>
            <a:r>
              <a:rPr lang="en-US" sz="1400" dirty="0">
                <a:latin typeface="Helvetica"/>
                <a:cs typeface="Helvetica"/>
              </a:rPr>
              <a:t>Leaf Area Index (m2/m2)</a:t>
            </a:r>
          </a:p>
          <a:p>
            <a:pPr marL="0" indent="0">
              <a:buNone/>
            </a:pPr>
            <a:r>
              <a:rPr lang="en-US" sz="1400" dirty="0" smtClean="0">
                <a:latin typeface="Helvetica"/>
                <a:cs typeface="Helvetica"/>
              </a:rPr>
              <a:t>	</a:t>
            </a:r>
            <a:r>
              <a:rPr lang="en-US" sz="1400" dirty="0" smtClean="0">
                <a:latin typeface="Helvetica"/>
                <a:cs typeface="Helvetica"/>
              </a:rPr>
              <a:t>     </a:t>
            </a:r>
            <a:r>
              <a:rPr lang="en-US" sz="1400" dirty="0" smtClean="0">
                <a:latin typeface="Helvetica"/>
                <a:cs typeface="Helvetica"/>
                <a:sym typeface="Wingdings"/>
              </a:rPr>
              <a:t> </a:t>
            </a:r>
            <a:r>
              <a:rPr lang="en-US" sz="1400" dirty="0" smtClean="0">
                <a:latin typeface="Helvetica"/>
                <a:cs typeface="Helvetica"/>
              </a:rPr>
              <a:t>LAIMAX = Maximum </a:t>
            </a:r>
            <a:r>
              <a:rPr lang="en-US" sz="1400" dirty="0">
                <a:latin typeface="Helvetica"/>
                <a:cs typeface="Helvetica"/>
              </a:rPr>
              <a:t>Leaf Area Index (m2/m2)</a:t>
            </a:r>
          </a:p>
          <a:p>
            <a:pPr marL="0" indent="0">
              <a:buNone/>
            </a:pPr>
            <a:r>
              <a:rPr lang="en-US" sz="1400" dirty="0" smtClean="0">
                <a:latin typeface="Helvetica"/>
                <a:cs typeface="Helvetica"/>
              </a:rPr>
              <a:t>	</a:t>
            </a:r>
            <a:r>
              <a:rPr lang="en-US" sz="1400" dirty="0" smtClean="0">
                <a:latin typeface="Helvetica"/>
                <a:cs typeface="Helvetica"/>
              </a:rPr>
              <a:t>     </a:t>
            </a:r>
            <a:r>
              <a:rPr lang="en-US" sz="1400" dirty="0" smtClean="0">
                <a:latin typeface="Helvetica"/>
                <a:cs typeface="Helvetica"/>
                <a:sym typeface="Wingdings"/>
              </a:rPr>
              <a:t> </a:t>
            </a:r>
            <a:r>
              <a:rPr lang="en-US" sz="1400" dirty="0" smtClean="0">
                <a:latin typeface="Helvetica"/>
                <a:cs typeface="Helvetica"/>
              </a:rPr>
              <a:t>FPARSAT = Saturation </a:t>
            </a:r>
            <a:r>
              <a:rPr lang="en-US" sz="1400" dirty="0">
                <a:latin typeface="Helvetica"/>
                <a:cs typeface="Helvetica"/>
              </a:rPr>
              <a:t>Fraction of </a:t>
            </a:r>
            <a:r>
              <a:rPr lang="en-US" sz="1400" dirty="0" err="1">
                <a:latin typeface="Helvetica"/>
                <a:cs typeface="Helvetica"/>
              </a:rPr>
              <a:t>Photosynthetically</a:t>
            </a:r>
            <a:r>
              <a:rPr lang="en-US" sz="1400" dirty="0">
                <a:latin typeface="Helvetica"/>
                <a:cs typeface="Helvetica"/>
              </a:rPr>
              <a:t> Active </a:t>
            </a:r>
            <a:r>
              <a:rPr lang="en-US" sz="1400" dirty="0" smtClean="0">
                <a:latin typeface="Helvetica"/>
                <a:cs typeface="Helvetica"/>
              </a:rPr>
              <a:t>Radiation (0-1)</a:t>
            </a:r>
            <a:endParaRPr lang="en-US" sz="1400" dirty="0">
              <a:latin typeface="Helvetica"/>
              <a:cs typeface="Helvetica"/>
            </a:endParaRPr>
          </a:p>
          <a:p>
            <a:pPr marL="0" indent="0">
              <a:buNone/>
            </a:pPr>
            <a:r>
              <a:rPr lang="en-US" sz="1400" dirty="0" smtClean="0">
                <a:latin typeface="Helvetica"/>
                <a:cs typeface="Helvetica"/>
              </a:rPr>
              <a:t>	</a:t>
            </a:r>
            <a:r>
              <a:rPr lang="en-US" sz="1400" dirty="0" smtClean="0">
                <a:latin typeface="Helvetica"/>
                <a:cs typeface="Helvetica"/>
              </a:rPr>
              <a:t>     </a:t>
            </a:r>
            <a:r>
              <a:rPr lang="en-US" sz="1400" dirty="0" smtClean="0">
                <a:latin typeface="Helvetica"/>
                <a:cs typeface="Helvetica"/>
                <a:sym typeface="Wingdings"/>
              </a:rPr>
              <a:t> </a:t>
            </a:r>
            <a:r>
              <a:rPr lang="en-US" sz="1400" dirty="0" smtClean="0">
                <a:latin typeface="Helvetica"/>
                <a:cs typeface="Helvetica"/>
              </a:rPr>
              <a:t>FPARMAX = Maximum </a:t>
            </a:r>
            <a:r>
              <a:rPr lang="en-US" sz="1400" dirty="0">
                <a:latin typeface="Helvetica"/>
                <a:cs typeface="Helvetica"/>
              </a:rPr>
              <a:t>Fraction of </a:t>
            </a:r>
            <a:r>
              <a:rPr lang="en-US" sz="1400" dirty="0" err="1">
                <a:latin typeface="Helvetica"/>
                <a:cs typeface="Helvetica"/>
              </a:rPr>
              <a:t>Photosynthetically</a:t>
            </a:r>
            <a:r>
              <a:rPr lang="en-US" sz="1400" dirty="0">
                <a:latin typeface="Helvetica"/>
                <a:cs typeface="Helvetica"/>
              </a:rPr>
              <a:t> Active Radiation (</a:t>
            </a:r>
            <a:r>
              <a:rPr lang="en-US" sz="1400" dirty="0" smtClean="0">
                <a:latin typeface="Helvetica"/>
                <a:cs typeface="Helvetica"/>
              </a:rPr>
              <a:t>0-1)</a:t>
            </a:r>
          </a:p>
          <a:p>
            <a:pPr marL="0" indent="0">
              <a:buNone/>
            </a:pPr>
            <a:endParaRPr lang="en-US" sz="1600" dirty="0" smtClean="0">
              <a:latin typeface="Helvetica"/>
              <a:cs typeface="Helvetica"/>
            </a:endParaRPr>
          </a:p>
          <a:p>
            <a:pPr marL="742950" lvl="2" indent="-342900">
              <a:buFont typeface="Wingdings" charset="2"/>
              <a:buChar char="u"/>
            </a:pPr>
            <a:r>
              <a:rPr lang="en-US" sz="1800" dirty="0" smtClean="0">
                <a:latin typeface="Helvetica"/>
                <a:cs typeface="Helvetica"/>
                <a:sym typeface="Wingdings"/>
              </a:rPr>
              <a:t>Allocation Factors (</a:t>
            </a:r>
            <a:r>
              <a:rPr lang="en-US" sz="1800" dirty="0" err="1" smtClean="0">
                <a:latin typeface="Helvetica"/>
                <a:cs typeface="Helvetica"/>
                <a:sym typeface="Wingdings"/>
              </a:rPr>
              <a:t>nlive_pools</a:t>
            </a:r>
            <a:r>
              <a:rPr lang="en-US" sz="1800" dirty="0" smtClean="0">
                <a:latin typeface="Helvetica"/>
                <a:cs typeface="Helvetica"/>
                <a:sym typeface="Wingdings"/>
              </a:rPr>
              <a:t>, </a:t>
            </a:r>
            <a:r>
              <a:rPr lang="en-US" sz="1800" dirty="0" err="1" smtClean="0">
                <a:latin typeface="Helvetica"/>
                <a:cs typeface="Helvetica"/>
                <a:sym typeface="Wingdings"/>
              </a:rPr>
              <a:t>nphase</a:t>
            </a:r>
            <a:r>
              <a:rPr lang="en-US" sz="1800" dirty="0" smtClean="0">
                <a:latin typeface="Helvetica"/>
                <a:cs typeface="Helvetica"/>
                <a:sym typeface="Wingdings"/>
              </a:rPr>
              <a:t>)</a:t>
            </a:r>
            <a:endParaRPr lang="en-US" sz="1800" dirty="0">
              <a:latin typeface="Helvetica"/>
              <a:cs typeface="Helvetica"/>
            </a:endParaRPr>
          </a:p>
          <a:p>
            <a:pPr marL="0" indent="0">
              <a:buNone/>
            </a:pPr>
            <a:r>
              <a:rPr lang="en-US" sz="1400" dirty="0" smtClean="0">
                <a:latin typeface="Helvetica"/>
                <a:cs typeface="Helvetica"/>
              </a:rPr>
              <a:t>              </a:t>
            </a:r>
            <a:r>
              <a:rPr lang="en-US" sz="1400" dirty="0" smtClean="0">
                <a:latin typeface="Helvetica"/>
                <a:cs typeface="Helvetica"/>
                <a:sym typeface="Wingdings"/>
              </a:rPr>
              <a:t> ALLOC_FRAC =</a:t>
            </a:r>
            <a:r>
              <a:rPr lang="en-US" sz="1400" dirty="0" smtClean="0">
                <a:latin typeface="Helvetica"/>
                <a:cs typeface="Helvetica"/>
                <a:sym typeface="Wingdings"/>
              </a:rPr>
              <a:t> </a:t>
            </a:r>
            <a:r>
              <a:rPr lang="en-US" sz="1400" dirty="0" smtClean="0">
                <a:latin typeface="Helvetica"/>
                <a:cs typeface="Helvetica"/>
                <a:sym typeface="Wingdings"/>
              </a:rPr>
              <a:t>Pool-specific </a:t>
            </a:r>
            <a:r>
              <a:rPr lang="en-US" sz="1400" dirty="0" smtClean="0">
                <a:latin typeface="Helvetica"/>
                <a:cs typeface="Helvetica"/>
                <a:sym typeface="Wingdings"/>
              </a:rPr>
              <a:t>phenology-based allocation fractions</a:t>
            </a:r>
          </a:p>
          <a:p>
            <a:pPr marL="0" indent="0">
              <a:buNone/>
            </a:pPr>
            <a:endParaRPr lang="en-US" sz="1600" dirty="0" smtClean="0">
              <a:latin typeface="Helvetica"/>
              <a:cs typeface="Helvetica"/>
              <a:sym typeface="Wingdings"/>
            </a:endParaRPr>
          </a:p>
          <a:p>
            <a:pPr lvl="1">
              <a:buFont typeface="Wingdings" charset="2"/>
              <a:buChar char="u"/>
            </a:pPr>
            <a:r>
              <a:rPr lang="en-US" sz="1800" dirty="0" smtClean="0">
                <a:latin typeface="Helvetica"/>
                <a:cs typeface="Helvetica"/>
                <a:sym typeface="Wingdings"/>
              </a:rPr>
              <a:t>Growing Season Start Factors</a:t>
            </a:r>
          </a:p>
          <a:p>
            <a:pPr marL="0" indent="0">
              <a:buNone/>
            </a:pPr>
            <a:r>
              <a:rPr lang="en-US" sz="1600" dirty="0" smtClean="0">
                <a:latin typeface="Helvetica"/>
                <a:cs typeface="Helvetica"/>
              </a:rPr>
              <a:t>       </a:t>
            </a:r>
            <a:r>
              <a:rPr lang="en-US" sz="1400" dirty="0" smtClean="0">
                <a:latin typeface="Helvetica"/>
                <a:cs typeface="Helvetica"/>
              </a:rPr>
              <a:t>       </a:t>
            </a:r>
            <a:r>
              <a:rPr lang="en-US" sz="1400" dirty="0" smtClean="0">
                <a:latin typeface="Helvetica"/>
                <a:cs typeface="Helvetica"/>
                <a:sym typeface="Wingdings"/>
              </a:rPr>
              <a:t> </a:t>
            </a:r>
            <a:r>
              <a:rPr lang="en-US" sz="1400" dirty="0" err="1" smtClean="0">
                <a:latin typeface="Helvetica"/>
                <a:cs typeface="Helvetica"/>
                <a:sym typeface="Wingdings"/>
              </a:rPr>
              <a:t>Light_Mini</a:t>
            </a:r>
            <a:r>
              <a:rPr lang="en-US" sz="1400" dirty="0" smtClean="0">
                <a:latin typeface="Helvetica"/>
                <a:cs typeface="Helvetica"/>
              </a:rPr>
              <a:t> </a:t>
            </a:r>
            <a:r>
              <a:rPr lang="en-US" sz="1400" dirty="0">
                <a:latin typeface="Helvetica"/>
                <a:cs typeface="Helvetica"/>
              </a:rPr>
              <a:t>= Minimum </a:t>
            </a:r>
            <a:r>
              <a:rPr lang="en-US" sz="1400" dirty="0" smtClean="0">
                <a:latin typeface="Helvetica"/>
                <a:cs typeface="Helvetica"/>
              </a:rPr>
              <a:t>day length if day length is increasing (</a:t>
            </a:r>
            <a:r>
              <a:rPr lang="en-US" sz="1400" dirty="0" err="1" smtClean="0">
                <a:latin typeface="Helvetica"/>
                <a:cs typeface="Helvetica"/>
              </a:rPr>
              <a:t>hr</a:t>
            </a:r>
            <a:r>
              <a:rPr lang="en-US" sz="1400" dirty="0" smtClean="0">
                <a:latin typeface="Helvetica"/>
                <a:cs typeface="Helvetica"/>
              </a:rPr>
              <a:t>)</a:t>
            </a:r>
          </a:p>
          <a:p>
            <a:pPr marL="0" indent="0">
              <a:buNone/>
            </a:pPr>
            <a:r>
              <a:rPr lang="en-US" sz="1400" dirty="0">
                <a:latin typeface="Helvetica"/>
                <a:cs typeface="Helvetica"/>
              </a:rPr>
              <a:t>	</a:t>
            </a:r>
            <a:r>
              <a:rPr lang="en-US" sz="1400" dirty="0" smtClean="0">
                <a:latin typeface="Helvetica"/>
                <a:cs typeface="Helvetica"/>
              </a:rPr>
              <a:t>      </a:t>
            </a:r>
            <a:r>
              <a:rPr lang="en-US" sz="1400" dirty="0" smtClean="0">
                <a:latin typeface="Helvetica"/>
                <a:cs typeface="Helvetica"/>
                <a:sym typeface="Wingdings"/>
              </a:rPr>
              <a:t> </a:t>
            </a:r>
            <a:r>
              <a:rPr lang="en-US" sz="1400" dirty="0" err="1" smtClean="0">
                <a:latin typeface="Helvetica"/>
                <a:cs typeface="Helvetica"/>
                <a:sym typeface="Wingdings"/>
              </a:rPr>
              <a:t>Light</a:t>
            </a:r>
            <a:r>
              <a:rPr lang="en-US" sz="1400" dirty="0" err="1" smtClean="0">
                <a:latin typeface="Helvetica"/>
                <a:cs typeface="Helvetica"/>
              </a:rPr>
              <a:t>_Mind</a:t>
            </a:r>
            <a:r>
              <a:rPr lang="en-US" sz="1400" dirty="0" smtClean="0">
                <a:latin typeface="Helvetica"/>
                <a:cs typeface="Helvetica"/>
              </a:rPr>
              <a:t> </a:t>
            </a:r>
            <a:r>
              <a:rPr lang="en-US" sz="1400" dirty="0">
                <a:latin typeface="Helvetica"/>
                <a:cs typeface="Helvetica"/>
              </a:rPr>
              <a:t>= Minimum </a:t>
            </a:r>
            <a:r>
              <a:rPr lang="en-US" sz="1400" dirty="0" smtClean="0">
                <a:latin typeface="Helvetica"/>
                <a:cs typeface="Helvetica"/>
              </a:rPr>
              <a:t>day length if day length is decreasing (</a:t>
            </a:r>
            <a:r>
              <a:rPr lang="en-US" sz="1400" dirty="0" err="1" smtClean="0">
                <a:latin typeface="Helvetica"/>
                <a:cs typeface="Helvetica"/>
              </a:rPr>
              <a:t>hr</a:t>
            </a:r>
            <a:r>
              <a:rPr lang="en-US" sz="1400" dirty="0" smtClean="0">
                <a:latin typeface="Helvetica"/>
                <a:cs typeface="Helvetica"/>
              </a:rPr>
              <a:t>)</a:t>
            </a:r>
          </a:p>
          <a:p>
            <a:pPr marL="0" indent="0">
              <a:buNone/>
            </a:pPr>
            <a:r>
              <a:rPr lang="en-US" sz="1400" dirty="0">
                <a:latin typeface="Helvetica"/>
                <a:cs typeface="Helvetica"/>
              </a:rPr>
              <a:t>	</a:t>
            </a:r>
            <a:r>
              <a:rPr lang="en-US" sz="1400" dirty="0" smtClean="0">
                <a:latin typeface="Helvetica"/>
                <a:cs typeface="Helvetica"/>
              </a:rPr>
              <a:t>      </a:t>
            </a:r>
            <a:r>
              <a:rPr lang="en-US" sz="1400" dirty="0" smtClean="0">
                <a:latin typeface="Helvetica"/>
                <a:cs typeface="Helvetica"/>
                <a:sym typeface="Wingdings"/>
              </a:rPr>
              <a:t> </a:t>
            </a:r>
            <a:r>
              <a:rPr lang="en-US" sz="1400" dirty="0" err="1" smtClean="0">
                <a:latin typeface="Helvetica"/>
                <a:cs typeface="Helvetica"/>
                <a:sym typeface="Wingdings"/>
              </a:rPr>
              <a:t>PAWFTop_Min</a:t>
            </a:r>
            <a:r>
              <a:rPr lang="en-US" sz="1400" dirty="0" smtClean="0">
                <a:latin typeface="Helvetica"/>
                <a:cs typeface="Helvetica"/>
                <a:sym typeface="Wingdings"/>
              </a:rPr>
              <a:t> </a:t>
            </a:r>
            <a:r>
              <a:rPr lang="en-US" sz="1400" dirty="0" smtClean="0">
                <a:latin typeface="Helvetica"/>
                <a:cs typeface="Helvetica"/>
              </a:rPr>
              <a:t>= </a:t>
            </a:r>
            <a:r>
              <a:rPr lang="en-US" sz="1400" dirty="0">
                <a:latin typeface="Helvetica"/>
                <a:cs typeface="Helvetica"/>
              </a:rPr>
              <a:t>Minimum </a:t>
            </a:r>
            <a:r>
              <a:rPr lang="en-US" sz="1400" dirty="0" smtClean="0">
                <a:latin typeface="Helvetica"/>
                <a:cs typeface="Helvetica"/>
              </a:rPr>
              <a:t>fraction of plant available water (PAW)</a:t>
            </a:r>
          </a:p>
          <a:p>
            <a:pPr marL="0" indent="0">
              <a:buNone/>
            </a:pPr>
            <a:r>
              <a:rPr lang="en-US" sz="1400" dirty="0">
                <a:latin typeface="Helvetica"/>
                <a:cs typeface="Helvetica"/>
              </a:rPr>
              <a:t> </a:t>
            </a:r>
            <a:r>
              <a:rPr lang="en-US" sz="1400" dirty="0" smtClean="0">
                <a:latin typeface="Helvetica"/>
                <a:cs typeface="Helvetica"/>
              </a:rPr>
              <a:t>                     in top three layers (-)</a:t>
            </a:r>
          </a:p>
          <a:p>
            <a:pPr marL="0" indent="0">
              <a:buNone/>
            </a:pPr>
            <a:r>
              <a:rPr lang="en-US" sz="1400" dirty="0">
                <a:latin typeface="Helvetica"/>
                <a:cs typeface="Helvetica"/>
              </a:rPr>
              <a:t>	</a:t>
            </a:r>
            <a:r>
              <a:rPr lang="en-US" sz="1400" dirty="0" smtClean="0">
                <a:latin typeface="Helvetica"/>
                <a:cs typeface="Helvetica"/>
              </a:rPr>
              <a:t>      </a:t>
            </a:r>
            <a:r>
              <a:rPr lang="en-US" sz="1400" dirty="0" smtClean="0">
                <a:latin typeface="Helvetica"/>
                <a:cs typeface="Helvetica"/>
                <a:sym typeface="Wingdings"/>
              </a:rPr>
              <a:t> </a:t>
            </a:r>
            <a:r>
              <a:rPr lang="en-US" sz="1400" dirty="0" err="1" smtClean="0">
                <a:latin typeface="Helvetica"/>
                <a:cs typeface="Helvetica"/>
                <a:sym typeface="Wingdings"/>
              </a:rPr>
              <a:t>TM_Min</a:t>
            </a:r>
            <a:r>
              <a:rPr lang="en-US" sz="1400" dirty="0" smtClean="0">
                <a:latin typeface="Helvetica"/>
                <a:cs typeface="Helvetica"/>
              </a:rPr>
              <a:t> </a:t>
            </a:r>
            <a:r>
              <a:rPr lang="en-US" sz="1400" dirty="0">
                <a:latin typeface="Helvetica"/>
                <a:cs typeface="Helvetica"/>
              </a:rPr>
              <a:t>= Minimum </a:t>
            </a:r>
            <a:r>
              <a:rPr lang="en-US" sz="1400" dirty="0" smtClean="0">
                <a:latin typeface="Helvetica"/>
                <a:cs typeface="Helvetica"/>
              </a:rPr>
              <a:t>temperature to start growing season (K)</a:t>
            </a:r>
          </a:p>
          <a:p>
            <a:pPr marL="0" indent="0">
              <a:buNone/>
            </a:pPr>
            <a:endParaRPr lang="en-US" sz="1400" dirty="0">
              <a:latin typeface="Helvetica"/>
              <a:cs typeface="Helvetica"/>
            </a:endParaRPr>
          </a:p>
          <a:p>
            <a:pPr marL="0" indent="0">
              <a:buNone/>
            </a:pPr>
            <a:r>
              <a:rPr lang="en-US" sz="1400" dirty="0" smtClean="0">
                <a:latin typeface="Helvetica"/>
                <a:cs typeface="Helvetica"/>
              </a:rPr>
              <a:t>                </a:t>
            </a:r>
            <a:r>
              <a:rPr lang="en-US" sz="1400" dirty="0" smtClean="0">
                <a:latin typeface="Helvetica"/>
                <a:cs typeface="Helvetica"/>
                <a:sym typeface="Wingdings"/>
              </a:rPr>
              <a:t> </a:t>
            </a:r>
            <a:r>
              <a:rPr lang="en-US" sz="1400" dirty="0" err="1" smtClean="0">
                <a:latin typeface="Helvetica"/>
                <a:cs typeface="Helvetica"/>
                <a:sym typeface="Wingdings"/>
              </a:rPr>
              <a:t>PAWFTop</a:t>
            </a:r>
            <a:r>
              <a:rPr lang="en-US" sz="1400" dirty="0" err="1" smtClean="0">
                <a:latin typeface="Helvetica"/>
                <a:cs typeface="Helvetica"/>
              </a:rPr>
              <a:t>_Len</a:t>
            </a:r>
            <a:r>
              <a:rPr lang="en-US" sz="1400" dirty="0" smtClean="0">
                <a:latin typeface="Helvetica"/>
                <a:cs typeface="Helvetica"/>
              </a:rPr>
              <a:t> </a:t>
            </a:r>
            <a:r>
              <a:rPr lang="en-US" sz="1400" dirty="0">
                <a:latin typeface="Helvetica"/>
                <a:cs typeface="Helvetica"/>
              </a:rPr>
              <a:t>= Minimum number of </a:t>
            </a:r>
            <a:r>
              <a:rPr lang="en-US" sz="1400" dirty="0" err="1" smtClean="0">
                <a:latin typeface="Helvetica"/>
                <a:cs typeface="Helvetica"/>
              </a:rPr>
              <a:t>PAWFTop</a:t>
            </a:r>
            <a:r>
              <a:rPr lang="en-US" sz="1400" dirty="0" smtClean="0">
                <a:latin typeface="Helvetica"/>
                <a:cs typeface="Helvetica"/>
              </a:rPr>
              <a:t> favorable days (days)</a:t>
            </a:r>
            <a:endParaRPr lang="en-US" sz="1400" dirty="0">
              <a:latin typeface="Helvetica"/>
              <a:cs typeface="Helvetica"/>
            </a:endParaRPr>
          </a:p>
          <a:p>
            <a:pPr marL="0" indent="0">
              <a:buNone/>
            </a:pPr>
            <a:r>
              <a:rPr lang="en-US" sz="1400" dirty="0" smtClean="0">
                <a:latin typeface="Helvetica"/>
                <a:cs typeface="Helvetica"/>
              </a:rPr>
              <a:t>                </a:t>
            </a:r>
            <a:r>
              <a:rPr lang="en-US" sz="1400" dirty="0" smtClean="0">
                <a:latin typeface="Helvetica"/>
                <a:cs typeface="Helvetica"/>
                <a:sym typeface="Wingdings"/>
              </a:rPr>
              <a:t> </a:t>
            </a:r>
            <a:r>
              <a:rPr lang="en-US" sz="1400" dirty="0" err="1" smtClean="0">
                <a:latin typeface="Helvetica"/>
                <a:cs typeface="Helvetica"/>
                <a:sym typeface="Wingdings"/>
              </a:rPr>
              <a:t>TM_Len</a:t>
            </a:r>
            <a:r>
              <a:rPr lang="en-US" sz="1400" dirty="0" smtClean="0">
                <a:latin typeface="Helvetica"/>
                <a:cs typeface="Helvetica"/>
              </a:rPr>
              <a:t> </a:t>
            </a:r>
            <a:r>
              <a:rPr lang="en-US" sz="1400" dirty="0">
                <a:latin typeface="Helvetica"/>
                <a:cs typeface="Helvetica"/>
              </a:rPr>
              <a:t>= Minimum number of </a:t>
            </a:r>
            <a:r>
              <a:rPr lang="en-US" sz="1400" dirty="0" smtClean="0">
                <a:latin typeface="Helvetica"/>
                <a:cs typeface="Helvetica"/>
              </a:rPr>
              <a:t>temperature-favorable days (days</a:t>
            </a:r>
            <a:r>
              <a:rPr lang="en-US" sz="1400" dirty="0">
                <a:latin typeface="Helvetica"/>
                <a:cs typeface="Helvetica"/>
              </a:rPr>
              <a:t>)</a:t>
            </a:r>
          </a:p>
          <a:p>
            <a:pPr marL="0" indent="0">
              <a:buNone/>
            </a:pPr>
            <a:endParaRPr lang="en-US" sz="16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776489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81698"/>
            <a:ext cx="8229600" cy="561798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latin typeface="Helvetica"/>
                <a:cs typeface="Helvetica"/>
              </a:rPr>
              <a:t>SiB4 </a:t>
            </a:r>
            <a:r>
              <a:rPr lang="en-US" sz="3200" b="1" dirty="0" smtClean="0">
                <a:latin typeface="Helvetica"/>
                <a:cs typeface="Helvetica"/>
              </a:rPr>
              <a:t>Phenological Parameters</a:t>
            </a:r>
            <a:endParaRPr lang="en-US" sz="3200" b="1" dirty="0">
              <a:latin typeface="Helvetica"/>
              <a:cs typeface="Helvetica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9769" y="836436"/>
            <a:ext cx="8518654" cy="5141448"/>
          </a:xfrm>
        </p:spPr>
        <p:txBody>
          <a:bodyPr>
            <a:normAutofit/>
          </a:bodyPr>
          <a:lstStyle/>
          <a:p>
            <a:pPr lvl="1">
              <a:buFont typeface="Wingdings" charset="2"/>
              <a:buChar char="u"/>
            </a:pPr>
            <a:r>
              <a:rPr lang="en-US" sz="1800" dirty="0" smtClean="0">
                <a:latin typeface="Helvetica"/>
                <a:cs typeface="Helvetica"/>
                <a:sym typeface="Wingdings"/>
              </a:rPr>
              <a:t>Growing Season Factors </a:t>
            </a:r>
          </a:p>
          <a:p>
            <a:pPr marL="0" indent="0">
              <a:buNone/>
            </a:pPr>
            <a:r>
              <a:rPr lang="en-US" sz="1400" dirty="0" smtClean="0">
                <a:latin typeface="Helvetica"/>
                <a:cs typeface="Helvetica"/>
              </a:rPr>
              <a:t>               </a:t>
            </a:r>
            <a:r>
              <a:rPr lang="en-US" sz="1400" dirty="0" smtClean="0">
                <a:latin typeface="Helvetica"/>
                <a:cs typeface="Helvetica"/>
                <a:sym typeface="Wingdings"/>
              </a:rPr>
              <a:t> </a:t>
            </a:r>
            <a:r>
              <a:rPr lang="en-US" sz="1400" dirty="0" err="1" smtClean="0">
                <a:latin typeface="Helvetica"/>
                <a:cs typeface="Helvetica"/>
                <a:sym typeface="Wingdings"/>
              </a:rPr>
              <a:t>Assim_AveLen</a:t>
            </a:r>
            <a:r>
              <a:rPr lang="en-US" sz="1400" dirty="0" smtClean="0">
                <a:latin typeface="Helvetica"/>
                <a:cs typeface="Helvetica"/>
                <a:sym typeface="Wingdings"/>
              </a:rPr>
              <a:t> </a:t>
            </a:r>
            <a:r>
              <a:rPr lang="en-US" sz="1400" dirty="0" smtClean="0">
                <a:latin typeface="Helvetica"/>
                <a:cs typeface="Helvetica"/>
              </a:rPr>
              <a:t>= Number of days to average daily assimilation for assimilation</a:t>
            </a:r>
            <a:endParaRPr lang="en-US" sz="1400" dirty="0">
              <a:latin typeface="Helvetica"/>
              <a:cs typeface="Helvetica"/>
            </a:endParaRPr>
          </a:p>
          <a:p>
            <a:pPr marL="0" indent="0">
              <a:buNone/>
            </a:pPr>
            <a:r>
              <a:rPr lang="en-US" sz="1400" dirty="0">
                <a:latin typeface="Helvetica"/>
                <a:cs typeface="Helvetica"/>
              </a:rPr>
              <a:t>	</a:t>
            </a:r>
            <a:r>
              <a:rPr lang="en-US" sz="1400" dirty="0" smtClean="0">
                <a:latin typeface="Helvetica"/>
                <a:cs typeface="Helvetica"/>
              </a:rPr>
              <a:t>      </a:t>
            </a:r>
            <a:r>
              <a:rPr lang="en-US" sz="1400" dirty="0" smtClean="0">
                <a:latin typeface="Helvetica"/>
                <a:cs typeface="Helvetica"/>
                <a:sym typeface="Wingdings"/>
              </a:rPr>
              <a:t> RST4_AveLen = Number of days to average rstfac4 to calculate stress factor</a:t>
            </a:r>
            <a:endParaRPr lang="en-US" sz="1400" dirty="0">
              <a:latin typeface="Helvetica"/>
              <a:cs typeface="Helvetica"/>
            </a:endParaRPr>
          </a:p>
          <a:p>
            <a:pPr marL="0" indent="0">
              <a:buNone/>
            </a:pPr>
            <a:r>
              <a:rPr lang="en-US" sz="1400" dirty="0">
                <a:latin typeface="Helvetica"/>
                <a:cs typeface="Helvetica"/>
              </a:rPr>
              <a:t>	</a:t>
            </a:r>
            <a:r>
              <a:rPr lang="en-US" sz="1400" dirty="0" smtClean="0">
                <a:latin typeface="Helvetica"/>
                <a:cs typeface="Helvetica"/>
              </a:rPr>
              <a:t>      </a:t>
            </a:r>
            <a:r>
              <a:rPr lang="en-US" sz="1400" dirty="0" smtClean="0">
                <a:latin typeface="Helvetica"/>
                <a:cs typeface="Helvetica"/>
                <a:sym typeface="Wingdings"/>
              </a:rPr>
              <a:t> </a:t>
            </a:r>
            <a:r>
              <a:rPr lang="en-US" sz="1400" dirty="0" err="1" smtClean="0">
                <a:latin typeface="Helvetica"/>
                <a:cs typeface="Helvetica"/>
                <a:sym typeface="Wingdings"/>
              </a:rPr>
              <a:t>Stress_Slope</a:t>
            </a:r>
            <a:r>
              <a:rPr lang="en-US" sz="1400" dirty="0" smtClean="0">
                <a:latin typeface="Helvetica"/>
                <a:cs typeface="Helvetica"/>
                <a:sym typeface="Wingdings"/>
              </a:rPr>
              <a:t> = Slope of linear adjustment to climatological moisture stress</a:t>
            </a:r>
            <a:endParaRPr lang="en-US" sz="1400" dirty="0">
              <a:latin typeface="Helvetica"/>
              <a:cs typeface="Helvetica"/>
            </a:endParaRPr>
          </a:p>
          <a:p>
            <a:pPr marL="0" indent="0">
              <a:buNone/>
            </a:pPr>
            <a:r>
              <a:rPr lang="en-US" sz="1400" dirty="0">
                <a:latin typeface="Helvetica"/>
                <a:cs typeface="Helvetica"/>
              </a:rPr>
              <a:t>	</a:t>
            </a:r>
            <a:r>
              <a:rPr lang="en-US" sz="1400" dirty="0" smtClean="0">
                <a:latin typeface="Helvetica"/>
                <a:cs typeface="Helvetica"/>
              </a:rPr>
              <a:t>      </a:t>
            </a:r>
            <a:r>
              <a:rPr lang="en-US" sz="1400" dirty="0" smtClean="0">
                <a:latin typeface="Helvetica"/>
                <a:cs typeface="Helvetica"/>
                <a:sym typeface="Wingdings"/>
              </a:rPr>
              <a:t> </a:t>
            </a:r>
            <a:r>
              <a:rPr lang="en-US" sz="1400" dirty="0" err="1" smtClean="0">
                <a:latin typeface="Helvetica"/>
                <a:cs typeface="Helvetica"/>
                <a:sym typeface="Wingdings"/>
              </a:rPr>
              <a:t>Stress_Offset</a:t>
            </a:r>
            <a:r>
              <a:rPr lang="en-US" sz="1400" dirty="0" smtClean="0">
                <a:latin typeface="Helvetica"/>
                <a:cs typeface="Helvetica"/>
                <a:sym typeface="Wingdings"/>
              </a:rPr>
              <a:t> = Offset of linear adjustment to climatological moisture stress</a:t>
            </a:r>
            <a:endParaRPr lang="en-US" sz="1400" dirty="0">
              <a:latin typeface="Helvetica"/>
              <a:cs typeface="Helvetica"/>
            </a:endParaRPr>
          </a:p>
          <a:p>
            <a:pPr marL="0" indent="0">
              <a:buNone/>
            </a:pPr>
            <a:endParaRPr lang="en-US" sz="1400" dirty="0">
              <a:latin typeface="Helvetica"/>
              <a:cs typeface="Helvetica"/>
            </a:endParaRPr>
          </a:p>
          <a:p>
            <a:pPr marL="0" indent="0">
              <a:buNone/>
            </a:pPr>
            <a:r>
              <a:rPr lang="en-US" sz="1400" dirty="0" smtClean="0">
                <a:latin typeface="Helvetica"/>
                <a:cs typeface="Helvetica"/>
              </a:rPr>
              <a:t>               </a:t>
            </a:r>
            <a:r>
              <a:rPr lang="en-US" sz="1400" dirty="0" smtClean="0">
                <a:latin typeface="Helvetica"/>
                <a:cs typeface="Helvetica"/>
                <a:sym typeface="Wingdings"/>
              </a:rPr>
              <a:t> </a:t>
            </a:r>
            <a:r>
              <a:rPr lang="en-US" sz="1400" dirty="0" err="1" smtClean="0">
                <a:latin typeface="Helvetica"/>
                <a:cs typeface="Helvetica"/>
                <a:sym typeface="Wingdings"/>
              </a:rPr>
              <a:t>IA_Fac</a:t>
            </a:r>
            <a:r>
              <a:rPr lang="en-US" sz="1400" dirty="0" smtClean="0">
                <a:latin typeface="Helvetica"/>
                <a:cs typeface="Helvetica"/>
                <a:sym typeface="Wingdings"/>
              </a:rPr>
              <a:t>(nphase-1) = Thresholds for changing phases during increasing assimilation</a:t>
            </a:r>
            <a:endParaRPr lang="en-US" sz="1400" dirty="0">
              <a:latin typeface="Helvetica"/>
              <a:cs typeface="Helvetica"/>
            </a:endParaRPr>
          </a:p>
          <a:p>
            <a:pPr marL="457200" lvl="1" indent="0">
              <a:buNone/>
            </a:pPr>
            <a:r>
              <a:rPr lang="en-US" sz="1400" dirty="0" smtClean="0">
                <a:latin typeface="Helvetica"/>
                <a:cs typeface="Helvetica"/>
              </a:rPr>
              <a:t>      </a:t>
            </a:r>
            <a:r>
              <a:rPr lang="en-US" sz="1400" dirty="0">
                <a:latin typeface="Helvetica"/>
                <a:cs typeface="Helvetica"/>
                <a:sym typeface="Wingdings"/>
              </a:rPr>
              <a:t> </a:t>
            </a:r>
            <a:r>
              <a:rPr lang="en-US" sz="1400" dirty="0" err="1" smtClean="0">
                <a:latin typeface="Helvetica"/>
                <a:cs typeface="Helvetica"/>
                <a:sym typeface="Wingdings"/>
              </a:rPr>
              <a:t>DA_Fac</a:t>
            </a:r>
            <a:r>
              <a:rPr lang="en-US" sz="1400" dirty="0">
                <a:latin typeface="Helvetica"/>
                <a:cs typeface="Helvetica"/>
                <a:sym typeface="Wingdings"/>
              </a:rPr>
              <a:t>(nphase-1) = Thresholds for changing phases during </a:t>
            </a:r>
            <a:r>
              <a:rPr lang="en-US" sz="1400" dirty="0" smtClean="0">
                <a:latin typeface="Helvetica"/>
                <a:cs typeface="Helvetica"/>
                <a:sym typeface="Wingdings"/>
              </a:rPr>
              <a:t>decreasing assimilation</a:t>
            </a:r>
          </a:p>
          <a:p>
            <a:pPr marL="0" indent="0">
              <a:buNone/>
            </a:pPr>
            <a:r>
              <a:rPr lang="en-US" sz="1400" dirty="0">
                <a:latin typeface="Helvetica"/>
                <a:cs typeface="Helvetica"/>
              </a:rPr>
              <a:t> </a:t>
            </a:r>
            <a:r>
              <a:rPr lang="en-US" sz="1400" dirty="0" smtClean="0">
                <a:latin typeface="Helvetica"/>
                <a:cs typeface="Helvetica"/>
              </a:rPr>
              <a:t>              </a:t>
            </a:r>
            <a:r>
              <a:rPr lang="en-US" sz="1400" dirty="0" smtClean="0">
                <a:latin typeface="Helvetica"/>
                <a:cs typeface="Helvetica"/>
                <a:sym typeface="Wingdings"/>
              </a:rPr>
              <a:t> </a:t>
            </a:r>
            <a:r>
              <a:rPr lang="en-US" sz="1400" dirty="0" err="1" smtClean="0">
                <a:latin typeface="Helvetica"/>
                <a:cs typeface="Helvetica"/>
                <a:sym typeface="Wingdings"/>
              </a:rPr>
              <a:t>ND_LeafOut</a:t>
            </a:r>
            <a:r>
              <a:rPr lang="en-US" sz="1400" dirty="0" smtClean="0">
                <a:latin typeface="Helvetica"/>
                <a:cs typeface="Helvetica"/>
                <a:sym typeface="Wingdings"/>
              </a:rPr>
              <a:t> = Minimum number of days for leaf out (days)</a:t>
            </a:r>
          </a:p>
          <a:p>
            <a:pPr marL="0" indent="0">
              <a:buNone/>
            </a:pPr>
            <a:endParaRPr lang="en-US" sz="1400" dirty="0">
              <a:latin typeface="Helvetica"/>
              <a:cs typeface="Helvetica"/>
              <a:sym typeface="Wingdings"/>
            </a:endParaRPr>
          </a:p>
          <a:p>
            <a:pPr lvl="1">
              <a:buFont typeface="Wingdings" charset="2"/>
              <a:buChar char="u"/>
            </a:pPr>
            <a:r>
              <a:rPr lang="en-US" sz="1800" dirty="0" smtClean="0">
                <a:latin typeface="Helvetica"/>
                <a:cs typeface="Helvetica"/>
              </a:rPr>
              <a:t>Leaf-Out Factors</a:t>
            </a:r>
            <a:endParaRPr lang="en-US" sz="1800" dirty="0">
              <a:latin typeface="Helvetica"/>
              <a:cs typeface="Helvetica"/>
            </a:endParaRPr>
          </a:p>
          <a:p>
            <a:pPr marL="457200" lvl="1" indent="0">
              <a:buNone/>
            </a:pPr>
            <a:r>
              <a:rPr lang="en-US" sz="1400" dirty="0">
                <a:latin typeface="Helvetica"/>
                <a:cs typeface="Helvetica"/>
              </a:rPr>
              <a:t>      </a:t>
            </a:r>
            <a:r>
              <a:rPr lang="en-US" sz="1400" dirty="0">
                <a:latin typeface="Helvetica"/>
                <a:cs typeface="Helvetica"/>
                <a:sym typeface="Wingdings"/>
              </a:rPr>
              <a:t> </a:t>
            </a:r>
            <a:r>
              <a:rPr lang="en-US" sz="1400" dirty="0" err="1" smtClean="0">
                <a:latin typeface="Helvetica"/>
                <a:cs typeface="Helvetica"/>
                <a:sym typeface="Wingdings"/>
              </a:rPr>
              <a:t>Init_CFrac</a:t>
            </a:r>
            <a:r>
              <a:rPr lang="en-US" sz="1400" dirty="0" smtClean="0">
                <a:latin typeface="Helvetica"/>
                <a:cs typeface="Helvetica"/>
                <a:sym typeface="Wingdings"/>
              </a:rPr>
              <a:t> = Carbon for initial growth (fraction of root pool)</a:t>
            </a:r>
          </a:p>
          <a:p>
            <a:pPr marL="457200" lvl="1" indent="0">
              <a:buNone/>
            </a:pPr>
            <a:r>
              <a:rPr lang="en-US" sz="1400" dirty="0">
                <a:latin typeface="Helvetica"/>
                <a:cs typeface="Helvetica"/>
                <a:sym typeface="Wingdings"/>
              </a:rPr>
              <a:t> </a:t>
            </a:r>
            <a:r>
              <a:rPr lang="en-US" sz="1400" dirty="0" smtClean="0">
                <a:latin typeface="Helvetica"/>
                <a:cs typeface="Helvetica"/>
                <a:sym typeface="Wingdings"/>
              </a:rPr>
              <a:t>      </a:t>
            </a:r>
            <a:r>
              <a:rPr lang="en-US" sz="1400" dirty="0" err="1" smtClean="0">
                <a:latin typeface="Helvetica"/>
                <a:cs typeface="Helvetica"/>
                <a:sym typeface="Wingdings"/>
              </a:rPr>
              <a:t>Init_CFracD</a:t>
            </a:r>
            <a:r>
              <a:rPr lang="en-US" sz="1400" dirty="0" smtClean="0">
                <a:latin typeface="Helvetica"/>
                <a:cs typeface="Helvetica"/>
                <a:sym typeface="Wingdings"/>
              </a:rPr>
              <a:t> = Fractional daily decrease of supplemental carbon for leaf-out</a:t>
            </a:r>
            <a:endParaRPr lang="en-US" sz="1400" dirty="0">
              <a:latin typeface="Helvetica"/>
              <a:cs typeface="Helvetica"/>
              <a:sym typeface="Wingdings"/>
            </a:endParaRPr>
          </a:p>
          <a:p>
            <a:pPr marL="457200" lvl="1" indent="0">
              <a:buNone/>
            </a:pPr>
            <a:endParaRPr lang="en-US" sz="1400" dirty="0" smtClean="0">
              <a:latin typeface="Helvetica"/>
              <a:cs typeface="Helvetica"/>
              <a:sym typeface="Wingdings"/>
            </a:endParaRPr>
          </a:p>
          <a:p>
            <a:pPr lvl="1">
              <a:buFont typeface="Wingdings" charset="2"/>
              <a:buChar char="u"/>
            </a:pPr>
            <a:r>
              <a:rPr lang="en-US" sz="1800" dirty="0" smtClean="0">
                <a:latin typeface="Helvetica"/>
                <a:cs typeface="Helvetica"/>
                <a:sym typeface="Wingdings"/>
              </a:rPr>
              <a:t>Senescence Factors (</a:t>
            </a:r>
            <a:r>
              <a:rPr lang="en-US" sz="1800" dirty="0" err="1" smtClean="0">
                <a:latin typeface="Helvetica"/>
                <a:cs typeface="Helvetica"/>
                <a:sym typeface="Wingdings"/>
              </a:rPr>
              <a:t>nphase</a:t>
            </a:r>
            <a:r>
              <a:rPr lang="en-US" sz="1800" dirty="0" smtClean="0">
                <a:latin typeface="Helvetica"/>
                <a:cs typeface="Helvetica"/>
                <a:sym typeface="Wingdings"/>
              </a:rPr>
              <a:t>)</a:t>
            </a:r>
            <a:endParaRPr lang="en-US" sz="1400" dirty="0">
              <a:latin typeface="Helvetica"/>
              <a:cs typeface="Helvetica"/>
              <a:sym typeface="Wingdings"/>
            </a:endParaRPr>
          </a:p>
          <a:p>
            <a:pPr marL="457200" lvl="1" indent="0">
              <a:buNone/>
            </a:pPr>
            <a:r>
              <a:rPr lang="en-US" sz="1400" dirty="0" smtClean="0">
                <a:latin typeface="Helvetica"/>
                <a:cs typeface="Helvetica"/>
                <a:sym typeface="Wingdings"/>
              </a:rPr>
              <a:t>      </a:t>
            </a:r>
            <a:r>
              <a:rPr lang="en-US" sz="1800" dirty="0">
                <a:latin typeface="Helvetica"/>
                <a:cs typeface="Helvetica"/>
              </a:rPr>
              <a:t>  </a:t>
            </a:r>
            <a:r>
              <a:rPr lang="en-US" sz="1400" dirty="0" smtClean="0">
                <a:latin typeface="Helvetica"/>
                <a:cs typeface="Helvetica"/>
                <a:sym typeface="Wingdings"/>
              </a:rPr>
              <a:t> </a:t>
            </a:r>
            <a:r>
              <a:rPr lang="en-US" sz="1400" dirty="0" err="1" smtClean="0">
                <a:latin typeface="Helvetica"/>
                <a:cs typeface="Helvetica"/>
                <a:sym typeface="Wingdings"/>
              </a:rPr>
              <a:t>Brown_FAdd</a:t>
            </a:r>
            <a:r>
              <a:rPr lang="en-US" sz="1400" dirty="0" smtClean="0">
                <a:latin typeface="Helvetica"/>
                <a:cs typeface="Helvetica"/>
                <a:sym typeface="Wingdings"/>
              </a:rPr>
              <a:t> = Daily added transfer factors for canopy pools (-)</a:t>
            </a:r>
          </a:p>
          <a:p>
            <a:pPr marL="457200" lvl="1" indent="0">
              <a:buNone/>
            </a:pPr>
            <a:r>
              <a:rPr lang="en-US" sz="1400" dirty="0">
                <a:latin typeface="Helvetica"/>
                <a:cs typeface="Helvetica"/>
                <a:sym typeface="Wingdings"/>
              </a:rPr>
              <a:t> </a:t>
            </a:r>
            <a:r>
              <a:rPr lang="en-US" sz="1400" dirty="0" smtClean="0">
                <a:latin typeface="Helvetica"/>
                <a:cs typeface="Helvetica"/>
                <a:sym typeface="Wingdings"/>
              </a:rPr>
              <a:t>         </a:t>
            </a:r>
            <a:r>
              <a:rPr lang="en-US" sz="1400" dirty="0" err="1" smtClean="0">
                <a:latin typeface="Helvetica"/>
                <a:cs typeface="Helvetica"/>
                <a:sym typeface="Wingdings"/>
              </a:rPr>
              <a:t>Brown_FMin</a:t>
            </a:r>
            <a:r>
              <a:rPr lang="en-US" sz="1400" dirty="0" smtClean="0">
                <a:latin typeface="Helvetica"/>
                <a:cs typeface="Helvetica"/>
                <a:sym typeface="Wingdings"/>
              </a:rPr>
              <a:t> = Minimum transfer factor for canopy pools (-)</a:t>
            </a:r>
          </a:p>
          <a:p>
            <a:pPr marL="457200" lvl="1" indent="0">
              <a:buNone/>
            </a:pPr>
            <a:r>
              <a:rPr lang="en-US" sz="1400" dirty="0">
                <a:latin typeface="Helvetica"/>
                <a:cs typeface="Helvetica"/>
                <a:sym typeface="Wingdings"/>
              </a:rPr>
              <a:t> </a:t>
            </a:r>
            <a:r>
              <a:rPr lang="en-US" sz="1400" dirty="0" smtClean="0">
                <a:latin typeface="Helvetica"/>
                <a:cs typeface="Helvetica"/>
                <a:sym typeface="Wingdings"/>
              </a:rPr>
              <a:t>         </a:t>
            </a:r>
            <a:r>
              <a:rPr lang="en-US" sz="1400" dirty="0" err="1" smtClean="0">
                <a:latin typeface="Helvetica"/>
                <a:cs typeface="Helvetica"/>
                <a:sym typeface="Wingdings"/>
              </a:rPr>
              <a:t>Brown_FMax</a:t>
            </a:r>
            <a:r>
              <a:rPr lang="en-US" sz="1400" dirty="0" smtClean="0">
                <a:latin typeface="Helvetica"/>
                <a:cs typeface="Helvetica"/>
                <a:sym typeface="Wingdings"/>
              </a:rPr>
              <a:t> = Maximum transfer factor for canopy pools (-) </a:t>
            </a:r>
          </a:p>
        </p:txBody>
      </p:sp>
    </p:spTree>
    <p:extLst>
      <p:ext uri="{BB962C8B-B14F-4D97-AF65-F5344CB8AC3E}">
        <p14:creationId xmlns:p14="http://schemas.microsoft.com/office/powerpoint/2010/main" val="4192526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81698"/>
            <a:ext cx="8229600" cy="561798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latin typeface="Helvetica"/>
                <a:cs typeface="Helvetica"/>
              </a:rPr>
              <a:t>SiB4 </a:t>
            </a:r>
            <a:r>
              <a:rPr lang="en-US" sz="3200" b="1" dirty="0" smtClean="0">
                <a:latin typeface="Helvetica"/>
                <a:cs typeface="Helvetica"/>
              </a:rPr>
              <a:t>Phenological Parameters</a:t>
            </a:r>
            <a:endParaRPr lang="en-US" sz="3200" b="1" dirty="0">
              <a:latin typeface="Helvetica"/>
              <a:cs typeface="Helvetica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9769" y="836435"/>
            <a:ext cx="8518654" cy="6021565"/>
          </a:xfrm>
        </p:spPr>
        <p:txBody>
          <a:bodyPr>
            <a:normAutofit/>
          </a:bodyPr>
          <a:lstStyle/>
          <a:p>
            <a:pPr lvl="1">
              <a:buFont typeface="Wingdings" charset="2"/>
              <a:buChar char="u"/>
            </a:pPr>
            <a:r>
              <a:rPr lang="en-US" sz="1800" dirty="0" smtClean="0">
                <a:latin typeface="Helvetica"/>
                <a:cs typeface="Helvetica"/>
                <a:sym typeface="Wingdings"/>
              </a:rPr>
              <a:t>Grazing Factors </a:t>
            </a:r>
          </a:p>
          <a:p>
            <a:pPr marL="0" indent="0">
              <a:buNone/>
            </a:pPr>
            <a:r>
              <a:rPr lang="en-US" sz="1500" dirty="0" smtClean="0">
                <a:latin typeface="Helvetica"/>
                <a:cs typeface="Helvetica"/>
              </a:rPr>
              <a:t>        </a:t>
            </a:r>
            <a:r>
              <a:rPr lang="en-US" sz="1400" dirty="0" smtClean="0">
                <a:latin typeface="Helvetica"/>
                <a:cs typeface="Helvetica"/>
              </a:rPr>
              <a:t>       </a:t>
            </a:r>
            <a:r>
              <a:rPr lang="en-US" sz="1400" dirty="0" smtClean="0">
                <a:latin typeface="Helvetica"/>
                <a:cs typeface="Helvetica"/>
                <a:sym typeface="Wingdings"/>
              </a:rPr>
              <a:t> </a:t>
            </a:r>
            <a:r>
              <a:rPr lang="en-US" sz="1400" dirty="0" err="1" smtClean="0">
                <a:latin typeface="Helvetica"/>
                <a:cs typeface="Helvetica"/>
                <a:sym typeface="Wingdings"/>
              </a:rPr>
              <a:t>Graze_MinLAI</a:t>
            </a:r>
            <a:r>
              <a:rPr lang="en-US" sz="1400" dirty="0" smtClean="0">
                <a:latin typeface="Helvetica"/>
                <a:cs typeface="Helvetica"/>
                <a:sym typeface="Wingdings"/>
              </a:rPr>
              <a:t> </a:t>
            </a:r>
            <a:r>
              <a:rPr lang="en-US" sz="1400" dirty="0" smtClean="0">
                <a:latin typeface="Helvetica"/>
                <a:cs typeface="Helvetica"/>
              </a:rPr>
              <a:t>= Minimum LAI required for grazing (-)</a:t>
            </a:r>
            <a:endParaRPr lang="en-US" sz="1400" dirty="0">
              <a:latin typeface="Helvetica"/>
              <a:cs typeface="Helvetica"/>
            </a:endParaRPr>
          </a:p>
          <a:p>
            <a:pPr marL="0" indent="0">
              <a:buNone/>
            </a:pPr>
            <a:r>
              <a:rPr lang="en-US" sz="1400" dirty="0">
                <a:latin typeface="Helvetica"/>
                <a:cs typeface="Helvetica"/>
              </a:rPr>
              <a:t>	</a:t>
            </a:r>
            <a:r>
              <a:rPr lang="en-US" sz="1400" dirty="0" smtClean="0">
                <a:latin typeface="Helvetica"/>
                <a:cs typeface="Helvetica"/>
              </a:rPr>
              <a:t>      </a:t>
            </a:r>
            <a:r>
              <a:rPr lang="en-US" sz="1400" dirty="0" smtClean="0">
                <a:latin typeface="Helvetica"/>
                <a:cs typeface="Helvetica"/>
                <a:sym typeface="Wingdings"/>
              </a:rPr>
              <a:t> </a:t>
            </a:r>
            <a:r>
              <a:rPr lang="en-US" sz="1400" dirty="0" err="1" smtClean="0">
                <a:latin typeface="Helvetica"/>
                <a:cs typeface="Helvetica"/>
                <a:sym typeface="Wingdings"/>
              </a:rPr>
              <a:t>Graze_CFracP</a:t>
            </a:r>
            <a:r>
              <a:rPr lang="en-US" sz="1400" dirty="0" smtClean="0">
                <a:latin typeface="Helvetica"/>
                <a:cs typeface="Helvetica"/>
                <a:sym typeface="Wingdings"/>
              </a:rPr>
              <a:t> = Fraction of net accumulated carbon removed for grazing </a:t>
            </a:r>
          </a:p>
          <a:p>
            <a:pPr marL="0" indent="0">
              <a:buNone/>
            </a:pPr>
            <a:r>
              <a:rPr lang="en-US" sz="1400" dirty="0">
                <a:latin typeface="Helvetica"/>
                <a:cs typeface="Helvetica"/>
                <a:sym typeface="Wingdings"/>
              </a:rPr>
              <a:t> </a:t>
            </a:r>
            <a:r>
              <a:rPr lang="en-US" sz="1400" dirty="0" smtClean="0">
                <a:latin typeface="Helvetica"/>
                <a:cs typeface="Helvetica"/>
                <a:sym typeface="Wingdings"/>
              </a:rPr>
              <a:t>                                               of productive systems (0-1)</a:t>
            </a:r>
            <a:endParaRPr lang="en-US" sz="1400" dirty="0">
              <a:latin typeface="Helvetica"/>
              <a:cs typeface="Helvetica"/>
            </a:endParaRPr>
          </a:p>
          <a:p>
            <a:pPr marL="0" indent="0">
              <a:buNone/>
            </a:pPr>
            <a:r>
              <a:rPr lang="en-US" sz="1400" dirty="0">
                <a:latin typeface="Helvetica"/>
                <a:cs typeface="Helvetica"/>
              </a:rPr>
              <a:t>	</a:t>
            </a:r>
            <a:r>
              <a:rPr lang="en-US" sz="1400" dirty="0" smtClean="0">
                <a:latin typeface="Helvetica"/>
                <a:cs typeface="Helvetica"/>
              </a:rPr>
              <a:t>      </a:t>
            </a:r>
            <a:r>
              <a:rPr lang="en-US" sz="1400" dirty="0" smtClean="0">
                <a:latin typeface="Helvetica"/>
                <a:cs typeface="Helvetica"/>
                <a:sym typeface="Wingdings"/>
              </a:rPr>
              <a:t> </a:t>
            </a:r>
            <a:r>
              <a:rPr lang="en-US" sz="1400" dirty="0" err="1" smtClean="0">
                <a:latin typeface="Helvetica"/>
                <a:cs typeface="Helvetica"/>
                <a:sym typeface="Wingdings"/>
              </a:rPr>
              <a:t>Graze_CFracD</a:t>
            </a:r>
            <a:r>
              <a:rPr lang="en-US" sz="1400" dirty="0" smtClean="0">
                <a:latin typeface="Helvetica"/>
                <a:cs typeface="Helvetica"/>
                <a:sym typeface="Wingdings"/>
              </a:rPr>
              <a:t> = Fraction of net accumulated carbon removed for grazing</a:t>
            </a:r>
          </a:p>
          <a:p>
            <a:pPr marL="0" indent="0">
              <a:buNone/>
            </a:pPr>
            <a:r>
              <a:rPr lang="en-US" sz="1400" dirty="0">
                <a:latin typeface="Helvetica"/>
                <a:cs typeface="Helvetica"/>
                <a:sym typeface="Wingdings"/>
              </a:rPr>
              <a:t> </a:t>
            </a:r>
            <a:r>
              <a:rPr lang="en-US" sz="1400" dirty="0" smtClean="0">
                <a:latin typeface="Helvetica"/>
                <a:cs typeface="Helvetica"/>
                <a:sym typeface="Wingdings"/>
              </a:rPr>
              <a:t>                                               of desert systems (0-1)</a:t>
            </a:r>
          </a:p>
          <a:p>
            <a:pPr marL="0" indent="0">
              <a:buNone/>
            </a:pPr>
            <a:r>
              <a:rPr lang="en-US" sz="1400" dirty="0">
                <a:latin typeface="Helvetica"/>
                <a:cs typeface="Helvetica"/>
              </a:rPr>
              <a:t>	</a:t>
            </a:r>
            <a:r>
              <a:rPr lang="en-US" sz="1400" dirty="0" smtClean="0">
                <a:latin typeface="Helvetica"/>
                <a:cs typeface="Helvetica"/>
              </a:rPr>
              <a:t>      </a:t>
            </a:r>
            <a:r>
              <a:rPr lang="en-US" sz="1400" dirty="0" smtClean="0">
                <a:latin typeface="Helvetica"/>
                <a:cs typeface="Helvetica"/>
                <a:sym typeface="Wingdings"/>
              </a:rPr>
              <a:t> </a:t>
            </a:r>
            <a:r>
              <a:rPr lang="en-US" sz="1400" dirty="0" err="1" smtClean="0">
                <a:latin typeface="Helvetica"/>
                <a:cs typeface="Helvetica"/>
                <a:sym typeface="Wingdings"/>
              </a:rPr>
              <a:t>Graze_PDLAI</a:t>
            </a:r>
            <a:r>
              <a:rPr lang="en-US" sz="1400" dirty="0" smtClean="0">
                <a:latin typeface="Helvetica"/>
                <a:cs typeface="Helvetica"/>
                <a:sym typeface="Wingdings"/>
              </a:rPr>
              <a:t> = LAI threshold to switch between grazing fractions </a:t>
            </a:r>
          </a:p>
          <a:p>
            <a:pPr marL="0" indent="0">
              <a:buNone/>
            </a:pPr>
            <a:r>
              <a:rPr lang="en-US" sz="1400" dirty="0">
                <a:latin typeface="Helvetica"/>
                <a:cs typeface="Helvetica"/>
                <a:sym typeface="Wingdings"/>
              </a:rPr>
              <a:t> </a:t>
            </a:r>
            <a:r>
              <a:rPr lang="en-US" sz="1400" dirty="0" smtClean="0">
                <a:latin typeface="Helvetica"/>
                <a:cs typeface="Helvetica"/>
                <a:sym typeface="Wingdings"/>
              </a:rPr>
              <a:t>                                               for productive and desert ecosystems (-)</a:t>
            </a:r>
          </a:p>
          <a:p>
            <a:pPr marL="0" indent="0">
              <a:buNone/>
            </a:pPr>
            <a:endParaRPr lang="en-US" sz="1400" dirty="0">
              <a:latin typeface="Helvetica"/>
              <a:cs typeface="Helvetica"/>
            </a:endParaRPr>
          </a:p>
          <a:p>
            <a:pPr lvl="1">
              <a:buFont typeface="Wingdings" charset="2"/>
              <a:buChar char="u"/>
            </a:pPr>
            <a:r>
              <a:rPr lang="en-US" sz="1800" dirty="0" smtClean="0">
                <a:latin typeface="Helvetica"/>
                <a:cs typeface="Helvetica"/>
              </a:rPr>
              <a:t>Autotrophic Respiration and Transfer Variables </a:t>
            </a:r>
          </a:p>
          <a:p>
            <a:pPr marL="457200" lvl="1" indent="0">
              <a:buNone/>
            </a:pPr>
            <a:r>
              <a:rPr lang="en-US" sz="1800" dirty="0">
                <a:latin typeface="Helvetica"/>
                <a:cs typeface="Helvetica"/>
                <a:sym typeface="Wingdings"/>
              </a:rPr>
              <a:t> </a:t>
            </a:r>
            <a:r>
              <a:rPr lang="en-US" sz="1800" dirty="0" smtClean="0">
                <a:latin typeface="Helvetica"/>
                <a:cs typeface="Helvetica"/>
                <a:sym typeface="Wingdings"/>
              </a:rPr>
              <a:t>    </a:t>
            </a:r>
            <a:r>
              <a:rPr lang="en-US" sz="1400" dirty="0" smtClean="0">
                <a:latin typeface="Helvetica"/>
                <a:cs typeface="Helvetica"/>
                <a:sym typeface="Wingdings"/>
              </a:rPr>
              <a:t> </a:t>
            </a:r>
            <a:r>
              <a:rPr lang="en-US" sz="1400" dirty="0" err="1" smtClean="0">
                <a:latin typeface="Helvetica"/>
                <a:cs typeface="Helvetica"/>
                <a:sym typeface="Wingdings"/>
              </a:rPr>
              <a:t>GR_Frac</a:t>
            </a:r>
            <a:r>
              <a:rPr lang="en-US" sz="1400" dirty="0" smtClean="0">
                <a:latin typeface="Helvetica"/>
                <a:cs typeface="Helvetica"/>
                <a:sym typeface="Wingdings"/>
              </a:rPr>
              <a:t>(</a:t>
            </a:r>
            <a:r>
              <a:rPr lang="en-US" sz="1400" dirty="0" err="1" smtClean="0">
                <a:latin typeface="Helvetica"/>
                <a:cs typeface="Helvetica"/>
                <a:sym typeface="Wingdings"/>
              </a:rPr>
              <a:t>nlive_pool</a:t>
            </a:r>
            <a:r>
              <a:rPr lang="en-US" sz="1400" dirty="0" smtClean="0">
                <a:latin typeface="Helvetica"/>
                <a:cs typeface="Helvetica"/>
                <a:sym typeface="Wingdings"/>
              </a:rPr>
              <a:t>) = Growth respiration coefficient (0-1)</a:t>
            </a:r>
          </a:p>
          <a:p>
            <a:pPr marL="457200" lvl="1" indent="0">
              <a:buNone/>
            </a:pPr>
            <a:r>
              <a:rPr lang="en-US" sz="1400" dirty="0">
                <a:latin typeface="Helvetica"/>
                <a:cs typeface="Helvetica"/>
                <a:sym typeface="Wingdings"/>
              </a:rPr>
              <a:t> </a:t>
            </a:r>
            <a:r>
              <a:rPr lang="en-US" sz="1400" dirty="0" smtClean="0">
                <a:latin typeface="Helvetica"/>
                <a:cs typeface="Helvetica"/>
                <a:sym typeface="Wingdings"/>
              </a:rPr>
              <a:t>       </a:t>
            </a:r>
            <a:r>
              <a:rPr lang="en-US" sz="1400" dirty="0" err="1" smtClean="0">
                <a:latin typeface="Helvetica"/>
                <a:cs typeface="Helvetica"/>
                <a:sym typeface="Wingdings"/>
              </a:rPr>
              <a:t>MR_Rate</a:t>
            </a:r>
            <a:r>
              <a:rPr lang="en-US" sz="1400" dirty="0" smtClean="0">
                <a:latin typeface="Helvetica"/>
                <a:cs typeface="Helvetica"/>
                <a:sym typeface="Wingdings"/>
              </a:rPr>
              <a:t>(</a:t>
            </a:r>
            <a:r>
              <a:rPr lang="en-US" sz="1400" dirty="0" err="1" smtClean="0">
                <a:latin typeface="Helvetica"/>
                <a:cs typeface="Helvetica"/>
                <a:sym typeface="Wingdings"/>
              </a:rPr>
              <a:t>nlive_pool</a:t>
            </a:r>
            <a:r>
              <a:rPr lang="en-US" sz="1400" dirty="0" smtClean="0">
                <a:latin typeface="Helvetica"/>
                <a:cs typeface="Helvetica"/>
                <a:sym typeface="Wingdings"/>
              </a:rPr>
              <a:t>) = Maintenance Respiration Rate (1/s)</a:t>
            </a:r>
          </a:p>
          <a:p>
            <a:pPr marL="457200" lvl="1" indent="0">
              <a:buNone/>
            </a:pPr>
            <a:r>
              <a:rPr lang="en-US" sz="1400" dirty="0">
                <a:latin typeface="Helvetica"/>
                <a:cs typeface="Helvetica"/>
                <a:sym typeface="Wingdings"/>
              </a:rPr>
              <a:t> </a:t>
            </a:r>
            <a:r>
              <a:rPr lang="en-US" sz="1400" dirty="0" smtClean="0">
                <a:latin typeface="Helvetica"/>
                <a:cs typeface="Helvetica"/>
                <a:sym typeface="Wingdings"/>
              </a:rPr>
              <a:t>       </a:t>
            </a:r>
            <a:r>
              <a:rPr lang="en-US" sz="1400" dirty="0" err="1" smtClean="0">
                <a:latin typeface="Helvetica"/>
                <a:cs typeface="Helvetica"/>
                <a:sym typeface="Wingdings"/>
              </a:rPr>
              <a:t>Tr_Rate</a:t>
            </a:r>
            <a:r>
              <a:rPr lang="en-US" sz="1400" dirty="0" smtClean="0">
                <a:latin typeface="Helvetica"/>
                <a:cs typeface="Helvetica"/>
                <a:sym typeface="Wingdings"/>
              </a:rPr>
              <a:t>(</a:t>
            </a:r>
            <a:r>
              <a:rPr lang="en-US" sz="1400" dirty="0" err="1" smtClean="0">
                <a:latin typeface="Helvetica"/>
                <a:cs typeface="Helvetica"/>
                <a:sym typeface="Wingdings"/>
              </a:rPr>
              <a:t>nlive_pool</a:t>
            </a:r>
            <a:r>
              <a:rPr lang="en-US" sz="1400" dirty="0" smtClean="0">
                <a:latin typeface="Helvetica"/>
                <a:cs typeface="Helvetica"/>
                <a:sym typeface="Wingdings"/>
              </a:rPr>
              <a:t>) = Transfer Rate (1/s)</a:t>
            </a:r>
          </a:p>
          <a:p>
            <a:pPr marL="457200" lvl="1" indent="0">
              <a:buNone/>
            </a:pPr>
            <a:endParaRPr lang="en-US" sz="1400" dirty="0">
              <a:latin typeface="Helvetica"/>
              <a:cs typeface="Helvetica"/>
              <a:sym typeface="Wingdings"/>
            </a:endParaRPr>
          </a:p>
          <a:p>
            <a:pPr marL="457200" lvl="1" indent="0">
              <a:buNone/>
            </a:pPr>
            <a:r>
              <a:rPr lang="en-US" sz="1400" dirty="0" smtClean="0">
                <a:latin typeface="Helvetica"/>
                <a:cs typeface="Helvetica"/>
                <a:sym typeface="Wingdings"/>
              </a:rPr>
              <a:t>       A_Q10 = Base for live pool respiration/transfer temperature response function (-)</a:t>
            </a:r>
          </a:p>
          <a:p>
            <a:pPr marL="457200" lvl="1" indent="0">
              <a:buNone/>
            </a:pPr>
            <a:r>
              <a:rPr lang="en-US" sz="1400" dirty="0">
                <a:latin typeface="Helvetica"/>
                <a:cs typeface="Helvetica"/>
                <a:sym typeface="Wingdings"/>
              </a:rPr>
              <a:t> </a:t>
            </a:r>
            <a:r>
              <a:rPr lang="en-US" sz="1400" dirty="0" smtClean="0">
                <a:latin typeface="Helvetica"/>
                <a:cs typeface="Helvetica"/>
                <a:sym typeface="Wingdings"/>
              </a:rPr>
              <a:t>    </a:t>
            </a:r>
            <a:r>
              <a:rPr lang="en-US" sz="1400" dirty="0">
                <a:latin typeface="Helvetica"/>
                <a:cs typeface="Helvetica"/>
              </a:rPr>
              <a:t> </a:t>
            </a:r>
            <a:r>
              <a:rPr lang="en-US" sz="1400" dirty="0" smtClean="0">
                <a:latin typeface="Helvetica"/>
                <a:cs typeface="Helvetica"/>
                <a:sym typeface="Wingdings"/>
              </a:rPr>
              <a:t> </a:t>
            </a:r>
            <a:r>
              <a:rPr lang="en-US" sz="1400" dirty="0" err="1" smtClean="0">
                <a:latin typeface="Helvetica"/>
                <a:cs typeface="Helvetica"/>
                <a:sym typeface="Wingdings"/>
              </a:rPr>
              <a:t>A_Tref</a:t>
            </a:r>
            <a:r>
              <a:rPr lang="en-US" sz="1400" dirty="0" smtClean="0">
                <a:latin typeface="Helvetica"/>
                <a:cs typeface="Helvetica"/>
                <a:sym typeface="Wingdings"/>
              </a:rPr>
              <a:t> = Reference temperature for live pool temperature response function (K)</a:t>
            </a:r>
          </a:p>
          <a:p>
            <a:pPr marL="457200" lvl="1" indent="0">
              <a:buNone/>
            </a:pPr>
            <a:endParaRPr lang="en-US" sz="1400" dirty="0" smtClean="0">
              <a:latin typeface="Helvetica"/>
              <a:cs typeface="Helvetica"/>
              <a:sym typeface="Wingdings"/>
            </a:endParaRPr>
          </a:p>
          <a:p>
            <a:pPr lvl="1">
              <a:buFont typeface="Wingdings" charset="2"/>
              <a:buChar char="u"/>
            </a:pPr>
            <a:r>
              <a:rPr lang="en-US" sz="1800" dirty="0" smtClean="0">
                <a:latin typeface="Helvetica"/>
                <a:cs typeface="Helvetica"/>
                <a:sym typeface="Wingdings"/>
              </a:rPr>
              <a:t>Heterotrophic Respiration and Transfer Variables</a:t>
            </a:r>
            <a:endParaRPr lang="en-US" sz="1400" dirty="0">
              <a:latin typeface="Helvetica"/>
              <a:cs typeface="Helvetica"/>
              <a:sym typeface="Wingdings"/>
            </a:endParaRPr>
          </a:p>
          <a:p>
            <a:pPr marL="457200" lvl="1" indent="0">
              <a:buNone/>
            </a:pPr>
            <a:r>
              <a:rPr lang="en-US" sz="1400" dirty="0" smtClean="0">
                <a:latin typeface="Helvetica"/>
                <a:cs typeface="Helvetica"/>
                <a:sym typeface="Wingdings"/>
              </a:rPr>
              <a:t>      </a:t>
            </a:r>
            <a:r>
              <a:rPr lang="en-US" sz="1800" dirty="0">
                <a:latin typeface="Helvetica"/>
                <a:cs typeface="Helvetica"/>
              </a:rPr>
              <a:t>  </a:t>
            </a:r>
            <a:r>
              <a:rPr lang="en-US" sz="1400" dirty="0" smtClean="0">
                <a:latin typeface="Helvetica"/>
                <a:cs typeface="Helvetica"/>
                <a:sym typeface="Wingdings"/>
              </a:rPr>
              <a:t> Turnover(</a:t>
            </a:r>
            <a:r>
              <a:rPr lang="en-US" sz="1400" dirty="0" err="1" smtClean="0">
                <a:latin typeface="Helvetica"/>
                <a:cs typeface="Helvetica"/>
                <a:sym typeface="Wingdings"/>
              </a:rPr>
              <a:t>ndead_pool</a:t>
            </a:r>
            <a:r>
              <a:rPr lang="en-US" sz="1400" dirty="0" smtClean="0">
                <a:latin typeface="Helvetica"/>
                <a:cs typeface="Helvetica"/>
                <a:sym typeface="Wingdings"/>
              </a:rPr>
              <a:t>) = Pool turnover times (</a:t>
            </a:r>
            <a:r>
              <a:rPr lang="en-US" sz="1400" dirty="0" err="1" smtClean="0">
                <a:latin typeface="Helvetica"/>
                <a:cs typeface="Helvetica"/>
                <a:sym typeface="Wingdings"/>
              </a:rPr>
              <a:t>yr</a:t>
            </a:r>
            <a:r>
              <a:rPr lang="en-US" sz="1400" dirty="0" smtClean="0">
                <a:latin typeface="Helvetica"/>
                <a:cs typeface="Helvetica"/>
                <a:sym typeface="Wingdings"/>
              </a:rPr>
              <a:t>)</a:t>
            </a:r>
          </a:p>
          <a:p>
            <a:pPr marL="457200" lvl="1" indent="0">
              <a:buNone/>
            </a:pPr>
            <a:r>
              <a:rPr lang="en-US" sz="1400" dirty="0">
                <a:latin typeface="Helvetica"/>
                <a:cs typeface="Helvetica"/>
                <a:sym typeface="Wingdings"/>
              </a:rPr>
              <a:t> </a:t>
            </a:r>
            <a:r>
              <a:rPr lang="en-US" sz="1400" dirty="0" smtClean="0">
                <a:latin typeface="Helvetica"/>
                <a:cs typeface="Helvetica"/>
                <a:sym typeface="Wingdings"/>
              </a:rPr>
              <a:t>         H_Q10 = Base for dead pool respiration/transfer temperature response function (-)</a:t>
            </a:r>
          </a:p>
          <a:p>
            <a:pPr marL="457200" lvl="1" indent="0">
              <a:buNone/>
            </a:pPr>
            <a:r>
              <a:rPr lang="en-US" sz="1400" dirty="0">
                <a:latin typeface="Helvetica"/>
                <a:cs typeface="Helvetica"/>
                <a:sym typeface="Wingdings"/>
              </a:rPr>
              <a:t> </a:t>
            </a:r>
            <a:r>
              <a:rPr lang="en-US" sz="1400" dirty="0" smtClean="0">
                <a:latin typeface="Helvetica"/>
                <a:cs typeface="Helvetica"/>
                <a:sym typeface="Wingdings"/>
              </a:rPr>
              <a:t>         </a:t>
            </a:r>
            <a:r>
              <a:rPr lang="en-US" sz="1400" dirty="0" err="1" smtClean="0">
                <a:latin typeface="Helvetica"/>
                <a:cs typeface="Helvetica"/>
                <a:sym typeface="Wingdings"/>
              </a:rPr>
              <a:t>H_Tref</a:t>
            </a:r>
            <a:r>
              <a:rPr lang="en-US" sz="1400" dirty="0" smtClean="0">
                <a:latin typeface="Helvetica"/>
                <a:cs typeface="Helvetica"/>
                <a:sym typeface="Wingdings"/>
              </a:rPr>
              <a:t> = Reference temperature for dead pool temperature response function (K)</a:t>
            </a:r>
          </a:p>
        </p:txBody>
      </p:sp>
    </p:spTree>
    <p:extLst>
      <p:ext uri="{BB962C8B-B14F-4D97-AF65-F5344CB8AC3E}">
        <p14:creationId xmlns:p14="http://schemas.microsoft.com/office/powerpoint/2010/main" val="2825521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81698"/>
            <a:ext cx="8229600" cy="561798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latin typeface="Helvetica"/>
                <a:cs typeface="Helvetica"/>
              </a:rPr>
              <a:t>SiB4 </a:t>
            </a:r>
            <a:r>
              <a:rPr lang="en-US" sz="3200" b="1" dirty="0" smtClean="0">
                <a:latin typeface="Helvetica"/>
                <a:cs typeface="Helvetica"/>
              </a:rPr>
              <a:t>Physiological Parameters</a:t>
            </a:r>
            <a:endParaRPr lang="en-US" sz="3200" b="1" dirty="0">
              <a:latin typeface="Helvetica"/>
              <a:cs typeface="Helvetica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9769" y="913894"/>
            <a:ext cx="8834231" cy="594410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100" dirty="0" smtClean="0">
                <a:latin typeface="Helvetica"/>
                <a:cs typeface="Helvetica"/>
              </a:rPr>
              <a:t>	</a:t>
            </a:r>
            <a:r>
              <a:rPr lang="en-US" sz="2100" dirty="0" smtClean="0">
                <a:latin typeface="Helvetica"/>
                <a:cs typeface="Helvetica"/>
                <a:sym typeface="Wingdings"/>
              </a:rPr>
              <a:t> </a:t>
            </a:r>
            <a:r>
              <a:rPr lang="en-US" sz="2100" dirty="0" smtClean="0">
                <a:latin typeface="Helvetica"/>
                <a:cs typeface="Helvetica"/>
              </a:rPr>
              <a:t>C4 = Flag </a:t>
            </a:r>
            <a:r>
              <a:rPr lang="en-US" sz="2100" dirty="0">
                <a:latin typeface="Helvetica"/>
                <a:cs typeface="Helvetica"/>
              </a:rPr>
              <a:t>for C3 </a:t>
            </a:r>
            <a:r>
              <a:rPr lang="en-US" sz="2100" dirty="0" err="1">
                <a:latin typeface="Helvetica"/>
                <a:cs typeface="Helvetica"/>
              </a:rPr>
              <a:t>vs</a:t>
            </a:r>
            <a:r>
              <a:rPr lang="en-US" sz="2100" dirty="0">
                <a:latin typeface="Helvetica"/>
                <a:cs typeface="Helvetica"/>
              </a:rPr>
              <a:t> C4 vegetation (C3=0, C4=1)</a:t>
            </a:r>
          </a:p>
          <a:p>
            <a:pPr marL="0" indent="0">
              <a:buNone/>
            </a:pPr>
            <a:r>
              <a:rPr lang="en-US" sz="2100" dirty="0" smtClean="0">
                <a:latin typeface="Helvetica"/>
                <a:cs typeface="Helvetica"/>
              </a:rPr>
              <a:t>	</a:t>
            </a:r>
            <a:r>
              <a:rPr lang="en-US" sz="2100" dirty="0">
                <a:latin typeface="Helvetica"/>
                <a:cs typeface="Helvetica"/>
                <a:sym typeface="Wingdings"/>
              </a:rPr>
              <a:t> </a:t>
            </a:r>
            <a:r>
              <a:rPr lang="en-US" sz="2100" dirty="0" smtClean="0">
                <a:latin typeface="Helvetica"/>
                <a:cs typeface="Helvetica"/>
              </a:rPr>
              <a:t>CHIL</a:t>
            </a:r>
            <a:r>
              <a:rPr lang="en-US" sz="2100" dirty="0">
                <a:latin typeface="Helvetica"/>
                <a:cs typeface="Helvetica"/>
              </a:rPr>
              <a:t>=Leaf angle distribution factor (-)</a:t>
            </a:r>
          </a:p>
          <a:p>
            <a:pPr marL="0" indent="0">
              <a:buNone/>
            </a:pPr>
            <a:r>
              <a:rPr lang="en-US" sz="2100" dirty="0" smtClean="0">
                <a:latin typeface="Helvetica"/>
                <a:cs typeface="Helvetica"/>
              </a:rPr>
              <a:t>	</a:t>
            </a:r>
            <a:r>
              <a:rPr lang="en-US" sz="2100" dirty="0">
                <a:latin typeface="Helvetica"/>
                <a:cs typeface="Helvetica"/>
                <a:sym typeface="Wingdings"/>
              </a:rPr>
              <a:t> </a:t>
            </a:r>
            <a:r>
              <a:rPr lang="en-US" sz="2100" dirty="0" smtClean="0">
                <a:latin typeface="Helvetica"/>
                <a:cs typeface="Helvetica"/>
              </a:rPr>
              <a:t>Z1</a:t>
            </a:r>
            <a:r>
              <a:rPr lang="en-US" sz="2100" dirty="0">
                <a:latin typeface="Helvetica"/>
                <a:cs typeface="Helvetica"/>
              </a:rPr>
              <a:t>=Canopy bottom (m)</a:t>
            </a:r>
          </a:p>
          <a:p>
            <a:pPr marL="0" indent="0">
              <a:buNone/>
            </a:pPr>
            <a:r>
              <a:rPr lang="en-US" sz="2100" dirty="0" smtClean="0">
                <a:latin typeface="Helvetica"/>
                <a:cs typeface="Helvetica"/>
              </a:rPr>
              <a:t>	</a:t>
            </a:r>
            <a:r>
              <a:rPr lang="en-US" sz="2100" dirty="0">
                <a:latin typeface="Helvetica"/>
                <a:cs typeface="Helvetica"/>
                <a:sym typeface="Wingdings"/>
              </a:rPr>
              <a:t> </a:t>
            </a:r>
            <a:r>
              <a:rPr lang="en-US" sz="2100" dirty="0" smtClean="0">
                <a:latin typeface="Helvetica"/>
                <a:cs typeface="Helvetica"/>
              </a:rPr>
              <a:t>Z2</a:t>
            </a:r>
            <a:r>
              <a:rPr lang="en-US" sz="2100" dirty="0">
                <a:latin typeface="Helvetica"/>
                <a:cs typeface="Helvetica"/>
              </a:rPr>
              <a:t>=Canopy top (m)</a:t>
            </a:r>
          </a:p>
          <a:p>
            <a:pPr marL="0" indent="0">
              <a:buNone/>
            </a:pPr>
            <a:r>
              <a:rPr lang="en-US" sz="2100" dirty="0" smtClean="0">
                <a:latin typeface="Helvetica"/>
                <a:cs typeface="Helvetica"/>
              </a:rPr>
              <a:t>	</a:t>
            </a:r>
            <a:r>
              <a:rPr lang="en-US" sz="2100" dirty="0">
                <a:latin typeface="Helvetica"/>
                <a:cs typeface="Helvetica"/>
                <a:sym typeface="Wingdings"/>
              </a:rPr>
              <a:t> </a:t>
            </a:r>
            <a:r>
              <a:rPr lang="en-US" sz="2100" dirty="0" smtClean="0">
                <a:latin typeface="Helvetica"/>
                <a:cs typeface="Helvetica"/>
              </a:rPr>
              <a:t>VMAX</a:t>
            </a:r>
            <a:r>
              <a:rPr lang="en-US" sz="2100" dirty="0">
                <a:latin typeface="Helvetica"/>
                <a:cs typeface="Helvetica"/>
              </a:rPr>
              <a:t>=</a:t>
            </a:r>
            <a:r>
              <a:rPr lang="en-US" sz="2100" dirty="0" err="1">
                <a:latin typeface="Helvetica"/>
                <a:cs typeface="Helvetica"/>
              </a:rPr>
              <a:t>Rubisco</a:t>
            </a:r>
            <a:r>
              <a:rPr lang="en-US" sz="2100" dirty="0">
                <a:latin typeface="Helvetica"/>
                <a:cs typeface="Helvetica"/>
              </a:rPr>
              <a:t> velocity of sun leaf (</a:t>
            </a:r>
            <a:r>
              <a:rPr lang="en-US" sz="2100" dirty="0" err="1">
                <a:latin typeface="Helvetica"/>
                <a:cs typeface="Helvetica"/>
              </a:rPr>
              <a:t>mol</a:t>
            </a:r>
            <a:r>
              <a:rPr lang="en-US" sz="2100" dirty="0">
                <a:latin typeface="Helvetica"/>
                <a:cs typeface="Helvetica"/>
              </a:rPr>
              <a:t>/m2/s)</a:t>
            </a:r>
          </a:p>
          <a:p>
            <a:pPr marL="0" indent="0">
              <a:buNone/>
            </a:pPr>
            <a:r>
              <a:rPr lang="en-US" sz="2100" dirty="0" smtClean="0">
                <a:latin typeface="Helvetica"/>
                <a:cs typeface="Helvetica"/>
              </a:rPr>
              <a:t>	</a:t>
            </a:r>
            <a:r>
              <a:rPr lang="en-US" sz="2100" dirty="0">
                <a:latin typeface="Helvetica"/>
                <a:cs typeface="Helvetica"/>
                <a:sym typeface="Wingdings"/>
              </a:rPr>
              <a:t> </a:t>
            </a:r>
            <a:r>
              <a:rPr lang="en-US" sz="2100" dirty="0" smtClean="0">
                <a:latin typeface="Helvetica"/>
                <a:cs typeface="Helvetica"/>
              </a:rPr>
              <a:t>KROOT</a:t>
            </a:r>
            <a:r>
              <a:rPr lang="en-US" sz="2100" dirty="0">
                <a:latin typeface="Helvetica"/>
                <a:cs typeface="Helvetica"/>
              </a:rPr>
              <a:t>=Root density extinction coefficient (-)</a:t>
            </a:r>
          </a:p>
          <a:p>
            <a:pPr marL="0" indent="0">
              <a:buNone/>
            </a:pPr>
            <a:r>
              <a:rPr lang="en-US" sz="2100" dirty="0" smtClean="0">
                <a:latin typeface="Helvetica"/>
                <a:cs typeface="Helvetica"/>
              </a:rPr>
              <a:t>	</a:t>
            </a:r>
            <a:r>
              <a:rPr lang="en-US" sz="2100" dirty="0">
                <a:latin typeface="Helvetica"/>
                <a:cs typeface="Helvetica"/>
                <a:sym typeface="Wingdings"/>
              </a:rPr>
              <a:t> </a:t>
            </a:r>
            <a:r>
              <a:rPr lang="en-US" sz="2100" dirty="0" smtClean="0">
                <a:latin typeface="Helvetica"/>
                <a:cs typeface="Helvetica"/>
              </a:rPr>
              <a:t>ROOTD</a:t>
            </a:r>
            <a:r>
              <a:rPr lang="en-US" sz="2100" dirty="0">
                <a:latin typeface="Helvetica"/>
                <a:cs typeface="Helvetica"/>
              </a:rPr>
              <a:t>=Maximum rooting depth (m)</a:t>
            </a:r>
          </a:p>
          <a:p>
            <a:pPr marL="0" indent="0">
              <a:buNone/>
            </a:pPr>
            <a:endParaRPr lang="en-US" sz="2100" dirty="0">
              <a:latin typeface="Helvetica"/>
              <a:cs typeface="Helvetica"/>
            </a:endParaRPr>
          </a:p>
          <a:p>
            <a:pPr marL="0" indent="0">
              <a:buNone/>
            </a:pPr>
            <a:r>
              <a:rPr lang="en-US" sz="2100" dirty="0" smtClean="0">
                <a:latin typeface="Helvetica"/>
                <a:cs typeface="Helvetica"/>
              </a:rPr>
              <a:t>	</a:t>
            </a:r>
            <a:r>
              <a:rPr lang="en-US" sz="2100" dirty="0">
                <a:latin typeface="Helvetica"/>
                <a:cs typeface="Helvetica"/>
                <a:sym typeface="Wingdings"/>
              </a:rPr>
              <a:t> </a:t>
            </a:r>
            <a:r>
              <a:rPr lang="en-US" sz="2100" dirty="0" smtClean="0">
                <a:latin typeface="Helvetica"/>
                <a:cs typeface="Helvetica"/>
              </a:rPr>
              <a:t>SLTI</a:t>
            </a:r>
            <a:r>
              <a:rPr lang="en-US" sz="2100" dirty="0">
                <a:latin typeface="Helvetica"/>
                <a:cs typeface="Helvetica"/>
              </a:rPr>
              <a:t>=Slope of lo-temp inhibition (1/K)</a:t>
            </a:r>
          </a:p>
          <a:p>
            <a:pPr marL="0" indent="0">
              <a:buNone/>
            </a:pPr>
            <a:r>
              <a:rPr lang="en-US" sz="2100" dirty="0" smtClean="0">
                <a:latin typeface="Helvetica"/>
                <a:cs typeface="Helvetica"/>
              </a:rPr>
              <a:t>	</a:t>
            </a:r>
            <a:r>
              <a:rPr lang="en-US" sz="2100" dirty="0">
                <a:latin typeface="Helvetica"/>
                <a:cs typeface="Helvetica"/>
                <a:sym typeface="Wingdings"/>
              </a:rPr>
              <a:t> </a:t>
            </a:r>
            <a:r>
              <a:rPr lang="en-US" sz="2100" dirty="0" smtClean="0">
                <a:latin typeface="Helvetica"/>
                <a:cs typeface="Helvetica"/>
              </a:rPr>
              <a:t>SHTI</a:t>
            </a:r>
            <a:r>
              <a:rPr lang="en-US" sz="2100" dirty="0">
                <a:latin typeface="Helvetica"/>
                <a:cs typeface="Helvetica"/>
              </a:rPr>
              <a:t>=Slope of hi-temp inhibition (1/K)</a:t>
            </a:r>
          </a:p>
          <a:p>
            <a:pPr marL="0" indent="0">
              <a:buNone/>
            </a:pPr>
            <a:r>
              <a:rPr lang="en-US" sz="2100" dirty="0" smtClean="0">
                <a:latin typeface="Helvetica"/>
                <a:cs typeface="Helvetica"/>
              </a:rPr>
              <a:t>	</a:t>
            </a:r>
            <a:r>
              <a:rPr lang="en-US" sz="2100" dirty="0">
                <a:latin typeface="Helvetica"/>
                <a:cs typeface="Helvetica"/>
                <a:sym typeface="Wingdings"/>
              </a:rPr>
              <a:t> </a:t>
            </a:r>
            <a:r>
              <a:rPr lang="en-US" sz="2100" dirty="0" smtClean="0">
                <a:latin typeface="Helvetica"/>
                <a:cs typeface="Helvetica"/>
              </a:rPr>
              <a:t>HLTI</a:t>
            </a:r>
            <a:r>
              <a:rPr lang="en-US" sz="2100" dirty="0">
                <a:latin typeface="Helvetica"/>
                <a:cs typeface="Helvetica"/>
              </a:rPr>
              <a:t>=1/2 point of lo-temp inhibition (K)</a:t>
            </a:r>
          </a:p>
          <a:p>
            <a:pPr marL="0" indent="0">
              <a:buNone/>
            </a:pPr>
            <a:r>
              <a:rPr lang="en-US" sz="2100" dirty="0" smtClean="0">
                <a:latin typeface="Helvetica"/>
                <a:cs typeface="Helvetica"/>
              </a:rPr>
              <a:t>	</a:t>
            </a:r>
            <a:r>
              <a:rPr lang="en-US" sz="2100" dirty="0">
                <a:latin typeface="Helvetica"/>
                <a:cs typeface="Helvetica"/>
                <a:sym typeface="Wingdings"/>
              </a:rPr>
              <a:t> </a:t>
            </a:r>
            <a:r>
              <a:rPr lang="en-US" sz="2100" dirty="0" smtClean="0">
                <a:latin typeface="Helvetica"/>
                <a:cs typeface="Helvetica"/>
              </a:rPr>
              <a:t>HHTI</a:t>
            </a:r>
            <a:r>
              <a:rPr lang="en-US" sz="2100" dirty="0">
                <a:latin typeface="Helvetica"/>
                <a:cs typeface="Helvetica"/>
              </a:rPr>
              <a:t>=1/2 point of hi-temp inhibition (K)</a:t>
            </a:r>
          </a:p>
          <a:p>
            <a:pPr marL="0" indent="0">
              <a:buNone/>
            </a:pPr>
            <a:r>
              <a:rPr lang="en-US" sz="2100" dirty="0" smtClean="0">
                <a:latin typeface="Helvetica"/>
                <a:cs typeface="Helvetica"/>
              </a:rPr>
              <a:t>	</a:t>
            </a:r>
            <a:r>
              <a:rPr lang="en-US" sz="2100" dirty="0">
                <a:latin typeface="Helvetica"/>
                <a:cs typeface="Helvetica"/>
                <a:sym typeface="Wingdings"/>
              </a:rPr>
              <a:t> </a:t>
            </a:r>
            <a:r>
              <a:rPr lang="en-US" sz="2100" dirty="0" smtClean="0">
                <a:latin typeface="Helvetica"/>
                <a:cs typeface="Helvetica"/>
              </a:rPr>
              <a:t>HFTI</a:t>
            </a:r>
            <a:r>
              <a:rPr lang="en-US" sz="2100" dirty="0">
                <a:latin typeface="Helvetica"/>
                <a:cs typeface="Helvetica"/>
              </a:rPr>
              <a:t>=1/2 point of frost inhibition (K)</a:t>
            </a:r>
          </a:p>
          <a:p>
            <a:pPr marL="0" indent="0">
              <a:buNone/>
            </a:pPr>
            <a:r>
              <a:rPr lang="en-US" sz="2100" dirty="0" smtClean="0">
                <a:latin typeface="Helvetica"/>
                <a:cs typeface="Helvetica"/>
              </a:rPr>
              <a:t>	</a:t>
            </a:r>
            <a:r>
              <a:rPr lang="en-US" sz="2100" dirty="0">
                <a:latin typeface="Helvetica"/>
                <a:cs typeface="Helvetica"/>
                <a:sym typeface="Wingdings"/>
              </a:rPr>
              <a:t> </a:t>
            </a:r>
            <a:r>
              <a:rPr lang="en-US" sz="2100" dirty="0" smtClean="0">
                <a:latin typeface="Helvetica"/>
                <a:cs typeface="Helvetica"/>
              </a:rPr>
              <a:t>SFTI</a:t>
            </a:r>
            <a:r>
              <a:rPr lang="en-US" sz="2100" dirty="0">
                <a:latin typeface="Helvetica"/>
                <a:cs typeface="Helvetica"/>
              </a:rPr>
              <a:t>=slope of frost inhibition (1/K)</a:t>
            </a:r>
          </a:p>
          <a:p>
            <a:pPr marL="0" indent="0">
              <a:buNone/>
            </a:pPr>
            <a:r>
              <a:rPr lang="en-US" sz="2100" dirty="0" smtClean="0">
                <a:latin typeface="Helvetica"/>
                <a:cs typeface="Helvetica"/>
              </a:rPr>
              <a:t>	</a:t>
            </a:r>
            <a:r>
              <a:rPr lang="en-US" sz="2100" dirty="0">
                <a:latin typeface="Helvetica"/>
                <a:cs typeface="Helvetica"/>
                <a:sym typeface="Wingdings"/>
              </a:rPr>
              <a:t> </a:t>
            </a:r>
            <a:r>
              <a:rPr lang="en-US" sz="2100" dirty="0" smtClean="0">
                <a:latin typeface="Helvetica"/>
                <a:cs typeface="Helvetica"/>
              </a:rPr>
              <a:t>WSSP</a:t>
            </a:r>
            <a:r>
              <a:rPr lang="en-US" sz="2100" dirty="0">
                <a:latin typeface="Helvetica"/>
                <a:cs typeface="Helvetica"/>
              </a:rPr>
              <a:t>=water stress shape parameter (0.1-1.0)</a:t>
            </a:r>
          </a:p>
          <a:p>
            <a:pPr marL="0" indent="0">
              <a:buNone/>
            </a:pPr>
            <a:endParaRPr lang="en-US" sz="2100" dirty="0">
              <a:latin typeface="Helvetica"/>
              <a:cs typeface="Helvetica"/>
            </a:endParaRPr>
          </a:p>
          <a:p>
            <a:pPr marL="0" indent="0">
              <a:buNone/>
            </a:pPr>
            <a:r>
              <a:rPr lang="en-US" sz="2100" dirty="0" smtClean="0">
                <a:latin typeface="Helvetica"/>
                <a:cs typeface="Helvetica"/>
              </a:rPr>
              <a:t>	</a:t>
            </a:r>
            <a:r>
              <a:rPr lang="en-US" sz="2100" dirty="0">
                <a:latin typeface="Helvetica"/>
                <a:cs typeface="Helvetica"/>
                <a:sym typeface="Wingdings"/>
              </a:rPr>
              <a:t> </a:t>
            </a:r>
            <a:r>
              <a:rPr lang="en-US" sz="2100" dirty="0" smtClean="0">
                <a:latin typeface="Helvetica"/>
                <a:cs typeface="Helvetica"/>
              </a:rPr>
              <a:t>EFFCON</a:t>
            </a:r>
            <a:r>
              <a:rPr lang="en-US" sz="2100" dirty="0">
                <a:latin typeface="Helvetica"/>
                <a:cs typeface="Helvetica"/>
              </a:rPr>
              <a:t>=Quantum efficiency (</a:t>
            </a:r>
            <a:r>
              <a:rPr lang="en-US" sz="2100" dirty="0" err="1">
                <a:latin typeface="Helvetica"/>
                <a:cs typeface="Helvetica"/>
              </a:rPr>
              <a:t>mol</a:t>
            </a:r>
            <a:r>
              <a:rPr lang="en-US" sz="2100" dirty="0">
                <a:latin typeface="Helvetica"/>
                <a:cs typeface="Helvetica"/>
              </a:rPr>
              <a:t>/</a:t>
            </a:r>
            <a:r>
              <a:rPr lang="en-US" sz="2100" dirty="0" err="1">
                <a:latin typeface="Helvetica"/>
                <a:cs typeface="Helvetica"/>
              </a:rPr>
              <a:t>mol</a:t>
            </a:r>
            <a:r>
              <a:rPr lang="en-US" sz="2100" dirty="0">
                <a:latin typeface="Helvetica"/>
                <a:cs typeface="Helvetica"/>
              </a:rPr>
              <a:t>)</a:t>
            </a:r>
          </a:p>
          <a:p>
            <a:pPr marL="0" indent="0">
              <a:buNone/>
            </a:pPr>
            <a:r>
              <a:rPr lang="en-US" sz="2100" dirty="0" smtClean="0">
                <a:latin typeface="Helvetica"/>
                <a:cs typeface="Helvetica"/>
              </a:rPr>
              <a:t>	</a:t>
            </a:r>
            <a:r>
              <a:rPr lang="en-US" sz="2100" dirty="0">
                <a:latin typeface="Helvetica"/>
                <a:cs typeface="Helvetica"/>
                <a:sym typeface="Wingdings"/>
              </a:rPr>
              <a:t> </a:t>
            </a:r>
            <a:r>
              <a:rPr lang="en-US" sz="2100" dirty="0" smtClean="0">
                <a:latin typeface="Helvetica"/>
                <a:cs typeface="Helvetica"/>
              </a:rPr>
              <a:t>GMESO</a:t>
            </a:r>
            <a:r>
              <a:rPr lang="en-US" sz="2100" dirty="0">
                <a:latin typeface="Helvetica"/>
                <a:cs typeface="Helvetica"/>
              </a:rPr>
              <a:t>=Mesophyll conductance (</a:t>
            </a:r>
            <a:r>
              <a:rPr lang="en-US" sz="2100" dirty="0" err="1">
                <a:latin typeface="Helvetica"/>
                <a:cs typeface="Helvetica"/>
              </a:rPr>
              <a:t>mol</a:t>
            </a:r>
            <a:r>
              <a:rPr lang="en-US" sz="2100" dirty="0">
                <a:latin typeface="Helvetica"/>
                <a:cs typeface="Helvetica"/>
              </a:rPr>
              <a:t>/m^2/sec) </a:t>
            </a:r>
          </a:p>
          <a:p>
            <a:pPr marL="0" indent="0">
              <a:buNone/>
            </a:pPr>
            <a:r>
              <a:rPr lang="en-US" sz="2100" dirty="0" smtClean="0">
                <a:latin typeface="Helvetica"/>
                <a:cs typeface="Helvetica"/>
              </a:rPr>
              <a:t>	</a:t>
            </a:r>
            <a:r>
              <a:rPr lang="en-US" sz="2100" dirty="0">
                <a:latin typeface="Helvetica"/>
                <a:cs typeface="Helvetica"/>
                <a:sym typeface="Wingdings"/>
              </a:rPr>
              <a:t> </a:t>
            </a:r>
            <a:r>
              <a:rPr lang="en-US" sz="2100" dirty="0" smtClean="0">
                <a:latin typeface="Helvetica"/>
                <a:cs typeface="Helvetica"/>
              </a:rPr>
              <a:t>BINTER</a:t>
            </a:r>
            <a:r>
              <a:rPr lang="en-US" sz="2100" dirty="0">
                <a:latin typeface="Helvetica"/>
                <a:cs typeface="Helvetica"/>
              </a:rPr>
              <a:t>=Conductance-photosynthesis intercept (</a:t>
            </a:r>
            <a:r>
              <a:rPr lang="en-US" sz="2100" dirty="0" err="1">
                <a:latin typeface="Helvetica"/>
                <a:cs typeface="Helvetica"/>
              </a:rPr>
              <a:t>mol</a:t>
            </a:r>
            <a:r>
              <a:rPr lang="en-US" sz="2100" dirty="0">
                <a:latin typeface="Helvetica"/>
                <a:cs typeface="Helvetica"/>
              </a:rPr>
              <a:t> m^-2 sec^-1)</a:t>
            </a:r>
          </a:p>
          <a:p>
            <a:pPr marL="0" indent="0">
              <a:buNone/>
            </a:pPr>
            <a:r>
              <a:rPr lang="en-US" sz="2100" dirty="0" smtClean="0">
                <a:latin typeface="Helvetica"/>
                <a:cs typeface="Helvetica"/>
              </a:rPr>
              <a:t>	</a:t>
            </a:r>
            <a:r>
              <a:rPr lang="en-US" sz="2100" dirty="0">
                <a:latin typeface="Helvetica"/>
                <a:cs typeface="Helvetica"/>
                <a:sym typeface="Wingdings"/>
              </a:rPr>
              <a:t> </a:t>
            </a:r>
            <a:r>
              <a:rPr lang="en-US" sz="2100" dirty="0" smtClean="0">
                <a:latin typeface="Helvetica"/>
                <a:cs typeface="Helvetica"/>
              </a:rPr>
              <a:t>GRADM</a:t>
            </a:r>
            <a:r>
              <a:rPr lang="en-US" sz="2100" dirty="0">
                <a:latin typeface="Helvetica"/>
                <a:cs typeface="Helvetica"/>
              </a:rPr>
              <a:t>=Conductance-photosynthesis slope parameter (-)</a:t>
            </a:r>
          </a:p>
          <a:p>
            <a:pPr marL="0" indent="0">
              <a:buNone/>
            </a:pPr>
            <a:r>
              <a:rPr lang="en-US" sz="2100" dirty="0" smtClean="0">
                <a:latin typeface="Helvetica"/>
                <a:cs typeface="Helvetica"/>
              </a:rPr>
              <a:t>	</a:t>
            </a:r>
            <a:r>
              <a:rPr lang="en-US" sz="2100" dirty="0">
                <a:latin typeface="Helvetica"/>
                <a:cs typeface="Helvetica"/>
                <a:sym typeface="Wingdings"/>
              </a:rPr>
              <a:t> </a:t>
            </a:r>
            <a:r>
              <a:rPr lang="en-US" sz="2100" dirty="0" smtClean="0">
                <a:latin typeface="Helvetica"/>
                <a:cs typeface="Helvetica"/>
              </a:rPr>
              <a:t>ATHETA</a:t>
            </a:r>
            <a:r>
              <a:rPr lang="en-US" sz="2100" dirty="0">
                <a:latin typeface="Helvetica"/>
                <a:cs typeface="Helvetica"/>
              </a:rPr>
              <a:t>=WC WE coupling parameter (-)</a:t>
            </a:r>
          </a:p>
          <a:p>
            <a:pPr marL="0" indent="0">
              <a:buNone/>
            </a:pPr>
            <a:r>
              <a:rPr lang="en-US" sz="2100" dirty="0" smtClean="0">
                <a:latin typeface="Helvetica"/>
                <a:cs typeface="Helvetica"/>
              </a:rPr>
              <a:t>	</a:t>
            </a:r>
            <a:r>
              <a:rPr lang="en-US" sz="2100" dirty="0">
                <a:latin typeface="Helvetica"/>
                <a:cs typeface="Helvetica"/>
                <a:sym typeface="Wingdings"/>
              </a:rPr>
              <a:t> </a:t>
            </a:r>
            <a:r>
              <a:rPr lang="en-US" sz="2100" dirty="0" smtClean="0">
                <a:latin typeface="Helvetica"/>
                <a:cs typeface="Helvetica"/>
              </a:rPr>
              <a:t>BTHETA</a:t>
            </a:r>
            <a:r>
              <a:rPr lang="en-US" sz="2100" dirty="0">
                <a:latin typeface="Helvetica"/>
                <a:cs typeface="Helvetica"/>
              </a:rPr>
              <a:t>=WC WE WS coupling parameter (-</a:t>
            </a:r>
            <a:r>
              <a:rPr lang="en-US" sz="2100" dirty="0" smtClean="0">
                <a:latin typeface="Helvetica"/>
                <a:cs typeface="Helvetica"/>
              </a:rPr>
              <a:t>)</a:t>
            </a:r>
            <a:endParaRPr lang="en-US" sz="21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650534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81698"/>
            <a:ext cx="8229600" cy="561798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latin typeface="Helvetica"/>
                <a:cs typeface="Helvetica"/>
              </a:rPr>
              <a:t>SiB4 </a:t>
            </a:r>
            <a:r>
              <a:rPr lang="en-US" sz="3200" b="1" dirty="0" smtClean="0">
                <a:latin typeface="Helvetica"/>
                <a:cs typeface="Helvetica"/>
              </a:rPr>
              <a:t>Physiological Parameters</a:t>
            </a:r>
            <a:endParaRPr lang="en-US" sz="3200" b="1" dirty="0">
              <a:latin typeface="Helvetica"/>
              <a:cs typeface="Helvetica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13819" y="1177206"/>
            <a:ext cx="7279577" cy="45655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Helvetica"/>
                <a:cs typeface="Helvetica"/>
              </a:rPr>
              <a:t>	</a:t>
            </a:r>
            <a:r>
              <a:rPr lang="en-US" sz="1600" dirty="0">
                <a:latin typeface="Helvetica"/>
                <a:cs typeface="Helvetica"/>
                <a:sym typeface="Wingdings"/>
              </a:rPr>
              <a:t> </a:t>
            </a:r>
            <a:r>
              <a:rPr lang="en-US" sz="1600" dirty="0" smtClean="0">
                <a:latin typeface="Helvetica"/>
                <a:cs typeface="Helvetica"/>
              </a:rPr>
              <a:t>TRANSG</a:t>
            </a:r>
            <a:r>
              <a:rPr lang="en-US" sz="1600" dirty="0">
                <a:latin typeface="Helvetica"/>
                <a:cs typeface="Helvetica"/>
              </a:rPr>
              <a:t>=Shortwave green leaf transmittance (-)</a:t>
            </a:r>
          </a:p>
          <a:p>
            <a:pPr marL="0" indent="0">
              <a:buNone/>
            </a:pPr>
            <a:r>
              <a:rPr lang="en-US" sz="1600" dirty="0" smtClean="0">
                <a:latin typeface="Helvetica"/>
                <a:cs typeface="Helvetica"/>
              </a:rPr>
              <a:t>	</a:t>
            </a:r>
            <a:r>
              <a:rPr lang="en-US" sz="1600" dirty="0">
                <a:latin typeface="Helvetica"/>
                <a:cs typeface="Helvetica"/>
                <a:sym typeface="Wingdings"/>
              </a:rPr>
              <a:t> </a:t>
            </a:r>
            <a:r>
              <a:rPr lang="en-US" sz="1600" dirty="0" smtClean="0">
                <a:latin typeface="Helvetica"/>
                <a:cs typeface="Helvetica"/>
              </a:rPr>
              <a:t>TRANSB</a:t>
            </a:r>
            <a:r>
              <a:rPr lang="en-US" sz="1600" dirty="0">
                <a:latin typeface="Helvetica"/>
                <a:cs typeface="Helvetica"/>
              </a:rPr>
              <a:t>=Shortwave brown leaf transmittance (-)</a:t>
            </a:r>
          </a:p>
          <a:p>
            <a:pPr marL="0" indent="0">
              <a:buNone/>
            </a:pPr>
            <a:r>
              <a:rPr lang="en-US" sz="1600" dirty="0" smtClean="0">
                <a:latin typeface="Helvetica"/>
                <a:cs typeface="Helvetica"/>
              </a:rPr>
              <a:t>	</a:t>
            </a:r>
            <a:r>
              <a:rPr lang="en-US" sz="1600" dirty="0">
                <a:latin typeface="Helvetica"/>
                <a:cs typeface="Helvetica"/>
                <a:sym typeface="Wingdings"/>
              </a:rPr>
              <a:t> </a:t>
            </a:r>
            <a:r>
              <a:rPr lang="en-US" sz="1600" dirty="0" smtClean="0">
                <a:latin typeface="Helvetica"/>
                <a:cs typeface="Helvetica"/>
              </a:rPr>
              <a:t>TRANLG</a:t>
            </a:r>
            <a:r>
              <a:rPr lang="en-US" sz="1600" dirty="0">
                <a:latin typeface="Helvetica"/>
                <a:cs typeface="Helvetica"/>
              </a:rPr>
              <a:t>=</a:t>
            </a:r>
            <a:r>
              <a:rPr lang="en-US" sz="1600" dirty="0" err="1">
                <a:latin typeface="Helvetica"/>
                <a:cs typeface="Helvetica"/>
              </a:rPr>
              <a:t>Longwave</a:t>
            </a:r>
            <a:r>
              <a:rPr lang="en-US" sz="1600" dirty="0">
                <a:latin typeface="Helvetica"/>
                <a:cs typeface="Helvetica"/>
              </a:rPr>
              <a:t> green leaf transmittance (-)</a:t>
            </a:r>
          </a:p>
          <a:p>
            <a:pPr marL="0" indent="0">
              <a:buNone/>
            </a:pPr>
            <a:r>
              <a:rPr lang="en-US" sz="1600" dirty="0" smtClean="0">
                <a:latin typeface="Helvetica"/>
                <a:cs typeface="Helvetica"/>
              </a:rPr>
              <a:t>	</a:t>
            </a:r>
            <a:r>
              <a:rPr lang="en-US" sz="1600" dirty="0">
                <a:latin typeface="Helvetica"/>
                <a:cs typeface="Helvetica"/>
                <a:sym typeface="Wingdings"/>
              </a:rPr>
              <a:t> </a:t>
            </a:r>
            <a:r>
              <a:rPr lang="en-US" sz="1600" dirty="0" smtClean="0">
                <a:latin typeface="Helvetica"/>
                <a:cs typeface="Helvetica"/>
              </a:rPr>
              <a:t>TRANLB</a:t>
            </a:r>
            <a:r>
              <a:rPr lang="en-US" sz="1600" dirty="0">
                <a:latin typeface="Helvetica"/>
                <a:cs typeface="Helvetica"/>
              </a:rPr>
              <a:t>=</a:t>
            </a:r>
            <a:r>
              <a:rPr lang="en-US" sz="1600" dirty="0" err="1">
                <a:latin typeface="Helvetica"/>
                <a:cs typeface="Helvetica"/>
              </a:rPr>
              <a:t>Longwave</a:t>
            </a:r>
            <a:r>
              <a:rPr lang="en-US" sz="1600" dirty="0">
                <a:latin typeface="Helvetica"/>
                <a:cs typeface="Helvetica"/>
              </a:rPr>
              <a:t> brown leaf transmittance (-)</a:t>
            </a:r>
          </a:p>
          <a:p>
            <a:pPr marL="0" indent="0">
              <a:buNone/>
            </a:pPr>
            <a:r>
              <a:rPr lang="en-US" sz="1600" dirty="0" smtClean="0">
                <a:latin typeface="Helvetica"/>
                <a:cs typeface="Helvetica"/>
              </a:rPr>
              <a:t>	</a:t>
            </a:r>
            <a:r>
              <a:rPr lang="en-US" sz="1600" dirty="0">
                <a:latin typeface="Helvetica"/>
                <a:cs typeface="Helvetica"/>
                <a:sym typeface="Wingdings"/>
              </a:rPr>
              <a:t> </a:t>
            </a:r>
            <a:r>
              <a:rPr lang="en-US" sz="1600" dirty="0" smtClean="0">
                <a:latin typeface="Helvetica"/>
                <a:cs typeface="Helvetica"/>
              </a:rPr>
              <a:t>REFSG</a:t>
            </a:r>
            <a:r>
              <a:rPr lang="en-US" sz="1600" dirty="0">
                <a:latin typeface="Helvetica"/>
                <a:cs typeface="Helvetica"/>
              </a:rPr>
              <a:t>=Shortwave green leaf reflectance (-)</a:t>
            </a:r>
          </a:p>
          <a:p>
            <a:pPr marL="0" indent="0">
              <a:buNone/>
            </a:pPr>
            <a:r>
              <a:rPr lang="en-US" sz="1600" dirty="0" smtClean="0">
                <a:latin typeface="Helvetica"/>
                <a:cs typeface="Helvetica"/>
              </a:rPr>
              <a:t>	</a:t>
            </a:r>
            <a:r>
              <a:rPr lang="en-US" sz="1600" dirty="0">
                <a:latin typeface="Helvetica"/>
                <a:cs typeface="Helvetica"/>
                <a:sym typeface="Wingdings"/>
              </a:rPr>
              <a:t> </a:t>
            </a:r>
            <a:r>
              <a:rPr lang="en-US" sz="1600" dirty="0" smtClean="0">
                <a:latin typeface="Helvetica"/>
                <a:cs typeface="Helvetica"/>
              </a:rPr>
              <a:t>REFSB</a:t>
            </a:r>
            <a:r>
              <a:rPr lang="en-US" sz="1600" dirty="0">
                <a:latin typeface="Helvetica"/>
                <a:cs typeface="Helvetica"/>
              </a:rPr>
              <a:t>=Shortwave brown leaf reflectance (-)</a:t>
            </a:r>
          </a:p>
          <a:p>
            <a:pPr marL="0" indent="0">
              <a:buNone/>
            </a:pPr>
            <a:r>
              <a:rPr lang="en-US" sz="1600" dirty="0" smtClean="0">
                <a:latin typeface="Helvetica"/>
                <a:cs typeface="Helvetica"/>
              </a:rPr>
              <a:t>	</a:t>
            </a:r>
            <a:r>
              <a:rPr lang="en-US" sz="1600" dirty="0">
                <a:latin typeface="Helvetica"/>
                <a:cs typeface="Helvetica"/>
                <a:sym typeface="Wingdings"/>
              </a:rPr>
              <a:t> </a:t>
            </a:r>
            <a:r>
              <a:rPr lang="en-US" sz="1600" dirty="0" smtClean="0">
                <a:latin typeface="Helvetica"/>
                <a:cs typeface="Helvetica"/>
              </a:rPr>
              <a:t>REFLG</a:t>
            </a:r>
            <a:r>
              <a:rPr lang="en-US" sz="1600" dirty="0">
                <a:latin typeface="Helvetica"/>
                <a:cs typeface="Helvetica"/>
              </a:rPr>
              <a:t>=</a:t>
            </a:r>
            <a:r>
              <a:rPr lang="en-US" sz="1600" dirty="0" err="1">
                <a:latin typeface="Helvetica"/>
                <a:cs typeface="Helvetica"/>
              </a:rPr>
              <a:t>Longwave</a:t>
            </a:r>
            <a:r>
              <a:rPr lang="en-US" sz="1600" dirty="0">
                <a:latin typeface="Helvetica"/>
                <a:cs typeface="Helvetica"/>
              </a:rPr>
              <a:t> green leaf reflectance (-)</a:t>
            </a:r>
          </a:p>
          <a:p>
            <a:pPr marL="0" indent="0">
              <a:buNone/>
            </a:pPr>
            <a:r>
              <a:rPr lang="en-US" sz="1600" dirty="0" smtClean="0">
                <a:latin typeface="Helvetica"/>
                <a:cs typeface="Helvetica"/>
              </a:rPr>
              <a:t>	</a:t>
            </a:r>
            <a:r>
              <a:rPr lang="en-US" sz="1600" dirty="0">
                <a:latin typeface="Helvetica"/>
                <a:cs typeface="Helvetica"/>
                <a:sym typeface="Wingdings"/>
              </a:rPr>
              <a:t> </a:t>
            </a:r>
            <a:r>
              <a:rPr lang="en-US" sz="1600" dirty="0" smtClean="0">
                <a:latin typeface="Helvetica"/>
                <a:cs typeface="Helvetica"/>
              </a:rPr>
              <a:t>REFLB</a:t>
            </a:r>
            <a:r>
              <a:rPr lang="en-US" sz="1600" dirty="0">
                <a:latin typeface="Helvetica"/>
                <a:cs typeface="Helvetica"/>
              </a:rPr>
              <a:t>=</a:t>
            </a:r>
            <a:r>
              <a:rPr lang="en-US" sz="1600" dirty="0" err="1">
                <a:latin typeface="Helvetica"/>
                <a:cs typeface="Helvetica"/>
              </a:rPr>
              <a:t>Longwave</a:t>
            </a:r>
            <a:r>
              <a:rPr lang="en-US" sz="1600" dirty="0">
                <a:latin typeface="Helvetica"/>
                <a:cs typeface="Helvetica"/>
              </a:rPr>
              <a:t> brown leaf reflectance (-)</a:t>
            </a:r>
          </a:p>
          <a:p>
            <a:endParaRPr lang="en-US" sz="2000" dirty="0" smtClean="0">
              <a:latin typeface="Helvetica"/>
              <a:cs typeface="Helvetica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426741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28952" y="440275"/>
            <a:ext cx="387858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Helvetica"/>
                <a:cs typeface="Helvetica"/>
              </a:rPr>
              <a:t>SiB4 Carbon Pools</a:t>
            </a:r>
            <a:endParaRPr lang="en-US" sz="3200" b="1" dirty="0">
              <a:latin typeface="Helvetica"/>
              <a:cs typeface="Helv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4823" y="1255058"/>
            <a:ext cx="6708838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err="1" smtClean="0"/>
              <a:t>Num</a:t>
            </a:r>
            <a:r>
              <a:rPr lang="nl-NL" b="1" dirty="0" smtClean="0"/>
              <a:t>  </a:t>
            </a:r>
            <a:r>
              <a:rPr lang="nl-NL" b="1" dirty="0" err="1" smtClean="0"/>
              <a:t>Long_Name</a:t>
            </a:r>
            <a:r>
              <a:rPr lang="nl-NL" b="1" dirty="0" smtClean="0"/>
              <a:t>                     Short     Type    </a:t>
            </a:r>
            <a:r>
              <a:rPr lang="nl-NL" b="1" dirty="0" err="1" smtClean="0"/>
              <a:t>Location</a:t>
            </a:r>
            <a:r>
              <a:rPr lang="nl-NL" b="1" dirty="0" smtClean="0"/>
              <a:t>  </a:t>
            </a:r>
            <a:r>
              <a:rPr lang="nl-NL" b="1" dirty="0" err="1" smtClean="0"/>
              <a:t>Vertical_Level</a:t>
            </a:r>
            <a:endParaRPr lang="nl-NL" b="1" dirty="0" smtClean="0"/>
          </a:p>
          <a:p>
            <a:r>
              <a:rPr lang="nl-NL" dirty="0" smtClean="0"/>
              <a:t>   1  	   storage                            </a:t>
            </a:r>
            <a:r>
              <a:rPr lang="nl-NL" dirty="0" err="1" smtClean="0"/>
              <a:t>stor</a:t>
            </a:r>
            <a:r>
              <a:rPr lang="nl-NL" dirty="0" smtClean="0"/>
              <a:t>        live       </a:t>
            </a:r>
            <a:r>
              <a:rPr lang="nl-NL" dirty="0" err="1" smtClean="0"/>
              <a:t>soil</a:t>
            </a:r>
            <a:r>
              <a:rPr lang="nl-NL" dirty="0" smtClean="0"/>
              <a:t>            1</a:t>
            </a:r>
          </a:p>
          <a:p>
            <a:r>
              <a:rPr lang="nl-NL" dirty="0" smtClean="0"/>
              <a:t>   2       </a:t>
            </a:r>
            <a:r>
              <a:rPr lang="nl-NL" dirty="0" err="1" smtClean="0"/>
              <a:t>leaf</a:t>
            </a:r>
            <a:r>
              <a:rPr lang="nl-NL" dirty="0" smtClean="0"/>
              <a:t>                                  </a:t>
            </a:r>
            <a:r>
              <a:rPr lang="nl-NL" dirty="0" err="1" smtClean="0"/>
              <a:t>leaf</a:t>
            </a:r>
            <a:r>
              <a:rPr lang="nl-NL" dirty="0" smtClean="0"/>
              <a:t>         live       </a:t>
            </a:r>
            <a:r>
              <a:rPr lang="nl-NL" dirty="0" err="1" smtClean="0"/>
              <a:t>canopy</a:t>
            </a:r>
            <a:r>
              <a:rPr lang="nl-NL" dirty="0" smtClean="0"/>
              <a:t>     1</a:t>
            </a:r>
          </a:p>
          <a:p>
            <a:r>
              <a:rPr lang="nl-NL" dirty="0" smtClean="0"/>
              <a:t>   3       fine root                         </a:t>
            </a:r>
            <a:r>
              <a:rPr lang="nl-NL" dirty="0" err="1" smtClean="0"/>
              <a:t>froot</a:t>
            </a:r>
            <a:r>
              <a:rPr lang="nl-NL" dirty="0" smtClean="0"/>
              <a:t>       live       </a:t>
            </a:r>
            <a:r>
              <a:rPr lang="nl-NL" dirty="0" err="1" smtClean="0"/>
              <a:t>soil</a:t>
            </a:r>
            <a:r>
              <a:rPr lang="nl-NL" dirty="0" smtClean="0"/>
              <a:t>           10</a:t>
            </a:r>
          </a:p>
          <a:p>
            <a:r>
              <a:rPr lang="nl-NL" dirty="0" smtClean="0"/>
              <a:t>   4       </a:t>
            </a:r>
            <a:r>
              <a:rPr lang="nl-NL" dirty="0" err="1" smtClean="0"/>
              <a:t>coarse</a:t>
            </a:r>
            <a:r>
              <a:rPr lang="nl-NL" dirty="0" smtClean="0"/>
              <a:t> root                    </a:t>
            </a:r>
            <a:r>
              <a:rPr lang="nl-NL" dirty="0" err="1" smtClean="0"/>
              <a:t>croot</a:t>
            </a:r>
            <a:r>
              <a:rPr lang="nl-NL" dirty="0" smtClean="0"/>
              <a:t>       live      </a:t>
            </a:r>
            <a:r>
              <a:rPr lang="nl-NL" dirty="0" err="1" smtClean="0"/>
              <a:t>soil</a:t>
            </a:r>
            <a:r>
              <a:rPr lang="nl-NL" dirty="0" smtClean="0"/>
              <a:t>            10</a:t>
            </a:r>
          </a:p>
          <a:p>
            <a:r>
              <a:rPr lang="nl-NL" dirty="0" smtClean="0"/>
              <a:t>   5       </a:t>
            </a:r>
            <a:r>
              <a:rPr lang="nl-NL" dirty="0" err="1" smtClean="0"/>
              <a:t>wood</a:t>
            </a:r>
            <a:r>
              <a:rPr lang="nl-NL" dirty="0" smtClean="0"/>
              <a:t>                              </a:t>
            </a:r>
            <a:r>
              <a:rPr lang="nl-NL" dirty="0" err="1" smtClean="0"/>
              <a:t>wood</a:t>
            </a:r>
            <a:r>
              <a:rPr lang="nl-NL" dirty="0" smtClean="0"/>
              <a:t>       live     </a:t>
            </a:r>
            <a:r>
              <a:rPr lang="nl-NL" dirty="0" err="1" smtClean="0"/>
              <a:t>canopy</a:t>
            </a:r>
            <a:r>
              <a:rPr lang="nl-NL" dirty="0" smtClean="0"/>
              <a:t>      1</a:t>
            </a:r>
          </a:p>
          <a:p>
            <a:r>
              <a:rPr lang="nl-NL" dirty="0" smtClean="0"/>
              <a:t>   6       product                          </a:t>
            </a:r>
            <a:r>
              <a:rPr lang="nl-NL" dirty="0" err="1" smtClean="0"/>
              <a:t>prod</a:t>
            </a:r>
            <a:r>
              <a:rPr lang="nl-NL" dirty="0" smtClean="0"/>
              <a:t>        live      </a:t>
            </a:r>
            <a:r>
              <a:rPr lang="nl-NL" dirty="0" err="1" smtClean="0"/>
              <a:t>canopy</a:t>
            </a:r>
            <a:r>
              <a:rPr lang="nl-NL" dirty="0" smtClean="0"/>
              <a:t>      1</a:t>
            </a:r>
          </a:p>
          <a:p>
            <a:r>
              <a:rPr lang="nl-NL" dirty="0" smtClean="0"/>
              <a:t>   7       </a:t>
            </a:r>
            <a:r>
              <a:rPr lang="nl-NL" dirty="0" err="1" smtClean="0"/>
              <a:t>coarse</a:t>
            </a:r>
            <a:r>
              <a:rPr lang="nl-NL" dirty="0" smtClean="0"/>
              <a:t> </a:t>
            </a:r>
            <a:r>
              <a:rPr lang="nl-NL" dirty="0" err="1" smtClean="0"/>
              <a:t>woody</a:t>
            </a:r>
            <a:r>
              <a:rPr lang="nl-NL" dirty="0" smtClean="0"/>
              <a:t> </a:t>
            </a:r>
            <a:r>
              <a:rPr lang="nl-NL" dirty="0" err="1" smtClean="0"/>
              <a:t>debris</a:t>
            </a:r>
            <a:r>
              <a:rPr lang="nl-NL" dirty="0" smtClean="0"/>
              <a:t>   </a:t>
            </a:r>
            <a:r>
              <a:rPr lang="nl-NL" dirty="0" err="1" smtClean="0"/>
              <a:t>cwd</a:t>
            </a:r>
            <a:r>
              <a:rPr lang="nl-NL" dirty="0" smtClean="0"/>
              <a:t>         dead    </a:t>
            </a:r>
            <a:r>
              <a:rPr lang="nl-NL" dirty="0" err="1" smtClean="0"/>
              <a:t>surface</a:t>
            </a:r>
            <a:r>
              <a:rPr lang="nl-NL" dirty="0" smtClean="0"/>
              <a:t>     1</a:t>
            </a:r>
          </a:p>
          <a:p>
            <a:r>
              <a:rPr lang="nl-NL" dirty="0" smtClean="0"/>
              <a:t>   8       </a:t>
            </a:r>
            <a:r>
              <a:rPr lang="nl-NL" dirty="0" err="1" smtClean="0"/>
              <a:t>litter</a:t>
            </a:r>
            <a:r>
              <a:rPr lang="nl-NL" dirty="0" smtClean="0"/>
              <a:t> </a:t>
            </a:r>
            <a:r>
              <a:rPr lang="nl-NL" dirty="0" err="1" smtClean="0"/>
              <a:t>metabolic</a:t>
            </a:r>
            <a:r>
              <a:rPr lang="nl-NL" dirty="0" smtClean="0"/>
              <a:t>             </a:t>
            </a:r>
            <a:r>
              <a:rPr lang="nl-NL" dirty="0" err="1" smtClean="0"/>
              <a:t>litmet</a:t>
            </a:r>
            <a:r>
              <a:rPr lang="nl-NL" dirty="0" smtClean="0"/>
              <a:t>     dead    </a:t>
            </a:r>
            <a:r>
              <a:rPr lang="nl-NL" dirty="0" err="1" smtClean="0"/>
              <a:t>surface</a:t>
            </a:r>
            <a:r>
              <a:rPr lang="nl-NL" dirty="0" smtClean="0"/>
              <a:t>     1</a:t>
            </a:r>
          </a:p>
          <a:p>
            <a:r>
              <a:rPr lang="nl-NL" dirty="0" smtClean="0"/>
              <a:t>   9       </a:t>
            </a:r>
            <a:r>
              <a:rPr lang="nl-NL" dirty="0" err="1" smtClean="0"/>
              <a:t>litter</a:t>
            </a:r>
            <a:r>
              <a:rPr lang="nl-NL" dirty="0" smtClean="0"/>
              <a:t> </a:t>
            </a:r>
            <a:r>
              <a:rPr lang="nl-NL" dirty="0" err="1" smtClean="0"/>
              <a:t>structural</a:t>
            </a:r>
            <a:r>
              <a:rPr lang="nl-NL" dirty="0" smtClean="0"/>
              <a:t>              </a:t>
            </a:r>
            <a:r>
              <a:rPr lang="nl-NL" dirty="0" err="1" smtClean="0"/>
              <a:t>litstr</a:t>
            </a:r>
            <a:r>
              <a:rPr lang="nl-NL" dirty="0" smtClean="0"/>
              <a:t>       dead    </a:t>
            </a:r>
            <a:r>
              <a:rPr lang="nl-NL" dirty="0" err="1" smtClean="0"/>
              <a:t>surface</a:t>
            </a:r>
            <a:r>
              <a:rPr lang="nl-NL" dirty="0" smtClean="0"/>
              <a:t>     1</a:t>
            </a:r>
          </a:p>
          <a:p>
            <a:r>
              <a:rPr lang="nl-NL" dirty="0" smtClean="0"/>
              <a:t>  10      </a:t>
            </a:r>
            <a:r>
              <a:rPr lang="nl-NL" dirty="0" err="1" smtClean="0"/>
              <a:t>soil</a:t>
            </a:r>
            <a:r>
              <a:rPr lang="nl-NL" dirty="0" smtClean="0"/>
              <a:t> </a:t>
            </a:r>
            <a:r>
              <a:rPr lang="nl-NL" dirty="0" err="1" smtClean="0"/>
              <a:t>litter</a:t>
            </a:r>
            <a:r>
              <a:rPr lang="nl-NL" dirty="0" smtClean="0"/>
              <a:t>                         </a:t>
            </a:r>
            <a:r>
              <a:rPr lang="nl-NL" dirty="0" err="1" smtClean="0"/>
              <a:t>slit</a:t>
            </a:r>
            <a:r>
              <a:rPr lang="nl-NL" dirty="0" smtClean="0"/>
              <a:t>          dead    </a:t>
            </a:r>
            <a:r>
              <a:rPr lang="nl-NL" dirty="0" err="1" smtClean="0"/>
              <a:t>soil</a:t>
            </a:r>
            <a:r>
              <a:rPr lang="nl-NL" dirty="0" smtClean="0"/>
              <a:t>            10</a:t>
            </a:r>
          </a:p>
          <a:p>
            <a:r>
              <a:rPr lang="nl-NL" dirty="0" smtClean="0"/>
              <a:t>  11      </a:t>
            </a:r>
            <a:r>
              <a:rPr lang="nl-NL" dirty="0" err="1" smtClean="0"/>
              <a:t>soil</a:t>
            </a:r>
            <a:r>
              <a:rPr lang="nl-NL" dirty="0" smtClean="0"/>
              <a:t> slow                         slow       dead    </a:t>
            </a:r>
            <a:r>
              <a:rPr lang="nl-NL" dirty="0" err="1" smtClean="0"/>
              <a:t>soil</a:t>
            </a:r>
            <a:r>
              <a:rPr lang="nl-NL" dirty="0" smtClean="0"/>
              <a:t>            10</a:t>
            </a:r>
          </a:p>
          <a:p>
            <a:r>
              <a:rPr lang="nl-NL" dirty="0" smtClean="0"/>
              <a:t>  12      </a:t>
            </a:r>
            <a:r>
              <a:rPr lang="nl-NL" dirty="0" err="1" smtClean="0"/>
              <a:t>soil</a:t>
            </a:r>
            <a:r>
              <a:rPr lang="nl-NL" dirty="0" smtClean="0"/>
              <a:t> </a:t>
            </a:r>
            <a:r>
              <a:rPr lang="nl-NL" dirty="0" err="1" smtClean="0"/>
              <a:t>armored</a:t>
            </a:r>
            <a:r>
              <a:rPr lang="nl-NL" dirty="0" smtClean="0"/>
              <a:t>                  arm        dead    </a:t>
            </a:r>
            <a:r>
              <a:rPr lang="nl-NL" dirty="0" err="1" smtClean="0"/>
              <a:t>soil</a:t>
            </a:r>
            <a:r>
              <a:rPr lang="nl-NL" dirty="0" smtClean="0"/>
              <a:t>            10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0967" y="5378824"/>
            <a:ext cx="75713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-   Carbon allocated to live pools determined by phenology 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Helvetica"/>
                <a:cs typeface="Helvetica"/>
              </a:rPr>
              <a:t>Carbon transferred between pools determined by PFT group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Helvetica"/>
                <a:cs typeface="Helvetica"/>
              </a:rPr>
              <a:t>Vertical distribution of carbon in soil determined by PFT rooting profile </a:t>
            </a:r>
            <a:endParaRPr lang="en-US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499292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80988" y="239713"/>
            <a:ext cx="8713787" cy="6337300"/>
          </a:xfrm>
          <a:prstGeom prst="roundRect">
            <a:avLst>
              <a:gd name="adj" fmla="val 8230"/>
            </a:avLst>
          </a:prstGeom>
          <a:solidFill>
            <a:srgbClr val="FFFFFA"/>
          </a:solidFill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3492500" y="88900"/>
            <a:ext cx="5568950" cy="1323975"/>
          </a:xfrm>
          <a:prstGeom prst="rect">
            <a:avLst/>
          </a:prstGeom>
          <a:solidFill>
            <a:schemeClr val="bg2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dirty="0">
                <a:solidFill>
                  <a:srgbClr val="000000"/>
                </a:solidFill>
                <a:latin typeface="Arial Rounded MT Bold" charset="0"/>
                <a:cs typeface="Arial Rounded MT Bold" charset="0"/>
              </a:rPr>
              <a:t>The Simple Biosphere Model: SiB4</a:t>
            </a:r>
          </a:p>
        </p:txBody>
      </p:sp>
      <p:pic>
        <p:nvPicPr>
          <p:cNvPr id="8" name="Picture 7" descr="imageedit_2_7337344076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25400"/>
            <a:ext cx="1884363" cy="174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1194984711121414406tree_branches_and_roots_01.svg.m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138363"/>
            <a:ext cx="4586287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>
            <a:off x="1339850" y="1401763"/>
            <a:ext cx="715963" cy="392112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055813" y="1804988"/>
            <a:ext cx="1271587" cy="4603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/>
              <a:t>Photosynthesis:</a:t>
            </a:r>
          </a:p>
          <a:p>
            <a:pPr algn="ctr" eaLnBrk="1" hangingPunct="1"/>
            <a:r>
              <a:rPr lang="en-US" sz="1200"/>
              <a:t>CO</a:t>
            </a:r>
            <a:r>
              <a:rPr lang="en-US" sz="1200" baseline="-25000"/>
              <a:t>2</a:t>
            </a:r>
            <a:r>
              <a:rPr lang="en-US" sz="1200"/>
              <a:t> Uptake</a:t>
            </a:r>
          </a:p>
        </p:txBody>
      </p:sp>
      <p:cxnSp>
        <p:nvCxnSpPr>
          <p:cNvPr id="12" name="Straight Arrow Connector 11"/>
          <p:cNvCxnSpPr>
            <a:stCxn id="11" idx="2"/>
            <a:endCxn id="18" idx="1"/>
          </p:cNvCxnSpPr>
          <p:nvPr/>
        </p:nvCxnSpPr>
        <p:spPr>
          <a:xfrm>
            <a:off x="2690813" y="2265363"/>
            <a:ext cx="3429000" cy="1331912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1" idx="2"/>
          </p:cNvCxnSpPr>
          <p:nvPr/>
        </p:nvCxnSpPr>
        <p:spPr>
          <a:xfrm>
            <a:off x="2690813" y="2265363"/>
            <a:ext cx="2166937" cy="189706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24"/>
          <p:cNvSpPr>
            <a:spLocks noChangeArrowheads="1"/>
          </p:cNvSpPr>
          <p:nvPr/>
        </p:nvSpPr>
        <p:spPr bwMode="auto">
          <a:xfrm>
            <a:off x="4868863" y="4181475"/>
            <a:ext cx="1336574" cy="276999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Stem/Wood </a:t>
            </a:r>
            <a:r>
              <a:rPr lang="en-US" sz="1200" dirty="0">
                <a:latin typeface="Arial"/>
                <a:cs typeface="Arial"/>
              </a:rPr>
              <a:t>Pool</a:t>
            </a:r>
          </a:p>
        </p:txBody>
      </p:sp>
      <p:cxnSp>
        <p:nvCxnSpPr>
          <p:cNvPr id="16" name="Straight Arrow Connector 15"/>
          <p:cNvCxnSpPr>
            <a:stCxn id="11" idx="2"/>
          </p:cNvCxnSpPr>
          <p:nvPr/>
        </p:nvCxnSpPr>
        <p:spPr>
          <a:xfrm>
            <a:off x="2691607" y="2265363"/>
            <a:ext cx="2096293" cy="278447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27"/>
          <p:cNvSpPr txBox="1">
            <a:spLocks noChangeArrowheads="1"/>
          </p:cNvSpPr>
          <p:nvPr/>
        </p:nvSpPr>
        <p:spPr bwMode="auto">
          <a:xfrm>
            <a:off x="4431142" y="5089525"/>
            <a:ext cx="1399316" cy="276999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 smtClean="0"/>
              <a:t>Coarse Root </a:t>
            </a:r>
            <a:r>
              <a:rPr lang="en-US" sz="1200" dirty="0"/>
              <a:t>Pool</a:t>
            </a:r>
          </a:p>
        </p:txBody>
      </p:sp>
      <p:sp>
        <p:nvSpPr>
          <p:cNvPr id="18" name="TextBox 34"/>
          <p:cNvSpPr txBox="1">
            <a:spLocks noChangeArrowheads="1"/>
          </p:cNvSpPr>
          <p:nvPr/>
        </p:nvSpPr>
        <p:spPr bwMode="auto">
          <a:xfrm>
            <a:off x="6119813" y="3459163"/>
            <a:ext cx="1065212" cy="276225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/>
              <a:t>Product Pool</a:t>
            </a:r>
          </a:p>
        </p:txBody>
      </p:sp>
      <p:pic>
        <p:nvPicPr>
          <p:cNvPr id="19" name="Picture 37" descr="img138074596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613" y="3573463"/>
            <a:ext cx="2825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8" descr="img138074596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035" y="2747620"/>
            <a:ext cx="28257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9" descr="img138074596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815" y="2854325"/>
            <a:ext cx="2825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Straight Arrow Connector 21"/>
          <p:cNvCxnSpPr>
            <a:stCxn id="11" idx="2"/>
          </p:cNvCxnSpPr>
          <p:nvPr/>
        </p:nvCxnSpPr>
        <p:spPr>
          <a:xfrm>
            <a:off x="2691607" y="2265363"/>
            <a:ext cx="545491" cy="16256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50"/>
          <p:cNvSpPr txBox="1">
            <a:spLocks noChangeArrowheads="1"/>
          </p:cNvSpPr>
          <p:nvPr/>
        </p:nvSpPr>
        <p:spPr bwMode="auto">
          <a:xfrm>
            <a:off x="6295120" y="4587875"/>
            <a:ext cx="1200150" cy="461963"/>
          </a:xfrm>
          <a:prstGeom prst="rect">
            <a:avLst/>
          </a:prstGeom>
          <a:solidFill>
            <a:srgbClr val="E1DCB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/>
              <a:t>Coarse Woody</a:t>
            </a:r>
          </a:p>
          <a:p>
            <a:pPr algn="ctr" eaLnBrk="1" hangingPunct="1"/>
            <a:r>
              <a:rPr lang="en-US" sz="1200"/>
              <a:t>Debris</a:t>
            </a:r>
          </a:p>
        </p:txBody>
      </p:sp>
      <p:sp>
        <p:nvSpPr>
          <p:cNvPr id="25" name="TextBox 51"/>
          <p:cNvSpPr txBox="1">
            <a:spLocks noChangeArrowheads="1"/>
          </p:cNvSpPr>
          <p:nvPr/>
        </p:nvSpPr>
        <p:spPr bwMode="auto">
          <a:xfrm>
            <a:off x="6108699" y="5397222"/>
            <a:ext cx="827088" cy="276225"/>
          </a:xfrm>
          <a:prstGeom prst="rect">
            <a:avLst/>
          </a:prstGeom>
          <a:solidFill>
            <a:srgbClr val="E1DCB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/>
              <a:t>Soil Litter</a:t>
            </a:r>
          </a:p>
        </p:txBody>
      </p:sp>
      <p:sp>
        <p:nvSpPr>
          <p:cNvPr id="26" name="TextBox 52"/>
          <p:cNvSpPr txBox="1">
            <a:spLocks noChangeArrowheads="1"/>
          </p:cNvSpPr>
          <p:nvPr/>
        </p:nvSpPr>
        <p:spPr bwMode="auto">
          <a:xfrm>
            <a:off x="6683375" y="5857875"/>
            <a:ext cx="825867" cy="276999"/>
          </a:xfrm>
          <a:prstGeom prst="rect">
            <a:avLst/>
          </a:prstGeom>
          <a:solidFill>
            <a:srgbClr val="E1DCB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/>
              <a:t>Soil </a:t>
            </a:r>
            <a:r>
              <a:rPr lang="en-US" sz="1200" dirty="0" smtClean="0"/>
              <a:t>Slow</a:t>
            </a:r>
          </a:p>
        </p:txBody>
      </p:sp>
      <p:sp>
        <p:nvSpPr>
          <p:cNvPr id="27" name="TextBox 53"/>
          <p:cNvSpPr txBox="1">
            <a:spLocks noChangeArrowheads="1"/>
          </p:cNvSpPr>
          <p:nvPr/>
        </p:nvSpPr>
        <p:spPr bwMode="auto">
          <a:xfrm>
            <a:off x="7267575" y="6219825"/>
            <a:ext cx="1057275" cy="277813"/>
          </a:xfrm>
          <a:prstGeom prst="rect">
            <a:avLst/>
          </a:prstGeom>
          <a:solidFill>
            <a:srgbClr val="E1DCB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Soil Passive</a:t>
            </a:r>
          </a:p>
        </p:txBody>
      </p:sp>
      <p:pic>
        <p:nvPicPr>
          <p:cNvPr id="28" name="Picture 56" descr="img138074596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825" y="3787775"/>
            <a:ext cx="28257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0" name="Straight Arrow Connector 29"/>
          <p:cNvCxnSpPr>
            <a:stCxn id="15" idx="3"/>
          </p:cNvCxnSpPr>
          <p:nvPr/>
        </p:nvCxnSpPr>
        <p:spPr>
          <a:xfrm>
            <a:off x="6205437" y="4319975"/>
            <a:ext cx="123926" cy="26631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7" idx="2"/>
            <a:endCxn id="25" idx="1"/>
          </p:cNvCxnSpPr>
          <p:nvPr/>
        </p:nvCxnSpPr>
        <p:spPr>
          <a:xfrm>
            <a:off x="5130800" y="5366524"/>
            <a:ext cx="977899" cy="16881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>
            <a:stCxn id="26" idx="2"/>
            <a:endCxn id="27" idx="1"/>
          </p:cNvCxnSpPr>
          <p:nvPr/>
        </p:nvCxnSpPr>
        <p:spPr>
          <a:xfrm rot="16200000" flipH="1">
            <a:off x="7070013" y="6161170"/>
            <a:ext cx="223858" cy="171266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>
            <a:stCxn id="27" idx="0"/>
            <a:endCxn id="26" idx="3"/>
          </p:cNvCxnSpPr>
          <p:nvPr/>
        </p:nvCxnSpPr>
        <p:spPr>
          <a:xfrm rot="16200000" flipV="1">
            <a:off x="7541003" y="5964614"/>
            <a:ext cx="223450" cy="286971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/>
          <p:nvPr/>
        </p:nvCxnSpPr>
        <p:spPr>
          <a:xfrm>
            <a:off x="3158785" y="4954981"/>
            <a:ext cx="3523006" cy="1135835"/>
          </a:xfrm>
          <a:prstGeom prst="bentConnector3">
            <a:avLst>
              <a:gd name="adj1" fmla="val -1971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4" idx="1"/>
          </p:cNvCxnSpPr>
          <p:nvPr/>
        </p:nvCxnSpPr>
        <p:spPr>
          <a:xfrm flipH="1" flipV="1">
            <a:off x="2845484" y="4459289"/>
            <a:ext cx="3449636" cy="35956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Freeform 37"/>
          <p:cNvSpPr/>
          <p:nvPr/>
        </p:nvSpPr>
        <p:spPr>
          <a:xfrm>
            <a:off x="2019009" y="4137251"/>
            <a:ext cx="152400" cy="261936"/>
          </a:xfrm>
          <a:custGeom>
            <a:avLst/>
            <a:gdLst>
              <a:gd name="connsiteX0" fmla="*/ 120946 w 161261"/>
              <a:gd name="connsiteY0" fmla="*/ 493907 h 493907"/>
              <a:gd name="connsiteX1" fmla="*/ 10079 w 161261"/>
              <a:gd name="connsiteY1" fmla="*/ 362870 h 493907"/>
              <a:gd name="connsiteX2" fmla="*/ 161261 w 161261"/>
              <a:gd name="connsiteY2" fmla="*/ 272153 h 493907"/>
              <a:gd name="connsiteX3" fmla="*/ 0 w 161261"/>
              <a:gd name="connsiteY3" fmla="*/ 171355 h 493907"/>
              <a:gd name="connsiteX4" fmla="*/ 110867 w 161261"/>
              <a:gd name="connsiteY4" fmla="*/ 0 h 493907"/>
              <a:gd name="connsiteX5" fmla="*/ 120946 w 161261"/>
              <a:gd name="connsiteY5" fmla="*/ 10079 h 493907"/>
              <a:gd name="connsiteX6" fmla="*/ 120946 w 161261"/>
              <a:gd name="connsiteY6" fmla="*/ 10079 h 493907"/>
              <a:gd name="connsiteX7" fmla="*/ 120946 w 161261"/>
              <a:gd name="connsiteY7" fmla="*/ 10079 h 493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1261" h="493907">
                <a:moveTo>
                  <a:pt x="120946" y="493907"/>
                </a:moveTo>
                <a:lnTo>
                  <a:pt x="10079" y="362870"/>
                </a:lnTo>
                <a:lnTo>
                  <a:pt x="161261" y="272153"/>
                </a:lnTo>
                <a:lnTo>
                  <a:pt x="0" y="171355"/>
                </a:lnTo>
                <a:lnTo>
                  <a:pt x="110867" y="0"/>
                </a:lnTo>
                <a:lnTo>
                  <a:pt x="120946" y="10079"/>
                </a:lnTo>
                <a:lnTo>
                  <a:pt x="120946" y="10079"/>
                </a:lnTo>
                <a:lnTo>
                  <a:pt x="120946" y="10079"/>
                </a:lnTo>
              </a:path>
            </a:pathLst>
          </a:custGeom>
          <a:ln w="19050">
            <a:solidFill>
              <a:srgbClr val="800000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4849813" y="3860800"/>
            <a:ext cx="119062" cy="303213"/>
          </a:xfrm>
          <a:custGeom>
            <a:avLst/>
            <a:gdLst>
              <a:gd name="connsiteX0" fmla="*/ 120946 w 161261"/>
              <a:gd name="connsiteY0" fmla="*/ 493907 h 493907"/>
              <a:gd name="connsiteX1" fmla="*/ 10079 w 161261"/>
              <a:gd name="connsiteY1" fmla="*/ 362870 h 493907"/>
              <a:gd name="connsiteX2" fmla="*/ 161261 w 161261"/>
              <a:gd name="connsiteY2" fmla="*/ 272153 h 493907"/>
              <a:gd name="connsiteX3" fmla="*/ 0 w 161261"/>
              <a:gd name="connsiteY3" fmla="*/ 171355 h 493907"/>
              <a:gd name="connsiteX4" fmla="*/ 110867 w 161261"/>
              <a:gd name="connsiteY4" fmla="*/ 0 h 493907"/>
              <a:gd name="connsiteX5" fmla="*/ 120946 w 161261"/>
              <a:gd name="connsiteY5" fmla="*/ 10079 h 493907"/>
              <a:gd name="connsiteX6" fmla="*/ 120946 w 161261"/>
              <a:gd name="connsiteY6" fmla="*/ 10079 h 493907"/>
              <a:gd name="connsiteX7" fmla="*/ 120946 w 161261"/>
              <a:gd name="connsiteY7" fmla="*/ 10079 h 493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1261" h="493907">
                <a:moveTo>
                  <a:pt x="120946" y="493907"/>
                </a:moveTo>
                <a:lnTo>
                  <a:pt x="10079" y="362870"/>
                </a:lnTo>
                <a:lnTo>
                  <a:pt x="161261" y="272153"/>
                </a:lnTo>
                <a:lnTo>
                  <a:pt x="0" y="171355"/>
                </a:lnTo>
                <a:lnTo>
                  <a:pt x="110867" y="0"/>
                </a:lnTo>
                <a:lnTo>
                  <a:pt x="120946" y="10079"/>
                </a:lnTo>
                <a:lnTo>
                  <a:pt x="120946" y="10079"/>
                </a:lnTo>
                <a:lnTo>
                  <a:pt x="120946" y="10079"/>
                </a:lnTo>
              </a:path>
            </a:pathLst>
          </a:custGeom>
          <a:ln w="19050">
            <a:solidFill>
              <a:srgbClr val="008000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2713038" y="3587750"/>
            <a:ext cx="58737" cy="304800"/>
          </a:xfrm>
          <a:custGeom>
            <a:avLst/>
            <a:gdLst>
              <a:gd name="connsiteX0" fmla="*/ 120946 w 161261"/>
              <a:gd name="connsiteY0" fmla="*/ 493907 h 493907"/>
              <a:gd name="connsiteX1" fmla="*/ 10079 w 161261"/>
              <a:gd name="connsiteY1" fmla="*/ 362870 h 493907"/>
              <a:gd name="connsiteX2" fmla="*/ 161261 w 161261"/>
              <a:gd name="connsiteY2" fmla="*/ 272153 h 493907"/>
              <a:gd name="connsiteX3" fmla="*/ 0 w 161261"/>
              <a:gd name="connsiteY3" fmla="*/ 171355 h 493907"/>
              <a:gd name="connsiteX4" fmla="*/ 110867 w 161261"/>
              <a:gd name="connsiteY4" fmla="*/ 0 h 493907"/>
              <a:gd name="connsiteX5" fmla="*/ 120946 w 161261"/>
              <a:gd name="connsiteY5" fmla="*/ 10079 h 493907"/>
              <a:gd name="connsiteX6" fmla="*/ 120946 w 161261"/>
              <a:gd name="connsiteY6" fmla="*/ 10079 h 493907"/>
              <a:gd name="connsiteX7" fmla="*/ 120946 w 161261"/>
              <a:gd name="connsiteY7" fmla="*/ 10079 h 493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1261" h="493907">
                <a:moveTo>
                  <a:pt x="120946" y="493907"/>
                </a:moveTo>
                <a:lnTo>
                  <a:pt x="10079" y="362870"/>
                </a:lnTo>
                <a:lnTo>
                  <a:pt x="161261" y="272153"/>
                </a:lnTo>
                <a:lnTo>
                  <a:pt x="0" y="171355"/>
                </a:lnTo>
                <a:lnTo>
                  <a:pt x="110867" y="0"/>
                </a:lnTo>
                <a:lnTo>
                  <a:pt x="120946" y="10079"/>
                </a:lnTo>
                <a:lnTo>
                  <a:pt x="120946" y="10079"/>
                </a:lnTo>
                <a:lnTo>
                  <a:pt x="120946" y="10079"/>
                </a:lnTo>
              </a:path>
            </a:pathLst>
          </a:custGeom>
          <a:noFill/>
          <a:ln w="19050">
            <a:solidFill>
              <a:srgbClr val="008000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7251700" y="4203700"/>
            <a:ext cx="136525" cy="387350"/>
          </a:xfrm>
          <a:custGeom>
            <a:avLst/>
            <a:gdLst>
              <a:gd name="connsiteX0" fmla="*/ 120946 w 161261"/>
              <a:gd name="connsiteY0" fmla="*/ 493907 h 493907"/>
              <a:gd name="connsiteX1" fmla="*/ 10079 w 161261"/>
              <a:gd name="connsiteY1" fmla="*/ 362870 h 493907"/>
              <a:gd name="connsiteX2" fmla="*/ 161261 w 161261"/>
              <a:gd name="connsiteY2" fmla="*/ 272153 h 493907"/>
              <a:gd name="connsiteX3" fmla="*/ 0 w 161261"/>
              <a:gd name="connsiteY3" fmla="*/ 171355 h 493907"/>
              <a:gd name="connsiteX4" fmla="*/ 110867 w 161261"/>
              <a:gd name="connsiteY4" fmla="*/ 0 h 493907"/>
              <a:gd name="connsiteX5" fmla="*/ 120946 w 161261"/>
              <a:gd name="connsiteY5" fmla="*/ 10079 h 493907"/>
              <a:gd name="connsiteX6" fmla="*/ 120946 w 161261"/>
              <a:gd name="connsiteY6" fmla="*/ 10079 h 493907"/>
              <a:gd name="connsiteX7" fmla="*/ 120946 w 161261"/>
              <a:gd name="connsiteY7" fmla="*/ 10079 h 493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1261" h="493907">
                <a:moveTo>
                  <a:pt x="120946" y="493907"/>
                </a:moveTo>
                <a:lnTo>
                  <a:pt x="10079" y="362870"/>
                </a:lnTo>
                <a:lnTo>
                  <a:pt x="161261" y="272153"/>
                </a:lnTo>
                <a:lnTo>
                  <a:pt x="0" y="171355"/>
                </a:lnTo>
                <a:lnTo>
                  <a:pt x="110867" y="0"/>
                </a:lnTo>
                <a:lnTo>
                  <a:pt x="120946" y="10079"/>
                </a:lnTo>
                <a:lnTo>
                  <a:pt x="120946" y="10079"/>
                </a:lnTo>
                <a:lnTo>
                  <a:pt x="120946" y="10079"/>
                </a:lnTo>
              </a:path>
            </a:pathLst>
          </a:custGeom>
          <a:ln w="19050">
            <a:solidFill>
              <a:srgbClr val="800000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6184900" y="5125945"/>
            <a:ext cx="93663" cy="279400"/>
          </a:xfrm>
          <a:custGeom>
            <a:avLst/>
            <a:gdLst>
              <a:gd name="connsiteX0" fmla="*/ 120946 w 161261"/>
              <a:gd name="connsiteY0" fmla="*/ 493907 h 493907"/>
              <a:gd name="connsiteX1" fmla="*/ 10079 w 161261"/>
              <a:gd name="connsiteY1" fmla="*/ 362870 h 493907"/>
              <a:gd name="connsiteX2" fmla="*/ 161261 w 161261"/>
              <a:gd name="connsiteY2" fmla="*/ 272153 h 493907"/>
              <a:gd name="connsiteX3" fmla="*/ 0 w 161261"/>
              <a:gd name="connsiteY3" fmla="*/ 171355 h 493907"/>
              <a:gd name="connsiteX4" fmla="*/ 110867 w 161261"/>
              <a:gd name="connsiteY4" fmla="*/ 0 h 493907"/>
              <a:gd name="connsiteX5" fmla="*/ 120946 w 161261"/>
              <a:gd name="connsiteY5" fmla="*/ 10079 h 493907"/>
              <a:gd name="connsiteX6" fmla="*/ 120946 w 161261"/>
              <a:gd name="connsiteY6" fmla="*/ 10079 h 493907"/>
              <a:gd name="connsiteX7" fmla="*/ 120946 w 161261"/>
              <a:gd name="connsiteY7" fmla="*/ 10079 h 493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1261" h="493907">
                <a:moveTo>
                  <a:pt x="120946" y="493907"/>
                </a:moveTo>
                <a:lnTo>
                  <a:pt x="10079" y="362870"/>
                </a:lnTo>
                <a:lnTo>
                  <a:pt x="161261" y="272153"/>
                </a:lnTo>
                <a:lnTo>
                  <a:pt x="0" y="171355"/>
                </a:lnTo>
                <a:lnTo>
                  <a:pt x="110867" y="0"/>
                </a:lnTo>
                <a:lnTo>
                  <a:pt x="120946" y="10079"/>
                </a:lnTo>
                <a:lnTo>
                  <a:pt x="120946" y="10079"/>
                </a:lnTo>
                <a:lnTo>
                  <a:pt x="120946" y="10079"/>
                </a:lnTo>
              </a:path>
            </a:pathLst>
          </a:custGeom>
          <a:ln w="19050">
            <a:solidFill>
              <a:srgbClr val="800000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7273925" y="5412989"/>
            <a:ext cx="114300" cy="440654"/>
          </a:xfrm>
          <a:custGeom>
            <a:avLst/>
            <a:gdLst>
              <a:gd name="connsiteX0" fmla="*/ 120946 w 161261"/>
              <a:gd name="connsiteY0" fmla="*/ 493907 h 493907"/>
              <a:gd name="connsiteX1" fmla="*/ 10079 w 161261"/>
              <a:gd name="connsiteY1" fmla="*/ 362870 h 493907"/>
              <a:gd name="connsiteX2" fmla="*/ 161261 w 161261"/>
              <a:gd name="connsiteY2" fmla="*/ 272153 h 493907"/>
              <a:gd name="connsiteX3" fmla="*/ 0 w 161261"/>
              <a:gd name="connsiteY3" fmla="*/ 171355 h 493907"/>
              <a:gd name="connsiteX4" fmla="*/ 110867 w 161261"/>
              <a:gd name="connsiteY4" fmla="*/ 0 h 493907"/>
              <a:gd name="connsiteX5" fmla="*/ 120946 w 161261"/>
              <a:gd name="connsiteY5" fmla="*/ 10079 h 493907"/>
              <a:gd name="connsiteX6" fmla="*/ 120946 w 161261"/>
              <a:gd name="connsiteY6" fmla="*/ 10079 h 493907"/>
              <a:gd name="connsiteX7" fmla="*/ 120946 w 161261"/>
              <a:gd name="connsiteY7" fmla="*/ 10079 h 493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1261" h="493907">
                <a:moveTo>
                  <a:pt x="120946" y="493907"/>
                </a:moveTo>
                <a:lnTo>
                  <a:pt x="10079" y="362870"/>
                </a:lnTo>
                <a:lnTo>
                  <a:pt x="161261" y="272153"/>
                </a:lnTo>
                <a:lnTo>
                  <a:pt x="0" y="171355"/>
                </a:lnTo>
                <a:lnTo>
                  <a:pt x="110867" y="0"/>
                </a:lnTo>
                <a:lnTo>
                  <a:pt x="120946" y="10079"/>
                </a:lnTo>
                <a:lnTo>
                  <a:pt x="120946" y="10079"/>
                </a:lnTo>
                <a:lnTo>
                  <a:pt x="120946" y="10079"/>
                </a:lnTo>
              </a:path>
            </a:pathLst>
          </a:custGeom>
          <a:ln w="19050">
            <a:solidFill>
              <a:srgbClr val="800000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8040688" y="5750153"/>
            <a:ext cx="112712" cy="456972"/>
          </a:xfrm>
          <a:custGeom>
            <a:avLst/>
            <a:gdLst>
              <a:gd name="connsiteX0" fmla="*/ 120946 w 161261"/>
              <a:gd name="connsiteY0" fmla="*/ 493907 h 493907"/>
              <a:gd name="connsiteX1" fmla="*/ 10079 w 161261"/>
              <a:gd name="connsiteY1" fmla="*/ 362870 h 493907"/>
              <a:gd name="connsiteX2" fmla="*/ 161261 w 161261"/>
              <a:gd name="connsiteY2" fmla="*/ 272153 h 493907"/>
              <a:gd name="connsiteX3" fmla="*/ 0 w 161261"/>
              <a:gd name="connsiteY3" fmla="*/ 171355 h 493907"/>
              <a:gd name="connsiteX4" fmla="*/ 110867 w 161261"/>
              <a:gd name="connsiteY4" fmla="*/ 0 h 493907"/>
              <a:gd name="connsiteX5" fmla="*/ 120946 w 161261"/>
              <a:gd name="connsiteY5" fmla="*/ 10079 h 493907"/>
              <a:gd name="connsiteX6" fmla="*/ 120946 w 161261"/>
              <a:gd name="connsiteY6" fmla="*/ 10079 h 493907"/>
              <a:gd name="connsiteX7" fmla="*/ 120946 w 161261"/>
              <a:gd name="connsiteY7" fmla="*/ 10079 h 493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1261" h="493907">
                <a:moveTo>
                  <a:pt x="120946" y="493907"/>
                </a:moveTo>
                <a:lnTo>
                  <a:pt x="10079" y="362870"/>
                </a:lnTo>
                <a:lnTo>
                  <a:pt x="161261" y="272153"/>
                </a:lnTo>
                <a:lnTo>
                  <a:pt x="0" y="171355"/>
                </a:lnTo>
                <a:lnTo>
                  <a:pt x="110867" y="0"/>
                </a:lnTo>
                <a:lnTo>
                  <a:pt x="120946" y="10079"/>
                </a:lnTo>
                <a:lnTo>
                  <a:pt x="120946" y="10079"/>
                </a:lnTo>
                <a:lnTo>
                  <a:pt x="120946" y="10079"/>
                </a:lnTo>
              </a:path>
            </a:pathLst>
          </a:custGeom>
          <a:ln w="19050">
            <a:solidFill>
              <a:srgbClr val="800000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TextBox 106"/>
          <p:cNvSpPr txBox="1">
            <a:spLocks noChangeArrowheads="1"/>
          </p:cNvSpPr>
          <p:nvPr/>
        </p:nvSpPr>
        <p:spPr bwMode="auto">
          <a:xfrm>
            <a:off x="6942138" y="3836991"/>
            <a:ext cx="1971675" cy="4619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/>
              <a:t>Heterotrophic Respiration:</a:t>
            </a:r>
          </a:p>
          <a:p>
            <a:pPr algn="ctr" eaLnBrk="1" hangingPunct="1"/>
            <a:r>
              <a:rPr lang="en-US" sz="1200"/>
              <a:t>CO</a:t>
            </a:r>
            <a:r>
              <a:rPr lang="en-US" sz="1200" baseline="-25000"/>
              <a:t>2</a:t>
            </a:r>
            <a:r>
              <a:rPr lang="en-US" sz="1200"/>
              <a:t> Release</a:t>
            </a:r>
          </a:p>
        </p:txBody>
      </p:sp>
      <p:sp>
        <p:nvSpPr>
          <p:cNvPr id="48" name="TextBox 111"/>
          <p:cNvSpPr txBox="1">
            <a:spLocks noChangeArrowheads="1"/>
          </p:cNvSpPr>
          <p:nvPr/>
        </p:nvSpPr>
        <p:spPr bwMode="auto">
          <a:xfrm>
            <a:off x="495465" y="3630613"/>
            <a:ext cx="1074408" cy="276999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dirty="0"/>
              <a:t>Storage Pool </a:t>
            </a:r>
          </a:p>
        </p:txBody>
      </p:sp>
      <p:cxnSp>
        <p:nvCxnSpPr>
          <p:cNvPr id="49" name="Straight Arrow Connector 48"/>
          <p:cNvCxnSpPr>
            <a:stCxn id="48" idx="3"/>
          </p:cNvCxnSpPr>
          <p:nvPr/>
        </p:nvCxnSpPr>
        <p:spPr>
          <a:xfrm>
            <a:off x="1569873" y="3769113"/>
            <a:ext cx="1030452" cy="121850"/>
          </a:xfrm>
          <a:prstGeom prst="straightConnector1">
            <a:avLst/>
          </a:prstGeom>
          <a:ln w="19050">
            <a:solidFill>
              <a:srgbClr val="1F6BA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11" idx="2"/>
          </p:cNvCxnSpPr>
          <p:nvPr/>
        </p:nvCxnSpPr>
        <p:spPr>
          <a:xfrm flipH="1">
            <a:off x="944562" y="2265363"/>
            <a:ext cx="1747045" cy="136525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118"/>
          <p:cNvSpPr txBox="1">
            <a:spLocks noChangeArrowheads="1"/>
          </p:cNvSpPr>
          <p:nvPr/>
        </p:nvSpPr>
        <p:spPr bwMode="auto">
          <a:xfrm>
            <a:off x="377825" y="2908751"/>
            <a:ext cx="1839913" cy="4603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dirty="0"/>
              <a:t>Autotrophic Respiration:</a:t>
            </a:r>
          </a:p>
          <a:p>
            <a:pPr algn="ctr" eaLnBrk="1" hangingPunct="1"/>
            <a:r>
              <a:rPr lang="en-US" sz="1200" dirty="0"/>
              <a:t>CO</a:t>
            </a:r>
            <a:r>
              <a:rPr lang="en-US" sz="1200" baseline="-25000" dirty="0"/>
              <a:t>2</a:t>
            </a:r>
            <a:r>
              <a:rPr lang="en-US" sz="1200" dirty="0"/>
              <a:t> Release</a:t>
            </a:r>
          </a:p>
        </p:txBody>
      </p:sp>
      <p:sp>
        <p:nvSpPr>
          <p:cNvPr id="52" name="Freeform 51"/>
          <p:cNvSpPr/>
          <p:nvPr/>
        </p:nvSpPr>
        <p:spPr>
          <a:xfrm>
            <a:off x="619125" y="3175000"/>
            <a:ext cx="177800" cy="457200"/>
          </a:xfrm>
          <a:custGeom>
            <a:avLst/>
            <a:gdLst>
              <a:gd name="connsiteX0" fmla="*/ 120946 w 161261"/>
              <a:gd name="connsiteY0" fmla="*/ 493907 h 493907"/>
              <a:gd name="connsiteX1" fmla="*/ 10079 w 161261"/>
              <a:gd name="connsiteY1" fmla="*/ 362870 h 493907"/>
              <a:gd name="connsiteX2" fmla="*/ 161261 w 161261"/>
              <a:gd name="connsiteY2" fmla="*/ 272153 h 493907"/>
              <a:gd name="connsiteX3" fmla="*/ 0 w 161261"/>
              <a:gd name="connsiteY3" fmla="*/ 171355 h 493907"/>
              <a:gd name="connsiteX4" fmla="*/ 110867 w 161261"/>
              <a:gd name="connsiteY4" fmla="*/ 0 h 493907"/>
              <a:gd name="connsiteX5" fmla="*/ 120946 w 161261"/>
              <a:gd name="connsiteY5" fmla="*/ 10079 h 493907"/>
              <a:gd name="connsiteX6" fmla="*/ 120946 w 161261"/>
              <a:gd name="connsiteY6" fmla="*/ 10079 h 493907"/>
              <a:gd name="connsiteX7" fmla="*/ 120946 w 161261"/>
              <a:gd name="connsiteY7" fmla="*/ 10079 h 493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1261" h="493907">
                <a:moveTo>
                  <a:pt x="120946" y="493907"/>
                </a:moveTo>
                <a:lnTo>
                  <a:pt x="10079" y="362870"/>
                </a:lnTo>
                <a:lnTo>
                  <a:pt x="161261" y="272153"/>
                </a:lnTo>
                <a:lnTo>
                  <a:pt x="0" y="171355"/>
                </a:lnTo>
                <a:lnTo>
                  <a:pt x="110867" y="0"/>
                </a:lnTo>
                <a:lnTo>
                  <a:pt x="120946" y="10079"/>
                </a:lnTo>
                <a:lnTo>
                  <a:pt x="120946" y="10079"/>
                </a:lnTo>
                <a:lnTo>
                  <a:pt x="120946" y="10079"/>
                </a:lnTo>
              </a:path>
            </a:pathLst>
          </a:custGeom>
          <a:ln w="19050">
            <a:solidFill>
              <a:srgbClr val="008000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6777038" y="3135313"/>
            <a:ext cx="127000" cy="325437"/>
          </a:xfrm>
          <a:custGeom>
            <a:avLst/>
            <a:gdLst>
              <a:gd name="connsiteX0" fmla="*/ 120946 w 161261"/>
              <a:gd name="connsiteY0" fmla="*/ 493907 h 493907"/>
              <a:gd name="connsiteX1" fmla="*/ 10079 w 161261"/>
              <a:gd name="connsiteY1" fmla="*/ 362870 h 493907"/>
              <a:gd name="connsiteX2" fmla="*/ 161261 w 161261"/>
              <a:gd name="connsiteY2" fmla="*/ 272153 h 493907"/>
              <a:gd name="connsiteX3" fmla="*/ 0 w 161261"/>
              <a:gd name="connsiteY3" fmla="*/ 171355 h 493907"/>
              <a:gd name="connsiteX4" fmla="*/ 110867 w 161261"/>
              <a:gd name="connsiteY4" fmla="*/ 0 h 493907"/>
              <a:gd name="connsiteX5" fmla="*/ 120946 w 161261"/>
              <a:gd name="connsiteY5" fmla="*/ 10079 h 493907"/>
              <a:gd name="connsiteX6" fmla="*/ 120946 w 161261"/>
              <a:gd name="connsiteY6" fmla="*/ 10079 h 493907"/>
              <a:gd name="connsiteX7" fmla="*/ 120946 w 161261"/>
              <a:gd name="connsiteY7" fmla="*/ 10079 h 493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1261" h="493907">
                <a:moveTo>
                  <a:pt x="120946" y="493907"/>
                </a:moveTo>
                <a:lnTo>
                  <a:pt x="10079" y="362870"/>
                </a:lnTo>
                <a:lnTo>
                  <a:pt x="161261" y="272153"/>
                </a:lnTo>
                <a:lnTo>
                  <a:pt x="0" y="171355"/>
                </a:lnTo>
                <a:lnTo>
                  <a:pt x="110867" y="0"/>
                </a:lnTo>
                <a:lnTo>
                  <a:pt x="120946" y="10079"/>
                </a:lnTo>
                <a:lnTo>
                  <a:pt x="120946" y="10079"/>
                </a:lnTo>
                <a:lnTo>
                  <a:pt x="120946" y="10079"/>
                </a:lnTo>
              </a:path>
            </a:pathLst>
          </a:custGeom>
          <a:noFill/>
          <a:ln w="19050">
            <a:solidFill>
              <a:srgbClr val="008000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2266950" y="785813"/>
            <a:ext cx="1787669" cy="954107"/>
          </a:xfrm>
          <a:prstGeom prst="rect">
            <a:avLst/>
          </a:prstGeom>
          <a:solidFill>
            <a:srgbClr val="FFFFD5"/>
          </a:solidFill>
          <a:ln w="19050">
            <a:solidFill>
              <a:srgbClr val="1F6BA0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rgbClr val="4D4F03"/>
                </a:solidFill>
                <a:latin typeface="Arial Rounded MT Bold"/>
                <a:cs typeface="Arial Rounded MT Bold"/>
              </a:rPr>
              <a:t> </a:t>
            </a:r>
            <a:r>
              <a:rPr lang="en-US" sz="1200" dirty="0" smtClean="0">
                <a:solidFill>
                  <a:srgbClr val="4D4F03"/>
                </a:solidFill>
                <a:latin typeface="Arial Rounded MT Bold"/>
                <a:cs typeface="Arial Rounded MT Bold"/>
              </a:rPr>
              <a:t>  </a:t>
            </a:r>
            <a:r>
              <a:rPr lang="en-US" sz="1100" dirty="0">
                <a:solidFill>
                  <a:srgbClr val="1F6BA0"/>
                </a:solidFill>
                <a:latin typeface="Arial Rounded MT Bold"/>
                <a:cs typeface="Arial Rounded MT Bold"/>
              </a:rPr>
              <a:t>P</a:t>
            </a:r>
            <a:r>
              <a:rPr lang="en-US" sz="1100" dirty="0" smtClean="0">
                <a:solidFill>
                  <a:srgbClr val="1F6BA0"/>
                </a:solidFill>
                <a:latin typeface="Arial Rounded MT Bold"/>
                <a:cs typeface="Arial Rounded MT Bold"/>
              </a:rPr>
              <a:t>hotosynthesis Rate</a:t>
            </a:r>
            <a:endParaRPr lang="en-US" sz="1100" dirty="0" smtClean="0">
              <a:solidFill>
                <a:srgbClr val="1F6BA0"/>
              </a:solidFill>
              <a:cs typeface="Arial" charset="0"/>
            </a:endParaRPr>
          </a:p>
          <a:p>
            <a:pPr marL="171450" indent="-171450">
              <a:buClr>
                <a:srgbClr val="1F6BA0"/>
              </a:buClr>
              <a:buFont typeface="Wingdings" charset="0"/>
              <a:buChar char="w"/>
              <a:defRPr/>
            </a:pPr>
            <a:r>
              <a:rPr lang="en-US" sz="1100" dirty="0" smtClean="0">
                <a:cs typeface="Arial" charset="0"/>
              </a:rPr>
              <a:t>Light, </a:t>
            </a:r>
            <a:r>
              <a:rPr lang="en-US" sz="1100" dirty="0" err="1" smtClean="0">
                <a:cs typeface="Arial" charset="0"/>
              </a:rPr>
              <a:t>Rubisco</a:t>
            </a:r>
            <a:r>
              <a:rPr lang="en-US" sz="1100" dirty="0" smtClean="0">
                <a:cs typeface="Arial" charset="0"/>
              </a:rPr>
              <a:t>, Utilization</a:t>
            </a:r>
          </a:p>
          <a:p>
            <a:pPr marL="171450" indent="-171450">
              <a:buClr>
                <a:srgbClr val="1F6BA0"/>
              </a:buClr>
              <a:buFont typeface="Wingdings" charset="0"/>
              <a:buChar char="w"/>
              <a:defRPr/>
            </a:pPr>
            <a:r>
              <a:rPr lang="en-US" sz="1100" dirty="0" smtClean="0">
                <a:cs typeface="Arial" charset="0"/>
              </a:rPr>
              <a:t>Relative Humidity</a:t>
            </a:r>
          </a:p>
          <a:p>
            <a:pPr marL="171450" indent="-171450">
              <a:buClr>
                <a:srgbClr val="1F6BA0"/>
              </a:buClr>
              <a:buFont typeface="Wingdings" charset="0"/>
              <a:buChar char="w"/>
              <a:defRPr/>
            </a:pPr>
            <a:r>
              <a:rPr lang="en-US" sz="1100" dirty="0" smtClean="0">
                <a:cs typeface="Arial" charset="0"/>
              </a:rPr>
              <a:t>Root-Zone Water</a:t>
            </a:r>
          </a:p>
          <a:p>
            <a:pPr marL="171450" indent="-171450">
              <a:buClr>
                <a:srgbClr val="1F6BA0"/>
              </a:buClr>
              <a:buFont typeface="Wingdings" charset="0"/>
              <a:buChar char="w"/>
              <a:defRPr/>
            </a:pPr>
            <a:r>
              <a:rPr lang="en-US" sz="1100" dirty="0" smtClean="0">
                <a:cs typeface="Arial" charset="0"/>
              </a:rPr>
              <a:t>Temperature</a:t>
            </a:r>
            <a:endParaRPr lang="en-US" sz="1100" dirty="0">
              <a:cs typeface="Arial" charset="0"/>
            </a:endParaRPr>
          </a:p>
        </p:txBody>
      </p:sp>
      <p:cxnSp>
        <p:nvCxnSpPr>
          <p:cNvPr id="55" name="Curved Connector 54"/>
          <p:cNvCxnSpPr>
            <a:stCxn id="54" idx="1"/>
          </p:cNvCxnSpPr>
          <p:nvPr/>
        </p:nvCxnSpPr>
        <p:spPr>
          <a:xfrm rot="10800000" flipV="1">
            <a:off x="2136776" y="1262867"/>
            <a:ext cx="130174" cy="542112"/>
          </a:xfrm>
          <a:prstGeom prst="curvedConnector2">
            <a:avLst/>
          </a:prstGeom>
          <a:ln w="19050">
            <a:solidFill>
              <a:srgbClr val="1F6BA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7207710" y="1991862"/>
            <a:ext cx="1467068" cy="1107996"/>
          </a:xfrm>
          <a:prstGeom prst="rect">
            <a:avLst/>
          </a:prstGeom>
          <a:solidFill>
            <a:srgbClr val="FFFFD5"/>
          </a:solidFill>
          <a:ln w="19050">
            <a:solidFill>
              <a:srgbClr val="1F6BA0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00" dirty="0" smtClean="0">
                <a:solidFill>
                  <a:srgbClr val="1F6BA0"/>
                </a:solidFill>
                <a:latin typeface="Arial Rounded MT Bold"/>
                <a:cs typeface="Arial Rounded MT Bold"/>
              </a:rPr>
              <a:t>   Respiration Rate</a:t>
            </a:r>
            <a:endParaRPr lang="en-US" sz="1100" dirty="0" smtClean="0">
              <a:cs typeface="Arial" charset="0"/>
              <a:sym typeface="Wingdings"/>
            </a:endParaRPr>
          </a:p>
          <a:p>
            <a:pPr marL="171450" indent="-171450">
              <a:buClr>
                <a:srgbClr val="1F6BA0"/>
              </a:buClr>
              <a:buFont typeface="Wingdings" charset="0"/>
              <a:buChar char="w"/>
              <a:defRPr/>
            </a:pPr>
            <a:r>
              <a:rPr lang="en-US" sz="1100" dirty="0" smtClean="0">
                <a:cs typeface="Arial" charset="0"/>
                <a:sym typeface="Wingdings"/>
              </a:rPr>
              <a:t>Moisture</a:t>
            </a:r>
          </a:p>
          <a:p>
            <a:pPr marL="171450" indent="-171450">
              <a:buClr>
                <a:srgbClr val="1F6BA0"/>
              </a:buClr>
              <a:buFont typeface="Wingdings" charset="0"/>
              <a:buChar char="w"/>
              <a:defRPr/>
            </a:pPr>
            <a:r>
              <a:rPr lang="en-US" sz="1100" dirty="0" smtClean="0">
                <a:cs typeface="Arial" charset="0"/>
                <a:sym typeface="Wingdings"/>
              </a:rPr>
              <a:t>Temperature (Q10)</a:t>
            </a:r>
          </a:p>
          <a:p>
            <a:pPr marL="171450" indent="-171450">
              <a:buClr>
                <a:srgbClr val="1F6BA0"/>
              </a:buClr>
              <a:buFont typeface="Wingdings" charset="0"/>
              <a:buChar char="w"/>
              <a:defRPr/>
            </a:pPr>
            <a:r>
              <a:rPr lang="en-US" sz="1100" dirty="0" smtClean="0">
                <a:cs typeface="Arial" charset="0"/>
                <a:sym typeface="Wingdings"/>
              </a:rPr>
              <a:t>Transfer Efficiency</a:t>
            </a:r>
            <a:endParaRPr lang="en-US" sz="1100" dirty="0">
              <a:cs typeface="Arial" charset="0"/>
              <a:sym typeface="Wingdings"/>
            </a:endParaRPr>
          </a:p>
          <a:p>
            <a:pPr marL="171450" indent="-171450">
              <a:buClr>
                <a:srgbClr val="1F6BA0"/>
              </a:buClr>
              <a:buFont typeface="Wingdings" charset="0"/>
              <a:buChar char="w"/>
              <a:defRPr/>
            </a:pPr>
            <a:r>
              <a:rPr lang="en-US" sz="1100" dirty="0">
                <a:cs typeface="Arial" charset="0"/>
              </a:rPr>
              <a:t>Turnover Time</a:t>
            </a:r>
          </a:p>
          <a:p>
            <a:pPr marL="171450" indent="-171450">
              <a:buClr>
                <a:srgbClr val="1F6BA0"/>
              </a:buClr>
              <a:buFont typeface="Wingdings" charset="0"/>
              <a:buChar char="w"/>
              <a:defRPr/>
            </a:pPr>
            <a:r>
              <a:rPr lang="en-US" sz="1100" dirty="0">
                <a:cs typeface="Arial" charset="0"/>
              </a:rPr>
              <a:t>Pool Size</a:t>
            </a:r>
            <a:endParaRPr lang="en-US" dirty="0">
              <a:cs typeface="Arial" charset="0"/>
            </a:endParaRPr>
          </a:p>
        </p:txBody>
      </p:sp>
      <p:cxnSp>
        <p:nvCxnSpPr>
          <p:cNvPr id="57" name="Curved Connector 56"/>
          <p:cNvCxnSpPr/>
          <p:nvPr/>
        </p:nvCxnSpPr>
        <p:spPr>
          <a:xfrm rot="5400000">
            <a:off x="7680325" y="3157312"/>
            <a:ext cx="846138" cy="484188"/>
          </a:xfrm>
          <a:prstGeom prst="curvedConnector3">
            <a:avLst/>
          </a:prstGeom>
          <a:ln w="19050">
            <a:solidFill>
              <a:srgbClr val="1F6BA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Freeform 57"/>
          <p:cNvSpPr/>
          <p:nvPr/>
        </p:nvSpPr>
        <p:spPr>
          <a:xfrm flipH="1">
            <a:off x="5573526" y="4806764"/>
            <a:ext cx="188912" cy="284162"/>
          </a:xfrm>
          <a:custGeom>
            <a:avLst/>
            <a:gdLst>
              <a:gd name="connsiteX0" fmla="*/ 120946 w 161261"/>
              <a:gd name="connsiteY0" fmla="*/ 493907 h 493907"/>
              <a:gd name="connsiteX1" fmla="*/ 10079 w 161261"/>
              <a:gd name="connsiteY1" fmla="*/ 362870 h 493907"/>
              <a:gd name="connsiteX2" fmla="*/ 161261 w 161261"/>
              <a:gd name="connsiteY2" fmla="*/ 272153 h 493907"/>
              <a:gd name="connsiteX3" fmla="*/ 0 w 161261"/>
              <a:gd name="connsiteY3" fmla="*/ 171355 h 493907"/>
              <a:gd name="connsiteX4" fmla="*/ 110867 w 161261"/>
              <a:gd name="connsiteY4" fmla="*/ 0 h 493907"/>
              <a:gd name="connsiteX5" fmla="*/ 120946 w 161261"/>
              <a:gd name="connsiteY5" fmla="*/ 10079 h 493907"/>
              <a:gd name="connsiteX6" fmla="*/ 120946 w 161261"/>
              <a:gd name="connsiteY6" fmla="*/ 10079 h 493907"/>
              <a:gd name="connsiteX7" fmla="*/ 120946 w 161261"/>
              <a:gd name="connsiteY7" fmla="*/ 10079 h 493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1261" h="493907">
                <a:moveTo>
                  <a:pt x="120946" y="493907"/>
                </a:moveTo>
                <a:lnTo>
                  <a:pt x="10079" y="362870"/>
                </a:lnTo>
                <a:lnTo>
                  <a:pt x="161261" y="272153"/>
                </a:lnTo>
                <a:lnTo>
                  <a:pt x="0" y="171355"/>
                </a:lnTo>
                <a:lnTo>
                  <a:pt x="110867" y="0"/>
                </a:lnTo>
                <a:lnTo>
                  <a:pt x="120946" y="10079"/>
                </a:lnTo>
                <a:lnTo>
                  <a:pt x="120946" y="10079"/>
                </a:lnTo>
                <a:lnTo>
                  <a:pt x="120946" y="10079"/>
                </a:lnTo>
              </a:path>
            </a:pathLst>
          </a:custGeom>
          <a:ln w="19050">
            <a:solidFill>
              <a:srgbClr val="008000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9" name="Curved Connector 58"/>
          <p:cNvCxnSpPr>
            <a:stCxn id="14" idx="0"/>
          </p:cNvCxnSpPr>
          <p:nvPr/>
        </p:nvCxnSpPr>
        <p:spPr>
          <a:xfrm rot="16200000" flipV="1">
            <a:off x="1912144" y="2775744"/>
            <a:ext cx="1622425" cy="608013"/>
          </a:xfrm>
          <a:prstGeom prst="curvedConnector3">
            <a:avLst/>
          </a:prstGeom>
          <a:ln w="19050">
            <a:solidFill>
              <a:srgbClr val="1F6BA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130"/>
          <p:cNvSpPr txBox="1">
            <a:spLocks noChangeArrowheads="1"/>
          </p:cNvSpPr>
          <p:nvPr/>
        </p:nvSpPr>
        <p:spPr bwMode="auto">
          <a:xfrm>
            <a:off x="2370138" y="3013075"/>
            <a:ext cx="520700" cy="401638"/>
          </a:xfrm>
          <a:prstGeom prst="rect">
            <a:avLst/>
          </a:prstGeom>
          <a:solidFill>
            <a:srgbClr val="FFFFD5"/>
          </a:solidFill>
          <a:ln w="19050">
            <a:solidFill>
              <a:srgbClr val="1F6BA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000" dirty="0">
                <a:solidFill>
                  <a:srgbClr val="1F6BA0"/>
                </a:solidFill>
                <a:latin typeface="Arial Rounded MT Bold" charset="0"/>
                <a:cs typeface="Arial Rounded MT Bold" charset="0"/>
              </a:rPr>
              <a:t>LAI /</a:t>
            </a:r>
          </a:p>
          <a:p>
            <a:pPr algn="ctr" eaLnBrk="1" hangingPunct="1"/>
            <a:r>
              <a:rPr lang="en-US" sz="1000" dirty="0">
                <a:solidFill>
                  <a:srgbClr val="1F6BA0"/>
                </a:solidFill>
                <a:latin typeface="Arial Rounded MT Bold" charset="0"/>
                <a:cs typeface="Arial Rounded MT Bold" charset="0"/>
              </a:rPr>
              <a:t>FPAR</a:t>
            </a:r>
          </a:p>
        </p:txBody>
      </p:sp>
      <p:sp>
        <p:nvSpPr>
          <p:cNvPr id="175" name="TextBox 27"/>
          <p:cNvSpPr txBox="1">
            <a:spLocks noChangeArrowheads="1"/>
          </p:cNvSpPr>
          <p:nvPr/>
        </p:nvSpPr>
        <p:spPr bwMode="auto">
          <a:xfrm>
            <a:off x="3237098" y="5697151"/>
            <a:ext cx="1202598" cy="276999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 smtClean="0"/>
              <a:t>Fine Root </a:t>
            </a:r>
            <a:r>
              <a:rPr lang="en-US" sz="1200" dirty="0"/>
              <a:t>Pool</a:t>
            </a:r>
          </a:p>
        </p:txBody>
      </p:sp>
      <p:cxnSp>
        <p:nvCxnSpPr>
          <p:cNvPr id="176" name="Straight Arrow Connector 175"/>
          <p:cNvCxnSpPr>
            <a:stCxn id="11" idx="2"/>
          </p:cNvCxnSpPr>
          <p:nvPr/>
        </p:nvCxnSpPr>
        <p:spPr>
          <a:xfrm>
            <a:off x="2691607" y="2265363"/>
            <a:ext cx="1647560" cy="34317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3" name="Freeform 182"/>
          <p:cNvSpPr/>
          <p:nvPr/>
        </p:nvSpPr>
        <p:spPr>
          <a:xfrm flipH="1">
            <a:off x="3350419" y="5412989"/>
            <a:ext cx="188912" cy="284162"/>
          </a:xfrm>
          <a:custGeom>
            <a:avLst/>
            <a:gdLst>
              <a:gd name="connsiteX0" fmla="*/ 120946 w 161261"/>
              <a:gd name="connsiteY0" fmla="*/ 493907 h 493907"/>
              <a:gd name="connsiteX1" fmla="*/ 10079 w 161261"/>
              <a:gd name="connsiteY1" fmla="*/ 362870 h 493907"/>
              <a:gd name="connsiteX2" fmla="*/ 161261 w 161261"/>
              <a:gd name="connsiteY2" fmla="*/ 272153 h 493907"/>
              <a:gd name="connsiteX3" fmla="*/ 0 w 161261"/>
              <a:gd name="connsiteY3" fmla="*/ 171355 h 493907"/>
              <a:gd name="connsiteX4" fmla="*/ 110867 w 161261"/>
              <a:gd name="connsiteY4" fmla="*/ 0 h 493907"/>
              <a:gd name="connsiteX5" fmla="*/ 120946 w 161261"/>
              <a:gd name="connsiteY5" fmla="*/ 10079 h 493907"/>
              <a:gd name="connsiteX6" fmla="*/ 120946 w 161261"/>
              <a:gd name="connsiteY6" fmla="*/ 10079 h 493907"/>
              <a:gd name="connsiteX7" fmla="*/ 120946 w 161261"/>
              <a:gd name="connsiteY7" fmla="*/ 10079 h 493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1261" h="493907">
                <a:moveTo>
                  <a:pt x="120946" y="493907"/>
                </a:moveTo>
                <a:lnTo>
                  <a:pt x="10079" y="362870"/>
                </a:lnTo>
                <a:lnTo>
                  <a:pt x="161261" y="272153"/>
                </a:lnTo>
                <a:lnTo>
                  <a:pt x="0" y="171355"/>
                </a:lnTo>
                <a:lnTo>
                  <a:pt x="110867" y="0"/>
                </a:lnTo>
                <a:lnTo>
                  <a:pt x="120946" y="10079"/>
                </a:lnTo>
                <a:lnTo>
                  <a:pt x="120946" y="10079"/>
                </a:lnTo>
                <a:lnTo>
                  <a:pt x="120946" y="10079"/>
                </a:lnTo>
              </a:path>
            </a:pathLst>
          </a:custGeom>
          <a:ln w="19050">
            <a:solidFill>
              <a:srgbClr val="008000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89" name="Elbow Connector 188"/>
          <p:cNvCxnSpPr/>
          <p:nvPr/>
        </p:nvCxnSpPr>
        <p:spPr>
          <a:xfrm rot="16200000" flipH="1">
            <a:off x="5641569" y="4870696"/>
            <a:ext cx="529453" cy="1550990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/>
          <p:cNvCxnSpPr/>
          <p:nvPr/>
        </p:nvCxnSpPr>
        <p:spPr>
          <a:xfrm flipH="1">
            <a:off x="6777038" y="5673447"/>
            <a:ext cx="127000" cy="22925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14" idx="2"/>
            <a:endCxn id="64" idx="0"/>
          </p:cNvCxnSpPr>
          <p:nvPr/>
        </p:nvCxnSpPr>
        <p:spPr>
          <a:xfrm>
            <a:off x="3027363" y="4167188"/>
            <a:ext cx="339852" cy="5184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175" idx="3"/>
          </p:cNvCxnSpPr>
          <p:nvPr/>
        </p:nvCxnSpPr>
        <p:spPr>
          <a:xfrm flipV="1">
            <a:off x="4439696" y="5543550"/>
            <a:ext cx="1669003" cy="29210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2370138" y="4838403"/>
            <a:ext cx="699557" cy="125241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Freeform 89"/>
          <p:cNvSpPr/>
          <p:nvPr/>
        </p:nvSpPr>
        <p:spPr>
          <a:xfrm>
            <a:off x="3453606" y="4376738"/>
            <a:ext cx="85725" cy="315912"/>
          </a:xfrm>
          <a:custGeom>
            <a:avLst/>
            <a:gdLst>
              <a:gd name="connsiteX0" fmla="*/ 120946 w 161261"/>
              <a:gd name="connsiteY0" fmla="*/ 493907 h 493907"/>
              <a:gd name="connsiteX1" fmla="*/ 10079 w 161261"/>
              <a:gd name="connsiteY1" fmla="*/ 362870 h 493907"/>
              <a:gd name="connsiteX2" fmla="*/ 161261 w 161261"/>
              <a:gd name="connsiteY2" fmla="*/ 272153 h 493907"/>
              <a:gd name="connsiteX3" fmla="*/ 0 w 161261"/>
              <a:gd name="connsiteY3" fmla="*/ 171355 h 493907"/>
              <a:gd name="connsiteX4" fmla="*/ 110867 w 161261"/>
              <a:gd name="connsiteY4" fmla="*/ 0 h 493907"/>
              <a:gd name="connsiteX5" fmla="*/ 120946 w 161261"/>
              <a:gd name="connsiteY5" fmla="*/ 10079 h 493907"/>
              <a:gd name="connsiteX6" fmla="*/ 120946 w 161261"/>
              <a:gd name="connsiteY6" fmla="*/ 10079 h 493907"/>
              <a:gd name="connsiteX7" fmla="*/ 120946 w 161261"/>
              <a:gd name="connsiteY7" fmla="*/ 10079 h 493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1261" h="493907">
                <a:moveTo>
                  <a:pt x="120946" y="493907"/>
                </a:moveTo>
                <a:lnTo>
                  <a:pt x="10079" y="362870"/>
                </a:lnTo>
                <a:lnTo>
                  <a:pt x="161261" y="272153"/>
                </a:lnTo>
                <a:lnTo>
                  <a:pt x="0" y="171355"/>
                </a:lnTo>
                <a:lnTo>
                  <a:pt x="110867" y="0"/>
                </a:lnTo>
                <a:lnTo>
                  <a:pt x="120946" y="10079"/>
                </a:lnTo>
                <a:lnTo>
                  <a:pt x="120946" y="10079"/>
                </a:lnTo>
                <a:lnTo>
                  <a:pt x="120946" y="10079"/>
                </a:lnTo>
              </a:path>
            </a:pathLst>
          </a:custGeom>
          <a:ln w="19050">
            <a:solidFill>
              <a:srgbClr val="800000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TextBox 22"/>
          <p:cNvSpPr txBox="1">
            <a:spLocks noChangeArrowheads="1"/>
          </p:cNvSpPr>
          <p:nvPr/>
        </p:nvSpPr>
        <p:spPr bwMode="auto">
          <a:xfrm>
            <a:off x="2609850" y="3890963"/>
            <a:ext cx="835025" cy="276225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/>
              <a:t>Leaf Pool</a:t>
            </a:r>
          </a:p>
        </p:txBody>
      </p:sp>
      <p:cxnSp>
        <p:nvCxnSpPr>
          <p:cNvPr id="100" name="Straight Arrow Connector 99"/>
          <p:cNvCxnSpPr>
            <a:stCxn id="24" idx="1"/>
          </p:cNvCxnSpPr>
          <p:nvPr/>
        </p:nvCxnSpPr>
        <p:spPr>
          <a:xfrm flipH="1">
            <a:off x="3731572" y="4818857"/>
            <a:ext cx="2563548" cy="23098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Elbow Connector 95"/>
          <p:cNvCxnSpPr/>
          <p:nvPr/>
        </p:nvCxnSpPr>
        <p:spPr>
          <a:xfrm>
            <a:off x="2609850" y="4838403"/>
            <a:ext cx="335765" cy="179796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Elbow Connector 108"/>
          <p:cNvCxnSpPr/>
          <p:nvPr/>
        </p:nvCxnSpPr>
        <p:spPr>
          <a:xfrm rot="16200000" flipV="1">
            <a:off x="7023754" y="5525694"/>
            <a:ext cx="684490" cy="860426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>
            <a:stCxn id="26" idx="0"/>
          </p:cNvCxnSpPr>
          <p:nvPr/>
        </p:nvCxnSpPr>
        <p:spPr>
          <a:xfrm flipH="1" flipV="1">
            <a:off x="6904038" y="5673447"/>
            <a:ext cx="192271" cy="1844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Bent Arrow 61"/>
          <p:cNvSpPr/>
          <p:nvPr/>
        </p:nvSpPr>
        <p:spPr>
          <a:xfrm flipV="1">
            <a:off x="152835" y="2812657"/>
            <a:ext cx="378914" cy="490706"/>
          </a:xfrm>
          <a:prstGeom prst="bentArrow">
            <a:avLst>
              <a:gd name="adj1" fmla="val 9081"/>
              <a:gd name="adj2" fmla="val 16621"/>
              <a:gd name="adj3" fmla="val 25000"/>
              <a:gd name="adj4" fmla="val 6529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3054" y="1822039"/>
            <a:ext cx="1467068" cy="1107996"/>
          </a:xfrm>
          <a:prstGeom prst="rect">
            <a:avLst/>
          </a:prstGeom>
          <a:solidFill>
            <a:srgbClr val="FFFFD5"/>
          </a:solidFill>
          <a:ln w="19050">
            <a:solidFill>
              <a:srgbClr val="1F6BA0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00" dirty="0" smtClean="0">
                <a:solidFill>
                  <a:srgbClr val="1F6BA0"/>
                </a:solidFill>
                <a:latin typeface="Arial Rounded MT Bold"/>
                <a:cs typeface="Arial Rounded MT Bold"/>
              </a:rPr>
              <a:t>Respiration </a:t>
            </a:r>
            <a:r>
              <a:rPr lang="en-US" sz="1100" dirty="0" smtClean="0">
                <a:solidFill>
                  <a:srgbClr val="1F6BA0"/>
                </a:solidFill>
                <a:latin typeface="Arial Rounded MT Bold"/>
                <a:cs typeface="Arial Rounded MT Bold"/>
              </a:rPr>
              <a:t>Rate</a:t>
            </a:r>
            <a:endParaRPr lang="en-US" sz="1100" dirty="0">
              <a:solidFill>
                <a:srgbClr val="1F6BA0"/>
              </a:solidFill>
              <a:latin typeface="Arial Rounded MT Bold"/>
              <a:cs typeface="Arial Rounded MT Bold"/>
            </a:endParaRPr>
          </a:p>
          <a:p>
            <a:pPr marL="171450" indent="-171450">
              <a:buClr>
                <a:srgbClr val="1F6BA0"/>
              </a:buClr>
              <a:buFont typeface="Wingdings" charset="0"/>
              <a:buChar char="w"/>
              <a:defRPr/>
            </a:pPr>
            <a:r>
              <a:rPr lang="en-US" sz="1100" dirty="0" smtClean="0">
                <a:cs typeface="Arial" charset="0"/>
              </a:rPr>
              <a:t>Assimilation</a:t>
            </a:r>
          </a:p>
          <a:p>
            <a:pPr marL="171450" indent="-171450">
              <a:buClr>
                <a:srgbClr val="1F6BA0"/>
              </a:buClr>
              <a:buFont typeface="Wingdings" charset="0"/>
              <a:buChar char="w"/>
              <a:defRPr/>
            </a:pPr>
            <a:r>
              <a:rPr lang="en-US" sz="1100" dirty="0" smtClean="0">
                <a:cs typeface="Arial" charset="0"/>
              </a:rPr>
              <a:t>Moisture </a:t>
            </a:r>
          </a:p>
          <a:p>
            <a:pPr marL="171450" indent="-171450">
              <a:buClr>
                <a:srgbClr val="1F6BA0"/>
              </a:buClr>
              <a:buFont typeface="Wingdings" charset="0"/>
              <a:buChar char="w"/>
              <a:defRPr/>
            </a:pPr>
            <a:r>
              <a:rPr lang="en-US" sz="1100" dirty="0" smtClean="0">
                <a:cs typeface="Arial" charset="0"/>
              </a:rPr>
              <a:t>Temperature (Q10)</a:t>
            </a:r>
            <a:endParaRPr lang="en-US" sz="1100" dirty="0" smtClean="0">
              <a:cs typeface="Arial" charset="0"/>
            </a:endParaRPr>
          </a:p>
          <a:p>
            <a:pPr marL="171450" indent="-171450">
              <a:buClr>
                <a:srgbClr val="1F6BA0"/>
              </a:buClr>
              <a:buFont typeface="Wingdings" charset="0"/>
              <a:buChar char="w"/>
              <a:defRPr/>
            </a:pPr>
            <a:r>
              <a:rPr lang="en-US" sz="1100" dirty="0" smtClean="0">
                <a:cs typeface="Arial" charset="0"/>
              </a:rPr>
              <a:t>Turnover </a:t>
            </a:r>
            <a:r>
              <a:rPr lang="en-US" sz="1100" dirty="0">
                <a:cs typeface="Arial" charset="0"/>
              </a:rPr>
              <a:t>Time</a:t>
            </a:r>
          </a:p>
          <a:p>
            <a:pPr marL="171450" indent="-171450">
              <a:buClr>
                <a:srgbClr val="1F6BA0"/>
              </a:buClr>
              <a:buFont typeface="Wingdings" charset="0"/>
              <a:buChar char="w"/>
              <a:defRPr/>
            </a:pPr>
            <a:r>
              <a:rPr lang="en-US" sz="1100" dirty="0">
                <a:cs typeface="Arial" charset="0"/>
              </a:rPr>
              <a:t>Pool Size</a:t>
            </a:r>
            <a:endParaRPr lang="en-US" dirty="0">
              <a:cs typeface="Arial" charset="0"/>
            </a:endParaRPr>
          </a:p>
        </p:txBody>
      </p:sp>
      <p:cxnSp>
        <p:nvCxnSpPr>
          <p:cNvPr id="82" name="Straight Arrow Connector 81"/>
          <p:cNvCxnSpPr>
            <a:stCxn id="48" idx="3"/>
          </p:cNvCxnSpPr>
          <p:nvPr/>
        </p:nvCxnSpPr>
        <p:spPr>
          <a:xfrm>
            <a:off x="1569873" y="3769113"/>
            <a:ext cx="1667225" cy="1928038"/>
          </a:xfrm>
          <a:prstGeom prst="straightConnector1">
            <a:avLst/>
          </a:prstGeom>
          <a:ln w="19050">
            <a:solidFill>
              <a:srgbClr val="1F6BA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48"/>
          <p:cNvSpPr txBox="1">
            <a:spLocks noChangeArrowheads="1"/>
          </p:cNvSpPr>
          <p:nvPr/>
        </p:nvSpPr>
        <p:spPr bwMode="auto">
          <a:xfrm>
            <a:off x="2006914" y="4394880"/>
            <a:ext cx="843275" cy="461665"/>
          </a:xfrm>
          <a:prstGeom prst="rect">
            <a:avLst/>
          </a:prstGeom>
          <a:solidFill>
            <a:srgbClr val="E1DCB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dirty="0" smtClean="0"/>
              <a:t>Metabolic </a:t>
            </a:r>
          </a:p>
          <a:p>
            <a:pPr algn="ctr" eaLnBrk="1" hangingPunct="1"/>
            <a:r>
              <a:rPr lang="en-US" sz="1200" dirty="0" smtClean="0"/>
              <a:t>Litter</a:t>
            </a:r>
            <a:endParaRPr lang="en-US" sz="1200" dirty="0"/>
          </a:p>
        </p:txBody>
      </p:sp>
      <p:cxnSp>
        <p:nvCxnSpPr>
          <p:cNvPr id="85" name="Straight Arrow Connector 84"/>
          <p:cNvCxnSpPr>
            <a:stCxn id="48" idx="3"/>
          </p:cNvCxnSpPr>
          <p:nvPr/>
        </p:nvCxnSpPr>
        <p:spPr>
          <a:xfrm>
            <a:off x="1569873" y="3769113"/>
            <a:ext cx="2861269" cy="1320412"/>
          </a:xfrm>
          <a:prstGeom prst="straightConnector1">
            <a:avLst/>
          </a:prstGeom>
          <a:ln w="19050">
            <a:solidFill>
              <a:srgbClr val="1F6BA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48"/>
          <p:cNvSpPr txBox="1">
            <a:spLocks noChangeArrowheads="1"/>
          </p:cNvSpPr>
          <p:nvPr/>
        </p:nvSpPr>
        <p:spPr bwMode="auto">
          <a:xfrm>
            <a:off x="2945615" y="4685676"/>
            <a:ext cx="843200" cy="461665"/>
          </a:xfrm>
          <a:prstGeom prst="rect">
            <a:avLst/>
          </a:prstGeom>
          <a:solidFill>
            <a:srgbClr val="E1DCB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dirty="0" smtClean="0"/>
              <a:t>Structural </a:t>
            </a:r>
          </a:p>
          <a:p>
            <a:pPr algn="ctr" eaLnBrk="1" hangingPunct="1"/>
            <a:r>
              <a:rPr lang="en-US" sz="1200" dirty="0" smtClean="0"/>
              <a:t>Litter</a:t>
            </a:r>
            <a:endParaRPr lang="en-US" sz="1200" dirty="0"/>
          </a:p>
        </p:txBody>
      </p:sp>
      <p:cxnSp>
        <p:nvCxnSpPr>
          <p:cNvPr id="29" name="Straight Arrow Connector 28"/>
          <p:cNvCxnSpPr>
            <a:stCxn id="14" idx="2"/>
            <a:endCxn id="23" idx="0"/>
          </p:cNvCxnSpPr>
          <p:nvPr/>
        </p:nvCxnSpPr>
        <p:spPr>
          <a:xfrm flipH="1">
            <a:off x="2428552" y="4167188"/>
            <a:ext cx="598811" cy="22769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3642633" y="1809625"/>
            <a:ext cx="1617763" cy="954107"/>
          </a:xfrm>
          <a:prstGeom prst="rect">
            <a:avLst/>
          </a:prstGeom>
          <a:solidFill>
            <a:srgbClr val="FFFFD5"/>
          </a:solidFill>
          <a:ln w="19050">
            <a:solidFill>
              <a:srgbClr val="1F6BA0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rgbClr val="4D4F03"/>
                </a:solidFill>
                <a:latin typeface="Arial Rounded MT Bold"/>
                <a:cs typeface="Arial Rounded MT Bold"/>
              </a:rPr>
              <a:t> </a:t>
            </a:r>
            <a:r>
              <a:rPr lang="en-US" sz="1200" dirty="0" smtClean="0">
                <a:solidFill>
                  <a:srgbClr val="4D4F03"/>
                </a:solidFill>
                <a:latin typeface="Arial Rounded MT Bold"/>
                <a:cs typeface="Arial Rounded MT Bold"/>
              </a:rPr>
              <a:t>  </a:t>
            </a:r>
            <a:r>
              <a:rPr lang="en-US" sz="1100" dirty="0" smtClean="0">
                <a:solidFill>
                  <a:srgbClr val="1F6BA0"/>
                </a:solidFill>
                <a:latin typeface="Arial Rounded MT Bold"/>
                <a:cs typeface="Arial Rounded MT Bold"/>
              </a:rPr>
              <a:t>Carbon Allocation</a:t>
            </a:r>
            <a:endParaRPr lang="en-US" sz="1100" dirty="0" smtClean="0">
              <a:cs typeface="Arial" charset="0"/>
            </a:endParaRPr>
          </a:p>
          <a:p>
            <a:pPr marL="171450" indent="-171450">
              <a:buClr>
                <a:srgbClr val="1F6BA0"/>
              </a:buClr>
              <a:buFont typeface="Wingdings" charset="0"/>
              <a:buChar char="w"/>
              <a:defRPr/>
            </a:pPr>
            <a:r>
              <a:rPr lang="en-US" sz="1100" dirty="0" smtClean="0">
                <a:cs typeface="Arial" charset="0"/>
              </a:rPr>
              <a:t>Phenology Stage</a:t>
            </a:r>
          </a:p>
          <a:p>
            <a:pPr>
              <a:buClr>
                <a:srgbClr val="1F6BA0"/>
              </a:buClr>
              <a:defRPr/>
            </a:pPr>
            <a:r>
              <a:rPr lang="en-US" sz="1100" dirty="0">
                <a:cs typeface="Arial" charset="0"/>
              </a:rPr>
              <a:t> </a:t>
            </a:r>
            <a:r>
              <a:rPr lang="en-US" sz="1100" dirty="0" smtClean="0">
                <a:cs typeface="Arial" charset="0"/>
              </a:rPr>
              <a:t>     - Assimilation Rate</a:t>
            </a:r>
          </a:p>
          <a:p>
            <a:pPr>
              <a:buClr>
                <a:srgbClr val="1F6BA0"/>
              </a:buClr>
              <a:defRPr/>
            </a:pPr>
            <a:r>
              <a:rPr lang="en-US" sz="1100" dirty="0">
                <a:cs typeface="Arial" charset="0"/>
              </a:rPr>
              <a:t> </a:t>
            </a:r>
            <a:r>
              <a:rPr lang="en-US" sz="1100" dirty="0" smtClean="0">
                <a:cs typeface="Arial" charset="0"/>
              </a:rPr>
              <a:t>     - Leaf Cost-To-Benefit</a:t>
            </a:r>
            <a:endParaRPr lang="en-US" sz="1100" dirty="0" smtClean="0">
              <a:cs typeface="Arial" charset="0"/>
            </a:endParaRPr>
          </a:p>
          <a:p>
            <a:pPr marL="171450" indent="-171450">
              <a:buClr>
                <a:srgbClr val="1F6BA0"/>
              </a:buClr>
              <a:buFont typeface="Wingdings" charset="0"/>
              <a:buChar char="w"/>
              <a:defRPr/>
            </a:pPr>
            <a:r>
              <a:rPr lang="en-US" sz="1100" dirty="0" smtClean="0">
                <a:cs typeface="Arial" charset="0"/>
              </a:rPr>
              <a:t>Weather Conditions</a:t>
            </a:r>
            <a:endParaRPr lang="en-US" sz="1100" dirty="0">
              <a:cs typeface="Arial" charset="0"/>
            </a:endParaRPr>
          </a:p>
        </p:txBody>
      </p:sp>
      <p:cxnSp>
        <p:nvCxnSpPr>
          <p:cNvPr id="75" name="Straight Arrow Connector 74"/>
          <p:cNvCxnSpPr>
            <a:stCxn id="88" idx="1"/>
          </p:cNvCxnSpPr>
          <p:nvPr/>
        </p:nvCxnSpPr>
        <p:spPr>
          <a:xfrm flipH="1">
            <a:off x="3158785" y="2286679"/>
            <a:ext cx="483848" cy="80964"/>
          </a:xfrm>
          <a:prstGeom prst="straightConnector1">
            <a:avLst/>
          </a:prstGeom>
          <a:ln>
            <a:solidFill>
              <a:srgbClr val="1F6BA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118816" y="4244073"/>
            <a:ext cx="1608133" cy="1123384"/>
          </a:xfrm>
          <a:prstGeom prst="rect">
            <a:avLst/>
          </a:prstGeom>
          <a:solidFill>
            <a:srgbClr val="FFFFD5"/>
          </a:solidFill>
          <a:ln w="19050">
            <a:solidFill>
              <a:srgbClr val="1F6BA0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rgbClr val="4D4F03"/>
                </a:solidFill>
                <a:latin typeface="Arial Rounded MT Bold"/>
                <a:cs typeface="Arial Rounded MT Bold"/>
              </a:rPr>
              <a:t> </a:t>
            </a:r>
            <a:r>
              <a:rPr lang="en-US" sz="1200" dirty="0" smtClean="0">
                <a:solidFill>
                  <a:srgbClr val="4D4F03"/>
                </a:solidFill>
                <a:latin typeface="Arial Rounded MT Bold"/>
                <a:cs typeface="Arial Rounded MT Bold"/>
              </a:rPr>
              <a:t>  </a:t>
            </a:r>
            <a:r>
              <a:rPr lang="en-US" sz="1100" dirty="0" smtClean="0">
                <a:solidFill>
                  <a:srgbClr val="1F6BA0"/>
                </a:solidFill>
                <a:latin typeface="Arial Rounded MT Bold"/>
                <a:cs typeface="Arial Rounded MT Bold"/>
              </a:rPr>
              <a:t>Live Pool Transfers</a:t>
            </a:r>
            <a:endParaRPr lang="en-US" sz="1100" dirty="0" smtClean="0">
              <a:cs typeface="Arial" charset="0"/>
            </a:endParaRPr>
          </a:p>
          <a:p>
            <a:pPr marL="171450" indent="-171450">
              <a:buClr>
                <a:srgbClr val="1F6BA0"/>
              </a:buClr>
              <a:buFont typeface="Wingdings" charset="0"/>
              <a:buChar char="w"/>
              <a:defRPr/>
            </a:pPr>
            <a:r>
              <a:rPr lang="en-US" sz="1100" dirty="0" smtClean="0">
                <a:cs typeface="Arial" charset="0"/>
              </a:rPr>
              <a:t>Phenology Stage</a:t>
            </a:r>
          </a:p>
          <a:p>
            <a:pPr marL="171450" indent="-171450">
              <a:buClr>
                <a:srgbClr val="1F6BA0"/>
              </a:buClr>
              <a:buFont typeface="Wingdings" charset="0"/>
              <a:buChar char="w"/>
              <a:defRPr/>
            </a:pPr>
            <a:r>
              <a:rPr lang="en-US" sz="1100" dirty="0" smtClean="0">
                <a:cs typeface="Arial" charset="0"/>
              </a:rPr>
              <a:t>Moisture</a:t>
            </a:r>
          </a:p>
          <a:p>
            <a:pPr marL="171450" indent="-171450">
              <a:buClr>
                <a:srgbClr val="1F6BA0"/>
              </a:buClr>
              <a:buFont typeface="Wingdings" charset="0"/>
              <a:buChar char="w"/>
              <a:defRPr/>
            </a:pPr>
            <a:r>
              <a:rPr lang="en-US" sz="1100" dirty="0" smtClean="0">
                <a:cs typeface="Arial" charset="0"/>
              </a:rPr>
              <a:t>Temperature (Q10)</a:t>
            </a:r>
          </a:p>
          <a:p>
            <a:pPr marL="171450" indent="-171450">
              <a:buClr>
                <a:srgbClr val="1F6BA0"/>
              </a:buClr>
              <a:buFont typeface="Wingdings" charset="0"/>
              <a:buChar char="w"/>
              <a:defRPr/>
            </a:pPr>
            <a:r>
              <a:rPr lang="en-US" sz="1100" dirty="0" smtClean="0">
                <a:cs typeface="Arial" charset="0"/>
              </a:rPr>
              <a:t>Turnover Time</a:t>
            </a:r>
          </a:p>
          <a:p>
            <a:pPr marL="171450" indent="-171450">
              <a:buClr>
                <a:srgbClr val="1F6BA0"/>
              </a:buClr>
              <a:buFont typeface="Wingdings" charset="0"/>
              <a:buChar char="w"/>
              <a:defRPr/>
            </a:pPr>
            <a:r>
              <a:rPr lang="en-US" sz="1100" dirty="0" smtClean="0">
                <a:cs typeface="Arial" charset="0"/>
              </a:rPr>
              <a:t>Pool Size</a:t>
            </a:r>
            <a:endParaRPr lang="en-US" sz="1100" dirty="0">
              <a:cs typeface="Arial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7572739" y="4436596"/>
            <a:ext cx="1507217" cy="1107996"/>
          </a:xfrm>
          <a:prstGeom prst="rect">
            <a:avLst/>
          </a:prstGeom>
          <a:solidFill>
            <a:srgbClr val="FFFFD5"/>
          </a:solidFill>
          <a:ln w="19050">
            <a:solidFill>
              <a:srgbClr val="1F6BA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100" dirty="0" smtClean="0">
                <a:solidFill>
                  <a:srgbClr val="1F6BA0"/>
                </a:solidFill>
                <a:latin typeface="Arial Rounded MT Bold"/>
                <a:cs typeface="Arial Rounded MT Bold"/>
              </a:rPr>
              <a:t>    Dead</a:t>
            </a:r>
            <a:r>
              <a:rPr lang="en-US" sz="1100" dirty="0" smtClean="0">
                <a:solidFill>
                  <a:srgbClr val="1F6BA0"/>
                </a:solidFill>
                <a:latin typeface="Arial Rounded MT Bold"/>
                <a:cs typeface="Arial Rounded MT Bold"/>
              </a:rPr>
              <a:t> Transfers</a:t>
            </a:r>
            <a:endParaRPr lang="en-US" sz="1100" dirty="0" smtClean="0">
              <a:cs typeface="Arial" charset="0"/>
            </a:endParaRPr>
          </a:p>
          <a:p>
            <a:pPr marL="171450" indent="-171450">
              <a:buClr>
                <a:srgbClr val="1F6BA0"/>
              </a:buClr>
              <a:buFont typeface="Wingdings" charset="0"/>
              <a:buChar char="w"/>
              <a:defRPr/>
            </a:pPr>
            <a:r>
              <a:rPr lang="en-US" sz="1100" dirty="0" smtClean="0">
                <a:cs typeface="Arial" charset="0"/>
              </a:rPr>
              <a:t>Moisture</a:t>
            </a:r>
          </a:p>
          <a:p>
            <a:pPr marL="171450" indent="-171450">
              <a:buClr>
                <a:srgbClr val="1F6BA0"/>
              </a:buClr>
              <a:buFont typeface="Wingdings" charset="0"/>
              <a:buChar char="w"/>
              <a:defRPr/>
            </a:pPr>
            <a:r>
              <a:rPr lang="en-US" sz="1100" dirty="0" smtClean="0">
                <a:cs typeface="Arial" charset="0"/>
              </a:rPr>
              <a:t>Temperature (Q10)</a:t>
            </a:r>
          </a:p>
          <a:p>
            <a:pPr marL="171450" indent="-171450">
              <a:buClr>
                <a:srgbClr val="1F6BA0"/>
              </a:buClr>
              <a:buFont typeface="Wingdings" charset="0"/>
              <a:buChar char="w"/>
              <a:defRPr/>
            </a:pPr>
            <a:r>
              <a:rPr lang="en-US" sz="1100" dirty="0" smtClean="0">
                <a:cs typeface="Arial" charset="0"/>
              </a:rPr>
              <a:t>Transfer Efficiency</a:t>
            </a:r>
            <a:endParaRPr lang="en-US" sz="1100" dirty="0" smtClean="0">
              <a:cs typeface="Arial" charset="0"/>
            </a:endParaRPr>
          </a:p>
          <a:p>
            <a:pPr marL="171450" indent="-171450">
              <a:buClr>
                <a:srgbClr val="1F6BA0"/>
              </a:buClr>
              <a:buFont typeface="Wingdings" charset="0"/>
              <a:buChar char="w"/>
              <a:defRPr/>
            </a:pPr>
            <a:r>
              <a:rPr lang="en-US" sz="1100" dirty="0" smtClean="0">
                <a:cs typeface="Arial" charset="0"/>
              </a:rPr>
              <a:t>Turnover Time</a:t>
            </a:r>
          </a:p>
          <a:p>
            <a:pPr marL="171450" indent="-171450">
              <a:buClr>
                <a:srgbClr val="1F6BA0"/>
              </a:buClr>
              <a:buFont typeface="Wingdings" charset="0"/>
              <a:buChar char="w"/>
              <a:defRPr/>
            </a:pPr>
            <a:r>
              <a:rPr lang="en-US" sz="1100" dirty="0" smtClean="0">
                <a:cs typeface="Arial" charset="0"/>
              </a:rPr>
              <a:t>Pool Size</a:t>
            </a:r>
            <a:endParaRPr lang="en-US" sz="1100" dirty="0">
              <a:cs typeface="Arial" charset="0"/>
            </a:endParaRPr>
          </a:p>
        </p:txBody>
      </p:sp>
      <p:cxnSp>
        <p:nvCxnSpPr>
          <p:cNvPr id="47" name="Curved Connector 46"/>
          <p:cNvCxnSpPr>
            <a:endCxn id="14" idx="1"/>
          </p:cNvCxnSpPr>
          <p:nvPr/>
        </p:nvCxnSpPr>
        <p:spPr>
          <a:xfrm rot="5400000" flipH="1" flipV="1">
            <a:off x="1204449" y="4344751"/>
            <a:ext cx="1721076" cy="1089726"/>
          </a:xfrm>
          <a:prstGeom prst="curvedConnector2">
            <a:avLst/>
          </a:prstGeom>
          <a:ln w="19050">
            <a:solidFill>
              <a:srgbClr val="1F6BA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947978" y="5605016"/>
            <a:ext cx="1474788" cy="769441"/>
          </a:xfrm>
          <a:prstGeom prst="rect">
            <a:avLst/>
          </a:prstGeom>
          <a:solidFill>
            <a:srgbClr val="FFFFD5"/>
          </a:solidFill>
          <a:ln w="19050">
            <a:solidFill>
              <a:srgbClr val="1F6BA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100" dirty="0" smtClean="0">
                <a:solidFill>
                  <a:srgbClr val="1F6BA0"/>
                </a:solidFill>
                <a:latin typeface="Arial Rounded MT Bold"/>
                <a:cs typeface="Arial Rounded MT Bold"/>
              </a:rPr>
              <a:t>Leaf-Out Initiation</a:t>
            </a:r>
            <a:endParaRPr lang="en-US" sz="1100" dirty="0">
              <a:solidFill>
                <a:srgbClr val="1F6BA0"/>
              </a:solidFill>
              <a:latin typeface="Arial Rounded MT Bold"/>
              <a:cs typeface="Arial Rounded MT Bold"/>
            </a:endParaRPr>
          </a:p>
          <a:p>
            <a:pPr>
              <a:buSzPct val="70000"/>
              <a:defRPr/>
            </a:pPr>
            <a:r>
              <a:rPr lang="en-US" sz="1100" dirty="0">
                <a:solidFill>
                  <a:srgbClr val="1F6BA0"/>
                </a:solidFill>
                <a:latin typeface="Wingdings"/>
                <a:ea typeface="Wingdings"/>
                <a:cs typeface="Wingdings"/>
                <a:sym typeface="Wingdings"/>
              </a:rPr>
              <a:t> </a:t>
            </a:r>
            <a:r>
              <a:rPr lang="en-US" sz="1100" dirty="0">
                <a:solidFill>
                  <a:srgbClr val="1F6BA0"/>
                </a:solidFill>
                <a:latin typeface="Cambria"/>
                <a:ea typeface="Wingdings"/>
                <a:cs typeface="Cambria"/>
                <a:sym typeface="Wingdings"/>
              </a:rPr>
              <a:t> </a:t>
            </a:r>
            <a:r>
              <a:rPr lang="en-US" sz="1100" dirty="0">
                <a:cs typeface="Arial" charset="0"/>
              </a:rPr>
              <a:t>Temperature</a:t>
            </a:r>
          </a:p>
          <a:p>
            <a:pPr>
              <a:defRPr/>
            </a:pPr>
            <a:r>
              <a:rPr lang="en-US" sz="1100" dirty="0">
                <a:latin typeface="Wingdings"/>
                <a:ea typeface="Wingdings"/>
                <a:cs typeface="Wingdings"/>
                <a:sym typeface="Wingdings"/>
              </a:rPr>
              <a:t> </a:t>
            </a:r>
            <a:r>
              <a:rPr lang="en-US" sz="1100" dirty="0">
                <a:solidFill>
                  <a:srgbClr val="1F6BA0"/>
                </a:solidFill>
                <a:latin typeface="Wingdings"/>
                <a:ea typeface="Wingdings"/>
                <a:cs typeface="Wingdings"/>
                <a:sym typeface="Wingdings"/>
              </a:rPr>
              <a:t></a:t>
            </a:r>
            <a:r>
              <a:rPr lang="en-US" sz="1100" dirty="0">
                <a:latin typeface="Cambria"/>
                <a:ea typeface="Wingdings"/>
                <a:cs typeface="Cambria"/>
                <a:sym typeface="Wingdings"/>
              </a:rPr>
              <a:t> </a:t>
            </a:r>
            <a:r>
              <a:rPr lang="en-US" sz="1100" dirty="0" smtClean="0">
                <a:cs typeface="Arial" charset="0"/>
                <a:sym typeface="Wingdings"/>
              </a:rPr>
              <a:t>Soil Moisture</a:t>
            </a:r>
            <a:endParaRPr lang="en-US" sz="1100" dirty="0">
              <a:cs typeface="Arial" charset="0"/>
            </a:endParaRPr>
          </a:p>
          <a:p>
            <a:pPr>
              <a:defRPr/>
            </a:pPr>
            <a:r>
              <a:rPr lang="en-US" sz="1100" dirty="0">
                <a:latin typeface="Wingdings"/>
                <a:ea typeface="Wingdings"/>
                <a:cs typeface="Wingdings"/>
                <a:sym typeface="Wingdings"/>
              </a:rPr>
              <a:t> </a:t>
            </a:r>
            <a:r>
              <a:rPr lang="en-US" sz="1100" dirty="0">
                <a:solidFill>
                  <a:srgbClr val="1F6BA0"/>
                </a:solidFill>
                <a:latin typeface="Wingdings"/>
                <a:ea typeface="Wingdings"/>
                <a:cs typeface="Wingdings"/>
                <a:sym typeface="Wingdings"/>
              </a:rPr>
              <a:t></a:t>
            </a:r>
            <a:r>
              <a:rPr lang="en-US" sz="1100" dirty="0">
                <a:latin typeface="+mj-lt"/>
                <a:ea typeface="Wingdings"/>
                <a:cs typeface="Wingdings"/>
                <a:sym typeface="Wingdings"/>
              </a:rPr>
              <a:t> </a:t>
            </a:r>
            <a:r>
              <a:rPr lang="en-US" sz="1100" dirty="0" smtClean="0">
                <a:cs typeface="Arial" charset="0"/>
                <a:sym typeface="Wingdings"/>
              </a:rPr>
              <a:t>Length of Day</a:t>
            </a:r>
            <a:endParaRPr lang="en-US" sz="10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978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355822" y="1723000"/>
            <a:ext cx="4586287" cy="4386262"/>
            <a:chOff x="2484438" y="2060575"/>
            <a:chExt cx="4586287" cy="4386262"/>
          </a:xfrm>
        </p:grpSpPr>
        <p:pic>
          <p:nvPicPr>
            <p:cNvPr id="9" name="Picture 8" descr="1194984711121414406tree_branches_and_roots_01.svg.med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4438" y="2060575"/>
              <a:ext cx="4586287" cy="4386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37" descr="img1380745969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6613" y="3573463"/>
              <a:ext cx="282575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38" descr="img1380745969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9512" y="2452385"/>
              <a:ext cx="282575" cy="322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39" descr="img1380745969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9468" y="2637643"/>
              <a:ext cx="282575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56" descr="img1380745969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3825" y="3787775"/>
              <a:ext cx="282575" cy="32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1"/>
            <p:cNvSpPr txBox="1">
              <a:spLocks noChangeArrowheads="1"/>
            </p:cNvSpPr>
            <p:nvPr/>
          </p:nvSpPr>
          <p:spPr bwMode="auto">
            <a:xfrm>
              <a:off x="3060700" y="3079750"/>
              <a:ext cx="3578225" cy="461665"/>
            </a:xfrm>
            <a:prstGeom prst="rect">
              <a:avLst/>
            </a:prstGeom>
            <a:solidFill>
              <a:schemeClr val="bg2"/>
            </a:soli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b="1" dirty="0" smtClean="0">
                  <a:solidFill>
                    <a:srgbClr val="FFFFFA"/>
                  </a:solidFill>
                  <a:latin typeface="Helvetica"/>
                  <a:cs typeface="Helvetica"/>
                </a:rPr>
                <a:t> </a:t>
              </a:r>
              <a:r>
                <a:rPr lang="en-US" b="1" dirty="0" smtClean="0">
                  <a:solidFill>
                    <a:srgbClr val="000000"/>
                  </a:solidFill>
                  <a:latin typeface="Helvetica"/>
                  <a:cs typeface="Helvetica"/>
                </a:rPr>
                <a:t>SiB4 Carbon Cycle</a:t>
              </a:r>
              <a:endParaRPr lang="en-US" b="1" dirty="0">
                <a:solidFill>
                  <a:srgbClr val="000000"/>
                </a:solidFill>
                <a:latin typeface="Helvetica"/>
                <a:cs typeface="Helvetica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7320934" y="3073706"/>
            <a:ext cx="684803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  <a:latin typeface="Helvetica"/>
                <a:cs typeface="Helvetica"/>
              </a:rPr>
              <a:t>Daily</a:t>
            </a:r>
            <a:endParaRPr lang="en-US" sz="1600" b="1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4" name="Donut 3"/>
          <p:cNvSpPr/>
          <p:nvPr/>
        </p:nvSpPr>
        <p:spPr>
          <a:xfrm>
            <a:off x="659177" y="562625"/>
            <a:ext cx="7990448" cy="6012811"/>
          </a:xfrm>
          <a:prstGeom prst="donut">
            <a:avLst>
              <a:gd name="adj" fmla="val 2395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 descr="imageedit_2_7337344076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444481" cy="225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3212772" y="2238738"/>
            <a:ext cx="1245052" cy="338554"/>
          </a:xfrm>
          <a:prstGeom prst="rect">
            <a:avLst/>
          </a:prstGeom>
          <a:solidFill>
            <a:srgbClr val="FBFFBD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  <a:latin typeface="Helvetica"/>
                <a:cs typeface="Helvetica"/>
              </a:rPr>
              <a:t>10 Minutes</a:t>
            </a:r>
          </a:p>
        </p:txBody>
      </p:sp>
      <p:grpSp>
        <p:nvGrpSpPr>
          <p:cNvPr id="34" name="Group 33"/>
          <p:cNvGrpSpPr/>
          <p:nvPr/>
        </p:nvGrpSpPr>
        <p:grpSpPr>
          <a:xfrm flipV="1">
            <a:off x="2548007" y="1531357"/>
            <a:ext cx="732667" cy="583103"/>
            <a:chOff x="5334000" y="1257300"/>
            <a:chExt cx="647701" cy="660400"/>
          </a:xfrm>
        </p:grpSpPr>
        <p:cxnSp>
          <p:nvCxnSpPr>
            <p:cNvPr id="35" name="Straight Arrow Connector 34"/>
            <p:cNvCxnSpPr/>
            <p:nvPr/>
          </p:nvCxnSpPr>
          <p:spPr>
            <a:xfrm flipV="1">
              <a:off x="5334000" y="1257300"/>
              <a:ext cx="595313" cy="533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H="1">
              <a:off x="5413375" y="1402200"/>
              <a:ext cx="568326" cy="5155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193313" y="2370098"/>
            <a:ext cx="2444481" cy="615553"/>
          </a:xfrm>
          <a:prstGeom prst="rect">
            <a:avLst/>
          </a:prstGeom>
          <a:solidFill>
            <a:srgbClr val="FBFFBD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Helvetica"/>
                <a:cs typeface="Helvetica"/>
              </a:rPr>
              <a:t>Carbon Assimilation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latin typeface="Helvetica"/>
                <a:cs typeface="Helvetica"/>
              </a:rPr>
              <a:t>Photosynthesis</a:t>
            </a:r>
            <a:endParaRPr lang="en-US" sz="1600" dirty="0">
              <a:latin typeface="Helvetica"/>
              <a:cs typeface="Helvetica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103557" y="1329478"/>
            <a:ext cx="1852453" cy="369332"/>
          </a:xfrm>
          <a:prstGeom prst="rect">
            <a:avLst/>
          </a:prstGeom>
          <a:solidFill>
            <a:srgbClr val="FBFFBD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Helvetica"/>
                <a:cs typeface="Helvetica"/>
              </a:rPr>
              <a:t> </a:t>
            </a:r>
            <a:r>
              <a:rPr lang="en-US" b="1" dirty="0" smtClean="0">
                <a:latin typeface="Helvetica"/>
                <a:cs typeface="Helvetica"/>
              </a:rPr>
              <a:t>Pool Transfers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523829" y="156765"/>
            <a:ext cx="2787943" cy="1107996"/>
          </a:xfrm>
          <a:prstGeom prst="rect">
            <a:avLst/>
          </a:prstGeom>
          <a:solidFill>
            <a:srgbClr val="FBFFBD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Helvetica"/>
                <a:cs typeface="Helvetica"/>
              </a:rPr>
              <a:t>       Carbon Release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latin typeface="Helvetica"/>
                <a:cs typeface="Helvetica"/>
              </a:rPr>
              <a:t>Autotrophic Respiration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latin typeface="Helvetica"/>
                <a:cs typeface="Helvetica"/>
              </a:rPr>
              <a:t>Heterotrophic Respiration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latin typeface="Helvetica"/>
                <a:cs typeface="Helvetica"/>
              </a:rPr>
              <a:t>Disturbance</a:t>
            </a:r>
          </a:p>
        </p:txBody>
      </p:sp>
      <p:sp>
        <p:nvSpPr>
          <p:cNvPr id="22" name="Right Arrow 21"/>
          <p:cNvSpPr/>
          <p:nvPr/>
        </p:nvSpPr>
        <p:spPr>
          <a:xfrm rot="3626111">
            <a:off x="7963689" y="2298941"/>
            <a:ext cx="690245" cy="53124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761012" y="3794550"/>
            <a:ext cx="3250409" cy="861774"/>
          </a:xfrm>
          <a:prstGeom prst="rect">
            <a:avLst/>
          </a:prstGeom>
          <a:solidFill>
            <a:srgbClr val="B9CEE5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Helvetica"/>
                <a:cs typeface="Helvetica"/>
              </a:rPr>
              <a:t>  Sum Carbon Gains/Losses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latin typeface="Helvetica"/>
                <a:cs typeface="Helvetica"/>
              </a:rPr>
              <a:t>Daily photosynthetic gain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latin typeface="Helvetica"/>
                <a:cs typeface="Helvetica"/>
              </a:rPr>
              <a:t>Daily pool losses</a:t>
            </a:r>
            <a:endParaRPr lang="en-US" sz="1600" dirty="0">
              <a:latin typeface="Helvetica"/>
              <a:cs typeface="Helvetica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014950" y="4970131"/>
            <a:ext cx="3250296" cy="369332"/>
          </a:xfrm>
          <a:prstGeom prst="rect">
            <a:avLst/>
          </a:prstGeom>
          <a:solidFill>
            <a:srgbClr val="B9CEE5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Helvetica"/>
                <a:cs typeface="Helvetica"/>
              </a:rPr>
              <a:t>Determine Phenology Stage</a:t>
            </a:r>
            <a:endParaRPr lang="en-US" b="1" dirty="0">
              <a:latin typeface="Helvetica"/>
              <a:cs typeface="Helvetica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121070" y="6152550"/>
            <a:ext cx="1969589" cy="646331"/>
          </a:xfrm>
          <a:prstGeom prst="rect">
            <a:avLst/>
          </a:prstGeom>
          <a:solidFill>
            <a:srgbClr val="B9CEE5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Helvetica"/>
                <a:cs typeface="Helvetica"/>
              </a:rPr>
              <a:t>Trigger Growing Season Start</a:t>
            </a:r>
            <a:endParaRPr lang="en-US" b="1" dirty="0">
              <a:latin typeface="Helvetica"/>
              <a:cs typeface="Helvetica"/>
            </a:endParaRPr>
          </a:p>
        </p:txBody>
      </p:sp>
      <p:sp>
        <p:nvSpPr>
          <p:cNvPr id="25" name="Bent Arrow 24"/>
          <p:cNvSpPr/>
          <p:nvPr/>
        </p:nvSpPr>
        <p:spPr>
          <a:xfrm>
            <a:off x="177644" y="5139806"/>
            <a:ext cx="433300" cy="947556"/>
          </a:xfrm>
          <a:prstGeom prst="bentArrow">
            <a:avLst>
              <a:gd name="adj1" fmla="val 13483"/>
              <a:gd name="adj2" fmla="val 17323"/>
              <a:gd name="adj3" fmla="val 25000"/>
              <a:gd name="adj4" fmla="val 4375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215479" y="5683471"/>
            <a:ext cx="2946653" cy="1107996"/>
          </a:xfrm>
          <a:prstGeom prst="rect">
            <a:avLst/>
          </a:prstGeom>
          <a:solidFill>
            <a:srgbClr val="B9CEE5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Helvetica"/>
                <a:cs typeface="Helvetica"/>
              </a:rPr>
              <a:t>Calculate Pool Allocation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latin typeface="Helvetica"/>
                <a:cs typeface="Helvetica"/>
              </a:rPr>
              <a:t>Phenology Stage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latin typeface="Helvetica"/>
                <a:cs typeface="Helvetica"/>
              </a:rPr>
              <a:t>Meteorological Conditions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latin typeface="Helvetica"/>
                <a:cs typeface="Helvetica"/>
              </a:rPr>
              <a:t>Pool Size</a:t>
            </a:r>
            <a:endParaRPr lang="en-US" sz="1600" dirty="0">
              <a:latin typeface="Helvetica"/>
              <a:cs typeface="Helvetica"/>
            </a:endParaRPr>
          </a:p>
        </p:txBody>
      </p:sp>
      <p:sp>
        <p:nvSpPr>
          <p:cNvPr id="54" name="Right Arrow 53"/>
          <p:cNvSpPr/>
          <p:nvPr/>
        </p:nvSpPr>
        <p:spPr>
          <a:xfrm rot="9440953">
            <a:off x="6629140" y="5657120"/>
            <a:ext cx="690245" cy="53124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ight Arrow 54"/>
          <p:cNvSpPr/>
          <p:nvPr/>
        </p:nvSpPr>
        <p:spPr>
          <a:xfrm rot="12453078">
            <a:off x="2026776" y="5636068"/>
            <a:ext cx="690245" cy="53124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ight Arrow 55"/>
          <p:cNvSpPr/>
          <p:nvPr/>
        </p:nvSpPr>
        <p:spPr>
          <a:xfrm rot="1166534">
            <a:off x="6063940" y="687382"/>
            <a:ext cx="690245" cy="53124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675254" y="5043030"/>
            <a:ext cx="1659604" cy="369332"/>
          </a:xfrm>
          <a:prstGeom prst="rect">
            <a:avLst/>
          </a:prstGeom>
          <a:solidFill>
            <a:srgbClr val="B9CEE5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Helvetica"/>
                <a:cs typeface="Helvetica"/>
              </a:rPr>
              <a:t>Update Pools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15336" y="3842775"/>
            <a:ext cx="2322458" cy="369332"/>
          </a:xfrm>
          <a:prstGeom prst="rect">
            <a:avLst/>
          </a:prstGeom>
          <a:solidFill>
            <a:srgbClr val="B9CEE5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Helvetica"/>
                <a:cs typeface="Helvetica"/>
              </a:rPr>
              <a:t>Calculate LAI/FPAR</a:t>
            </a:r>
            <a:endParaRPr lang="en-US" sz="1600" dirty="0">
              <a:latin typeface="Helvetica"/>
              <a:cs typeface="Helvetica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0774" y="5942687"/>
            <a:ext cx="1518715" cy="861774"/>
          </a:xfrm>
          <a:prstGeom prst="rect">
            <a:avLst/>
          </a:prstGeom>
          <a:solidFill>
            <a:srgbClr val="B9CEE5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Helvetica"/>
                <a:cs typeface="Helvetica"/>
              </a:rPr>
              <a:t>Disturbance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latin typeface="Helvetica"/>
                <a:cs typeface="Helvetica"/>
              </a:rPr>
              <a:t>Grazing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latin typeface="Helvetica"/>
                <a:cs typeface="Helvetica"/>
              </a:rPr>
              <a:t>Harvest </a:t>
            </a:r>
            <a:endParaRPr lang="en-US" sz="1600" dirty="0">
              <a:latin typeface="Helvetica"/>
              <a:cs typeface="Helvetica"/>
            </a:endParaRPr>
          </a:p>
        </p:txBody>
      </p:sp>
      <p:sp>
        <p:nvSpPr>
          <p:cNvPr id="64" name="Bent Arrow 63"/>
          <p:cNvSpPr/>
          <p:nvPr/>
        </p:nvSpPr>
        <p:spPr>
          <a:xfrm flipH="1">
            <a:off x="8385488" y="5090746"/>
            <a:ext cx="418801" cy="1042315"/>
          </a:xfrm>
          <a:prstGeom prst="bentArrow">
            <a:avLst>
              <a:gd name="adj1" fmla="val 13483"/>
              <a:gd name="adj2" fmla="val 17323"/>
              <a:gd name="adj3" fmla="val 25000"/>
              <a:gd name="adj4" fmla="val 4375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19031" y="4424746"/>
            <a:ext cx="4109719" cy="369332"/>
          </a:xfrm>
          <a:prstGeom prst="rect">
            <a:avLst/>
          </a:prstGeom>
          <a:solidFill>
            <a:srgbClr val="B9CEE5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Helvetica"/>
                <a:cs typeface="Helvetica"/>
              </a:rPr>
              <a:t>Calculate Growth Respiration Rates</a:t>
            </a:r>
            <a:endParaRPr lang="en-US" sz="1600" dirty="0">
              <a:latin typeface="Helvetica"/>
              <a:cs typeface="Helvetica"/>
            </a:endParaRPr>
          </a:p>
        </p:txBody>
      </p:sp>
      <p:sp>
        <p:nvSpPr>
          <p:cNvPr id="67" name="Right Arrow 66"/>
          <p:cNvSpPr/>
          <p:nvPr/>
        </p:nvSpPr>
        <p:spPr>
          <a:xfrm rot="16200000">
            <a:off x="397731" y="3138791"/>
            <a:ext cx="690245" cy="53124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 descr="rain-clouds-clipart-free-vector-rain-cloud-clip-art_109955_Rain_Cloud_clip_art_hight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383" y="141081"/>
            <a:ext cx="1801833" cy="153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067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355822" y="1723000"/>
            <a:ext cx="4586287" cy="4386262"/>
            <a:chOff x="2484438" y="2060575"/>
            <a:chExt cx="4586287" cy="4386262"/>
          </a:xfrm>
        </p:grpSpPr>
        <p:pic>
          <p:nvPicPr>
            <p:cNvPr id="9" name="Picture 8" descr="1194984711121414406tree_branches_and_roots_01.svg.med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4438" y="2060575"/>
              <a:ext cx="4586287" cy="4386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37" descr="img1380745969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6613" y="3573463"/>
              <a:ext cx="282575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38" descr="img1380745969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9512" y="2452385"/>
              <a:ext cx="282575" cy="322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39" descr="img1380745969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9468" y="2637643"/>
              <a:ext cx="282575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56" descr="img1380745969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3825" y="3787775"/>
              <a:ext cx="282575" cy="32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1"/>
            <p:cNvSpPr txBox="1">
              <a:spLocks noChangeArrowheads="1"/>
            </p:cNvSpPr>
            <p:nvPr/>
          </p:nvSpPr>
          <p:spPr bwMode="auto">
            <a:xfrm>
              <a:off x="3060700" y="3079750"/>
              <a:ext cx="3578225" cy="461665"/>
            </a:xfrm>
            <a:prstGeom prst="rect">
              <a:avLst/>
            </a:prstGeom>
            <a:solidFill>
              <a:schemeClr val="bg2"/>
            </a:soli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b="1" dirty="0" smtClean="0">
                  <a:solidFill>
                    <a:srgbClr val="FFFFFA"/>
                  </a:solidFill>
                  <a:latin typeface="Helvetica"/>
                  <a:cs typeface="Helvetica"/>
                </a:rPr>
                <a:t> </a:t>
              </a:r>
              <a:r>
                <a:rPr lang="en-US" b="1" dirty="0" smtClean="0">
                  <a:solidFill>
                    <a:srgbClr val="000000"/>
                  </a:solidFill>
                  <a:latin typeface="Helvetica"/>
                  <a:cs typeface="Helvetica"/>
                </a:rPr>
                <a:t>SiB4 Carbon Cycle</a:t>
              </a:r>
              <a:endParaRPr lang="en-US" b="1" dirty="0">
                <a:solidFill>
                  <a:srgbClr val="000000"/>
                </a:solidFill>
                <a:latin typeface="Helvetica"/>
                <a:cs typeface="Helvetica"/>
              </a:endParaRPr>
            </a:p>
          </p:txBody>
        </p:sp>
      </p:grpSp>
      <p:sp>
        <p:nvSpPr>
          <p:cNvPr id="4" name="Donut 3"/>
          <p:cNvSpPr/>
          <p:nvPr/>
        </p:nvSpPr>
        <p:spPr>
          <a:xfrm>
            <a:off x="659177" y="562625"/>
            <a:ext cx="7990448" cy="6012811"/>
          </a:xfrm>
          <a:prstGeom prst="donut">
            <a:avLst>
              <a:gd name="adj" fmla="val 2395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 descr="imageedit_2_7337344076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444481" cy="225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3212772" y="2238738"/>
            <a:ext cx="1245052" cy="338554"/>
          </a:xfrm>
          <a:prstGeom prst="rect">
            <a:avLst/>
          </a:prstGeom>
          <a:solidFill>
            <a:srgbClr val="FBFFBD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  <a:latin typeface="Helvetica"/>
                <a:cs typeface="Helvetica"/>
              </a:rPr>
              <a:t>10 Minutes</a:t>
            </a:r>
          </a:p>
        </p:txBody>
      </p:sp>
      <p:grpSp>
        <p:nvGrpSpPr>
          <p:cNvPr id="34" name="Group 33"/>
          <p:cNvGrpSpPr/>
          <p:nvPr/>
        </p:nvGrpSpPr>
        <p:grpSpPr>
          <a:xfrm flipV="1">
            <a:off x="2548007" y="1531357"/>
            <a:ext cx="732667" cy="583103"/>
            <a:chOff x="5334000" y="1257300"/>
            <a:chExt cx="647701" cy="660400"/>
          </a:xfrm>
        </p:grpSpPr>
        <p:cxnSp>
          <p:nvCxnSpPr>
            <p:cNvPr id="35" name="Straight Arrow Connector 34"/>
            <p:cNvCxnSpPr/>
            <p:nvPr/>
          </p:nvCxnSpPr>
          <p:spPr>
            <a:xfrm flipV="1">
              <a:off x="5334000" y="1257300"/>
              <a:ext cx="595313" cy="533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H="1">
              <a:off x="5413375" y="1402200"/>
              <a:ext cx="568326" cy="5155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193313" y="2370098"/>
            <a:ext cx="2444481" cy="615553"/>
          </a:xfrm>
          <a:prstGeom prst="rect">
            <a:avLst/>
          </a:prstGeom>
          <a:solidFill>
            <a:srgbClr val="FBFFBD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Helvetica"/>
                <a:cs typeface="Helvetica"/>
              </a:rPr>
              <a:t>Carbon Assimilation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latin typeface="Helvetica"/>
                <a:cs typeface="Helvetica"/>
              </a:rPr>
              <a:t>Photosynthesis</a:t>
            </a:r>
            <a:endParaRPr lang="en-US" sz="1600" dirty="0">
              <a:latin typeface="Helvetica"/>
              <a:cs typeface="Helvetica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087784" y="1305763"/>
            <a:ext cx="1852453" cy="369332"/>
          </a:xfrm>
          <a:prstGeom prst="rect">
            <a:avLst/>
          </a:prstGeom>
          <a:solidFill>
            <a:srgbClr val="FBFFBD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Helvetica"/>
                <a:cs typeface="Helvetica"/>
              </a:rPr>
              <a:t> </a:t>
            </a:r>
            <a:r>
              <a:rPr lang="en-US" b="1" dirty="0" smtClean="0">
                <a:latin typeface="Helvetica"/>
                <a:cs typeface="Helvetica"/>
              </a:rPr>
              <a:t>Pool Transfers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533186" y="126829"/>
            <a:ext cx="2787943" cy="1107996"/>
          </a:xfrm>
          <a:prstGeom prst="rect">
            <a:avLst/>
          </a:prstGeom>
          <a:solidFill>
            <a:srgbClr val="FBFFBD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Helvetica"/>
                <a:cs typeface="Helvetica"/>
              </a:rPr>
              <a:t>       Carbon Release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latin typeface="Helvetica"/>
                <a:cs typeface="Helvetica"/>
              </a:rPr>
              <a:t>Autotrophic Respiration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latin typeface="Helvetica"/>
                <a:cs typeface="Helvetica"/>
              </a:rPr>
              <a:t>Heterotrophic Respiration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latin typeface="Helvetica"/>
                <a:cs typeface="Helvetica"/>
              </a:rPr>
              <a:t>Disturbance</a:t>
            </a:r>
          </a:p>
        </p:txBody>
      </p:sp>
      <p:sp>
        <p:nvSpPr>
          <p:cNvPr id="56" name="Right Arrow 55"/>
          <p:cNvSpPr/>
          <p:nvPr/>
        </p:nvSpPr>
        <p:spPr>
          <a:xfrm rot="1166534">
            <a:off x="6063940" y="687382"/>
            <a:ext cx="690245" cy="53124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80774" y="2219440"/>
            <a:ext cx="9009885" cy="4585021"/>
            <a:chOff x="80774" y="2219440"/>
            <a:chExt cx="9009885" cy="4585021"/>
          </a:xfrm>
          <a:solidFill>
            <a:schemeClr val="bg2">
              <a:alpha val="30000"/>
            </a:schemeClr>
          </a:solidFill>
        </p:grpSpPr>
        <p:sp>
          <p:nvSpPr>
            <p:cNvPr id="29" name="TextBox 28"/>
            <p:cNvSpPr txBox="1"/>
            <p:nvPr/>
          </p:nvSpPr>
          <p:spPr>
            <a:xfrm>
              <a:off x="7320934" y="3073706"/>
              <a:ext cx="684803" cy="338554"/>
            </a:xfrm>
            <a:prstGeom prst="rect">
              <a:avLst/>
            </a:prstGeom>
            <a:grpFill/>
            <a:ln>
              <a:solidFill>
                <a:schemeClr val="bg2">
                  <a:alpha val="3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00000">
                      <a:alpha val="30000"/>
                    </a:srgbClr>
                  </a:solidFill>
                  <a:latin typeface="Helvetica"/>
                  <a:cs typeface="Helvetica"/>
                </a:rPr>
                <a:t>Daily</a:t>
              </a:r>
              <a:endParaRPr lang="en-US" sz="1600" b="1" dirty="0">
                <a:solidFill>
                  <a:srgbClr val="000000">
                    <a:alpha val="30000"/>
                  </a:srgbClr>
                </a:solidFill>
                <a:latin typeface="Helvetica"/>
                <a:cs typeface="Helvetica"/>
              </a:endParaRPr>
            </a:p>
          </p:txBody>
        </p:sp>
        <p:sp>
          <p:nvSpPr>
            <p:cNvPr id="22" name="Right Arrow 21"/>
            <p:cNvSpPr/>
            <p:nvPr/>
          </p:nvSpPr>
          <p:spPr>
            <a:xfrm rot="3626111">
              <a:off x="7963689" y="2298941"/>
              <a:ext cx="690245" cy="531244"/>
            </a:xfrm>
            <a:prstGeom prst="rightArrow">
              <a:avLst/>
            </a:prstGeom>
            <a:grpFill/>
            <a:ln>
              <a:solidFill>
                <a:schemeClr val="bg2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761012" y="3794550"/>
              <a:ext cx="3250409" cy="861774"/>
            </a:xfrm>
            <a:prstGeom prst="rect">
              <a:avLst/>
            </a:prstGeom>
            <a:grpFill/>
            <a:ln>
              <a:solidFill>
                <a:schemeClr val="bg2">
                  <a:alpha val="3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Helvetica"/>
                  <a:cs typeface="Helvetica"/>
                </a:rPr>
                <a:t>  </a:t>
              </a:r>
              <a:r>
                <a:rPr lang="en-US" b="1" dirty="0" smtClean="0">
                  <a:solidFill>
                    <a:schemeClr val="tx1">
                      <a:alpha val="30000"/>
                    </a:schemeClr>
                  </a:solidFill>
                  <a:latin typeface="Helvetica"/>
                  <a:cs typeface="Helvetica"/>
                </a:rPr>
                <a:t>Sum Carbon Gains/Losses</a:t>
              </a:r>
            </a:p>
            <a:p>
              <a:pPr marL="285750" indent="-285750">
                <a:buFontTx/>
                <a:buChar char="-"/>
              </a:pPr>
              <a:r>
                <a:rPr lang="en-US" sz="1600" dirty="0" smtClean="0">
                  <a:solidFill>
                    <a:schemeClr val="tx1">
                      <a:alpha val="30000"/>
                    </a:schemeClr>
                  </a:solidFill>
                  <a:latin typeface="Helvetica"/>
                  <a:cs typeface="Helvetica"/>
                </a:rPr>
                <a:t>Daily photosynthetic gain</a:t>
              </a:r>
            </a:p>
            <a:p>
              <a:pPr marL="285750" indent="-285750">
                <a:buFontTx/>
                <a:buChar char="-"/>
              </a:pPr>
              <a:r>
                <a:rPr lang="en-US" sz="1600" dirty="0" smtClean="0">
                  <a:solidFill>
                    <a:schemeClr val="tx1">
                      <a:alpha val="30000"/>
                    </a:schemeClr>
                  </a:solidFill>
                  <a:latin typeface="Helvetica"/>
                  <a:cs typeface="Helvetica"/>
                </a:rPr>
                <a:t>Daily pool losses</a:t>
              </a:r>
              <a:endParaRPr lang="en-US" sz="1600" dirty="0">
                <a:solidFill>
                  <a:schemeClr val="tx1">
                    <a:alpha val="30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014950" y="4970131"/>
              <a:ext cx="3250296" cy="369332"/>
            </a:xfrm>
            <a:prstGeom prst="rect">
              <a:avLst/>
            </a:prstGeom>
            <a:grpFill/>
            <a:ln>
              <a:solidFill>
                <a:schemeClr val="bg2">
                  <a:alpha val="3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tx1">
                      <a:alpha val="30000"/>
                    </a:schemeClr>
                  </a:solidFill>
                  <a:latin typeface="Helvetica"/>
                  <a:cs typeface="Helvetica"/>
                </a:rPr>
                <a:t>Determine Phenology Stage</a:t>
              </a:r>
              <a:endParaRPr lang="en-US" b="1" dirty="0">
                <a:solidFill>
                  <a:schemeClr val="tx1">
                    <a:alpha val="30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121070" y="6152550"/>
              <a:ext cx="1969589" cy="646331"/>
            </a:xfrm>
            <a:prstGeom prst="rect">
              <a:avLst/>
            </a:prstGeom>
            <a:grpFill/>
            <a:ln>
              <a:solidFill>
                <a:schemeClr val="bg2">
                  <a:alpha val="3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tx1">
                      <a:alpha val="30000"/>
                    </a:schemeClr>
                  </a:solidFill>
                  <a:latin typeface="Helvetica"/>
                  <a:cs typeface="Helvetica"/>
                </a:rPr>
                <a:t>Trigger Growing Season Start</a:t>
              </a:r>
              <a:endParaRPr lang="en-US" b="1" dirty="0">
                <a:solidFill>
                  <a:schemeClr val="tx1">
                    <a:alpha val="30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25" name="Bent Arrow 24"/>
            <p:cNvSpPr/>
            <p:nvPr/>
          </p:nvSpPr>
          <p:spPr>
            <a:xfrm>
              <a:off x="177644" y="5139806"/>
              <a:ext cx="433300" cy="947556"/>
            </a:xfrm>
            <a:prstGeom prst="bentArrow">
              <a:avLst>
                <a:gd name="adj1" fmla="val 13483"/>
                <a:gd name="adj2" fmla="val 17323"/>
                <a:gd name="adj3" fmla="val 25000"/>
                <a:gd name="adj4" fmla="val 43750"/>
              </a:avLst>
            </a:prstGeom>
            <a:grpFill/>
            <a:ln>
              <a:solidFill>
                <a:schemeClr val="bg2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215479" y="5683471"/>
              <a:ext cx="2946653" cy="1107996"/>
            </a:xfrm>
            <a:prstGeom prst="rect">
              <a:avLst/>
            </a:prstGeom>
            <a:grpFill/>
            <a:ln>
              <a:solidFill>
                <a:schemeClr val="bg2">
                  <a:alpha val="3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tx1">
                      <a:alpha val="30000"/>
                    </a:schemeClr>
                  </a:solidFill>
                  <a:latin typeface="Helvetica"/>
                  <a:cs typeface="Helvetica"/>
                </a:rPr>
                <a:t>Calculate Pool Allocation</a:t>
              </a:r>
            </a:p>
            <a:p>
              <a:pPr marL="285750" indent="-285750">
                <a:buFontTx/>
                <a:buChar char="-"/>
              </a:pPr>
              <a:r>
                <a:rPr lang="en-US" sz="1600" dirty="0" smtClean="0">
                  <a:solidFill>
                    <a:schemeClr val="tx1">
                      <a:alpha val="30000"/>
                    </a:schemeClr>
                  </a:solidFill>
                  <a:latin typeface="Helvetica"/>
                  <a:cs typeface="Helvetica"/>
                </a:rPr>
                <a:t>Phenology Stage</a:t>
              </a:r>
            </a:p>
            <a:p>
              <a:pPr marL="285750" indent="-285750">
                <a:buFontTx/>
                <a:buChar char="-"/>
              </a:pPr>
              <a:r>
                <a:rPr lang="en-US" sz="1600" dirty="0" smtClean="0">
                  <a:solidFill>
                    <a:schemeClr val="tx1">
                      <a:alpha val="30000"/>
                    </a:schemeClr>
                  </a:solidFill>
                  <a:latin typeface="Helvetica"/>
                  <a:cs typeface="Helvetica"/>
                </a:rPr>
                <a:t>Meteorological Conditions</a:t>
              </a:r>
            </a:p>
            <a:p>
              <a:pPr marL="285750" indent="-285750">
                <a:buFontTx/>
                <a:buChar char="-"/>
              </a:pPr>
              <a:r>
                <a:rPr lang="en-US" sz="1600" dirty="0" smtClean="0">
                  <a:solidFill>
                    <a:schemeClr val="tx1">
                      <a:alpha val="30000"/>
                    </a:schemeClr>
                  </a:solidFill>
                  <a:latin typeface="Helvetica"/>
                  <a:cs typeface="Helvetica"/>
                </a:rPr>
                <a:t>Pool Size</a:t>
              </a:r>
              <a:endParaRPr lang="en-US" sz="1600" dirty="0">
                <a:solidFill>
                  <a:schemeClr val="tx1">
                    <a:alpha val="30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54" name="Right Arrow 53"/>
            <p:cNvSpPr/>
            <p:nvPr/>
          </p:nvSpPr>
          <p:spPr>
            <a:xfrm rot="9440953">
              <a:off x="6629140" y="5657120"/>
              <a:ext cx="690245" cy="531244"/>
            </a:xfrm>
            <a:prstGeom prst="rightArrow">
              <a:avLst/>
            </a:prstGeom>
            <a:grpFill/>
            <a:ln>
              <a:solidFill>
                <a:schemeClr val="bg2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ight Arrow 54"/>
            <p:cNvSpPr/>
            <p:nvPr/>
          </p:nvSpPr>
          <p:spPr>
            <a:xfrm rot="12453078">
              <a:off x="2026776" y="5636068"/>
              <a:ext cx="690245" cy="531244"/>
            </a:xfrm>
            <a:prstGeom prst="rightArrow">
              <a:avLst/>
            </a:prstGeom>
            <a:grpFill/>
            <a:ln>
              <a:solidFill>
                <a:schemeClr val="bg2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75254" y="5043030"/>
              <a:ext cx="1659604" cy="369332"/>
            </a:xfrm>
            <a:prstGeom prst="rect">
              <a:avLst/>
            </a:prstGeom>
            <a:grpFill/>
            <a:ln>
              <a:solidFill>
                <a:schemeClr val="bg2">
                  <a:alpha val="3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tx1">
                      <a:alpha val="30000"/>
                    </a:schemeClr>
                  </a:solidFill>
                  <a:latin typeface="Helvetica"/>
                  <a:cs typeface="Helvetica"/>
                </a:rPr>
                <a:t>Update Pools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15336" y="3842775"/>
              <a:ext cx="2322458" cy="369332"/>
            </a:xfrm>
            <a:prstGeom prst="rect">
              <a:avLst/>
            </a:prstGeom>
            <a:grpFill/>
            <a:ln>
              <a:solidFill>
                <a:schemeClr val="bg2">
                  <a:alpha val="3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tx1">
                      <a:alpha val="30000"/>
                    </a:schemeClr>
                  </a:solidFill>
                  <a:latin typeface="Helvetica"/>
                  <a:cs typeface="Helvetica"/>
                </a:rPr>
                <a:t>Calculate LAI/FPAR</a:t>
              </a:r>
              <a:endParaRPr lang="en-US" sz="1600" dirty="0">
                <a:solidFill>
                  <a:schemeClr val="tx1">
                    <a:alpha val="30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80774" y="5942687"/>
              <a:ext cx="1518715" cy="861774"/>
            </a:xfrm>
            <a:prstGeom prst="rect">
              <a:avLst/>
            </a:prstGeom>
            <a:grpFill/>
            <a:ln>
              <a:solidFill>
                <a:schemeClr val="bg2">
                  <a:alpha val="3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tx1">
                      <a:alpha val="30000"/>
                    </a:schemeClr>
                  </a:solidFill>
                  <a:latin typeface="Helvetica"/>
                  <a:cs typeface="Helvetica"/>
                </a:rPr>
                <a:t>Disturbance</a:t>
              </a:r>
            </a:p>
            <a:p>
              <a:pPr marL="285750" indent="-285750">
                <a:buFontTx/>
                <a:buChar char="-"/>
              </a:pPr>
              <a:r>
                <a:rPr lang="en-US" sz="1600" dirty="0" smtClean="0">
                  <a:solidFill>
                    <a:schemeClr val="tx1">
                      <a:alpha val="30000"/>
                    </a:schemeClr>
                  </a:solidFill>
                  <a:latin typeface="Helvetica"/>
                  <a:cs typeface="Helvetica"/>
                </a:rPr>
                <a:t>Grazing</a:t>
              </a:r>
            </a:p>
            <a:p>
              <a:pPr marL="285750" indent="-285750">
                <a:buFontTx/>
                <a:buChar char="-"/>
              </a:pPr>
              <a:r>
                <a:rPr lang="en-US" sz="1600" dirty="0" smtClean="0">
                  <a:solidFill>
                    <a:schemeClr val="tx1">
                      <a:alpha val="30000"/>
                    </a:schemeClr>
                  </a:solidFill>
                  <a:latin typeface="Helvetica"/>
                  <a:cs typeface="Helvetica"/>
                </a:rPr>
                <a:t>Harvest </a:t>
              </a:r>
              <a:endParaRPr lang="en-US" sz="1600" dirty="0">
                <a:solidFill>
                  <a:schemeClr val="tx1">
                    <a:alpha val="30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64" name="Bent Arrow 63"/>
            <p:cNvSpPr/>
            <p:nvPr/>
          </p:nvSpPr>
          <p:spPr>
            <a:xfrm flipH="1">
              <a:off x="8385488" y="5090746"/>
              <a:ext cx="418801" cy="1042315"/>
            </a:xfrm>
            <a:prstGeom prst="bentArrow">
              <a:avLst>
                <a:gd name="adj1" fmla="val 13483"/>
                <a:gd name="adj2" fmla="val 17323"/>
                <a:gd name="adj3" fmla="val 25000"/>
                <a:gd name="adj4" fmla="val 43750"/>
              </a:avLst>
            </a:prstGeom>
            <a:grpFill/>
            <a:ln>
              <a:solidFill>
                <a:schemeClr val="bg2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19031" y="4424746"/>
              <a:ext cx="4109719" cy="369332"/>
            </a:xfrm>
            <a:prstGeom prst="rect">
              <a:avLst/>
            </a:prstGeom>
            <a:grpFill/>
            <a:ln>
              <a:solidFill>
                <a:schemeClr val="bg2">
                  <a:alpha val="3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tx1">
                      <a:alpha val="30000"/>
                    </a:schemeClr>
                  </a:solidFill>
                  <a:latin typeface="Helvetica"/>
                  <a:cs typeface="Helvetica"/>
                </a:rPr>
                <a:t>Calculate Growth Respiration Rates</a:t>
              </a:r>
              <a:endParaRPr lang="en-US" sz="1600" dirty="0">
                <a:solidFill>
                  <a:schemeClr val="tx1">
                    <a:alpha val="30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67" name="Right Arrow 66"/>
            <p:cNvSpPr/>
            <p:nvPr/>
          </p:nvSpPr>
          <p:spPr>
            <a:xfrm rot="16200000">
              <a:off x="397731" y="3138791"/>
              <a:ext cx="690245" cy="531244"/>
            </a:xfrm>
            <a:prstGeom prst="rightArrow">
              <a:avLst/>
            </a:prstGeom>
            <a:grpFill/>
            <a:ln>
              <a:solidFill>
                <a:schemeClr val="bg2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6" name="Picture 25" descr="rain-clouds-clipart-free-vector-rain-cloud-clip-art_109955_Rain_Cloud_clip_art_hight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383" y="141081"/>
            <a:ext cx="1801833" cy="1534561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2334858" y="4484599"/>
            <a:ext cx="5034602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b="1" u="sng" dirty="0" smtClean="0">
                <a:latin typeface="Helvetica"/>
                <a:cs typeface="Helvetica"/>
              </a:rPr>
              <a:t>Diurnally-Varying Processes</a:t>
            </a:r>
            <a:endParaRPr lang="en-US" sz="2800" b="1" u="sng" dirty="0" smtClean="0">
              <a:latin typeface="Helvetica"/>
              <a:cs typeface="Helvetica"/>
            </a:endParaRPr>
          </a:p>
          <a:p>
            <a:pPr algn="ctr"/>
            <a:r>
              <a:rPr lang="en-US" sz="2000" b="1" dirty="0" smtClean="0">
                <a:latin typeface="Helvetica"/>
                <a:cs typeface="Helvetica"/>
              </a:rPr>
              <a:t>Model-</a:t>
            </a:r>
            <a:r>
              <a:rPr lang="en-US" sz="2000" b="1" dirty="0" err="1" smtClean="0">
                <a:latin typeface="Helvetica"/>
                <a:cs typeface="Helvetica"/>
              </a:rPr>
              <a:t>Timestep</a:t>
            </a:r>
            <a:r>
              <a:rPr lang="en-US" sz="2000" b="1" dirty="0" smtClean="0">
                <a:latin typeface="Helvetica"/>
                <a:cs typeface="Helvetica"/>
              </a:rPr>
              <a:t> (10 minutes)</a:t>
            </a:r>
            <a:endParaRPr lang="en-US" sz="2000" b="1" dirty="0">
              <a:latin typeface="Helvetica"/>
              <a:cs typeface="Helvetica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59173" y="5882778"/>
            <a:ext cx="2800767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200" dirty="0" smtClean="0"/>
              <a:t>Carbon Assimilation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 smtClean="0"/>
              <a:t>Carbon Release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24053" y="5498057"/>
            <a:ext cx="380469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Helvetica"/>
                <a:cs typeface="Helvetica"/>
              </a:rPr>
              <a:t>Land-Atmosphere Exchanges</a:t>
            </a:r>
            <a:endParaRPr lang="en-US" sz="2000" b="1" dirty="0">
              <a:latin typeface="Helvetica"/>
              <a:cs typeface="Helvetica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819152" y="5957616"/>
            <a:ext cx="3826689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200" dirty="0" smtClean="0"/>
              <a:t>Live and Dead Pool Transfers</a:t>
            </a:r>
            <a:endParaRPr lang="en-US" sz="2200" dirty="0"/>
          </a:p>
        </p:txBody>
      </p:sp>
      <p:sp>
        <p:nvSpPr>
          <p:cNvPr id="43" name="TextBox 42"/>
          <p:cNvSpPr txBox="1"/>
          <p:nvPr/>
        </p:nvSpPr>
        <p:spPr>
          <a:xfrm>
            <a:off x="5143471" y="5561854"/>
            <a:ext cx="320607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Helvetica"/>
                <a:cs typeface="Helvetica"/>
              </a:rPr>
              <a:t>Carbon Pool Exchanges</a:t>
            </a:r>
            <a:endParaRPr lang="en-US" sz="2000" b="1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93464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880" y="78784"/>
            <a:ext cx="746610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Helvetica"/>
                <a:cs typeface="Helvetica"/>
              </a:rPr>
              <a:t>Carbon Assimilation: Photosynthesis</a:t>
            </a:r>
            <a:endParaRPr lang="en-US" sz="3200" b="1" dirty="0">
              <a:latin typeface="Helvetica"/>
              <a:cs typeface="Helv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5728" y="635750"/>
            <a:ext cx="67596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200" dirty="0" smtClean="0"/>
              <a:t>Physiologically-Driven </a:t>
            </a:r>
            <a:r>
              <a:rPr lang="en-US" sz="2200" dirty="0" err="1" smtClean="0"/>
              <a:t>Stomatal</a:t>
            </a:r>
            <a:r>
              <a:rPr lang="en-US" sz="2200" dirty="0" smtClean="0"/>
              <a:t> Model</a:t>
            </a:r>
          </a:p>
          <a:p>
            <a:r>
              <a:rPr lang="en-US" sz="1600" dirty="0" smtClean="0"/>
              <a:t>      - </a:t>
            </a:r>
            <a:r>
              <a:rPr lang="en-US" sz="1600" dirty="0" smtClean="0"/>
              <a:t>Leaf s</a:t>
            </a:r>
            <a:r>
              <a:rPr lang="en-US" sz="1600" dirty="0" smtClean="0"/>
              <a:t>tomata control rate of CO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 diffusion in and water vapor diffusion out 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- </a:t>
            </a:r>
            <a:r>
              <a:rPr lang="en-US" sz="1600" dirty="0" err="1" smtClean="0"/>
              <a:t>Stomatal</a:t>
            </a:r>
            <a:r>
              <a:rPr lang="en-US" sz="1600" dirty="0" smtClean="0"/>
              <a:t> conduction regulates the </a:t>
            </a:r>
            <a:r>
              <a:rPr lang="en-US" sz="1600" dirty="0" smtClean="0"/>
              <a:t>addition of CO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 with loss of water</a:t>
            </a:r>
            <a:endParaRPr lang="en-US" sz="1600" dirty="0" smtClean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8355460"/>
              </p:ext>
            </p:extLst>
          </p:nvPr>
        </p:nvGraphicFramePr>
        <p:xfrm>
          <a:off x="1055632" y="1916101"/>
          <a:ext cx="2228249" cy="846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17" name="Equation" r:id="rId3" imgW="952500" imgH="393700" progId="Equation.3">
                  <p:embed/>
                </p:oleObj>
              </mc:Choice>
              <mc:Fallback>
                <p:oleObj name="Equation" r:id="rId3" imgW="9525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55632" y="1916101"/>
                        <a:ext cx="2228249" cy="8461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491935" y="1971888"/>
            <a:ext cx="2600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g</a:t>
            </a:r>
            <a:r>
              <a:rPr lang="en-US" sz="1200" baseline="-25000" dirty="0" err="1" smtClean="0"/>
              <a:t>s</a:t>
            </a:r>
            <a:r>
              <a:rPr lang="en-US" sz="1200" dirty="0" smtClean="0"/>
              <a:t> = </a:t>
            </a:r>
            <a:r>
              <a:rPr lang="en-US" sz="1200" dirty="0" err="1" smtClean="0"/>
              <a:t>Stomatal</a:t>
            </a:r>
            <a:r>
              <a:rPr lang="en-US" sz="1200" dirty="0" smtClean="0"/>
              <a:t> </a:t>
            </a:r>
            <a:r>
              <a:rPr lang="en-US" sz="1200" dirty="0" smtClean="0"/>
              <a:t>conductance </a:t>
            </a:r>
            <a:r>
              <a:rPr lang="en-US" sz="1200" dirty="0"/>
              <a:t>(</a:t>
            </a:r>
            <a:r>
              <a:rPr lang="en-US" sz="1200" dirty="0" err="1"/>
              <a:t>mol</a:t>
            </a:r>
            <a:r>
              <a:rPr lang="en-US" sz="1200" dirty="0"/>
              <a:t>/m</a:t>
            </a:r>
            <a:r>
              <a:rPr lang="en-US" sz="1200" baseline="30000" dirty="0"/>
              <a:t>2</a:t>
            </a:r>
            <a:r>
              <a:rPr lang="en-US" sz="1200" dirty="0"/>
              <a:t>/s</a:t>
            </a:r>
            <a:r>
              <a:rPr lang="en-US" sz="1200" dirty="0" smtClean="0"/>
              <a:t>)</a:t>
            </a:r>
          </a:p>
          <a:p>
            <a:r>
              <a:rPr lang="en-US" sz="1200" dirty="0" smtClean="0"/>
              <a:t>m, b = </a:t>
            </a:r>
            <a:r>
              <a:rPr lang="en-US" sz="1200" dirty="0" smtClean="0"/>
              <a:t>Coefficients</a:t>
            </a:r>
            <a:endParaRPr lang="en-US" sz="1200" dirty="0" smtClean="0"/>
          </a:p>
          <a:p>
            <a:r>
              <a:rPr lang="en-US" sz="1200" dirty="0" smtClean="0"/>
              <a:t>A = </a:t>
            </a:r>
            <a:r>
              <a:rPr lang="en-US" sz="1200" dirty="0" smtClean="0"/>
              <a:t>Assimilation rate (</a:t>
            </a:r>
            <a:r>
              <a:rPr lang="en-US" sz="1200" dirty="0" err="1" smtClean="0"/>
              <a:t>mol</a:t>
            </a:r>
            <a:r>
              <a:rPr lang="en-US" sz="1200" dirty="0" smtClean="0"/>
              <a:t>/m</a:t>
            </a:r>
            <a:r>
              <a:rPr lang="en-US" sz="1200" baseline="30000" dirty="0" smtClean="0"/>
              <a:t>2</a:t>
            </a:r>
            <a:r>
              <a:rPr lang="en-US" sz="1200" dirty="0" smtClean="0"/>
              <a:t>/s)</a:t>
            </a:r>
          </a:p>
          <a:p>
            <a:r>
              <a:rPr lang="en-US" sz="1200" dirty="0" smtClean="0"/>
              <a:t>C = CO</a:t>
            </a:r>
            <a:r>
              <a:rPr lang="en-US" sz="1200" baseline="-25000" dirty="0" smtClean="0"/>
              <a:t>2</a:t>
            </a:r>
            <a:r>
              <a:rPr lang="en-US" sz="1200" dirty="0" smtClean="0"/>
              <a:t> concentration (Pa</a:t>
            </a:r>
            <a:r>
              <a:rPr lang="en-US" sz="1200" dirty="0" smtClean="0"/>
              <a:t>)</a:t>
            </a:r>
            <a:endParaRPr lang="en-US" sz="12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65488" y="6025551"/>
            <a:ext cx="24660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err="1">
                <a:latin typeface="Helvetica"/>
                <a:cs typeface="Helvetica"/>
              </a:rPr>
              <a:t>Collatz</a:t>
            </a:r>
            <a:r>
              <a:rPr lang="en-US" sz="2000" b="1" dirty="0">
                <a:latin typeface="Helvetica"/>
                <a:cs typeface="Helvetica"/>
              </a:rPr>
              <a:t> et al., </a:t>
            </a:r>
            <a:r>
              <a:rPr lang="en-US" sz="2000" b="1" dirty="0" smtClean="0">
                <a:latin typeface="Helvetica"/>
                <a:cs typeface="Helvetica"/>
              </a:rPr>
              <a:t>1991</a:t>
            </a:r>
          </a:p>
          <a:p>
            <a:pPr algn="ctr"/>
            <a:r>
              <a:rPr lang="en-US" sz="2000" b="1" dirty="0" smtClean="0">
                <a:latin typeface="Helvetica"/>
                <a:cs typeface="Helvetica"/>
              </a:rPr>
              <a:t> </a:t>
            </a:r>
            <a:r>
              <a:rPr lang="en-US" sz="2000" b="1" dirty="0">
                <a:latin typeface="Helvetica"/>
                <a:cs typeface="Helvetica"/>
              </a:rPr>
              <a:t>Sellers et al., 1992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8516" y="2848307"/>
            <a:ext cx="25722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200" dirty="0" smtClean="0"/>
              <a:t>Assimilation Rate</a:t>
            </a:r>
            <a:endParaRPr lang="en-US" sz="2200" i="1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6092411" y="1968788"/>
            <a:ext cx="2052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 = relative humidity</a:t>
            </a:r>
          </a:p>
          <a:p>
            <a:r>
              <a:rPr lang="en-US" sz="1200" dirty="0"/>
              <a:t>p = atmospheric pressure (Pa)</a:t>
            </a:r>
          </a:p>
          <a:p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457586" y="3762242"/>
            <a:ext cx="271099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200" dirty="0"/>
              <a:t>Canopy </a:t>
            </a:r>
            <a:r>
              <a:rPr lang="en-US" sz="2200" dirty="0" smtClean="0"/>
              <a:t>Integration</a:t>
            </a:r>
            <a:endParaRPr lang="en-US" sz="22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3044957"/>
              </p:ext>
            </p:extLst>
          </p:nvPr>
        </p:nvGraphicFramePr>
        <p:xfrm>
          <a:off x="3119438" y="4147476"/>
          <a:ext cx="3284537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18" name="Equation" r:id="rId5" imgW="1866900" imgH="241300" progId="Equation.3">
                  <p:embed/>
                </p:oleObj>
              </mc:Choice>
              <mc:Fallback>
                <p:oleObj name="Equation" r:id="rId5" imgW="18669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19438" y="4147476"/>
                        <a:ext cx="3284537" cy="423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8556847"/>
              </p:ext>
            </p:extLst>
          </p:nvPr>
        </p:nvGraphicFramePr>
        <p:xfrm>
          <a:off x="1238391" y="3215697"/>
          <a:ext cx="2508781" cy="467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19" name="Equation" r:id="rId7" imgW="1295400" imgH="241300" progId="Equation.3">
                  <p:embed/>
                </p:oleObj>
              </mc:Choice>
              <mc:Fallback>
                <p:oleObj name="Equation" r:id="rId7" imgW="12954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38391" y="3215697"/>
                        <a:ext cx="2508781" cy="4673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861780" y="3115911"/>
            <a:ext cx="2778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 </a:t>
            </a:r>
            <a:r>
              <a:rPr lang="en-US" sz="1200" dirty="0" smtClean="0"/>
              <a:t>A</a:t>
            </a:r>
            <a:r>
              <a:rPr lang="en-US" sz="1200" baseline="-25000" dirty="0" smtClean="0"/>
              <a:t>L</a:t>
            </a:r>
            <a:r>
              <a:rPr lang="en-US" sz="1200" dirty="0" smtClean="0"/>
              <a:t> </a:t>
            </a:r>
            <a:r>
              <a:rPr lang="en-US" sz="1200" dirty="0"/>
              <a:t>= Light-limited </a:t>
            </a:r>
            <a:r>
              <a:rPr lang="en-US" sz="1200" dirty="0" smtClean="0"/>
              <a:t>rate (</a:t>
            </a:r>
            <a:r>
              <a:rPr lang="en-US" sz="1200" dirty="0" err="1"/>
              <a:t>mol</a:t>
            </a:r>
            <a:r>
              <a:rPr lang="en-US" sz="1200" dirty="0"/>
              <a:t>/m</a:t>
            </a:r>
            <a:r>
              <a:rPr lang="en-US" sz="1200" baseline="30000" dirty="0"/>
              <a:t>2</a:t>
            </a:r>
            <a:r>
              <a:rPr lang="en-US" sz="1200" dirty="0"/>
              <a:t>/s</a:t>
            </a:r>
            <a:r>
              <a:rPr lang="en-US" sz="1200" dirty="0" smtClean="0"/>
              <a:t>)</a:t>
            </a:r>
          </a:p>
          <a:p>
            <a:r>
              <a:rPr lang="en-US" sz="1200" dirty="0" smtClean="0"/>
              <a:t> A</a:t>
            </a:r>
            <a:r>
              <a:rPr lang="en-US" sz="1200" baseline="-25000" dirty="0" smtClean="0"/>
              <a:t>R</a:t>
            </a:r>
            <a:r>
              <a:rPr lang="en-US" sz="1200" dirty="0" smtClean="0"/>
              <a:t> = </a:t>
            </a:r>
            <a:r>
              <a:rPr lang="en-US" sz="1200" dirty="0" err="1" smtClean="0"/>
              <a:t>Rubisco</a:t>
            </a:r>
            <a:r>
              <a:rPr lang="en-US" sz="1200" dirty="0" smtClean="0"/>
              <a:t>-limited rate (</a:t>
            </a:r>
            <a:r>
              <a:rPr lang="en-US" sz="1200" dirty="0" err="1"/>
              <a:t>mol</a:t>
            </a:r>
            <a:r>
              <a:rPr lang="en-US" sz="1200" dirty="0"/>
              <a:t>/m</a:t>
            </a:r>
            <a:r>
              <a:rPr lang="en-US" sz="1200" baseline="30000" dirty="0"/>
              <a:t>2</a:t>
            </a:r>
            <a:r>
              <a:rPr lang="en-US" sz="1200" dirty="0"/>
              <a:t>/s</a:t>
            </a:r>
            <a:r>
              <a:rPr lang="en-US" sz="1200" dirty="0" smtClean="0"/>
              <a:t>)</a:t>
            </a:r>
          </a:p>
          <a:p>
            <a:r>
              <a:rPr lang="en-US" sz="1200" dirty="0" smtClean="0"/>
              <a:t> A</a:t>
            </a:r>
            <a:r>
              <a:rPr lang="en-US" sz="1200" baseline="-25000" dirty="0" smtClean="0"/>
              <a:t>U</a:t>
            </a:r>
            <a:r>
              <a:rPr lang="en-US" sz="1200" dirty="0" smtClean="0"/>
              <a:t> </a:t>
            </a:r>
            <a:r>
              <a:rPr lang="en-US" sz="1200" dirty="0"/>
              <a:t>= Utilization-limited </a:t>
            </a:r>
            <a:r>
              <a:rPr lang="en-US" sz="1200" dirty="0" smtClean="0"/>
              <a:t>rate </a:t>
            </a:r>
            <a:r>
              <a:rPr lang="en-US" sz="1200" dirty="0"/>
              <a:t>(</a:t>
            </a:r>
            <a:r>
              <a:rPr lang="en-US" sz="1200" dirty="0" err="1"/>
              <a:t>mol</a:t>
            </a:r>
            <a:r>
              <a:rPr lang="en-US" sz="1200" dirty="0"/>
              <a:t>/m</a:t>
            </a:r>
            <a:r>
              <a:rPr lang="en-US" sz="1200" baseline="30000" dirty="0"/>
              <a:t>2</a:t>
            </a:r>
            <a:r>
              <a:rPr lang="en-US" sz="1200" dirty="0"/>
              <a:t>/s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6735239" y="4844163"/>
            <a:ext cx="206649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Environmental Forcing</a:t>
            </a:r>
          </a:p>
          <a:p>
            <a:r>
              <a:rPr lang="en-US" sz="1200" dirty="0" smtClean="0"/>
              <a:t>- Humidity</a:t>
            </a:r>
          </a:p>
          <a:p>
            <a:r>
              <a:rPr lang="en-US" sz="1200" dirty="0" smtClean="0"/>
              <a:t>- Root</a:t>
            </a:r>
            <a:r>
              <a:rPr lang="en-US" sz="1200" dirty="0"/>
              <a:t>-Zone </a:t>
            </a:r>
            <a:r>
              <a:rPr lang="en-US" sz="1200" dirty="0" smtClean="0"/>
              <a:t>Water</a:t>
            </a:r>
          </a:p>
          <a:p>
            <a:r>
              <a:rPr lang="en-US" sz="1200" dirty="0" smtClean="0"/>
              <a:t>- Temperature</a:t>
            </a:r>
            <a:endParaRPr lang="en-US" sz="1200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195786" y="4572020"/>
            <a:ext cx="539453" cy="35378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82475" y="4925805"/>
            <a:ext cx="18646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Leaf Physiology </a:t>
            </a:r>
          </a:p>
          <a:p>
            <a:pPr algn="ctr"/>
            <a:r>
              <a:rPr lang="en-US" sz="1600" dirty="0" smtClean="0"/>
              <a:t>or </a:t>
            </a:r>
          </a:p>
          <a:p>
            <a:pPr algn="ctr"/>
            <a:r>
              <a:rPr lang="en-US" sz="1600" dirty="0" smtClean="0"/>
              <a:t>Radiation Rate Limit</a:t>
            </a:r>
            <a:endParaRPr lang="en-US" sz="1600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2631553" y="4572020"/>
            <a:ext cx="1566704" cy="4263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747172" y="5167634"/>
            <a:ext cx="25552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Canopy PAR Use Parameter</a:t>
            </a:r>
            <a:endParaRPr lang="en-US" sz="1600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5107214" y="4571339"/>
            <a:ext cx="486269" cy="42701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17284" y="1590100"/>
            <a:ext cx="577594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200" dirty="0" err="1"/>
              <a:t>Stomatal</a:t>
            </a:r>
            <a:r>
              <a:rPr lang="en-US" sz="2200" dirty="0"/>
              <a:t> conductance: Ball-Berry </a:t>
            </a:r>
            <a:r>
              <a:rPr lang="en-US" sz="2200" dirty="0" smtClean="0"/>
              <a:t>Relationship</a:t>
            </a:r>
            <a:endParaRPr lang="en-US" sz="2200" dirty="0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8836910"/>
              </p:ext>
            </p:extLst>
          </p:nvPr>
        </p:nvGraphicFramePr>
        <p:xfrm>
          <a:off x="3996442" y="5569025"/>
          <a:ext cx="20066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20" name="Equation" r:id="rId9" imgW="2006600" imgH="571500" progId="Equation.3">
                  <p:embed/>
                </p:oleObj>
              </mc:Choice>
              <mc:Fallback>
                <p:oleObj name="Equation" r:id="rId9" imgW="2006600" imgH="571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996442" y="5569025"/>
                        <a:ext cx="20066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Straight Connector 25"/>
          <p:cNvCxnSpPr/>
          <p:nvPr/>
        </p:nvCxnSpPr>
        <p:spPr>
          <a:xfrm>
            <a:off x="0" y="5851071"/>
            <a:ext cx="2930095" cy="18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2930095" y="5869215"/>
            <a:ext cx="0" cy="9887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020788" y="6154965"/>
            <a:ext cx="2571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FPAR =Fraction of </a:t>
            </a:r>
            <a:r>
              <a:rPr lang="en-US" sz="1200" dirty="0" err="1" smtClean="0"/>
              <a:t>photosynthetically</a:t>
            </a:r>
            <a:r>
              <a:rPr lang="en-US" sz="1200" dirty="0" smtClean="0"/>
              <a:t> 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            active radiation absorbed by 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            the vegetation canopy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489008" y="6168436"/>
            <a:ext cx="24735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k =  extinction coefficient for the flux </a:t>
            </a:r>
          </a:p>
          <a:p>
            <a:r>
              <a:rPr lang="en-US" sz="1200" dirty="0"/>
              <a:t>       of PAR or visible radiation</a:t>
            </a:r>
          </a:p>
          <a:p>
            <a:r>
              <a:rPr lang="en-US" sz="1200" dirty="0"/>
              <a:t>LT = Total Leaf Area Index (LAI</a:t>
            </a:r>
            <a:r>
              <a:rPr lang="en-US" sz="1200" dirty="0" smtClean="0"/>
              <a:t>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40760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1271" y="103139"/>
            <a:ext cx="846918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Helvetica"/>
                <a:cs typeface="Helvetica"/>
              </a:rPr>
              <a:t>Carbon Release: Autotrophic Respiration</a:t>
            </a:r>
            <a:endParaRPr lang="en-US" sz="3200" b="1" dirty="0">
              <a:latin typeface="Helvetica"/>
              <a:cs typeface="Helvetica"/>
            </a:endParaRP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816372"/>
              </p:ext>
            </p:extLst>
          </p:nvPr>
        </p:nvGraphicFramePr>
        <p:xfrm>
          <a:off x="627063" y="714040"/>
          <a:ext cx="7975600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8" name="Equation" r:id="rId3" imgW="3568700" imgH="444500" progId="Equation.3">
                  <p:embed/>
                </p:oleObj>
              </mc:Choice>
              <mc:Fallback>
                <p:oleObj name="Equation" r:id="rId3" imgW="35687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7063" y="714040"/>
                        <a:ext cx="7975600" cy="993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90050"/>
              </p:ext>
            </p:extLst>
          </p:nvPr>
        </p:nvGraphicFramePr>
        <p:xfrm>
          <a:off x="337000" y="2511516"/>
          <a:ext cx="4579938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9" name="Equation" r:id="rId5" imgW="2324100" imgH="444500" progId="Equation.3">
                  <p:embed/>
                </p:oleObj>
              </mc:Choice>
              <mc:Fallback>
                <p:oleObj name="Equation" r:id="rId5" imgW="23241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7000" y="2511516"/>
                        <a:ext cx="4579938" cy="876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" name="Straight Arrow Connector 28"/>
          <p:cNvCxnSpPr/>
          <p:nvPr/>
        </p:nvCxnSpPr>
        <p:spPr>
          <a:xfrm flipH="1">
            <a:off x="2667001" y="1449602"/>
            <a:ext cx="521924" cy="1007819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75208" y="3374010"/>
            <a:ext cx="421281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</a:t>
            </a:r>
            <a:r>
              <a:rPr lang="en-US" sz="1600" baseline="-25000" dirty="0" smtClean="0"/>
              <a:t>GR</a:t>
            </a:r>
            <a:r>
              <a:rPr lang="en-US" sz="1600" dirty="0" smtClean="0"/>
              <a:t> </a:t>
            </a:r>
            <a:r>
              <a:rPr lang="en-US" sz="1600" dirty="0" smtClean="0"/>
              <a:t>  = </a:t>
            </a:r>
            <a:r>
              <a:rPr lang="en-US" sz="1600" dirty="0" smtClean="0"/>
              <a:t>Growth Respiration Factor (0-1)</a:t>
            </a:r>
          </a:p>
          <a:p>
            <a:r>
              <a:rPr lang="en-US" sz="1600" dirty="0" err="1" smtClean="0"/>
              <a:t>C</a:t>
            </a:r>
            <a:r>
              <a:rPr lang="en-US" sz="1600" baseline="-25000" dirty="0" err="1" smtClean="0"/>
              <a:t>Alloc</a:t>
            </a:r>
            <a:r>
              <a:rPr lang="en-US" sz="1600" dirty="0" smtClean="0"/>
              <a:t> = Carbon Allocated to Pool (</a:t>
            </a:r>
            <a:r>
              <a:rPr lang="en-US" sz="1600" dirty="0" err="1" smtClean="0"/>
              <a:t>mol</a:t>
            </a:r>
            <a:r>
              <a:rPr lang="en-US" sz="1600" dirty="0" smtClean="0"/>
              <a:t>/m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)</a:t>
            </a:r>
          </a:p>
          <a:p>
            <a:r>
              <a:rPr lang="en-US" sz="1600" dirty="0" err="1" smtClean="0"/>
              <a:t>seconds_per_day</a:t>
            </a:r>
            <a:r>
              <a:rPr lang="en-US" sz="1600" dirty="0" smtClean="0"/>
              <a:t> = Conversion from 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       daily-calculated carbon allocation (s/day)</a:t>
            </a:r>
            <a:endParaRPr lang="en-US" sz="1600" dirty="0"/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5595391" y="1449602"/>
            <a:ext cx="1238019" cy="2768386"/>
          </a:xfrm>
          <a:prstGeom prst="straightConnector1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8879217"/>
              </p:ext>
            </p:extLst>
          </p:nvPr>
        </p:nvGraphicFramePr>
        <p:xfrm>
          <a:off x="2453355" y="4369229"/>
          <a:ext cx="6353175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0" name="Equation" r:id="rId7" imgW="2844800" imgH="444500" progId="Equation.3">
                  <p:embed/>
                </p:oleObj>
              </mc:Choice>
              <mc:Fallback>
                <p:oleObj name="Equation" r:id="rId7" imgW="28448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453355" y="4369229"/>
                        <a:ext cx="6353175" cy="995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2101273" y="5607286"/>
            <a:ext cx="27052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</a:t>
            </a:r>
            <a:r>
              <a:rPr lang="en-US" baseline="-25000" dirty="0" err="1" smtClean="0"/>
              <a:t>MR</a:t>
            </a:r>
            <a:r>
              <a:rPr lang="en-US" baseline="-25000" dirty="0" smtClean="0"/>
              <a:t> </a:t>
            </a:r>
            <a:r>
              <a:rPr lang="en-US" dirty="0" smtClean="0"/>
              <a:t>= </a:t>
            </a:r>
            <a:r>
              <a:rPr lang="en-US" dirty="0"/>
              <a:t>Pool </a:t>
            </a:r>
            <a:r>
              <a:rPr lang="en-US" dirty="0" smtClean="0"/>
              <a:t>maintenance </a:t>
            </a:r>
          </a:p>
          <a:p>
            <a:r>
              <a:rPr lang="en-US" dirty="0"/>
              <a:t> </a:t>
            </a:r>
            <a:r>
              <a:rPr lang="en-US" dirty="0" smtClean="0"/>
              <a:t>          </a:t>
            </a:r>
            <a:r>
              <a:rPr lang="en-US" dirty="0" smtClean="0"/>
              <a:t>respiration rate </a:t>
            </a:r>
            <a:r>
              <a:rPr lang="en-US" dirty="0"/>
              <a:t>(1/s)</a:t>
            </a:r>
          </a:p>
          <a:p>
            <a:r>
              <a:rPr lang="en-US" dirty="0" smtClean="0"/>
              <a:t>C </a:t>
            </a:r>
            <a:r>
              <a:rPr lang="en-US" dirty="0"/>
              <a:t>= Pool carbon (</a:t>
            </a:r>
            <a:r>
              <a:rPr lang="en-US" dirty="0" err="1"/>
              <a:t>mol</a:t>
            </a:r>
            <a:r>
              <a:rPr lang="en-US" dirty="0"/>
              <a:t>/m</a:t>
            </a:r>
            <a:r>
              <a:rPr lang="en-US" baseline="-25000" dirty="0"/>
              <a:t>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5001699" y="5328302"/>
            <a:ext cx="409551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  <a:r>
              <a:rPr lang="en-US" baseline="-25000" dirty="0"/>
              <a:t>MR</a:t>
            </a:r>
            <a:r>
              <a:rPr lang="en-US" dirty="0"/>
              <a:t> = Maintenance scaling </a:t>
            </a:r>
            <a:r>
              <a:rPr lang="en-US" dirty="0" smtClean="0"/>
              <a:t>factors (-)</a:t>
            </a:r>
            <a:endParaRPr lang="en-US" dirty="0"/>
          </a:p>
          <a:p>
            <a:r>
              <a:rPr lang="en-US" dirty="0"/>
              <a:t>   </a:t>
            </a:r>
            <a:r>
              <a:rPr lang="en-US" dirty="0" smtClean="0"/>
              <a:t>        - Storage and Roots: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</a:t>
            </a:r>
            <a:r>
              <a:rPr lang="en-US" dirty="0" smtClean="0"/>
              <a:t>Moisture and Temperature (Q10)</a:t>
            </a:r>
          </a:p>
          <a:p>
            <a:r>
              <a:rPr lang="en-US" dirty="0"/>
              <a:t> </a:t>
            </a:r>
            <a:r>
              <a:rPr lang="en-US" dirty="0" smtClean="0"/>
              <a:t>          - Leaf: Temperature</a:t>
            </a:r>
          </a:p>
          <a:p>
            <a:r>
              <a:rPr lang="en-US" dirty="0"/>
              <a:t> </a:t>
            </a:r>
            <a:r>
              <a:rPr lang="en-US" dirty="0" smtClean="0"/>
              <a:t>          - Stem, Product: Assimilation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256" y="1638785"/>
            <a:ext cx="15603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Autotrophic </a:t>
            </a:r>
          </a:p>
          <a:p>
            <a:pPr algn="ctr"/>
            <a:r>
              <a:rPr lang="en-US" sz="1600" dirty="0" smtClean="0"/>
              <a:t>Respiration Rate </a:t>
            </a:r>
          </a:p>
          <a:p>
            <a:pPr algn="ctr"/>
            <a:r>
              <a:rPr lang="en-US" sz="1600" dirty="0" smtClean="0"/>
              <a:t>(</a:t>
            </a:r>
            <a:r>
              <a:rPr lang="en-US" sz="1600" dirty="0" err="1" smtClean="0"/>
              <a:t>mol</a:t>
            </a:r>
            <a:r>
              <a:rPr lang="en-US" sz="1600" dirty="0" smtClean="0"/>
              <a:t> C/m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/s)</a:t>
            </a:r>
            <a:endParaRPr lang="en-US" sz="1600" dirty="0"/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594949" y="1449602"/>
            <a:ext cx="191929" cy="258213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5504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16797</TotalTime>
  <Words>2509</Words>
  <Application>Microsoft Macintosh PowerPoint</Application>
  <PresentationFormat>On-screen Show (4:3)</PresentationFormat>
  <Paragraphs>724</Paragraphs>
  <Slides>36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Office Theme</vt:lpstr>
      <vt:lpstr>Equation</vt:lpstr>
      <vt:lpstr>Microsoft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SiB4 Seasonal Cycle  Grassland</vt:lpstr>
      <vt:lpstr>Phenology Stage Determination  Leaf Cost-To-Benefit Factor</vt:lpstr>
      <vt:lpstr>Phenophase Determination  Leaf Cost-To-Benefit Factor</vt:lpstr>
      <vt:lpstr>Phenophase Determination  Leaf Cost-To-Benefit Factor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SiB References</vt:lpstr>
      <vt:lpstr>SiB4 Parameters</vt:lpstr>
      <vt:lpstr>SiB4 Phenological Parameters</vt:lpstr>
      <vt:lpstr>SiB4 Phenological Parameters</vt:lpstr>
      <vt:lpstr>SiB4 Phenological Parameters</vt:lpstr>
      <vt:lpstr>SiB4 Physiological Parameters</vt:lpstr>
      <vt:lpstr>SiB4 Physiological Parameters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SiB4</dc:title>
  <dc:subject/>
  <dc:creator>Katherine Haynes</dc:creator>
  <cp:keywords/>
  <dc:description/>
  <cp:lastModifiedBy>Katherine Haynes</cp:lastModifiedBy>
  <cp:revision>308</cp:revision>
  <dcterms:created xsi:type="dcterms:W3CDTF">2015-07-29T13:37:50Z</dcterms:created>
  <dcterms:modified xsi:type="dcterms:W3CDTF">2015-11-12T00:55:54Z</dcterms:modified>
  <cp:category/>
</cp:coreProperties>
</file>