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4" r:id="rId2"/>
    <p:sldId id="306" r:id="rId3"/>
    <p:sldId id="307" r:id="rId4"/>
    <p:sldId id="305" r:id="rId5"/>
    <p:sldId id="308" r:id="rId6"/>
    <p:sldId id="272" r:id="rId7"/>
    <p:sldId id="323" r:id="rId8"/>
    <p:sldId id="297" r:id="rId9"/>
    <p:sldId id="298" r:id="rId10"/>
    <p:sldId id="321" r:id="rId11"/>
    <p:sldId id="310" r:id="rId12"/>
    <p:sldId id="322" r:id="rId13"/>
    <p:sldId id="317" r:id="rId14"/>
    <p:sldId id="318" r:id="rId15"/>
    <p:sldId id="312" r:id="rId16"/>
    <p:sldId id="311" r:id="rId17"/>
    <p:sldId id="313" r:id="rId18"/>
    <p:sldId id="314" r:id="rId19"/>
    <p:sldId id="315" r:id="rId20"/>
    <p:sldId id="324" r:id="rId21"/>
    <p:sldId id="316" r:id="rId22"/>
    <p:sldId id="296" r:id="rId23"/>
  </p:sldIdLst>
  <p:sldSz cx="9144000" cy="6858000" type="letter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771"/>
  </p:normalViewPr>
  <p:slideViewPr>
    <p:cSldViewPr snapToGrid="0">
      <p:cViewPr varScale="1">
        <p:scale>
          <a:sx n="100" d="100"/>
          <a:sy n="100" d="100"/>
        </p:scale>
        <p:origin x="97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20" y="-78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 dirty="0"/>
              <a:t>ATS 150: </a:t>
            </a:r>
            <a:r>
              <a:rPr lang="en-US" i="1" dirty="0"/>
              <a:t>Global Climate Change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 dirty="0"/>
              <a:t>Atmospheric Greenhouse Gases	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Scott Denning                       CSU                CMMAP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13726C7-61C4-5A4B-B9E5-F89770A65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0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CB561B8-46F0-AD45-9B92-A1D0BD904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11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561B8-46F0-AD45-9B92-A1D0BD9040C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1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AT606 Fall 2006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76BF0B-B93D-E34D-9CBB-187CBD7D18F7}" type="datetime1">
              <a:rPr lang="en-US" sz="1300"/>
              <a:pPr/>
              <a:t>2/21/19</a:t>
            </a:fld>
            <a:endParaRPr lang="en-US" sz="130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F89AF-918A-9F45-A960-7C4DA5B96F3A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327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5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AT606 Fall 2006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0FDF9D-4341-734E-B1AC-79BF7CAF6469}" type="datetime1">
              <a:rPr lang="en-US" sz="1300"/>
              <a:pPr/>
              <a:t>2/21/19</a:t>
            </a:fld>
            <a:endParaRPr lang="en-US" sz="1300"/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BBE896-B8B6-5747-BD7A-5D7210BCCA61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48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1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AT606 Fall 2006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2F891D-1F04-A44F-A3B1-6484708D3387}" type="datetime1">
              <a:rPr lang="en-US" sz="1300"/>
              <a:pPr/>
              <a:t>2/21/19</a:t>
            </a:fld>
            <a:endParaRPr lang="en-US" sz="1300"/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CBC78B-2655-6C41-AAAA-4A64D51F30FF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3686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solidFill>
            <a:srgbClr val="FFFFFF"/>
          </a:solidFill>
          <a:ln/>
        </p:spPr>
      </p:sp>
      <p:sp>
        <p:nvSpPr>
          <p:cNvPr id="3687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0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BD23D1-C55F-714A-BF43-EDF10912B401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5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66B379-BF8B-2746-AB70-365AF04F2DBD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7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F14B-2BA2-3443-B999-4AEAAFC40B3B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4115F-E96F-3B4A-AAB8-6EF6BD7E9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C1AC-B677-2040-B60C-D71D852B38D8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ECBD2-68DC-3A4E-A1BD-2C9F1A899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3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B43C-68BF-5B4E-8FA8-49ED130AD0CC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BE3E5-ED3F-4345-AD57-03257998F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1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77863" y="12192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0263" y="1219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304B-DC36-0C43-9E00-657FA503691F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F43E-AF0B-9849-BCE7-9CE7923C2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8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8279D-16F6-0E48-9CBA-C58FA44A8BEA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C15DE-DB5E-7249-A31F-1FE001938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9F1C-B8C0-9647-83C2-33C531900C43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A2BF6-52D5-B04C-9A7D-AE25BB21B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6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EDE5-5F11-D349-A44F-968A5FACB220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BD26-12AA-0E4A-B6A4-83EE6FD7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5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458BA-63A6-DA4B-B296-71EB031BF3DF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A795-59D5-EA43-BC16-A28B97C77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5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68CE-F5A8-5348-83B2-E72C89D36C7A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8F5C-D3AB-B247-9792-E71D4025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6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EDE9-D954-AA47-8C72-E2FAB1C2FD2C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822B-D238-264C-865A-4B93716A4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141AC-1D53-A64C-9E1C-7BFA4A9BD2C4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FF23-4D09-B647-B05A-FFD27F3C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EE98-F9F4-2542-BBC1-2FC5BAAECDE4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BA06-B4C8-AF4E-9688-2891A1C99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7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E0EBD89-37B3-1340-AC08-4C49B5776CDC}" type="datetime1">
              <a:rPr lang="en-US"/>
              <a:pPr>
                <a:defRPr/>
              </a:pPr>
              <a:t>2/21/19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269592-7B8A-7448-B5DD-C60438BA9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 Rounded MT Bold"/>
          <a:ea typeface="ＭＳ Ｐゴシック" pitchFamily="18" charset="-128"/>
          <a:cs typeface="Arial Rounded MT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 Rounded MT Bold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 Rounded MT Bold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 Rounded MT Bold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 Rounded MT Bold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Arial Rounded MT Bold"/>
          <a:ea typeface="ＭＳ Ｐゴシック" pitchFamily="18" charset="-128"/>
          <a:cs typeface="Arial Rounded MT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 Rounded MT Bold"/>
          <a:ea typeface="ＭＳ Ｐゴシック" pitchFamily="18" charset="-128"/>
          <a:cs typeface="Arial Rounded MT Bol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 Rounded MT Bold"/>
          <a:ea typeface="ＭＳ Ｐゴシック" pitchFamily="18" charset="-128"/>
          <a:cs typeface="Arial Rounded MT Bol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 Rounded MT Bold"/>
          <a:ea typeface="ＭＳ Ｐゴシック" pitchFamily="18" charset="-128"/>
          <a:cs typeface="Arial Rounded MT Bol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 Rounded MT Bold"/>
          <a:ea typeface="ＭＳ Ｐゴシック" pitchFamily="18" charset="-128"/>
          <a:cs typeface="Arial Rounded MT Bold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614" y="393090"/>
            <a:ext cx="6952761" cy="212365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00FF"/>
                </a:solidFill>
                <a:latin typeface="Arial Rounded MT Bold"/>
                <a:ea typeface="+mn-ea"/>
                <a:cs typeface="Arial Rounded MT Bold"/>
              </a:rPr>
              <a:t>Greenhouse Gases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863" y="3242236"/>
            <a:ext cx="7772400" cy="33318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ATS 150</a:t>
            </a:r>
          </a:p>
          <a:p>
            <a:pPr marL="0" indent="0" algn="ctr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Lecture 5</a:t>
            </a:r>
          </a:p>
          <a:p>
            <a:pPr marL="0" indent="0" algn="ctr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Please read Chapter 4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 Archer Textbook</a:t>
            </a:r>
          </a:p>
          <a:p>
            <a:pPr marL="0" indent="0" algn="ctr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5506"/>
          <a:stretch/>
        </p:blipFill>
        <p:spPr>
          <a:xfrm>
            <a:off x="94875" y="377582"/>
            <a:ext cx="8140059" cy="648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737" y="198167"/>
            <a:ext cx="3770959" cy="1059745"/>
          </a:xfrm>
        </p:spPr>
        <p:txBody>
          <a:bodyPr/>
          <a:lstStyle/>
          <a:p>
            <a:r>
              <a:rPr lang="en-US" sz="5400" dirty="0"/>
              <a:t>CO</a:t>
            </a:r>
            <a:r>
              <a:rPr lang="en-US" sz="5400" baseline="-25000" dirty="0"/>
              <a:t>2</a:t>
            </a:r>
            <a:r>
              <a:rPr lang="en-US" sz="5400" dirty="0"/>
              <a:t> Vibrations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2363" y="3222478"/>
            <a:ext cx="12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/>
                <a:cs typeface="Arial Rounded MT Bold"/>
              </a:rPr>
              <a:t>15 </a:t>
            </a:r>
            <a:r>
              <a:rPr lang="en-US" sz="2800" b="1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>
                <a:solidFill>
                  <a:srgbClr val="FF0000"/>
                </a:solidFill>
                <a:latin typeface="Arial Rounded MT Bold"/>
                <a:cs typeface="Arial Rounded MT Bold"/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1626" y="1555613"/>
            <a:ext cx="133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/>
                <a:cs typeface="Arial Rounded MT Bold"/>
              </a:rPr>
              <a:t>7.2 </a:t>
            </a:r>
            <a:r>
              <a:rPr lang="en-US" sz="2800" b="1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>
                <a:solidFill>
                  <a:srgbClr val="FF0000"/>
                </a:solidFill>
                <a:latin typeface="Arial Rounded MT Bold"/>
                <a:cs typeface="Arial Rounded MT Bold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5552" y="5209240"/>
            <a:ext cx="133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/>
                <a:cs typeface="Arial Rounded MT Bold"/>
              </a:rPr>
              <a:t>4.3 </a:t>
            </a:r>
            <a:r>
              <a:rPr lang="en-US" sz="2800" b="1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>
                <a:solidFill>
                  <a:srgbClr val="FF0000"/>
                </a:solidFill>
                <a:latin typeface="Arial Rounded MT Bold"/>
                <a:cs typeface="Arial Rounded MT Bold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5515" y="423348"/>
            <a:ext cx="640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rial Rounded MT Bold"/>
                <a:cs typeface="Arial Rounded MT Bold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6559" y="5747495"/>
            <a:ext cx="640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rial Rounded MT Bold"/>
                <a:cs typeface="Arial Rounded MT Bold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415" y="4103514"/>
            <a:ext cx="640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rial Rounded MT Bold"/>
                <a:cs typeface="Arial Rounded MT Bold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5086" y="2059066"/>
            <a:ext cx="640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rial Rounded MT Bold"/>
                <a:cs typeface="Arial Rounded MT Bold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414" y="415561"/>
            <a:ext cx="67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711" y="5728266"/>
            <a:ext cx="67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33" y="3741028"/>
            <a:ext cx="67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037" y="2051279"/>
            <a:ext cx="67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7865" y="442100"/>
            <a:ext cx="67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4162" y="5720479"/>
            <a:ext cx="67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0884" y="3687473"/>
            <a:ext cx="67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54376" y="2054934"/>
            <a:ext cx="67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8569" y="0"/>
            <a:ext cx="367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Rounded MT Bold"/>
                <a:cs typeface="Arial Rounded MT Bold"/>
              </a:rPr>
              <a:t>Resting or ground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6476" y="1559756"/>
            <a:ext cx="295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No dipole … weak!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634" y="5098964"/>
            <a:ext cx="555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Temporary electric dipole … strong!</a:t>
            </a:r>
          </a:p>
        </p:txBody>
      </p:sp>
    </p:spTree>
    <p:extLst>
      <p:ext uri="{BB962C8B-B14F-4D97-AF65-F5344CB8AC3E}">
        <p14:creationId xmlns:p14="http://schemas.microsoft.com/office/powerpoint/2010/main" val="172091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8" y="800933"/>
            <a:ext cx="8774080" cy="3394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Vibrations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75" y="4016113"/>
            <a:ext cx="8629949" cy="2841887"/>
          </a:xfrm>
        </p:spPr>
        <p:txBody>
          <a:bodyPr/>
          <a:lstStyle/>
          <a:p>
            <a:r>
              <a:rPr lang="en-US" dirty="0"/>
              <a:t>Water molecules are “bent!”</a:t>
            </a:r>
          </a:p>
          <a:p>
            <a:r>
              <a:rPr lang="en-US" dirty="0"/>
              <a:t>This gives them a </a:t>
            </a:r>
            <a:r>
              <a:rPr lang="en-US" dirty="0">
                <a:solidFill>
                  <a:srgbClr val="FF0000"/>
                </a:solidFill>
              </a:rPr>
              <a:t>positively charged end</a:t>
            </a:r>
            <a:r>
              <a:rPr lang="en-US" dirty="0"/>
              <a:t> (with the hydrogen) and a </a:t>
            </a:r>
            <a:r>
              <a:rPr lang="en-US" dirty="0">
                <a:solidFill>
                  <a:srgbClr val="FF0000"/>
                </a:solidFill>
              </a:rPr>
              <a:t>negatively charged end </a:t>
            </a:r>
            <a:r>
              <a:rPr lang="en-US" dirty="0"/>
              <a:t>(with the oxygen) </a:t>
            </a:r>
          </a:p>
          <a:p>
            <a:r>
              <a:rPr lang="en-US" dirty="0"/>
              <a:t>This “permanent dipole moment” allows H</a:t>
            </a:r>
            <a:r>
              <a:rPr lang="en-US" baseline="-25000" dirty="0"/>
              <a:t>2</a:t>
            </a:r>
            <a:r>
              <a:rPr lang="en-US" dirty="0"/>
              <a:t>O to </a:t>
            </a:r>
            <a:r>
              <a:rPr lang="en-US" dirty="0">
                <a:solidFill>
                  <a:srgbClr val="FF0000"/>
                </a:solidFill>
              </a:rPr>
              <a:t>absorb &amp; emit photons without moving bonds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8831" y="2082429"/>
            <a:ext cx="106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2.7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1582" y="3333254"/>
            <a:ext cx="106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6.3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7438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78" t="23177" r="3769" b="7353"/>
          <a:stretch/>
        </p:blipFill>
        <p:spPr>
          <a:xfrm>
            <a:off x="1979244" y="892469"/>
            <a:ext cx="5033919" cy="2043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Broadening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37" y="2906246"/>
            <a:ext cx="8786478" cy="3833044"/>
          </a:xfrm>
        </p:spPr>
        <p:txBody>
          <a:bodyPr/>
          <a:lstStyle/>
          <a:p>
            <a:r>
              <a:rPr lang="en-US" dirty="0"/>
              <a:t>Exact energy difference between states absorbs &amp; emits very specific wavelengths</a:t>
            </a:r>
          </a:p>
          <a:p>
            <a:r>
              <a:rPr lang="en-US" dirty="0"/>
              <a:t>Photons collide with moving molecules – Doppler effect stretches or compresses </a:t>
            </a:r>
          </a:p>
          <a:p>
            <a:r>
              <a:rPr lang="en-US" dirty="0"/>
              <a:t>Combinations (e.g., vibration + rotation) produce more lines</a:t>
            </a:r>
          </a:p>
          <a:p>
            <a:r>
              <a:rPr lang="en-US" dirty="0"/>
              <a:t>Collisions among molecules can add </a:t>
            </a:r>
            <a:br>
              <a:rPr lang="en-US" dirty="0"/>
            </a:br>
            <a:r>
              <a:rPr lang="en-US" dirty="0"/>
              <a:t>or subtract energy too </a:t>
            </a:r>
          </a:p>
        </p:txBody>
      </p:sp>
    </p:spTree>
    <p:extLst>
      <p:ext uri="{BB962C8B-B14F-4D97-AF65-F5344CB8AC3E}">
        <p14:creationId xmlns:p14="http://schemas.microsoft.com/office/powerpoint/2010/main" val="279690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mole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2941" b="6142"/>
          <a:stretch>
            <a:fillRect/>
          </a:stretch>
        </p:blipFill>
        <p:spPr bwMode="auto">
          <a:xfrm>
            <a:off x="11604" y="171629"/>
            <a:ext cx="424645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7220" y="0"/>
            <a:ext cx="4892150" cy="1731623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a typeface="ＭＳ Ｐゴシック" charset="0"/>
              </a:rPr>
              <a:t>Molecular Absorbers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8491" y="1727731"/>
            <a:ext cx="5185509" cy="49085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Remember 99% of the molecules in the atmosphere are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 and N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, almost no absorption </a:t>
            </a:r>
            <a:r>
              <a:rPr lang="en-US" sz="2400" dirty="0">
                <a:ea typeface="ＭＳ Ｐゴシック" charset="0"/>
              </a:rPr>
              <a:t>or emission in thermal infrared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Molecules that can form electric dipoles or have many ways to vibrate absorb in many wavelengths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 single methane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(CH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4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 ) molecule absorbs almost 100 times more thermal radiation than CO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But </a:t>
            </a:r>
            <a:r>
              <a:rPr lang="en-US" sz="2400">
                <a:ea typeface="ＭＳ Ｐゴシック" charset="0"/>
              </a:rPr>
              <a:t>there’s </a:t>
            </a:r>
            <a:r>
              <a:rPr lang="en-US" sz="2400">
                <a:solidFill>
                  <a:srgbClr val="FF0000"/>
                </a:solidFill>
                <a:ea typeface="ＭＳ Ｐゴシック" charset="0"/>
              </a:rPr>
              <a:t>200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x more CO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342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0" y="-89020"/>
            <a:ext cx="6096000" cy="180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Atmospheric Absorption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51697" y="1922243"/>
            <a:ext cx="5514431" cy="475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Visible radiation passes almost freely through Earth's atmosphere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Earth's emitted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thermal energy either fits through a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narrow 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“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window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”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 or is absorbed by greenhouse gases</a:t>
            </a: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 and reradiated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Rounded MT Bold"/>
                <a:cs typeface="Arial Rounded MT Bold"/>
              </a:rPr>
              <a:t>Complete absorption from 5-8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Arial Rounded MT Bold"/>
                <a:cs typeface="Arial Rounded MT Bold"/>
              </a:rPr>
              <a:t>m (H</a:t>
            </a:r>
            <a:r>
              <a:rPr lang="en-US" baseline="-25000" dirty="0">
                <a:latin typeface="Arial Rounded MT Bold"/>
                <a:cs typeface="Arial Rounded MT Bold"/>
              </a:rPr>
              <a:t>2</a:t>
            </a:r>
            <a:r>
              <a:rPr lang="en-US" dirty="0">
                <a:latin typeface="Arial Rounded MT Bold"/>
                <a:cs typeface="Arial Rounded MT Bold"/>
              </a:rPr>
              <a:t>O) and &gt; 14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Arial Rounded MT Bold"/>
                <a:cs typeface="Arial Rounded MT Bold"/>
              </a:rPr>
              <a:t>m (CO</a:t>
            </a:r>
            <a:r>
              <a:rPr lang="en-US" baseline="-25000" dirty="0">
                <a:latin typeface="Arial Rounded MT Bold"/>
                <a:cs typeface="Arial Rounded MT Bold"/>
              </a:rPr>
              <a:t>2</a:t>
            </a:r>
            <a:r>
              <a:rPr lang="en-US" dirty="0">
                <a:latin typeface="Arial Rounded MT Bold"/>
                <a:cs typeface="Arial Rounded MT Bold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Rounded MT Bold"/>
                <a:cs typeface="Arial Rounded MT Bold"/>
              </a:rPr>
              <a:t>Little absorption between about </a:t>
            </a:r>
            <a:br>
              <a:rPr lang="en-US" dirty="0">
                <a:latin typeface="Arial Rounded MT Bold"/>
                <a:cs typeface="Arial Rounded MT Bold"/>
              </a:rPr>
            </a:br>
            <a:r>
              <a:rPr lang="en-US" dirty="0">
                <a:latin typeface="Arial Rounded MT Bold"/>
                <a:cs typeface="Arial Rounded MT Bold"/>
              </a:rPr>
              <a:t>8 m and 11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Arial Rounded MT Bold"/>
                <a:cs typeface="Arial Rounded MT Bold"/>
              </a:rPr>
              <a:t>m (</a:t>
            </a:r>
            <a:r>
              <a:rPr lang="ja-JP" altLang="en-US" dirty="0">
                <a:latin typeface="Arial Rounded MT Bold"/>
                <a:cs typeface="Arial Rounded MT Bold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Arial Rounded MT Bold"/>
                <a:cs typeface="Arial Rounded MT Bold"/>
              </a:rPr>
              <a:t>window</a:t>
            </a:r>
            <a:r>
              <a:rPr lang="ja-JP" altLang="en-US" dirty="0">
                <a:latin typeface="Arial Rounded MT Bold"/>
                <a:cs typeface="Arial Rounded MT Bold"/>
              </a:rPr>
              <a:t>”</a:t>
            </a:r>
            <a:r>
              <a:rPr lang="en-US" altLang="ja-JP" dirty="0">
                <a:latin typeface="Arial Rounded MT Bold"/>
                <a:cs typeface="Arial Rounded MT Bold"/>
              </a:rPr>
              <a:t>)</a:t>
            </a:r>
            <a:endParaRPr lang="en-US" dirty="0">
              <a:latin typeface="Arial Rounded MT Bold"/>
              <a:cs typeface="Arial Rounded MT Bold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endParaRPr lang="en-US" b="1" dirty="0">
              <a:solidFill>
                <a:srgbClr val="2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/>
              <a:cs typeface="Arial Rounded MT Bold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endParaRPr lang="en-US" b="1" dirty="0">
              <a:solidFill>
                <a:srgbClr val="2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/>
              <a:cs typeface="Arial Rounded MT Bold"/>
            </a:endParaRPr>
          </a:p>
        </p:txBody>
      </p:sp>
      <p:graphicFrame>
        <p:nvGraphicFramePr>
          <p:cNvPr id="37891" name="Object 2"/>
          <p:cNvGraphicFramePr>
            <a:graphicFrameLocks noChangeAspect="1"/>
          </p:cNvGraphicFramePr>
          <p:nvPr/>
        </p:nvGraphicFramePr>
        <p:xfrm>
          <a:off x="5883275" y="0"/>
          <a:ext cx="29829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4" imgW="3748676" imgH="8615602" progId="Photoshop.Image.5">
                  <p:embed/>
                </p:oleObj>
              </mc:Choice>
              <mc:Fallback>
                <p:oleObj name="Image" r:id="rId4" imgW="3748676" imgH="861560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0"/>
                        <a:ext cx="29829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825564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281"/>
          <a:stretch/>
        </p:blipFill>
        <p:spPr>
          <a:xfrm>
            <a:off x="-1" y="1487448"/>
            <a:ext cx="4842491" cy="5370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424" y="49423"/>
            <a:ext cx="4979576" cy="1941472"/>
          </a:xfrm>
        </p:spPr>
        <p:txBody>
          <a:bodyPr/>
          <a:lstStyle/>
          <a:p>
            <a:r>
              <a:rPr lang="en-US" sz="6000" dirty="0"/>
              <a:t>Optical “Thickness”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67" y="2116754"/>
            <a:ext cx="4309533" cy="4741245"/>
          </a:xfrm>
        </p:spPr>
        <p:txBody>
          <a:bodyPr/>
          <a:lstStyle/>
          <a:p>
            <a:r>
              <a:rPr lang="en-US" dirty="0"/>
              <a:t>In CO</a:t>
            </a:r>
            <a:r>
              <a:rPr lang="en-US" baseline="-25000" dirty="0"/>
              <a:t>2</a:t>
            </a:r>
            <a:r>
              <a:rPr lang="en-US" dirty="0"/>
              <a:t> absorption bands, atmosphere is </a:t>
            </a:r>
            <a:r>
              <a:rPr lang="en-US" dirty="0">
                <a:solidFill>
                  <a:srgbClr val="FF0000"/>
                </a:solidFill>
              </a:rPr>
              <a:t>totally opaque to IR photons</a:t>
            </a:r>
          </a:p>
          <a:p>
            <a:r>
              <a:rPr lang="en-US" dirty="0"/>
              <a:t>They get absorbed </a:t>
            </a:r>
            <a:r>
              <a:rPr lang="en-US" dirty="0">
                <a:solidFill>
                  <a:srgbClr val="FF0000"/>
                </a:solidFill>
              </a:rPr>
              <a:t>and re-emitted higher up</a:t>
            </a:r>
          </a:p>
          <a:p>
            <a:r>
              <a:rPr lang="en-US" dirty="0"/>
              <a:t>It’s </a:t>
            </a:r>
            <a:r>
              <a:rPr lang="en-US" dirty="0">
                <a:solidFill>
                  <a:srgbClr val="3366FF"/>
                </a:solidFill>
              </a:rPr>
              <a:t>cold up there!</a:t>
            </a:r>
          </a:p>
          <a:p>
            <a:r>
              <a:rPr lang="en-US" dirty="0"/>
              <a:t>Think about the </a:t>
            </a:r>
            <a:br>
              <a:rPr lang="en-US" dirty="0"/>
            </a:br>
            <a:r>
              <a:rPr lang="en-US" dirty="0"/>
              <a:t>Layer Model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412" y="217396"/>
            <a:ext cx="1608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14.3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m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CO</a:t>
            </a:r>
            <a:r>
              <a:rPr lang="en-US" baseline="-25000" dirty="0">
                <a:solidFill>
                  <a:srgbClr val="FF0000"/>
                </a:solidFill>
                <a:latin typeface="Arial Rounded MT Bold"/>
                <a:cs typeface="Arial Rounded MT Bold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 band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536" y="232492"/>
            <a:ext cx="1614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11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m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“window”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915253" y="3604204"/>
            <a:ext cx="987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Rounded MT Bold"/>
                <a:cs typeface="Arial Rounded MT Bold"/>
              </a:rPr>
              <a:t>IR photons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378681" y="3184508"/>
            <a:ext cx="987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Rounded MT Bold"/>
                <a:cs typeface="Arial Rounded MT Bold"/>
              </a:rPr>
              <a:t>IR photons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800851" y="3123645"/>
            <a:ext cx="102967" cy="10297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113420" y="2177620"/>
            <a:ext cx="102967" cy="10297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39547" y="4481101"/>
            <a:ext cx="102967" cy="10297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37711" y="4725036"/>
            <a:ext cx="102967" cy="10297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090111" y="3973524"/>
            <a:ext cx="102967" cy="10297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587860" y="1871866"/>
            <a:ext cx="102967" cy="10297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45768" y="4232557"/>
            <a:ext cx="102967" cy="10297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68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2768" y="1270054"/>
            <a:ext cx="6386996" cy="5610831"/>
            <a:chOff x="2768445" y="972562"/>
            <a:chExt cx="6386996" cy="56108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8445" y="972562"/>
              <a:ext cx="6386996" cy="56108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997979">
              <a:off x="6006380" y="3455764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CO</a:t>
              </a:r>
              <a:r>
                <a:rPr lang="en-US" baseline="-25000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13174" y="1926198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O</a:t>
              </a:r>
              <a:r>
                <a:rPr lang="en-US" baseline="-25000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42316">
              <a:off x="7479737" y="4229683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H</a:t>
              </a:r>
              <a:r>
                <a:rPr lang="en-US" baseline="-25000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2</a:t>
              </a:r>
              <a:r>
                <a:rPr lang="en-US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441085">
              <a:off x="4554583" y="3993057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H</a:t>
              </a:r>
              <a:r>
                <a:rPr lang="en-US" baseline="-25000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2</a:t>
              </a:r>
              <a:r>
                <a:rPr lang="en-US" dirty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538"/>
            <a:ext cx="9144000" cy="854490"/>
          </a:xfrm>
        </p:spPr>
        <p:txBody>
          <a:bodyPr/>
          <a:lstStyle/>
          <a:p>
            <a:r>
              <a:rPr lang="en-US" dirty="0"/>
              <a:t>View from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9679"/>
            <a:ext cx="3088996" cy="5823937"/>
          </a:xfrm>
        </p:spPr>
        <p:txBody>
          <a:bodyPr/>
          <a:lstStyle/>
          <a:p>
            <a:r>
              <a:rPr lang="en-US" dirty="0"/>
              <a:t>Hot surface emits directly to space in window region</a:t>
            </a:r>
          </a:p>
          <a:p>
            <a:r>
              <a:rPr lang="en-US" dirty="0"/>
              <a:t>Cold upper layers emit to space in optically thick regions</a:t>
            </a:r>
          </a:p>
          <a:p>
            <a:r>
              <a:rPr lang="en-US" dirty="0"/>
              <a:t>Total emission much less than from </a:t>
            </a:r>
            <a:r>
              <a:rPr lang="en-US" dirty="0" err="1"/>
              <a:t>sfc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60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65" y="1"/>
            <a:ext cx="8991136" cy="928901"/>
          </a:xfrm>
        </p:spPr>
        <p:txBody>
          <a:bodyPr/>
          <a:lstStyle/>
          <a:p>
            <a:r>
              <a:rPr lang="en-US" sz="6000" dirty="0"/>
              <a:t>Effect of Adding CO</a:t>
            </a:r>
            <a:r>
              <a:rPr lang="en-US" sz="6000" baseline="-25000" dirty="0"/>
              <a:t>2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584974" y="1034731"/>
            <a:ext cx="2573013" cy="632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>
                <a:latin typeface="Arial Rounded MT Bold"/>
                <a:cs typeface="Arial Rounded MT Bold"/>
              </a:rPr>
              <a:t>Optically thick regions are as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cold as they can get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>
                <a:latin typeface="Arial Rounded MT Bold"/>
                <a:cs typeface="Arial Rounded MT Bold"/>
              </a:rPr>
              <a:t>But the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thick regions get wider</a:t>
            </a:r>
            <a:r>
              <a:rPr lang="en-US" dirty="0">
                <a:latin typeface="Arial Rounded MT Bold"/>
                <a:cs typeface="Arial Rounded MT Bold"/>
              </a:rPr>
              <a:t> with added CO</a:t>
            </a:r>
            <a:r>
              <a:rPr lang="en-US" baseline="-25000" dirty="0">
                <a:latin typeface="Arial Rounded MT Bold"/>
                <a:cs typeface="Arial Rounded MT Bold"/>
              </a:rPr>
              <a:t>2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>
                <a:latin typeface="Arial Rounded MT Bold"/>
                <a:cs typeface="Arial Rounded MT Bold"/>
              </a:rPr>
              <a:t>Rate of total emission (area under black curve) decreases less and less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endParaRPr lang="en-US" dirty="0">
              <a:latin typeface="Arial Rounded MT Bold"/>
              <a:cs typeface="Arial Rounded MT Bol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758" y="958413"/>
            <a:ext cx="6479144" cy="5614449"/>
            <a:chOff x="82312" y="981930"/>
            <a:chExt cx="5829239" cy="4841342"/>
          </a:xfrm>
        </p:grpSpPr>
        <p:pic>
          <p:nvPicPr>
            <p:cNvPr id="3" name="Picture 2" descr="CO2=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05" t="6516" r="2396" b="10485"/>
            <a:stretch/>
          </p:blipFill>
          <p:spPr>
            <a:xfrm>
              <a:off x="117588" y="987696"/>
              <a:ext cx="2823541" cy="2504506"/>
            </a:xfrm>
            <a:prstGeom prst="rect">
              <a:avLst/>
            </a:prstGeom>
          </p:spPr>
        </p:pic>
        <p:pic>
          <p:nvPicPr>
            <p:cNvPr id="6" name="Picture 5" descr="CO2=10p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1" t="6859" r="1648" b="10844"/>
            <a:stretch/>
          </p:blipFill>
          <p:spPr>
            <a:xfrm>
              <a:off x="3045550" y="981930"/>
              <a:ext cx="2857408" cy="2493096"/>
            </a:xfrm>
            <a:prstGeom prst="rect">
              <a:avLst/>
            </a:prstGeom>
          </p:spPr>
        </p:pic>
        <p:pic>
          <p:nvPicPr>
            <p:cNvPr id="7" name="Picture 6" descr="CO2=100p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9" t="7031" r="2871" b="11015"/>
            <a:stretch/>
          </p:blipFill>
          <p:spPr>
            <a:xfrm>
              <a:off x="82312" y="3292309"/>
              <a:ext cx="2875287" cy="2530963"/>
            </a:xfrm>
            <a:prstGeom prst="rect">
              <a:avLst/>
            </a:prstGeom>
          </p:spPr>
        </p:pic>
        <p:pic>
          <p:nvPicPr>
            <p:cNvPr id="8" name="Picture 7" descr="CO2=1000p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8" t="6687" r="2569" b="11187"/>
            <a:stretch/>
          </p:blipFill>
          <p:spPr>
            <a:xfrm>
              <a:off x="3033792" y="3292310"/>
              <a:ext cx="2877759" cy="252449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51974" y="1552096"/>
            <a:ext cx="1101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1 ppm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7712" y="4114937"/>
            <a:ext cx="1650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1000 ppm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4659" y="4173271"/>
            <a:ext cx="146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100 ppm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3716" y="1538965"/>
            <a:ext cx="1284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10 ppm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1501" y="6396335"/>
            <a:ext cx="263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wavelength (</a:t>
            </a:r>
            <a:r>
              <a:rPr lang="en-US" b="1" dirty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9934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10" y="766609"/>
            <a:ext cx="8104427" cy="6091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0" y="0"/>
            <a:ext cx="8534400" cy="762000"/>
          </a:xfrm>
        </p:spPr>
        <p:txBody>
          <a:bodyPr/>
          <a:lstStyle/>
          <a:p>
            <a:r>
              <a:rPr lang="en-US" dirty="0"/>
              <a:t>Band Saturation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914" y="1784939"/>
            <a:ext cx="5056802" cy="16133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more CO</a:t>
            </a:r>
            <a:r>
              <a:rPr lang="en-US" baseline="-25000" dirty="0"/>
              <a:t>2</a:t>
            </a:r>
            <a:r>
              <a:rPr lang="en-US" dirty="0"/>
              <a:t> gets added, it has less and less effect, </a:t>
            </a:r>
            <a:br>
              <a:rPr lang="en-US" dirty="0"/>
            </a:br>
            <a:r>
              <a:rPr lang="en-US" dirty="0"/>
              <a:t>but never goes to zero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289900" y="2577181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 Rounded MT Bold"/>
                <a:cs typeface="Arial Rounded MT Bold"/>
              </a:rPr>
              <a:t>Total rate of cooling to space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(area under spectral curve)</a:t>
            </a:r>
          </a:p>
        </p:txBody>
      </p:sp>
    </p:spTree>
    <p:extLst>
      <p:ext uri="{BB962C8B-B14F-4D97-AF65-F5344CB8AC3E}">
        <p14:creationId xmlns:p14="http://schemas.microsoft.com/office/powerpoint/2010/main" val="43983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55" y="1453124"/>
            <a:ext cx="4564145" cy="4119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864"/>
            <a:ext cx="8534400" cy="1529562"/>
          </a:xfrm>
        </p:spPr>
        <p:txBody>
          <a:bodyPr/>
          <a:lstStyle/>
          <a:p>
            <a:r>
              <a:rPr lang="en-US" dirty="0"/>
              <a:t>Logarithmic Effect</a:t>
            </a:r>
            <a:br>
              <a:rPr lang="en-US" dirty="0"/>
            </a:br>
            <a:r>
              <a:rPr lang="en-US" sz="5400" dirty="0"/>
              <a:t>due to band saturation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7" y="1899357"/>
            <a:ext cx="4416120" cy="4965795"/>
          </a:xfrm>
        </p:spPr>
        <p:txBody>
          <a:bodyPr/>
          <a:lstStyle/>
          <a:p>
            <a:r>
              <a:rPr lang="en-US" dirty="0"/>
              <a:t>“Radiative forcing” of CO</a:t>
            </a:r>
            <a:r>
              <a:rPr lang="en-US" baseline="-25000" dirty="0"/>
              <a:t>2</a:t>
            </a:r>
            <a:r>
              <a:rPr lang="en-US" dirty="0"/>
              <a:t> is expressed as the number of </a:t>
            </a:r>
            <a:r>
              <a:rPr lang="en-US" dirty="0">
                <a:solidFill>
                  <a:srgbClr val="FF0000"/>
                </a:solidFill>
              </a:rPr>
              <a:t>Watts per square meter per doubling</a:t>
            </a:r>
            <a:r>
              <a:rPr lang="en-US" dirty="0"/>
              <a:t>, not per unit change in concentration</a:t>
            </a:r>
          </a:p>
          <a:p>
            <a:r>
              <a:rPr lang="en-US" dirty="0"/>
              <a:t>Temperature changes are </a:t>
            </a:r>
            <a:r>
              <a:rPr lang="en-US" dirty="0">
                <a:solidFill>
                  <a:srgbClr val="FF0000"/>
                </a:solidFill>
              </a:rPr>
              <a:t>degrees per doubling </a:t>
            </a:r>
            <a:r>
              <a:rPr lang="en-US" dirty="0"/>
              <a:t>too (not degrees per ppm)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169" y="5521287"/>
            <a:ext cx="5083831" cy="11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109" y="0"/>
            <a:ext cx="4296508" cy="762000"/>
          </a:xfrm>
        </p:spPr>
        <p:txBody>
          <a:bodyPr/>
          <a:lstStyle/>
          <a:p>
            <a:r>
              <a:rPr lang="en-US" dirty="0"/>
              <a:t>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1" y="781538"/>
            <a:ext cx="4835769" cy="6076461"/>
          </a:xfrm>
        </p:spPr>
        <p:txBody>
          <a:bodyPr/>
          <a:lstStyle/>
          <a:p>
            <a:r>
              <a:rPr lang="en-US" dirty="0"/>
              <a:t>Gases are made of moving </a:t>
            </a:r>
            <a:r>
              <a:rPr lang="en-US" dirty="0">
                <a:solidFill>
                  <a:srgbClr val="FF0000"/>
                </a:solidFill>
              </a:rPr>
              <a:t>molecules separated by empty space</a:t>
            </a:r>
          </a:p>
          <a:p>
            <a:r>
              <a:rPr lang="en-US" dirty="0"/>
              <a:t>Kinetic energy of molecular motion is proportional to temperature </a:t>
            </a:r>
          </a:p>
          <a:p>
            <a:r>
              <a:rPr lang="en-US" dirty="0"/>
              <a:t>Gases </a:t>
            </a:r>
            <a:r>
              <a:rPr lang="en-US" dirty="0">
                <a:solidFill>
                  <a:srgbClr val="FF0000"/>
                </a:solidFill>
              </a:rPr>
              <a:t>don’t behave as blackbodies </a:t>
            </a:r>
            <a:r>
              <a:rPr lang="en-US" dirty="0"/>
              <a:t>or even </a:t>
            </a:r>
            <a:r>
              <a:rPr lang="en-US" dirty="0" err="1"/>
              <a:t>graybodies</a:t>
            </a:r>
            <a:r>
              <a:rPr lang="en-US" dirty="0"/>
              <a:t>!</a:t>
            </a:r>
          </a:p>
          <a:p>
            <a:r>
              <a:rPr lang="en-US" dirty="0"/>
              <a:t>About 99% of Earth’s atmosphere is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&amp; 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  <a:p>
            <a:endParaRPr lang="en-US" dirty="0"/>
          </a:p>
        </p:txBody>
      </p:sp>
      <p:pic>
        <p:nvPicPr>
          <p:cNvPr id="4" name="Picture 3" descr="Brownian_mo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5" y="57446"/>
            <a:ext cx="3810000" cy="334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783" t="2279" r="12727" b="3418"/>
          <a:stretch/>
        </p:blipFill>
        <p:spPr>
          <a:xfrm>
            <a:off x="214929" y="3516923"/>
            <a:ext cx="4103077" cy="32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39030"/>
          </a:xfrm>
        </p:spPr>
        <p:txBody>
          <a:bodyPr/>
          <a:lstStyle/>
          <a:p>
            <a:r>
              <a:rPr lang="en-US" dirty="0"/>
              <a:t>Radiative </a:t>
            </a:r>
            <a:r>
              <a:rPr lang="en-US" i="1" dirty="0"/>
              <a:t>Forcing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Increased CO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979112"/>
            <a:ext cx="7772400" cy="4116888"/>
          </a:xfrm>
        </p:spPr>
        <p:txBody>
          <a:bodyPr/>
          <a:lstStyle/>
          <a:p>
            <a:r>
              <a:rPr lang="en-US" dirty="0"/>
              <a:t>An instantaneous </a:t>
            </a:r>
            <a:r>
              <a:rPr lang="en-US" dirty="0">
                <a:solidFill>
                  <a:srgbClr val="FF0000"/>
                </a:solidFill>
              </a:rPr>
              <a:t>doubling of CO2 reduces outgoing infrared by 3.7 Watts per square meter </a:t>
            </a:r>
            <a:r>
              <a:rPr lang="en-US" dirty="0"/>
              <a:t>if temperature stays constant</a:t>
            </a:r>
          </a:p>
          <a:p>
            <a:r>
              <a:rPr lang="en-US" dirty="0"/>
              <a:t>As </a:t>
            </a:r>
            <a:r>
              <a:rPr lang="en-US" dirty="0">
                <a:solidFill>
                  <a:srgbClr val="FF0000"/>
                </a:solidFill>
              </a:rPr>
              <a:t>temperature gradually rises</a:t>
            </a:r>
            <a:r>
              <a:rPr lang="en-US" dirty="0"/>
              <a:t>, more infrared emission results</a:t>
            </a:r>
          </a:p>
          <a:p>
            <a:r>
              <a:rPr lang="en-US" dirty="0"/>
              <a:t>Eventually, </a:t>
            </a:r>
            <a:r>
              <a:rPr lang="en-US" dirty="0">
                <a:solidFill>
                  <a:srgbClr val="FF0000"/>
                </a:solidFill>
              </a:rPr>
              <a:t>outgoing infrared increases to balance absorbed sunlight again</a:t>
            </a:r>
            <a:r>
              <a:rPr lang="en-US" dirty="0"/>
              <a:t>, but with higher temperatures</a:t>
            </a:r>
          </a:p>
        </p:txBody>
      </p:sp>
    </p:spTree>
    <p:extLst>
      <p:ext uri="{BB962C8B-B14F-4D97-AF65-F5344CB8AC3E}">
        <p14:creationId xmlns:p14="http://schemas.microsoft.com/office/powerpoint/2010/main" val="83924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591" y="-30672"/>
            <a:ext cx="5384106" cy="2445054"/>
          </a:xfrm>
        </p:spPr>
        <p:txBody>
          <a:bodyPr/>
          <a:lstStyle/>
          <a:p>
            <a:r>
              <a:rPr lang="en-US" sz="5400" dirty="0"/>
              <a:t>Absorption by CO</a:t>
            </a:r>
            <a:r>
              <a:rPr lang="en-US" sz="5400" baseline="-25000" dirty="0"/>
              <a:t>2 </a:t>
            </a:r>
            <a:r>
              <a:rPr lang="en-US" sz="5400" dirty="0"/>
              <a:t>Causes Warming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192" y="2471456"/>
            <a:ext cx="5952039" cy="4428620"/>
          </a:xfrm>
        </p:spPr>
        <p:txBody>
          <a:bodyPr/>
          <a:lstStyle/>
          <a:p>
            <a:r>
              <a:rPr lang="en-US" dirty="0"/>
              <a:t>As CO</a:t>
            </a:r>
            <a:r>
              <a:rPr lang="en-US" baseline="-25000" dirty="0"/>
              <a:t>2</a:t>
            </a:r>
            <a:r>
              <a:rPr lang="en-US" dirty="0"/>
              <a:t> is added, big parts of the spectrum are emitted higher up where it’s colder</a:t>
            </a:r>
          </a:p>
          <a:p>
            <a:r>
              <a:rPr lang="en-US" dirty="0"/>
              <a:t>This reduces the rate of total heat loss below solar gain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surface warms to compensate, emitting more from window regions, to re-establish equilibrium w/sun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2916"/>
          <a:stretch/>
        </p:blipFill>
        <p:spPr>
          <a:xfrm>
            <a:off x="172525" y="-1"/>
            <a:ext cx="3248262" cy="6830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45" y="-80096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No CO</a:t>
            </a:r>
            <a:r>
              <a:rPr lang="en-US" baseline="-25000" dirty="0">
                <a:solidFill>
                  <a:srgbClr val="0000FF"/>
                </a:solidFill>
                <a:latin typeface="Arial Rounded MT Bold"/>
                <a:cs typeface="Arial Rounded MT Bold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66" y="404119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Arial Rounded MT Bold"/>
                <a:cs typeface="Arial Rounded MT Bold"/>
              </a:rPr>
              <a:t>I</a:t>
            </a:r>
            <a:r>
              <a:rPr lang="en-US" baseline="-25000" dirty="0" err="1">
                <a:solidFill>
                  <a:srgbClr val="0000FF"/>
                </a:solidFill>
                <a:latin typeface="Arial Rounded MT Bold"/>
                <a:cs typeface="Arial Rounded MT Bold"/>
              </a:rPr>
              <a:t>out</a:t>
            </a:r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 = 249 W m</a:t>
            </a:r>
            <a:r>
              <a:rPr lang="en-US" baseline="30000" dirty="0">
                <a:solidFill>
                  <a:srgbClr val="0000FF"/>
                </a:solidFill>
                <a:latin typeface="Arial Rounded MT Bold"/>
                <a:cs typeface="Arial Rounded MT Bold"/>
              </a:rPr>
              <a:t>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933" y="207464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1000 ppm CO</a:t>
            </a:r>
            <a:r>
              <a:rPr lang="en-US" baseline="-25000" dirty="0">
                <a:solidFill>
                  <a:srgbClr val="0000FF"/>
                </a:solidFill>
                <a:latin typeface="Arial Rounded MT Bold"/>
                <a:cs typeface="Arial Rounded MT Bold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518" y="2558855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Arial Rounded MT Bold"/>
                <a:cs typeface="Arial Rounded MT Bold"/>
              </a:rPr>
              <a:t>I</a:t>
            </a:r>
            <a:r>
              <a:rPr lang="en-US" baseline="-25000" dirty="0" err="1">
                <a:solidFill>
                  <a:srgbClr val="0000FF"/>
                </a:solidFill>
                <a:latin typeface="Arial Rounded MT Bold"/>
                <a:cs typeface="Arial Rounded MT Bold"/>
              </a:rPr>
              <a:t>out</a:t>
            </a:r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 = 223 W m</a:t>
            </a:r>
            <a:r>
              <a:rPr lang="en-US" baseline="30000" dirty="0">
                <a:solidFill>
                  <a:srgbClr val="0000FF"/>
                </a:solidFill>
                <a:latin typeface="Arial Rounded MT Bold"/>
                <a:cs typeface="Arial Rounded MT Bold"/>
              </a:rPr>
              <a:t>-2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402" y="4298026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1000 ppm CO</a:t>
            </a:r>
            <a:r>
              <a:rPr lang="en-US" baseline="-25000" dirty="0">
                <a:solidFill>
                  <a:srgbClr val="0000FF"/>
                </a:solidFill>
                <a:latin typeface="Arial Rounded MT Bold"/>
                <a:cs typeface="Arial Rounded MT Bold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987" y="4782241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Arial Rounded MT Bold"/>
                <a:cs typeface="Arial Rounded MT Bold"/>
              </a:rPr>
              <a:t>I</a:t>
            </a:r>
            <a:r>
              <a:rPr lang="en-US" baseline="-25000" dirty="0" err="1">
                <a:solidFill>
                  <a:srgbClr val="0000FF"/>
                </a:solidFill>
                <a:latin typeface="Arial Rounded MT Bold"/>
                <a:cs typeface="Arial Rounded MT Bold"/>
              </a:rPr>
              <a:t>out</a:t>
            </a:r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 = 249 W m</a:t>
            </a:r>
            <a:r>
              <a:rPr lang="en-US" baseline="30000" dirty="0">
                <a:solidFill>
                  <a:srgbClr val="0000FF"/>
                </a:solidFill>
                <a:latin typeface="Arial Rounded MT Bold"/>
                <a:cs typeface="Arial Rounded MT Bold"/>
              </a:rPr>
              <a:t>-2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9284" y="5861914"/>
            <a:ext cx="1475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8.5 K 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Warmer!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967814" y="3112202"/>
            <a:ext cx="0" cy="6407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219510" y="5396454"/>
            <a:ext cx="18782" cy="358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2715131" y="5926437"/>
            <a:ext cx="18782" cy="358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586170" y="5415206"/>
            <a:ext cx="18782" cy="358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7799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0" y="0"/>
            <a:ext cx="9080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Earth-Atmosphere Energy Balance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2700" y="4610100"/>
            <a:ext cx="9080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Earth's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surface absorbs the 51 units of shortwave and 96 more of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longwave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energy units from atmospheric gases and clouds</a:t>
            </a: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These 147 units gained by earth are due to shortwave and </a:t>
            </a:r>
            <a:r>
              <a:rPr lang="en-US" b="1" dirty="0" err="1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longwave</a:t>
            </a: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greenhouse gas absorption and </a:t>
            </a:r>
            <a:r>
              <a:rPr lang="en-US" b="1" dirty="0" err="1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emittance</a:t>
            </a: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Earth's surface loses these 147 units through convection, evaporation, and radiation.</a:t>
            </a:r>
          </a:p>
        </p:txBody>
      </p:sp>
      <p:pic>
        <p:nvPicPr>
          <p:cNvPr id="44035" name="Picture 4" descr="G:\clones\Meterology\custom lectures\jpegs\chapter 02\16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7700"/>
            <a:ext cx="6629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422"/>
            <a:ext cx="8534400" cy="762000"/>
          </a:xfrm>
        </p:spPr>
        <p:txBody>
          <a:bodyPr/>
          <a:lstStyle/>
          <a:p>
            <a:r>
              <a:rPr lang="en-US" dirty="0"/>
              <a:t>Waves </a:t>
            </a:r>
            <a:r>
              <a:rPr lang="en-US" i="1" dirty="0"/>
              <a:t>and</a:t>
            </a:r>
            <a:r>
              <a:rPr lang="en-US" dirty="0"/>
              <a:t> Photons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4384" y="1441682"/>
            <a:ext cx="2979615" cy="533193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Experiments show both kinds of behavior: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Oscillating fields with troughs and crests (waves)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Individual packets of energy (particles)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7231" y="4947994"/>
            <a:ext cx="63500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Long Waves = small photons 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  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Short Waves = BIG PHOTONS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" y="1544659"/>
            <a:ext cx="6165411" cy="325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85" y="932560"/>
            <a:ext cx="8107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Arial Rounded MT Bold"/>
                <a:cs typeface="Arial Rounded MT Bold"/>
              </a:rPr>
              <a:t>Electromagnetic radiation behaves as </a:t>
            </a:r>
            <a:r>
              <a:rPr lang="en-US" sz="2000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both</a:t>
            </a:r>
            <a:r>
              <a:rPr lang="en-US" sz="2000" i="1" dirty="0">
                <a:solidFill>
                  <a:srgbClr val="0000FF"/>
                </a:solidFill>
                <a:latin typeface="Arial Rounded MT Bold"/>
                <a:cs typeface="Arial Rounded MT Bold"/>
              </a:rPr>
              <a:t> waves and particles!</a:t>
            </a:r>
          </a:p>
        </p:txBody>
      </p:sp>
    </p:spTree>
    <p:extLst>
      <p:ext uri="{BB962C8B-B14F-4D97-AF65-F5344CB8AC3E}">
        <p14:creationId xmlns:p14="http://schemas.microsoft.com/office/powerpoint/2010/main" val="332545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0163"/>
            <a:ext cx="90805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Energy is “Quantized”</a:t>
            </a:r>
          </a:p>
        </p:txBody>
      </p:sp>
      <p:grpSp>
        <p:nvGrpSpPr>
          <p:cNvPr id="47108" name="Group 6"/>
          <p:cNvGrpSpPr>
            <a:grpSpLocks/>
          </p:cNvGrpSpPr>
          <p:nvPr/>
        </p:nvGrpSpPr>
        <p:grpSpPr bwMode="auto">
          <a:xfrm>
            <a:off x="4746018" y="1260792"/>
            <a:ext cx="4298950" cy="3746500"/>
            <a:chOff x="161847" y="1469349"/>
            <a:chExt cx="4299623" cy="3744972"/>
          </a:xfrm>
        </p:grpSpPr>
        <p:pic>
          <p:nvPicPr>
            <p:cNvPr id="4710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47" y="1469349"/>
              <a:ext cx="4299623" cy="3744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Rectangle 4"/>
            <p:cNvSpPr>
              <a:spLocks noChangeArrowheads="1"/>
            </p:cNvSpPr>
            <p:nvPr/>
          </p:nvSpPr>
          <p:spPr bwMode="auto">
            <a:xfrm>
              <a:off x="2042030" y="3511495"/>
              <a:ext cx="473154" cy="286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78154" y="1074616"/>
            <a:ext cx="4786925" cy="5480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Rounded MT Bold"/>
                <a:ea typeface="ＭＳ Ｐゴシック" pitchFamily="18" charset="-128"/>
                <a:cs typeface="Arial Rounded MT Bold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9pPr>
          </a:lstStyle>
          <a:p>
            <a:r>
              <a:rPr lang="en-US" dirty="0"/>
              <a:t>When radiation interacts with atoms and molecules, </a:t>
            </a:r>
            <a:r>
              <a:rPr lang="en-US" dirty="0">
                <a:solidFill>
                  <a:srgbClr val="FF0000"/>
                </a:solidFill>
              </a:rPr>
              <a:t>only certain “jumps” in energy are possible</a:t>
            </a:r>
          </a:p>
          <a:p>
            <a:r>
              <a:rPr lang="en-US" dirty="0"/>
              <a:t>Electrons orbit at specific energy levels above an atomic nucleus</a:t>
            </a:r>
          </a:p>
          <a:p>
            <a:r>
              <a:rPr lang="en-US" dirty="0"/>
              <a:t>Absorption of a photon of just the right energy can make them </a:t>
            </a:r>
            <a:r>
              <a:rPr lang="en-US" dirty="0">
                <a:solidFill>
                  <a:srgbClr val="FF0000"/>
                </a:solidFill>
              </a:rPr>
              <a:t>“jump up” to the next level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09920" y="4916257"/>
            <a:ext cx="4308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Emission of a photon occurs when an electron </a:t>
            </a:r>
            <a:r>
              <a:rPr lang="en-US" sz="2800" dirty="0">
                <a:solidFill>
                  <a:srgbClr val="FF0000"/>
                </a:solidFill>
                <a:latin typeface="Arial Rounded MT Bold"/>
                <a:cs typeface="Arial Rounded MT Bold"/>
              </a:rPr>
              <a:t>“falls” down to a level below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Emission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9414" y="1004283"/>
            <a:ext cx="3810000" cy="4876800"/>
          </a:xfrm>
        </p:spPr>
        <p:txBody>
          <a:bodyPr/>
          <a:lstStyle/>
          <a:p>
            <a:r>
              <a:rPr lang="en-US" dirty="0"/>
              <a:t>Big jumps take lots of energy, small jumps take less</a:t>
            </a:r>
          </a:p>
          <a:p>
            <a:r>
              <a:rPr lang="en-US" dirty="0"/>
              <a:t>Big drops emit energetic photons (short wavelengths)</a:t>
            </a:r>
          </a:p>
          <a:p>
            <a:r>
              <a:rPr lang="en-US" dirty="0"/>
              <a:t>Small drops emit less energetic photons (longer wavelengths)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46" y="972045"/>
            <a:ext cx="444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4" y="3292228"/>
            <a:ext cx="4786923" cy="2840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085" y="6298642"/>
            <a:ext cx="8148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Rounded MT Bold"/>
                <a:cs typeface="Arial Rounded MT Bold"/>
              </a:rPr>
              <a:t>Most electron transitions in gases absorb/emit visible or UV light</a:t>
            </a:r>
          </a:p>
        </p:txBody>
      </p:sp>
    </p:spTree>
    <p:extLst>
      <p:ext uri="{BB962C8B-B14F-4D97-AF65-F5344CB8AC3E}">
        <p14:creationId xmlns:p14="http://schemas.microsoft.com/office/powerpoint/2010/main" val="3245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0"/>
            <a:ext cx="8839200" cy="1449754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a typeface="ＭＳ Ｐゴシック" charset="0"/>
              </a:rPr>
              <a:t>Molecules and Photons</a:t>
            </a:r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16923" y="1328615"/>
            <a:ext cx="5529385" cy="514838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Molecules are groups of atoms that share electrons (chemical bonds)</a:t>
            </a:r>
          </a:p>
          <a:p>
            <a:r>
              <a:rPr lang="en-US" sz="2400" dirty="0">
                <a:ea typeface="ＭＳ Ｐゴシック" charset="0"/>
              </a:rPr>
              <a:t>Molecular transitions involve changes in vibration, rotation, bending, and stretching of chemical bonds</a:t>
            </a:r>
          </a:p>
          <a:p>
            <a:r>
              <a:rPr lang="en-US" sz="2400" dirty="0">
                <a:ea typeface="ＭＳ Ｐゴシック" charset="0"/>
              </a:rPr>
              <a:t>Photons can interact with molecules to change states</a:t>
            </a:r>
          </a:p>
          <a:p>
            <a:r>
              <a:rPr lang="en-US" sz="2400" dirty="0">
                <a:ea typeface="ＭＳ Ｐゴシック" charset="0"/>
              </a:rPr>
              <a:t>Transitions involve specific amounts of energy, so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only certain wavelengths are active</a:t>
            </a:r>
          </a:p>
        </p:txBody>
      </p:sp>
      <p:pic>
        <p:nvPicPr>
          <p:cNvPr id="30723" name="Picture 6" descr="MoleculeStates(ill)_232x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1" y="1354015"/>
            <a:ext cx="3178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692" y="6291385"/>
            <a:ext cx="8863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 Rounded MT Bold"/>
                <a:cs typeface="Arial Rounded MT Bold"/>
              </a:rPr>
              <a:t>Molecular transitions typically absorb &amp; emit in thermal infrared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59" y="0"/>
            <a:ext cx="8534400" cy="762000"/>
          </a:xfrm>
        </p:spPr>
        <p:txBody>
          <a:bodyPr/>
          <a:lstStyle/>
          <a:p>
            <a:r>
              <a:rPr lang="en-US" dirty="0" err="1"/>
              <a:t>PhET</a:t>
            </a:r>
            <a:r>
              <a:rPr lang="en-US"/>
              <a:t> Simulation</a:t>
            </a:r>
            <a:endParaRPr lang="en-US" dirty="0"/>
          </a:p>
        </p:txBody>
      </p:sp>
      <p:pic>
        <p:nvPicPr>
          <p:cNvPr id="5" name="Picture 4" descr="Screen Shot 2014-02-04 at 10.4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9" y="537771"/>
            <a:ext cx="8848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2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88" y="152400"/>
            <a:ext cx="8839200" cy="57467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</a:rPr>
              <a:t>Dancing Molecules and Heat Rays!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921" y="969963"/>
            <a:ext cx="4419600" cy="5380037"/>
          </a:xfrm>
        </p:spPr>
        <p:txBody>
          <a:bodyPr/>
          <a:lstStyle/>
          <a:p>
            <a:pPr marL="533400" indent="-533400"/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Nearly all of the air is made of oxygen (O</a:t>
            </a:r>
            <a:r>
              <a:rPr lang="en-US" baseline="-25000" dirty="0">
                <a:solidFill>
                  <a:schemeClr val="tx2"/>
                </a:solidFill>
                <a:ea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) and nitrogen (N</a:t>
            </a:r>
            <a:r>
              <a:rPr lang="en-US" baseline="-25000" dirty="0">
                <a:solidFill>
                  <a:schemeClr val="tx2"/>
                </a:solidFill>
                <a:ea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) in which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two atoms of the same element </a:t>
            </a: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share electrons</a:t>
            </a:r>
            <a:br>
              <a:rPr lang="en-US" dirty="0">
                <a:solidFill>
                  <a:schemeClr val="tx2"/>
                </a:solidFill>
                <a:ea typeface="ＭＳ Ｐゴシック" charset="0"/>
              </a:rPr>
            </a:br>
            <a:endParaRPr lang="en-US" dirty="0">
              <a:solidFill>
                <a:schemeClr val="tx2"/>
              </a:solidFill>
              <a:ea typeface="ＭＳ Ｐゴシック" charset="0"/>
            </a:endParaRPr>
          </a:p>
          <a:p>
            <a:pPr marL="533400" indent="-533400"/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Infrared (heat)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energy radiated up from the surface can be absorbed </a:t>
            </a: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by these molecules, but not very well</a:t>
            </a:r>
          </a:p>
          <a:p>
            <a:pPr marL="533400" indent="-533400"/>
            <a:endParaRPr lang="en-US" dirty="0">
              <a:solidFill>
                <a:schemeClr val="tx2"/>
              </a:solidFill>
              <a:ea typeface="ＭＳ Ｐゴシック" charset="0"/>
            </a:endParaRPr>
          </a:p>
          <a:p>
            <a:pPr marL="533400" indent="-533400"/>
            <a:endParaRPr lang="en-US" dirty="0">
              <a:solidFill>
                <a:schemeClr val="tx2"/>
              </a:solidFill>
              <a:ea typeface="ＭＳ Ｐゴシック" charset="0"/>
            </a:endParaRPr>
          </a:p>
          <a:p>
            <a:pPr marL="914400" lvl="1" indent="-457200">
              <a:buFont typeface="Times" charset="0"/>
              <a:buChar char="•"/>
            </a:pPr>
            <a:endParaRPr lang="en-US" dirty="0">
              <a:solidFill>
                <a:srgbClr val="808080"/>
              </a:solidFill>
              <a:ea typeface="ＭＳ Ｐゴシック" charset="0"/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31251" y="1266437"/>
            <a:ext cx="2098675" cy="1943100"/>
            <a:chOff x="5894388" y="1335088"/>
            <a:chExt cx="2098675" cy="1943100"/>
          </a:xfrm>
        </p:grpSpPr>
        <p:sp>
          <p:nvSpPr>
            <p:cNvPr id="31747" name="Oval 3"/>
            <p:cNvSpPr>
              <a:spLocks noChangeArrowheads="1"/>
            </p:cNvSpPr>
            <p:nvPr/>
          </p:nvSpPr>
          <p:spPr bwMode="auto">
            <a:xfrm>
              <a:off x="5894388" y="2565400"/>
              <a:ext cx="712787" cy="7127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N</a:t>
              </a:r>
            </a:p>
          </p:txBody>
        </p:sp>
        <p:sp>
          <p:nvSpPr>
            <p:cNvPr id="31748" name="Oval 4"/>
            <p:cNvSpPr>
              <a:spLocks noChangeArrowheads="1"/>
            </p:cNvSpPr>
            <p:nvPr/>
          </p:nvSpPr>
          <p:spPr bwMode="auto">
            <a:xfrm>
              <a:off x="7265988" y="2554288"/>
              <a:ext cx="712787" cy="712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N</a:t>
              </a:r>
            </a:p>
          </p:txBody>
        </p:sp>
        <p:cxnSp>
          <p:nvCxnSpPr>
            <p:cNvPr id="31749" name="Straight Connector 6"/>
            <p:cNvCxnSpPr>
              <a:cxnSpLocks noChangeShapeType="1"/>
            </p:cNvCxnSpPr>
            <p:nvPr/>
          </p:nvCxnSpPr>
          <p:spPr bwMode="auto">
            <a:xfrm>
              <a:off x="6572250" y="2805113"/>
              <a:ext cx="76517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0" name="Straight Connector 7"/>
            <p:cNvCxnSpPr>
              <a:cxnSpLocks noChangeShapeType="1"/>
            </p:cNvCxnSpPr>
            <p:nvPr/>
          </p:nvCxnSpPr>
          <p:spPr bwMode="auto">
            <a:xfrm>
              <a:off x="6570663" y="3027363"/>
              <a:ext cx="763587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751" name="Oval 8"/>
            <p:cNvSpPr>
              <a:spLocks noChangeArrowheads="1"/>
            </p:cNvSpPr>
            <p:nvPr/>
          </p:nvSpPr>
          <p:spPr bwMode="auto">
            <a:xfrm>
              <a:off x="5910263" y="1344613"/>
              <a:ext cx="712787" cy="71278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dirty="0"/>
                <a:t>O</a:t>
              </a:r>
            </a:p>
          </p:txBody>
        </p:sp>
        <p:sp>
          <p:nvSpPr>
            <p:cNvPr id="31752" name="Oval 9"/>
            <p:cNvSpPr>
              <a:spLocks noChangeArrowheads="1"/>
            </p:cNvSpPr>
            <p:nvPr/>
          </p:nvSpPr>
          <p:spPr bwMode="auto">
            <a:xfrm>
              <a:off x="7280275" y="1335088"/>
              <a:ext cx="712788" cy="711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O</a:t>
              </a:r>
            </a:p>
          </p:txBody>
        </p:sp>
        <p:cxnSp>
          <p:nvCxnSpPr>
            <p:cNvPr id="31753" name="Straight Connector 10"/>
            <p:cNvCxnSpPr>
              <a:cxnSpLocks noChangeShapeType="1"/>
            </p:cNvCxnSpPr>
            <p:nvPr/>
          </p:nvCxnSpPr>
          <p:spPr bwMode="auto">
            <a:xfrm>
              <a:off x="6588125" y="1585913"/>
              <a:ext cx="763588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4" name="Straight Connector 11"/>
            <p:cNvCxnSpPr>
              <a:cxnSpLocks noChangeShapeType="1"/>
            </p:cNvCxnSpPr>
            <p:nvPr/>
          </p:nvCxnSpPr>
          <p:spPr bwMode="auto">
            <a:xfrm>
              <a:off x="6586538" y="1806575"/>
              <a:ext cx="763587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5" name="Straight Connector 12"/>
            <p:cNvCxnSpPr>
              <a:cxnSpLocks noChangeShapeType="1"/>
            </p:cNvCxnSpPr>
            <p:nvPr/>
          </p:nvCxnSpPr>
          <p:spPr bwMode="auto">
            <a:xfrm>
              <a:off x="6615113" y="2914650"/>
              <a:ext cx="6572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4916602" y="3817785"/>
            <a:ext cx="384699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 dirty="0">
                <a:solidFill>
                  <a:srgbClr val="0000FF"/>
                </a:solidFill>
                <a:latin typeface="Arial Rounded MT Bold"/>
                <a:cs typeface="Arial Rounded MT Bold"/>
              </a:rPr>
              <a:t>Diatomic molecules can vibrate back and forth like balls on a spring, but the ends are identical</a:t>
            </a:r>
          </a:p>
          <a:p>
            <a:endParaRPr lang="en-US" b="1" i="1" dirty="0">
              <a:solidFill>
                <a:srgbClr val="0000FF"/>
              </a:solidFill>
              <a:latin typeface="Arial Rounded MT Bold"/>
              <a:cs typeface="Arial Rounded MT Bold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No electric dipole!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152400"/>
            <a:ext cx="8839200" cy="57467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</a:rPr>
              <a:t>Dancing Molecules and Heat Rays!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969963"/>
            <a:ext cx="4530725" cy="5380037"/>
          </a:xfrm>
        </p:spPr>
        <p:txBody>
          <a:bodyPr/>
          <a:lstStyle/>
          <a:p>
            <a:pPr marL="533400" indent="-533400"/>
            <a:r>
              <a:rPr lang="en-US">
                <a:solidFill>
                  <a:schemeClr val="tx2"/>
                </a:solidFill>
                <a:ea typeface="ＭＳ Ｐゴシック" charset="0"/>
              </a:rPr>
              <a:t>Carbon dioxide (CO</a:t>
            </a:r>
            <a:r>
              <a:rPr lang="en-US" baseline="-25000">
                <a:solidFill>
                  <a:schemeClr val="tx2"/>
                </a:solidFill>
                <a:ea typeface="ＭＳ Ｐゴシック" charset="0"/>
              </a:rPr>
              <a:t>2</a:t>
            </a:r>
            <a:r>
              <a:rPr lang="en-US">
                <a:solidFill>
                  <a:schemeClr val="tx2"/>
                </a:solidFill>
                <a:ea typeface="ＭＳ Ｐゴシック" charset="0"/>
              </a:rPr>
              <a:t>) and water vapor (H</a:t>
            </a:r>
            <a:r>
              <a:rPr lang="en-US" baseline="-25000">
                <a:solidFill>
                  <a:schemeClr val="tx2"/>
                </a:solidFill>
                <a:ea typeface="ＭＳ Ｐゴシック" charset="0"/>
              </a:rPr>
              <a:t>2</a:t>
            </a:r>
            <a:r>
              <a:rPr lang="en-US">
                <a:solidFill>
                  <a:schemeClr val="tx2"/>
                </a:solidFill>
                <a:ea typeface="ＭＳ Ｐゴシック" charset="0"/>
              </a:rPr>
              <a:t>O) are different!</a:t>
            </a:r>
            <a:br>
              <a:rPr lang="en-US">
                <a:solidFill>
                  <a:schemeClr val="tx2"/>
                </a:solidFill>
                <a:ea typeface="ＭＳ Ｐゴシック" charset="0"/>
              </a:rPr>
            </a:br>
            <a:endParaRPr lang="en-US">
              <a:solidFill>
                <a:schemeClr val="tx2"/>
              </a:solidFill>
              <a:ea typeface="ＭＳ Ｐゴシック" charset="0"/>
            </a:endParaRPr>
          </a:p>
          <a:p>
            <a:pPr marL="533400" indent="-533400"/>
            <a:r>
              <a:rPr lang="en-US">
                <a:solidFill>
                  <a:schemeClr val="tx2"/>
                </a:solidFill>
                <a:ea typeface="ＭＳ Ｐゴシック" charset="0"/>
              </a:rPr>
              <a:t>They have </a:t>
            </a:r>
            <a:r>
              <a:rPr lang="en-US">
                <a:solidFill>
                  <a:srgbClr val="FF0000"/>
                </a:solidFill>
                <a:ea typeface="ＭＳ Ｐゴシック" charset="0"/>
              </a:rPr>
              <a:t>many more ways to vibrate </a:t>
            </a:r>
            <a:r>
              <a:rPr lang="en-US">
                <a:solidFill>
                  <a:schemeClr val="tx2"/>
                </a:solidFill>
                <a:ea typeface="ＭＳ Ｐゴシック" charset="0"/>
              </a:rPr>
              <a:t>and rotate, so they are very good at absorbing and emitting infrared (heat) radiation</a:t>
            </a:r>
          </a:p>
          <a:p>
            <a:pPr marL="914400" lvl="1" indent="-457200">
              <a:buFont typeface="Times" charset="0"/>
              <a:buChar char="•"/>
            </a:pPr>
            <a:endParaRPr lang="en-US">
              <a:solidFill>
                <a:srgbClr val="808080"/>
              </a:solidFill>
              <a:ea typeface="ＭＳ Ｐゴシック" charset="0"/>
            </a:endParaRPr>
          </a:p>
          <a:p>
            <a:pPr marL="914400" lvl="1" indent="-457200">
              <a:buFont typeface="Arial" charset="0"/>
              <a:buChar char="•"/>
            </a:pPr>
            <a:endParaRPr lang="en-US">
              <a:ea typeface="ＭＳ Ｐゴシック" charset="0"/>
            </a:endParaRPr>
          </a:p>
        </p:txBody>
      </p:sp>
      <p:sp>
        <p:nvSpPr>
          <p:cNvPr id="33795" name="TextBox 14"/>
          <p:cNvSpPr txBox="1">
            <a:spLocks noChangeArrowheads="1"/>
          </p:cNvSpPr>
          <p:nvPr/>
        </p:nvSpPr>
        <p:spPr bwMode="auto">
          <a:xfrm>
            <a:off x="4856163" y="5320132"/>
            <a:ext cx="381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 dirty="0">
                <a:solidFill>
                  <a:srgbClr val="0000FF"/>
                </a:solidFill>
                <a:latin typeface="Arial Rounded MT Bold"/>
                <a:cs typeface="Arial Rounded MT Bold"/>
              </a:rPr>
              <a:t>Molecules that have many ways to wiggle are called </a:t>
            </a:r>
            <a:r>
              <a:rPr lang="ja-JP" altLang="en-US" b="1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“</a:t>
            </a:r>
            <a:r>
              <a:rPr lang="en-US" altLang="ja-JP" b="1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Greenhouse</a:t>
            </a:r>
            <a:r>
              <a:rPr lang="ja-JP" altLang="en-US" b="1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”</a:t>
            </a:r>
            <a:r>
              <a:rPr lang="en-US" altLang="ja-JP" b="1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 molecules</a:t>
            </a:r>
            <a:endParaRPr lang="en-US" b="1" i="1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3796" name="Oval 8"/>
          <p:cNvSpPr>
            <a:spLocks noChangeArrowheads="1"/>
          </p:cNvSpPr>
          <p:nvPr/>
        </p:nvSpPr>
        <p:spPr bwMode="auto">
          <a:xfrm>
            <a:off x="5262563" y="1304925"/>
            <a:ext cx="712787" cy="712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3797" name="Oval 8"/>
          <p:cNvSpPr>
            <a:spLocks noChangeArrowheads="1"/>
          </p:cNvSpPr>
          <p:nvPr/>
        </p:nvSpPr>
        <p:spPr bwMode="auto">
          <a:xfrm>
            <a:off x="7631113" y="1304925"/>
            <a:ext cx="712787" cy="712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3798" name="Oval 8"/>
          <p:cNvSpPr>
            <a:spLocks noChangeArrowheads="1"/>
          </p:cNvSpPr>
          <p:nvPr/>
        </p:nvSpPr>
        <p:spPr bwMode="auto">
          <a:xfrm>
            <a:off x="6442075" y="1304925"/>
            <a:ext cx="712788" cy="7127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5583238" y="3881438"/>
            <a:ext cx="712787" cy="712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7394575" y="3838575"/>
            <a:ext cx="712788" cy="712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6435725" y="2944813"/>
            <a:ext cx="712788" cy="7127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33802" name="Straight Connector 11"/>
          <p:cNvCxnSpPr>
            <a:cxnSpLocks noChangeShapeType="1"/>
          </p:cNvCxnSpPr>
          <p:nvPr/>
        </p:nvCxnSpPr>
        <p:spPr bwMode="auto">
          <a:xfrm>
            <a:off x="7154863" y="1660525"/>
            <a:ext cx="476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3" name="Straight Connector 15"/>
          <p:cNvCxnSpPr>
            <a:cxnSpLocks noChangeShapeType="1"/>
          </p:cNvCxnSpPr>
          <p:nvPr/>
        </p:nvCxnSpPr>
        <p:spPr bwMode="auto">
          <a:xfrm>
            <a:off x="5959475" y="1657350"/>
            <a:ext cx="476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4" name="Straight Connector 16"/>
          <p:cNvCxnSpPr>
            <a:cxnSpLocks noChangeShapeType="1"/>
          </p:cNvCxnSpPr>
          <p:nvPr/>
        </p:nvCxnSpPr>
        <p:spPr bwMode="auto">
          <a:xfrm flipV="1">
            <a:off x="6076950" y="3562350"/>
            <a:ext cx="423863" cy="363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5" name="Straight Connector 17"/>
          <p:cNvCxnSpPr>
            <a:cxnSpLocks noChangeShapeType="1"/>
            <a:stCxn id="33801" idx="5"/>
            <a:endCxn id="33800" idx="1"/>
          </p:cNvCxnSpPr>
          <p:nvPr/>
        </p:nvCxnSpPr>
        <p:spPr bwMode="auto">
          <a:xfrm rot="16200000" flipH="1">
            <a:off x="7076281" y="3520282"/>
            <a:ext cx="390525" cy="455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6" name="Straight Connector 23"/>
          <p:cNvCxnSpPr>
            <a:cxnSpLocks noChangeShapeType="1"/>
          </p:cNvCxnSpPr>
          <p:nvPr/>
        </p:nvCxnSpPr>
        <p:spPr bwMode="auto">
          <a:xfrm>
            <a:off x="6594475" y="4456113"/>
            <a:ext cx="476250" cy="158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7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4886326" y="1657350"/>
            <a:ext cx="463550" cy="31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8" name="Straight Connector 26"/>
          <p:cNvCxnSpPr>
            <a:cxnSpLocks noChangeShapeType="1"/>
          </p:cNvCxnSpPr>
          <p:nvPr/>
        </p:nvCxnSpPr>
        <p:spPr bwMode="auto">
          <a:xfrm rot="5400000" flipH="1" flipV="1">
            <a:off x="8226426" y="1654175"/>
            <a:ext cx="463550" cy="31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9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6554788" y="2301875"/>
            <a:ext cx="463550" cy="31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0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968206" y="3396457"/>
            <a:ext cx="357187" cy="3556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1" name="Straight Connector 30"/>
          <p:cNvCxnSpPr>
            <a:cxnSpLocks noChangeShapeType="1"/>
          </p:cNvCxnSpPr>
          <p:nvPr/>
        </p:nvCxnSpPr>
        <p:spPr bwMode="auto">
          <a:xfrm>
            <a:off x="7223125" y="3529013"/>
            <a:ext cx="331788" cy="2540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2" name="Straight Connector 15"/>
          <p:cNvCxnSpPr>
            <a:cxnSpLocks noChangeShapeType="1"/>
          </p:cNvCxnSpPr>
          <p:nvPr/>
        </p:nvCxnSpPr>
        <p:spPr bwMode="auto">
          <a:xfrm>
            <a:off x="5954713" y="1735138"/>
            <a:ext cx="4762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3" name="Straight Connector 15"/>
          <p:cNvCxnSpPr>
            <a:cxnSpLocks noChangeShapeType="1"/>
          </p:cNvCxnSpPr>
          <p:nvPr/>
        </p:nvCxnSpPr>
        <p:spPr bwMode="auto">
          <a:xfrm>
            <a:off x="7151688" y="1727200"/>
            <a:ext cx="476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New Presentation">
  <a:themeElements>
    <a:clrScheme name="New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Settings\Scott Denning\Application Data\Microsoft\Templates\New Presentation.pot</Template>
  <TotalTime>5208</TotalTime>
  <Words>996</Words>
  <Application>Microsoft Macintosh PowerPoint</Application>
  <PresentationFormat>Letter Paper (8.5x11 in)</PresentationFormat>
  <Paragraphs>165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Comic Sans MS</vt:lpstr>
      <vt:lpstr>Symbol</vt:lpstr>
      <vt:lpstr>Times</vt:lpstr>
      <vt:lpstr>Times New Roman</vt:lpstr>
      <vt:lpstr>New Presentation</vt:lpstr>
      <vt:lpstr>Image</vt:lpstr>
      <vt:lpstr>PowerPoint Presentation</vt:lpstr>
      <vt:lpstr>Gases</vt:lpstr>
      <vt:lpstr>Waves and Photons</vt:lpstr>
      <vt:lpstr>PowerPoint Presentation</vt:lpstr>
      <vt:lpstr>Atomic Emission</vt:lpstr>
      <vt:lpstr>Molecules and Photons</vt:lpstr>
      <vt:lpstr>PhET Simulation</vt:lpstr>
      <vt:lpstr>Dancing Molecules and Heat Rays!</vt:lpstr>
      <vt:lpstr>Dancing Molecules and Heat Rays!</vt:lpstr>
      <vt:lpstr>CO2 Vibrations</vt:lpstr>
      <vt:lpstr>H2O Vibrations</vt:lpstr>
      <vt:lpstr>Line Broadening</vt:lpstr>
      <vt:lpstr>Molecular Absorbers</vt:lpstr>
      <vt:lpstr>PowerPoint Presentation</vt:lpstr>
      <vt:lpstr>Optical “Thickness” </vt:lpstr>
      <vt:lpstr>View from Space</vt:lpstr>
      <vt:lpstr>Effect of Adding CO2</vt:lpstr>
      <vt:lpstr>Band Saturation</vt:lpstr>
      <vt:lpstr>Logarithmic Effect due to band saturation  </vt:lpstr>
      <vt:lpstr>Radiative Forcing  by Increased CO2 </vt:lpstr>
      <vt:lpstr>Absorption by CO2 Causes Warming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to think about</dc:title>
  <dc:creator>Scott Denning</dc:creator>
  <cp:lastModifiedBy>Denning,Scott</cp:lastModifiedBy>
  <cp:revision>139</cp:revision>
  <cp:lastPrinted>2016-01-24T16:59:42Z</cp:lastPrinted>
  <dcterms:created xsi:type="dcterms:W3CDTF">2010-02-08T04:28:17Z</dcterms:created>
  <dcterms:modified xsi:type="dcterms:W3CDTF">2019-02-21T16:29:06Z</dcterms:modified>
</cp:coreProperties>
</file>