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embeddings/oleObject8.bin" ContentType="application/vnd.openxmlformats-officedocument.oleObject"/>
  <Override PartName="/ppt/notesSlides/notesSlide13.xml" ContentType="application/vnd.openxmlformats-officedocument.presentationml.notesSlide+xml"/>
  <Override PartName="/ppt/embeddings/oleObject9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0.bin" ContentType="application/vnd.openxmlformats-officedocument.oleObject"/>
  <Override PartName="/ppt/notesSlides/notesSlide21.xml" ContentType="application/vnd.openxmlformats-officedocument.presentationml.notesSlide+xml"/>
  <Override PartName="/ppt/embeddings/oleObject11.bin" ContentType="application/vnd.openxmlformats-officedocument.oleObject"/>
  <Override PartName="/ppt/notesSlides/notesSlide22.xml" ContentType="application/vnd.openxmlformats-officedocument.presentationml.notesSlide+xml"/>
  <Override PartName="/ppt/embeddings/oleObject12.bin" ContentType="application/vnd.openxmlformats-officedocument.oleObject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5" r:id="rId2"/>
    <p:sldId id="256" r:id="rId3"/>
    <p:sldId id="288" r:id="rId4"/>
    <p:sldId id="289" r:id="rId5"/>
    <p:sldId id="290" r:id="rId6"/>
    <p:sldId id="257" r:id="rId7"/>
    <p:sldId id="258" r:id="rId8"/>
    <p:sldId id="259" r:id="rId9"/>
    <p:sldId id="260" r:id="rId10"/>
    <p:sldId id="261" r:id="rId11"/>
    <p:sldId id="279" r:id="rId12"/>
    <p:sldId id="280" r:id="rId13"/>
    <p:sldId id="291" r:id="rId14"/>
    <p:sldId id="292" r:id="rId15"/>
    <p:sldId id="293" r:id="rId16"/>
    <p:sldId id="281" r:id="rId17"/>
    <p:sldId id="265" r:id="rId18"/>
    <p:sldId id="266" r:id="rId19"/>
    <p:sldId id="267" r:id="rId20"/>
    <p:sldId id="268" r:id="rId21"/>
    <p:sldId id="269" r:id="rId22"/>
    <p:sldId id="270" r:id="rId23"/>
    <p:sldId id="282" r:id="rId24"/>
    <p:sldId id="294" r:id="rId25"/>
    <p:sldId id="273" r:id="rId26"/>
    <p:sldId id="274" r:id="rId27"/>
    <p:sldId id="275" r:id="rId28"/>
    <p:sldId id="276" r:id="rId29"/>
    <p:sldId id="277" r:id="rId30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7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r>
              <a:rPr lang="en-US" dirty="0"/>
              <a:t>ATS150: </a:t>
            </a:r>
            <a:r>
              <a:rPr lang="en-US" i="1" dirty="0" smtClean="0"/>
              <a:t>Global Climate Change</a:t>
            </a:r>
            <a:endParaRPr lang="en-US" i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Oceans and Climate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dirty="0" smtClean="0"/>
            </a:lvl1pPr>
          </a:lstStyle>
          <a:p>
            <a:pPr>
              <a:defRPr/>
            </a:pPr>
            <a:r>
              <a:rPr lang="en-US" dirty="0"/>
              <a:t>Scott Denning – </a:t>
            </a:r>
            <a:r>
              <a:rPr lang="en-US" dirty="0" smtClean="0"/>
              <a:t>CSU</a:t>
            </a:r>
            <a:r>
              <a:rPr lang="en-US" dirty="0"/>
              <a:t>	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87629991-B043-0040-B427-B0842D02A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0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6DE98A2D-981D-8847-8F7B-49515ECC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2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6B0FE7-4137-F045-883E-54196A19CA2B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D231A8-E70A-704F-BD86-74474DDCCF97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2E1BE6-98FB-6D43-BC73-F82BED314DF7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CB0752-27C4-A243-8974-22CBD32DF916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24D939-2C0F-1348-87C0-90D12FE04924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78B98C-0AEA-554D-B25F-B24A5FC3D0BA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40" tIns="48321" rIns="96640" bIns="4832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E7F9D3B-F831-D745-8A4F-B16FC47F551C}" type="slidenum">
              <a:rPr lang="en-US" sz="1300"/>
              <a:pPr/>
              <a:t>21</a:t>
            </a:fld>
            <a:endParaRPr lang="en-US" sz="130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42B40B-D4E0-CF42-8950-736669A7BB39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0FD878-6184-4A4C-9DDA-64BB18677514}" type="slidenum">
              <a:rPr lang="en-US" sz="1300"/>
              <a:pPr/>
              <a:t>23</a:t>
            </a:fld>
            <a:endParaRPr lang="en-US" sz="130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DCB2D0-C25F-8047-94D6-B18A983DFB95}" type="datetime1">
              <a:rPr lang="en-US" sz="1300"/>
              <a:pPr/>
              <a:t>2/25/16</a:t>
            </a:fld>
            <a:endParaRPr lang="en-US" sz="1300"/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614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DD3F6E-36B8-C74A-98B4-49FA77D02DD2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614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AA3046-0653-A943-809A-8DDC13131666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82DA2A-D26C-794F-91B3-B2FE0A5556D0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469AAF-24A4-5A40-BEE5-CB03EBF18855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9F732C-CC93-A34C-A3E4-043F7BF7E4D7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DC7768-069B-5F46-A810-C41709A9031E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955262-6ABB-014B-AFF5-2B7D548C8FFA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58A4BED-7C37-614B-9862-6D5963D15B0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BF38B10-74FC-4943-9516-A79FA3CD9E01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6EEE42-9845-2746-B4E7-868F0591A7B4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FEB807-E5C7-E443-AE5F-80D06565D9F2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EE7BE9A-FDB8-9E42-AD5C-A2C790EE2FB5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3B884F-5ECA-664E-839C-AAAF99DE5CFE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43225" y="522288"/>
            <a:ext cx="3716338" cy="2787650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3" y="3482975"/>
            <a:ext cx="7000875" cy="33099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C78C46-514C-2848-85D9-2E359C518BDD}" type="datetime1">
              <a:rPr lang="en-US" sz="1300"/>
              <a:pPr/>
              <a:t>2/25/16</a:t>
            </a:fld>
            <a:endParaRPr lang="en-US" sz="1300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90EBBA-29F3-564B-91C0-3D4EC7144D9F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8820-A935-5B4E-BE50-9ACDD510E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120A2-C464-2F40-9277-0B62D1CB0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8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FC16-32DE-9F40-8F68-D8D60171A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B1347-C83E-2348-B18D-B29A72220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31884-F55C-CC49-B715-3A5200F21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6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5E503-AD16-774D-8F4E-7BE078481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CFAB6-8E6F-794E-8E27-74A212B48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F52CE-D600-5F4B-8EFB-324FD53B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472F5-5AB4-1546-99CD-368992256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6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74B89-B195-2E47-9E79-A268B172E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1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D5BD1-291C-0244-A4A7-6289D627E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6139C-666A-8B4A-BD28-2EADC7FBC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6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281A0B-F55B-FB40-8736-C44FFCE67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5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4419600"/>
          </a:xfrm>
        </p:spPr>
        <p:txBody>
          <a:bodyPr/>
          <a:lstStyle/>
          <a:p>
            <a:pPr>
              <a:defRPr/>
            </a:pPr>
            <a:r>
              <a:rPr lang="en-US" sz="8000" dirty="0" smtClean="0"/>
              <a:t>The Oceans</a:t>
            </a:r>
            <a:endParaRPr lang="en-US" sz="8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Asymmetric Gyre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1" y="1371600"/>
            <a:ext cx="3048000" cy="48768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Real </a:t>
            </a:r>
            <a:r>
              <a:rPr lang="en-US" dirty="0" smtClean="0">
                <a:ea typeface="ＭＳ Ｐゴシック" charset="0"/>
              </a:rPr>
              <a:t>gyres aren’t</a:t>
            </a:r>
            <a:r>
              <a:rPr lang="en-US" altLang="ja-JP" dirty="0" smtClean="0">
                <a:ea typeface="ＭＳ Ｐゴシック" charset="0"/>
              </a:rPr>
              <a:t> </a:t>
            </a:r>
            <a:r>
              <a:rPr lang="en-US" altLang="ja-JP" dirty="0">
                <a:ea typeface="ＭＳ Ｐゴシック" charset="0"/>
              </a:rPr>
              <a:t>symmetrical!</a:t>
            </a:r>
          </a:p>
          <a:p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Boundary currents are strong in west,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weak </a:t>
            </a:r>
            <a:r>
              <a:rPr lang="en-US" dirty="0">
                <a:ea typeface="ＭＳ Ｐゴシック" charset="0"/>
              </a:rPr>
              <a:t>in east</a:t>
            </a:r>
          </a:p>
        </p:txBody>
      </p:sp>
      <p:graphicFrame>
        <p:nvGraphicFramePr>
          <p:cNvPr id="2969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465242"/>
              </p:ext>
            </p:extLst>
          </p:nvPr>
        </p:nvGraphicFramePr>
        <p:xfrm>
          <a:off x="0" y="1150938"/>
          <a:ext cx="6319837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Image" r:id="rId4" imgW="4353659" imgH="3653499" progId="Photoshop.Image.5">
                  <p:embed/>
                </p:oleObj>
              </mc:Choice>
              <mc:Fallback>
                <p:oleObj name="Image" r:id="rId4" imgW="4353659" imgH="3653499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38"/>
                        <a:ext cx="6319837" cy="530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90" y="17604"/>
            <a:ext cx="9123010" cy="896796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Is there a Gulf Stream?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Trajectories of derelict (drifting) ships (19</a:t>
            </a:r>
            <a:r>
              <a:rPr lang="en-US" sz="2000" baseline="30000">
                <a:latin typeface="Comic Sans MS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>
                <a:latin typeface="Comic Sans MS" charset="0"/>
                <a:ea typeface="ＭＳ Ｐゴシック" charset="0"/>
                <a:cs typeface="ＭＳ Ｐゴシック" charset="0"/>
              </a:rPr>
              <a:t> century)</a:t>
            </a:r>
          </a:p>
        </p:txBody>
      </p:sp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228600" y="990600"/>
          <a:ext cx="6705600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Image" r:id="rId4" imgW="13647723" imgH="9708436" progId="Photoshop.Image.5">
                  <p:embed/>
                </p:oleObj>
              </mc:Choice>
              <mc:Fallback>
                <p:oleObj name="Image" r:id="rId4" imgW="13647723" imgH="970843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6705600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52400"/>
            <a:ext cx="8839200" cy="12192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Sea-Surface Temperature </a:t>
            </a:r>
            <a:r>
              <a:rPr lang="en-US" sz="4000" dirty="0">
                <a:ea typeface="ＭＳ Ｐゴシック" charset="0"/>
              </a:rPr>
              <a:t>from Space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3038" y="1981200"/>
            <a:ext cx="3705225" cy="41148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Gulf Stream flows along the boundary of warm and cold water</a:t>
            </a:r>
          </a:p>
          <a:p>
            <a:r>
              <a:rPr lang="en-US" dirty="0" smtClean="0">
                <a:ea typeface="ＭＳ Ｐゴシック" charset="0"/>
              </a:rPr>
              <a:t>Maximum current is about 4 “knots” (~ mph) </a:t>
            </a:r>
          </a:p>
          <a:p>
            <a:r>
              <a:rPr lang="en-US" dirty="0" smtClean="0">
                <a:ea typeface="ＭＳ Ｐゴシック" charset="0"/>
              </a:rPr>
              <a:t>Note </a:t>
            </a:r>
            <a:r>
              <a:rPr lang="en-US" dirty="0">
                <a:ea typeface="ＭＳ Ｐゴシック" charset="0"/>
              </a:rPr>
              <a:t>eddies and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rings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in Gulf Stream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33795" name="Picture 4" descr="eastco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679575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4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2"/>
          <p:cNvGraphicFramePr>
            <a:graphicFrameLocks noChangeAspect="1"/>
          </p:cNvGraphicFramePr>
          <p:nvPr/>
        </p:nvGraphicFramePr>
        <p:xfrm>
          <a:off x="0" y="485775"/>
          <a:ext cx="9144000" cy="568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Image" r:id="rId4" imgW="5676829" imgH="3529890" progId="Photoshop.Image.5">
                  <p:embed/>
                </p:oleObj>
              </mc:Choice>
              <mc:Fallback>
                <p:oleObj name="Image" r:id="rId4" imgW="5676829" imgH="35298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5775"/>
                        <a:ext cx="9144000" cy="568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Ocean Currents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152400" y="717550"/>
            <a:ext cx="3094038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Comic Sans MS" charset="0"/>
              </a:rPr>
              <a:t>midlatitude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ja-JP" altLang="en-US" dirty="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Comic Sans MS" charset="0"/>
              </a:rPr>
              <a:t>gyres</a:t>
            </a:r>
            <a:r>
              <a:rPr lang="ja-JP" altLang="en-US" dirty="0">
                <a:solidFill>
                  <a:srgbClr val="FF0000"/>
                </a:solidFill>
                <a:latin typeface="Comic Sans MS" charset="0"/>
              </a:rPr>
              <a:t>”</a:t>
            </a:r>
            <a:endParaRPr lang="en-US" altLang="ja-JP" dirty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omic Sans MS" charset="0"/>
              </a:rPr>
              <a:t>W-E flow in tropics</a:t>
            </a:r>
          </a:p>
          <a:p>
            <a:r>
              <a:rPr lang="en-US" dirty="0">
                <a:solidFill>
                  <a:srgbClr val="FF0000"/>
                </a:solidFill>
                <a:latin typeface="Comic Sans MS" charset="0"/>
              </a:rPr>
              <a:t>circumpolar current 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646113" y="6265863"/>
            <a:ext cx="8205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2"/>
                </a:solidFill>
                <a:latin typeface="Arial Rounded MT Bold"/>
                <a:cs typeface="Arial Rounded MT Bold"/>
              </a:rPr>
              <a:t>How are these known?    Effects on poleward energy transport?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31242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Comic Sans MS" charset="0"/>
                <a:ea typeface="ＭＳ Ｐゴシック" charset="0"/>
                <a:cs typeface="ＭＳ Ｐゴシック" charset="0"/>
              </a:rPr>
              <a:t>Tropical Oceans</a:t>
            </a:r>
            <a:br>
              <a:rPr lang="en-US" sz="72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7200" dirty="0">
                <a:latin typeface="Comic Sans MS" charset="0"/>
                <a:ea typeface="ＭＳ Ｐゴシック" charset="0"/>
                <a:cs typeface="ＭＳ Ｐゴシック" charset="0"/>
              </a:rPr>
              <a:t>and El Nino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72200" y="1143000"/>
            <a:ext cx="2819400" cy="5410200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Atmospheric convergence produces ocean divergence</a:t>
            </a:r>
          </a:p>
          <a:p>
            <a:r>
              <a:rPr lang="en-US">
                <a:ea typeface="ＭＳ Ｐゴシック" charset="0"/>
              </a:rPr>
              <a:t>Vertical motions associated with divergent currents control SST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Tropical Winds </a:t>
            </a:r>
            <a:r>
              <a:rPr lang="en-US" sz="4800" dirty="0" smtClean="0">
                <a:ea typeface="ＭＳ Ｐゴシック" charset="0"/>
              </a:rPr>
              <a:t>and </a:t>
            </a:r>
            <a:r>
              <a:rPr lang="en-US" sz="4800" dirty="0">
                <a:ea typeface="ＭＳ Ｐゴシック" charset="0"/>
              </a:rPr>
              <a:t>Currents</a:t>
            </a:r>
          </a:p>
        </p:txBody>
      </p:sp>
      <p:graphicFrame>
        <p:nvGraphicFramePr>
          <p:cNvPr id="41987" name="Object 2"/>
          <p:cNvGraphicFramePr>
            <a:graphicFrameLocks noChangeAspect="1"/>
          </p:cNvGraphicFramePr>
          <p:nvPr/>
        </p:nvGraphicFramePr>
        <p:xfrm>
          <a:off x="528638" y="1184275"/>
          <a:ext cx="5872162" cy="529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Image" r:id="rId4" imgW="5871951" imgH="5292683" progId="Photoshop.Image.5">
                  <p:embed/>
                </p:oleObj>
              </mc:Choice>
              <mc:Fallback>
                <p:oleObj name="Image" r:id="rId4" imgW="5871951" imgH="529268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184275"/>
                        <a:ext cx="5872162" cy="529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974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N.H.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524000" y="5562600"/>
            <a:ext cx="974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S.H.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 rot="-5400000">
            <a:off x="-297656" y="3802856"/>
            <a:ext cx="120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Latitude</a:t>
            </a:r>
          </a:p>
        </p:txBody>
      </p:sp>
      <p:sp>
        <p:nvSpPr>
          <p:cNvPr id="41991" name="TextBox 9"/>
          <p:cNvSpPr txBox="1">
            <a:spLocks noChangeArrowheads="1"/>
          </p:cNvSpPr>
          <p:nvPr/>
        </p:nvSpPr>
        <p:spPr bwMode="auto">
          <a:xfrm>
            <a:off x="990600" y="3810000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FF0000"/>
                </a:solidFill>
              </a:rPr>
              <a:t>Equator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Equatorial Cross-Section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638800"/>
            <a:ext cx="8458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  <a:ea typeface="ＭＳ Ｐゴシック" charset="0"/>
              </a:rPr>
              <a:t>N</a:t>
            </a:r>
            <a:r>
              <a:rPr lang="en-US" altLang="ja-JP" sz="2000" dirty="0" smtClean="0">
                <a:solidFill>
                  <a:srgbClr val="FF0000"/>
                </a:solidFill>
                <a:ea typeface="ＭＳ Ｐゴシック" charset="0"/>
              </a:rPr>
              <a:t>o </a:t>
            </a:r>
            <a:r>
              <a:rPr lang="en-US" altLang="ja-JP" sz="2000" dirty="0" err="1">
                <a:solidFill>
                  <a:srgbClr val="FF0000"/>
                </a:solidFill>
                <a:ea typeface="ＭＳ Ｐゴシック" charset="0"/>
              </a:rPr>
              <a:t>Coriolis</a:t>
            </a:r>
            <a:r>
              <a:rPr lang="en-US" altLang="ja-JP" sz="200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ea typeface="ＭＳ Ｐゴシック" charset="0"/>
              </a:rPr>
              <a:t>force at Equator</a:t>
            </a:r>
            <a:r>
              <a:rPr lang="en-US" altLang="ja-JP" sz="2000" dirty="0" smtClean="0">
                <a:ea typeface="ＭＳ Ｐゴシック" charset="0"/>
              </a:rPr>
              <a:t>, so wind </a:t>
            </a:r>
            <a:r>
              <a:rPr lang="en-US" altLang="ja-JP" sz="2000" dirty="0">
                <a:ea typeface="ＭＳ Ｐゴシック" charset="0"/>
              </a:rPr>
              <a:t>pushes water west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Cold water gets pushed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out of the way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(downward) </a:t>
            </a:r>
            <a:r>
              <a:rPr lang="en-US" altLang="ja-JP" sz="2000" dirty="0" smtClean="0">
                <a:ea typeface="ＭＳ Ｐゴシック" charset="0"/>
              </a:rPr>
              <a:t/>
            </a:r>
            <a:br>
              <a:rPr lang="en-US" altLang="ja-JP" sz="2000" dirty="0" smtClean="0">
                <a:ea typeface="ＭＳ Ｐゴシック" charset="0"/>
              </a:rPr>
            </a:br>
            <a:r>
              <a:rPr lang="en-US" altLang="ja-JP" sz="2000" dirty="0" smtClean="0">
                <a:ea typeface="ＭＳ Ｐゴシック" charset="0"/>
              </a:rPr>
              <a:t>as </a:t>
            </a:r>
            <a:r>
              <a:rPr lang="en-US" altLang="ja-JP" sz="2000" dirty="0">
                <a:ea typeface="ＭＳ Ｐゴシック" charset="0"/>
              </a:rPr>
              <a:t>warm water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piles up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on top</a:t>
            </a:r>
            <a:endParaRPr lang="en-US" sz="2000" dirty="0">
              <a:ea typeface="ＭＳ Ｐゴシック" charset="0"/>
            </a:endParaRPr>
          </a:p>
        </p:txBody>
      </p:sp>
      <p:graphicFrame>
        <p:nvGraphicFramePr>
          <p:cNvPr id="44035" name="Object 2"/>
          <p:cNvGraphicFramePr>
            <a:graphicFrameLocks noChangeAspect="1"/>
          </p:cNvGraphicFramePr>
          <p:nvPr/>
        </p:nvGraphicFramePr>
        <p:xfrm>
          <a:off x="1447800" y="990600"/>
          <a:ext cx="6019800" cy="437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Image" r:id="rId4" imgW="4225252" imgH="3070122" progId="Photoshop.Image.5">
                  <p:embed/>
                </p:oleObj>
              </mc:Choice>
              <mc:Fallback>
                <p:oleObj name="Image" r:id="rId4" imgW="4225252" imgH="307012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0600"/>
                        <a:ext cx="6019800" cy="437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5"/>
          <p:cNvSpPr txBox="1">
            <a:spLocks noChangeArrowheads="1"/>
          </p:cNvSpPr>
          <p:nvPr/>
        </p:nvSpPr>
        <p:spPr bwMode="auto">
          <a:xfrm rot="305257">
            <a:off x="3200400" y="1828800"/>
            <a:ext cx="2417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Comic Sans MS" charset="0"/>
              </a:rPr>
              <a:t>turbulent coupling to winds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 rot="-552491">
            <a:off x="3157538" y="2971800"/>
            <a:ext cx="1870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Comic Sans MS" charset="0"/>
              </a:rPr>
              <a:t>not coupled to winds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1660525" y="2300288"/>
            <a:ext cx="59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PGF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746326" y="28956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53340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El Niño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381000"/>
            <a:ext cx="3352800" cy="617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ea typeface="ＭＳ Ｐゴシック" charset="0"/>
              </a:rPr>
              <a:t>Normal conditions:</a:t>
            </a:r>
            <a:r>
              <a:rPr lang="en-US">
                <a:ea typeface="ＭＳ Ｐゴシック" charset="0"/>
              </a:rPr>
              <a:t> </a:t>
            </a:r>
            <a:br>
              <a:rPr lang="en-US">
                <a:ea typeface="ＭＳ Ｐゴシック" charset="0"/>
              </a:rPr>
            </a:br>
            <a:r>
              <a:rPr lang="en-US">
                <a:ea typeface="ＭＳ Ｐゴシック" charset="0"/>
              </a:rPr>
              <a:t>Huge accumulation of deep warm water in W. Pacific</a:t>
            </a:r>
            <a:br>
              <a:rPr lang="en-US">
                <a:ea typeface="ＭＳ Ｐゴシック" charset="0"/>
              </a:rPr>
            </a:br>
            <a:endParaRPr lang="en-US"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ea typeface="ＭＳ Ｐゴシック" charset="0"/>
              </a:rPr>
              <a:t>El Niño:</a:t>
            </a:r>
            <a:br>
              <a:rPr lang="en-US">
                <a:solidFill>
                  <a:srgbClr val="FF0000"/>
                </a:solidFill>
                <a:ea typeface="ＭＳ Ｐゴシック" charset="0"/>
              </a:rPr>
            </a:br>
            <a:r>
              <a:rPr lang="en-US">
                <a:ea typeface="ＭＳ Ｐゴシック" charset="0"/>
              </a:rPr>
              <a:t>Relaxation of Trade Winds allows warm water to flow eastward </a:t>
            </a:r>
          </a:p>
        </p:txBody>
      </p:sp>
      <p:graphicFrame>
        <p:nvGraphicFramePr>
          <p:cNvPr id="46083" name="Object 2"/>
          <p:cNvGraphicFramePr>
            <a:graphicFrameLocks noChangeAspect="1"/>
          </p:cNvGraphicFramePr>
          <p:nvPr/>
        </p:nvGraphicFramePr>
        <p:xfrm>
          <a:off x="228600" y="1143000"/>
          <a:ext cx="5562600" cy="50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Image" r:id="rId4" imgW="4230183" imgH="3814024" progId="Photoshop.Image.5">
                  <p:embed/>
                </p:oleObj>
              </mc:Choice>
              <mc:Fallback>
                <p:oleObj name="Image" r:id="rId4" imgW="4230183" imgH="381402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43000"/>
                        <a:ext cx="5562600" cy="501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Wind-Driven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Gyre </a:t>
            </a:r>
            <a:r>
              <a:rPr lang="en-US" dirty="0">
                <a:ea typeface="ＭＳ Ｐゴシック" charset="0"/>
              </a:rPr>
              <a:t>Circulations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el nino anomaly 12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6482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3" descr="normal anomaly 12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41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la nina anomalies 12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244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676400" y="838200"/>
            <a:ext cx="117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El Niño</a:t>
            </a:r>
            <a:endParaRPr lang="en-US"/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362200" y="6019800"/>
            <a:ext cx="1243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La Niña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6629400" y="45720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Normal</a:t>
            </a:r>
            <a:endParaRPr lang="en-US"/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5410200" y="533400"/>
            <a:ext cx="3524250" cy="14112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chemeClr val="tx2"/>
                </a:solidFill>
              </a:rPr>
              <a:t>Sea Surface Temperature</a:t>
            </a:r>
          </a:p>
          <a:p>
            <a:pPr algn="ctr"/>
            <a:r>
              <a:rPr lang="en-US" sz="2800" b="1" i="1">
                <a:solidFill>
                  <a:srgbClr val="FF0000"/>
                </a:solidFill>
              </a:rPr>
              <a:t>Anomalies</a:t>
            </a:r>
            <a:r>
              <a:rPr lang="en-US" sz="2800" b="1">
                <a:solidFill>
                  <a:schemeClr val="tx2"/>
                </a:solidFill>
              </a:rPr>
              <a:t> </a:t>
            </a:r>
            <a:r>
              <a:rPr lang="en-US" sz="2800" b="1" baseline="30000">
                <a:solidFill>
                  <a:schemeClr val="tx2"/>
                </a:solidFill>
              </a:rPr>
              <a:t>o</a:t>
            </a:r>
            <a:r>
              <a:rPr lang="en-US" sz="2800" b="1">
                <a:solidFill>
                  <a:schemeClr val="tx2"/>
                </a:solidFill>
              </a:rPr>
              <a:t>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8"/>
          <a:stretch>
            <a:fillRect/>
          </a:stretch>
        </p:blipFill>
        <p:spPr bwMode="auto">
          <a:xfrm>
            <a:off x="0" y="10668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990600" y="5410200"/>
            <a:ext cx="63468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§"/>
            </a:pPr>
            <a:r>
              <a:rPr lang="en-US" sz="2000" b="1"/>
              <a:t>  Surface water flow from </a:t>
            </a:r>
            <a:r>
              <a:rPr lang="en-US" sz="2000" b="1">
                <a:solidFill>
                  <a:srgbClr val="FF0000"/>
                </a:solidFill>
              </a:rPr>
              <a:t>east toward west</a:t>
            </a:r>
          </a:p>
          <a:p>
            <a:pPr>
              <a:buFont typeface="Wingdings" charset="0"/>
              <a:buChar char="§"/>
            </a:pPr>
            <a:r>
              <a:rPr lang="en-US" sz="2000" b="1"/>
              <a:t>  Deep thermocline and </a:t>
            </a:r>
            <a:r>
              <a:rPr lang="en-US" sz="2000" b="1">
                <a:solidFill>
                  <a:srgbClr val="FF0000"/>
                </a:solidFill>
              </a:rPr>
              <a:t>warm water in western Pacific</a:t>
            </a:r>
            <a:r>
              <a:rPr lang="en-US" sz="2000" b="1"/>
              <a:t> </a:t>
            </a:r>
          </a:p>
          <a:p>
            <a:pPr>
              <a:buFont typeface="Wingdings" charset="0"/>
              <a:buNone/>
            </a:pPr>
            <a:r>
              <a:rPr lang="en-US" sz="2000" b="1"/>
              <a:t>    (associated deep convection &amp; </a:t>
            </a:r>
            <a:r>
              <a:rPr lang="en-US" sz="2000" b="1">
                <a:solidFill>
                  <a:srgbClr val="FF0000"/>
                </a:solidFill>
              </a:rPr>
              <a:t>rainfall</a:t>
            </a:r>
            <a:r>
              <a:rPr lang="en-US" sz="2000" b="1"/>
              <a:t>)</a:t>
            </a:r>
          </a:p>
          <a:p>
            <a:pPr>
              <a:buFont typeface="Wingdings" charset="0"/>
              <a:buChar char="§"/>
            </a:pPr>
            <a:r>
              <a:rPr lang="en-US" sz="2000" b="1"/>
              <a:t>  Shallow thermocline and </a:t>
            </a:r>
            <a:r>
              <a:rPr lang="en-US" sz="2000" b="1">
                <a:solidFill>
                  <a:srgbClr val="FF0000"/>
                </a:solidFill>
              </a:rPr>
              <a:t>cool SST</a:t>
            </a:r>
            <a:r>
              <a:rPr lang="ja-JP" altLang="en-US" sz="2000" b="1">
                <a:solidFill>
                  <a:srgbClr val="FF0000"/>
                </a:solidFill>
              </a:rPr>
              <a:t>’</a:t>
            </a:r>
            <a:r>
              <a:rPr lang="en-US" altLang="ja-JP" sz="2000" b="1">
                <a:solidFill>
                  <a:srgbClr val="FF0000"/>
                </a:solidFill>
              </a:rPr>
              <a:t>s in east Pacific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6200" y="228600"/>
            <a:ext cx="8843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Normal (non-El Ni</a:t>
            </a:r>
            <a:r>
              <a:rPr lang="en-US" sz="4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ñ</a:t>
            </a:r>
            <a:r>
              <a:rPr lang="en-US" sz="4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o) Conditions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4582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El Ni</a:t>
            </a:r>
            <a:r>
              <a:rPr lang="en-US">
                <a:latin typeface="Comic Sans MS" charset="0"/>
                <a:ea typeface="ＭＳ Ｐゴシック" charset="0"/>
                <a:cs typeface="Arial" charset="0"/>
              </a:rPr>
              <a:t>ñ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o Conditions</a:t>
            </a:r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8"/>
          <a:stretch>
            <a:fillRect/>
          </a:stretch>
        </p:blipFill>
        <p:spPr bwMode="auto">
          <a:xfrm>
            <a:off x="0" y="852488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838200" y="5394325"/>
            <a:ext cx="7543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  Surface water </a:t>
            </a:r>
            <a:r>
              <a:rPr lang="en-US" sz="2000" b="1">
                <a:solidFill>
                  <a:srgbClr val="FF0000"/>
                </a:solidFill>
              </a:rPr>
              <a:t>flow toward east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  Warm SSTs, </a:t>
            </a:r>
            <a:r>
              <a:rPr lang="en-US" sz="2000" b="1">
                <a:solidFill>
                  <a:srgbClr val="FF0000"/>
                </a:solidFill>
              </a:rPr>
              <a:t>convection &amp; rainfall shift to central Pacific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  Warmer SST</a:t>
            </a:r>
            <a:r>
              <a:rPr lang="ja-JP" altLang="en-US" sz="2000" b="1"/>
              <a:t>’</a:t>
            </a:r>
            <a:r>
              <a:rPr lang="en-US" altLang="ja-JP" sz="2000" b="1"/>
              <a:t>s in eastern Pacific</a:t>
            </a:r>
            <a:endParaRPr lang="en-US" sz="20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dirty="0" err="1">
                <a:latin typeface="Comic Sans MS" charset="0"/>
                <a:ea typeface="ＭＳ Ｐゴシック" charset="0"/>
                <a:cs typeface="ＭＳ Ｐゴシック" charset="0"/>
              </a:rPr>
              <a:t>Thermohaline</a:t>
            </a:r>
            <a:r>
              <a:rPr lang="en-US" sz="6000" dirty="0">
                <a:latin typeface="Comic Sans MS" charset="0"/>
                <a:ea typeface="ＭＳ Ｐゴシック" charset="0"/>
                <a:cs typeface="ＭＳ Ｐゴシック" charset="0"/>
              </a:rPr>
              <a:t> Circulation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Sea Surface Salinity</a:t>
            </a:r>
          </a:p>
        </p:txBody>
      </p:sp>
      <p:sp>
        <p:nvSpPr>
          <p:cNvPr id="604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219200"/>
            <a:ext cx="2743200" cy="5486400"/>
          </a:xfrm>
        </p:spPr>
        <p:txBody>
          <a:bodyPr/>
          <a:lstStyle/>
          <a:p>
            <a:r>
              <a:rPr lang="en-US" sz="2400" dirty="0" smtClean="0">
                <a:ea typeface="ＭＳ Ｐゴシック" charset="0"/>
              </a:rPr>
              <a:t>Evaporation increases salinity</a:t>
            </a:r>
          </a:p>
          <a:p>
            <a:r>
              <a:rPr lang="en-US" sz="2400" dirty="0" smtClean="0">
                <a:ea typeface="ＭＳ Ｐゴシック" charset="0"/>
              </a:rPr>
              <a:t>Precipitation decreases it (dilution)</a:t>
            </a:r>
            <a:endParaRPr lang="en-US" sz="2400" dirty="0">
              <a:ea typeface="ＭＳ Ｐゴシック" charset="0"/>
            </a:endParaRPr>
          </a:p>
          <a:p>
            <a:r>
              <a:rPr lang="en-US" sz="2400" dirty="0" smtClean="0">
                <a:ea typeface="ＭＳ Ｐゴシック" charset="0"/>
              </a:rPr>
              <a:t>Freshest </a:t>
            </a:r>
            <a:r>
              <a:rPr lang="en-US" sz="2400" dirty="0">
                <a:ea typeface="ＭＳ Ｐゴシック" charset="0"/>
              </a:rPr>
              <a:t>water at highest latitudes</a:t>
            </a:r>
          </a:p>
          <a:p>
            <a:r>
              <a:rPr lang="en-US" sz="2400" dirty="0">
                <a:ea typeface="ＭＳ Ｐゴシック" charset="0"/>
              </a:rPr>
              <a:t>Saltiest water in subtropics (especially in Atlantic</a:t>
            </a:r>
            <a:r>
              <a:rPr lang="en-US" sz="2400" dirty="0" smtClean="0">
                <a:ea typeface="ＭＳ Ｐゴシック" charset="0"/>
              </a:rPr>
              <a:t>)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60419" name="Picture 5" descr="levitus-sfc-salt-worldw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7843" r="1834" b="4575"/>
          <a:stretch>
            <a:fillRect/>
          </a:stretch>
        </p:blipFill>
        <p:spPr bwMode="auto">
          <a:xfrm>
            <a:off x="76200" y="1219200"/>
            <a:ext cx="6248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5400" dirty="0" err="1">
                <a:ea typeface="ＭＳ Ｐゴシック" charset="0"/>
              </a:rPr>
              <a:t>Thermohaline</a:t>
            </a:r>
            <a:r>
              <a:rPr lang="en-US" sz="5400" dirty="0">
                <a:ea typeface="ＭＳ Ｐゴシック" charset="0"/>
              </a:rPr>
              <a:t> Circulation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772400" cy="11430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7" name="Picture 4" descr="\begin{figure}&#10;\end{figure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65175"/>
            <a:ext cx="88931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110231"/>
              </p:ext>
            </p:extLst>
          </p:nvPr>
        </p:nvGraphicFramePr>
        <p:xfrm>
          <a:off x="0" y="762000"/>
          <a:ext cx="9144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Image" r:id="rId4" imgW="6560976" imgH="2560542" progId="Photoshop.Image.5">
                  <p:embed/>
                </p:oleObj>
              </mc:Choice>
              <mc:Fallback>
                <p:oleObj name="Image" r:id="rId4" imgW="6560976" imgH="256054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ea typeface="ＭＳ Ｐゴシック" charset="0"/>
              </a:rPr>
              <a:t>Atlantic </a:t>
            </a:r>
            <a:r>
              <a:rPr lang="en-US" sz="5400" dirty="0">
                <a:ea typeface="ＭＳ Ｐゴシック" charset="0"/>
              </a:rPr>
              <a:t>Water Masses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2209800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Deep water formation in North Atlantic </a:t>
            </a:r>
          </a:p>
          <a:p>
            <a:r>
              <a:rPr lang="en-US">
                <a:ea typeface="ＭＳ Ｐゴシック" charset="0"/>
              </a:rPr>
              <a:t>Bottom water formation in Antarctic</a:t>
            </a:r>
          </a:p>
          <a:p>
            <a:r>
              <a:rPr lang="en-US">
                <a:ea typeface="ＭＳ Ｐゴシック" charset="0"/>
              </a:rPr>
              <a:t>Ekman convergence in subtropical gyres forces water down against buoyancy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Bottom Water Flow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9400" y="1066800"/>
            <a:ext cx="23622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ea typeface="ＭＳ Ｐゴシック" charset="0"/>
              </a:rPr>
              <a:t>Deep water formed off Greenland and Norway flows south to fill Atlantic Basin</a:t>
            </a:r>
          </a:p>
        </p:txBody>
      </p:sp>
      <p:graphicFrame>
        <p:nvGraphicFramePr>
          <p:cNvPr id="66563" name="Object 2"/>
          <p:cNvGraphicFramePr>
            <a:graphicFrameLocks noChangeAspect="1"/>
          </p:cNvGraphicFramePr>
          <p:nvPr/>
        </p:nvGraphicFramePr>
        <p:xfrm>
          <a:off x="95250" y="1066800"/>
          <a:ext cx="6610350" cy="562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Image" r:id="rId4" imgW="6609756" imgH="5621951" progId="Photoshop.Image.5">
                  <p:embed/>
                </p:oleObj>
              </mc:Choice>
              <mc:Fallback>
                <p:oleObj name="Image" r:id="rId4" imgW="6609756" imgH="562195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1066800"/>
                        <a:ext cx="6610350" cy="562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ea typeface="ＭＳ Ｐゴシック" charset="0"/>
              </a:rPr>
              <a:t>Antarctic </a:t>
            </a:r>
            <a:r>
              <a:rPr lang="en-US" sz="5400" dirty="0">
                <a:ea typeface="ＭＳ Ｐゴシック" charset="0"/>
              </a:rPr>
              <a:t>Bottom Water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>
                <a:ea typeface="ＭＳ Ｐゴシック" charset="0"/>
              </a:rPr>
              <a:t>Continuous formation of ice along coast and in </a:t>
            </a:r>
            <a:r>
              <a:rPr lang="ja-JP" altLang="en-US" sz="2000">
                <a:ea typeface="ＭＳ Ｐゴシック" charset="0"/>
              </a:rPr>
              <a:t>“</a:t>
            </a:r>
            <a:r>
              <a:rPr lang="en-US" altLang="ja-JP" sz="2000">
                <a:ea typeface="ＭＳ Ｐゴシック" charset="0"/>
              </a:rPr>
              <a:t>leads</a:t>
            </a:r>
            <a:r>
              <a:rPr lang="ja-JP" altLang="en-US" sz="2000">
                <a:ea typeface="ＭＳ Ｐゴシック" charset="0"/>
              </a:rPr>
              <a:t>”</a:t>
            </a:r>
            <a:r>
              <a:rPr lang="en-US" altLang="ja-JP" sz="2000">
                <a:ea typeface="ＭＳ Ｐゴシック" charset="0"/>
              </a:rPr>
              <a:t> or </a:t>
            </a:r>
            <a:r>
              <a:rPr lang="ja-JP" altLang="en-US" sz="2000">
                <a:ea typeface="ＭＳ Ｐゴシック" charset="0"/>
              </a:rPr>
              <a:t>“</a:t>
            </a:r>
            <a:r>
              <a:rPr lang="en-US" altLang="ja-JP" sz="2000">
                <a:ea typeface="ＭＳ Ｐゴシック" charset="0"/>
              </a:rPr>
              <a:t>polynyas</a:t>
            </a:r>
            <a:r>
              <a:rPr lang="ja-JP" altLang="en-US" sz="2000">
                <a:ea typeface="ＭＳ Ｐゴシック" charset="0"/>
              </a:rPr>
              <a:t>”</a:t>
            </a:r>
            <a:r>
              <a:rPr lang="en-US" altLang="ja-JP" sz="2000">
                <a:ea typeface="ＭＳ Ｐゴシック" charset="0"/>
              </a:rPr>
              <a:t> forms extremely dense water</a:t>
            </a:r>
            <a:endParaRPr lang="en-US" sz="2000">
              <a:ea typeface="ＭＳ Ｐゴシック" charset="0"/>
            </a:endParaRPr>
          </a:p>
        </p:txBody>
      </p:sp>
      <p:graphicFrame>
        <p:nvGraphicFramePr>
          <p:cNvPr id="686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162481"/>
              </p:ext>
            </p:extLst>
          </p:nvPr>
        </p:nvGraphicFramePr>
        <p:xfrm>
          <a:off x="228600" y="1177925"/>
          <a:ext cx="86868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9" name="Image" r:id="rId4" imgW="6635671" imgH="3699225" progId="Photoshop.Image.5">
                  <p:embed/>
                </p:oleObj>
              </mc:Choice>
              <mc:Fallback>
                <p:oleObj name="Image" r:id="rId4" imgW="6635671" imgH="369922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77925"/>
                        <a:ext cx="8686800" cy="484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/>
          <a:lstStyle/>
          <a:p>
            <a:pPr>
              <a:defRPr/>
            </a:pPr>
            <a:r>
              <a:rPr lang="en-US" sz="5400" dirty="0" err="1">
                <a:ea typeface="ＭＳ Ｐゴシック" charset="0"/>
              </a:rPr>
              <a:t>Thermohaline</a:t>
            </a:r>
            <a:r>
              <a:rPr lang="en-US" sz="5400" dirty="0">
                <a:ea typeface="ＭＳ Ｐゴシック" charset="0"/>
              </a:rPr>
              <a:t> </a:t>
            </a:r>
            <a:r>
              <a:rPr lang="en-US" sz="5400" dirty="0" smtClean="0">
                <a:ea typeface="ＭＳ Ｐゴシック" charset="0"/>
              </a:rPr>
              <a:t>Heat Pump</a:t>
            </a:r>
            <a:endParaRPr lang="en-US" sz="5400" dirty="0">
              <a:ea typeface="ＭＳ Ｐゴシック" charset="0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153400" cy="48768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Upper limb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inflow to North Atlantic ~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10º C</a:t>
            </a:r>
          </a:p>
          <a:p>
            <a:r>
              <a:rPr lang="en-US" dirty="0">
                <a:ea typeface="ＭＳ Ｐゴシック" charset="0"/>
              </a:rPr>
              <a:t>Lower limb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outflow ~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3ºC</a:t>
            </a:r>
          </a:p>
          <a:p>
            <a:r>
              <a:rPr lang="en-US" dirty="0" err="1">
                <a:ea typeface="ＭＳ Ｐゴシック" charset="0"/>
              </a:rPr>
              <a:t>dQ</a:t>
            </a:r>
            <a:r>
              <a:rPr lang="en-US" dirty="0">
                <a:ea typeface="ＭＳ Ｐゴシック" charset="0"/>
              </a:rPr>
              <a:t> = c </a:t>
            </a:r>
            <a:r>
              <a:rPr lang="en-US" dirty="0" err="1">
                <a:ea typeface="ＭＳ Ｐゴシック" charset="0"/>
              </a:rPr>
              <a:t>dT</a:t>
            </a:r>
            <a:r>
              <a:rPr lang="en-US" dirty="0">
                <a:ea typeface="ＭＳ Ｐゴシック" charset="0"/>
              </a:rPr>
              <a:t> ~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3 x 10</a:t>
            </a:r>
            <a:r>
              <a:rPr lang="en-US" baseline="30000" dirty="0">
                <a:solidFill>
                  <a:srgbClr val="FF0000"/>
                </a:solidFill>
                <a:ea typeface="ＭＳ Ｐゴシック" charset="0"/>
              </a:rPr>
              <a:t>7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J of heat released by each m</a:t>
            </a:r>
            <a:r>
              <a:rPr lang="en-US" baseline="30000" dirty="0">
                <a:solidFill>
                  <a:srgbClr val="FF0000"/>
                </a:solidFill>
                <a:ea typeface="ＭＳ Ｐゴシック" charset="0"/>
              </a:rPr>
              <a:t>3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of water</a:t>
            </a:r>
            <a:r>
              <a:rPr lang="en-US" dirty="0">
                <a:ea typeface="ＭＳ Ｐゴシック" charset="0"/>
              </a:rPr>
              <a:t> during conversion from upper limb to lower limb water mass</a:t>
            </a:r>
          </a:p>
          <a:p>
            <a:r>
              <a:rPr lang="en-US" dirty="0">
                <a:ea typeface="ＭＳ Ｐゴシック" charset="0"/>
              </a:rPr>
              <a:t>20 </a:t>
            </a:r>
            <a:r>
              <a:rPr lang="en-US" dirty="0" err="1">
                <a:ea typeface="ＭＳ Ｐゴシック" charset="0"/>
              </a:rPr>
              <a:t>Sv</a:t>
            </a:r>
            <a:r>
              <a:rPr lang="en-US" dirty="0">
                <a:ea typeface="ＭＳ Ｐゴシック" charset="0"/>
              </a:rPr>
              <a:t> =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20 x 10</a:t>
            </a:r>
            <a:r>
              <a:rPr lang="en-US" baseline="30000" dirty="0">
                <a:solidFill>
                  <a:srgbClr val="FF0000"/>
                </a:solidFill>
                <a:ea typeface="ＭＳ Ｐゴシック" charset="0"/>
              </a:rPr>
              <a:t>6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m</a:t>
            </a:r>
            <a:r>
              <a:rPr lang="en-US" baseline="30000" dirty="0">
                <a:solidFill>
                  <a:srgbClr val="FF0000"/>
                </a:solidFill>
                <a:ea typeface="ＭＳ Ｐゴシック" charset="0"/>
              </a:rPr>
              <a:t>3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s</a:t>
            </a:r>
            <a:r>
              <a:rPr lang="en-US" baseline="30000" dirty="0">
                <a:solidFill>
                  <a:srgbClr val="FF0000"/>
                </a:solidFill>
                <a:ea typeface="ＭＳ Ｐゴシック" charset="0"/>
              </a:rPr>
              <a:t>-1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of water makes this transition</a:t>
            </a:r>
            <a:r>
              <a:rPr lang="en-US" dirty="0">
                <a:ea typeface="ＭＳ Ｐゴシック" charset="0"/>
              </a:rPr>
              <a:t>, releasing 6 x 10</a:t>
            </a:r>
            <a:r>
              <a:rPr lang="en-US" baseline="30000" dirty="0">
                <a:ea typeface="ＭＳ Ｐゴシック" charset="0"/>
              </a:rPr>
              <a:t>14</a:t>
            </a:r>
            <a:r>
              <a:rPr lang="en-US" dirty="0">
                <a:ea typeface="ＭＳ Ｐゴシック" charset="0"/>
              </a:rPr>
              <a:t> J s</a:t>
            </a:r>
            <a:r>
              <a:rPr lang="en-US" baseline="30000" dirty="0">
                <a:ea typeface="ＭＳ Ｐゴシック" charset="0"/>
              </a:rPr>
              <a:t>-1</a:t>
            </a:r>
            <a:r>
              <a:rPr lang="en-US" dirty="0">
                <a:ea typeface="ＭＳ Ｐゴシック" charset="0"/>
              </a:rPr>
              <a:t> (= 0.6 Pw) of heat to the atmosphere</a:t>
            </a:r>
          </a:p>
          <a:p>
            <a:r>
              <a:rPr lang="en-US" dirty="0">
                <a:ea typeface="ＭＳ Ｐゴシック" charset="0"/>
              </a:rPr>
              <a:t>This is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35% of solar heating</a:t>
            </a:r>
            <a:r>
              <a:rPr lang="en-US" dirty="0">
                <a:ea typeface="ＭＳ Ｐゴシック" charset="0"/>
              </a:rPr>
              <a:t> of North Atlantic north of 40º N latitude!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52400"/>
            <a:ext cx="3962400" cy="1828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Icebergs</a:t>
            </a:r>
          </a:p>
        </p:txBody>
      </p:sp>
      <p:pic>
        <p:nvPicPr>
          <p:cNvPr id="184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1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17913"/>
            <a:ext cx="4876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300" y="0"/>
            <a:ext cx="108585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76200"/>
            <a:ext cx="9220200" cy="9144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Surface Balance of Forces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838200"/>
            <a:ext cx="4724400" cy="48768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Wind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stress</a:t>
            </a:r>
            <a:r>
              <a:rPr lang="en-US" dirty="0">
                <a:ea typeface="ＭＳ Ｐゴシック" charset="0"/>
              </a:rPr>
              <a:t> accelerates surface water </a:t>
            </a:r>
          </a:p>
          <a:p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Friction</a:t>
            </a:r>
            <a:r>
              <a:rPr lang="en-US" dirty="0">
                <a:ea typeface="ＭＳ Ｐゴシック" charset="0"/>
              </a:rPr>
              <a:t> couples surface to underlying water</a:t>
            </a:r>
          </a:p>
          <a:p>
            <a:r>
              <a:rPr lang="en-US" dirty="0">
                <a:ea typeface="ＭＳ Ｐゴシック" charset="0"/>
              </a:rPr>
              <a:t>Friction always acts exactly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opposite current motion</a:t>
            </a:r>
          </a:p>
          <a:p>
            <a:r>
              <a:rPr lang="en-US" dirty="0" err="1">
                <a:ea typeface="ＭＳ Ｐゴシック" charset="0"/>
              </a:rPr>
              <a:t>Coriolis</a:t>
            </a:r>
            <a:r>
              <a:rPr lang="en-US" dirty="0">
                <a:ea typeface="ＭＳ Ｐゴシック" charset="0"/>
              </a:rPr>
              <a:t> acceleration is always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perpendicular to current motion</a:t>
            </a:r>
          </a:p>
        </p:txBody>
      </p: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457200" y="1524000"/>
            <a:ext cx="3660775" cy="3124200"/>
            <a:chOff x="384" y="1104"/>
            <a:chExt cx="2306" cy="1968"/>
          </a:xfrm>
        </p:grpSpPr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>
              <a:off x="1293" y="1872"/>
              <a:ext cx="129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rot="5400000">
              <a:off x="478" y="1872"/>
              <a:ext cx="816" cy="815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1452" y="1536"/>
              <a:ext cx="11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wind stress</a:t>
              </a: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 rot="-2689860">
              <a:off x="384" y="1966"/>
              <a:ext cx="7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coriolis</a:t>
              </a: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1293" y="1872"/>
              <a:ext cx="1296" cy="12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 rot="2630680">
              <a:off x="430" y="1104"/>
              <a:ext cx="8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friction</a:t>
              </a: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flipH="1" flipV="1">
              <a:off x="814" y="1392"/>
              <a:ext cx="479" cy="48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 rot="2630680">
              <a:off x="1014" y="2401"/>
              <a:ext cx="16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resultant current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180975" y="5827693"/>
            <a:ext cx="86741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RESULT: Surface current directed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about 45º (</a:t>
            </a:r>
            <a:r>
              <a:rPr lang="en-US" sz="28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right) </a:t>
            </a:r>
            <a:r>
              <a:rPr lang="en-US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of wind in </a:t>
            </a:r>
            <a:r>
              <a:rPr lang="en-US" sz="28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Northern Hemisphere</a:t>
            </a:r>
            <a:endParaRPr lang="en-US" sz="28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556342"/>
              </p:ext>
            </p:extLst>
          </p:nvPr>
        </p:nvGraphicFramePr>
        <p:xfrm>
          <a:off x="990600" y="690562"/>
          <a:ext cx="7239000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Image" r:id="rId4" imgW="4459988" imgH="2390041" progId="Photoshop.Image.5">
                  <p:embed/>
                </p:oleObj>
              </mc:Choice>
              <mc:Fallback>
                <p:oleObj name="Image" r:id="rId4" imgW="4459988" imgH="239004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90562"/>
                        <a:ext cx="7239000" cy="388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Ekman Flow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8661" y="4572000"/>
            <a:ext cx="8991600" cy="22588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Combined effects of </a:t>
            </a:r>
            <a:r>
              <a:rPr lang="en-US" dirty="0" err="1">
                <a:ea typeface="ＭＳ Ｐゴシック" charset="0"/>
              </a:rPr>
              <a:t>Coriolis</a:t>
            </a:r>
            <a:r>
              <a:rPr lang="en-US" dirty="0">
                <a:ea typeface="ＭＳ Ｐゴシック" charset="0"/>
              </a:rPr>
              <a:t> and friction on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stack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of thin layers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Each layer moves more slowly and further </a:t>
            </a:r>
            <a:r>
              <a:rPr lang="en-US" dirty="0" smtClean="0">
                <a:ea typeface="ＭＳ Ｐゴシック" charset="0"/>
              </a:rPr>
              <a:t>right </a:t>
            </a:r>
            <a:r>
              <a:rPr lang="en-US" dirty="0">
                <a:ea typeface="ＭＳ Ｐゴシック" charset="0"/>
              </a:rPr>
              <a:t>than layer </a:t>
            </a:r>
            <a:r>
              <a:rPr lang="en-US" dirty="0" smtClean="0">
                <a:ea typeface="ＭＳ Ｐゴシック" charset="0"/>
              </a:rPr>
              <a:t>above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Average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motion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is 90º </a:t>
            </a:r>
            <a:r>
              <a:rPr lang="en-US" i="1" dirty="0" smtClean="0">
                <a:solidFill>
                  <a:srgbClr val="FF0000"/>
                </a:solidFill>
                <a:ea typeface="ＭＳ Ｐゴシック" charset="0"/>
              </a:rPr>
              <a:t>to the right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of wind (in NH)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Ekman Pumping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219200"/>
            <a:ext cx="3886200" cy="51054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Ekman flow in NH is 90º to the right of the wind stress</a:t>
            </a:r>
          </a:p>
          <a:p>
            <a:r>
              <a:rPr lang="en-US" dirty="0">
                <a:ea typeface="ＭＳ Ｐゴシック" charset="0"/>
              </a:rPr>
              <a:t>Cyclonic wind forces divergence in water, and upwelling</a:t>
            </a:r>
          </a:p>
          <a:p>
            <a:r>
              <a:rPr lang="en-US" dirty="0" err="1">
                <a:ea typeface="ＭＳ Ｐゴシック" charset="0"/>
              </a:rPr>
              <a:t>Anticyclonic</a:t>
            </a:r>
            <a:r>
              <a:rPr lang="en-US" dirty="0">
                <a:ea typeface="ＭＳ Ｐゴシック" charset="0"/>
              </a:rPr>
              <a:t> wind forces convergence and </a:t>
            </a:r>
            <a:r>
              <a:rPr lang="en-US" dirty="0" err="1">
                <a:ea typeface="ＭＳ Ｐゴシック" charset="0"/>
              </a:rPr>
              <a:t>downwelling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523133"/>
              </p:ext>
            </p:extLst>
          </p:nvPr>
        </p:nvGraphicFramePr>
        <p:xfrm>
          <a:off x="76200" y="1066800"/>
          <a:ext cx="52355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Image" r:id="rId4" imgW="4367378" imgH="4513720" progId="Photoshop.Image.5">
                  <p:embed/>
                </p:oleObj>
              </mc:Choice>
              <mc:Fallback>
                <p:oleObj name="Image" r:id="rId4" imgW="4367378" imgH="451372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066800"/>
                        <a:ext cx="52355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Idealized Gyre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600" y="1371600"/>
            <a:ext cx="2438400" cy="4724400"/>
          </a:xfrm>
        </p:spPr>
        <p:txBody>
          <a:bodyPr/>
          <a:lstStyle/>
          <a:p>
            <a:r>
              <a:rPr lang="en-US" dirty="0" err="1">
                <a:ea typeface="ＭＳ Ｐゴシック" charset="0"/>
              </a:rPr>
              <a:t>Conver-gence</a:t>
            </a:r>
            <a:r>
              <a:rPr lang="en-US" dirty="0">
                <a:ea typeface="ＭＳ Ｐゴシック" charset="0"/>
              </a:rPr>
              <a:t> of Ekman flow raises sea </a:t>
            </a:r>
            <a:r>
              <a:rPr lang="en-US" dirty="0" smtClean="0">
                <a:ea typeface="ＭＳ Ｐゴシック" charset="0"/>
              </a:rPr>
              <a:t>surface</a:t>
            </a:r>
            <a:br>
              <a:rPr lang="en-US" dirty="0" smtClean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Rotating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dome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results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276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070093"/>
              </p:ext>
            </p:extLst>
          </p:nvPr>
        </p:nvGraphicFramePr>
        <p:xfrm>
          <a:off x="0" y="1246188"/>
          <a:ext cx="6781800" cy="530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Image" r:id="rId4" imgW="4184451" imgH="3274390" progId="Photoshop.Image.5">
                  <p:embed/>
                </p:oleObj>
              </mc:Choice>
              <mc:Fallback>
                <p:oleObj name="Image" r:id="rId4" imgW="4184451" imgH="32743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46188"/>
                        <a:ext cx="6781800" cy="530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1085</TotalTime>
  <Words>602</Words>
  <Application>Microsoft Macintosh PowerPoint</Application>
  <PresentationFormat>On-screen Show (4:3)</PresentationFormat>
  <Paragraphs>122</Paragraphs>
  <Slides>29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New Presentation</vt:lpstr>
      <vt:lpstr>Image</vt:lpstr>
      <vt:lpstr>The Oceans</vt:lpstr>
      <vt:lpstr>Wind-Driven  Gyre Circulations </vt:lpstr>
      <vt:lpstr>Icebergs</vt:lpstr>
      <vt:lpstr>PowerPoint Presentation</vt:lpstr>
      <vt:lpstr>PowerPoint Presentation</vt:lpstr>
      <vt:lpstr>Surface Balance of Forces</vt:lpstr>
      <vt:lpstr>Ekman Flow</vt:lpstr>
      <vt:lpstr>Ekman Pumping</vt:lpstr>
      <vt:lpstr>Idealized Gyre</vt:lpstr>
      <vt:lpstr>Asymmetric Gyre</vt:lpstr>
      <vt:lpstr>Is there a Gulf Stream?</vt:lpstr>
      <vt:lpstr>Sea-Surface Temperature from Space</vt:lpstr>
      <vt:lpstr>PowerPoint Presentation</vt:lpstr>
      <vt:lpstr>PowerPoint Presentation</vt:lpstr>
      <vt:lpstr>Ocean Currents</vt:lpstr>
      <vt:lpstr>Tropical Oceans and El Nino</vt:lpstr>
      <vt:lpstr>Tropical Winds and Currents</vt:lpstr>
      <vt:lpstr>Equatorial Cross-Section</vt:lpstr>
      <vt:lpstr>El Niño</vt:lpstr>
      <vt:lpstr>PowerPoint Presentation</vt:lpstr>
      <vt:lpstr>PowerPoint Presentation</vt:lpstr>
      <vt:lpstr>El Niño Conditions</vt:lpstr>
      <vt:lpstr>Thermohaline Circulation</vt:lpstr>
      <vt:lpstr>Sea Surface Salinity</vt:lpstr>
      <vt:lpstr>Thermohaline Circulation</vt:lpstr>
      <vt:lpstr>Atlantic Water Masses</vt:lpstr>
      <vt:lpstr>Bottom Water Flow</vt:lpstr>
      <vt:lpstr>Antarctic Bottom Water</vt:lpstr>
      <vt:lpstr>Thermohaline Heat Pump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Currents</dc:title>
  <dc:creator>Scott Denning</dc:creator>
  <cp:lastModifiedBy>Scott Denning</cp:lastModifiedBy>
  <cp:revision>31</cp:revision>
  <cp:lastPrinted>2016-02-25T15:10:17Z</cp:lastPrinted>
  <dcterms:created xsi:type="dcterms:W3CDTF">2010-03-02T14:50:10Z</dcterms:created>
  <dcterms:modified xsi:type="dcterms:W3CDTF">2016-02-25T15:11:05Z</dcterms:modified>
</cp:coreProperties>
</file>