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avi"/>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8" r:id="rId2"/>
    <p:sldId id="271" r:id="rId3"/>
    <p:sldId id="272" r:id="rId4"/>
    <p:sldId id="273" r:id="rId5"/>
    <p:sldId id="259" r:id="rId6"/>
    <p:sldId id="276" r:id="rId7"/>
    <p:sldId id="300" r:id="rId8"/>
    <p:sldId id="283" r:id="rId9"/>
    <p:sldId id="275" r:id="rId10"/>
    <p:sldId id="274" r:id="rId11"/>
    <p:sldId id="270" r:id="rId12"/>
    <p:sldId id="280" r:id="rId13"/>
    <p:sldId id="264" r:id="rId14"/>
    <p:sldId id="282" r:id="rId15"/>
    <p:sldId id="297" r:id="rId16"/>
    <p:sldId id="284" r:id="rId17"/>
    <p:sldId id="277" r:id="rId18"/>
    <p:sldId id="292" r:id="rId19"/>
    <p:sldId id="293" r:id="rId20"/>
    <p:sldId id="278" r:id="rId21"/>
    <p:sldId id="285" r:id="rId22"/>
    <p:sldId id="296" r:id="rId23"/>
    <p:sldId id="267" r:id="rId24"/>
    <p:sldId id="302" r:id="rId25"/>
    <p:sldId id="295" r:id="rId26"/>
    <p:sldId id="298" r:id="rId27"/>
    <p:sldId id="301" r:id="rId28"/>
    <p:sldId id="268" r:id="rId29"/>
    <p:sldId id="288" r:id="rId30"/>
    <p:sldId id="299" r:id="rId31"/>
    <p:sldId id="286" r:id="rId32"/>
    <p:sldId id="294" r:id="rId33"/>
    <p:sldId id="287" r:id="rId34"/>
    <p:sldId id="289" r:id="rId35"/>
    <p:sldId id="303" r:id="rId36"/>
    <p:sldId id="306" r:id="rId37"/>
    <p:sldId id="290" r:id="rId38"/>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504D"/>
    <a:srgbClr val="0000FF"/>
    <a:srgbClr val="FFD357"/>
    <a:srgbClr val="7E0000"/>
    <a:srgbClr val="009900"/>
    <a:srgbClr val="FFFF85"/>
    <a:srgbClr val="FD87A3"/>
    <a:srgbClr val="C5F52B"/>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45" autoAdjust="0"/>
    <p:restoredTop sz="94628" autoAdjust="0"/>
  </p:normalViewPr>
  <p:slideViewPr>
    <p:cSldViewPr>
      <p:cViewPr varScale="1">
        <p:scale>
          <a:sx n="103" d="100"/>
          <a:sy n="103" d="100"/>
        </p:scale>
        <p:origin x="-33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953" cy="461325"/>
          </a:xfrm>
          <a:prstGeom prst="rect">
            <a:avLst/>
          </a:prstGeom>
        </p:spPr>
        <p:txBody>
          <a:bodyPr vert="horz" lIns="90654" tIns="45327" rIns="90654" bIns="45327" rtlCol="0"/>
          <a:lstStyle>
            <a:lvl1pPr algn="l">
              <a:defRPr sz="1200"/>
            </a:lvl1pPr>
          </a:lstStyle>
          <a:p>
            <a:endParaRPr lang="en-US" dirty="0"/>
          </a:p>
        </p:txBody>
      </p:sp>
      <p:sp>
        <p:nvSpPr>
          <p:cNvPr id="3" name="Date Placeholder 2"/>
          <p:cNvSpPr>
            <a:spLocks noGrp="1"/>
          </p:cNvSpPr>
          <p:nvPr>
            <p:ph type="dt" sz="quarter" idx="1"/>
          </p:nvPr>
        </p:nvSpPr>
        <p:spPr>
          <a:xfrm>
            <a:off x="3934375" y="0"/>
            <a:ext cx="3010953" cy="461325"/>
          </a:xfrm>
          <a:prstGeom prst="rect">
            <a:avLst/>
          </a:prstGeom>
        </p:spPr>
        <p:txBody>
          <a:bodyPr vert="horz" lIns="90654" tIns="45327" rIns="90654" bIns="45327" rtlCol="0"/>
          <a:lstStyle>
            <a:lvl1pPr algn="r">
              <a:defRPr sz="1200"/>
            </a:lvl1pPr>
          </a:lstStyle>
          <a:p>
            <a:fld id="{7A3F452A-FB4A-41B9-B488-295137A13073}" type="datetimeFigureOut">
              <a:rPr lang="en-US" smtClean="0"/>
              <a:t>11/2/2013</a:t>
            </a:fld>
            <a:endParaRPr lang="en-US" dirty="0"/>
          </a:p>
        </p:txBody>
      </p:sp>
      <p:sp>
        <p:nvSpPr>
          <p:cNvPr id="4" name="Footer Placeholder 3"/>
          <p:cNvSpPr>
            <a:spLocks noGrp="1"/>
          </p:cNvSpPr>
          <p:nvPr>
            <p:ph type="ftr" sz="quarter" idx="2"/>
          </p:nvPr>
        </p:nvSpPr>
        <p:spPr>
          <a:xfrm>
            <a:off x="0" y="8757301"/>
            <a:ext cx="3010953" cy="461325"/>
          </a:xfrm>
          <a:prstGeom prst="rect">
            <a:avLst/>
          </a:prstGeom>
        </p:spPr>
        <p:txBody>
          <a:bodyPr vert="horz" lIns="90654" tIns="45327" rIns="90654" bIns="45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4375" y="8757301"/>
            <a:ext cx="3010953" cy="461325"/>
          </a:xfrm>
          <a:prstGeom prst="rect">
            <a:avLst/>
          </a:prstGeom>
        </p:spPr>
        <p:txBody>
          <a:bodyPr vert="horz" lIns="90654" tIns="45327" rIns="90654" bIns="45327" rtlCol="0" anchor="b"/>
          <a:lstStyle>
            <a:lvl1pPr algn="r">
              <a:defRPr sz="1200"/>
            </a:lvl1pPr>
          </a:lstStyle>
          <a:p>
            <a:fld id="{5CBC96AB-D6D5-40E9-B9A3-2A32CA8894C6}" type="slidenum">
              <a:rPr lang="en-US" smtClean="0"/>
              <a:t>‹#›</a:t>
            </a:fld>
            <a:endParaRPr lang="en-US" dirty="0"/>
          </a:p>
        </p:txBody>
      </p:sp>
    </p:spTree>
    <p:extLst>
      <p:ext uri="{BB962C8B-B14F-4D97-AF65-F5344CB8AC3E}">
        <p14:creationId xmlns:p14="http://schemas.microsoft.com/office/powerpoint/2010/main" val="2761125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953" cy="461325"/>
          </a:xfrm>
          <a:prstGeom prst="rect">
            <a:avLst/>
          </a:prstGeom>
        </p:spPr>
        <p:txBody>
          <a:bodyPr vert="horz" lIns="90654" tIns="45327" rIns="90654" bIns="45327" rtlCol="0"/>
          <a:lstStyle>
            <a:lvl1pPr algn="l">
              <a:defRPr sz="1200"/>
            </a:lvl1pPr>
          </a:lstStyle>
          <a:p>
            <a:endParaRPr lang="en-US" dirty="0"/>
          </a:p>
        </p:txBody>
      </p:sp>
      <p:sp>
        <p:nvSpPr>
          <p:cNvPr id="3" name="Date Placeholder 2"/>
          <p:cNvSpPr>
            <a:spLocks noGrp="1"/>
          </p:cNvSpPr>
          <p:nvPr>
            <p:ph type="dt" idx="1"/>
          </p:nvPr>
        </p:nvSpPr>
        <p:spPr>
          <a:xfrm>
            <a:off x="3934375" y="0"/>
            <a:ext cx="3010953" cy="461325"/>
          </a:xfrm>
          <a:prstGeom prst="rect">
            <a:avLst/>
          </a:prstGeom>
        </p:spPr>
        <p:txBody>
          <a:bodyPr vert="horz" lIns="90654" tIns="45327" rIns="90654" bIns="45327" rtlCol="0"/>
          <a:lstStyle>
            <a:lvl1pPr algn="r">
              <a:defRPr sz="1200"/>
            </a:lvl1pPr>
          </a:lstStyle>
          <a:p>
            <a:fld id="{476CCFDD-77F3-4278-AC5F-7E0372A62367}" type="datetimeFigureOut">
              <a:rPr lang="en-US" smtClean="0"/>
              <a:t>11/2/2013</a:t>
            </a:fld>
            <a:endParaRPr lang="en-US" dirty="0"/>
          </a:p>
        </p:txBody>
      </p:sp>
      <p:sp>
        <p:nvSpPr>
          <p:cNvPr id="4" name="Slide Image Placeholder 3"/>
          <p:cNvSpPr>
            <a:spLocks noGrp="1" noRot="1" noChangeAspect="1"/>
          </p:cNvSpPr>
          <p:nvPr>
            <p:ph type="sldImg" idx="2"/>
          </p:nvPr>
        </p:nvSpPr>
        <p:spPr>
          <a:xfrm>
            <a:off x="1168400" y="690563"/>
            <a:ext cx="4610100" cy="3457575"/>
          </a:xfrm>
          <a:prstGeom prst="rect">
            <a:avLst/>
          </a:prstGeom>
          <a:noFill/>
          <a:ln w="12700">
            <a:solidFill>
              <a:prstClr val="black"/>
            </a:solidFill>
          </a:ln>
        </p:spPr>
        <p:txBody>
          <a:bodyPr vert="horz" lIns="90654" tIns="45327" rIns="90654" bIns="45327" rtlCol="0" anchor="ctr"/>
          <a:lstStyle/>
          <a:p>
            <a:endParaRPr lang="en-US" dirty="0"/>
          </a:p>
        </p:txBody>
      </p:sp>
      <p:sp>
        <p:nvSpPr>
          <p:cNvPr id="5" name="Notes Placeholder 4"/>
          <p:cNvSpPr>
            <a:spLocks noGrp="1"/>
          </p:cNvSpPr>
          <p:nvPr>
            <p:ph type="body" sz="quarter" idx="3"/>
          </p:nvPr>
        </p:nvSpPr>
        <p:spPr>
          <a:xfrm>
            <a:off x="695319" y="4380225"/>
            <a:ext cx="5556262" cy="4148776"/>
          </a:xfrm>
          <a:prstGeom prst="rect">
            <a:avLst/>
          </a:prstGeom>
        </p:spPr>
        <p:txBody>
          <a:bodyPr vert="horz" lIns="90654" tIns="45327" rIns="90654" bIns="45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301"/>
            <a:ext cx="3010953" cy="461325"/>
          </a:xfrm>
          <a:prstGeom prst="rect">
            <a:avLst/>
          </a:prstGeom>
        </p:spPr>
        <p:txBody>
          <a:bodyPr vert="horz" lIns="90654" tIns="45327" rIns="90654" bIns="45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4375" y="8757301"/>
            <a:ext cx="3010953" cy="461325"/>
          </a:xfrm>
          <a:prstGeom prst="rect">
            <a:avLst/>
          </a:prstGeom>
        </p:spPr>
        <p:txBody>
          <a:bodyPr vert="horz" lIns="90654" tIns="45327" rIns="90654" bIns="45327" rtlCol="0" anchor="b"/>
          <a:lstStyle>
            <a:lvl1pPr algn="r">
              <a:defRPr sz="1200"/>
            </a:lvl1pPr>
          </a:lstStyle>
          <a:p>
            <a:fld id="{03197E5D-38D1-4A22-BEF6-142F3C50A22E}" type="slidenum">
              <a:rPr lang="en-US" smtClean="0"/>
              <a:t>‹#›</a:t>
            </a:fld>
            <a:endParaRPr lang="en-US" dirty="0"/>
          </a:p>
        </p:txBody>
      </p:sp>
    </p:spTree>
    <p:extLst>
      <p:ext uri="{BB962C8B-B14F-4D97-AF65-F5344CB8AC3E}">
        <p14:creationId xmlns:p14="http://schemas.microsoft.com/office/powerpoint/2010/main" val="390637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Of course, first and foremost one needs                                                                                                                                                              a tower or scaffold for mounting the instruments.  </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a:t>
            </a:fld>
            <a:endParaRPr lang="en-US" dirty="0"/>
          </a:p>
        </p:txBody>
      </p:sp>
    </p:spTree>
    <p:extLst>
      <p:ext uri="{BB962C8B-B14F-4D97-AF65-F5344CB8AC3E}">
        <p14:creationId xmlns:p14="http://schemas.microsoft.com/office/powerpoint/2010/main" val="1670026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need a model.  T</a:t>
            </a:r>
            <a:r>
              <a:rPr lang="en-US" dirty="0" smtClean="0"/>
              <a:t>his model indicates</a:t>
            </a:r>
            <a:r>
              <a:rPr lang="en-US" baseline="0" dirty="0" smtClean="0"/>
              <a:t> </a:t>
            </a:r>
            <a:r>
              <a:rPr lang="en-US" dirty="0" smtClean="0"/>
              <a:t>that h(</a:t>
            </a:r>
            <a:r>
              <a:rPr lang="el-GR" dirty="0" smtClean="0"/>
              <a:t>ω</a:t>
            </a:r>
            <a:r>
              <a:rPr lang="en-US" dirty="0" smtClean="0"/>
              <a:t>,</a:t>
            </a:r>
            <a:r>
              <a:rPr lang="el-GR" dirty="0" smtClean="0"/>
              <a:t>τ</a:t>
            </a:r>
            <a:r>
              <a:rPr lang="en-US" dirty="0" smtClean="0"/>
              <a:t>;t)</a:t>
            </a:r>
            <a:r>
              <a:rPr lang="en-US" baseline="0" dirty="0" smtClean="0"/>
              <a:t> </a:t>
            </a:r>
            <a:r>
              <a:rPr lang="en-US" baseline="0" dirty="0" smtClean="0">
                <a:latin typeface="Calibri"/>
              </a:rPr>
              <a:t>≈ 1 when </a:t>
            </a:r>
            <a:r>
              <a:rPr lang="el-GR" baseline="0" dirty="0" smtClean="0">
                <a:latin typeface="Calibri"/>
              </a:rPr>
              <a:t>ωτ</a:t>
            </a:r>
            <a:r>
              <a:rPr lang="en-US" baseline="0" dirty="0" smtClean="0">
                <a:latin typeface="Calibri"/>
              </a:rPr>
              <a:t> &lt;&lt; 1, which will generally be similar to other (possibly even more faithful) models of instrument response. Therefore, we can conclude that at high frequencies and long time constants the output signal will no longer give a faithful representation of the input signal.  This will introduce greater attenuation in the amplitude of the input signal and cause the phase shift (time lag) between the input and output signals.</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10</a:t>
            </a:fld>
            <a:endParaRPr lang="en-US" dirty="0"/>
          </a:p>
        </p:txBody>
      </p:sp>
    </p:spTree>
    <p:extLst>
      <p:ext uri="{BB962C8B-B14F-4D97-AF65-F5344CB8AC3E}">
        <p14:creationId xmlns:p14="http://schemas.microsoft.com/office/powerpoint/2010/main" val="1616707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Frequency-weighted</a:t>
            </a:r>
            <a:r>
              <a:rPr lang="en-US" baseline="0" dirty="0" smtClean="0"/>
              <a:t> normalized cospectra vs. non-dimensional frequency. </a:t>
            </a:r>
          </a:p>
          <a:p>
            <a:endParaRPr lang="en-US" dirty="0" smtClean="0"/>
          </a:p>
          <a:p>
            <a:r>
              <a:rPr lang="en-US" dirty="0" smtClean="0"/>
              <a:t>At high frequencies there</a:t>
            </a:r>
            <a:r>
              <a:rPr lang="en-US" baseline="0" dirty="0" smtClean="0"/>
              <a:t> is a loss of information, which means the fluxes will be underestimated. </a:t>
            </a:r>
          </a:p>
          <a:p>
            <a:endParaRPr lang="en-US" baseline="0" dirty="0" smtClean="0"/>
          </a:p>
          <a:p>
            <a:r>
              <a:rPr lang="en-US" baseline="0" dirty="0" smtClean="0"/>
              <a:t>But due to time averaging of the co-varying signals there is also a loss at low frequencies. Such low frequency loss is much harder to know and correct for than the low frequency loss.  </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11</a:t>
            </a:fld>
            <a:endParaRPr lang="en-US" dirty="0"/>
          </a:p>
        </p:txBody>
      </p:sp>
    </p:spTree>
    <p:extLst>
      <p:ext uri="{BB962C8B-B14F-4D97-AF65-F5344CB8AC3E}">
        <p14:creationId xmlns:p14="http://schemas.microsoft.com/office/powerpoint/2010/main" val="1532378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a:t>
            </a:r>
            <a:r>
              <a:rPr lang="en-US" baseline="0" dirty="0" smtClean="0"/>
              <a:t> similarity between </a:t>
            </a:r>
            <a:r>
              <a:rPr lang="en-US" dirty="0" smtClean="0"/>
              <a:t>the high</a:t>
            </a:r>
            <a:r>
              <a:rPr lang="en-US" baseline="0" dirty="0" smtClean="0"/>
              <a:t> </a:t>
            </a:r>
            <a:r>
              <a:rPr lang="en-US" dirty="0" smtClean="0"/>
              <a:t>frequency portions</a:t>
            </a:r>
            <a:r>
              <a:rPr lang="en-US" baseline="0" dirty="0" smtClean="0"/>
              <a:t> of the next three slides.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variability between the low </a:t>
            </a:r>
            <a:r>
              <a:rPr lang="en-US" dirty="0" smtClean="0"/>
              <a:t>frequency portions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12</a:t>
            </a:fld>
            <a:endParaRPr lang="en-US" dirty="0"/>
          </a:p>
        </p:txBody>
      </p:sp>
    </p:spTree>
    <p:extLst>
      <p:ext uri="{BB962C8B-B14F-4D97-AF65-F5344CB8AC3E}">
        <p14:creationId xmlns:p14="http://schemas.microsoft.com/office/powerpoint/2010/main" val="1809998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13</a:t>
            </a:fld>
            <a:endParaRPr lang="en-US" dirty="0"/>
          </a:p>
        </p:txBody>
      </p:sp>
    </p:spTree>
    <p:extLst>
      <p:ext uri="{BB962C8B-B14F-4D97-AF65-F5344CB8AC3E}">
        <p14:creationId xmlns:p14="http://schemas.microsoft.com/office/powerpoint/2010/main" val="436252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14</a:t>
            </a:fld>
            <a:endParaRPr lang="en-US" dirty="0"/>
          </a:p>
        </p:txBody>
      </p:sp>
    </p:spTree>
    <p:extLst>
      <p:ext uri="{BB962C8B-B14F-4D97-AF65-F5344CB8AC3E}">
        <p14:creationId xmlns:p14="http://schemas.microsoft.com/office/powerpoint/2010/main" val="3384395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197E5D-38D1-4A22-BEF6-142F3C50A22E}" type="slidenum">
              <a:rPr lang="en-US" smtClean="0"/>
              <a:t>15</a:t>
            </a:fld>
            <a:endParaRPr lang="en-US" dirty="0"/>
          </a:p>
        </p:txBody>
      </p:sp>
    </p:spTree>
    <p:extLst>
      <p:ext uri="{BB962C8B-B14F-4D97-AF65-F5344CB8AC3E}">
        <p14:creationId xmlns:p14="http://schemas.microsoft.com/office/powerpoint/2010/main" val="1044595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Frequency-weighted</a:t>
            </a:r>
            <a:r>
              <a:rPr lang="en-US" baseline="0" dirty="0" smtClean="0"/>
              <a:t> normalized cospectra vs. non-dimensional frequency. </a:t>
            </a:r>
          </a:p>
          <a:p>
            <a:endParaRPr lang="en-US" dirty="0" smtClean="0"/>
          </a:p>
          <a:p>
            <a:r>
              <a:rPr lang="en-US" dirty="0" smtClean="0"/>
              <a:t>At high frequencies there</a:t>
            </a:r>
            <a:r>
              <a:rPr lang="en-US" baseline="0" dirty="0" smtClean="0"/>
              <a:t> is a loss of information, which means the fluxes will be underestimated. </a:t>
            </a:r>
          </a:p>
          <a:p>
            <a:endParaRPr lang="en-US" baseline="0" dirty="0" smtClean="0"/>
          </a:p>
          <a:p>
            <a:r>
              <a:rPr lang="en-US" baseline="0" dirty="0" smtClean="0"/>
              <a:t>But due to time averaging of the co-varying signals there is also a loss at low frequencies. Such low frequency loss is much harder to know and correct for than the low frequency loss.  </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16</a:t>
            </a:fld>
            <a:endParaRPr lang="en-US" dirty="0"/>
          </a:p>
        </p:txBody>
      </p:sp>
    </p:spTree>
    <p:extLst>
      <p:ext uri="{BB962C8B-B14F-4D97-AF65-F5344CB8AC3E}">
        <p14:creationId xmlns:p14="http://schemas.microsoft.com/office/powerpoint/2010/main" val="1532378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Flux loss due to co-spectral attenuation</a:t>
            </a:r>
            <a:r>
              <a:rPr lang="en-US" baseline="0" dirty="0" smtClean="0"/>
              <a:t> will be greater for closed-path sensors than for open-path sensors.  </a:t>
            </a:r>
          </a:p>
          <a:p>
            <a:endParaRPr lang="en-US" baseline="0" dirty="0" smtClean="0"/>
          </a:p>
          <a:p>
            <a:r>
              <a:rPr lang="en-US" baseline="0" dirty="0" smtClean="0"/>
              <a:t>Such losses increase with tube length and decrease with turbulent tube-flow Reynolds number.  </a:t>
            </a:r>
          </a:p>
          <a:p>
            <a:endParaRPr lang="en-US" baseline="0" dirty="0" smtClean="0"/>
          </a:p>
          <a:p>
            <a:r>
              <a:rPr lang="en-US" baseline="0" dirty="0" smtClean="0"/>
              <a:t>They also increase with adsorption/desorption along the tube wall, and in the case of water vapor ambient humidity and other environmental conditions (salt spray, dust, etc) can strongly influence and increase flux loss. </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17</a:t>
            </a:fld>
            <a:endParaRPr lang="en-US" dirty="0"/>
          </a:p>
        </p:txBody>
      </p:sp>
    </p:spTree>
    <p:extLst>
      <p:ext uri="{BB962C8B-B14F-4D97-AF65-F5344CB8AC3E}">
        <p14:creationId xmlns:p14="http://schemas.microsoft.com/office/powerpoint/2010/main" val="1223094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18</a:t>
            </a:fld>
            <a:endParaRPr lang="en-US" dirty="0"/>
          </a:p>
        </p:txBody>
      </p:sp>
    </p:spTree>
    <p:extLst>
      <p:ext uri="{BB962C8B-B14F-4D97-AF65-F5344CB8AC3E}">
        <p14:creationId xmlns:p14="http://schemas.microsoft.com/office/powerpoint/2010/main" val="3393695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19</a:t>
            </a:fld>
            <a:endParaRPr lang="en-US" dirty="0"/>
          </a:p>
        </p:txBody>
      </p:sp>
    </p:spTree>
    <p:extLst>
      <p:ext uri="{BB962C8B-B14F-4D97-AF65-F5344CB8AC3E}">
        <p14:creationId xmlns:p14="http://schemas.microsoft.com/office/powerpoint/2010/main" val="318110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2</a:t>
            </a:fld>
            <a:endParaRPr lang="en-US" dirty="0"/>
          </a:p>
        </p:txBody>
      </p:sp>
    </p:spTree>
    <p:extLst>
      <p:ext uri="{BB962C8B-B14F-4D97-AF65-F5344CB8AC3E}">
        <p14:creationId xmlns:p14="http://schemas.microsoft.com/office/powerpoint/2010/main" val="1551941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20</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21</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22</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results</a:t>
            </a:r>
            <a:r>
              <a:rPr lang="en-US" baseline="0" dirty="0" smtClean="0"/>
              <a:t> are for open-path sensors. Expressions for closed-path usually ignore the temperature and pressure fluctuations, which may not always be correct.   </a:t>
            </a:r>
          </a:p>
          <a:p>
            <a:endParaRPr lang="en-US" baseline="0" dirty="0" smtClean="0"/>
          </a:p>
          <a:p>
            <a:r>
              <a:rPr lang="en-US" baseline="0" dirty="0" smtClean="0"/>
              <a:t>So what is the point of all this ?  We want to connect the WPL, the fluxes, the biophysical processes of the surface, with the conservation of mass.</a:t>
            </a:r>
          </a:p>
          <a:p>
            <a:endParaRPr lang="en-US" baseline="0" dirty="0"/>
          </a:p>
          <a:p>
            <a:r>
              <a:rPr lang="en-US" baseline="0" dirty="0" smtClean="0"/>
              <a:t>But why so much focus on the surface exchange fluxes? Because they are strongly related to the physiological functioning of the biosphere. </a:t>
            </a:r>
          </a:p>
        </p:txBody>
      </p:sp>
      <p:sp>
        <p:nvSpPr>
          <p:cNvPr id="4" name="Slide Number Placeholder 3"/>
          <p:cNvSpPr>
            <a:spLocks noGrp="1"/>
          </p:cNvSpPr>
          <p:nvPr>
            <p:ph type="sldNum" sz="quarter" idx="10"/>
          </p:nvPr>
        </p:nvSpPr>
        <p:spPr/>
        <p:txBody>
          <a:bodyPr/>
          <a:lstStyle/>
          <a:p>
            <a:fld id="{03197E5D-38D1-4A22-BEF6-142F3C50A22E}" type="slidenum">
              <a:rPr lang="en-US" smtClean="0"/>
              <a:t>23</a:t>
            </a:fld>
            <a:endParaRPr lang="en-US" dirty="0"/>
          </a:p>
        </p:txBody>
      </p:sp>
    </p:spTree>
    <p:extLst>
      <p:ext uri="{BB962C8B-B14F-4D97-AF65-F5344CB8AC3E}">
        <p14:creationId xmlns:p14="http://schemas.microsoft.com/office/powerpoint/2010/main" val="1846231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24</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311381-76E6-40C6-8A92-80BF33A95F7B}" type="slidenum">
              <a:rPr lang="en-AU"/>
              <a:pPr/>
              <a:t>25</a:t>
            </a:fld>
            <a:endParaRPr lang="en-AU" dirty="0"/>
          </a:p>
        </p:txBody>
      </p:sp>
      <p:sp>
        <p:nvSpPr>
          <p:cNvPr id="655362" name="Rectangle 2"/>
          <p:cNvSpPr>
            <a:spLocks noGrp="1" noRot="1" noChangeAspect="1" noChangeArrowheads="1" noTextEdit="1"/>
          </p:cNvSpPr>
          <p:nvPr>
            <p:ph type="sldImg"/>
          </p:nvPr>
        </p:nvSpPr>
        <p:spPr>
          <a:xfrm>
            <a:off x="1168400" y="692150"/>
            <a:ext cx="4610100" cy="3457575"/>
          </a:xfrm>
          <a:ln/>
        </p:spPr>
      </p:sp>
      <p:sp>
        <p:nvSpPr>
          <p:cNvPr id="655363" name="Rectangle 3"/>
          <p:cNvSpPr>
            <a:spLocks noGrp="1" noChangeArrowheads="1"/>
          </p:cNvSpPr>
          <p:nvPr>
            <p:ph type="body" idx="1"/>
          </p:nvPr>
        </p:nvSpPr>
        <p:spPr/>
        <p:txBody>
          <a:bodyPr/>
          <a:lstStyle/>
          <a:p>
            <a:r>
              <a:rPr lang="en-US" dirty="0" smtClean="0"/>
              <a:t>One way to look at this is through the “control volume” approach.</a:t>
            </a:r>
          </a:p>
        </p:txBody>
      </p:sp>
      <p:sp>
        <p:nvSpPr>
          <p:cNvPr id="5" name="Date Placeholder 4"/>
          <p:cNvSpPr>
            <a:spLocks noGrp="1"/>
          </p:cNvSpPr>
          <p:nvPr>
            <p:ph type="dt" idx="10"/>
          </p:nvPr>
        </p:nvSpPr>
        <p:spPr/>
        <p:txBody>
          <a:bodyPr/>
          <a:lstStyle/>
          <a:p>
            <a:pPr>
              <a:defRPr/>
            </a:pPr>
            <a:r>
              <a:rPr lang="en-US" dirty="0" smtClean="0"/>
              <a:t>23 April 2012</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restatement of the control volume approach. See my notes and Gu </a:t>
            </a:r>
            <a:r>
              <a:rPr lang="en-US" i="1" baseline="0" dirty="0" smtClean="0"/>
              <a:t>et al.</a:t>
            </a:r>
            <a:r>
              <a:rPr lang="en-US" baseline="0" dirty="0" smtClean="0"/>
              <a:t> (2012). </a:t>
            </a:r>
          </a:p>
          <a:p>
            <a:endParaRPr lang="en-US" baseline="0" dirty="0" smtClean="0"/>
          </a:p>
          <a:p>
            <a:r>
              <a:rPr lang="en-US" baseline="0" dirty="0" smtClean="0"/>
              <a:t>But note that the relationship between the measured vertical exchange flux and the source term is now much more complicated. </a:t>
            </a:r>
          </a:p>
          <a:p>
            <a:endParaRPr lang="en-US" baseline="0" dirty="0" smtClean="0"/>
          </a:p>
          <a:p>
            <a:r>
              <a:rPr lang="en-US" baseline="0" dirty="0" smtClean="0"/>
              <a:t>So advective fluxes and other physical processes may not impact the measurement of the vertical flux so much as they impact the desire to interpret the vertical flux as solely related to the integrated source term. </a:t>
            </a:r>
          </a:p>
          <a:p>
            <a:endParaRPr lang="en-US" baseline="0" dirty="0" smtClean="0"/>
          </a:p>
          <a:p>
            <a:r>
              <a:rPr lang="en-US" baseline="0" dirty="0" smtClean="0"/>
              <a:t>There are some of minor issues that need to be mentioned.</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26</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27</a:t>
            </a:fld>
            <a:endParaRPr lang="en-US" dirty="0"/>
          </a:p>
        </p:txBody>
      </p:sp>
    </p:spTree>
    <p:extLst>
      <p:ext uri="{BB962C8B-B14F-4D97-AF65-F5344CB8AC3E}">
        <p14:creationId xmlns:p14="http://schemas.microsoft.com/office/powerpoint/2010/main" val="1846231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28</a:t>
            </a:fld>
            <a:endParaRPr lang="en-US" dirty="0"/>
          </a:p>
        </p:txBody>
      </p:sp>
    </p:spTree>
    <p:extLst>
      <p:ext uri="{BB962C8B-B14F-4D97-AF65-F5344CB8AC3E}">
        <p14:creationId xmlns:p14="http://schemas.microsoft.com/office/powerpoint/2010/main" val="429135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29</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3</a:t>
            </a:fld>
            <a:endParaRPr lang="en-US" dirty="0"/>
          </a:p>
        </p:txBody>
      </p:sp>
    </p:spTree>
    <p:extLst>
      <p:ext uri="{BB962C8B-B14F-4D97-AF65-F5344CB8AC3E}">
        <p14:creationId xmlns:p14="http://schemas.microsoft.com/office/powerpoint/2010/main" val="719285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most eddy covariance sites 0.8(R</a:t>
            </a:r>
            <a:r>
              <a:rPr lang="en-US" baseline="-25000" dirty="0" smtClean="0"/>
              <a:t>n</a:t>
            </a:r>
            <a:r>
              <a:rPr lang="en-US" baseline="0" dirty="0" smtClean="0"/>
              <a:t>-G) &lt; LE+H &lt; (R</a:t>
            </a:r>
            <a:r>
              <a:rPr lang="en-US" baseline="-25000" dirty="0" smtClean="0"/>
              <a:t>n</a:t>
            </a:r>
            <a:r>
              <a:rPr lang="en-US" baseline="0" dirty="0" smtClean="0"/>
              <a:t>-G) has been true for several decades.</a:t>
            </a:r>
          </a:p>
          <a:p>
            <a:endParaRPr lang="en-US" baseline="0" dirty="0" smtClean="0"/>
          </a:p>
          <a:p>
            <a:r>
              <a:rPr lang="en-US" baseline="0" dirty="0" smtClean="0"/>
              <a:t>To me anything this systematic strongly suggests an instrument/measurement problem. But these data are taken from GLEES, the FS AmeriFlux EC site in southern Wyoming, which has been devastated during the 2005-2010 beetle epidemic. As a result ET (well T) has taken a nose dive, over the years.  But, note that as ET decreases the energy balance closure improves, which further suggests to me that this “generic” lack of surface energy balance closure is likely an mass transport instrument/measurement problem.   </a:t>
            </a:r>
          </a:p>
          <a:p>
            <a:endParaRPr lang="en-US" baseline="0" dirty="0" smtClean="0"/>
          </a:p>
          <a:p>
            <a:r>
              <a:rPr lang="en-US" baseline="0" dirty="0" smtClean="0"/>
              <a:t>Nonetheless, we have recently found partial confirmation of my suspicions. </a:t>
            </a:r>
          </a:p>
          <a:p>
            <a:endParaRPr lang="en-US" baseline="0" dirty="0" smtClean="0"/>
          </a:p>
          <a:p>
            <a:r>
              <a:rPr lang="en-US" baseline="0" dirty="0" smtClean="0"/>
              <a:t>NOTE: the closure coefficient is the “reduced major axis line”, which was calculated following Meeks et al (1998: paper 4.10 of the AMS Proceedings of the 23</a:t>
            </a:r>
            <a:r>
              <a:rPr lang="en-US" baseline="30000" dirty="0" smtClean="0"/>
              <a:t>rd</a:t>
            </a:r>
            <a:r>
              <a:rPr lang="en-US" baseline="0" dirty="0" smtClean="0"/>
              <a:t> Conference for Agricultural and Forest Meteorology, pages 141-145).  </a:t>
            </a:r>
          </a:p>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30</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31</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32</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33</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a:t>
            </a:r>
            <a:r>
              <a:rPr lang="en-US" baseline="0" dirty="0" smtClean="0"/>
              <a:t> one page of my reference list (soil heat flux and evaporation during fires) is a shameless act of self-promotion because </a:t>
            </a:r>
            <a:r>
              <a:rPr lang="en-US" baseline="0" smtClean="0"/>
              <a:t>I list </a:t>
            </a:r>
            <a:r>
              <a:rPr lang="en-US" baseline="0" dirty="0" smtClean="0"/>
              <a:t>only my papers.  But they are the most recent (in the ream of soil physics) and contain good summaries of all that has been done in the past.</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34</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35</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36</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37</a:t>
            </a:fld>
            <a:endParaRPr lang="en-US" dirty="0"/>
          </a:p>
        </p:txBody>
      </p:sp>
    </p:spTree>
    <p:extLst>
      <p:ext uri="{BB962C8B-B14F-4D97-AF65-F5344CB8AC3E}">
        <p14:creationId xmlns:p14="http://schemas.microsoft.com/office/powerpoint/2010/main" val="35256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a:t>
            </a:r>
            <a:r>
              <a:rPr lang="en-US" baseline="0" dirty="0" smtClean="0"/>
              <a:t> return to more precise definition of “The benefit of Eddy Covariance”.</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4</a:t>
            </a:fld>
            <a:endParaRPr lang="en-US" dirty="0"/>
          </a:p>
        </p:txBody>
      </p:sp>
    </p:spTree>
    <p:extLst>
      <p:ext uri="{BB962C8B-B14F-4D97-AF65-F5344CB8AC3E}">
        <p14:creationId xmlns:p14="http://schemas.microsoft.com/office/powerpoint/2010/main" val="3453269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Schematic of how atmospheric turbulence transports mass and energy between the</a:t>
            </a:r>
            <a:r>
              <a:rPr lang="en-US" baseline="0" dirty="0" smtClean="0"/>
              <a:t> vegetation &amp; soil and the atmospheric boundary layer.  </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5</a:t>
            </a:fld>
            <a:endParaRPr lang="en-US" dirty="0"/>
          </a:p>
        </p:txBody>
      </p:sp>
    </p:spTree>
    <p:extLst>
      <p:ext uri="{BB962C8B-B14F-4D97-AF65-F5344CB8AC3E}">
        <p14:creationId xmlns:p14="http://schemas.microsoft.com/office/powerpoint/2010/main" val="1253492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6</a:t>
            </a:fld>
            <a:endParaRPr lang="en-US" dirty="0"/>
          </a:p>
        </p:txBody>
      </p:sp>
    </p:spTree>
    <p:extLst>
      <p:ext uri="{BB962C8B-B14F-4D97-AF65-F5344CB8AC3E}">
        <p14:creationId xmlns:p14="http://schemas.microsoft.com/office/powerpoint/2010/main" val="301849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7</a:t>
            </a:fld>
            <a:endParaRPr lang="en-US" dirty="0"/>
          </a:p>
        </p:txBody>
      </p:sp>
    </p:spTree>
    <p:extLst>
      <p:ext uri="{BB962C8B-B14F-4D97-AF65-F5344CB8AC3E}">
        <p14:creationId xmlns:p14="http://schemas.microsoft.com/office/powerpoint/2010/main" val="301849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Visualization of the Equation on the previous slide.</a:t>
            </a:r>
          </a:p>
          <a:p>
            <a:endParaRPr lang="en-US" dirty="0" smtClean="0"/>
          </a:p>
          <a:p>
            <a:r>
              <a:rPr lang="en-US" dirty="0" smtClean="0"/>
              <a:t>Implementing</a:t>
            </a:r>
            <a:r>
              <a:rPr lang="en-US" baseline="0" dirty="0" smtClean="0"/>
              <a:t> this procedure requires some specialized equipment.</a:t>
            </a:r>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8</a:t>
            </a:fld>
            <a:endParaRPr lang="en-US" dirty="0"/>
          </a:p>
        </p:txBody>
      </p:sp>
    </p:spTree>
    <p:extLst>
      <p:ext uri="{BB962C8B-B14F-4D97-AF65-F5344CB8AC3E}">
        <p14:creationId xmlns:p14="http://schemas.microsoft.com/office/powerpoint/2010/main" val="631695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Eddy covariance requires a set</a:t>
            </a:r>
            <a:r>
              <a:rPr lang="en-US" baseline="0" dirty="0" smtClean="0"/>
              <a:t> of specialized instrumentation.  Most instruments are well designed and can usually be operated with only a minimum of attendance and maintenance. But, t</a:t>
            </a:r>
            <a:r>
              <a:rPr lang="en-US" dirty="0" smtClean="0"/>
              <a:t>hey</a:t>
            </a:r>
            <a:r>
              <a:rPr lang="en-US" baseline="0" dirty="0" smtClean="0"/>
              <a:t> are not perfect. The need for some spatial separation of the instruments slightly causes the covariance to misrepresent the fluxes.  There are other issues as well: some instruments have inherently different response characteristics and different designs, all of which can cause further uncertainties and misrepresentations.  So how do we micromet folk deal with this issues?  </a:t>
            </a:r>
          </a:p>
          <a:p>
            <a:endParaRPr lang="en-US" baseline="0" dirty="0" smtClean="0">
              <a:solidFill>
                <a:srgbClr val="7030A0"/>
              </a:solidFill>
            </a:endParaRPr>
          </a:p>
          <a:p>
            <a:r>
              <a:rPr lang="en-US" baseline="0" dirty="0" smtClean="0">
                <a:solidFill>
                  <a:srgbClr val="7030A0"/>
                </a:solidFill>
              </a:rPr>
              <a:t>What follows is a brief discussion of spectral corrections.</a:t>
            </a:r>
            <a:r>
              <a:rPr lang="en-US" baseline="0" dirty="0" smtClean="0"/>
              <a:t>                                                   Note: Photo shows open-path sensor.  Closed-path will be discussed separately.</a:t>
            </a:r>
            <a:endParaRPr lang="en-US" baseline="0" dirty="0" smtClean="0">
              <a:solidFill>
                <a:srgbClr val="7030A0"/>
              </a:solidFill>
            </a:endParaRPr>
          </a:p>
          <a:p>
            <a:endParaRPr lang="en-US" dirty="0"/>
          </a:p>
        </p:txBody>
      </p:sp>
      <p:sp>
        <p:nvSpPr>
          <p:cNvPr id="4" name="Slide Number Placeholder 3"/>
          <p:cNvSpPr>
            <a:spLocks noGrp="1"/>
          </p:cNvSpPr>
          <p:nvPr>
            <p:ph type="sldNum" sz="quarter" idx="10"/>
          </p:nvPr>
        </p:nvSpPr>
        <p:spPr/>
        <p:txBody>
          <a:bodyPr/>
          <a:lstStyle/>
          <a:p>
            <a:fld id="{03197E5D-38D1-4A22-BEF6-142F3C50A22E}" type="slidenum">
              <a:rPr lang="en-US" smtClean="0"/>
              <a:t>9</a:t>
            </a:fld>
            <a:endParaRPr lang="en-US" dirty="0"/>
          </a:p>
        </p:txBody>
      </p:sp>
    </p:spTree>
    <p:extLst>
      <p:ext uri="{BB962C8B-B14F-4D97-AF65-F5344CB8AC3E}">
        <p14:creationId xmlns:p14="http://schemas.microsoft.com/office/powerpoint/2010/main" val="2534276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350160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1675606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313014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2763171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376664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1562466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3202443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102166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9718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344221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CCEC5B-404F-4257-971A-87F25CD25B1F}" type="datetimeFigureOut">
              <a:rPr lang="en-US" smtClean="0"/>
              <a:t>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73B3A4-3775-4C7E-8306-CB256C6534A1}" type="slidenum">
              <a:rPr lang="en-US" smtClean="0"/>
              <a:t>‹#›</a:t>
            </a:fld>
            <a:endParaRPr lang="en-US" dirty="0"/>
          </a:p>
        </p:txBody>
      </p:sp>
    </p:spTree>
    <p:extLst>
      <p:ext uri="{BB962C8B-B14F-4D97-AF65-F5344CB8AC3E}">
        <p14:creationId xmlns:p14="http://schemas.microsoft.com/office/powerpoint/2010/main" val="2544947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35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CEC5B-404F-4257-971A-87F25CD25B1F}" type="datetimeFigureOut">
              <a:rPr lang="en-US" smtClean="0"/>
              <a:t>11/2/2013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3B3A4-3775-4C7E-8306-CB256C6534A1}" type="slidenum">
              <a:rPr lang="en-US" smtClean="0"/>
              <a:t>‹#›</a:t>
            </a:fld>
            <a:endParaRPr lang="en-US" dirty="0"/>
          </a:p>
        </p:txBody>
      </p:sp>
    </p:spTree>
    <p:extLst>
      <p:ext uri="{BB962C8B-B14F-4D97-AF65-F5344CB8AC3E}">
        <p14:creationId xmlns:p14="http://schemas.microsoft.com/office/powerpoint/2010/main" val="315400728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4.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3.e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5.w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36525" y="1905000"/>
            <a:ext cx="8870950" cy="480695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b"/>
          <a:lstStyle/>
          <a:p>
            <a:r>
              <a:rPr lang="en-US" sz="1400" dirty="0" smtClean="0">
                <a:solidFill>
                  <a:srgbClr val="FFFF85"/>
                </a:solidFill>
                <a:effectLst>
                  <a:outerShdw blurRad="38100" dist="38100" dir="2700000" algn="tl">
                    <a:srgbClr val="000000">
                      <a:alpha val="43137"/>
                    </a:srgbClr>
                  </a:outerShdw>
                </a:effectLst>
              </a:rPr>
              <a:t>                 Rocky Mountains of southern Wyoming                                                     Nebraska (Andy Suyker) </a:t>
            </a:r>
            <a:endParaRPr lang="en-US" sz="1400" dirty="0">
              <a:solidFill>
                <a:srgbClr val="FFFF85"/>
              </a:solidFill>
              <a:effectLst>
                <a:outerShdw blurRad="38100" dist="38100" dir="2700000" algn="tl">
                  <a:srgbClr val="000000">
                    <a:alpha val="43137"/>
                  </a:srgbClr>
                </a:outerShdw>
              </a:effectLst>
            </a:endParaRPr>
          </a:p>
        </p:txBody>
      </p:sp>
      <p:sp>
        <p:nvSpPr>
          <p:cNvPr id="4102" name="Rectangle 6"/>
          <p:cNvSpPr>
            <a:spLocks noChangeArrowheads="1"/>
          </p:cNvSpPr>
          <p:nvPr/>
        </p:nvSpPr>
        <p:spPr bwMode="auto">
          <a:xfrm>
            <a:off x="136525" y="146050"/>
            <a:ext cx="8870950" cy="153035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sp>
        <p:nvSpPr>
          <p:cNvPr id="4103" name="Text Box 7"/>
          <p:cNvSpPr txBox="1">
            <a:spLocks noChangeArrowheads="1"/>
          </p:cNvSpPr>
          <p:nvPr/>
        </p:nvSpPr>
        <p:spPr bwMode="auto">
          <a:xfrm>
            <a:off x="1276350" y="260350"/>
            <a:ext cx="6591300" cy="131958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26664" tIns="13332" rIns="26664" bIns="13332">
            <a:spAutoFit/>
          </a:bodyPr>
          <a:lstStyle>
            <a:lvl1pPr algn="l" defTabSz="1096963">
              <a:defRPr>
                <a:solidFill>
                  <a:schemeClr val="tx1"/>
                </a:solidFill>
                <a:latin typeface="Arial" charset="0"/>
              </a:defRPr>
            </a:lvl1pPr>
            <a:lvl2pPr marL="133350" algn="l" defTabSz="1096963">
              <a:defRPr>
                <a:solidFill>
                  <a:schemeClr val="tx1"/>
                </a:solidFill>
                <a:latin typeface="Arial" charset="0"/>
              </a:defRPr>
            </a:lvl2pPr>
            <a:lvl3pPr marL="266700" algn="l" defTabSz="1096963">
              <a:defRPr>
                <a:solidFill>
                  <a:schemeClr val="tx1"/>
                </a:solidFill>
                <a:latin typeface="Arial" charset="0"/>
              </a:defRPr>
            </a:lvl3pPr>
            <a:lvl4pPr marL="400050" algn="l" defTabSz="1096963">
              <a:defRPr>
                <a:solidFill>
                  <a:schemeClr val="tx1"/>
                </a:solidFill>
                <a:latin typeface="Arial" charset="0"/>
              </a:defRPr>
            </a:lvl4pPr>
            <a:lvl5pPr marL="533400" algn="l" defTabSz="1096963">
              <a:defRPr>
                <a:solidFill>
                  <a:schemeClr val="tx1"/>
                </a:solidFill>
                <a:latin typeface="Arial" charset="0"/>
              </a:defRPr>
            </a:lvl5pPr>
            <a:lvl6pPr marL="990600" defTabSz="1096963" fontAlgn="base">
              <a:spcBef>
                <a:spcPct val="0"/>
              </a:spcBef>
              <a:spcAft>
                <a:spcPct val="0"/>
              </a:spcAft>
              <a:defRPr>
                <a:solidFill>
                  <a:schemeClr val="tx1"/>
                </a:solidFill>
                <a:latin typeface="Arial" charset="0"/>
              </a:defRPr>
            </a:lvl6pPr>
            <a:lvl7pPr marL="1447800" defTabSz="1096963" fontAlgn="base">
              <a:spcBef>
                <a:spcPct val="0"/>
              </a:spcBef>
              <a:spcAft>
                <a:spcPct val="0"/>
              </a:spcAft>
              <a:defRPr>
                <a:solidFill>
                  <a:schemeClr val="tx1"/>
                </a:solidFill>
                <a:latin typeface="Arial" charset="0"/>
              </a:defRPr>
            </a:lvl7pPr>
            <a:lvl8pPr marL="1905000" defTabSz="1096963" fontAlgn="base">
              <a:spcBef>
                <a:spcPct val="0"/>
              </a:spcBef>
              <a:spcAft>
                <a:spcPct val="0"/>
              </a:spcAft>
              <a:defRPr>
                <a:solidFill>
                  <a:schemeClr val="tx1"/>
                </a:solidFill>
                <a:latin typeface="Arial" charset="0"/>
              </a:defRPr>
            </a:lvl8pPr>
            <a:lvl9pPr marL="2362200" defTabSz="1096963" fontAlgn="base">
              <a:spcBef>
                <a:spcPct val="0"/>
              </a:spcBef>
              <a:spcAft>
                <a:spcPct val="0"/>
              </a:spcAft>
              <a:defRPr>
                <a:solidFill>
                  <a:schemeClr val="tx1"/>
                </a:solidFill>
                <a:latin typeface="Arial" charset="0"/>
              </a:defRPr>
            </a:lvl9pPr>
          </a:lstStyle>
          <a:p>
            <a:pPr algn="ctr"/>
            <a:r>
              <a:rPr lang="en-US" b="1" dirty="0" smtClean="0">
                <a:solidFill>
                  <a:srgbClr val="FFFF00"/>
                </a:solidFill>
              </a:rPr>
              <a:t>Accuracy, Uncertainty, and Limitations of </a:t>
            </a:r>
          </a:p>
          <a:p>
            <a:pPr algn="ctr"/>
            <a:r>
              <a:rPr lang="en-US" b="1" dirty="0" smtClean="0">
                <a:solidFill>
                  <a:srgbClr val="FFFF00"/>
                </a:solidFill>
              </a:rPr>
              <a:t>Eddy Covariance for Measuring Evapotranspiration</a:t>
            </a:r>
          </a:p>
          <a:p>
            <a:pPr algn="ctr"/>
            <a:endParaRPr lang="en-US" sz="1200" dirty="0">
              <a:solidFill>
                <a:srgbClr val="FFFF85"/>
              </a:solidFill>
              <a:effectLst>
                <a:outerShdw blurRad="38100" dist="38100" dir="2700000" algn="tl">
                  <a:srgbClr val="000000"/>
                </a:outerShdw>
              </a:effectLst>
              <a:latin typeface="Verdana" pitchFamily="34" charset="0"/>
            </a:endParaRPr>
          </a:p>
          <a:p>
            <a:pPr algn="ctr"/>
            <a:r>
              <a:rPr lang="en-US" sz="1200" dirty="0" smtClean="0">
                <a:solidFill>
                  <a:srgbClr val="FFFF00"/>
                </a:solidFill>
                <a:effectLst>
                  <a:outerShdw blurRad="38100" dist="38100" dir="2700000" algn="tl">
                    <a:srgbClr val="000000"/>
                  </a:outerShdw>
                </a:effectLst>
                <a:latin typeface="Verdana" pitchFamily="34" charset="0"/>
              </a:rPr>
              <a:t>William </a:t>
            </a:r>
            <a:r>
              <a:rPr lang="en-US" sz="1200" dirty="0">
                <a:solidFill>
                  <a:srgbClr val="FFFF00"/>
                </a:solidFill>
                <a:effectLst>
                  <a:outerShdw blurRad="38100" dist="38100" dir="2700000" algn="tl">
                    <a:srgbClr val="000000"/>
                  </a:outerShdw>
                </a:effectLst>
                <a:latin typeface="Verdana" pitchFamily="34" charset="0"/>
              </a:rPr>
              <a:t>J. Massman</a:t>
            </a:r>
          </a:p>
          <a:p>
            <a:pPr algn="ctr"/>
            <a:r>
              <a:rPr lang="en-US" sz="1200" dirty="0" smtClean="0">
                <a:solidFill>
                  <a:srgbClr val="FFFF00"/>
                </a:solidFill>
                <a:effectLst>
                  <a:outerShdw blurRad="38100" dist="38100" dir="2700000" algn="tl">
                    <a:srgbClr val="000000"/>
                  </a:outerShdw>
                </a:effectLst>
                <a:latin typeface="Verdana" pitchFamily="34" charset="0"/>
              </a:rPr>
              <a:t>US Forest Service </a:t>
            </a:r>
          </a:p>
          <a:p>
            <a:pPr algn="ctr"/>
            <a:r>
              <a:rPr lang="en-US" sz="1200" dirty="0" smtClean="0">
                <a:solidFill>
                  <a:srgbClr val="FFFF00"/>
                </a:solidFill>
                <a:effectLst>
                  <a:outerShdw blurRad="38100" dist="38100" dir="2700000" algn="tl">
                    <a:srgbClr val="000000"/>
                  </a:outerShdw>
                </a:effectLst>
                <a:latin typeface="Verdana" pitchFamily="34" charset="0"/>
              </a:rPr>
              <a:t>Rocky </a:t>
            </a:r>
            <a:r>
              <a:rPr lang="en-US" sz="1200" dirty="0">
                <a:solidFill>
                  <a:srgbClr val="FFFF00"/>
                </a:solidFill>
                <a:effectLst>
                  <a:outerShdw blurRad="38100" dist="38100" dir="2700000" algn="tl">
                    <a:srgbClr val="000000"/>
                  </a:outerShdw>
                </a:effectLst>
                <a:latin typeface="Verdana" pitchFamily="34" charset="0"/>
              </a:rPr>
              <a:t>Mountain Research Station, Fort Collins, </a:t>
            </a:r>
            <a:r>
              <a:rPr lang="en-US" sz="1200" dirty="0" smtClean="0">
                <a:solidFill>
                  <a:srgbClr val="FFFF00"/>
                </a:solidFill>
                <a:effectLst>
                  <a:outerShdw blurRad="38100" dist="38100" dir="2700000" algn="tl">
                    <a:srgbClr val="000000"/>
                  </a:outerShdw>
                </a:effectLst>
                <a:latin typeface="Verdana" pitchFamily="34" charset="0"/>
              </a:rPr>
              <a:t>Colorado</a:t>
            </a:r>
            <a:endParaRPr lang="en-US" sz="1200" dirty="0">
              <a:solidFill>
                <a:srgbClr val="FFFF00"/>
              </a:solidFill>
              <a:effectLst>
                <a:outerShdw blurRad="38100" dist="38100" dir="2700000" algn="tl">
                  <a:srgbClr val="000000"/>
                </a:outerShdw>
              </a:effectLst>
              <a:latin typeface="Verdana" pitchFamily="34" charset="0"/>
            </a:endParaRPr>
          </a:p>
        </p:txBody>
      </p:sp>
      <p:pic>
        <p:nvPicPr>
          <p:cNvPr id="4107" name="Picture 11" descr="rmrslogo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7800" y="549275"/>
            <a:ext cx="914400" cy="6397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hieldcolo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900" y="563563"/>
            <a:ext cx="585788" cy="619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2004_307_jf_01_newscaffold_panorama-v1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209800"/>
            <a:ext cx="4114800" cy="4200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massman\Documents\ASA 2013\Keynote talk\20120802_CALMIT_ARD_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2209800"/>
            <a:ext cx="4191000"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48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[2.1] Instrumentation</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Instrument characteristics are of two types: </a:t>
                </a:r>
                <a:r>
                  <a:rPr lang="en-US" sz="16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static</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and </a:t>
                </a:r>
                <a:r>
                  <a:rPr lang="en-US" sz="1600" dirty="0" smtClean="0">
                    <a:solidFill>
                      <a:schemeClr val="accent6">
                        <a:lumMod val="40000"/>
                        <a:lumOff val="6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dynamic</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p>
              <a:p>
                <a:endParaRPr lang="en-US" sz="16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Static</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16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characteristics</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are synonymous with the </a:t>
                </a:r>
                <a:r>
                  <a:rPr lang="en-US" sz="16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calibration curve.</a:t>
                </a:r>
                <a:endParaRPr lang="en-US" sz="1600"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chemeClr val="accent6">
                        <a:lumMod val="40000"/>
                        <a:lumOff val="6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Dynamic characteristics </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are described by a </a:t>
                </a:r>
                <a:r>
                  <a:rPr lang="en-US" sz="1600" dirty="0" smtClean="0">
                    <a:solidFill>
                      <a:schemeClr val="accent6">
                        <a:lumMod val="40000"/>
                        <a:lumOff val="6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response function </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or</a:t>
                </a:r>
                <a:r>
                  <a:rPr lang="en-US" sz="1600" dirty="0" smtClean="0">
                    <a:solidFill>
                      <a:srgbClr val="92D05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1600" dirty="0" smtClean="0">
                    <a:solidFill>
                      <a:schemeClr val="accent6">
                        <a:lumMod val="40000"/>
                        <a:lumOff val="6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transfer function</a:t>
                </a:r>
                <a:r>
                  <a:rPr lang="en-US" sz="16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endParaRPr lang="en-US" sz="1600"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simplest “model” of a physical instrument is a </a:t>
                </a:r>
              </a:p>
              <a:p>
                <a:r>
                  <a:rPr lang="en-US" sz="16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1600" b="1"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first-order, linear, ordinary differential equation</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such as </a:t>
                </a:r>
              </a:p>
              <a:p>
                <a:endParaRPr lang="en-US" sz="16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400" dirty="0" smtClean="0">
                    <a:solidFill>
                      <a:srgbClr val="FFFF85"/>
                    </a:solidFill>
                    <a:effectLst>
                      <a:outerShdw blurRad="38100" dist="38100" dir="2700000" algn="tl">
                        <a:srgbClr val="000000">
                          <a:alpha val="43137"/>
                        </a:srgbClr>
                      </a:outerShdw>
                    </a:effectLst>
                    <a:ea typeface="Cambria Math"/>
                    <a:cs typeface="Verdana" panose="020B0604030504040204" pitchFamily="34" charset="0"/>
                  </a:rPr>
                  <a:t>  τ</a:t>
                </a:r>
                <a14:m>
                  <m:oMath xmlns:m="http://schemas.openxmlformats.org/officeDocument/2006/math">
                    <m:f>
                      <m:fPr>
                        <m:ctrlPr>
                          <a:rPr lang="en-US" sz="2400"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ctrlPr>
                      </m:fPr>
                      <m:num>
                        <m:r>
                          <a:rPr lang="en-US" sz="2400"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𝑑𝑋</m:t>
                        </m:r>
                        <m:r>
                          <a:rPr lang="en-US" sz="2400" b="0" i="1" baseline="-25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𝑜</m:t>
                        </m:r>
                      </m:num>
                      <m:den>
                        <m:r>
                          <a:rPr lang="en-US" sz="2400"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𝑑𝑡</m:t>
                        </m:r>
                      </m:den>
                    </m:f>
                    <m:r>
                      <a:rPr lang="en-US" sz="2400"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m:t>
                    </m:r>
                    <m:r>
                      <a:rPr lang="en-US" sz="2400" i="1">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𝑋</m:t>
                    </m:r>
                    <m:r>
                      <a:rPr lang="en-US" sz="2400" b="0" i="1" baseline="-25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𝑜</m:t>
                    </m:r>
                    <m:r>
                      <a:rPr lang="en-US" sz="2400"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m:t>
                    </m:r>
                    <m:r>
                      <a:rPr lang="en-US" sz="2400" i="1">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𝑋</m:t>
                    </m:r>
                    <m:r>
                      <a:rPr lang="en-US" sz="2400" b="0" i="1" baseline="-25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𝐼</m:t>
                    </m:r>
                    <m:r>
                      <a:rPr lang="en-US" sz="2400"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m:t>
                    </m:r>
                    <m:r>
                      <a:rPr lang="en-US" sz="2400"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𝑡</m:t>
                    </m:r>
                    <m:r>
                      <a:rPr lang="en-US" sz="2400"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m:t>
                    </m:r>
                  </m:oMath>
                </a14:m>
                <a:endPar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where </a:t>
                </a:r>
                <a:r>
                  <a:rPr lang="en-US" sz="2400" dirty="0">
                    <a:solidFill>
                      <a:srgbClr val="FFFF85"/>
                    </a:solidFill>
                    <a:effectLst>
                      <a:outerShdw blurRad="38100" dist="38100" dir="2700000" algn="tl">
                        <a:srgbClr val="000000">
                          <a:alpha val="43137"/>
                        </a:srgbClr>
                      </a:outerShdw>
                    </a:effectLst>
                    <a:latin typeface="Calibri"/>
                    <a:ea typeface="Verdana" panose="020B0604030504040204" pitchFamily="34" charset="0"/>
                    <a:cs typeface="Verdana" panose="020B0604030504040204" pitchFamily="34" charset="0"/>
                  </a:rPr>
                  <a:t>τ</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is the time constant; </a:t>
                </a:r>
                <a:r>
                  <a:rPr lang="en-US" sz="1600"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X</a:t>
                </a:r>
                <a:r>
                  <a:rPr lang="en-US" sz="1600" i="1" baseline="-25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0 </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is the output signal of the instrument; and</a:t>
                </a:r>
              </a:p>
              <a:p>
                <a:r>
                  <a:rPr lang="en-US" sz="1600"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X</a:t>
                </a:r>
                <a:r>
                  <a:rPr lang="en-US" sz="1600" i="1" baseline="-25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a:t>
                </a:r>
                <a:r>
                  <a:rPr lang="en-US" sz="1600"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 </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is </a:t>
                </a:r>
                <a:r>
                  <a:rPr lang="en-US" sz="16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forcing or, in this case, the atmospheric signal we wish to detect.  </a:t>
                </a:r>
              </a:p>
              <a:p>
                <a:endParaRPr lang="en-US" sz="16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Assuming periodic input   </a:t>
                </a:r>
                <a14:m>
                  <m:oMath xmlns:m="http://schemas.openxmlformats.org/officeDocument/2006/math">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𝑋</m:t>
                    </m:r>
                    <m:r>
                      <a:rPr lang="en-US" b="0" i="1" baseline="-25000"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𝐼</m:t>
                    </m:r>
                    <m:d>
                      <m:dPr>
                        <m:ctrlP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ctrlPr>
                      </m:dPr>
                      <m:e>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𝑡</m:t>
                        </m:r>
                      </m:e>
                    </m:d>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m:t>
                    </m:r>
                    <m:r>
                      <a:rPr lang="en-US" i="1">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𝑋</m:t>
                    </m:r>
                    <m:r>
                      <a:rPr lang="en-US" i="1" baseline="-2500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𝑖𝑛</m:t>
                    </m:r>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m:t>
                    </m:r>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𝐴</m:t>
                    </m:r>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 </m:t>
                    </m:r>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𝑒</m:t>
                    </m:r>
                    <m:r>
                      <a:rPr lang="en-US" b="0" i="1" baseline="18000"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m:t>
                    </m:r>
                    <m:r>
                      <a:rPr lang="en-US" b="0" i="1" baseline="30000"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𝑖</m:t>
                    </m:r>
                    <m:r>
                      <a:rPr lang="en-US" b="0" i="1" baseline="30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𝜔</m:t>
                    </m:r>
                    <m:r>
                      <a:rPr lang="en-US" b="0" i="1" baseline="30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𝑡</m:t>
                    </m:r>
                  </m:oMath>
                </a14:m>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 then the output signal </a:t>
                </a:r>
                <a:r>
                  <a:rPr lang="en-US" sz="1600"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X</a:t>
                </a:r>
                <a:r>
                  <a:rPr lang="en-US" sz="1600" i="1" baseline="-25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a:t>
                </a:r>
                <a:r>
                  <a:rPr lang="en-US" sz="1600"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 </a:t>
                </a:r>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is </a:t>
                </a:r>
              </a:p>
              <a:p>
                <a:endParaRPr lang="en-US" sz="1600"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14:m>
                  <m:oMathPara xmlns:m="http://schemas.openxmlformats.org/officeDocument/2006/math">
                    <m:oMathParaPr>
                      <m:jc m:val="centerGroup"/>
                    </m:oMathParaPr>
                    <m:oMath xmlns:m="http://schemas.openxmlformats.org/officeDocument/2006/math">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𝑋</m:t>
                      </m:r>
                      <m:r>
                        <a:rPr lang="en-US" b="0" i="1" baseline="-25000"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𝑜</m:t>
                      </m:r>
                      <m:d>
                        <m:dPr>
                          <m:ctrlP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ctrlPr>
                        </m:dPr>
                        <m:e>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𝑡</m:t>
                          </m:r>
                        </m:e>
                      </m:d>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m:t>
                      </m:r>
                      <m:r>
                        <a:rPr lang="en-US" i="1">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𝑋</m:t>
                      </m:r>
                      <m:r>
                        <a:rPr lang="en-US" i="1" baseline="-2500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𝑖𝑛</m:t>
                      </m:r>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m:t>
                      </m:r>
                      <m:f>
                        <m:fPr>
                          <m:ctrlP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ctrlPr>
                        </m:fPr>
                        <m:num>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𝐴</m:t>
                          </m:r>
                          <m:r>
                            <a:rPr lang="en-US" b="0" i="1" baseline="-25000"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𝐼</m:t>
                          </m:r>
                        </m:num>
                        <m:den>
                          <m:d>
                            <m:dPr>
                              <m:ctrlP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ctrlPr>
                            </m:dPr>
                            <m:e>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1−</m:t>
                              </m:r>
                              <m:r>
                                <a:rPr lang="en-US" b="0" i="1" smtClean="0">
                                  <a:solidFill>
                                    <a:srgbClr val="FFFF85"/>
                                  </a:solidFill>
                                  <a:effectLst>
                                    <a:outerShdw blurRad="38100" dist="38100" dir="2700000" algn="tl">
                                      <a:srgbClr val="000000">
                                        <a:alpha val="43137"/>
                                      </a:srgbClr>
                                    </a:outerShdw>
                                  </a:effectLst>
                                  <a:latin typeface="Cambria Math"/>
                                  <a:ea typeface="Verdana" panose="020B0604030504040204" pitchFamily="34" charset="0"/>
                                  <a:cs typeface="Verdana" panose="020B0604030504040204" pitchFamily="34" charset="0"/>
                                </a:rPr>
                                <m:t>𝑖</m:t>
                              </m:r>
                              <m:r>
                                <a:rPr lang="en-US"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𝜔𝜏</m:t>
                              </m:r>
                            </m:e>
                          </m:d>
                        </m:den>
                      </m:f>
                      <m:r>
                        <a:rPr lang="en-US"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𝑒</m:t>
                      </m:r>
                      <m:r>
                        <a:rPr lang="en-US" b="0" i="1" baseline="12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m:t>
                      </m:r>
                      <m:r>
                        <a:rPr lang="en-US" b="0" i="1" baseline="30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𝑖</m:t>
                      </m:r>
                      <m:r>
                        <a:rPr lang="en-US" b="0" i="1" baseline="30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𝜔</m:t>
                      </m:r>
                      <m:r>
                        <a:rPr lang="en-US" b="0" i="1" baseline="30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𝑡</m:t>
                      </m:r>
                      <m:r>
                        <a:rPr lang="en-US" b="0" i="1" baseline="30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 −</m:t>
                      </m:r>
                      <m:f>
                        <m:fPr>
                          <m:ctrlPr>
                            <a:rPr lang="en-US"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ctrlPr>
                        </m:fPr>
                        <m:num>
                          <m:r>
                            <a:rPr lang="en-US"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𝐴</m:t>
                          </m:r>
                          <m:r>
                            <a:rPr lang="en-US" b="0" i="1" baseline="-25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𝐼</m:t>
                          </m:r>
                        </m:num>
                        <m:den>
                          <m:d>
                            <m:dPr>
                              <m:ctrlPr>
                                <a:rPr lang="en-US"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ctrlPr>
                            </m:dPr>
                            <m:e>
                              <m:r>
                                <a:rPr lang="en-US"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1−</m:t>
                              </m:r>
                              <m:r>
                                <a:rPr lang="en-US"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𝑖</m:t>
                              </m:r>
                              <m:r>
                                <a:rPr lang="el-GR" b="0" i="1"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𝜔𝜏</m:t>
                              </m:r>
                            </m:e>
                          </m:d>
                        </m:den>
                      </m:f>
                      <m:r>
                        <a:rPr lang="en-US" i="1">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𝑒</m:t>
                      </m:r>
                      <m:r>
                        <a:rPr lang="en-US" i="1" baseline="1200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m:t>
                      </m:r>
                      <m:r>
                        <a:rPr lang="en-US" i="1" baseline="3000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𝑡</m:t>
                      </m:r>
                      <m:r>
                        <a:rPr lang="en-US" b="0" i="1" baseline="16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m:t>
                      </m:r>
                      <m:r>
                        <m:rPr>
                          <m:sty m:val="p"/>
                        </m:rPr>
                        <a:rPr lang="el-GR" b="0" i="1" baseline="3000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rPr>
                        <m:t>τ</m:t>
                      </m:r>
                    </m:oMath>
                  </m:oMathPara>
                </a14:m>
                <a:endParaRPr lang="en-US" b="0" i="1" baseline="30000" dirty="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endParaRPr>
              </a:p>
              <a:p>
                <a:endParaRPr lang="en-US" b="0" i="1" baseline="30000" dirty="0" smtClean="0">
                  <a:solidFill>
                    <a:srgbClr val="FFFF85"/>
                  </a:solidFill>
                  <a:effectLst>
                    <a:outerShdw blurRad="38100" dist="38100" dir="2700000" algn="tl">
                      <a:srgbClr val="000000">
                        <a:alpha val="43137"/>
                      </a:srgbClr>
                    </a:outerShdw>
                  </a:effectLst>
                  <a:latin typeface="Cambria Math"/>
                  <a:ea typeface="Cambria Math"/>
                  <a:cs typeface="Verdana" panose="020B0604030504040204" pitchFamily="34" charset="0"/>
                </a:endParaRPr>
              </a:p>
              <a:p>
                <a:endPar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and the transfer function is </a:t>
                </a:r>
              </a:p>
              <a:p>
                <a:endParaRPr lang="en-US" sz="16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bwMode="auto">
              <a:xfrm>
                <a:off x="136525" y="146050"/>
                <a:ext cx="8870950" cy="6565900"/>
              </a:xfrm>
              <a:prstGeom prst="rect">
                <a:avLst/>
              </a:prstGeom>
              <a:blipFill rotWithShape="1">
                <a:blip r:embed="rId4"/>
                <a:stretch>
                  <a:fillRect l="-815" t="-826"/>
                </a:stretch>
              </a:blipFill>
              <a:ln>
                <a:noFill/>
              </a:ln>
              <a:effectLst>
                <a:outerShdw dist="107763" dir="2700000" algn="ctr" rotWithShape="0">
                  <a:schemeClr val="bg1"/>
                </a:outerShdw>
              </a:effectLst>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400665612"/>
              </p:ext>
            </p:extLst>
          </p:nvPr>
        </p:nvGraphicFramePr>
        <p:xfrm>
          <a:off x="3179763" y="5916613"/>
          <a:ext cx="4516437" cy="665162"/>
        </p:xfrm>
        <a:graphic>
          <a:graphicData uri="http://schemas.openxmlformats.org/presentationml/2006/ole">
            <mc:AlternateContent xmlns:mc="http://schemas.openxmlformats.org/markup-compatibility/2006">
              <mc:Choice xmlns:v="urn:schemas-microsoft-com:vml" Requires="v">
                <p:oleObj spid="_x0000_s4262" name="Equation" r:id="rId5" imgW="2958840" imgH="457200" progId="Equation.3">
                  <p:embed/>
                </p:oleObj>
              </mc:Choice>
              <mc:Fallback>
                <p:oleObj name="Equation" r:id="rId5" imgW="2958840" imgH="457200" progId="Equation.3">
                  <p:embed/>
                  <p:pic>
                    <p:nvPicPr>
                      <p:cNvPr id="0" name=""/>
                      <p:cNvPicPr/>
                      <p:nvPr/>
                    </p:nvPicPr>
                    <p:blipFill>
                      <a:blip r:embed="rId6"/>
                      <a:stretch>
                        <a:fillRect/>
                      </a:stretch>
                    </p:blipFill>
                    <p:spPr>
                      <a:xfrm>
                        <a:off x="3179763" y="5916613"/>
                        <a:ext cx="4516437" cy="665162"/>
                      </a:xfrm>
                      <a:prstGeom prst="rect">
                        <a:avLst/>
                      </a:prstGeom>
                      <a:solidFill>
                        <a:srgbClr val="FFD357"/>
                      </a:solidFill>
                    </p:spPr>
                  </p:pic>
                </p:oleObj>
              </mc:Fallback>
            </mc:AlternateContent>
          </a:graphicData>
        </a:graphic>
      </p:graphicFrame>
      <p:sp>
        <p:nvSpPr>
          <p:cNvPr id="4" name="TextBox 3"/>
          <p:cNvSpPr txBox="1"/>
          <p:nvPr/>
        </p:nvSpPr>
        <p:spPr bwMode="auto">
          <a:xfrm>
            <a:off x="4343400" y="4724400"/>
            <a:ext cx="117969" cy="211590"/>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1200" i="1" dirty="0" smtClean="0">
                <a:solidFill>
                  <a:srgbClr val="FFFF85"/>
                </a:solidFill>
                <a:effectLst>
                  <a:outerShdw blurRad="38100" dist="38100" dir="2700000" algn="tl">
                    <a:srgbClr val="000000"/>
                  </a:outerShdw>
                </a:effectLst>
                <a:latin typeface="Verdana" pitchFamily="34" charset="0"/>
              </a:rPr>
              <a:t>I</a:t>
            </a:r>
            <a:endParaRPr lang="en-US" sz="1200" i="1" dirty="0">
              <a:solidFill>
                <a:srgbClr val="FFFF85"/>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134943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110836"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r>
              <a:rPr lang="en-US"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[2.1] Instrumentation</a:t>
            </a:r>
          </a:p>
        </p:txBody>
      </p:sp>
      <p:pic>
        <p:nvPicPr>
          <p:cNvPr id="102403" name="Picture 3" descr="CoSpectra-E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781050"/>
            <a:ext cx="8870950" cy="54673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52400"/>
            <a:ext cx="3584636" cy="461665"/>
          </a:xfrm>
          <a:prstGeom prst="rect">
            <a:avLst/>
          </a:prstGeom>
        </p:spPr>
        <p:txBody>
          <a:bodyPr wrap="none">
            <a:spAutoFit/>
          </a:bodyPr>
          <a:lstStyle/>
          <a:p>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2.2]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Instrumentation</a:t>
            </a:r>
          </a:p>
        </p:txBody>
      </p:sp>
    </p:spTree>
    <p:extLst>
      <p:ext uri="{BB962C8B-B14F-4D97-AF65-F5344CB8AC3E}">
        <p14:creationId xmlns:p14="http://schemas.microsoft.com/office/powerpoint/2010/main" val="4284673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pic>
        <p:nvPicPr>
          <p:cNvPr id="100356" name="Picture 4" descr="Cospect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46050"/>
            <a:ext cx="8866188" cy="6564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52400"/>
            <a:ext cx="2730235" cy="369332"/>
          </a:xfrm>
          <a:prstGeom prst="rect">
            <a:avLst/>
          </a:prstGeom>
        </p:spPr>
        <p:txBody>
          <a:bodyPr wrap="none">
            <a:spAutoFit/>
          </a:bodyPr>
          <a:lstStyle/>
          <a:p>
            <a:r>
              <a:rPr lang="en-US" u="sng"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u="sng" dirty="0" smtClean="0">
                <a:solidFill>
                  <a:schemeClr val="bg1"/>
                </a:solidFill>
                <a:latin typeface="Verdana" panose="020B0604030504040204" pitchFamily="34" charset="0"/>
                <a:ea typeface="Verdana" panose="020B0604030504040204" pitchFamily="34" charset="0"/>
                <a:cs typeface="Verdana" panose="020B0604030504040204" pitchFamily="34" charset="0"/>
              </a:rPr>
              <a:t>2.3] </a:t>
            </a:r>
            <a:r>
              <a:rPr lang="en-US" u="sng" dirty="0">
                <a:solidFill>
                  <a:schemeClr val="bg1"/>
                </a:solidFill>
                <a:latin typeface="Verdana" panose="020B0604030504040204" pitchFamily="34" charset="0"/>
                <a:ea typeface="Verdana" panose="020B0604030504040204" pitchFamily="34" charset="0"/>
                <a:cs typeface="Verdana" panose="020B0604030504040204" pitchFamily="34" charset="0"/>
              </a:rPr>
              <a:t>Instrumentation</a:t>
            </a:r>
          </a:p>
        </p:txBody>
      </p:sp>
    </p:spTree>
    <p:extLst>
      <p:ext uri="{BB962C8B-B14F-4D97-AF65-F5344CB8AC3E}">
        <p14:creationId xmlns:p14="http://schemas.microsoft.com/office/powerpoint/2010/main" val="2760045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pic>
        <p:nvPicPr>
          <p:cNvPr id="104451" name="Picture 3" descr="Cospectr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46050"/>
            <a:ext cx="8866188" cy="6564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52400"/>
            <a:ext cx="2730235" cy="369332"/>
          </a:xfrm>
          <a:prstGeom prst="rect">
            <a:avLst/>
          </a:prstGeom>
        </p:spPr>
        <p:txBody>
          <a:bodyPr wrap="none" tIns="45720">
            <a:spAutoFit/>
          </a:bodyPr>
          <a:lstStyle/>
          <a:p>
            <a:r>
              <a:rPr lang="en-US" u="sng"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u="sng" dirty="0" smtClean="0">
                <a:solidFill>
                  <a:schemeClr val="bg1"/>
                </a:solidFill>
                <a:latin typeface="Verdana" panose="020B0604030504040204" pitchFamily="34" charset="0"/>
                <a:ea typeface="Verdana" panose="020B0604030504040204" pitchFamily="34" charset="0"/>
                <a:cs typeface="Verdana" panose="020B0604030504040204" pitchFamily="34" charset="0"/>
              </a:rPr>
              <a:t>2.4] </a:t>
            </a:r>
            <a:r>
              <a:rPr lang="en-US" u="sng" dirty="0">
                <a:solidFill>
                  <a:schemeClr val="bg1"/>
                </a:solidFill>
                <a:latin typeface="Verdana" panose="020B0604030504040204" pitchFamily="34" charset="0"/>
                <a:ea typeface="Verdana" panose="020B0604030504040204" pitchFamily="34" charset="0"/>
                <a:cs typeface="Verdana" panose="020B0604030504040204" pitchFamily="34" charset="0"/>
              </a:rPr>
              <a:t>Instrumentation</a:t>
            </a:r>
          </a:p>
        </p:txBody>
      </p:sp>
    </p:spTree>
    <p:extLst>
      <p:ext uri="{BB962C8B-B14F-4D97-AF65-F5344CB8AC3E}">
        <p14:creationId xmlns:p14="http://schemas.microsoft.com/office/powerpoint/2010/main" val="3002178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tx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pic>
        <p:nvPicPr>
          <p:cNvPr id="105475" name="Picture 3" descr="Cospect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46050"/>
            <a:ext cx="8866188" cy="6564313"/>
          </a:xfrm>
          <a:prstGeom prst="rect">
            <a:avLst/>
          </a:prstGeom>
          <a:noFill/>
          <a:effectLst>
            <a:outerShdw dist="107950" dir="2700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52400"/>
            <a:ext cx="2730235" cy="369332"/>
          </a:xfrm>
          <a:prstGeom prst="rect">
            <a:avLst/>
          </a:prstGeom>
        </p:spPr>
        <p:txBody>
          <a:bodyPr wrap="none">
            <a:spAutoFit/>
          </a:bodyPr>
          <a:lstStyle/>
          <a:p>
            <a:r>
              <a:rPr lang="en-US" u="sng"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u="sng" dirty="0" smtClean="0">
                <a:solidFill>
                  <a:schemeClr val="bg1"/>
                </a:solidFill>
                <a:latin typeface="Verdana" panose="020B0604030504040204" pitchFamily="34" charset="0"/>
                <a:ea typeface="Verdana" panose="020B0604030504040204" pitchFamily="34" charset="0"/>
                <a:cs typeface="Verdana" panose="020B0604030504040204" pitchFamily="34" charset="0"/>
              </a:rPr>
              <a:t>2.5] </a:t>
            </a:r>
            <a:r>
              <a:rPr lang="en-US" u="sng" dirty="0">
                <a:solidFill>
                  <a:schemeClr val="bg1"/>
                </a:solidFill>
                <a:latin typeface="Verdana" panose="020B0604030504040204" pitchFamily="34" charset="0"/>
                <a:ea typeface="Verdana" panose="020B0604030504040204" pitchFamily="34" charset="0"/>
                <a:cs typeface="Verdana" panose="020B0604030504040204" pitchFamily="34" charset="0"/>
              </a:rPr>
              <a:t>Instrumentation</a:t>
            </a:r>
          </a:p>
        </p:txBody>
      </p:sp>
    </p:spTree>
    <p:extLst>
      <p:ext uri="{BB962C8B-B14F-4D97-AF65-F5344CB8AC3E}">
        <p14:creationId xmlns:p14="http://schemas.microsoft.com/office/powerpoint/2010/main" val="2070196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wmassman\Documents\ASA 2013\Keynote talk\Co_wrho_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27838"/>
            <a:ext cx="8839200" cy="6402324"/>
          </a:xfrm>
          <a:prstGeom prst="rect">
            <a:avLst/>
          </a:prstGeom>
          <a:noFill/>
          <a:effectLst>
            <a:outerShdw dist="107950" dir="2700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52400"/>
            <a:ext cx="2730235" cy="369332"/>
          </a:xfrm>
          <a:prstGeom prst="rect">
            <a:avLst/>
          </a:prstGeom>
        </p:spPr>
        <p:txBody>
          <a:bodyPr wrap="none">
            <a:spAutoFit/>
          </a:bodyPr>
          <a:lstStyle/>
          <a:p>
            <a:r>
              <a:rPr lang="en-US" u="sng"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u="sng" dirty="0" smtClean="0">
                <a:solidFill>
                  <a:schemeClr val="bg1"/>
                </a:solidFill>
                <a:latin typeface="Verdana" panose="020B0604030504040204" pitchFamily="34" charset="0"/>
                <a:ea typeface="Verdana" panose="020B0604030504040204" pitchFamily="34" charset="0"/>
                <a:cs typeface="Verdana" panose="020B0604030504040204" pitchFamily="34" charset="0"/>
              </a:rPr>
              <a:t>2.6] </a:t>
            </a:r>
            <a:r>
              <a:rPr lang="en-US" u="sng" dirty="0">
                <a:solidFill>
                  <a:schemeClr val="bg1"/>
                </a:solidFill>
                <a:latin typeface="Verdana" panose="020B0604030504040204" pitchFamily="34" charset="0"/>
                <a:ea typeface="Verdana" panose="020B0604030504040204" pitchFamily="34" charset="0"/>
                <a:cs typeface="Verdana" panose="020B0604030504040204" pitchFamily="34" charset="0"/>
              </a:rPr>
              <a:t>Instrumentation</a:t>
            </a:r>
          </a:p>
        </p:txBody>
      </p:sp>
    </p:spTree>
    <p:extLst>
      <p:ext uri="{BB962C8B-B14F-4D97-AF65-F5344CB8AC3E}">
        <p14:creationId xmlns:p14="http://schemas.microsoft.com/office/powerpoint/2010/main" val="1222025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110836"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r>
              <a:rPr lang="en-US"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[2.1] Instrumentation</a:t>
            </a:r>
          </a:p>
        </p:txBody>
      </p:sp>
      <p:pic>
        <p:nvPicPr>
          <p:cNvPr id="102403" name="Picture 3" descr="CoSpectra-E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6" y="781050"/>
            <a:ext cx="8870950" cy="54673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52400"/>
            <a:ext cx="3584636" cy="461665"/>
          </a:xfrm>
          <a:prstGeom prst="rect">
            <a:avLst/>
          </a:prstGeom>
        </p:spPr>
        <p:txBody>
          <a:bodyPr wrap="none">
            <a:spAutoFit/>
          </a:bodyPr>
          <a:lstStyle/>
          <a:p>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2.7]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Instrumentation</a:t>
            </a:r>
          </a:p>
        </p:txBody>
      </p:sp>
      <p:sp>
        <p:nvSpPr>
          <p:cNvPr id="4" name="Right Arrow 3"/>
          <p:cNvSpPr/>
          <p:nvPr/>
        </p:nvSpPr>
        <p:spPr bwMode="auto">
          <a:xfrm>
            <a:off x="5117592" y="1066800"/>
            <a:ext cx="978408" cy="484632"/>
          </a:xfrm>
          <a:prstGeom prst="rightArrow">
            <a:avLst/>
          </a:prstGeom>
          <a:solidFill>
            <a:schemeClr val="accent6">
              <a:lumMod val="50000"/>
            </a:schemeClr>
          </a:solidFill>
          <a:ln>
            <a:noFill/>
          </a:ln>
          <a:effectLst>
            <a:outerShdw dist="107763" dir="2700000" algn="ctr" rotWithShape="0">
              <a:schemeClr val="tx1"/>
            </a:outerShdw>
          </a:effectLst>
          <a:extLst/>
        </p:spPr>
        <p:txBody>
          <a:bodyPr wrap="none" rtlCol="0" anchor="ctr"/>
          <a:lstStyle/>
          <a:p>
            <a:pPr algn="ctr"/>
            <a:endParaRPr lang="en-US" dirty="0"/>
          </a:p>
        </p:txBody>
      </p:sp>
      <p:sp>
        <p:nvSpPr>
          <p:cNvPr id="5" name="Left Arrow 4"/>
          <p:cNvSpPr/>
          <p:nvPr/>
        </p:nvSpPr>
        <p:spPr bwMode="auto">
          <a:xfrm>
            <a:off x="3822192" y="1066800"/>
            <a:ext cx="978408" cy="484632"/>
          </a:xfrm>
          <a:prstGeom prst="leftArrow">
            <a:avLst/>
          </a:prstGeom>
          <a:solidFill>
            <a:schemeClr val="accent6">
              <a:lumMod val="50000"/>
            </a:schemeClr>
          </a:solidFill>
          <a:ln>
            <a:noFill/>
          </a:ln>
          <a:effectLst>
            <a:outerShdw dist="107763" dir="2700000" algn="ctr" rotWithShape="0">
              <a:schemeClr val="tx1"/>
            </a:outerShdw>
          </a:effectLst>
          <a:extLst/>
        </p:spPr>
        <p:txBody>
          <a:bodyPr wrap="none" rtlCol="0" anchor="ctr"/>
          <a:lstStyle/>
          <a:p>
            <a:pPr algn="ctr"/>
            <a:endParaRPr lang="en-US" dirty="0">
              <a:solidFill>
                <a:schemeClr val="accent6">
                  <a:lumMod val="50000"/>
                </a:schemeClr>
              </a:solidFill>
            </a:endParaRPr>
          </a:p>
        </p:txBody>
      </p:sp>
      <p:sp>
        <p:nvSpPr>
          <p:cNvPr id="6" name="TextBox 5"/>
          <p:cNvSpPr txBox="1"/>
          <p:nvPr/>
        </p:nvSpPr>
        <p:spPr bwMode="auto">
          <a:xfrm>
            <a:off x="4048644" y="1524000"/>
            <a:ext cx="1818756" cy="27314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1600" dirty="0" smtClean="0">
                <a:solidFill>
                  <a:schemeClr val="accent6">
                    <a:lumMod val="50000"/>
                  </a:schemeClr>
                </a:solidFill>
                <a:effectLst>
                  <a:outerShdw blurRad="38100" dist="38100" dir="2700000" algn="tl">
                    <a:schemeClr val="tx1"/>
                  </a:outerShdw>
                </a:effectLst>
                <a:latin typeface="Verdana" pitchFamily="34" charset="0"/>
              </a:rPr>
              <a:t>Unstable   Stable</a:t>
            </a:r>
            <a:endParaRPr lang="en-US" sz="1600" dirty="0">
              <a:solidFill>
                <a:schemeClr val="accent6">
                  <a:lumMod val="50000"/>
                </a:schemeClr>
              </a:solidFill>
              <a:effectLst>
                <a:outerShdw blurRad="38100" dist="38100" dir="2700000" algn="tl">
                  <a:schemeClr val="tx1"/>
                </a:outerShdw>
              </a:effectLst>
              <a:latin typeface="Verdana" pitchFamily="34" charset="0"/>
            </a:endParaRPr>
          </a:p>
        </p:txBody>
      </p:sp>
      <p:sp>
        <p:nvSpPr>
          <p:cNvPr id="7" name="Up Arrow 6"/>
          <p:cNvSpPr/>
          <p:nvPr/>
        </p:nvSpPr>
        <p:spPr bwMode="auto">
          <a:xfrm>
            <a:off x="6754368" y="2667000"/>
            <a:ext cx="484632" cy="978408"/>
          </a:xfrm>
          <a:prstGeom prst="upArrow">
            <a:avLst/>
          </a:prstGeom>
          <a:solidFill>
            <a:schemeClr val="accent6">
              <a:lumMod val="50000"/>
            </a:schemeClr>
          </a:solidFill>
          <a:ln>
            <a:noFill/>
          </a:ln>
          <a:effectLst>
            <a:outerShdw dist="107763" dir="2700000" algn="ctr" rotWithShape="0">
              <a:schemeClr val="tx1"/>
            </a:outerShdw>
          </a:effectLst>
          <a:extLst/>
        </p:spPr>
        <p:txBody>
          <a:bodyPr wrap="none" rtlCol="0" anchor="ctr"/>
          <a:lstStyle/>
          <a:p>
            <a:pPr algn="ctr"/>
            <a:endParaRPr lang="en-US" dirty="0"/>
          </a:p>
        </p:txBody>
      </p:sp>
      <p:sp>
        <p:nvSpPr>
          <p:cNvPr id="8" name="Down Arrow 7"/>
          <p:cNvSpPr/>
          <p:nvPr/>
        </p:nvSpPr>
        <p:spPr bwMode="auto">
          <a:xfrm>
            <a:off x="6781800" y="3810000"/>
            <a:ext cx="484632" cy="978408"/>
          </a:xfrm>
          <a:prstGeom prst="downArrow">
            <a:avLst/>
          </a:prstGeom>
          <a:solidFill>
            <a:schemeClr val="accent6">
              <a:lumMod val="50000"/>
            </a:schemeClr>
          </a:solidFill>
          <a:ln>
            <a:noFill/>
          </a:ln>
          <a:effectLst>
            <a:outerShdw dist="107763" dir="2700000" algn="ctr" rotWithShape="0">
              <a:schemeClr val="tx1"/>
            </a:outerShdw>
          </a:effectLst>
          <a:extLst/>
        </p:spPr>
        <p:txBody>
          <a:bodyPr wrap="none" rtlCol="0" anchor="ctr"/>
          <a:lstStyle/>
          <a:p>
            <a:pPr algn="ctr"/>
            <a:endParaRPr lang="en-US" dirty="0"/>
          </a:p>
        </p:txBody>
      </p:sp>
      <p:sp>
        <p:nvSpPr>
          <p:cNvPr id="9" name="TextBox 8"/>
          <p:cNvSpPr txBox="1"/>
          <p:nvPr/>
        </p:nvSpPr>
        <p:spPr bwMode="auto">
          <a:xfrm>
            <a:off x="7186927" y="2971800"/>
            <a:ext cx="1347473" cy="580922"/>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1600" dirty="0" smtClean="0">
                <a:solidFill>
                  <a:schemeClr val="accent6">
                    <a:lumMod val="50000"/>
                  </a:schemeClr>
                </a:solidFill>
                <a:latin typeface="Verdana" pitchFamily="34" charset="0"/>
              </a:rPr>
              <a:t> Smaller </a:t>
            </a:r>
            <a:r>
              <a:rPr lang="en-US" sz="2000" dirty="0">
                <a:solidFill>
                  <a:schemeClr val="accent6">
                    <a:lumMod val="50000"/>
                  </a:schemeClr>
                </a:solidFill>
                <a:ea typeface="Cambria Math"/>
                <a:cs typeface="Verdana" panose="020B0604030504040204" pitchFamily="34" charset="0"/>
              </a:rPr>
              <a:t>τ</a:t>
            </a:r>
            <a:endParaRPr lang="en-US" sz="2000" dirty="0" smtClean="0">
              <a:solidFill>
                <a:schemeClr val="accent6">
                  <a:lumMod val="50000"/>
                </a:schemeClr>
              </a:solidFill>
              <a:latin typeface="Calibri"/>
            </a:endParaRPr>
          </a:p>
          <a:p>
            <a:pPr algn="just"/>
            <a:r>
              <a:rPr lang="en-US" sz="1600" dirty="0" smtClean="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smaller </a:t>
            </a:r>
            <a:r>
              <a:rPr lang="en-US" sz="16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l</a:t>
            </a:r>
            <a:r>
              <a:rPr lang="en-US" sz="1600" dirty="0" smtClean="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oss </a:t>
            </a:r>
          </a:p>
        </p:txBody>
      </p:sp>
      <p:sp>
        <p:nvSpPr>
          <p:cNvPr id="11" name="TextBox 10"/>
          <p:cNvSpPr txBox="1"/>
          <p:nvPr/>
        </p:nvSpPr>
        <p:spPr bwMode="auto">
          <a:xfrm>
            <a:off x="5807885" y="3810000"/>
            <a:ext cx="1129464" cy="580922"/>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1600" dirty="0" smtClean="0">
                <a:solidFill>
                  <a:schemeClr val="accent6">
                    <a:lumMod val="50000"/>
                  </a:schemeClr>
                </a:solidFill>
                <a:latin typeface="Verdana" pitchFamily="34" charset="0"/>
              </a:rPr>
              <a:t> Larger </a:t>
            </a:r>
            <a:r>
              <a:rPr lang="en-US" sz="2000" dirty="0">
                <a:solidFill>
                  <a:schemeClr val="accent6">
                    <a:lumMod val="50000"/>
                  </a:schemeClr>
                </a:solidFill>
                <a:ea typeface="Cambria Math"/>
                <a:cs typeface="Verdana" panose="020B0604030504040204" pitchFamily="34" charset="0"/>
              </a:rPr>
              <a:t>τ</a:t>
            </a:r>
            <a:endParaRPr lang="en-US" sz="2000" dirty="0" smtClean="0">
              <a:solidFill>
                <a:schemeClr val="accent6">
                  <a:lumMod val="50000"/>
                </a:schemeClr>
              </a:solidFill>
            </a:endParaRPr>
          </a:p>
          <a:p>
            <a:pPr algn="just"/>
            <a:r>
              <a:rPr lang="en-US" sz="1600" dirty="0">
                <a:solidFill>
                  <a:schemeClr val="accent6">
                    <a:lumMod val="50000"/>
                  </a:schemeClr>
                </a:solidFill>
                <a:latin typeface="Verdana" pitchFamily="34" charset="0"/>
              </a:rPr>
              <a:t>m</a:t>
            </a:r>
            <a:r>
              <a:rPr lang="en-US" sz="1600" dirty="0" smtClean="0">
                <a:solidFill>
                  <a:schemeClr val="accent6">
                    <a:lumMod val="50000"/>
                  </a:schemeClr>
                </a:solidFill>
                <a:latin typeface="Verdana" pitchFamily="34" charset="0"/>
              </a:rPr>
              <a:t>ore loss </a:t>
            </a:r>
            <a:endParaRPr lang="en-US" sz="1600" dirty="0">
              <a:solidFill>
                <a:schemeClr val="accent6">
                  <a:lumMod val="50000"/>
                </a:schemeClr>
              </a:solidFill>
              <a:latin typeface="Verdana" pitchFamily="34" charset="0"/>
            </a:endParaRPr>
          </a:p>
        </p:txBody>
      </p:sp>
    </p:spTree>
    <p:extLst>
      <p:ext uri="{BB962C8B-B14F-4D97-AF65-F5344CB8AC3E}">
        <p14:creationId xmlns:p14="http://schemas.microsoft.com/office/powerpoint/2010/main" val="1036770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[2.8] Instrumentation</a:t>
            </a:r>
            <a:endParaRPr lang="en-US" sz="2400" u="sng" dirty="0" smtClean="0">
              <a:solidFill>
                <a:srgbClr val="FFC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100" y="609600"/>
            <a:ext cx="3762374" cy="399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099" y="4572000"/>
            <a:ext cx="37623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525" y="609600"/>
            <a:ext cx="4968875" cy="348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26" y="3505200"/>
            <a:ext cx="4968874"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bwMode="auto">
          <a:xfrm>
            <a:off x="2743200" y="1600200"/>
            <a:ext cx="1376327" cy="27314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1600" dirty="0" smtClean="0">
                <a:solidFill>
                  <a:srgbClr val="00B050"/>
                </a:solidFill>
                <a:effectLst>
                  <a:outerShdw blurRad="38100" dist="38100" dir="2700000" algn="tl">
                    <a:srgbClr val="000000"/>
                  </a:outerShdw>
                </a:effectLst>
                <a:latin typeface="Verdana" pitchFamily="34" charset="0"/>
              </a:rPr>
              <a:t>Loss = 6.9%</a:t>
            </a:r>
            <a:endParaRPr lang="en-US" sz="1600" dirty="0">
              <a:solidFill>
                <a:srgbClr val="00B050"/>
              </a:solidFill>
              <a:effectLst>
                <a:outerShdw blurRad="38100" dist="38100" dir="2700000" algn="tl">
                  <a:srgbClr val="000000"/>
                </a:outerShdw>
              </a:effectLst>
              <a:latin typeface="Verdana" pitchFamily="34" charset="0"/>
            </a:endParaRPr>
          </a:p>
        </p:txBody>
      </p:sp>
      <p:sp>
        <p:nvSpPr>
          <p:cNvPr id="5" name="TextBox 4"/>
          <p:cNvSpPr txBox="1"/>
          <p:nvPr/>
        </p:nvSpPr>
        <p:spPr bwMode="auto">
          <a:xfrm>
            <a:off x="2743200" y="4451254"/>
            <a:ext cx="1376327" cy="27314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1600" dirty="0">
                <a:solidFill>
                  <a:srgbClr val="00B050"/>
                </a:solidFill>
                <a:effectLst>
                  <a:outerShdw blurRad="38100" dist="38100" dir="2700000" algn="tl">
                    <a:srgbClr val="000000"/>
                  </a:outerShdw>
                </a:effectLst>
                <a:latin typeface="Verdana" pitchFamily="34" charset="0"/>
              </a:rPr>
              <a:t>Loss = </a:t>
            </a:r>
            <a:r>
              <a:rPr lang="en-US" sz="1600" dirty="0" smtClean="0">
                <a:solidFill>
                  <a:srgbClr val="00B050"/>
                </a:solidFill>
                <a:effectLst>
                  <a:outerShdw blurRad="38100" dist="38100" dir="2700000" algn="tl">
                    <a:srgbClr val="000000"/>
                  </a:outerShdw>
                </a:effectLst>
                <a:latin typeface="Verdana" pitchFamily="34" charset="0"/>
              </a:rPr>
              <a:t>8.1%</a:t>
            </a:r>
            <a:endParaRPr lang="en-US" sz="1600" dirty="0">
              <a:solidFill>
                <a:srgbClr val="00B050"/>
              </a:solidFill>
              <a:effectLst>
                <a:outerShdw blurRad="38100" dist="38100" dir="2700000" algn="tl">
                  <a:srgbClr val="000000"/>
                </a:outerShdw>
              </a:effectLst>
              <a:latin typeface="Verdana" pitchFamily="34" charset="0"/>
            </a:endParaRPr>
          </a:p>
        </p:txBody>
      </p:sp>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5099" y="5562600"/>
            <a:ext cx="37623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bwMode="auto">
          <a:xfrm>
            <a:off x="3962400" y="838200"/>
            <a:ext cx="53913" cy="39625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endParaRPr lang="en-US" sz="2400" u="sng" dirty="0">
              <a:solidFill>
                <a:srgbClr val="FFFF85"/>
              </a:solidFill>
              <a:effectLst>
                <a:outerShdw blurRad="38100" dist="38100" dir="2700000" algn="tl">
                  <a:srgbClr val="000000"/>
                </a:outerShdw>
              </a:effectLst>
              <a:latin typeface="Verdana" pitchFamily="34" charset="0"/>
            </a:endParaRPr>
          </a:p>
        </p:txBody>
      </p:sp>
      <p:sp>
        <p:nvSpPr>
          <p:cNvPr id="7" name="TextBox 6"/>
          <p:cNvSpPr txBox="1"/>
          <p:nvPr/>
        </p:nvSpPr>
        <p:spPr bwMode="auto">
          <a:xfrm>
            <a:off x="3781148" y="228600"/>
            <a:ext cx="2314852" cy="303923"/>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u="sng" dirty="0">
                <a:solidFill>
                  <a:srgbClr val="FFC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Closed-Path Sensor</a:t>
            </a:r>
            <a:endParaRPr lang="en-US" u="sng" dirty="0">
              <a:solidFill>
                <a:srgbClr val="FFFF85"/>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2088978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sp>
        <p:nvSpPr>
          <p:cNvPr id="86019" name="Text Box 3"/>
          <p:cNvSpPr txBox="1">
            <a:spLocks noChangeArrowheads="1"/>
          </p:cNvSpPr>
          <p:nvPr/>
        </p:nvSpPr>
        <p:spPr bwMode="auto">
          <a:xfrm>
            <a:off x="136525" y="152400"/>
            <a:ext cx="8870950" cy="4674350"/>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6664" tIns="13332" rIns="26664" bIns="13332">
            <a:spAutoFit/>
          </a:bodyPr>
          <a:lstStyle>
            <a:lvl1pPr algn="l" defTabSz="1096963">
              <a:tabLst>
                <a:tab pos="1300163" algn="l"/>
              </a:tabLst>
              <a:defRPr>
                <a:solidFill>
                  <a:schemeClr val="tx1"/>
                </a:solidFill>
                <a:latin typeface="Arial" charset="0"/>
              </a:defRPr>
            </a:lvl1pPr>
            <a:lvl2pPr marL="133350" algn="l" defTabSz="1096963">
              <a:tabLst>
                <a:tab pos="1300163" algn="l"/>
              </a:tabLst>
              <a:defRPr>
                <a:solidFill>
                  <a:schemeClr val="tx1"/>
                </a:solidFill>
                <a:latin typeface="Arial" charset="0"/>
              </a:defRPr>
            </a:lvl2pPr>
            <a:lvl3pPr marL="266700" algn="l" defTabSz="1096963">
              <a:tabLst>
                <a:tab pos="1300163" algn="l"/>
              </a:tabLst>
              <a:defRPr>
                <a:solidFill>
                  <a:schemeClr val="tx1"/>
                </a:solidFill>
                <a:latin typeface="Arial" charset="0"/>
              </a:defRPr>
            </a:lvl3pPr>
            <a:lvl4pPr marL="400050" algn="l" defTabSz="1096963">
              <a:tabLst>
                <a:tab pos="1300163" algn="l"/>
              </a:tabLst>
              <a:defRPr>
                <a:solidFill>
                  <a:schemeClr val="tx1"/>
                </a:solidFill>
                <a:latin typeface="Arial" charset="0"/>
              </a:defRPr>
            </a:lvl4pPr>
            <a:lvl5pPr marL="533400" algn="l" defTabSz="1096963">
              <a:tabLst>
                <a:tab pos="1300163" algn="l"/>
              </a:tabLst>
              <a:defRPr>
                <a:solidFill>
                  <a:schemeClr val="tx1"/>
                </a:solidFill>
                <a:latin typeface="Arial" charset="0"/>
              </a:defRPr>
            </a:lvl5pPr>
            <a:lvl6pPr marL="990600" defTabSz="1096963" fontAlgn="base">
              <a:spcBef>
                <a:spcPct val="0"/>
              </a:spcBef>
              <a:spcAft>
                <a:spcPct val="0"/>
              </a:spcAft>
              <a:tabLst>
                <a:tab pos="1300163" algn="l"/>
              </a:tabLst>
              <a:defRPr>
                <a:solidFill>
                  <a:schemeClr val="tx1"/>
                </a:solidFill>
                <a:latin typeface="Arial" charset="0"/>
              </a:defRPr>
            </a:lvl6pPr>
            <a:lvl7pPr marL="1447800" defTabSz="1096963" fontAlgn="base">
              <a:spcBef>
                <a:spcPct val="0"/>
              </a:spcBef>
              <a:spcAft>
                <a:spcPct val="0"/>
              </a:spcAft>
              <a:tabLst>
                <a:tab pos="1300163" algn="l"/>
              </a:tabLst>
              <a:defRPr>
                <a:solidFill>
                  <a:schemeClr val="tx1"/>
                </a:solidFill>
                <a:latin typeface="Arial" charset="0"/>
              </a:defRPr>
            </a:lvl7pPr>
            <a:lvl8pPr marL="1905000" defTabSz="1096963" fontAlgn="base">
              <a:spcBef>
                <a:spcPct val="0"/>
              </a:spcBef>
              <a:spcAft>
                <a:spcPct val="0"/>
              </a:spcAft>
              <a:tabLst>
                <a:tab pos="1300163" algn="l"/>
              </a:tabLst>
              <a:defRPr>
                <a:solidFill>
                  <a:schemeClr val="tx1"/>
                </a:solidFill>
                <a:latin typeface="Arial" charset="0"/>
              </a:defRPr>
            </a:lvl8pPr>
            <a:lvl9pPr marL="2362200" defTabSz="1096963" fontAlgn="base">
              <a:spcBef>
                <a:spcPct val="0"/>
              </a:spcBef>
              <a:spcAft>
                <a:spcPct val="0"/>
              </a:spcAft>
              <a:tabLst>
                <a:tab pos="1300163" algn="l"/>
              </a:tabLst>
              <a:defRPr>
                <a:solidFill>
                  <a:schemeClr val="tx1"/>
                </a:solidFill>
                <a:latin typeface="Arial" charset="0"/>
              </a:defRPr>
            </a:lvl9pPr>
          </a:lstStyle>
          <a:p>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2.9] Instrumentation</a:t>
            </a:r>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u="sng"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a:t>
            </a:r>
            <a:r>
              <a:rPr lang="en-US" u="sng"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ensor Displacement</a:t>
            </a:r>
            <a:endParaRPr lang="en-US" u="sng"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outerShdw>
              </a:effectLst>
              <a:latin typeface="Verdana" pitchFamily="34" charset="0"/>
            </a:endParaRPr>
          </a:p>
          <a:p>
            <a:r>
              <a:rPr lang="en-US" sz="2000" dirty="0" smtClean="0">
                <a:solidFill>
                  <a:srgbClr val="FFFF85"/>
                </a:solidFill>
                <a:effectLst>
                  <a:outerShdw blurRad="38100" dist="38100" dir="2700000" algn="tl">
                    <a:srgbClr val="000000"/>
                  </a:outerShdw>
                </a:effectLst>
                <a:latin typeface="Verdana" pitchFamily="34" charset="0"/>
              </a:rPr>
              <a:t>    Need to account for the </a:t>
            </a:r>
            <a:r>
              <a:rPr lang="en-US" sz="2000" dirty="0">
                <a:solidFill>
                  <a:srgbClr val="FFFF85"/>
                </a:solidFill>
                <a:effectLst>
                  <a:outerShdw blurRad="38100" dist="38100" dir="2700000" algn="tl">
                    <a:srgbClr val="000000"/>
                  </a:outerShdw>
                </a:effectLst>
                <a:latin typeface="Verdana" pitchFamily="34" charset="0"/>
              </a:rPr>
              <a:t>time lag between </a:t>
            </a:r>
            <a:r>
              <a:rPr lang="en-US" sz="2000" dirty="0" smtClean="0">
                <a:solidFill>
                  <a:srgbClr val="FFFF85"/>
                </a:solidFill>
                <a:effectLst>
                  <a:outerShdw blurRad="38100" dist="38100" dir="2700000" algn="tl">
                    <a:srgbClr val="000000"/>
                  </a:outerShdw>
                </a:effectLst>
                <a:latin typeface="Verdana" pitchFamily="34" charset="0"/>
              </a:rPr>
              <a:t>the</a:t>
            </a:r>
          </a:p>
          <a:p>
            <a:r>
              <a:rPr lang="en-US" sz="2000" dirty="0" smtClean="0">
                <a:solidFill>
                  <a:srgbClr val="FFFF85"/>
                </a:solidFill>
                <a:effectLst>
                  <a:outerShdw blurRad="38100" dist="38100" dir="2700000" algn="tl">
                    <a:srgbClr val="000000"/>
                  </a:outerShdw>
                </a:effectLst>
                <a:latin typeface="Verdana" pitchFamily="34" charset="0"/>
              </a:rPr>
              <a:t>    sonic </a:t>
            </a:r>
            <a:r>
              <a:rPr lang="en-US" sz="2000" dirty="0">
                <a:solidFill>
                  <a:srgbClr val="FFFF85"/>
                </a:solidFill>
                <a:effectLst>
                  <a:outerShdw blurRad="38100" dist="38100" dir="2700000" algn="tl">
                    <a:srgbClr val="000000"/>
                  </a:outerShdw>
                </a:effectLst>
                <a:latin typeface="Verdana" pitchFamily="34" charset="0"/>
              </a:rPr>
              <a:t>anemometer </a:t>
            </a:r>
            <a:r>
              <a:rPr lang="en-US" sz="2000" dirty="0" smtClean="0">
                <a:solidFill>
                  <a:srgbClr val="FFFF85"/>
                </a:solidFill>
                <a:effectLst>
                  <a:outerShdw blurRad="38100" dist="38100" dir="2700000" algn="tl">
                    <a:srgbClr val="000000"/>
                  </a:outerShdw>
                </a:effectLst>
                <a:latin typeface="Verdana" pitchFamily="34" charset="0"/>
              </a:rPr>
              <a:t>and the EC H</a:t>
            </a:r>
            <a:r>
              <a:rPr lang="en-US" sz="2000" baseline="-25000" dirty="0" smtClean="0">
                <a:solidFill>
                  <a:srgbClr val="FFFF85"/>
                </a:solidFill>
                <a:effectLst>
                  <a:outerShdw blurRad="38100" dist="38100" dir="2700000" algn="tl">
                    <a:srgbClr val="000000"/>
                  </a:outerShdw>
                </a:effectLst>
                <a:latin typeface="Verdana" pitchFamily="34" charset="0"/>
              </a:rPr>
              <a:t>2</a:t>
            </a:r>
            <a:r>
              <a:rPr lang="en-US" sz="2000" dirty="0" smtClean="0">
                <a:solidFill>
                  <a:srgbClr val="FFFF85"/>
                </a:solidFill>
                <a:effectLst>
                  <a:outerShdw blurRad="38100" dist="38100" dir="2700000" algn="tl">
                    <a:srgbClr val="000000"/>
                  </a:outerShdw>
                </a:effectLst>
                <a:latin typeface="Verdana" pitchFamily="34" charset="0"/>
              </a:rPr>
              <a:t>O/CO</a:t>
            </a:r>
            <a:r>
              <a:rPr lang="en-US" sz="2000" baseline="-25000" dirty="0" smtClean="0">
                <a:solidFill>
                  <a:srgbClr val="FFFF85"/>
                </a:solidFill>
                <a:effectLst>
                  <a:outerShdw blurRad="38100" dist="38100" dir="2700000" algn="tl">
                    <a:srgbClr val="000000"/>
                  </a:outerShdw>
                </a:effectLst>
                <a:latin typeface="Verdana" pitchFamily="34" charset="0"/>
              </a:rPr>
              <a:t>2</a:t>
            </a:r>
            <a:r>
              <a:rPr lang="en-US" sz="2000" dirty="0" smtClean="0">
                <a:solidFill>
                  <a:srgbClr val="FFFF85"/>
                </a:solidFill>
                <a:effectLst>
                  <a:outerShdw blurRad="38100" dist="38100" dir="2700000" algn="tl">
                    <a:srgbClr val="000000"/>
                  </a:outerShdw>
                </a:effectLst>
                <a:latin typeface="Verdana" pitchFamily="34" charset="0"/>
              </a:rPr>
              <a:t> </a:t>
            </a:r>
            <a:r>
              <a:rPr lang="en-US" sz="2000" dirty="0">
                <a:solidFill>
                  <a:srgbClr val="FFFF85"/>
                </a:solidFill>
                <a:effectLst>
                  <a:outerShdw blurRad="38100" dist="38100" dir="2700000" algn="tl">
                    <a:srgbClr val="000000"/>
                  </a:outerShdw>
                </a:effectLst>
                <a:latin typeface="Verdana" pitchFamily="34" charset="0"/>
              </a:rPr>
              <a:t>sensor.</a:t>
            </a:r>
          </a:p>
          <a:p>
            <a:endParaRPr lang="en-US" sz="2000" dirty="0" smtClean="0">
              <a:solidFill>
                <a:srgbClr val="FFFF85"/>
              </a:solidFill>
              <a:effectLst>
                <a:outerShdw blurRad="38100" dist="38100" dir="2700000" algn="tl">
                  <a:srgbClr val="000000"/>
                </a:outerShdw>
              </a:effectLst>
              <a:latin typeface="Verdana" pitchFamily="34" charset="0"/>
            </a:endParaRPr>
          </a:p>
          <a:p>
            <a:endParaRPr lang="en-US" sz="2000" dirty="0" smtClean="0">
              <a:solidFill>
                <a:srgbClr val="FFFF85"/>
              </a:solidFill>
              <a:effectLst>
                <a:outerShdw blurRad="38100" dist="38100" dir="2700000" algn="tl">
                  <a:srgbClr val="000000"/>
                </a:outerShdw>
              </a:effectLst>
              <a:latin typeface="Verdana" pitchFamily="34" charset="0"/>
            </a:endParaRPr>
          </a:p>
          <a:p>
            <a:endParaRPr lang="en-US" sz="2000" dirty="0">
              <a:solidFill>
                <a:srgbClr val="FFFF85"/>
              </a:solidFill>
              <a:effectLst>
                <a:outerShdw blurRad="38100" dist="38100" dir="2700000" algn="tl">
                  <a:srgbClr val="000000"/>
                </a:outerShdw>
              </a:effectLst>
              <a:latin typeface="Verdana" pitchFamily="34" charset="0"/>
            </a:endParaRPr>
          </a:p>
          <a:p>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The </a:t>
            </a:r>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vertical wind speed and </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H</a:t>
            </a:r>
            <a:r>
              <a:rPr lang="en-US" sz="2000" baseline="-25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2</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O/CO</a:t>
            </a:r>
            <a:r>
              <a:rPr lang="en-US" sz="2000" baseline="-25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2</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a:t>
            </a:r>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time series must be </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a:t>
            </a:r>
          </a:p>
          <a:p>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synchronized </a:t>
            </a:r>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to ensure maximum covariance.  There are </a:t>
            </a:r>
            <a:endPar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a:p>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several </a:t>
            </a:r>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reasons why these two time series </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can </a:t>
            </a:r>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be out of </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synch:   </a:t>
            </a:r>
          </a:p>
          <a:p>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different </a:t>
            </a:r>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instrument processing times, sensor separation, </a:t>
            </a:r>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etc.</a:t>
            </a:r>
            <a:endPar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a:p>
            <a:endParaRPr lang="en-US"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a:p>
            <a:endParaRPr lang="en-US"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a:p>
            <a:endParaRPr lang="en-US"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a:p>
            <a:r>
              <a:rPr lang="en-US" sz="2000" dirty="0" smtClean="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    The </a:t>
            </a:r>
            <a:r>
              <a:rPr lang="en-US" sz="2000" dirty="0">
                <a:solidFill>
                  <a:srgbClr val="FFFF85"/>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error from unsynchronized time series can be important ...</a:t>
            </a:r>
          </a:p>
        </p:txBody>
      </p:sp>
    </p:spTree>
    <p:extLst>
      <p:ext uri="{BB962C8B-B14F-4D97-AF65-F5344CB8AC3E}">
        <p14:creationId xmlns:p14="http://schemas.microsoft.com/office/powerpoint/2010/main" val="3520145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t"/>
          <a:lstStyle/>
          <a:p>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2.10]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Instrumentation</a:t>
            </a:r>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u="sng"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Sensor Displacement</a:t>
            </a:r>
          </a:p>
        </p:txBody>
      </p:sp>
      <p:pic>
        <p:nvPicPr>
          <p:cNvPr id="92164" name="Picture 4" descr="AmrFlx_New_Flx_2004to2007_v1_2_TimeLagE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609601"/>
            <a:ext cx="8491538"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24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ctr"/>
          <a:lstStyle/>
          <a:p>
            <a:endParaRPr lang="en-US" dirty="0"/>
          </a:p>
        </p:txBody>
      </p:sp>
      <p:sp>
        <p:nvSpPr>
          <p:cNvPr id="63491" name="Text Box 3"/>
          <p:cNvSpPr txBox="1">
            <a:spLocks noChangeArrowheads="1"/>
          </p:cNvSpPr>
          <p:nvPr/>
        </p:nvSpPr>
        <p:spPr bwMode="auto">
          <a:xfrm>
            <a:off x="942975" y="1182688"/>
            <a:ext cx="7258050" cy="1688918"/>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6664" tIns="13332" rIns="26664" bIns="13332">
            <a:spAutoFit/>
          </a:bodyPr>
          <a:lstStyle>
            <a:lvl1pPr algn="l" defTabSz="1096963">
              <a:tabLst>
                <a:tab pos="1300163" algn="l"/>
              </a:tabLst>
              <a:defRPr>
                <a:solidFill>
                  <a:schemeClr val="tx1"/>
                </a:solidFill>
                <a:latin typeface="Arial" charset="0"/>
              </a:defRPr>
            </a:lvl1pPr>
            <a:lvl2pPr marL="133350" algn="l" defTabSz="1096963">
              <a:tabLst>
                <a:tab pos="1300163" algn="l"/>
              </a:tabLst>
              <a:defRPr>
                <a:solidFill>
                  <a:schemeClr val="tx1"/>
                </a:solidFill>
                <a:latin typeface="Arial" charset="0"/>
              </a:defRPr>
            </a:lvl2pPr>
            <a:lvl3pPr marL="266700" algn="l" defTabSz="1096963">
              <a:tabLst>
                <a:tab pos="1300163" algn="l"/>
              </a:tabLst>
              <a:defRPr>
                <a:solidFill>
                  <a:schemeClr val="tx1"/>
                </a:solidFill>
                <a:latin typeface="Arial" charset="0"/>
              </a:defRPr>
            </a:lvl3pPr>
            <a:lvl4pPr marL="400050" algn="l" defTabSz="1096963">
              <a:tabLst>
                <a:tab pos="1300163" algn="l"/>
              </a:tabLst>
              <a:defRPr>
                <a:solidFill>
                  <a:schemeClr val="tx1"/>
                </a:solidFill>
                <a:latin typeface="Arial" charset="0"/>
              </a:defRPr>
            </a:lvl4pPr>
            <a:lvl5pPr marL="533400" algn="l" defTabSz="1096963">
              <a:tabLst>
                <a:tab pos="1300163" algn="l"/>
              </a:tabLst>
              <a:defRPr>
                <a:solidFill>
                  <a:schemeClr val="tx1"/>
                </a:solidFill>
                <a:latin typeface="Arial" charset="0"/>
              </a:defRPr>
            </a:lvl5pPr>
            <a:lvl6pPr marL="990600" defTabSz="1096963" fontAlgn="base">
              <a:spcBef>
                <a:spcPct val="0"/>
              </a:spcBef>
              <a:spcAft>
                <a:spcPct val="0"/>
              </a:spcAft>
              <a:tabLst>
                <a:tab pos="1300163" algn="l"/>
              </a:tabLst>
              <a:defRPr>
                <a:solidFill>
                  <a:schemeClr val="tx1"/>
                </a:solidFill>
                <a:latin typeface="Arial" charset="0"/>
              </a:defRPr>
            </a:lvl6pPr>
            <a:lvl7pPr marL="1447800" defTabSz="1096963" fontAlgn="base">
              <a:spcBef>
                <a:spcPct val="0"/>
              </a:spcBef>
              <a:spcAft>
                <a:spcPct val="0"/>
              </a:spcAft>
              <a:tabLst>
                <a:tab pos="1300163" algn="l"/>
              </a:tabLst>
              <a:defRPr>
                <a:solidFill>
                  <a:schemeClr val="tx1"/>
                </a:solidFill>
                <a:latin typeface="Arial" charset="0"/>
              </a:defRPr>
            </a:lvl7pPr>
            <a:lvl8pPr marL="1905000" defTabSz="1096963" fontAlgn="base">
              <a:spcBef>
                <a:spcPct val="0"/>
              </a:spcBef>
              <a:spcAft>
                <a:spcPct val="0"/>
              </a:spcAft>
              <a:tabLst>
                <a:tab pos="1300163" algn="l"/>
              </a:tabLst>
              <a:defRPr>
                <a:solidFill>
                  <a:schemeClr val="tx1"/>
                </a:solidFill>
                <a:latin typeface="Arial" charset="0"/>
              </a:defRPr>
            </a:lvl8pPr>
            <a:lvl9pPr marL="2362200" defTabSz="1096963" fontAlgn="base">
              <a:spcBef>
                <a:spcPct val="0"/>
              </a:spcBef>
              <a:spcAft>
                <a:spcPct val="0"/>
              </a:spcAft>
              <a:tabLst>
                <a:tab pos="1300163" algn="l"/>
              </a:tabLst>
              <a:defRPr>
                <a:solidFill>
                  <a:schemeClr val="tx1"/>
                </a:solidFill>
                <a:latin typeface="Arial" charset="0"/>
              </a:defRPr>
            </a:lvl9pPr>
          </a:lstStyle>
          <a:p>
            <a:pPr algn="just"/>
            <a:endParaRPr lang="en-US" sz="2400" u="sng" dirty="0">
              <a:solidFill>
                <a:srgbClr val="FFFF85"/>
              </a:solidFill>
              <a:effectLst>
                <a:outerShdw blurRad="38100" dist="38100" dir="2700000" algn="tl">
                  <a:srgbClr val="000000"/>
                </a:outerShdw>
              </a:effectLst>
              <a:latin typeface="Verdana" pitchFamily="34" charset="0"/>
            </a:endParaRPr>
          </a:p>
          <a:p>
            <a:pPr algn="just"/>
            <a:endParaRPr lang="en-US" sz="2400" u="sng" dirty="0">
              <a:solidFill>
                <a:srgbClr val="FFFF85"/>
              </a:solidFill>
              <a:effectLst>
                <a:outerShdw blurRad="38100" dist="38100" dir="2700000" algn="tl">
                  <a:srgbClr val="000000"/>
                </a:outerShdw>
              </a:effectLst>
              <a:latin typeface="Verdana" pitchFamily="34" charset="0"/>
            </a:endParaRPr>
          </a:p>
          <a:p>
            <a:r>
              <a:rPr lang="en-US" sz="2000" dirty="0">
                <a:solidFill>
                  <a:srgbClr val="FFFF85"/>
                </a:solidFill>
                <a:effectLst>
                  <a:outerShdw blurRad="38100" dist="38100" dir="2700000" algn="tl">
                    <a:srgbClr val="000000"/>
                  </a:outerShdw>
                </a:effectLst>
                <a:latin typeface="Verdana" pitchFamily="34" charset="0"/>
              </a:rPr>
              <a:t>	</a:t>
            </a:r>
          </a:p>
          <a:p>
            <a:endParaRPr lang="en-US" sz="2000" dirty="0">
              <a:solidFill>
                <a:srgbClr val="FFFF85"/>
              </a:solidFill>
              <a:effectLst>
                <a:outerShdw blurRad="38100" dist="38100" dir="2700000" algn="tl">
                  <a:srgbClr val="000000"/>
                </a:outerShdw>
              </a:effectLst>
              <a:latin typeface="Verdana" pitchFamily="34" charset="0"/>
            </a:endParaRPr>
          </a:p>
          <a:p>
            <a:endParaRPr lang="en-US" sz="2000" dirty="0">
              <a:solidFill>
                <a:srgbClr val="FFFF85"/>
              </a:solidFill>
              <a:effectLst>
                <a:outerShdw blurRad="38100" dist="38100" dir="2700000" algn="tl">
                  <a:srgbClr val="000000"/>
                </a:outerShdw>
              </a:effectLst>
              <a:latin typeface="Verdana" pitchFamily="34" charset="0"/>
            </a:endParaRPr>
          </a:p>
        </p:txBody>
      </p:sp>
      <p:sp>
        <p:nvSpPr>
          <p:cNvPr id="2" name="TextBox 1"/>
          <p:cNvSpPr txBox="1"/>
          <p:nvPr/>
        </p:nvSpPr>
        <p:spPr bwMode="auto">
          <a:xfrm>
            <a:off x="136525" y="914400"/>
            <a:ext cx="8870950" cy="2981579"/>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6664" tIns="13332" rIns="26664" bIns="13332" rtlCol="0">
            <a:spAutoFit/>
          </a:bodyPr>
          <a:lstStyle/>
          <a:p>
            <a:r>
              <a:rPr lang="en-US" sz="2400" dirty="0" smtClean="0">
                <a:solidFill>
                  <a:srgbClr val="FFFF00"/>
                </a:solidFill>
                <a:effectLst>
                  <a:outerShdw blurRad="38100" dist="38100" dir="2700000" algn="tl">
                    <a:srgbClr val="000000">
                      <a:alpha val="43137"/>
                    </a:srgbClr>
                  </a:outerShdw>
                </a:effectLst>
                <a:latin typeface="Verdana" pitchFamily="34" charset="0"/>
              </a:rPr>
              <a:t>This presentation includes contributions</a:t>
            </a:r>
            <a:r>
              <a:rPr lang="en-US" sz="2400" dirty="0">
                <a:solidFill>
                  <a:srgbClr val="FFFF00"/>
                </a:solidFill>
                <a:effectLst>
                  <a:outerShdw blurRad="38100" dist="38100" dir="2700000" algn="tl">
                    <a:srgbClr val="000000">
                      <a:alpha val="43137"/>
                    </a:srgbClr>
                  </a:outerShdw>
                </a:effectLst>
                <a:latin typeface="Verdana" pitchFamily="34" charset="0"/>
              </a:rPr>
              <a:t> </a:t>
            </a:r>
            <a:r>
              <a:rPr lang="en-US" sz="2400" dirty="0" smtClean="0">
                <a:solidFill>
                  <a:srgbClr val="FFFF00"/>
                </a:solidFill>
                <a:effectLst>
                  <a:outerShdw blurRad="38100" dist="38100" dir="2700000" algn="tl">
                    <a:srgbClr val="000000">
                      <a:alpha val="43137"/>
                    </a:srgbClr>
                  </a:outerShdw>
                </a:effectLst>
                <a:latin typeface="Verdana" pitchFamily="34" charset="0"/>
              </a:rPr>
              <a:t>from </a:t>
            </a:r>
          </a:p>
          <a:p>
            <a:endParaRPr lang="en-US" sz="2400" u="sng" dirty="0" smtClean="0">
              <a:solidFill>
                <a:srgbClr val="FFFF00"/>
              </a:solidFill>
              <a:effectLst>
                <a:outerShdw blurRad="38100" dist="38100" dir="2700000" algn="tl">
                  <a:srgbClr val="000000">
                    <a:alpha val="43137"/>
                  </a:srgbClr>
                </a:outerShdw>
              </a:effectLst>
              <a:latin typeface="Verdana" pitchFamily="34" charset="0"/>
            </a:endParaRPr>
          </a:p>
          <a:p>
            <a:endParaRPr lang="en-US" sz="2400" u="sng" dirty="0">
              <a:solidFill>
                <a:srgbClr val="FFFF00"/>
              </a:solidFill>
              <a:effectLst>
                <a:outerShdw blurRad="38100" dist="38100" dir="2700000" algn="tl">
                  <a:srgbClr val="000000">
                    <a:alpha val="43137"/>
                  </a:srgbClr>
                </a:outerShdw>
              </a:effectLst>
              <a:latin typeface="Verdana" pitchFamily="34" charset="0"/>
            </a:endParaRPr>
          </a:p>
          <a:p>
            <a:r>
              <a:rPr lang="en-US" sz="2400" dirty="0" smtClean="0">
                <a:solidFill>
                  <a:srgbClr val="FFFF00"/>
                </a:solidFill>
                <a:effectLst>
                  <a:outerShdw blurRad="38100" dist="38100" dir="2700000" algn="tl">
                    <a:srgbClr val="000000">
                      <a:alpha val="43137"/>
                    </a:srgbClr>
                  </a:outerShdw>
                </a:effectLst>
                <a:latin typeface="Verdana" pitchFamily="34" charset="0"/>
              </a:rPr>
              <a:t> </a:t>
            </a:r>
            <a:r>
              <a:rPr lang="en-US" sz="2400" i="1" dirty="0" smtClean="0">
                <a:solidFill>
                  <a:srgbClr val="FFC000"/>
                </a:solidFill>
                <a:effectLst>
                  <a:outerShdw blurRad="38100" dist="38100" dir="2700000" algn="tl">
                    <a:srgbClr val="000000">
                      <a:alpha val="43137"/>
                    </a:srgbClr>
                  </a:outerShdw>
                </a:effectLst>
                <a:latin typeface="Verdana" pitchFamily="34" charset="0"/>
              </a:rPr>
              <a:t>John Frank </a:t>
            </a:r>
            <a:r>
              <a:rPr lang="en-US" sz="2400" dirty="0" smtClean="0">
                <a:solidFill>
                  <a:srgbClr val="FFFF00"/>
                </a:solidFill>
                <a:effectLst>
                  <a:outerShdw blurRad="38100" dist="38100" dir="2700000" algn="tl">
                    <a:srgbClr val="000000">
                      <a:alpha val="43137"/>
                    </a:srgbClr>
                  </a:outerShdw>
                </a:effectLst>
                <a:latin typeface="Verdana" pitchFamily="34" charset="0"/>
              </a:rPr>
              <a:t>(US Forest Service, RMRS, Fort Collins, CO)</a:t>
            </a:r>
          </a:p>
          <a:p>
            <a:r>
              <a:rPr lang="en-US" sz="2400" dirty="0" smtClean="0">
                <a:solidFill>
                  <a:srgbClr val="FFFF00"/>
                </a:solidFill>
                <a:effectLst>
                  <a:outerShdw blurRad="38100" dist="38100" dir="2700000" algn="tl">
                    <a:srgbClr val="000000">
                      <a:alpha val="43137"/>
                    </a:srgbClr>
                  </a:outerShdw>
                </a:effectLst>
                <a:latin typeface="Verdana" pitchFamily="34" charset="0"/>
              </a:rPr>
              <a:t> </a:t>
            </a:r>
            <a:r>
              <a:rPr lang="en-US" sz="2400" i="1" dirty="0" smtClean="0">
                <a:solidFill>
                  <a:srgbClr val="FFC000"/>
                </a:solidFill>
                <a:effectLst>
                  <a:outerShdw blurRad="38100" dist="38100" dir="2700000" algn="tl">
                    <a:srgbClr val="000000">
                      <a:alpha val="43137"/>
                    </a:srgbClr>
                  </a:outerShdw>
                </a:effectLst>
                <a:latin typeface="Verdana" pitchFamily="34" charset="0"/>
              </a:rPr>
              <a:t>Andy Suyker </a:t>
            </a:r>
            <a:r>
              <a:rPr lang="en-US" sz="2400" dirty="0" smtClean="0">
                <a:solidFill>
                  <a:srgbClr val="FFFF00"/>
                </a:solidFill>
                <a:effectLst>
                  <a:outerShdw blurRad="38100" dist="38100" dir="2700000" algn="tl">
                    <a:srgbClr val="000000">
                      <a:alpha val="43137"/>
                    </a:srgbClr>
                  </a:outerShdw>
                </a:effectLst>
                <a:latin typeface="Verdana" pitchFamily="34" charset="0"/>
              </a:rPr>
              <a:t>(University of Nebraska – Lincoln, NE) </a:t>
            </a:r>
          </a:p>
          <a:p>
            <a:r>
              <a:rPr lang="en-US" sz="2400" dirty="0">
                <a:solidFill>
                  <a:srgbClr val="FFFF00"/>
                </a:solidFill>
                <a:effectLst>
                  <a:outerShdw blurRad="38100" dist="38100" dir="2700000" algn="tl">
                    <a:srgbClr val="000000">
                      <a:alpha val="43137"/>
                    </a:srgbClr>
                  </a:outerShdw>
                </a:effectLst>
                <a:latin typeface="Verdana" pitchFamily="34" charset="0"/>
              </a:rPr>
              <a:t> </a:t>
            </a:r>
            <a:r>
              <a:rPr lang="en-US" sz="2400" i="1" dirty="0" smtClean="0">
                <a:solidFill>
                  <a:srgbClr val="FFC000"/>
                </a:solidFill>
                <a:effectLst>
                  <a:outerShdw blurRad="38100" dist="38100" dir="2700000" algn="tl">
                    <a:srgbClr val="000000">
                      <a:alpha val="43137"/>
                    </a:srgbClr>
                  </a:outerShdw>
                </a:effectLst>
                <a:latin typeface="Verdana" pitchFamily="34" charset="0"/>
              </a:rPr>
              <a:t>John Kochendorfer</a:t>
            </a:r>
            <a:r>
              <a:rPr lang="en-US" sz="2400" i="1" dirty="0" smtClean="0">
                <a:solidFill>
                  <a:srgbClr val="FFFF85"/>
                </a:solidFill>
                <a:effectLst>
                  <a:outerShdw blurRad="38100" dist="38100" dir="2700000" algn="tl">
                    <a:srgbClr val="000000">
                      <a:alpha val="43137"/>
                    </a:srgbClr>
                  </a:outerShdw>
                </a:effectLst>
                <a:latin typeface="Verdana" pitchFamily="34" charset="0"/>
              </a:rPr>
              <a:t> </a:t>
            </a:r>
            <a:r>
              <a:rPr lang="en-US" sz="2400" dirty="0" smtClean="0">
                <a:solidFill>
                  <a:srgbClr val="FFFF00"/>
                </a:solidFill>
                <a:effectLst>
                  <a:outerShdw blurRad="38100" dist="38100" dir="2700000" algn="tl">
                    <a:srgbClr val="000000">
                      <a:alpha val="43137"/>
                    </a:srgbClr>
                  </a:outerShdw>
                </a:effectLst>
                <a:latin typeface="Verdana" pitchFamily="34" charset="0"/>
              </a:rPr>
              <a:t>(ATDD, NOAA, Oak Ridge, TN)</a:t>
            </a:r>
          </a:p>
          <a:p>
            <a:r>
              <a:rPr lang="en-US" sz="2400" dirty="0" smtClean="0">
                <a:solidFill>
                  <a:srgbClr val="FFFF00"/>
                </a:solidFill>
                <a:effectLst>
                  <a:outerShdw blurRad="38100" dist="38100" dir="2700000" algn="tl">
                    <a:srgbClr val="000000">
                      <a:alpha val="43137"/>
                    </a:srgbClr>
                  </a:outerShdw>
                </a:effectLst>
                <a:latin typeface="Verdana" pitchFamily="34" charset="0"/>
              </a:rPr>
              <a:t> </a:t>
            </a:r>
            <a:r>
              <a:rPr lang="en-US" sz="2400" i="1" dirty="0" smtClean="0">
                <a:solidFill>
                  <a:srgbClr val="FFC000"/>
                </a:solidFill>
                <a:effectLst>
                  <a:outerShdw blurRad="38100" dist="38100" dir="2700000" algn="tl">
                    <a:srgbClr val="000000">
                      <a:alpha val="43137"/>
                    </a:srgbClr>
                  </a:outerShdw>
                </a:effectLst>
                <a:latin typeface="Verdana" pitchFamily="34" charset="0"/>
              </a:rPr>
              <a:t>Ray Leuning </a:t>
            </a:r>
            <a:r>
              <a:rPr lang="en-US" sz="2400" dirty="0" smtClean="0">
                <a:solidFill>
                  <a:srgbClr val="FFFF00"/>
                </a:solidFill>
                <a:effectLst>
                  <a:outerShdw blurRad="38100" dist="38100" dir="2700000" algn="tl">
                    <a:srgbClr val="000000">
                      <a:alpha val="43137"/>
                    </a:srgbClr>
                  </a:outerShdw>
                </a:effectLst>
                <a:latin typeface="Verdana" pitchFamily="34" charset="0"/>
              </a:rPr>
              <a:t>(Retired; CSIRO, Canberra, Australia)  </a:t>
            </a:r>
          </a:p>
          <a:p>
            <a:endParaRPr lang="en-US" sz="2400" u="sng" dirty="0" smtClean="0">
              <a:solidFill>
                <a:srgbClr val="FFFF00"/>
              </a:solidFill>
              <a:effectLst>
                <a:outerShdw blurRad="38100" dist="38100" dir="2700000" algn="tl">
                  <a:srgbClr val="000000">
                    <a:alpha val="43137"/>
                  </a:srgbClr>
                </a:outerShdw>
              </a:effectLst>
              <a:latin typeface="Verdana" pitchFamily="34" charset="0"/>
            </a:endParaRPr>
          </a:p>
        </p:txBody>
      </p:sp>
    </p:spTree>
    <p:extLst>
      <p:ext uri="{BB962C8B-B14F-4D97-AF65-F5344CB8AC3E}">
        <p14:creationId xmlns:p14="http://schemas.microsoft.com/office/powerpoint/2010/main" val="3361611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[2.11] Instrumentation</a:t>
            </a:r>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u="sng"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Summary</a:t>
            </a:r>
          </a:p>
          <a:p>
            <a:pPr algn="just"/>
            <a:endParaRPr lang="en-US" sz="2400" u="sng"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342900" indent="-342900" algn="just">
              <a:buAutoNum type="arabicParenBoth"/>
            </a:pP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Underestimation of EC fluxes is inevitable due to imperfect sensors. </a:t>
            </a:r>
          </a:p>
          <a:p>
            <a:pPr algn="just"/>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or many applications (daytime) this should be &lt; </a:t>
            </a:r>
            <a:r>
              <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8</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and ‘correctable’.</a:t>
            </a:r>
          </a:p>
          <a:p>
            <a:pPr algn="just"/>
            <a:endPar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just"/>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 For heat flux (sonic thermometry) expect 1-3% loss.</a:t>
            </a:r>
          </a:p>
          <a:p>
            <a:pPr algn="just"/>
            <a:endPar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just"/>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 For vapor flux expect with 2-6% for an open-path sensor separated</a:t>
            </a:r>
          </a:p>
          <a:p>
            <a:pPr algn="just"/>
            <a:r>
              <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from the sonic by less than 30 cm.</a:t>
            </a:r>
          </a:p>
          <a:p>
            <a:pPr algn="just"/>
            <a:endPar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just"/>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 For closed-path vapor flux co-spectral loss can be &gt; 10%, if the </a:t>
            </a:r>
          </a:p>
          <a:p>
            <a:pPr algn="just"/>
            <a:r>
              <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(water) vapor is adsorbing/desorbing on the tube walls. </a:t>
            </a:r>
          </a:p>
          <a:p>
            <a:pPr algn="just"/>
            <a:r>
              <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Characterizing this loss is more difficult with greater uncertainty.  </a:t>
            </a:r>
          </a:p>
          <a:p>
            <a:pPr algn="just"/>
            <a:endPar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just"/>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(5) </a:t>
            </a:r>
            <a:r>
              <a:rPr lang="en-US" b="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BUT</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for stable atmospheric conditions (nighttime) co-spectral </a:t>
            </a:r>
          </a:p>
          <a:p>
            <a:pPr algn="just"/>
            <a:r>
              <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attenuation can be significant (&gt;20%) for any EC trace gas </a:t>
            </a:r>
          </a:p>
          <a:p>
            <a:pPr algn="just"/>
            <a:r>
              <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instrument and corresponding flux. Nevertheless, the spectral </a:t>
            </a:r>
          </a:p>
          <a:p>
            <a:pPr algn="just"/>
            <a:r>
              <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‘corrections’ are robust and often reasonable; they do possess </a:t>
            </a:r>
          </a:p>
          <a:p>
            <a:pPr algn="just"/>
            <a:r>
              <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somewhat greater uncertainty.     </a:t>
            </a:r>
            <a:endParaRPr lang="en-US"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just"/>
            <a:endPar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just"/>
            <a:r>
              <a:rPr lang="en-US"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(6) Low frequency loss (due to flux averaging time) remains uncertain.</a:t>
            </a:r>
            <a:endParaRPr lang="en-US" dirty="0" smtClean="0">
              <a:solidFill>
                <a:srgbClr val="FFC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dirty="0" smtClean="0">
                <a:solidFill>
                  <a:srgbClr val="FFC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p>
          <a:p>
            <a:endParaRPr lang="en-US" sz="2400" u="sng" dirty="0">
              <a:solidFill>
                <a:srgbClr val="FFC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8897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[3.0] Webb-Pearman-Leuning (WPL ‘Corrections’)</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 what exactly are we ‘correcting’ with these additional concerns? </a:t>
            </a:r>
          </a:p>
          <a:p>
            <a:endPar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 are </a:t>
            </a:r>
            <a:r>
              <a:rPr lang="en-US"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NOT</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correcting the instrumentation, not in the sense of some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failing or limitation on the instrument’s part, as was just outlined in the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previous section on sensor performance. </a:t>
            </a:r>
          </a:p>
          <a:p>
            <a:endPar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WPL or density terms originate from atmospheric effects that influence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number of molecules (or mass density) of water vapor, CO</a:t>
            </a:r>
            <a:r>
              <a:rPr lang="en-US" baseline="-25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or any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trace gas within the sensing path of an instrument that is designed to </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etect physical mass. </a:t>
            </a:r>
          </a:p>
          <a:p>
            <a:endPar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 above a transpiring surface we know that physical mass is being </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dded to the atmosphere and can be detected by modern instrumentation.</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But the expansion and contraction of atmospheric volume elements during </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onvection or mechanical mixing associated with environmental conditions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also influence the density of the trace gas at the point of measurement.   </a:t>
            </a:r>
            <a:endParaRPr lang="en-US" baseline="-25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14500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29886"/>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[3.1] Webb-Pearman-Leuning (WPL ‘Corrections’)</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key point to remember about the WPL or density term is that </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he </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appropriate measurement of mass fluxes to and from a surface</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ould be to measure the fluctuations in terms of mass mixing ratio</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relative to dry air, </a:t>
            </a:r>
            <a:r>
              <a:rPr lang="el-GR" sz="2400" dirty="0" smtClean="0">
                <a:solidFill>
                  <a:srgbClr val="FFFF85"/>
                </a:solidFill>
                <a:effectLst>
                  <a:outerShdw blurRad="38100" dist="38100" dir="2700000" algn="tl">
                    <a:srgbClr val="000000">
                      <a:alpha val="43137"/>
                    </a:srgbClr>
                  </a:outerShdw>
                </a:effectLst>
                <a:latin typeface="Calibri"/>
                <a:ea typeface="Verdana" panose="020B0604030504040204" pitchFamily="34" charset="0"/>
                <a:cs typeface="Verdana" panose="020B0604030504040204" pitchFamily="34" charset="0"/>
              </a:rPr>
              <a:t>χ</a:t>
            </a:r>
            <a:r>
              <a:rPr lang="en-US" sz="2400" baseline="-25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v</a:t>
            </a:r>
            <a:r>
              <a:rPr lang="en-US" sz="2400" dirty="0" smtClean="0">
                <a:solidFill>
                  <a:srgbClr val="FFFF85"/>
                </a:solidFill>
                <a:effectLst>
                  <a:outerShdw blurRad="38100" dist="38100" dir="2700000" algn="tl">
                    <a:srgbClr val="000000">
                      <a:alpha val="43137"/>
                    </a:srgbClr>
                  </a:outerShdw>
                </a:effectLst>
                <a:latin typeface="Calibri"/>
                <a:ea typeface="Verdana" panose="020B0604030504040204" pitchFamily="34" charset="0"/>
                <a:cs typeface="Verdana" panose="020B0604030504040204" pitchFamily="34" charset="0"/>
              </a:rPr>
              <a:t> </a:t>
            </a:r>
            <a:r>
              <a:rPr lang="en-US"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[kg/kg or mol/mol], </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rather than in terms of</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fluctuations in </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mass density, </a:t>
            </a:r>
            <a:r>
              <a:rPr lang="el-GR" sz="2400" dirty="0" smtClean="0">
                <a:solidFill>
                  <a:srgbClr val="FFFF85"/>
                </a:solidFill>
                <a:effectLst>
                  <a:outerShdw blurRad="38100" dist="38100" dir="2700000" algn="tl">
                    <a:srgbClr val="000000">
                      <a:alpha val="43137"/>
                    </a:srgbClr>
                  </a:outerShdw>
                </a:effectLst>
                <a:latin typeface="Calibri"/>
                <a:ea typeface="Verdana" panose="020B0604030504040204" pitchFamily="34" charset="0"/>
                <a:cs typeface="Verdana" panose="020B0604030504040204" pitchFamily="34" charset="0"/>
              </a:rPr>
              <a:t>ρ</a:t>
            </a:r>
            <a:r>
              <a:rPr lang="en-US" sz="2400" baseline="-25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v</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[kg/m</a:t>
            </a:r>
            <a:r>
              <a:rPr lang="en-US" i="1" baseline="30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a:t>
            </a:r>
            <a:r>
              <a:rPr lang="en-US"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The mixing ratio automatically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includes the effects of atmospheric density fluctuations caused by </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‘external’ environmental </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fluctuations in temperature, pressure, and</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other atmospheric </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trace gases.  </a:t>
            </a:r>
          </a:p>
          <a:p>
            <a:endPar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Equally important</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least to me) is to realize </a:t>
            </a:r>
            <a:r>
              <a:rPr lang="en-US"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(1) </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that the WPL is </a:t>
            </a:r>
            <a:r>
              <a:rPr lang="en-US"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NOT</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 consequence of a “mean vertical velocity”, which is how WPL (1980)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originally phrased this issue. It is rather a consequence of the conservation </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 mass of dry air. In addition, </a:t>
            </a:r>
            <a:r>
              <a:rPr lang="en-US"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introducing the conservation of mass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into the derivation of the WPL terms </a:t>
            </a:r>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yields the </a:t>
            </a:r>
            <a:r>
              <a:rPr lang="en-US" b="1"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Fundamental </a:t>
            </a:r>
            <a:r>
              <a:rPr lang="en-US"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Equation </a:t>
            </a:r>
          </a:p>
          <a:p>
            <a:r>
              <a:rPr lang="en-US"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of Eddy Covariance</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which allows</a:t>
            </a:r>
            <a:r>
              <a:rPr lang="en-US"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further insights into the other physical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processes that impact how we interpret eddy covariance fluxes.     </a:t>
            </a:r>
          </a:p>
          <a:p>
            <a:endPar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But first, the original result from WPL (1980) is correct, although </a:t>
            </a: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 may take exception to the introduction of WPL’s “mean vertical velocity”.</a:t>
            </a:r>
          </a:p>
        </p:txBody>
      </p:sp>
    </p:spTree>
    <p:extLst>
      <p:ext uri="{BB962C8B-B14F-4D97-AF65-F5344CB8AC3E}">
        <p14:creationId xmlns:p14="http://schemas.microsoft.com/office/powerpoint/2010/main" val="3527013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sp>
        <p:nvSpPr>
          <p:cNvPr id="96259" name="Text Box 3"/>
          <p:cNvSpPr txBox="1">
            <a:spLocks noChangeArrowheads="1"/>
          </p:cNvSpPr>
          <p:nvPr/>
        </p:nvSpPr>
        <p:spPr bwMode="auto">
          <a:xfrm>
            <a:off x="217487" y="228600"/>
            <a:ext cx="8697913" cy="6582565"/>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6664" tIns="13332" rIns="26664" bIns="13332">
            <a:spAutoFit/>
          </a:bodyPr>
          <a:lstStyle>
            <a:lvl1pPr algn="l" defTabSz="1096963">
              <a:tabLst>
                <a:tab pos="1300163" algn="l"/>
              </a:tabLst>
              <a:defRPr>
                <a:solidFill>
                  <a:schemeClr val="tx1"/>
                </a:solidFill>
                <a:latin typeface="Arial" charset="0"/>
              </a:defRPr>
            </a:lvl1pPr>
            <a:lvl2pPr marL="133350" algn="l" defTabSz="1096963">
              <a:tabLst>
                <a:tab pos="1300163" algn="l"/>
              </a:tabLst>
              <a:defRPr>
                <a:solidFill>
                  <a:schemeClr val="tx1"/>
                </a:solidFill>
                <a:latin typeface="Arial" charset="0"/>
              </a:defRPr>
            </a:lvl2pPr>
            <a:lvl3pPr marL="266700" algn="l" defTabSz="1096963">
              <a:tabLst>
                <a:tab pos="1300163" algn="l"/>
              </a:tabLst>
              <a:defRPr>
                <a:solidFill>
                  <a:schemeClr val="tx1"/>
                </a:solidFill>
                <a:latin typeface="Arial" charset="0"/>
              </a:defRPr>
            </a:lvl3pPr>
            <a:lvl4pPr marL="400050" algn="l" defTabSz="1096963">
              <a:tabLst>
                <a:tab pos="1300163" algn="l"/>
              </a:tabLst>
              <a:defRPr>
                <a:solidFill>
                  <a:schemeClr val="tx1"/>
                </a:solidFill>
                <a:latin typeface="Arial" charset="0"/>
              </a:defRPr>
            </a:lvl4pPr>
            <a:lvl5pPr marL="533400" algn="l" defTabSz="1096963">
              <a:tabLst>
                <a:tab pos="1300163" algn="l"/>
              </a:tabLst>
              <a:defRPr>
                <a:solidFill>
                  <a:schemeClr val="tx1"/>
                </a:solidFill>
                <a:latin typeface="Arial" charset="0"/>
              </a:defRPr>
            </a:lvl5pPr>
            <a:lvl6pPr marL="990600" defTabSz="1096963" fontAlgn="base">
              <a:spcBef>
                <a:spcPct val="0"/>
              </a:spcBef>
              <a:spcAft>
                <a:spcPct val="0"/>
              </a:spcAft>
              <a:tabLst>
                <a:tab pos="1300163" algn="l"/>
              </a:tabLst>
              <a:defRPr>
                <a:solidFill>
                  <a:schemeClr val="tx1"/>
                </a:solidFill>
                <a:latin typeface="Arial" charset="0"/>
              </a:defRPr>
            </a:lvl6pPr>
            <a:lvl7pPr marL="1447800" defTabSz="1096963" fontAlgn="base">
              <a:spcBef>
                <a:spcPct val="0"/>
              </a:spcBef>
              <a:spcAft>
                <a:spcPct val="0"/>
              </a:spcAft>
              <a:tabLst>
                <a:tab pos="1300163" algn="l"/>
              </a:tabLst>
              <a:defRPr>
                <a:solidFill>
                  <a:schemeClr val="tx1"/>
                </a:solidFill>
                <a:latin typeface="Arial" charset="0"/>
              </a:defRPr>
            </a:lvl7pPr>
            <a:lvl8pPr marL="1905000" defTabSz="1096963" fontAlgn="base">
              <a:spcBef>
                <a:spcPct val="0"/>
              </a:spcBef>
              <a:spcAft>
                <a:spcPct val="0"/>
              </a:spcAft>
              <a:tabLst>
                <a:tab pos="1300163" algn="l"/>
              </a:tabLst>
              <a:defRPr>
                <a:solidFill>
                  <a:schemeClr val="tx1"/>
                </a:solidFill>
                <a:latin typeface="Arial" charset="0"/>
              </a:defRPr>
            </a:lvl8pPr>
            <a:lvl9pPr marL="2362200" defTabSz="1096963" fontAlgn="base">
              <a:spcBef>
                <a:spcPct val="0"/>
              </a:spcBef>
              <a:spcAft>
                <a:spcPct val="0"/>
              </a:spcAft>
              <a:tabLst>
                <a:tab pos="1300163" algn="l"/>
              </a:tabLst>
              <a:defRPr>
                <a:solidFill>
                  <a:schemeClr val="tx1"/>
                </a:solidFill>
                <a:latin typeface="Arial" charset="0"/>
              </a:defRPr>
            </a:lvl9pPr>
          </a:lstStyle>
          <a:p>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3.2]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Webb-Pearman-Leuning (WPL ‘Corrections</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Water vapor</a:t>
            </a:r>
            <a:endParaRPr lang="en-US" b="1"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Carbon Dioxide</a:t>
            </a:r>
          </a:p>
          <a:p>
            <a:pPr algn="ctr"/>
            <a:endParaRPr lang="en-US" b="1"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These expressions derived originally by WPL (1980) assume horizontally </a:t>
            </a:r>
          </a:p>
          <a:p>
            <a:r>
              <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homogeneous conditions, i.e., essentially a 1-D problem.  </a:t>
            </a:r>
          </a:p>
          <a:p>
            <a:endPar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96260" name="Object 4"/>
          <p:cNvGraphicFramePr>
            <a:graphicFrameLocks noChangeAspect="1"/>
          </p:cNvGraphicFramePr>
          <p:nvPr>
            <p:extLst>
              <p:ext uri="{D42A27DB-BD31-4B8C-83A1-F6EECF244321}">
                <p14:modId xmlns:p14="http://schemas.microsoft.com/office/powerpoint/2010/main" val="2526582583"/>
              </p:ext>
            </p:extLst>
          </p:nvPr>
        </p:nvGraphicFramePr>
        <p:xfrm>
          <a:off x="309563" y="1778000"/>
          <a:ext cx="7748587" cy="1270000"/>
        </p:xfrm>
        <a:graphic>
          <a:graphicData uri="http://schemas.openxmlformats.org/presentationml/2006/ole">
            <mc:AlternateContent xmlns:mc="http://schemas.openxmlformats.org/markup-compatibility/2006">
              <mc:Choice xmlns:v="urn:schemas-microsoft-com:vml" Requires="v">
                <p:oleObj spid="_x0000_s2439" name="Equation" r:id="rId4" imgW="3098520" imgH="507960" progId="Equation.3">
                  <p:embed/>
                </p:oleObj>
              </mc:Choice>
              <mc:Fallback>
                <p:oleObj name="Equation" r:id="rId4" imgW="3098520" imgH="5079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3" y="1778000"/>
                        <a:ext cx="7748587" cy="1270000"/>
                      </a:xfrm>
                      <a:prstGeom prst="rect">
                        <a:avLst/>
                      </a:prstGeom>
                      <a:noFill/>
                      <a:ln>
                        <a:noFill/>
                      </a:ln>
                      <a:effectLst/>
                      <a:extLst>
                        <a:ext uri="{909E8E84-426E-40DD-AFC4-6F175D3DCCD1}">
                          <a14:hiddenFill xmlns:a14="http://schemas.microsoft.com/office/drawing/2010/main">
                            <a:solidFill>
                              <a:srgbClr val="FFFF9F"/>
                            </a:solidFill>
                          </a14:hiddenFill>
                        </a:ext>
                        <a:ext uri="{91240B29-F687-4F45-9708-019B960494DF}">
                          <a14:hiddenLine xmlns:a14="http://schemas.microsoft.com/office/drawing/2010/main" w="9525">
                            <a:solidFill>
                              <a:srgbClr val="FFFF9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6261" name="Object 5"/>
          <p:cNvGraphicFramePr>
            <a:graphicFrameLocks noChangeAspect="1"/>
          </p:cNvGraphicFramePr>
          <p:nvPr>
            <p:extLst>
              <p:ext uri="{D42A27DB-BD31-4B8C-83A1-F6EECF244321}">
                <p14:modId xmlns:p14="http://schemas.microsoft.com/office/powerpoint/2010/main" val="809864393"/>
              </p:ext>
            </p:extLst>
          </p:nvPr>
        </p:nvGraphicFramePr>
        <p:xfrm>
          <a:off x="309563" y="4292600"/>
          <a:ext cx="8574087" cy="1270000"/>
        </p:xfrm>
        <a:graphic>
          <a:graphicData uri="http://schemas.openxmlformats.org/presentationml/2006/ole">
            <mc:AlternateContent xmlns:mc="http://schemas.openxmlformats.org/markup-compatibility/2006">
              <mc:Choice xmlns:v="urn:schemas-microsoft-com:vml" Requires="v">
                <p:oleObj spid="_x0000_s2440" name="Equation" r:id="rId6" imgW="3429000" imgH="507960" progId="Equation.3">
                  <p:embed/>
                </p:oleObj>
              </mc:Choice>
              <mc:Fallback>
                <p:oleObj name="Equation" r:id="rId6" imgW="3429000" imgH="507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63" y="4292600"/>
                        <a:ext cx="8574087" cy="1270000"/>
                      </a:xfrm>
                      <a:prstGeom prst="rect">
                        <a:avLst/>
                      </a:prstGeom>
                      <a:noFill/>
                      <a:ln>
                        <a:noFill/>
                      </a:ln>
                      <a:effectLst/>
                      <a:extLst>
                        <a:ext uri="{909E8E84-426E-40DD-AFC4-6F175D3DCCD1}">
                          <a14:hiddenFill xmlns:a14="http://schemas.microsoft.com/office/drawing/2010/main">
                            <a:solidFill>
                              <a:srgbClr val="FFFF9F"/>
                            </a:solidFill>
                          </a14:hiddenFill>
                        </a:ext>
                        <a:ext uri="{91240B29-F687-4F45-9708-019B960494DF}">
                          <a14:hiddenLine xmlns:a14="http://schemas.microsoft.com/office/drawing/2010/main" w="9525">
                            <a:solidFill>
                              <a:srgbClr val="FFFF9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750077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[3.3</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Webb-Pearman-Leuning (WPL ‘Corrections</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b="1"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benefit of Eddy Covariance</a:t>
            </a:r>
          </a:p>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is made transparent by considering the relationship </a:t>
            </a:r>
          </a:p>
          <a:p>
            <a:r>
              <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a:t>
            </a:r>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etween the surface fluxes (including density effects) </a:t>
            </a:r>
          </a:p>
          <a:p>
            <a:r>
              <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a:t>
            </a:r>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nd the equation of mass conservation. Under the most </a:t>
            </a:r>
          </a:p>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ideal situation the equation of (mass continuity) yields:   </a:t>
            </a:r>
          </a:p>
          <a:p>
            <a:endPar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dirty="0" smtClean="0">
              <a:solidFill>
                <a:srgbClr val="FFFF85"/>
              </a:solidFill>
              <a:latin typeface="Verdana" panose="020B0604030504040204" pitchFamily="34" charset="0"/>
              <a:ea typeface="Verdana" panose="020B0604030504040204" pitchFamily="34" charset="0"/>
              <a:cs typeface="Verdana" panose="020B0604030504040204" pitchFamily="34" charset="0"/>
            </a:endParaRPr>
          </a:p>
          <a:p>
            <a:endParaRPr lang="en-US" sz="1600" dirty="0">
              <a:solidFill>
                <a:srgbClr val="FFFF85"/>
              </a:solidFill>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where </a:t>
            </a:r>
            <a:r>
              <a:rPr lang="en-US" sz="1600" i="1" dirty="0" smtClean="0">
                <a:solidFill>
                  <a:srgbClr val="FFFF85"/>
                </a:solidFill>
                <a:latin typeface="Verdana" panose="020B0604030504040204" pitchFamily="34" charset="0"/>
                <a:ea typeface="Verdana" panose="020B0604030504040204" pitchFamily="34" charset="0"/>
                <a:cs typeface="Verdana" panose="020B0604030504040204" pitchFamily="34" charset="0"/>
              </a:rPr>
              <a:t>z</a:t>
            </a:r>
            <a:r>
              <a:rPr lang="en-US" sz="16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 measurement height; </a:t>
            </a:r>
            <a:r>
              <a:rPr lang="en-US" sz="1600" i="1" dirty="0" smtClean="0">
                <a:solidFill>
                  <a:srgbClr val="FFFF85"/>
                </a:solidFill>
                <a:latin typeface="Verdana" panose="020B0604030504040204" pitchFamily="34" charset="0"/>
                <a:ea typeface="Verdana" panose="020B0604030504040204" pitchFamily="34" charset="0"/>
                <a:cs typeface="Verdana" panose="020B0604030504040204" pitchFamily="34" charset="0"/>
              </a:rPr>
              <a:t>S</a:t>
            </a:r>
            <a:r>
              <a:rPr lang="en-US" sz="1600" i="1" baseline="-250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v</a:t>
            </a:r>
            <a:r>
              <a:rPr lang="en-US" sz="16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 biological source (transpiration); </a:t>
            </a:r>
          </a:p>
          <a:p>
            <a:r>
              <a:rPr lang="en-US" sz="1600" i="1"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J</a:t>
            </a:r>
            <a:r>
              <a:rPr lang="en-US" sz="1600" i="1" baseline="-250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v</a:t>
            </a:r>
            <a:r>
              <a:rPr lang="en-US" sz="1600" i="1" dirty="0" smtClean="0">
                <a:solidFill>
                  <a:srgbClr val="FFFF85"/>
                </a:solidFill>
                <a:latin typeface="Verdana" panose="020B0604030504040204" pitchFamily="34" charset="0"/>
                <a:ea typeface="Verdana" panose="020B0604030504040204" pitchFamily="34" charset="0"/>
                <a:cs typeface="Verdana" panose="020B0604030504040204" pitchFamily="34" charset="0"/>
              </a:rPr>
              <a:t>(0)</a:t>
            </a:r>
            <a:r>
              <a:rPr lang="en-US" sz="16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 soil evaporation rate. </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But what happens when conditions are not ideal?</a:t>
            </a:r>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full 3-D Conservation of Mass yields:</a:t>
            </a: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17026326"/>
              </p:ext>
            </p:extLst>
          </p:nvPr>
        </p:nvGraphicFramePr>
        <p:xfrm>
          <a:off x="2133600" y="2971800"/>
          <a:ext cx="4048125" cy="1238250"/>
        </p:xfrm>
        <a:graphic>
          <a:graphicData uri="http://schemas.openxmlformats.org/presentationml/2006/ole">
            <mc:AlternateContent xmlns:mc="http://schemas.openxmlformats.org/markup-compatibility/2006">
              <mc:Choice xmlns:v="urn:schemas-microsoft-com:vml" Requires="v">
                <p:oleObj spid="_x0000_s6180" name="Equation" r:id="rId4" imgW="1612800" imgH="482400" progId="Equation.3">
                  <p:embed/>
                </p:oleObj>
              </mc:Choice>
              <mc:Fallback>
                <p:oleObj name="Equation" r:id="rId4" imgW="1612800" imgH="482400" progId="Equation.3">
                  <p:embed/>
                  <p:pic>
                    <p:nvPicPr>
                      <p:cNvPr id="0" name="Object 4"/>
                      <p:cNvPicPr>
                        <a:picLocks noChangeAspect="1" noChangeArrowheads="1"/>
                      </p:cNvPicPr>
                      <p:nvPr/>
                    </p:nvPicPr>
                    <p:blipFill>
                      <a:blip r:embed="rId5"/>
                      <a:srcRect/>
                      <a:stretch>
                        <a:fillRect/>
                      </a:stretch>
                    </p:blipFill>
                    <p:spPr bwMode="auto">
                      <a:xfrm>
                        <a:off x="2133600" y="2971800"/>
                        <a:ext cx="4048125" cy="1238250"/>
                      </a:xfrm>
                      <a:prstGeom prst="rect">
                        <a:avLst/>
                      </a:prstGeom>
                      <a:solidFill>
                        <a:srgbClr val="FFC000"/>
                      </a:solidFill>
                      <a:ln>
                        <a:noFill/>
                      </a:ln>
                      <a:effectLst/>
                    </p:spPr>
                  </p:pic>
                </p:oleObj>
              </mc:Fallback>
            </mc:AlternateContent>
          </a:graphicData>
        </a:graphic>
      </p:graphicFrame>
      <p:sp>
        <p:nvSpPr>
          <p:cNvPr id="4" name="TextBox 3"/>
          <p:cNvSpPr txBox="1"/>
          <p:nvPr/>
        </p:nvSpPr>
        <p:spPr bwMode="auto">
          <a:xfrm>
            <a:off x="4343400" y="2971800"/>
            <a:ext cx="1676400" cy="39625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6664" tIns="13332" rIns="26664" bIns="13332" rtlCol="0">
            <a:spAutoFit/>
          </a:bodyPr>
          <a:lstStyle/>
          <a:p>
            <a:pPr algn="just"/>
            <a:r>
              <a:rPr lang="en-US" sz="2400" dirty="0" smtClean="0">
                <a:solidFill>
                  <a:schemeClr val="bg1"/>
                </a:solidFill>
                <a:latin typeface="Verdana" pitchFamily="34" charset="0"/>
              </a:rPr>
              <a:t>__     __ </a:t>
            </a:r>
            <a:endParaRPr lang="en-US" sz="2400" dirty="0">
              <a:solidFill>
                <a:schemeClr val="bg1"/>
              </a:solidFill>
              <a:latin typeface="Verdana" pitchFamily="34" charset="0"/>
            </a:endParaRPr>
          </a:p>
        </p:txBody>
      </p:sp>
    </p:spTree>
    <p:extLst>
      <p:ext uri="{BB962C8B-B14F-4D97-AF65-F5344CB8AC3E}">
        <p14:creationId xmlns:p14="http://schemas.microsoft.com/office/powerpoint/2010/main" val="1573845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a:xfrm>
            <a:off x="1029899" y="685800"/>
            <a:ext cx="6056701" cy="1469831"/>
          </a:xfrm>
        </p:spPr>
        <p:txBody>
          <a:bodyPr>
            <a:normAutofit/>
          </a:bodyPr>
          <a:lstStyle/>
          <a:p>
            <a:r>
              <a:rPr lang="en-AU" sz="2800" dirty="0" smtClean="0">
                <a:solidFill>
                  <a:srgbClr val="C0504D"/>
                </a:solidFill>
                <a:latin typeface="Verdana" panose="020B0604030504040204" pitchFamily="34" charset="0"/>
                <a:ea typeface="Verdana" panose="020B0604030504040204" pitchFamily="34" charset="0"/>
                <a:cs typeface="Verdana" panose="020B0604030504040204" pitchFamily="34" charset="0"/>
              </a:rPr>
              <a:t>Basics: mass/energy </a:t>
            </a:r>
            <a:r>
              <a:rPr lang="en-AU" sz="2800" dirty="0">
                <a:solidFill>
                  <a:srgbClr val="C0504D"/>
                </a:solidFill>
                <a:latin typeface="Verdana" panose="020B0604030504040204" pitchFamily="34" charset="0"/>
                <a:ea typeface="Verdana" panose="020B0604030504040204" pitchFamily="34" charset="0"/>
                <a:cs typeface="Verdana" panose="020B0604030504040204" pitchFamily="34" charset="0"/>
              </a:rPr>
              <a:t>balance on a control </a:t>
            </a:r>
            <a:r>
              <a:rPr lang="en-AU" sz="2800" dirty="0" smtClean="0">
                <a:solidFill>
                  <a:srgbClr val="C0504D"/>
                </a:solidFill>
                <a:latin typeface="Verdana" panose="020B0604030504040204" pitchFamily="34" charset="0"/>
                <a:ea typeface="Verdana" panose="020B0604030504040204" pitchFamily="34" charset="0"/>
                <a:cs typeface="Verdana" panose="020B0604030504040204" pitchFamily="34" charset="0"/>
              </a:rPr>
              <a:t>volume, a 3-D problem </a:t>
            </a:r>
            <a:endParaRPr lang="en-US" sz="2800" dirty="0">
              <a:solidFill>
                <a:srgbClr val="C0504D"/>
              </a:solidFill>
              <a:latin typeface="Verdana" panose="020B0604030504040204" pitchFamily="34" charset="0"/>
              <a:ea typeface="Verdana" panose="020B0604030504040204" pitchFamily="34" charset="0"/>
              <a:cs typeface="Verdana" panose="020B0604030504040204" pitchFamily="34" charset="0"/>
            </a:endParaRPr>
          </a:p>
        </p:txBody>
      </p:sp>
      <p:sp>
        <p:nvSpPr>
          <p:cNvPr id="654339" name="Rectangle 3"/>
          <p:cNvSpPr>
            <a:spLocks noChangeArrowheads="1"/>
          </p:cNvSpPr>
          <p:nvPr/>
        </p:nvSpPr>
        <p:spPr bwMode="auto">
          <a:xfrm>
            <a:off x="0" y="3208338"/>
            <a:ext cx="9144000" cy="0"/>
          </a:xfrm>
          <a:prstGeom prst="rect">
            <a:avLst/>
          </a:prstGeom>
          <a:noFill/>
          <a:ln w="9525">
            <a:noFill/>
            <a:miter lim="800000"/>
            <a:headEnd/>
            <a:tailEnd/>
          </a:ln>
          <a:effectLst/>
        </p:spPr>
        <p:txBody>
          <a:bodyPr wrap="none" anchor="ctr">
            <a:spAutoFit/>
          </a:bodyPr>
          <a:lstStyle/>
          <a:p>
            <a:endParaRPr lang="en-AU" dirty="0"/>
          </a:p>
        </p:txBody>
      </p:sp>
      <p:sp>
        <p:nvSpPr>
          <p:cNvPr id="654340" name="Rectangle 4"/>
          <p:cNvSpPr>
            <a:spLocks noChangeArrowheads="1"/>
          </p:cNvSpPr>
          <p:nvPr/>
        </p:nvSpPr>
        <p:spPr bwMode="auto">
          <a:xfrm>
            <a:off x="-333375" y="2484438"/>
            <a:ext cx="9144000" cy="0"/>
          </a:xfrm>
          <a:prstGeom prst="rect">
            <a:avLst/>
          </a:prstGeom>
          <a:noFill/>
          <a:ln w="9525">
            <a:noFill/>
            <a:miter lim="800000"/>
            <a:headEnd/>
            <a:tailEnd/>
          </a:ln>
          <a:effectLst/>
        </p:spPr>
        <p:txBody>
          <a:bodyPr wrap="none" anchor="ctr">
            <a:spAutoFit/>
          </a:bodyPr>
          <a:lstStyle/>
          <a:p>
            <a:endParaRPr lang="en-AU" dirty="0"/>
          </a:p>
        </p:txBody>
      </p:sp>
      <p:sp>
        <p:nvSpPr>
          <p:cNvPr id="654342" name="Line 6"/>
          <p:cNvSpPr>
            <a:spLocks noChangeShapeType="1"/>
          </p:cNvSpPr>
          <p:nvPr/>
        </p:nvSpPr>
        <p:spPr bwMode="auto">
          <a:xfrm flipV="1">
            <a:off x="3991234" y="4572227"/>
            <a:ext cx="936625" cy="1008062"/>
          </a:xfrm>
          <a:prstGeom prst="line">
            <a:avLst/>
          </a:prstGeom>
          <a:noFill/>
          <a:ln w="9525">
            <a:solidFill>
              <a:schemeClr val="tx1"/>
            </a:solidFill>
            <a:round/>
            <a:headEnd/>
            <a:tailEnd type="triangle" w="med" len="med"/>
          </a:ln>
          <a:effectLst/>
        </p:spPr>
        <p:txBody>
          <a:bodyPr wrap="none" anchor="ctr"/>
          <a:lstStyle/>
          <a:p>
            <a:endParaRPr lang="en-AU" dirty="0"/>
          </a:p>
        </p:txBody>
      </p:sp>
      <p:sp>
        <p:nvSpPr>
          <p:cNvPr id="654343" name="Line 7"/>
          <p:cNvSpPr>
            <a:spLocks noChangeShapeType="1"/>
          </p:cNvSpPr>
          <p:nvPr/>
        </p:nvSpPr>
        <p:spPr bwMode="auto">
          <a:xfrm flipV="1">
            <a:off x="5157788" y="4572227"/>
            <a:ext cx="936625" cy="1008062"/>
          </a:xfrm>
          <a:prstGeom prst="line">
            <a:avLst/>
          </a:prstGeom>
          <a:noFill/>
          <a:ln w="9525">
            <a:solidFill>
              <a:schemeClr val="tx1"/>
            </a:solidFill>
            <a:round/>
            <a:headEnd/>
            <a:tailEnd type="triangle" w="med" len="med"/>
          </a:ln>
          <a:effectLst/>
        </p:spPr>
        <p:txBody>
          <a:bodyPr wrap="none" anchor="ctr"/>
          <a:lstStyle/>
          <a:p>
            <a:endParaRPr lang="en-AU" dirty="0"/>
          </a:p>
        </p:txBody>
      </p:sp>
      <p:grpSp>
        <p:nvGrpSpPr>
          <p:cNvPr id="2" name="Group 8"/>
          <p:cNvGrpSpPr>
            <a:grpSpLocks/>
          </p:cNvGrpSpPr>
          <p:nvPr/>
        </p:nvGrpSpPr>
        <p:grpSpPr bwMode="auto">
          <a:xfrm>
            <a:off x="914400" y="2057400"/>
            <a:ext cx="6172200" cy="3352800"/>
            <a:chOff x="2880" y="799"/>
            <a:chExt cx="2739" cy="1468"/>
          </a:xfrm>
        </p:grpSpPr>
        <p:pic>
          <p:nvPicPr>
            <p:cNvPr id="654345" name="Picture 9"/>
            <p:cNvPicPr>
              <a:picLocks noChangeAspect="1" noChangeArrowheads="1"/>
            </p:cNvPicPr>
            <p:nvPr/>
          </p:nvPicPr>
          <p:blipFill>
            <a:blip r:embed="rId3" cstate="print">
              <a:lum/>
            </a:blip>
            <a:srcRect/>
            <a:stretch>
              <a:fillRect/>
            </a:stretch>
          </p:blipFill>
          <p:spPr bwMode="auto">
            <a:xfrm>
              <a:off x="2880" y="799"/>
              <a:ext cx="2739" cy="1468"/>
            </a:xfrm>
            <a:prstGeom prst="rect">
              <a:avLst/>
            </a:prstGeom>
            <a:noFill/>
            <a:ln>
              <a:noFill/>
            </a:ln>
            <a:effectLst/>
          </p:spPr>
        </p:pic>
        <p:sp>
          <p:nvSpPr>
            <p:cNvPr id="654346" name="Line 10"/>
            <p:cNvSpPr>
              <a:spLocks noChangeShapeType="1"/>
            </p:cNvSpPr>
            <p:nvPr/>
          </p:nvSpPr>
          <p:spPr bwMode="auto">
            <a:xfrm>
              <a:off x="4354" y="2075"/>
              <a:ext cx="397" cy="0"/>
            </a:xfrm>
            <a:prstGeom prst="line">
              <a:avLst/>
            </a:prstGeom>
            <a:noFill/>
            <a:ln w="19050">
              <a:solidFill>
                <a:schemeClr val="tx1"/>
              </a:solidFill>
              <a:round/>
              <a:headEnd/>
              <a:tailEnd type="triangle" w="med" len="med"/>
            </a:ln>
            <a:effectLst/>
          </p:spPr>
          <p:txBody>
            <a:bodyPr/>
            <a:lstStyle/>
            <a:p>
              <a:endParaRPr lang="en-AU" dirty="0"/>
            </a:p>
          </p:txBody>
        </p:sp>
        <p:sp>
          <p:nvSpPr>
            <p:cNvPr id="654347" name="Line 11"/>
            <p:cNvSpPr>
              <a:spLocks noChangeShapeType="1"/>
            </p:cNvSpPr>
            <p:nvPr/>
          </p:nvSpPr>
          <p:spPr bwMode="auto">
            <a:xfrm flipH="1">
              <a:off x="3674" y="2075"/>
              <a:ext cx="425" cy="0"/>
            </a:xfrm>
            <a:prstGeom prst="line">
              <a:avLst/>
            </a:prstGeom>
            <a:noFill/>
            <a:ln w="19050">
              <a:solidFill>
                <a:schemeClr val="tx1"/>
              </a:solidFill>
              <a:round/>
              <a:headEnd/>
              <a:tailEnd type="triangle" w="med" len="med"/>
            </a:ln>
            <a:effectLst/>
          </p:spPr>
          <p:txBody>
            <a:bodyPr/>
            <a:lstStyle/>
            <a:p>
              <a:endParaRPr lang="en-AU" dirty="0"/>
            </a:p>
          </p:txBody>
        </p:sp>
        <p:sp>
          <p:nvSpPr>
            <p:cNvPr id="654348" name="Text Box 12"/>
            <p:cNvSpPr txBox="1">
              <a:spLocks noChangeArrowheads="1"/>
            </p:cNvSpPr>
            <p:nvPr/>
          </p:nvSpPr>
          <p:spPr bwMode="auto">
            <a:xfrm>
              <a:off x="4127" y="1957"/>
              <a:ext cx="227" cy="287"/>
            </a:xfrm>
            <a:prstGeom prst="rect">
              <a:avLst/>
            </a:prstGeom>
            <a:noFill/>
            <a:ln w="9525" algn="ctr">
              <a:noFill/>
              <a:miter lim="800000"/>
              <a:headEnd/>
              <a:tailEnd/>
            </a:ln>
            <a:effectLst/>
          </p:spPr>
          <p:txBody>
            <a:bodyPr>
              <a:spAutoFit/>
            </a:bodyPr>
            <a:lstStyle/>
            <a:p>
              <a:pPr>
                <a:spcBef>
                  <a:spcPct val="50000"/>
                </a:spcBef>
              </a:pPr>
              <a:r>
                <a:rPr lang="en-AU" sz="1600" b="1" dirty="0"/>
                <a:t>L</a:t>
              </a:r>
            </a:p>
          </p:txBody>
        </p:sp>
      </p:grpSp>
      <p:sp>
        <p:nvSpPr>
          <p:cNvPr id="14" name="Footer Placeholder 13"/>
          <p:cNvSpPr>
            <a:spLocks noGrp="1"/>
          </p:cNvSpPr>
          <p:nvPr>
            <p:ph type="ftr" sz="quarter" idx="11"/>
          </p:nvPr>
        </p:nvSpPr>
        <p:spPr>
          <a:xfrm>
            <a:off x="3198813" y="6324600"/>
            <a:ext cx="2895600" cy="365125"/>
          </a:xfrm>
        </p:spPr>
        <p:txBody>
          <a:bodyPr/>
          <a:lstStyle/>
          <a:p>
            <a:r>
              <a:rPr lang="en-AU" dirty="0" smtClean="0"/>
              <a:t>The surface energy imbalance problem            23 April 2012  </a:t>
            </a:r>
            <a:endParaRPr lang="en-AU" dirty="0"/>
          </a:p>
        </p:txBody>
      </p:sp>
      <p:sp>
        <p:nvSpPr>
          <p:cNvPr id="16" name="Slide Number Placeholder 15"/>
          <p:cNvSpPr>
            <a:spLocks noGrp="1"/>
          </p:cNvSpPr>
          <p:nvPr>
            <p:ph type="sldNum" sz="quarter" idx="12"/>
          </p:nvPr>
        </p:nvSpPr>
        <p:spPr/>
        <p:txBody>
          <a:bodyPr/>
          <a:lstStyle/>
          <a:p>
            <a:fld id="{1FD09AFC-C62F-4348-B770-BB9584A84D32}" type="slidenum">
              <a:rPr lang="en-AU" smtClean="0"/>
              <a:pPr/>
              <a:t>25</a:t>
            </a:fld>
            <a:endParaRPr lang="en-AU" dirty="0"/>
          </a:p>
        </p:txBody>
      </p:sp>
      <p:sp>
        <p:nvSpPr>
          <p:cNvPr id="3" name="TextBox 2"/>
          <p:cNvSpPr txBox="1"/>
          <p:nvPr/>
        </p:nvSpPr>
        <p:spPr bwMode="auto">
          <a:xfrm>
            <a:off x="152400" y="0"/>
            <a:ext cx="7740184" cy="765588"/>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2400" u="sng" dirty="0">
                <a:solidFill>
                  <a:schemeClr val="bg1"/>
                </a:solidFill>
                <a:effectLst>
                  <a:outerShdw blurRad="38100" dist="38100" dir="2700000" algn="tl">
                    <a:schemeClr val="tx1">
                      <a:alpha val="43000"/>
                    </a:schemeClr>
                  </a:outerShdw>
                </a:effectLst>
                <a:latin typeface="Verdana" panose="020B0604030504040204" pitchFamily="34" charset="0"/>
                <a:ea typeface="Verdana" panose="020B0604030504040204" pitchFamily="34" charset="0"/>
                <a:cs typeface="Verdana" panose="020B0604030504040204" pitchFamily="34" charset="0"/>
              </a:rPr>
              <a:t>[</a:t>
            </a:r>
            <a:r>
              <a:rPr lang="en-US" sz="2400" u="sng" dirty="0" smtClean="0">
                <a:solidFill>
                  <a:schemeClr val="bg1"/>
                </a:solidFill>
                <a:effectLst>
                  <a:outerShdw blurRad="38100" dist="38100" dir="2700000" algn="tl">
                    <a:schemeClr val="tx1">
                      <a:alpha val="43000"/>
                    </a:schemeClr>
                  </a:outerShdw>
                </a:effectLst>
                <a:latin typeface="Verdana" panose="020B0604030504040204" pitchFamily="34" charset="0"/>
                <a:ea typeface="Verdana" panose="020B0604030504040204" pitchFamily="34" charset="0"/>
                <a:cs typeface="Verdana" panose="020B0604030504040204" pitchFamily="34" charset="0"/>
              </a:rPr>
              <a:t>3.4] </a:t>
            </a:r>
            <a:r>
              <a:rPr lang="en-US" sz="2400" u="sng" dirty="0">
                <a:solidFill>
                  <a:schemeClr val="bg1"/>
                </a:solidFill>
                <a:effectLst>
                  <a:outerShdw blurRad="38100" dist="38100" dir="2700000" algn="tl">
                    <a:schemeClr val="tx1">
                      <a:alpha val="43000"/>
                    </a:schemeClr>
                  </a:outerShdw>
                </a:effectLst>
                <a:latin typeface="Verdana" panose="020B0604030504040204" pitchFamily="34" charset="0"/>
                <a:ea typeface="Verdana" panose="020B0604030504040204" pitchFamily="34" charset="0"/>
                <a:cs typeface="Verdana" panose="020B0604030504040204" pitchFamily="34" charset="0"/>
              </a:rPr>
              <a:t>Webb-Pearman-Leuning (WPL ‘Corrections’)</a:t>
            </a:r>
          </a:p>
          <a:p>
            <a:pPr algn="just"/>
            <a:endParaRPr lang="en-US" sz="2400" u="sng" dirty="0">
              <a:solidFill>
                <a:srgbClr val="FFFF85"/>
              </a:solidFill>
              <a:effectLst>
                <a:outerShdw blurRad="38100" dist="38100" dir="2700000" algn="tl">
                  <a:srgbClr val="000000"/>
                </a:outerShdw>
              </a:effectLst>
              <a:latin typeface="Verdana" pitchFamily="34" charset="0"/>
            </a:endParaRPr>
          </a:p>
        </p:txBody>
      </p:sp>
      <p:sp>
        <p:nvSpPr>
          <p:cNvPr id="4" name="TextBox 3"/>
          <p:cNvSpPr txBox="1"/>
          <p:nvPr/>
        </p:nvSpPr>
        <p:spPr bwMode="auto">
          <a:xfrm>
            <a:off x="990600" y="5486400"/>
            <a:ext cx="7391400" cy="1134920"/>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6664" tIns="13332" rIns="26664" bIns="13332" rtlCol="0">
            <a:spAutoFit/>
          </a:bodyPr>
          <a:lstStyle/>
          <a:p>
            <a:r>
              <a:rPr lang="en-US" sz="2400" dirty="0" smtClean="0">
                <a:solidFill>
                  <a:srgbClr val="C0504D"/>
                </a:solidFill>
                <a:latin typeface="Verdana" pitchFamily="34" charset="0"/>
              </a:rPr>
              <a:t>Combining the 3-D conservation of mass for  </a:t>
            </a:r>
          </a:p>
          <a:p>
            <a:r>
              <a:rPr lang="en-US" sz="2400" dirty="0" smtClean="0">
                <a:solidFill>
                  <a:srgbClr val="C0504D"/>
                </a:solidFill>
                <a:latin typeface="Verdana" pitchFamily="34" charset="0"/>
              </a:rPr>
              <a:t>water vapor (any trace gas) and dry air yields </a:t>
            </a:r>
          </a:p>
          <a:p>
            <a:r>
              <a:rPr lang="en-US" sz="2400" dirty="0">
                <a:solidFill>
                  <a:srgbClr val="C0504D"/>
                </a:solidFill>
                <a:latin typeface="Verdana" pitchFamily="34" charset="0"/>
              </a:rPr>
              <a:t>t</a:t>
            </a:r>
            <a:r>
              <a:rPr lang="en-US" sz="2400" dirty="0" smtClean="0">
                <a:solidFill>
                  <a:srgbClr val="C0504D"/>
                </a:solidFill>
                <a:latin typeface="Verdana" pitchFamily="34" charset="0"/>
              </a:rPr>
              <a:t>he Fundamental Equation of Eddy Covariance. </a:t>
            </a:r>
          </a:p>
        </p:txBody>
      </p:sp>
      <p:sp>
        <p:nvSpPr>
          <p:cNvPr id="6" name="Rectangle 5"/>
          <p:cNvSpPr/>
          <p:nvPr/>
        </p:nvSpPr>
        <p:spPr bwMode="auto">
          <a:xfrm>
            <a:off x="838200" y="2667000"/>
            <a:ext cx="914400" cy="914400"/>
          </a:xfrm>
          <a:prstGeom prst="rect">
            <a:avLst/>
          </a:prstGeom>
          <a:solidFill>
            <a:schemeClr val="tx1"/>
          </a:solidFill>
          <a:ln>
            <a:noFill/>
          </a:ln>
          <a:effectLst>
            <a:outerShdw dist="107763" dir="2700000" algn="ctr" rotWithShape="0">
              <a:schemeClr val="tx1"/>
            </a:outerShdw>
          </a:effectLst>
          <a:extLst/>
        </p:spPr>
        <p:txBody>
          <a:bodyPr wrap="none" rtlCol="0" anchor="ctr"/>
          <a:lstStyle/>
          <a:p>
            <a:pPr algn="ctr"/>
            <a:endParaRPr lang="en-US" dirty="0"/>
          </a:p>
        </p:txBody>
      </p:sp>
    </p:spTree>
    <p:extLst>
      <p:ext uri="{BB962C8B-B14F-4D97-AF65-F5344CB8AC3E}">
        <p14:creationId xmlns:p14="http://schemas.microsoft.com/office/powerpoint/2010/main" val="241085072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[3.5]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Webb-Pearman-Leuning (WPL ‘Corrections’)</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1"/>
            <a:ext cx="70866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627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sp>
        <p:nvSpPr>
          <p:cNvPr id="96259" name="Text Box 3"/>
          <p:cNvSpPr txBox="1">
            <a:spLocks noChangeArrowheads="1"/>
          </p:cNvSpPr>
          <p:nvPr/>
        </p:nvSpPr>
        <p:spPr bwMode="auto">
          <a:xfrm>
            <a:off x="217487" y="228600"/>
            <a:ext cx="8789988" cy="5813124"/>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6664" tIns="13332" rIns="26664" bIns="13332">
            <a:spAutoFit/>
          </a:bodyPr>
          <a:lstStyle>
            <a:lvl1pPr algn="l" defTabSz="1096963">
              <a:tabLst>
                <a:tab pos="1300163" algn="l"/>
              </a:tabLst>
              <a:defRPr>
                <a:solidFill>
                  <a:schemeClr val="tx1"/>
                </a:solidFill>
                <a:latin typeface="Arial" charset="0"/>
              </a:defRPr>
            </a:lvl1pPr>
            <a:lvl2pPr marL="133350" algn="l" defTabSz="1096963">
              <a:tabLst>
                <a:tab pos="1300163" algn="l"/>
              </a:tabLst>
              <a:defRPr>
                <a:solidFill>
                  <a:schemeClr val="tx1"/>
                </a:solidFill>
                <a:latin typeface="Arial" charset="0"/>
              </a:defRPr>
            </a:lvl2pPr>
            <a:lvl3pPr marL="266700" algn="l" defTabSz="1096963">
              <a:tabLst>
                <a:tab pos="1300163" algn="l"/>
              </a:tabLst>
              <a:defRPr>
                <a:solidFill>
                  <a:schemeClr val="tx1"/>
                </a:solidFill>
                <a:latin typeface="Arial" charset="0"/>
              </a:defRPr>
            </a:lvl3pPr>
            <a:lvl4pPr marL="400050" algn="l" defTabSz="1096963">
              <a:tabLst>
                <a:tab pos="1300163" algn="l"/>
              </a:tabLst>
              <a:defRPr>
                <a:solidFill>
                  <a:schemeClr val="tx1"/>
                </a:solidFill>
                <a:latin typeface="Arial" charset="0"/>
              </a:defRPr>
            </a:lvl4pPr>
            <a:lvl5pPr marL="533400" algn="l" defTabSz="1096963">
              <a:tabLst>
                <a:tab pos="1300163" algn="l"/>
              </a:tabLst>
              <a:defRPr>
                <a:solidFill>
                  <a:schemeClr val="tx1"/>
                </a:solidFill>
                <a:latin typeface="Arial" charset="0"/>
              </a:defRPr>
            </a:lvl5pPr>
            <a:lvl6pPr marL="990600" defTabSz="1096963" fontAlgn="base">
              <a:spcBef>
                <a:spcPct val="0"/>
              </a:spcBef>
              <a:spcAft>
                <a:spcPct val="0"/>
              </a:spcAft>
              <a:tabLst>
                <a:tab pos="1300163" algn="l"/>
              </a:tabLst>
              <a:defRPr>
                <a:solidFill>
                  <a:schemeClr val="tx1"/>
                </a:solidFill>
                <a:latin typeface="Arial" charset="0"/>
              </a:defRPr>
            </a:lvl6pPr>
            <a:lvl7pPr marL="1447800" defTabSz="1096963" fontAlgn="base">
              <a:spcBef>
                <a:spcPct val="0"/>
              </a:spcBef>
              <a:spcAft>
                <a:spcPct val="0"/>
              </a:spcAft>
              <a:tabLst>
                <a:tab pos="1300163" algn="l"/>
              </a:tabLst>
              <a:defRPr>
                <a:solidFill>
                  <a:schemeClr val="tx1"/>
                </a:solidFill>
                <a:latin typeface="Arial" charset="0"/>
              </a:defRPr>
            </a:lvl7pPr>
            <a:lvl8pPr marL="1905000" defTabSz="1096963" fontAlgn="base">
              <a:spcBef>
                <a:spcPct val="0"/>
              </a:spcBef>
              <a:spcAft>
                <a:spcPct val="0"/>
              </a:spcAft>
              <a:tabLst>
                <a:tab pos="1300163" algn="l"/>
              </a:tabLst>
              <a:defRPr>
                <a:solidFill>
                  <a:schemeClr val="tx1"/>
                </a:solidFill>
                <a:latin typeface="Arial" charset="0"/>
              </a:defRPr>
            </a:lvl8pPr>
            <a:lvl9pPr marL="2362200" defTabSz="1096963" fontAlgn="base">
              <a:spcBef>
                <a:spcPct val="0"/>
              </a:spcBef>
              <a:spcAft>
                <a:spcPct val="0"/>
              </a:spcAft>
              <a:tabLst>
                <a:tab pos="1300163" algn="l"/>
              </a:tabLst>
              <a:defRPr>
                <a:solidFill>
                  <a:schemeClr val="tx1"/>
                </a:solidFill>
                <a:latin typeface="Arial" charset="0"/>
              </a:defRPr>
            </a:lvl9pPr>
          </a:lstStyle>
          <a:p>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3.6]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Webb-Pearman-Leuning (WPL ‘Corrections</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000" u="sng" dirty="0" smtClean="0">
                <a:solidFill>
                  <a:srgbClr val="FFD357"/>
                </a:solidFill>
                <a:latin typeface="Verdana" panose="020B0604030504040204" pitchFamily="34" charset="0"/>
                <a:ea typeface="Verdana" panose="020B0604030504040204" pitchFamily="34" charset="0"/>
                <a:cs typeface="Verdana" panose="020B0604030504040204" pitchFamily="34" charset="0"/>
              </a:rPr>
              <a:t>Comment 1:</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Infrared gas analyzers (open-path sensors) can </a:t>
            </a:r>
          </a:p>
          <a:p>
            <a:r>
              <a:rPr lang="en-US" sz="2000" dirty="0">
                <a:solidFill>
                  <a:srgbClr val="FFD357"/>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have self heating issues that behave like WPL terms,</a:t>
            </a:r>
          </a:p>
          <a:p>
            <a:r>
              <a:rPr lang="en-US" sz="2000" dirty="0">
                <a:solidFill>
                  <a:srgbClr val="FFD357"/>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because the sensor itself is a heat source.  This is </a:t>
            </a:r>
          </a:p>
          <a:p>
            <a:r>
              <a:rPr lang="en-US" sz="2000" dirty="0">
                <a:solidFill>
                  <a:srgbClr val="FFD357"/>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mainly a winter-time CO</a:t>
            </a:r>
            <a:r>
              <a:rPr lang="en-US" sz="2000" baseline="-25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2</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flux problem.  But it is </a:t>
            </a:r>
          </a:p>
          <a:p>
            <a:r>
              <a:rPr lang="en-US" sz="2000" dirty="0">
                <a:solidFill>
                  <a:srgbClr val="FFD357"/>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important to be aware of this issue for ET fluxes. </a:t>
            </a:r>
          </a:p>
          <a:p>
            <a:endParaRPr lang="en-US" sz="2000" u="sng" dirty="0" smtClean="0">
              <a:solidFill>
                <a:srgbClr val="FFD357"/>
              </a:solidFill>
              <a:latin typeface="Verdana" panose="020B0604030504040204" pitchFamily="34" charset="0"/>
              <a:ea typeface="Verdana" panose="020B0604030504040204" pitchFamily="34" charset="0"/>
              <a:cs typeface="Verdana" panose="020B0604030504040204" pitchFamily="34" charset="0"/>
            </a:endParaRPr>
          </a:p>
          <a:p>
            <a:endParaRPr lang="en-US" sz="2000" u="sng" dirty="0" smtClean="0">
              <a:solidFill>
                <a:srgbClr val="FFD357"/>
              </a:solidFill>
              <a:latin typeface="Verdana" panose="020B0604030504040204" pitchFamily="34" charset="0"/>
              <a:ea typeface="Verdana" panose="020B0604030504040204" pitchFamily="34" charset="0"/>
              <a:cs typeface="Verdana" panose="020B0604030504040204" pitchFamily="34" charset="0"/>
            </a:endParaRPr>
          </a:p>
          <a:p>
            <a:endParaRPr lang="en-US" sz="2000" u="sng" dirty="0">
              <a:solidFill>
                <a:srgbClr val="FFD357"/>
              </a:solidFill>
              <a:latin typeface="Verdana" panose="020B0604030504040204" pitchFamily="34" charset="0"/>
              <a:ea typeface="Verdana" panose="020B0604030504040204" pitchFamily="34" charset="0"/>
              <a:cs typeface="Verdana" panose="020B0604030504040204" pitchFamily="34" charset="0"/>
            </a:endParaRPr>
          </a:p>
          <a:p>
            <a:r>
              <a:rPr lang="en-US" sz="2000" u="sng" dirty="0">
                <a:solidFill>
                  <a:srgbClr val="FFD357"/>
                </a:solidFill>
                <a:latin typeface="Verdana" panose="020B0604030504040204" pitchFamily="34" charset="0"/>
                <a:ea typeface="Verdana" panose="020B0604030504040204" pitchFamily="34" charset="0"/>
                <a:cs typeface="Verdana" panose="020B0604030504040204" pitchFamily="34" charset="0"/>
              </a:rPr>
              <a:t>Comment </a:t>
            </a:r>
            <a:r>
              <a:rPr lang="en-US" sz="2000" u="sng" dirty="0" smtClean="0">
                <a:solidFill>
                  <a:srgbClr val="FFD357"/>
                </a:solidFill>
                <a:latin typeface="Verdana" panose="020B0604030504040204" pitchFamily="34" charset="0"/>
                <a:ea typeface="Verdana" panose="020B0604030504040204" pitchFamily="34" charset="0"/>
                <a:cs typeface="Verdana" panose="020B0604030504040204" pitchFamily="34" charset="0"/>
              </a:rPr>
              <a:t>2:</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Horizontal advection is nearly impossible to measure </a:t>
            </a:r>
          </a:p>
          <a:p>
            <a:r>
              <a:rPr lang="en-US" sz="2000" dirty="0">
                <a:solidFill>
                  <a:srgbClr val="FFD357"/>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without several towers. It has the potential to be a </a:t>
            </a:r>
          </a:p>
          <a:p>
            <a:r>
              <a:rPr lang="en-US" sz="2000" dirty="0">
                <a:solidFill>
                  <a:srgbClr val="FFD357"/>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big source of error and uncertainty in the flux data.</a:t>
            </a:r>
          </a:p>
          <a:p>
            <a:r>
              <a:rPr lang="en-US" sz="2000" dirty="0">
                <a:solidFill>
                  <a:srgbClr val="FFD357"/>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But my own experience and the evidence suggests </a:t>
            </a:r>
          </a:p>
          <a:p>
            <a:r>
              <a:rPr lang="en-US" sz="2000" dirty="0">
                <a:solidFill>
                  <a:srgbClr val="FFD357"/>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to me that it is more likely to be a problem with ET </a:t>
            </a:r>
          </a:p>
          <a:p>
            <a:r>
              <a:rPr lang="en-US" sz="2000" dirty="0">
                <a:solidFill>
                  <a:srgbClr val="FFD357"/>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D357"/>
                </a:solidFill>
                <a:latin typeface="Verdana" panose="020B0604030504040204" pitchFamily="34" charset="0"/>
                <a:ea typeface="Verdana" panose="020B0604030504040204" pitchFamily="34" charset="0"/>
                <a:cs typeface="Verdana" panose="020B0604030504040204" pitchFamily="34" charset="0"/>
              </a:rPr>
              <a:t>                  and trace gas (or mass) fluxes than with heat flux.  </a:t>
            </a:r>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10038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t"/>
          <a:lstStyle/>
          <a:p>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3.7]</a:t>
            </a:r>
            <a:r>
              <a:rPr lang="en-US"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Webb-Pearman-Leuning</a:t>
            </a:r>
            <a:r>
              <a:rPr lang="en-US"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(WPL ‘Corrections’)</a:t>
            </a:r>
          </a:p>
        </p:txBody>
      </p:sp>
      <p:pic>
        <p:nvPicPr>
          <p:cNvPr id="24585" name="Picture 9" descr="u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762001"/>
            <a:ext cx="8483600" cy="571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bwMode="auto">
              <a:xfrm>
                <a:off x="5790788" y="3947144"/>
                <a:ext cx="1459490" cy="396256"/>
              </a:xfrm>
              <a:prstGeom prst="rect">
                <a:avLst/>
              </a:prstGeom>
              <a:noFill/>
              <a:ln>
                <a:noFill/>
              </a:ln>
              <a:effectLst/>
              <a:extLst>
                <a:ext uri="{909E8E84-426E-40DD-AFC4-6F175D3DCCD1}">
                  <a14:hiddenFill>
                    <a:gradFill rotWithShape="0">
                      <a:gsLst>
                        <a:gs pos="0">
                          <a:srgbClr val="76C640"/>
                        </a:gs>
                        <a:gs pos="100000">
                          <a:srgbClr val="76C640">
                            <a:gamma/>
                            <a:shade val="75686"/>
                            <a:invGamma/>
                          </a:srgbClr>
                        </a:gs>
                      </a:gsLst>
                      <a:lin ang="2700000" scaled="1"/>
                    </a:gra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26664" tIns="13332" rIns="26664" bIns="13332" rtlCol="0" anchor="t">
                <a:spAutoFit/>
              </a:bodyPr>
              <a:lstStyle/>
              <a:p>
                <a:pPr algn="just"/>
                <a14:m>
                  <m:oMath xmlns:m="http://schemas.openxmlformats.org/officeDocument/2006/math">
                    <m:sSup>
                      <m:sSupPr>
                        <m:ctrlPr>
                          <a:rPr lang="en-US" sz="2400" b="0" i="1" smtClean="0">
                            <a:solidFill>
                              <a:schemeClr val="bg1"/>
                            </a:solidFill>
                            <a:effectLst/>
                            <a:latin typeface="Cambria Math"/>
                          </a:rPr>
                        </m:ctrlPr>
                      </m:sSupPr>
                      <m:e>
                        <m:r>
                          <a:rPr lang="en-US" sz="2400" b="0" i="1" smtClean="0">
                            <a:solidFill>
                              <a:schemeClr val="bg1"/>
                            </a:solidFill>
                            <a:effectLst/>
                            <a:latin typeface="Cambria Math"/>
                          </a:rPr>
                          <m:t>𝑝</m:t>
                        </m:r>
                      </m:e>
                      <m:sup>
                        <m:r>
                          <a:rPr lang="en-US" sz="2400" b="0" i="1" smtClean="0">
                            <a:solidFill>
                              <a:schemeClr val="bg1"/>
                            </a:solidFill>
                            <a:effectLst/>
                            <a:latin typeface="Cambria Math"/>
                          </a:rPr>
                          <m:t>′</m:t>
                        </m:r>
                      </m:sup>
                    </m:sSup>
                    <m:sSup>
                      <m:sSupPr>
                        <m:ctrlPr>
                          <a:rPr lang="en-US" sz="2400" b="0" i="1" smtClean="0">
                            <a:solidFill>
                              <a:schemeClr val="bg1"/>
                            </a:solidFill>
                            <a:effectLst/>
                            <a:latin typeface="Cambria Math"/>
                          </a:rPr>
                        </m:ctrlPr>
                      </m:sSupPr>
                      <m:e>
                        <m:r>
                          <a:rPr lang="en-US" sz="2400" b="0" i="1" smtClean="0">
                            <a:solidFill>
                              <a:schemeClr val="bg1"/>
                            </a:solidFill>
                            <a:effectLst/>
                            <a:latin typeface="Cambria Math"/>
                          </a:rPr>
                          <m:t>𝑤</m:t>
                        </m:r>
                      </m:e>
                      <m:sup>
                        <m:r>
                          <a:rPr lang="en-US" sz="2400" b="0" i="1" smtClean="0">
                            <a:solidFill>
                              <a:schemeClr val="bg1"/>
                            </a:solidFill>
                            <a:effectLst/>
                            <a:latin typeface="Cambria Math"/>
                          </a:rPr>
                          <m:t>′</m:t>
                        </m:r>
                      </m:sup>
                    </m:sSup>
                  </m:oMath>
                </a14:m>
                <a:r>
                  <a:rPr lang="en-US" sz="2400" dirty="0" smtClean="0">
                    <a:solidFill>
                      <a:schemeClr val="bg1"/>
                    </a:solidFill>
                    <a:effectLst/>
                    <a:latin typeface="Verdana" pitchFamily="34" charset="0"/>
                  </a:rPr>
                  <a:t> ~ </a:t>
                </a:r>
                <a:r>
                  <a:rPr lang="en-US" sz="2400" i="1" dirty="0" smtClean="0">
                    <a:solidFill>
                      <a:schemeClr val="bg1"/>
                    </a:solidFill>
                    <a:effectLst/>
                    <a:latin typeface="Verdana" pitchFamily="34" charset="0"/>
                  </a:rPr>
                  <a:t>u</a:t>
                </a:r>
                <a:r>
                  <a:rPr lang="en-US" sz="2400" i="1" baseline="30000" dirty="0" smtClean="0">
                    <a:solidFill>
                      <a:schemeClr val="bg1"/>
                    </a:solidFill>
                    <a:effectLst/>
                    <a:latin typeface="Verdana" pitchFamily="34" charset="0"/>
                  </a:rPr>
                  <a:t>3</a:t>
                </a:r>
                <a:endParaRPr lang="en-US" sz="2400" dirty="0">
                  <a:solidFill>
                    <a:schemeClr val="bg1"/>
                  </a:solidFill>
                  <a:effectLst/>
                  <a:latin typeface="Verdana"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bwMode="auto">
              <a:xfrm>
                <a:off x="5790788" y="3947144"/>
                <a:ext cx="1459490" cy="396256"/>
              </a:xfrm>
              <a:prstGeom prst="rect">
                <a:avLst/>
              </a:prstGeom>
              <a:blipFill rotWithShape="1">
                <a:blip r:embed="rId4"/>
                <a:stretch>
                  <a:fillRect l="-5439" t="-21212" r="-5858" b="-39394"/>
                </a:stretch>
              </a:blip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TextBox 2"/>
          <p:cNvSpPr txBox="1"/>
          <p:nvPr/>
        </p:nvSpPr>
        <p:spPr bwMode="auto">
          <a:xfrm>
            <a:off x="4114800" y="2904836"/>
            <a:ext cx="53913" cy="39625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endParaRPr lang="en-US" sz="2400" u="sng" dirty="0">
              <a:solidFill>
                <a:srgbClr val="FFFF85"/>
              </a:solidFill>
              <a:effectLst>
                <a:outerShdw blurRad="38100" dist="38100" dir="2700000" algn="tl">
                  <a:srgbClr val="000000"/>
                </a:outerShdw>
              </a:effectLst>
              <a:latin typeface="Verdana" pitchFamily="34" charset="0"/>
            </a:endParaRPr>
          </a:p>
        </p:txBody>
      </p:sp>
      <p:sp>
        <p:nvSpPr>
          <p:cNvPr id="4" name="TextBox 3"/>
          <p:cNvSpPr txBox="1"/>
          <p:nvPr/>
        </p:nvSpPr>
        <p:spPr bwMode="auto">
          <a:xfrm>
            <a:off x="4347799" y="2743200"/>
            <a:ext cx="3635855" cy="765588"/>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1600" dirty="0" smtClean="0">
                <a:solidFill>
                  <a:schemeClr val="bg1"/>
                </a:solidFill>
                <a:effectLst>
                  <a:outerShdw dist="38100" sx="1000" sy="1000" algn="tl">
                    <a:schemeClr val="tx2"/>
                  </a:outerShdw>
                </a:effectLst>
                <a:latin typeface="Verdana" pitchFamily="34" charset="0"/>
              </a:rPr>
              <a:t>The pressure covariance term can </a:t>
            </a:r>
            <a:endParaRPr lang="en-US" sz="1600" dirty="0">
              <a:solidFill>
                <a:schemeClr val="bg1"/>
              </a:solidFill>
              <a:effectLst>
                <a:outerShdw dist="38100" sx="1000" sy="1000" algn="tl">
                  <a:schemeClr val="tx2"/>
                </a:outerShdw>
              </a:effectLst>
              <a:latin typeface="Verdana" pitchFamily="34" charset="0"/>
            </a:endParaRPr>
          </a:p>
          <a:p>
            <a:pPr algn="just"/>
            <a:r>
              <a:rPr lang="en-US" sz="1600" dirty="0" smtClean="0">
                <a:solidFill>
                  <a:schemeClr val="bg1"/>
                </a:solidFill>
                <a:effectLst>
                  <a:outerShdw dist="38100" sx="1000" sy="1000" algn="tl">
                    <a:schemeClr val="tx2"/>
                  </a:outerShdw>
                </a:effectLst>
                <a:latin typeface="Verdana" pitchFamily="34" charset="0"/>
              </a:rPr>
              <a:t>usually be ignored, except when</a:t>
            </a:r>
            <a:r>
              <a:rPr lang="en-US" sz="1600" dirty="0">
                <a:solidFill>
                  <a:schemeClr val="bg1"/>
                </a:solidFill>
                <a:effectLst>
                  <a:outerShdw dist="38100" sx="1000" sy="1000" algn="tl">
                    <a:schemeClr val="tx2"/>
                  </a:outerShdw>
                </a:effectLst>
                <a:latin typeface="Verdana" pitchFamily="34" charset="0"/>
              </a:rPr>
              <a:t> </a:t>
            </a:r>
            <a:endParaRPr lang="en-US" sz="1600" dirty="0" smtClean="0">
              <a:solidFill>
                <a:schemeClr val="bg1"/>
              </a:solidFill>
              <a:effectLst>
                <a:outerShdw dist="38100" sx="1000" sy="1000" algn="tl">
                  <a:schemeClr val="tx2"/>
                </a:outerShdw>
              </a:effectLst>
              <a:latin typeface="Verdana" pitchFamily="34" charset="0"/>
            </a:endParaRPr>
          </a:p>
          <a:p>
            <a:pPr algn="just"/>
            <a:r>
              <a:rPr lang="en-US" sz="1600" dirty="0">
                <a:solidFill>
                  <a:schemeClr val="bg1"/>
                </a:solidFill>
                <a:effectLst>
                  <a:outerShdw dist="38100" sx="1000" sy="1000" algn="tl">
                    <a:schemeClr val="tx2"/>
                  </a:outerShdw>
                </a:effectLst>
                <a:latin typeface="Verdana" pitchFamily="34" charset="0"/>
              </a:rPr>
              <a:t>t</a:t>
            </a:r>
            <a:r>
              <a:rPr lang="en-US" sz="1600" dirty="0" smtClean="0">
                <a:solidFill>
                  <a:schemeClr val="bg1"/>
                </a:solidFill>
                <a:effectLst>
                  <a:outerShdw dist="38100" sx="1000" sy="1000" algn="tl">
                    <a:schemeClr val="tx2"/>
                  </a:outerShdw>
                </a:effectLst>
                <a:latin typeface="Verdana" pitchFamily="34" charset="0"/>
              </a:rPr>
              <a:t>here is “too much” turbulence.</a:t>
            </a:r>
            <a:endParaRPr lang="en-US" sz="1600" dirty="0">
              <a:solidFill>
                <a:schemeClr val="bg1"/>
              </a:solidFill>
              <a:effectLst>
                <a:outerShdw dist="38100" sx="1000" sy="1000" algn="tl">
                  <a:schemeClr val="tx2"/>
                </a:outerShdw>
              </a:effectLst>
              <a:latin typeface="Verdana" pitchFamily="34" charset="0"/>
            </a:endParaRPr>
          </a:p>
        </p:txBody>
      </p:sp>
      <p:sp>
        <p:nvSpPr>
          <p:cNvPr id="6" name="TextBox 5"/>
          <p:cNvSpPr txBox="1"/>
          <p:nvPr/>
        </p:nvSpPr>
        <p:spPr bwMode="auto">
          <a:xfrm>
            <a:off x="4054804" y="2058277"/>
            <a:ext cx="3946196" cy="303923"/>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u="sng" dirty="0" smtClean="0">
                <a:solidFill>
                  <a:srgbClr val="C00000"/>
                </a:solidFill>
                <a:latin typeface="Verdana" pitchFamily="34" charset="0"/>
              </a:rPr>
              <a:t>Comment 3: Pressure Covariance</a:t>
            </a:r>
            <a:endParaRPr lang="en-US" u="sng" dirty="0">
              <a:solidFill>
                <a:srgbClr val="C00000"/>
              </a:solidFill>
              <a:latin typeface="Verdana" pitchFamily="34" charset="0"/>
            </a:endParaRPr>
          </a:p>
        </p:txBody>
      </p:sp>
      <p:sp>
        <p:nvSpPr>
          <p:cNvPr id="7" name="TextBox 6"/>
          <p:cNvSpPr txBox="1"/>
          <p:nvPr/>
        </p:nvSpPr>
        <p:spPr bwMode="auto">
          <a:xfrm>
            <a:off x="5617217" y="3657600"/>
            <a:ext cx="836114" cy="39625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2400" dirty="0" smtClean="0">
                <a:solidFill>
                  <a:schemeClr val="bg1"/>
                </a:solidFill>
                <a:latin typeface="Verdana" pitchFamily="34" charset="0"/>
              </a:rPr>
              <a:t>____</a:t>
            </a:r>
            <a:endParaRPr lang="en-US" sz="2400" dirty="0">
              <a:solidFill>
                <a:schemeClr val="bg1"/>
              </a:solidFill>
              <a:latin typeface="Verdana" pitchFamily="34" charset="0"/>
            </a:endParaRPr>
          </a:p>
        </p:txBody>
      </p:sp>
      <p:sp>
        <p:nvSpPr>
          <p:cNvPr id="5" name="TextBox 4"/>
          <p:cNvSpPr txBox="1"/>
          <p:nvPr/>
        </p:nvSpPr>
        <p:spPr bwMode="auto">
          <a:xfrm>
            <a:off x="5949177" y="4208010"/>
            <a:ext cx="146823" cy="211590"/>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1200" dirty="0" smtClean="0">
                <a:solidFill>
                  <a:schemeClr val="bg1"/>
                </a:solidFill>
                <a:latin typeface="Verdana" pitchFamily="34" charset="0"/>
              </a:rPr>
              <a:t>a</a:t>
            </a:r>
            <a:endParaRPr lang="en-US" sz="1200" dirty="0">
              <a:solidFill>
                <a:schemeClr val="bg1"/>
              </a:solidFill>
              <a:latin typeface="Verdana" pitchFamily="34" charset="0"/>
            </a:endParaRPr>
          </a:p>
        </p:txBody>
      </p:sp>
      <p:sp>
        <p:nvSpPr>
          <p:cNvPr id="8" name="TextBox 7"/>
          <p:cNvSpPr txBox="1"/>
          <p:nvPr/>
        </p:nvSpPr>
        <p:spPr bwMode="auto">
          <a:xfrm>
            <a:off x="7010400" y="4191000"/>
            <a:ext cx="151632" cy="211590"/>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664" tIns="13332" rIns="26664" bIns="13332" rtlCol="0">
            <a:spAutoFit/>
          </a:bodyPr>
          <a:lstStyle/>
          <a:p>
            <a:pPr algn="just"/>
            <a:r>
              <a:rPr lang="en-US" sz="1200" dirty="0" smtClean="0">
                <a:solidFill>
                  <a:schemeClr val="bg1"/>
                </a:solidFill>
                <a:latin typeface="Verdana" pitchFamily="34" charset="0"/>
              </a:rPr>
              <a:t>*</a:t>
            </a:r>
            <a:endParaRPr lang="en-US" sz="1200" dirty="0">
              <a:solidFill>
                <a:schemeClr val="bg1"/>
              </a:solidFill>
              <a:latin typeface="Verdana" pitchFamily="34" charset="0"/>
            </a:endParaRPr>
          </a:p>
        </p:txBody>
      </p:sp>
    </p:spTree>
    <p:extLst>
      <p:ext uri="{BB962C8B-B14F-4D97-AF65-F5344CB8AC3E}">
        <p14:creationId xmlns:p14="http://schemas.microsoft.com/office/powerpoint/2010/main" val="22757469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[4.0] EC and Energy Balance Closure</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 how well does all of this stuff really work? </a:t>
            </a:r>
            <a:endParaRPr lang="en-US" sz="20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Closing the Surface Energy Balance: The acid test ?</a:t>
            </a:r>
          </a:p>
          <a:p>
            <a:endParaRPr lang="en-US"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400" b="1"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a:t>
            </a:r>
            <a:r>
              <a:rPr lang="en-US" sz="2400" b="1" i="1" baseline="-25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a:t>
            </a:r>
            <a:r>
              <a:rPr lang="en-US" sz="2400" b="1"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 H + LE + G</a:t>
            </a:r>
            <a:r>
              <a:rPr lang="en-US" sz="2400" b="1" i="1" baseline="-250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a:t>
            </a:r>
          </a:p>
        </p:txBody>
      </p:sp>
    </p:spTree>
    <p:extLst>
      <p:ext uri="{BB962C8B-B14F-4D97-AF65-F5344CB8AC3E}">
        <p14:creationId xmlns:p14="http://schemas.microsoft.com/office/powerpoint/2010/main" val="3506697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nchorCtr="0"/>
          <a:lstStyle/>
          <a:p>
            <a:pPr algn="ctr"/>
            <a:r>
              <a:rPr lang="en-US" sz="3200" b="1"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OUTLINE</a:t>
            </a:r>
          </a:p>
          <a:p>
            <a:pPr algn="ctr"/>
            <a:endParaRPr lang="en-US" sz="2400" b="1" u="sng" dirty="0">
              <a:solidFill>
                <a:srgbClr val="FFFF85"/>
              </a:solidFill>
              <a:effectLst>
                <a:outerShdw blurRad="38100" dist="38100" dir="2700000" algn="tl">
                  <a:srgbClr val="000000">
                    <a:alpha val="43137"/>
                  </a:srgbClr>
                </a:outerShdw>
              </a:effectLst>
            </a:endParaRPr>
          </a:p>
          <a:p>
            <a:pPr marL="457200" indent="-457200">
              <a:buAutoNum type="arabicParenBoth"/>
            </a:pP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What is Eddy Covariance (EC) </a:t>
            </a:r>
          </a:p>
          <a:p>
            <a:pPr marL="457200" indent="-457200">
              <a:buAutoNum type="arabicParenBoth"/>
            </a:pPr>
            <a:endParaRPr lang="en-US" sz="2400" b="1" dirty="0" smtClean="0">
              <a:solidFill>
                <a:srgbClr val="FFFF85"/>
              </a:solidFill>
              <a:effectLst>
                <a:outerShdw blurRad="38100" dist="38100" dir="2700000" algn="tl">
                  <a:srgbClr val="000000">
                    <a:alpha val="43137"/>
                  </a:srgbClr>
                </a:outerShdw>
              </a:effectLst>
            </a:endParaRPr>
          </a:p>
          <a:p>
            <a:pPr marL="457200" indent="-457200">
              <a:buAutoNum type="arabicParenBoth" startAt="2"/>
            </a:pP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What is the nature of the instrumentation </a:t>
            </a:r>
          </a:p>
          <a:p>
            <a:r>
              <a:rPr lang="en-US" sz="16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*Response time, Transfer function, Open- &amp; Closed-Path Samplers</a:t>
            </a:r>
          </a:p>
          <a:p>
            <a:r>
              <a:rPr lang="en-US" sz="16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*Spectral attenuation and Spectral Corrections</a:t>
            </a:r>
          </a:p>
          <a:p>
            <a:endParaRPr lang="en-US" sz="2400" b="1" dirty="0" smtClean="0">
              <a:solidFill>
                <a:srgbClr val="FFFF85"/>
              </a:solidFill>
              <a:effectLst>
                <a:outerShdw blurRad="38100" dist="38100" dir="2700000" algn="tl">
                  <a:srgbClr val="000000">
                    <a:alpha val="43137"/>
                  </a:srgbClr>
                </a:outerShdw>
              </a:effectLst>
            </a:endParaRPr>
          </a:p>
          <a:p>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 WPL Density “Terms” or “Corrections” </a:t>
            </a:r>
          </a:p>
          <a:p>
            <a:endPar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 How well do Eddy Covariance systems perform</a:t>
            </a:r>
          </a:p>
          <a:p>
            <a:r>
              <a:rPr lang="en-US" sz="2400" b="1" dirty="0" smtClean="0">
                <a:solidFill>
                  <a:srgbClr val="FFFF85"/>
                </a:solidFill>
                <a:effectLst>
                  <a:outerShdw blurRad="38100" dist="38100" dir="2700000" algn="tl">
                    <a:srgbClr val="000000">
                      <a:alpha val="43137"/>
                    </a:srgbClr>
                  </a:outerShdw>
                </a:effectLst>
              </a:rPr>
              <a:t>        *</a:t>
            </a:r>
            <a:r>
              <a:rPr lang="en-US" sz="16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Surface Energy Balance</a:t>
            </a:r>
          </a:p>
          <a:p>
            <a:endParaRPr lang="en-US" sz="2400" b="1" dirty="0">
              <a:solidFill>
                <a:srgbClr val="FFFF85"/>
              </a:solidFill>
              <a:effectLst>
                <a:outerShdw blurRad="38100" dist="38100" dir="2700000" algn="tl">
                  <a:srgbClr val="000000">
                    <a:alpha val="43137"/>
                  </a:srgbClr>
                </a:outerShdw>
              </a:effectLst>
            </a:endParaRPr>
          </a:p>
          <a:p>
            <a:pPr marL="457200" indent="-457200">
              <a:buAutoNum type="arabicParenBoth" startAt="5"/>
            </a:pP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Sonic Anemometers &amp; Surface Energy Balance </a:t>
            </a:r>
          </a:p>
          <a:p>
            <a:pPr marL="457200" indent="-457200">
              <a:buAutoNum type="arabicParenBoth" startAt="5"/>
            </a:pPr>
            <a:endParaRPr lang="en-US" sz="2400" b="1" dirty="0">
              <a:solidFill>
                <a:srgbClr val="FFFF85"/>
              </a:solidFill>
              <a:effectLst>
                <a:outerShdw blurRad="38100" dist="38100" dir="2700000" algn="tl">
                  <a:srgbClr val="000000">
                    <a:alpha val="43137"/>
                  </a:srgbClr>
                </a:outerShdw>
              </a:effectLst>
            </a:endParaRPr>
          </a:p>
          <a:p>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(6) Soil Heat Flux </a:t>
            </a:r>
            <a:r>
              <a:rPr lang="en-US" sz="2400" b="1"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&amp;</a:t>
            </a: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Surface Energy Balance</a:t>
            </a:r>
            <a:endParaRPr lang="en-US" sz="2400" b="1"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13956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[4.1]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EC and Energy Balance Closure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14400"/>
            <a:ext cx="8534400" cy="5334000"/>
          </a:xfrm>
          <a:prstGeom prst="rect">
            <a:avLst/>
          </a:prstGeom>
        </p:spPr>
      </p:pic>
    </p:spTree>
    <p:extLst>
      <p:ext uri="{BB962C8B-B14F-4D97-AF65-F5344CB8AC3E}">
        <p14:creationId xmlns:p14="http://schemas.microsoft.com/office/powerpoint/2010/main" val="2567793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[5.0] Sonic Anemometers and Energy Balance</a:t>
            </a: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2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Kochendorfer et al (2012; 2013) </a:t>
            </a:r>
          </a:p>
          <a:p>
            <a:r>
              <a:rPr lang="en-US" sz="12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Boundary-Layer Meteorology </a:t>
            </a:r>
            <a:r>
              <a:rPr lang="en-US" sz="1200" b="1" dirty="0" smtClean="0">
                <a:solidFill>
                  <a:srgbClr val="FFFF85"/>
                </a:solidFill>
                <a:latin typeface="Verdana" panose="020B0604030504040204" pitchFamily="34" charset="0"/>
                <a:ea typeface="Verdana" panose="020B0604030504040204" pitchFamily="34" charset="0"/>
                <a:cs typeface="Verdana" panose="020B0604030504040204" pitchFamily="34" charset="0"/>
              </a:rPr>
              <a:t>145</a:t>
            </a:r>
            <a:r>
              <a:rPr lang="en-US" sz="12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383-398; </a:t>
            </a:r>
          </a:p>
          <a:p>
            <a:r>
              <a:rPr lang="en-US" sz="12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Boundary-Layer </a:t>
            </a:r>
            <a:r>
              <a:rPr lang="en-US" sz="1200" dirty="0">
                <a:solidFill>
                  <a:srgbClr val="FFFF85"/>
                </a:solidFill>
                <a:latin typeface="Verdana" panose="020B0604030504040204" pitchFamily="34" charset="0"/>
                <a:ea typeface="Verdana" panose="020B0604030504040204" pitchFamily="34" charset="0"/>
                <a:cs typeface="Verdana" panose="020B0604030504040204" pitchFamily="34" charset="0"/>
              </a:rPr>
              <a:t>Meteorology </a:t>
            </a:r>
            <a:r>
              <a:rPr lang="en-US" sz="1200" b="1" dirty="0" smtClean="0">
                <a:solidFill>
                  <a:srgbClr val="FFFF85"/>
                </a:solidFill>
                <a:latin typeface="Verdana" panose="020B0604030504040204" pitchFamily="34" charset="0"/>
                <a:ea typeface="Verdana" panose="020B0604030504040204" pitchFamily="34" charset="0"/>
                <a:cs typeface="Verdana" panose="020B0604030504040204" pitchFamily="34" charset="0"/>
              </a:rPr>
              <a:t>147</a:t>
            </a:r>
            <a:r>
              <a:rPr lang="en-US" sz="12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337-345.  </a:t>
            </a:r>
          </a:p>
          <a:p>
            <a:endParaRPr lang="en-US" sz="1200" dirty="0">
              <a:solidFill>
                <a:srgbClr val="FFFF85"/>
              </a:solidFill>
              <a:latin typeface="Verdana" panose="020B0604030504040204" pitchFamily="34" charset="0"/>
              <a:ea typeface="Verdana" panose="020B0604030504040204" pitchFamily="34" charset="0"/>
              <a:cs typeface="Verdana" panose="020B0604030504040204" pitchFamily="34" charset="0"/>
            </a:endParaRPr>
          </a:p>
          <a:p>
            <a:endParaRPr lang="en-US" sz="1200" dirty="0" smtClean="0">
              <a:solidFill>
                <a:srgbClr val="FFFF85"/>
              </a:solidFill>
              <a:latin typeface="Verdana" panose="020B0604030504040204" pitchFamily="34" charset="0"/>
              <a:ea typeface="Verdana" panose="020B0604030504040204" pitchFamily="34" charset="0"/>
              <a:cs typeface="Verdana" panose="020B0604030504040204" pitchFamily="34" charset="0"/>
            </a:endParaRPr>
          </a:p>
          <a:p>
            <a:endParaRPr lang="en-US" sz="1200" dirty="0">
              <a:solidFill>
                <a:srgbClr val="FFFF85"/>
              </a:solidFill>
              <a:latin typeface="Verdana" panose="020B0604030504040204" pitchFamily="34" charset="0"/>
              <a:ea typeface="Verdana" panose="020B0604030504040204" pitchFamily="34" charset="0"/>
              <a:cs typeface="Verdana" panose="020B0604030504040204" pitchFamily="34" charset="0"/>
            </a:endParaRPr>
          </a:p>
          <a:p>
            <a:r>
              <a:rPr lang="en-US" sz="12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Frank et al (2013) </a:t>
            </a:r>
          </a:p>
          <a:p>
            <a:r>
              <a:rPr lang="en-US" sz="12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Agricultural &amp; Forest </a:t>
            </a:r>
            <a:r>
              <a:rPr lang="en-US" sz="1200" dirty="0">
                <a:solidFill>
                  <a:srgbClr val="FFFF85"/>
                </a:solidFill>
                <a:latin typeface="Verdana" panose="020B0604030504040204" pitchFamily="34" charset="0"/>
                <a:ea typeface="Verdana" panose="020B0604030504040204" pitchFamily="34" charset="0"/>
                <a:cs typeface="Verdana" panose="020B0604030504040204" pitchFamily="34" charset="0"/>
              </a:rPr>
              <a:t>Meteorology </a:t>
            </a:r>
            <a:r>
              <a:rPr lang="en-US" sz="1200" b="1" dirty="0" smtClean="0">
                <a:solidFill>
                  <a:srgbClr val="FFFF85"/>
                </a:solidFill>
                <a:latin typeface="Verdana" panose="020B0604030504040204" pitchFamily="34" charset="0"/>
                <a:ea typeface="Verdana" panose="020B0604030504040204" pitchFamily="34" charset="0"/>
                <a:cs typeface="Verdana" panose="020B0604030504040204" pitchFamily="34" charset="0"/>
              </a:rPr>
              <a:t>171-172</a:t>
            </a:r>
            <a:r>
              <a:rPr lang="en-US" sz="1200" dirty="0" smtClean="0">
                <a:solidFill>
                  <a:srgbClr val="FFFF85"/>
                </a:solidFill>
                <a:latin typeface="Verdana" panose="020B0604030504040204" pitchFamily="34" charset="0"/>
                <a:ea typeface="Verdana" panose="020B0604030504040204" pitchFamily="34" charset="0"/>
                <a:cs typeface="Verdana" panose="020B0604030504040204" pitchFamily="34" charset="0"/>
              </a:rPr>
              <a:t>: 72-81.</a:t>
            </a:r>
            <a:endParaRPr lang="en-US" sz="12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5123" name="Picture 3" descr="C:\Users\wmassman\Documents\ASA 2013\Keynote talk\Fig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525" y="1572491"/>
            <a:ext cx="4359276" cy="3276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4724399" y="1572491"/>
            <a:ext cx="4283075" cy="4294909"/>
          </a:xfrm>
          <a:prstGeom prst="rect">
            <a:avLst/>
          </a:prstGeom>
        </p:spPr>
      </p:pic>
    </p:spTree>
    <p:extLst>
      <p:ext uri="{BB962C8B-B14F-4D97-AF65-F5344CB8AC3E}">
        <p14:creationId xmlns:p14="http://schemas.microsoft.com/office/powerpoint/2010/main" val="514500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5.1] Sonic Anemometers and Energy </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Balance</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These two papers report that non-orthogonal sonic </a:t>
            </a:r>
          </a:p>
          <a:p>
            <a:r>
              <a:rPr lang="en-US" sz="2400" b="1"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a:t>
            </a: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nemometers appear to underestimate the vertical </a:t>
            </a:r>
          </a:p>
          <a:p>
            <a:r>
              <a:rPr lang="en-US" sz="2400" b="1"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v</a:t>
            </a: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elocity fluctuation, </a:t>
            </a:r>
            <a:r>
              <a:rPr lang="en-US" sz="2400" b="1" i="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a:t>
            </a: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by about 10%, which then </a:t>
            </a:r>
          </a:p>
          <a:p>
            <a:r>
              <a:rPr lang="en-US" sz="2400" b="1"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a:t>
            </a: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ranslates into a 10% reduction in the fluxes.  </a:t>
            </a:r>
          </a:p>
          <a:p>
            <a:endParaRPr lang="en-US" sz="2400" b="1"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Clearly this is an unexpected finding, but if </a:t>
            </a:r>
          </a:p>
          <a:p>
            <a:r>
              <a:rPr lang="en-US" sz="2400" b="1"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a:t>
            </a: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urther confirmed can account for a significant </a:t>
            </a:r>
          </a:p>
          <a:p>
            <a:r>
              <a:rPr lang="en-US" sz="2400" b="1"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a:t>
            </a:r>
            <a:r>
              <a:rPr lang="en-US" sz="24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ortion of the lack of energy balance closure.  </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54927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[5.2] </a:t>
            </a:r>
            <a:r>
              <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Sonic Anemometers and Energy </a:t>
            </a: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Balance</a:t>
            </a:r>
            <a:endPar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 our (Frank &amp; Massman) most recent  </a:t>
            </a:r>
          </a:p>
          <a:p>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sonic inter-comparison experiment is focused </a:t>
            </a:r>
          </a:p>
          <a:p>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on different non-orthogonal sonic designs. </a:t>
            </a:r>
          </a:p>
          <a:p>
            <a:endPar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Stay tuned for results!      </a:t>
            </a:r>
            <a:endPar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4" name="Picture 2" descr="C:\Users\wmassman\Documents\ASA 2013\Keynote talk\Morgan Heim_flux tower-71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66800"/>
            <a:ext cx="47244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wmassman\Documents\John Frank &amp; GLEES\P614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2057400"/>
            <a:ext cx="3978275" cy="396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50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[6.0] Soil Heat Flux &amp; Energy Balance</a:t>
            </a: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Often soil heat flux and heat storage terms are </a:t>
            </a:r>
          </a:p>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mentioned as potential causes for at least some </a:t>
            </a:r>
          </a:p>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of the failure to close the surface energy budget.</a:t>
            </a:r>
          </a:p>
          <a:p>
            <a:endPar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 general, it is often important but usually not </a:t>
            </a:r>
          </a:p>
          <a:p>
            <a:r>
              <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a:t>
            </a:r>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he ultimate cause of systematic failure so often </a:t>
            </a:r>
          </a:p>
          <a:p>
            <a:r>
              <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a:t>
            </a:r>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bserved. </a:t>
            </a:r>
          </a:p>
          <a:p>
            <a:endPar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But given the importance of soil heat flux, </a:t>
            </a:r>
          </a:p>
          <a:p>
            <a:r>
              <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a:t>
            </a:r>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oil temperature, and soil evaporation to </a:t>
            </a:r>
          </a:p>
          <a:p>
            <a:r>
              <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a:t>
            </a:r>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griculture I have included some key papers </a:t>
            </a:r>
          </a:p>
          <a:p>
            <a:r>
              <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a:t>
            </a:r>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 these matters in my reference list. But in </a:t>
            </a:r>
          </a:p>
          <a:p>
            <a:r>
              <a:rPr lang="en-US" sz="2400"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truth this is really the subject of a separate talk.  </a:t>
            </a:r>
            <a:endParaRPr lang="en-US" sz="2400"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06697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pPr algn="ctr"/>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(7.0) Energy Balance Summary</a:t>
            </a:r>
          </a:p>
          <a:p>
            <a:pPr algn="ctr"/>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0" lvl="1"/>
            <a:r>
              <a:rPr lang="en-AU" sz="2400" b="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Conclusions from </a:t>
            </a:r>
            <a:r>
              <a:rPr lang="en-AU" sz="2400" b="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Leuning </a:t>
            </a:r>
            <a:r>
              <a:rPr lang="en-AU" sz="2400" b="1"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et al</a:t>
            </a:r>
            <a:r>
              <a:rPr lang="en-AU" sz="2400" b="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(2012</a:t>
            </a:r>
            <a:r>
              <a:rPr lang="en-AU" sz="2400" b="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pPr marL="0" lvl="1"/>
            <a:endParaRPr lang="en-AU" dirty="0">
              <a:solidFill>
                <a:srgbClr val="FFD357"/>
              </a:solidFill>
              <a:effectLst>
                <a:outerShdw blurRad="38100" dist="38100" dir="2700000" algn="tl">
                  <a:srgbClr val="000000">
                    <a:alpha val="43137"/>
                  </a:srgbClr>
                </a:outerShdw>
              </a:effectLst>
            </a:endParaRPr>
          </a:p>
          <a:p>
            <a:pPr marL="342900" indent="-342900">
              <a:buAutoNum type="alphaLcParenBoth"/>
            </a:pP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Half-hourly averages of [</a:t>
            </a:r>
            <a:r>
              <a:rPr lang="en-AU"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 </a:t>
            </a:r>
            <a:r>
              <a:rPr lang="en-AU"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LE</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systematically</a:t>
            </a:r>
          </a:p>
          <a:p>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underestimate [</a:t>
            </a:r>
            <a:r>
              <a:rPr lang="en-AU" i="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a:t>
            </a:r>
            <a:r>
              <a:rPr lang="en-AU" i="1" baseline="-250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a:t>
            </a:r>
            <a:r>
              <a:rPr lang="en-AU" i="1" baseline="-25000"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most flux sites</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endPar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 Advective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flux divergences cannot explain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imbalance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because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they </a:t>
            </a:r>
          </a:p>
          <a:p>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require unrealistically large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and systematically positive horizontal </a:t>
            </a:r>
            <a:endPar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temperature</a:t>
            </a:r>
            <a:r>
              <a:rPr lang="en-AU" i="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gradients and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vertical velocities</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sz="1400"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endParaRPr lang="en-AU" sz="14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AU" sz="1400"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Imbalance partially explained by:</a:t>
            </a:r>
          </a:p>
          <a:p>
            <a:pPr marL="1175" lvl="1" indent="0">
              <a:buNone/>
            </a:pP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 Phase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lags due to incorrect estimates of energy storage in </a:t>
            </a:r>
            <a:endPar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1175" lvl="1" indent="0">
              <a:buNone/>
            </a:pP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soils</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air &amp;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biomass below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measurement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height, but 24-hr </a:t>
            </a:r>
          </a:p>
          <a:p>
            <a:pPr marL="1175" lvl="1" indent="0">
              <a:buNone/>
            </a:pP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averages can remove much of this bias.</a:t>
            </a:r>
          </a:p>
          <a:p>
            <a:pPr marL="1175" lvl="1"/>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Incorrect coordinate rotation: </a:t>
            </a:r>
            <a:r>
              <a:rPr lang="en-AU"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u’T’</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contamination of </a:t>
            </a:r>
            <a:r>
              <a:rPr lang="en-AU"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w’T</a:t>
            </a:r>
            <a:r>
              <a:rPr lang="en-AU" i="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pPr marL="1175" lvl="1"/>
            <a:r>
              <a:rPr lang="en-AU"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i="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Carefully implemented eddy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flux systems on horizontally </a:t>
            </a:r>
            <a:endPar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1175" lvl="1"/>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homogeneous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sites can measure fluxes </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accurately.</a:t>
            </a:r>
          </a:p>
          <a:p>
            <a:pPr marL="1175" lvl="1"/>
            <a:endPar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1175" lvl="1"/>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sz="20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Flow distortion associated with non-orthogonal sonics.</a:t>
            </a:r>
            <a:endParaRPr lang="en-AU" sz="2000"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1175" lvl="1"/>
            <a:endPar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1175" lvl="1" indent="0">
              <a:buNone/>
            </a:pP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endPar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0" lvl="1"/>
            <a:r>
              <a:rPr lang="en-AU" sz="3200" dirty="0" smtClean="0">
                <a:solidFill>
                  <a:srgbClr val="FFD357"/>
                </a:solidFill>
              </a:rPr>
              <a:t> </a:t>
            </a:r>
            <a:endParaRPr lang="en-AU" sz="3200" dirty="0">
              <a:solidFill>
                <a:srgbClr val="FFD357"/>
              </a:solidFill>
            </a:endParaRPr>
          </a:p>
          <a:p>
            <a:pPr algn="ctr"/>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48872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pPr algn="ctr"/>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(7.1) Energy Balance Summary</a:t>
            </a:r>
          </a:p>
          <a:p>
            <a:pPr algn="ctr"/>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0" lvl="1"/>
            <a:r>
              <a:rPr lang="en-AU" sz="2400" b="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Recommendations from </a:t>
            </a:r>
            <a:r>
              <a:rPr lang="en-AU" sz="2400" b="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Leuning </a:t>
            </a:r>
            <a:r>
              <a:rPr lang="en-AU" sz="2400" b="1"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et al</a:t>
            </a:r>
            <a:r>
              <a:rPr lang="en-AU" sz="2400" b="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(2012</a:t>
            </a:r>
            <a:r>
              <a:rPr lang="en-AU" sz="2400" b="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pPr marL="0" lvl="1"/>
            <a:endParaRPr lang="en-AU" dirty="0" smtClean="0">
              <a:solidFill>
                <a:srgbClr val="FFD357"/>
              </a:solidFill>
              <a:effectLst>
                <a:outerShdw blurRad="38100" dist="38100" dir="2700000" algn="tl">
                  <a:srgbClr val="000000">
                    <a:alpha val="43137"/>
                  </a:srgbClr>
                </a:outerShdw>
              </a:effectLst>
            </a:endParaRPr>
          </a:p>
          <a:p>
            <a:pPr marL="0" lvl="1"/>
            <a:endParaRPr lang="en-AU" dirty="0">
              <a:solidFill>
                <a:srgbClr val="FFD357"/>
              </a:solidFill>
              <a:effectLst>
                <a:outerShdw blurRad="38100" dist="38100" dir="2700000" algn="tl">
                  <a:srgbClr val="000000">
                    <a:alpha val="43137"/>
                  </a:srgbClr>
                </a:outerShdw>
              </a:effectLst>
            </a:endParaRPr>
          </a:p>
          <a:p>
            <a:pPr marL="342900" indent="-342900">
              <a:buAutoNum type="alphaLcParenBoth"/>
            </a:pP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Do not adjust/scale time-averaged values of [</a:t>
            </a:r>
            <a:r>
              <a:rPr lang="en-AU"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 </a:t>
            </a:r>
            <a:r>
              <a:rPr lang="en-AU" i="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LE</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to = [</a:t>
            </a:r>
            <a:r>
              <a:rPr lang="en-AU" i="1"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a:t>
            </a:r>
            <a:r>
              <a:rPr lang="en-AU" i="1" baseline="-250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AU" i="1"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a:t>
            </a:r>
            <a:r>
              <a:rPr lang="en-AU" i="1" baseline="-25000"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pPr marL="342900" indent="-342900">
              <a:buAutoNum type="alphaLcParenBoth"/>
            </a:pPr>
            <a:endPar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342900" indent="-342900">
              <a:buAutoNum type="alphaLcParenBoth"/>
            </a:pPr>
            <a:endPar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 Do not adjust other scalar (CO</a:t>
            </a:r>
            <a:r>
              <a:rPr lang="en-AU" baseline="-25000"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a:t>
            </a: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fluxes either. </a:t>
            </a:r>
          </a:p>
          <a:p>
            <a:endPar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1175" lvl="1" indent="0">
              <a:buNone/>
            </a:pPr>
            <a:r>
              <a:rPr lang="en-AU" dirty="0" smtClean="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endParaRPr lang="en-AU" dirty="0">
              <a:solidFill>
                <a:srgbClr val="FFD3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0" lvl="1"/>
            <a:r>
              <a:rPr lang="en-AU" sz="3200" dirty="0" smtClean="0">
                <a:solidFill>
                  <a:srgbClr val="FFD357"/>
                </a:solidFill>
              </a:rPr>
              <a:t> </a:t>
            </a:r>
            <a:endParaRPr lang="en-AU" sz="3200" dirty="0">
              <a:solidFill>
                <a:srgbClr val="FFD357"/>
              </a:solidFill>
            </a:endParaRPr>
          </a:p>
          <a:p>
            <a:pPr algn="ctr"/>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32619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2400" u="sng"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3200" b="1" dirty="0" smtClean="0">
                <a:solidFill>
                  <a:srgbClr val="FFFF85"/>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Thank You</a:t>
            </a:r>
          </a:p>
        </p:txBody>
      </p:sp>
    </p:spTree>
    <p:extLst>
      <p:ext uri="{BB962C8B-B14F-4D97-AF65-F5344CB8AC3E}">
        <p14:creationId xmlns:p14="http://schemas.microsoft.com/office/powerpoint/2010/main" val="3506697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18341"/>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endParaRPr lang="en-US" dirty="0" smtClean="0">
              <a:solidFill>
                <a:srgbClr val="FFFF00"/>
              </a:solidFill>
            </a:endParaRPr>
          </a:p>
          <a:p>
            <a:r>
              <a:rPr lang="en-US" sz="2400" u="sng" dirty="0" smtClean="0">
                <a:solidFill>
                  <a:srgbClr val="FFFF85"/>
                </a:solidFill>
                <a:effectLst>
                  <a:outerShdw blurRad="38100" dist="38100" dir="2700000" algn="tl">
                    <a:srgbClr val="000000"/>
                  </a:outerShdw>
                </a:effectLst>
                <a:latin typeface="Verdana" pitchFamily="34" charset="0"/>
              </a:rPr>
              <a:t>[1.0] What is Eddy Covariance</a:t>
            </a:r>
          </a:p>
          <a:p>
            <a:endParaRPr lang="en-US" sz="2400" u="sng" dirty="0">
              <a:solidFill>
                <a:srgbClr val="FFFF85"/>
              </a:solidFill>
              <a:effectLst>
                <a:outerShdw blurRad="38100" dist="38100" dir="2700000" algn="tl">
                  <a:srgbClr val="000000"/>
                </a:outerShdw>
              </a:effectLst>
              <a:latin typeface="Verdana" pitchFamily="34" charset="0"/>
            </a:endParaRPr>
          </a:p>
          <a:p>
            <a:r>
              <a:rPr lang="en-US" sz="1600" dirty="0" smtClean="0">
                <a:solidFill>
                  <a:srgbClr val="FFFF85"/>
                </a:solidFill>
                <a:effectLst>
                  <a:outerShdw blurRad="38100" dist="38100" dir="2700000" algn="tl">
                    <a:srgbClr val="000000"/>
                  </a:outerShdw>
                </a:effectLst>
                <a:latin typeface="Verdana" pitchFamily="34" charset="0"/>
              </a:rPr>
              <a:t>Eddy Covariance is a micrometeorological technique to measure the exchange rate </a:t>
            </a:r>
          </a:p>
          <a:p>
            <a:r>
              <a:rPr lang="en-US" sz="1600" dirty="0" smtClean="0">
                <a:solidFill>
                  <a:srgbClr val="FFFF85"/>
                </a:solidFill>
                <a:effectLst>
                  <a:outerShdw blurRad="38100" dist="38100" dir="2700000" algn="tl">
                    <a:srgbClr val="000000"/>
                  </a:outerShdw>
                </a:effectLst>
                <a:latin typeface="Verdana" pitchFamily="34" charset="0"/>
              </a:rPr>
              <a:t>of energy and mass between atmosphere and the earth’s surface by sampling </a:t>
            </a:r>
          </a:p>
          <a:p>
            <a:r>
              <a:rPr lang="en-US" sz="1600" dirty="0">
                <a:solidFill>
                  <a:srgbClr val="FFFF85"/>
                </a:solidFill>
                <a:effectLst>
                  <a:outerShdw blurRad="38100" dist="38100" dir="2700000" algn="tl">
                    <a:srgbClr val="000000"/>
                  </a:outerShdw>
                </a:effectLst>
                <a:latin typeface="Verdana" pitchFamily="34" charset="0"/>
              </a:rPr>
              <a:t>t</a:t>
            </a:r>
            <a:r>
              <a:rPr lang="en-US" sz="1600" dirty="0" smtClean="0">
                <a:solidFill>
                  <a:srgbClr val="FFFF85"/>
                </a:solidFill>
                <a:effectLst>
                  <a:outerShdw blurRad="38100" dist="38100" dir="2700000" algn="tl">
                    <a:srgbClr val="000000"/>
                  </a:outerShdw>
                </a:effectLst>
                <a:latin typeface="Verdana" pitchFamily="34" charset="0"/>
              </a:rPr>
              <a:t>urbulent atmospheric motions and the associated fluctuations in mass concentration.</a:t>
            </a:r>
          </a:p>
          <a:p>
            <a:endParaRPr lang="en-US" sz="1600" dirty="0">
              <a:solidFill>
                <a:srgbClr val="FFFF85"/>
              </a:solidFill>
              <a:effectLst>
                <a:outerShdw blurRad="38100" dist="38100" dir="2700000" algn="tl">
                  <a:srgbClr val="000000"/>
                </a:outerShdw>
              </a:effectLst>
              <a:latin typeface="Verdana" pitchFamily="34" charset="0"/>
            </a:endParaRPr>
          </a:p>
          <a:p>
            <a:r>
              <a:rPr lang="en-US" sz="1600" dirty="0" smtClean="0">
                <a:solidFill>
                  <a:srgbClr val="FFFF85"/>
                </a:solidFill>
                <a:effectLst>
                  <a:outerShdw blurRad="38100" dist="38100" dir="2700000" algn="tl">
                    <a:srgbClr val="000000"/>
                  </a:outerShdw>
                </a:effectLst>
                <a:latin typeface="Verdana" pitchFamily="34" charset="0"/>
              </a:rPr>
              <a:t>Or: Eddy Covariance measures the turbulent atmospheric fluxes of </a:t>
            </a:r>
          </a:p>
          <a:p>
            <a:r>
              <a:rPr lang="en-US" sz="1600" dirty="0" smtClean="0">
                <a:solidFill>
                  <a:srgbClr val="FFFF85"/>
                </a:solidFill>
                <a:effectLst>
                  <a:outerShdw blurRad="38100" dist="38100" dir="2700000" algn="tl">
                    <a:srgbClr val="000000"/>
                  </a:outerShdw>
                </a:effectLst>
                <a:latin typeface="Verdana" pitchFamily="34" charset="0"/>
              </a:rPr>
              <a:t>mass [kg/m</a:t>
            </a:r>
            <a:r>
              <a:rPr lang="en-US" sz="1600" baseline="30000" dirty="0" smtClean="0">
                <a:solidFill>
                  <a:srgbClr val="FFFF85"/>
                </a:solidFill>
                <a:effectLst>
                  <a:outerShdw blurRad="38100" dist="38100" dir="2700000" algn="tl">
                    <a:srgbClr val="000000"/>
                  </a:outerShdw>
                </a:effectLst>
                <a:latin typeface="Verdana" pitchFamily="34" charset="0"/>
              </a:rPr>
              <a:t>2</a:t>
            </a:r>
            <a:r>
              <a:rPr lang="en-US" sz="1600" dirty="0" smtClean="0">
                <a:solidFill>
                  <a:srgbClr val="FFFF85"/>
                </a:solidFill>
                <a:effectLst>
                  <a:outerShdw blurRad="38100" dist="38100" dir="2700000" algn="tl">
                    <a:srgbClr val="000000"/>
                  </a:outerShdw>
                </a:effectLst>
                <a:latin typeface="Verdana" pitchFamily="34" charset="0"/>
              </a:rPr>
              <a:t>/s] and </a:t>
            </a:r>
            <a:r>
              <a:rPr lang="en-US" sz="1600" dirty="0">
                <a:solidFill>
                  <a:srgbClr val="FFFF85"/>
                </a:solidFill>
                <a:effectLst>
                  <a:outerShdw blurRad="38100" dist="38100" dir="2700000" algn="tl">
                    <a:srgbClr val="000000"/>
                  </a:outerShdw>
                </a:effectLst>
                <a:latin typeface="Verdana" pitchFamily="34" charset="0"/>
              </a:rPr>
              <a:t>energy [W/m</a:t>
            </a:r>
            <a:r>
              <a:rPr lang="en-US" sz="1600" baseline="30000" dirty="0">
                <a:solidFill>
                  <a:srgbClr val="FFFF85"/>
                </a:solidFill>
                <a:effectLst>
                  <a:outerShdw blurRad="38100" dist="38100" dir="2700000" algn="tl">
                    <a:srgbClr val="000000"/>
                  </a:outerShdw>
                </a:effectLst>
                <a:latin typeface="Verdana" pitchFamily="34" charset="0"/>
              </a:rPr>
              <a:t>2</a:t>
            </a:r>
            <a:r>
              <a:rPr lang="en-US" sz="1600" dirty="0">
                <a:solidFill>
                  <a:srgbClr val="FFFF85"/>
                </a:solidFill>
                <a:effectLst>
                  <a:outerShdw blurRad="38100" dist="38100" dir="2700000" algn="tl">
                    <a:srgbClr val="000000"/>
                  </a:outerShdw>
                </a:effectLst>
                <a:latin typeface="Verdana" pitchFamily="34" charset="0"/>
              </a:rPr>
              <a:t>] </a:t>
            </a:r>
            <a:r>
              <a:rPr lang="en-US" sz="1600" dirty="0" smtClean="0">
                <a:solidFill>
                  <a:srgbClr val="FFFF85"/>
                </a:solidFill>
                <a:effectLst>
                  <a:outerShdw blurRad="38100" dist="38100" dir="2700000" algn="tl">
                    <a:srgbClr val="000000"/>
                  </a:outerShdw>
                </a:effectLst>
                <a:latin typeface="Verdana" pitchFamily="34" charset="0"/>
              </a:rPr>
              <a:t>between the atmosphere and </a:t>
            </a:r>
          </a:p>
          <a:p>
            <a:r>
              <a:rPr lang="en-US" sz="1600" dirty="0" smtClean="0">
                <a:solidFill>
                  <a:srgbClr val="FFFF85"/>
                </a:solidFill>
                <a:effectLst>
                  <a:outerShdw blurRad="38100" dist="38100" dir="2700000" algn="tl">
                    <a:srgbClr val="000000"/>
                  </a:outerShdw>
                </a:effectLst>
                <a:latin typeface="Verdana" pitchFamily="34" charset="0"/>
              </a:rPr>
              <a:t>the biosphere (plants, soil, water bodies).</a:t>
            </a:r>
          </a:p>
          <a:p>
            <a:endParaRPr lang="en-US" sz="1600" dirty="0">
              <a:solidFill>
                <a:srgbClr val="FFFF85"/>
              </a:solidFill>
              <a:effectLst>
                <a:outerShdw blurRad="38100" dist="38100" dir="2700000" algn="tl">
                  <a:srgbClr val="000000"/>
                </a:outerShdw>
              </a:effectLst>
              <a:latin typeface="Verdana" pitchFamily="34" charset="0"/>
            </a:endParaRPr>
          </a:p>
          <a:p>
            <a:r>
              <a:rPr lang="en-US" sz="1600" u="sng" dirty="0" smtClean="0">
                <a:solidFill>
                  <a:srgbClr val="FFFF85"/>
                </a:solidFill>
                <a:effectLst>
                  <a:outerShdw blurRad="38100" dist="38100" dir="2700000" algn="tl">
                    <a:srgbClr val="000000"/>
                  </a:outerShdw>
                </a:effectLst>
                <a:latin typeface="Verdana" pitchFamily="34" charset="0"/>
              </a:rPr>
              <a:t>The benefit of Eddy Covariance</a:t>
            </a:r>
            <a:r>
              <a:rPr lang="en-US" sz="1600" dirty="0" smtClean="0">
                <a:solidFill>
                  <a:srgbClr val="FFFF85"/>
                </a:solidFill>
                <a:effectLst>
                  <a:outerShdw blurRad="38100" dist="38100" dir="2700000" algn="tl">
                    <a:srgbClr val="000000"/>
                  </a:outerShdw>
                </a:effectLst>
                <a:latin typeface="Verdana" pitchFamily="34" charset="0"/>
              </a:rPr>
              <a:t> is that it allows fairly strong inferences to be made </a:t>
            </a:r>
          </a:p>
          <a:p>
            <a:r>
              <a:rPr lang="en-US" sz="1600" dirty="0" smtClean="0">
                <a:solidFill>
                  <a:srgbClr val="FFFF85"/>
                </a:solidFill>
                <a:effectLst>
                  <a:outerShdw blurRad="38100" dist="38100" dir="2700000" algn="tl">
                    <a:srgbClr val="000000"/>
                  </a:outerShdw>
                </a:effectLst>
                <a:latin typeface="Verdana" pitchFamily="34" charset="0"/>
              </a:rPr>
              <a:t>about the state and the functioning of the biosphere; i.e., water and carbon cycles, </a:t>
            </a:r>
          </a:p>
          <a:p>
            <a:r>
              <a:rPr lang="en-US" sz="1600" dirty="0">
                <a:solidFill>
                  <a:srgbClr val="FFFF85"/>
                </a:solidFill>
                <a:effectLst>
                  <a:outerShdw blurRad="38100" dist="38100" dir="2700000" algn="tl">
                    <a:srgbClr val="000000"/>
                  </a:outerShdw>
                </a:effectLst>
                <a:latin typeface="Verdana" pitchFamily="34" charset="0"/>
              </a:rPr>
              <a:t>s</a:t>
            </a:r>
            <a:r>
              <a:rPr lang="en-US" sz="1600" dirty="0" smtClean="0">
                <a:solidFill>
                  <a:srgbClr val="FFFF85"/>
                </a:solidFill>
                <a:effectLst>
                  <a:outerShdw blurRad="38100" dist="38100" dir="2700000" algn="tl">
                    <a:srgbClr val="000000"/>
                  </a:outerShdw>
                </a:effectLst>
                <a:latin typeface="Verdana" pitchFamily="34" charset="0"/>
              </a:rPr>
              <a:t>oil water balance, water use efficiency and photosynthetic capacity of an ecosystem, </a:t>
            </a:r>
          </a:p>
          <a:p>
            <a:r>
              <a:rPr lang="en-US" sz="1600" dirty="0">
                <a:solidFill>
                  <a:srgbClr val="FFFF85"/>
                </a:solidFill>
                <a:effectLst>
                  <a:outerShdw blurRad="38100" dist="38100" dir="2700000" algn="tl">
                    <a:srgbClr val="000000"/>
                  </a:outerShdw>
                </a:effectLst>
                <a:latin typeface="Verdana" pitchFamily="34" charset="0"/>
              </a:rPr>
              <a:t>s</a:t>
            </a:r>
            <a:r>
              <a:rPr lang="en-US" sz="1600" dirty="0" smtClean="0">
                <a:solidFill>
                  <a:srgbClr val="FFFF85"/>
                </a:solidFill>
                <a:effectLst>
                  <a:outerShdw blurRad="38100" dist="38100" dir="2700000" algn="tl">
                    <a:srgbClr val="000000"/>
                  </a:outerShdw>
                </a:effectLst>
                <a:latin typeface="Verdana" pitchFamily="34" charset="0"/>
              </a:rPr>
              <a:t>oil respiration, impacts of ozone on vegetation, biospheric influences on climate.  </a:t>
            </a:r>
          </a:p>
          <a:p>
            <a:endParaRPr lang="en-US" sz="1600" dirty="0">
              <a:solidFill>
                <a:srgbClr val="FFFF85"/>
              </a:solidFill>
              <a:effectLst>
                <a:outerShdw blurRad="38100" dist="38100" dir="2700000" algn="tl">
                  <a:srgbClr val="000000"/>
                </a:outerShdw>
              </a:effectLst>
              <a:latin typeface="Verdana" pitchFamily="34" charset="0"/>
            </a:endParaRPr>
          </a:p>
          <a:p>
            <a:r>
              <a:rPr lang="en-US" sz="1600" dirty="0" smtClean="0">
                <a:solidFill>
                  <a:srgbClr val="FFFF85"/>
                </a:solidFill>
                <a:effectLst>
                  <a:outerShdw blurRad="38100" dist="38100" dir="2700000" algn="tl">
                    <a:srgbClr val="000000"/>
                  </a:outerShdw>
                </a:effectLst>
                <a:latin typeface="Verdana" pitchFamily="34" charset="0"/>
              </a:rPr>
              <a:t>For the present purposes I will focus on Eddy Covariance fluxes of water vapor. </a:t>
            </a:r>
          </a:p>
          <a:p>
            <a:r>
              <a:rPr lang="en-US" sz="1600" dirty="0" smtClean="0">
                <a:solidFill>
                  <a:srgbClr val="FFFF85"/>
                </a:solidFill>
                <a:effectLst>
                  <a:outerShdw blurRad="38100" dist="38100" dir="2700000" algn="tl">
                    <a:srgbClr val="000000"/>
                  </a:outerShdw>
                </a:effectLst>
                <a:latin typeface="Verdana" pitchFamily="34" charset="0"/>
              </a:rPr>
              <a:t>But much of what I have to say will apply more broadly to other trace gases as well.</a:t>
            </a:r>
          </a:p>
          <a:p>
            <a:endParaRPr lang="en-US" sz="1600" dirty="0">
              <a:solidFill>
                <a:srgbClr val="FFFF85"/>
              </a:solidFill>
              <a:effectLst>
                <a:outerShdw blurRad="38100" dist="38100" dir="2700000" algn="tl">
                  <a:srgbClr val="000000"/>
                </a:outerShdw>
              </a:effectLst>
              <a:latin typeface="Verdana" pitchFamily="34" charset="0"/>
            </a:endParaRPr>
          </a:p>
          <a:p>
            <a:r>
              <a:rPr lang="en-US" sz="1600" dirty="0" smtClean="0">
                <a:solidFill>
                  <a:srgbClr val="FFFF85"/>
                </a:solidFill>
                <a:effectLst>
                  <a:outerShdw blurRad="38100" dist="38100" dir="2700000" algn="tl">
                    <a:srgbClr val="000000"/>
                  </a:outerShdw>
                </a:effectLst>
                <a:latin typeface="Verdana" pitchFamily="34" charset="0"/>
              </a:rPr>
              <a:t>Basic Assumptions are:</a:t>
            </a:r>
          </a:p>
          <a:p>
            <a:endParaRPr lang="en-US" sz="1600" dirty="0">
              <a:solidFill>
                <a:srgbClr val="FFFF85"/>
              </a:solidFill>
              <a:effectLst>
                <a:outerShdw blurRad="38100" dist="38100" dir="2700000" algn="tl">
                  <a:srgbClr val="000000"/>
                </a:outerShdw>
              </a:effectLst>
              <a:latin typeface="Verdana" pitchFamily="34" charset="0"/>
            </a:endParaRPr>
          </a:p>
          <a:p>
            <a:pPr marL="342900" indent="-342900">
              <a:buAutoNum type="alphaLcParenBoth"/>
            </a:pPr>
            <a:r>
              <a:rPr lang="en-US" sz="1600" dirty="0" smtClean="0">
                <a:solidFill>
                  <a:srgbClr val="FFFF85"/>
                </a:solidFill>
                <a:effectLst>
                  <a:outerShdw blurRad="38100" dist="38100" dir="2700000" algn="tl">
                    <a:srgbClr val="000000"/>
                  </a:outerShdw>
                </a:effectLst>
                <a:latin typeface="Verdana" pitchFamily="34" charset="0"/>
              </a:rPr>
              <a:t>“Well developed”, stationary, and homogeneous atmospheric turbulence.</a:t>
            </a:r>
          </a:p>
          <a:p>
            <a:pPr marL="342900" indent="-342900">
              <a:buAutoNum type="alphaLcParenBoth"/>
            </a:pPr>
            <a:r>
              <a:rPr lang="en-US" sz="1600" dirty="0">
                <a:solidFill>
                  <a:srgbClr val="FFFF85"/>
                </a:solidFill>
                <a:effectLst>
                  <a:outerShdw blurRad="38100" dist="38100" dir="2700000" algn="tl">
                    <a:srgbClr val="000000"/>
                  </a:outerShdw>
                </a:effectLst>
                <a:latin typeface="Verdana" pitchFamily="34" charset="0"/>
              </a:rPr>
              <a:t> </a:t>
            </a:r>
            <a:r>
              <a:rPr lang="en-US" sz="1600" dirty="0" smtClean="0">
                <a:solidFill>
                  <a:srgbClr val="FFFF85"/>
                </a:solidFill>
                <a:effectLst>
                  <a:outerShdw blurRad="38100" dist="38100" dir="2700000" algn="tl">
                    <a:srgbClr val="000000"/>
                  </a:outerShdw>
                </a:effectLst>
                <a:latin typeface="Verdana" pitchFamily="34" charset="0"/>
              </a:rPr>
              <a:t>Horizontally homogeneous surface conditions, particularly for about </a:t>
            </a:r>
          </a:p>
          <a:p>
            <a:r>
              <a:rPr lang="en-US" sz="1600" dirty="0">
                <a:solidFill>
                  <a:srgbClr val="FFFF85"/>
                </a:solidFill>
                <a:effectLst>
                  <a:outerShdw blurRad="38100" dist="38100" dir="2700000" algn="tl">
                    <a:srgbClr val="000000"/>
                  </a:outerShdw>
                </a:effectLst>
                <a:latin typeface="Verdana" pitchFamily="34" charset="0"/>
              </a:rPr>
              <a:t> </a:t>
            </a:r>
            <a:r>
              <a:rPr lang="en-US" sz="1600" dirty="0" smtClean="0">
                <a:solidFill>
                  <a:srgbClr val="FFFF85"/>
                </a:solidFill>
                <a:effectLst>
                  <a:outerShdw blurRad="38100" dist="38100" dir="2700000" algn="tl">
                    <a:srgbClr val="000000"/>
                  </a:outerShdw>
                </a:effectLst>
                <a:latin typeface="Verdana" pitchFamily="34" charset="0"/>
              </a:rPr>
              <a:t>     1-3 km upwind of the instrumentation.  </a:t>
            </a:r>
          </a:p>
        </p:txBody>
      </p:sp>
    </p:spTree>
    <p:extLst>
      <p:ext uri="{BB962C8B-B14F-4D97-AF65-F5344CB8AC3E}">
        <p14:creationId xmlns:p14="http://schemas.microsoft.com/office/powerpoint/2010/main" val="2787168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pic>
        <p:nvPicPr>
          <p:cNvPr id="15390" name="Picture 30" descr="2004_307_jf_01_newscaffold_panorama-v1_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798513"/>
            <a:ext cx="8870950" cy="5913437"/>
          </a:xfrm>
          <a:prstGeom prst="rect">
            <a:avLst/>
          </a:prstGeom>
          <a:noFill/>
          <a:extLst>
            <a:ext uri="{909E8E84-426E-40DD-AFC4-6F175D3DCCD1}">
              <a14:hiddenFill xmlns:a14="http://schemas.microsoft.com/office/drawing/2010/main">
                <a:solidFill>
                  <a:srgbClr val="FFFFFF"/>
                </a:solidFill>
              </a14:hiddenFill>
            </a:ext>
          </a:extLst>
        </p:spPr>
      </p:pic>
      <p:sp>
        <p:nvSpPr>
          <p:cNvPr id="15374" name="AutoShape 14"/>
          <p:cNvSpPr>
            <a:spLocks noChangeArrowheads="1"/>
          </p:cNvSpPr>
          <p:nvPr/>
        </p:nvSpPr>
        <p:spPr bwMode="auto">
          <a:xfrm>
            <a:off x="3708400" y="3197225"/>
            <a:ext cx="1214438" cy="733425"/>
          </a:xfrm>
          <a:prstGeom prst="curvedDownArrow">
            <a:avLst>
              <a:gd name="adj1" fmla="val 33117"/>
              <a:gd name="adj2" fmla="val 66234"/>
              <a:gd name="adj3" fmla="val 33333"/>
            </a:avLst>
          </a:prstGeom>
          <a:solidFill>
            <a:srgbClr val="FFFF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375" name="AutoShape 15"/>
          <p:cNvSpPr>
            <a:spLocks noChangeArrowheads="1"/>
          </p:cNvSpPr>
          <p:nvPr/>
        </p:nvSpPr>
        <p:spPr bwMode="auto">
          <a:xfrm flipH="1">
            <a:off x="3594100" y="4233863"/>
            <a:ext cx="1216025" cy="733425"/>
          </a:xfrm>
          <a:prstGeom prst="curvedUpArrow">
            <a:avLst>
              <a:gd name="adj1" fmla="val 33160"/>
              <a:gd name="adj2" fmla="val 66320"/>
              <a:gd name="adj3" fmla="val 33333"/>
            </a:avLst>
          </a:prstGeom>
          <a:solidFill>
            <a:srgbClr val="FFFF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6963"/>
            <a:endParaRPr lang="en-US" dirty="0"/>
          </a:p>
        </p:txBody>
      </p:sp>
      <p:grpSp>
        <p:nvGrpSpPr>
          <p:cNvPr id="15382" name="Group 22"/>
          <p:cNvGrpSpPr>
            <a:grpSpLocks/>
          </p:cNvGrpSpPr>
          <p:nvPr/>
        </p:nvGrpSpPr>
        <p:grpSpPr bwMode="auto">
          <a:xfrm>
            <a:off x="4803775" y="2217738"/>
            <a:ext cx="1036638" cy="1325562"/>
            <a:chOff x="2227" y="962"/>
            <a:chExt cx="653" cy="835"/>
          </a:xfrm>
        </p:grpSpPr>
        <p:sp>
          <p:nvSpPr>
            <p:cNvPr id="15378" name="Rectangle 18"/>
            <p:cNvSpPr>
              <a:spLocks noChangeArrowheads="1"/>
            </p:cNvSpPr>
            <p:nvPr/>
          </p:nvSpPr>
          <p:spPr bwMode="auto">
            <a:xfrm>
              <a:off x="2227" y="962"/>
              <a:ext cx="653" cy="835"/>
            </a:xfrm>
            <a:prstGeom prst="rect">
              <a:avLst/>
            </a:prstGeom>
            <a:solidFill>
              <a:schemeClr val="tx1">
                <a:alpha val="5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5381" name="Group 21"/>
            <p:cNvGrpSpPr>
              <a:grpSpLocks/>
            </p:cNvGrpSpPr>
            <p:nvPr/>
          </p:nvGrpSpPr>
          <p:grpSpPr bwMode="auto">
            <a:xfrm>
              <a:off x="2372" y="1034"/>
              <a:ext cx="501" cy="691"/>
              <a:chOff x="2372" y="1035"/>
              <a:chExt cx="501" cy="691"/>
            </a:xfrm>
          </p:grpSpPr>
          <p:sp>
            <p:nvSpPr>
              <p:cNvPr id="15376" name="Text Box 16"/>
              <p:cNvSpPr txBox="1">
                <a:spLocks noChangeArrowheads="1"/>
              </p:cNvSpPr>
              <p:nvPr/>
            </p:nvSpPr>
            <p:spPr bwMode="auto">
              <a:xfrm>
                <a:off x="2408" y="1035"/>
                <a:ext cx="465"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1096963">
                  <a:defRPr>
                    <a:solidFill>
                      <a:schemeClr val="tx1"/>
                    </a:solidFill>
                    <a:latin typeface="Arial" charset="0"/>
                  </a:defRPr>
                </a:lvl1pPr>
                <a:lvl2pPr algn="l" defTabSz="1096963">
                  <a:defRPr>
                    <a:solidFill>
                      <a:schemeClr val="tx1"/>
                    </a:solidFill>
                    <a:latin typeface="Arial" charset="0"/>
                  </a:defRPr>
                </a:lvl2pPr>
                <a:lvl3pPr algn="l" defTabSz="1096963">
                  <a:defRPr>
                    <a:solidFill>
                      <a:schemeClr val="tx1"/>
                    </a:solidFill>
                    <a:latin typeface="Arial" charset="0"/>
                  </a:defRPr>
                </a:lvl3pPr>
                <a:lvl4pPr algn="l" defTabSz="1096963">
                  <a:defRPr>
                    <a:solidFill>
                      <a:schemeClr val="tx1"/>
                    </a:solidFill>
                    <a:latin typeface="Arial" charset="0"/>
                  </a:defRPr>
                </a:lvl4pPr>
                <a:lvl5pPr algn="l" defTabSz="1096963">
                  <a:defRPr>
                    <a:solidFill>
                      <a:schemeClr val="tx1"/>
                    </a:solidFill>
                    <a:latin typeface="Arial" charset="0"/>
                  </a:defRPr>
                </a:lvl5pPr>
                <a:lvl6pPr defTabSz="1096963" fontAlgn="base">
                  <a:spcBef>
                    <a:spcPct val="0"/>
                  </a:spcBef>
                  <a:spcAft>
                    <a:spcPct val="0"/>
                  </a:spcAft>
                  <a:defRPr>
                    <a:solidFill>
                      <a:schemeClr val="tx1"/>
                    </a:solidFill>
                    <a:latin typeface="Arial" charset="0"/>
                  </a:defRPr>
                </a:lvl6pPr>
                <a:lvl7pPr defTabSz="1096963" fontAlgn="base">
                  <a:spcBef>
                    <a:spcPct val="0"/>
                  </a:spcBef>
                  <a:spcAft>
                    <a:spcPct val="0"/>
                  </a:spcAft>
                  <a:defRPr>
                    <a:solidFill>
                      <a:schemeClr val="tx1"/>
                    </a:solidFill>
                    <a:latin typeface="Arial" charset="0"/>
                  </a:defRPr>
                </a:lvl7pPr>
                <a:lvl8pPr defTabSz="1096963" fontAlgn="base">
                  <a:spcBef>
                    <a:spcPct val="0"/>
                  </a:spcBef>
                  <a:spcAft>
                    <a:spcPct val="0"/>
                  </a:spcAft>
                  <a:defRPr>
                    <a:solidFill>
                      <a:schemeClr val="tx1"/>
                    </a:solidFill>
                    <a:latin typeface="Arial" charset="0"/>
                  </a:defRPr>
                </a:lvl8pPr>
                <a:lvl9pPr defTabSz="1096963" fontAlgn="base">
                  <a:spcBef>
                    <a:spcPct val="0"/>
                  </a:spcBef>
                  <a:spcAft>
                    <a:spcPct val="0"/>
                  </a:spcAft>
                  <a:defRPr>
                    <a:solidFill>
                      <a:schemeClr val="tx1"/>
                    </a:solidFill>
                    <a:latin typeface="Arial" charset="0"/>
                  </a:defRPr>
                </a:lvl9pPr>
              </a:lstStyle>
              <a:p>
                <a:r>
                  <a:rPr lang="en-US" b="1" dirty="0">
                    <a:solidFill>
                      <a:srgbClr val="FFFF85"/>
                    </a:solidFill>
                    <a:effectLst>
                      <a:outerShdw blurRad="38100" dist="38100" dir="2700000" algn="tl">
                        <a:srgbClr val="000000"/>
                      </a:outerShdw>
                    </a:effectLst>
                    <a:latin typeface="Comic Sans MS" pitchFamily="66" charset="0"/>
                  </a:rPr>
                  <a:t>CO</a:t>
                </a:r>
                <a:r>
                  <a:rPr lang="en-US" b="1" baseline="-25000" dirty="0">
                    <a:solidFill>
                      <a:srgbClr val="FFFF85"/>
                    </a:solidFill>
                    <a:effectLst>
                      <a:outerShdw blurRad="38100" dist="38100" dir="2700000" algn="tl">
                        <a:srgbClr val="000000"/>
                      </a:outerShdw>
                    </a:effectLst>
                    <a:latin typeface="Comic Sans MS" pitchFamily="66" charset="0"/>
                  </a:rPr>
                  <a:t>2</a:t>
                </a:r>
              </a:p>
              <a:p>
                <a:r>
                  <a:rPr lang="en-US" b="1" dirty="0">
                    <a:solidFill>
                      <a:srgbClr val="FFFF85"/>
                    </a:solidFill>
                    <a:effectLst>
                      <a:outerShdw blurRad="38100" dist="38100" dir="2700000" algn="tl">
                        <a:srgbClr val="000000"/>
                      </a:outerShdw>
                    </a:effectLst>
                    <a:latin typeface="Comic Sans MS" pitchFamily="66" charset="0"/>
                  </a:rPr>
                  <a:t>H</a:t>
                </a:r>
                <a:r>
                  <a:rPr lang="en-US" b="1" baseline="-25000" dirty="0">
                    <a:solidFill>
                      <a:srgbClr val="FFFF85"/>
                    </a:solidFill>
                    <a:effectLst>
                      <a:outerShdw blurRad="38100" dist="38100" dir="2700000" algn="tl">
                        <a:srgbClr val="000000"/>
                      </a:outerShdw>
                    </a:effectLst>
                    <a:latin typeface="Comic Sans MS" pitchFamily="66" charset="0"/>
                  </a:rPr>
                  <a:t>2</a:t>
                </a:r>
                <a:r>
                  <a:rPr lang="en-US" b="1" dirty="0">
                    <a:solidFill>
                      <a:srgbClr val="FFFF85"/>
                    </a:solidFill>
                    <a:effectLst>
                      <a:outerShdw blurRad="38100" dist="38100" dir="2700000" algn="tl">
                        <a:srgbClr val="000000"/>
                      </a:outerShdw>
                    </a:effectLst>
                    <a:latin typeface="Comic Sans MS" pitchFamily="66" charset="0"/>
                  </a:rPr>
                  <a:t>O</a:t>
                </a:r>
              </a:p>
              <a:p>
                <a:r>
                  <a:rPr lang="en-US" b="1" dirty="0">
                    <a:solidFill>
                      <a:srgbClr val="FFFF85"/>
                    </a:solidFill>
                    <a:effectLst>
                      <a:outerShdw blurRad="38100" dist="38100" dir="2700000" algn="tl">
                        <a:srgbClr val="000000"/>
                      </a:outerShdw>
                    </a:effectLst>
                    <a:latin typeface="Comic Sans MS" pitchFamily="66" charset="0"/>
                  </a:rPr>
                  <a:t>T</a:t>
                </a:r>
                <a:r>
                  <a:rPr lang="en-US" b="1" baseline="-25000" dirty="0">
                    <a:solidFill>
                      <a:srgbClr val="FFFF85"/>
                    </a:solidFill>
                    <a:effectLst>
                      <a:outerShdw blurRad="38100" dist="38100" dir="2700000" algn="tl">
                        <a:srgbClr val="000000"/>
                      </a:outerShdw>
                    </a:effectLst>
                    <a:latin typeface="Comic Sans MS" pitchFamily="66" charset="0"/>
                  </a:rPr>
                  <a:t>a</a:t>
                </a:r>
              </a:p>
            </p:txBody>
          </p:sp>
          <p:sp>
            <p:nvSpPr>
              <p:cNvPr id="15377" name="Line 17"/>
              <p:cNvSpPr>
                <a:spLocks noChangeShapeType="1"/>
              </p:cNvSpPr>
              <p:nvPr/>
            </p:nvSpPr>
            <p:spPr bwMode="auto">
              <a:xfrm flipV="1">
                <a:off x="2372" y="1071"/>
                <a:ext cx="0" cy="173"/>
              </a:xfrm>
              <a:prstGeom prst="line">
                <a:avLst/>
              </a:prstGeom>
              <a:noFill/>
              <a:ln w="38100">
                <a:solidFill>
                  <a:srgbClr val="FFFF8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379" name="Line 19"/>
              <p:cNvSpPr>
                <a:spLocks noChangeShapeType="1"/>
              </p:cNvSpPr>
              <p:nvPr/>
            </p:nvSpPr>
            <p:spPr bwMode="auto">
              <a:xfrm flipV="1">
                <a:off x="2372" y="1298"/>
                <a:ext cx="0" cy="173"/>
              </a:xfrm>
              <a:prstGeom prst="line">
                <a:avLst/>
              </a:prstGeom>
              <a:noFill/>
              <a:ln w="38100">
                <a:solidFill>
                  <a:srgbClr val="FFFF85"/>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380" name="Line 20"/>
              <p:cNvSpPr>
                <a:spLocks noChangeShapeType="1"/>
              </p:cNvSpPr>
              <p:nvPr/>
            </p:nvSpPr>
            <p:spPr bwMode="auto">
              <a:xfrm flipV="1">
                <a:off x="2372" y="1507"/>
                <a:ext cx="0" cy="173"/>
              </a:xfrm>
              <a:prstGeom prst="line">
                <a:avLst/>
              </a:prstGeom>
              <a:noFill/>
              <a:ln w="38100">
                <a:solidFill>
                  <a:srgbClr val="FFFF85"/>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15383" name="Group 23"/>
          <p:cNvGrpSpPr>
            <a:grpSpLocks/>
          </p:cNvGrpSpPr>
          <p:nvPr/>
        </p:nvGrpSpPr>
        <p:grpSpPr bwMode="auto">
          <a:xfrm>
            <a:off x="2671763" y="4694238"/>
            <a:ext cx="1036637" cy="1325562"/>
            <a:chOff x="2227" y="962"/>
            <a:chExt cx="653" cy="835"/>
          </a:xfrm>
        </p:grpSpPr>
        <p:sp>
          <p:nvSpPr>
            <p:cNvPr id="15384" name="Rectangle 24"/>
            <p:cNvSpPr>
              <a:spLocks noChangeArrowheads="1"/>
            </p:cNvSpPr>
            <p:nvPr/>
          </p:nvSpPr>
          <p:spPr bwMode="auto">
            <a:xfrm>
              <a:off x="2227" y="962"/>
              <a:ext cx="653" cy="835"/>
            </a:xfrm>
            <a:prstGeom prst="rect">
              <a:avLst/>
            </a:prstGeom>
            <a:solidFill>
              <a:schemeClr val="tx1">
                <a:alpha val="5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5385" name="Group 25"/>
            <p:cNvGrpSpPr>
              <a:grpSpLocks/>
            </p:cNvGrpSpPr>
            <p:nvPr/>
          </p:nvGrpSpPr>
          <p:grpSpPr bwMode="auto">
            <a:xfrm>
              <a:off x="2372" y="1034"/>
              <a:ext cx="501" cy="691"/>
              <a:chOff x="2372" y="1035"/>
              <a:chExt cx="501" cy="691"/>
            </a:xfrm>
          </p:grpSpPr>
          <p:sp>
            <p:nvSpPr>
              <p:cNvPr id="15386" name="Text Box 26"/>
              <p:cNvSpPr txBox="1">
                <a:spLocks noChangeArrowheads="1"/>
              </p:cNvSpPr>
              <p:nvPr/>
            </p:nvSpPr>
            <p:spPr bwMode="auto">
              <a:xfrm>
                <a:off x="2408" y="1035"/>
                <a:ext cx="465"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1096963">
                  <a:defRPr>
                    <a:solidFill>
                      <a:schemeClr val="tx1"/>
                    </a:solidFill>
                    <a:latin typeface="Arial" charset="0"/>
                  </a:defRPr>
                </a:lvl1pPr>
                <a:lvl2pPr algn="l" defTabSz="1096963">
                  <a:defRPr>
                    <a:solidFill>
                      <a:schemeClr val="tx1"/>
                    </a:solidFill>
                    <a:latin typeface="Arial" charset="0"/>
                  </a:defRPr>
                </a:lvl2pPr>
                <a:lvl3pPr algn="l" defTabSz="1096963">
                  <a:defRPr>
                    <a:solidFill>
                      <a:schemeClr val="tx1"/>
                    </a:solidFill>
                    <a:latin typeface="Arial" charset="0"/>
                  </a:defRPr>
                </a:lvl3pPr>
                <a:lvl4pPr algn="l" defTabSz="1096963">
                  <a:defRPr>
                    <a:solidFill>
                      <a:schemeClr val="tx1"/>
                    </a:solidFill>
                    <a:latin typeface="Arial" charset="0"/>
                  </a:defRPr>
                </a:lvl4pPr>
                <a:lvl5pPr algn="l" defTabSz="1096963">
                  <a:defRPr>
                    <a:solidFill>
                      <a:schemeClr val="tx1"/>
                    </a:solidFill>
                    <a:latin typeface="Arial" charset="0"/>
                  </a:defRPr>
                </a:lvl5pPr>
                <a:lvl6pPr defTabSz="1096963" fontAlgn="base">
                  <a:spcBef>
                    <a:spcPct val="0"/>
                  </a:spcBef>
                  <a:spcAft>
                    <a:spcPct val="0"/>
                  </a:spcAft>
                  <a:defRPr>
                    <a:solidFill>
                      <a:schemeClr val="tx1"/>
                    </a:solidFill>
                    <a:latin typeface="Arial" charset="0"/>
                  </a:defRPr>
                </a:lvl6pPr>
                <a:lvl7pPr defTabSz="1096963" fontAlgn="base">
                  <a:spcBef>
                    <a:spcPct val="0"/>
                  </a:spcBef>
                  <a:spcAft>
                    <a:spcPct val="0"/>
                  </a:spcAft>
                  <a:defRPr>
                    <a:solidFill>
                      <a:schemeClr val="tx1"/>
                    </a:solidFill>
                    <a:latin typeface="Arial" charset="0"/>
                  </a:defRPr>
                </a:lvl7pPr>
                <a:lvl8pPr defTabSz="1096963" fontAlgn="base">
                  <a:spcBef>
                    <a:spcPct val="0"/>
                  </a:spcBef>
                  <a:spcAft>
                    <a:spcPct val="0"/>
                  </a:spcAft>
                  <a:defRPr>
                    <a:solidFill>
                      <a:schemeClr val="tx1"/>
                    </a:solidFill>
                    <a:latin typeface="Arial" charset="0"/>
                  </a:defRPr>
                </a:lvl8pPr>
                <a:lvl9pPr defTabSz="1096963" fontAlgn="base">
                  <a:spcBef>
                    <a:spcPct val="0"/>
                  </a:spcBef>
                  <a:spcAft>
                    <a:spcPct val="0"/>
                  </a:spcAft>
                  <a:defRPr>
                    <a:solidFill>
                      <a:schemeClr val="tx1"/>
                    </a:solidFill>
                    <a:latin typeface="Arial" charset="0"/>
                  </a:defRPr>
                </a:lvl9pPr>
              </a:lstStyle>
              <a:p>
                <a:r>
                  <a:rPr lang="en-US" b="1" dirty="0">
                    <a:solidFill>
                      <a:srgbClr val="FFFF85"/>
                    </a:solidFill>
                    <a:effectLst>
                      <a:outerShdw blurRad="38100" dist="38100" dir="2700000" algn="tl">
                        <a:srgbClr val="000000"/>
                      </a:outerShdw>
                    </a:effectLst>
                    <a:latin typeface="Comic Sans MS" pitchFamily="66" charset="0"/>
                  </a:rPr>
                  <a:t>CO</a:t>
                </a:r>
                <a:r>
                  <a:rPr lang="en-US" b="1" baseline="-25000" dirty="0">
                    <a:solidFill>
                      <a:srgbClr val="FFFF85"/>
                    </a:solidFill>
                    <a:effectLst>
                      <a:outerShdw blurRad="38100" dist="38100" dir="2700000" algn="tl">
                        <a:srgbClr val="000000"/>
                      </a:outerShdw>
                    </a:effectLst>
                    <a:latin typeface="Comic Sans MS" pitchFamily="66" charset="0"/>
                  </a:rPr>
                  <a:t>2</a:t>
                </a:r>
              </a:p>
              <a:p>
                <a:r>
                  <a:rPr lang="en-US" b="1" dirty="0">
                    <a:solidFill>
                      <a:srgbClr val="FFFF85"/>
                    </a:solidFill>
                    <a:effectLst>
                      <a:outerShdw blurRad="38100" dist="38100" dir="2700000" algn="tl">
                        <a:srgbClr val="000000"/>
                      </a:outerShdw>
                    </a:effectLst>
                    <a:latin typeface="Comic Sans MS" pitchFamily="66" charset="0"/>
                  </a:rPr>
                  <a:t>H</a:t>
                </a:r>
                <a:r>
                  <a:rPr lang="en-US" b="1" baseline="-25000" dirty="0">
                    <a:solidFill>
                      <a:srgbClr val="FFFF85"/>
                    </a:solidFill>
                    <a:effectLst>
                      <a:outerShdw blurRad="38100" dist="38100" dir="2700000" algn="tl">
                        <a:srgbClr val="000000"/>
                      </a:outerShdw>
                    </a:effectLst>
                    <a:latin typeface="Comic Sans MS" pitchFamily="66" charset="0"/>
                  </a:rPr>
                  <a:t>2</a:t>
                </a:r>
                <a:r>
                  <a:rPr lang="en-US" b="1" dirty="0">
                    <a:solidFill>
                      <a:srgbClr val="FFFF85"/>
                    </a:solidFill>
                    <a:effectLst>
                      <a:outerShdw blurRad="38100" dist="38100" dir="2700000" algn="tl">
                        <a:srgbClr val="000000"/>
                      </a:outerShdw>
                    </a:effectLst>
                    <a:latin typeface="Comic Sans MS" pitchFamily="66" charset="0"/>
                  </a:rPr>
                  <a:t>O</a:t>
                </a:r>
              </a:p>
              <a:p>
                <a:r>
                  <a:rPr lang="en-US" b="1" dirty="0">
                    <a:solidFill>
                      <a:srgbClr val="FFFF85"/>
                    </a:solidFill>
                    <a:effectLst>
                      <a:outerShdw blurRad="38100" dist="38100" dir="2700000" algn="tl">
                        <a:srgbClr val="000000"/>
                      </a:outerShdw>
                    </a:effectLst>
                    <a:latin typeface="Comic Sans MS" pitchFamily="66" charset="0"/>
                  </a:rPr>
                  <a:t>T</a:t>
                </a:r>
                <a:r>
                  <a:rPr lang="en-US" b="1" baseline="-25000" dirty="0">
                    <a:solidFill>
                      <a:srgbClr val="FFFF85"/>
                    </a:solidFill>
                    <a:effectLst>
                      <a:outerShdw blurRad="38100" dist="38100" dir="2700000" algn="tl">
                        <a:srgbClr val="000000"/>
                      </a:outerShdw>
                    </a:effectLst>
                    <a:latin typeface="Comic Sans MS" pitchFamily="66" charset="0"/>
                  </a:rPr>
                  <a:t>a</a:t>
                </a:r>
              </a:p>
            </p:txBody>
          </p:sp>
          <p:sp>
            <p:nvSpPr>
              <p:cNvPr id="15387" name="Line 27"/>
              <p:cNvSpPr>
                <a:spLocks noChangeShapeType="1"/>
              </p:cNvSpPr>
              <p:nvPr/>
            </p:nvSpPr>
            <p:spPr bwMode="auto">
              <a:xfrm flipV="1">
                <a:off x="2372" y="1071"/>
                <a:ext cx="0" cy="173"/>
              </a:xfrm>
              <a:prstGeom prst="line">
                <a:avLst/>
              </a:prstGeom>
              <a:noFill/>
              <a:ln w="38100">
                <a:solidFill>
                  <a:srgbClr val="FFFF85"/>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388" name="Line 28"/>
              <p:cNvSpPr>
                <a:spLocks noChangeShapeType="1"/>
              </p:cNvSpPr>
              <p:nvPr/>
            </p:nvSpPr>
            <p:spPr bwMode="auto">
              <a:xfrm flipV="1">
                <a:off x="2372" y="1298"/>
                <a:ext cx="0" cy="173"/>
              </a:xfrm>
              <a:prstGeom prst="line">
                <a:avLst/>
              </a:prstGeom>
              <a:noFill/>
              <a:ln w="38100">
                <a:solidFill>
                  <a:srgbClr val="FFFF8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389" name="Line 29"/>
              <p:cNvSpPr>
                <a:spLocks noChangeShapeType="1"/>
              </p:cNvSpPr>
              <p:nvPr/>
            </p:nvSpPr>
            <p:spPr bwMode="auto">
              <a:xfrm flipV="1">
                <a:off x="2372" y="1507"/>
                <a:ext cx="0" cy="173"/>
              </a:xfrm>
              <a:prstGeom prst="line">
                <a:avLst/>
              </a:prstGeom>
              <a:noFill/>
              <a:ln w="38100">
                <a:solidFill>
                  <a:srgbClr val="FFFF8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sp>
        <p:nvSpPr>
          <p:cNvPr id="15391" name="Text Box 31"/>
          <p:cNvSpPr txBox="1">
            <a:spLocks noChangeArrowheads="1"/>
          </p:cNvSpPr>
          <p:nvPr/>
        </p:nvSpPr>
        <p:spPr bwMode="auto">
          <a:xfrm>
            <a:off x="193675" y="260350"/>
            <a:ext cx="8756650" cy="39625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6664" tIns="13332" rIns="26664" bIns="13332">
            <a:spAutoFit/>
          </a:bodyPr>
          <a:lstStyle>
            <a:lvl1pPr algn="l" defTabSz="1096963">
              <a:tabLst>
                <a:tab pos="1300163" algn="l"/>
              </a:tabLst>
              <a:defRPr>
                <a:solidFill>
                  <a:schemeClr val="tx1"/>
                </a:solidFill>
                <a:latin typeface="Arial" charset="0"/>
              </a:defRPr>
            </a:lvl1pPr>
            <a:lvl2pPr marL="133350" algn="l" defTabSz="1096963">
              <a:tabLst>
                <a:tab pos="1300163" algn="l"/>
              </a:tabLst>
              <a:defRPr>
                <a:solidFill>
                  <a:schemeClr val="tx1"/>
                </a:solidFill>
                <a:latin typeface="Arial" charset="0"/>
              </a:defRPr>
            </a:lvl2pPr>
            <a:lvl3pPr marL="266700" algn="l" defTabSz="1096963">
              <a:tabLst>
                <a:tab pos="1300163" algn="l"/>
              </a:tabLst>
              <a:defRPr>
                <a:solidFill>
                  <a:schemeClr val="tx1"/>
                </a:solidFill>
                <a:latin typeface="Arial" charset="0"/>
              </a:defRPr>
            </a:lvl3pPr>
            <a:lvl4pPr marL="400050" algn="l" defTabSz="1096963">
              <a:tabLst>
                <a:tab pos="1300163" algn="l"/>
              </a:tabLst>
              <a:defRPr>
                <a:solidFill>
                  <a:schemeClr val="tx1"/>
                </a:solidFill>
                <a:latin typeface="Arial" charset="0"/>
              </a:defRPr>
            </a:lvl4pPr>
            <a:lvl5pPr marL="533400" algn="l" defTabSz="1096963">
              <a:tabLst>
                <a:tab pos="1300163" algn="l"/>
              </a:tabLst>
              <a:defRPr>
                <a:solidFill>
                  <a:schemeClr val="tx1"/>
                </a:solidFill>
                <a:latin typeface="Arial" charset="0"/>
              </a:defRPr>
            </a:lvl5pPr>
            <a:lvl6pPr marL="990600" defTabSz="1096963" fontAlgn="base">
              <a:spcBef>
                <a:spcPct val="0"/>
              </a:spcBef>
              <a:spcAft>
                <a:spcPct val="0"/>
              </a:spcAft>
              <a:tabLst>
                <a:tab pos="1300163" algn="l"/>
              </a:tabLst>
              <a:defRPr>
                <a:solidFill>
                  <a:schemeClr val="tx1"/>
                </a:solidFill>
                <a:latin typeface="Arial" charset="0"/>
              </a:defRPr>
            </a:lvl6pPr>
            <a:lvl7pPr marL="1447800" defTabSz="1096963" fontAlgn="base">
              <a:spcBef>
                <a:spcPct val="0"/>
              </a:spcBef>
              <a:spcAft>
                <a:spcPct val="0"/>
              </a:spcAft>
              <a:tabLst>
                <a:tab pos="1300163" algn="l"/>
              </a:tabLst>
              <a:defRPr>
                <a:solidFill>
                  <a:schemeClr val="tx1"/>
                </a:solidFill>
                <a:latin typeface="Arial" charset="0"/>
              </a:defRPr>
            </a:lvl7pPr>
            <a:lvl8pPr marL="1905000" defTabSz="1096963" fontAlgn="base">
              <a:spcBef>
                <a:spcPct val="0"/>
              </a:spcBef>
              <a:spcAft>
                <a:spcPct val="0"/>
              </a:spcAft>
              <a:tabLst>
                <a:tab pos="1300163" algn="l"/>
              </a:tabLst>
              <a:defRPr>
                <a:solidFill>
                  <a:schemeClr val="tx1"/>
                </a:solidFill>
                <a:latin typeface="Arial" charset="0"/>
              </a:defRPr>
            </a:lvl8pPr>
            <a:lvl9pPr marL="2362200" defTabSz="1096963" fontAlgn="base">
              <a:spcBef>
                <a:spcPct val="0"/>
              </a:spcBef>
              <a:spcAft>
                <a:spcPct val="0"/>
              </a:spcAft>
              <a:tabLst>
                <a:tab pos="1300163" algn="l"/>
              </a:tabLst>
              <a:defRPr>
                <a:solidFill>
                  <a:schemeClr val="tx1"/>
                </a:solidFill>
                <a:latin typeface="Arial" charset="0"/>
              </a:defRPr>
            </a:lvl9pPr>
          </a:lstStyle>
          <a:p>
            <a:r>
              <a:rPr lang="en-US" sz="2400" u="sng" dirty="0">
                <a:solidFill>
                  <a:srgbClr val="FFFF00"/>
                </a:solidFill>
                <a:effectLst>
                  <a:outerShdw blurRad="38100" dist="38100" dir="2700000" algn="tl">
                    <a:srgbClr val="000000"/>
                  </a:outerShdw>
                </a:effectLst>
                <a:latin typeface="Verdana" pitchFamily="34" charset="0"/>
              </a:rPr>
              <a:t>[</a:t>
            </a:r>
            <a:r>
              <a:rPr lang="en-US" sz="2400" u="sng" dirty="0" smtClean="0">
                <a:solidFill>
                  <a:srgbClr val="FFFF00"/>
                </a:solidFill>
                <a:effectLst>
                  <a:outerShdw blurRad="38100" dist="38100" dir="2700000" algn="tl">
                    <a:srgbClr val="000000"/>
                  </a:outerShdw>
                </a:effectLst>
                <a:latin typeface="Verdana" pitchFamily="34" charset="0"/>
              </a:rPr>
              <a:t>1.1] What </a:t>
            </a:r>
            <a:r>
              <a:rPr lang="en-US" sz="2400" u="sng" dirty="0">
                <a:solidFill>
                  <a:srgbClr val="FFFF00"/>
                </a:solidFill>
                <a:effectLst>
                  <a:outerShdw blurRad="38100" dist="38100" dir="2700000" algn="tl">
                    <a:srgbClr val="000000"/>
                  </a:outerShdw>
                </a:effectLst>
                <a:latin typeface="Verdana" pitchFamily="34" charset="0"/>
              </a:rPr>
              <a:t>is </a:t>
            </a:r>
            <a:r>
              <a:rPr lang="en-US" sz="2400" u="sng" dirty="0" smtClean="0">
                <a:solidFill>
                  <a:srgbClr val="FFFF00"/>
                </a:solidFill>
                <a:effectLst>
                  <a:outerShdw blurRad="38100" dist="38100" dir="2700000" algn="tl">
                    <a:srgbClr val="000000"/>
                  </a:outerShdw>
                </a:effectLst>
                <a:latin typeface="Verdana" pitchFamily="34" charset="0"/>
              </a:rPr>
              <a:t>Eddy Covariance?</a:t>
            </a:r>
            <a:endParaRPr lang="en-US" sz="2400" u="sng" dirty="0">
              <a:solidFill>
                <a:srgbClr val="FFFF00"/>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3547213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sp>
        <p:nvSpPr>
          <p:cNvPr id="112643" name="Text Box 3"/>
          <p:cNvSpPr txBox="1">
            <a:spLocks noChangeArrowheads="1"/>
          </p:cNvSpPr>
          <p:nvPr/>
        </p:nvSpPr>
        <p:spPr bwMode="auto">
          <a:xfrm>
            <a:off x="228600" y="228600"/>
            <a:ext cx="8524875" cy="1442697"/>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6664" tIns="13332" rIns="26664" bIns="13332">
            <a:spAutoFit/>
          </a:bodyPr>
          <a:lstStyle>
            <a:lvl1pPr algn="l" defTabSz="1096963">
              <a:tabLst>
                <a:tab pos="1300163" algn="l"/>
              </a:tabLst>
              <a:defRPr>
                <a:solidFill>
                  <a:schemeClr val="tx1"/>
                </a:solidFill>
                <a:latin typeface="Arial" charset="0"/>
              </a:defRPr>
            </a:lvl1pPr>
            <a:lvl2pPr marL="133350" algn="l" defTabSz="1096963">
              <a:tabLst>
                <a:tab pos="1300163" algn="l"/>
              </a:tabLst>
              <a:defRPr>
                <a:solidFill>
                  <a:schemeClr val="tx1"/>
                </a:solidFill>
                <a:latin typeface="Arial" charset="0"/>
              </a:defRPr>
            </a:lvl2pPr>
            <a:lvl3pPr marL="266700" algn="l" defTabSz="1096963">
              <a:tabLst>
                <a:tab pos="1300163" algn="l"/>
              </a:tabLst>
              <a:defRPr>
                <a:solidFill>
                  <a:schemeClr val="tx1"/>
                </a:solidFill>
                <a:latin typeface="Arial" charset="0"/>
              </a:defRPr>
            </a:lvl3pPr>
            <a:lvl4pPr marL="400050" algn="l" defTabSz="1096963">
              <a:tabLst>
                <a:tab pos="1300163" algn="l"/>
              </a:tabLst>
              <a:defRPr>
                <a:solidFill>
                  <a:schemeClr val="tx1"/>
                </a:solidFill>
                <a:latin typeface="Arial" charset="0"/>
              </a:defRPr>
            </a:lvl4pPr>
            <a:lvl5pPr marL="533400" algn="l" defTabSz="1096963">
              <a:tabLst>
                <a:tab pos="1300163" algn="l"/>
              </a:tabLst>
              <a:defRPr>
                <a:solidFill>
                  <a:schemeClr val="tx1"/>
                </a:solidFill>
                <a:latin typeface="Arial" charset="0"/>
              </a:defRPr>
            </a:lvl5pPr>
            <a:lvl6pPr marL="990600" defTabSz="1096963" fontAlgn="base">
              <a:spcBef>
                <a:spcPct val="0"/>
              </a:spcBef>
              <a:spcAft>
                <a:spcPct val="0"/>
              </a:spcAft>
              <a:tabLst>
                <a:tab pos="1300163" algn="l"/>
              </a:tabLst>
              <a:defRPr>
                <a:solidFill>
                  <a:schemeClr val="tx1"/>
                </a:solidFill>
                <a:latin typeface="Arial" charset="0"/>
              </a:defRPr>
            </a:lvl6pPr>
            <a:lvl7pPr marL="1447800" defTabSz="1096963" fontAlgn="base">
              <a:spcBef>
                <a:spcPct val="0"/>
              </a:spcBef>
              <a:spcAft>
                <a:spcPct val="0"/>
              </a:spcAft>
              <a:tabLst>
                <a:tab pos="1300163" algn="l"/>
              </a:tabLst>
              <a:defRPr>
                <a:solidFill>
                  <a:schemeClr val="tx1"/>
                </a:solidFill>
                <a:latin typeface="Arial" charset="0"/>
              </a:defRPr>
            </a:lvl7pPr>
            <a:lvl8pPr marL="1905000" defTabSz="1096963" fontAlgn="base">
              <a:spcBef>
                <a:spcPct val="0"/>
              </a:spcBef>
              <a:spcAft>
                <a:spcPct val="0"/>
              </a:spcAft>
              <a:tabLst>
                <a:tab pos="1300163" algn="l"/>
              </a:tabLst>
              <a:defRPr>
                <a:solidFill>
                  <a:schemeClr val="tx1"/>
                </a:solidFill>
                <a:latin typeface="Arial" charset="0"/>
              </a:defRPr>
            </a:lvl8pPr>
            <a:lvl9pPr marL="2362200" defTabSz="1096963" fontAlgn="base">
              <a:spcBef>
                <a:spcPct val="0"/>
              </a:spcBef>
              <a:spcAft>
                <a:spcPct val="0"/>
              </a:spcAft>
              <a:tabLst>
                <a:tab pos="1300163" algn="l"/>
              </a:tabLst>
              <a:defRPr>
                <a:solidFill>
                  <a:schemeClr val="tx1"/>
                </a:solidFill>
                <a:latin typeface="Arial" charset="0"/>
              </a:defRPr>
            </a:lvl9pPr>
          </a:lstStyle>
          <a:p>
            <a:r>
              <a:rPr lang="en-US" sz="2400" u="sng" dirty="0">
                <a:solidFill>
                  <a:srgbClr val="FFFF85"/>
                </a:solidFill>
                <a:effectLst>
                  <a:outerShdw blurRad="38100" dist="38100" dir="2700000" algn="tl">
                    <a:srgbClr val="000000"/>
                  </a:outerShdw>
                </a:effectLst>
                <a:latin typeface="Verdana" pitchFamily="34" charset="0"/>
              </a:rPr>
              <a:t>[</a:t>
            </a:r>
            <a:r>
              <a:rPr lang="en-US" sz="2400" u="sng" dirty="0" smtClean="0">
                <a:solidFill>
                  <a:srgbClr val="FFFF85"/>
                </a:solidFill>
                <a:effectLst>
                  <a:outerShdw blurRad="38100" dist="38100" dir="2700000" algn="tl">
                    <a:srgbClr val="000000"/>
                  </a:outerShdw>
                </a:effectLst>
                <a:latin typeface="Verdana" pitchFamily="34" charset="0"/>
              </a:rPr>
              <a:t>1.2] What </a:t>
            </a:r>
            <a:r>
              <a:rPr lang="en-US" sz="2400" u="sng" dirty="0">
                <a:solidFill>
                  <a:srgbClr val="FFFF85"/>
                </a:solidFill>
                <a:effectLst>
                  <a:outerShdw blurRad="38100" dist="38100" dir="2700000" algn="tl">
                    <a:srgbClr val="000000"/>
                  </a:outerShdw>
                </a:effectLst>
                <a:latin typeface="Verdana" pitchFamily="34" charset="0"/>
              </a:rPr>
              <a:t>is Eddy Covariance?</a:t>
            </a:r>
          </a:p>
          <a:p>
            <a:endParaRPr lang="en-US" sz="2400" u="sng" dirty="0" smtClean="0">
              <a:solidFill>
                <a:srgbClr val="FFFF85"/>
              </a:solidFill>
              <a:effectLst>
                <a:outerShdw blurRad="38100" dist="38100" dir="2700000" algn="tl">
                  <a:srgbClr val="000000"/>
                </a:outerShdw>
              </a:effectLst>
              <a:latin typeface="Verdana" pitchFamily="34" charset="0"/>
            </a:endParaRPr>
          </a:p>
          <a:p>
            <a:endParaRPr lang="en-US" sz="2400" u="sng" dirty="0">
              <a:solidFill>
                <a:srgbClr val="FFFF85"/>
              </a:solidFill>
              <a:effectLst>
                <a:outerShdw blurRad="38100" dist="38100" dir="2700000" algn="tl">
                  <a:srgbClr val="000000"/>
                </a:outerShdw>
              </a:effectLst>
              <a:latin typeface="Verdana" pitchFamily="34" charset="0"/>
            </a:endParaRPr>
          </a:p>
          <a:p>
            <a:r>
              <a:rPr lang="en-US" sz="2000" dirty="0" smtClean="0">
                <a:solidFill>
                  <a:srgbClr val="FFFF85"/>
                </a:solidFill>
                <a:effectLst>
                  <a:outerShdw blurRad="38100" dist="38100" dir="2700000" algn="tl">
                    <a:srgbClr val="000000"/>
                  </a:outerShdw>
                </a:effectLst>
                <a:latin typeface="Verdana" pitchFamily="34" charset="0"/>
              </a:rPr>
              <a:t>Water Vapor </a:t>
            </a:r>
            <a:r>
              <a:rPr lang="en-US" sz="2000" dirty="0">
                <a:solidFill>
                  <a:srgbClr val="FFFF85"/>
                </a:solidFill>
                <a:effectLst>
                  <a:outerShdw blurRad="38100" dist="38100" dir="2700000" algn="tl">
                    <a:srgbClr val="000000"/>
                  </a:outerShdw>
                </a:effectLst>
                <a:latin typeface="Verdana" pitchFamily="34" charset="0"/>
              </a:rPr>
              <a:t>Covariance is defined as:</a:t>
            </a:r>
          </a:p>
        </p:txBody>
      </p:sp>
      <p:graphicFrame>
        <p:nvGraphicFramePr>
          <p:cNvPr id="112644" name="Object 4"/>
          <p:cNvGraphicFramePr>
            <a:graphicFrameLocks noChangeAspect="1"/>
          </p:cNvGraphicFramePr>
          <p:nvPr>
            <p:extLst>
              <p:ext uri="{D42A27DB-BD31-4B8C-83A1-F6EECF244321}">
                <p14:modId xmlns:p14="http://schemas.microsoft.com/office/powerpoint/2010/main" val="3480774573"/>
              </p:ext>
            </p:extLst>
          </p:nvPr>
        </p:nvGraphicFramePr>
        <p:xfrm>
          <a:off x="1179513" y="2057400"/>
          <a:ext cx="6669087" cy="1079500"/>
        </p:xfrm>
        <a:graphic>
          <a:graphicData uri="http://schemas.openxmlformats.org/presentationml/2006/ole">
            <mc:AlternateContent xmlns:mc="http://schemas.openxmlformats.org/markup-compatibility/2006">
              <mc:Choice xmlns:v="urn:schemas-microsoft-com:vml" Requires="v">
                <p:oleObj spid="_x0000_s3264" name="Equation" r:id="rId4" imgW="2666880" imgH="431640" progId="Equation.3">
                  <p:embed/>
                </p:oleObj>
              </mc:Choice>
              <mc:Fallback>
                <p:oleObj name="Equation" r:id="rId4" imgW="2666880" imgH="431640" progId="Equation.3">
                  <p:embed/>
                  <p:pic>
                    <p:nvPicPr>
                      <p:cNvPr id="0" name=""/>
                      <p:cNvPicPr>
                        <a:picLocks noChangeAspect="1" noChangeArrowheads="1"/>
                      </p:cNvPicPr>
                      <p:nvPr/>
                    </p:nvPicPr>
                    <p:blipFill>
                      <a:blip r:embed="rId5"/>
                      <a:srcRect/>
                      <a:stretch>
                        <a:fillRect/>
                      </a:stretch>
                    </p:blipFill>
                    <p:spPr bwMode="auto">
                      <a:xfrm>
                        <a:off x="1179513" y="2057400"/>
                        <a:ext cx="6669087" cy="1079500"/>
                      </a:xfrm>
                      <a:prstGeom prst="rect">
                        <a:avLst/>
                      </a:prstGeom>
                      <a:solidFill>
                        <a:srgbClr val="FFD357"/>
                      </a:solidFill>
                      <a:ln>
                        <a:noFill/>
                      </a:ln>
                      <a:effectLst/>
                      <a:extLst/>
                    </p:spPr>
                  </p:pic>
                </p:oleObj>
              </mc:Fallback>
            </mc:AlternateContent>
          </a:graphicData>
        </a:graphic>
      </p:graphicFrame>
      <p:sp>
        <p:nvSpPr>
          <p:cNvPr id="112645" name="Text Box 5"/>
          <p:cNvSpPr txBox="1">
            <a:spLocks noChangeArrowheads="1"/>
          </p:cNvSpPr>
          <p:nvPr/>
        </p:nvSpPr>
        <p:spPr bwMode="auto">
          <a:xfrm>
            <a:off x="309563" y="2852738"/>
            <a:ext cx="8524875" cy="1565807"/>
          </a:xfrm>
          <a:prstGeom prst="rect">
            <a:avLst/>
          </a:prstGeom>
          <a:noFill/>
          <a:ln>
            <a:noFill/>
          </a:ln>
          <a:effectLst/>
          <a:extLst>
            <a:ext uri="{909E8E84-426E-40DD-AFC4-6F175D3DCCD1}">
              <a14:hiddenFill xmlns:a14="http://schemas.microsoft.com/office/drawing/2010/main">
                <a:solidFill>
                  <a:srgbClr val="76C64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6664" tIns="13332" rIns="26664" bIns="13332">
            <a:spAutoFit/>
          </a:bodyPr>
          <a:lstStyle>
            <a:lvl1pPr algn="l" defTabSz="1096963">
              <a:tabLst>
                <a:tab pos="1300163" algn="l"/>
              </a:tabLst>
              <a:defRPr>
                <a:solidFill>
                  <a:schemeClr val="tx1"/>
                </a:solidFill>
                <a:latin typeface="Arial" charset="0"/>
              </a:defRPr>
            </a:lvl1pPr>
            <a:lvl2pPr marL="133350" algn="l" defTabSz="1096963">
              <a:tabLst>
                <a:tab pos="1300163" algn="l"/>
              </a:tabLst>
              <a:defRPr>
                <a:solidFill>
                  <a:schemeClr val="tx1"/>
                </a:solidFill>
                <a:latin typeface="Arial" charset="0"/>
              </a:defRPr>
            </a:lvl2pPr>
            <a:lvl3pPr marL="266700" algn="l" defTabSz="1096963">
              <a:tabLst>
                <a:tab pos="1300163" algn="l"/>
              </a:tabLst>
              <a:defRPr>
                <a:solidFill>
                  <a:schemeClr val="tx1"/>
                </a:solidFill>
                <a:latin typeface="Arial" charset="0"/>
              </a:defRPr>
            </a:lvl3pPr>
            <a:lvl4pPr marL="400050" algn="l" defTabSz="1096963">
              <a:tabLst>
                <a:tab pos="1300163" algn="l"/>
              </a:tabLst>
              <a:defRPr>
                <a:solidFill>
                  <a:schemeClr val="tx1"/>
                </a:solidFill>
                <a:latin typeface="Arial" charset="0"/>
              </a:defRPr>
            </a:lvl4pPr>
            <a:lvl5pPr marL="533400" algn="l" defTabSz="1096963">
              <a:tabLst>
                <a:tab pos="1300163" algn="l"/>
              </a:tabLst>
              <a:defRPr>
                <a:solidFill>
                  <a:schemeClr val="tx1"/>
                </a:solidFill>
                <a:latin typeface="Arial" charset="0"/>
              </a:defRPr>
            </a:lvl5pPr>
            <a:lvl6pPr marL="990600" defTabSz="1096963" fontAlgn="base">
              <a:spcBef>
                <a:spcPct val="0"/>
              </a:spcBef>
              <a:spcAft>
                <a:spcPct val="0"/>
              </a:spcAft>
              <a:tabLst>
                <a:tab pos="1300163" algn="l"/>
              </a:tabLst>
              <a:defRPr>
                <a:solidFill>
                  <a:schemeClr val="tx1"/>
                </a:solidFill>
                <a:latin typeface="Arial" charset="0"/>
              </a:defRPr>
            </a:lvl6pPr>
            <a:lvl7pPr marL="1447800" defTabSz="1096963" fontAlgn="base">
              <a:spcBef>
                <a:spcPct val="0"/>
              </a:spcBef>
              <a:spcAft>
                <a:spcPct val="0"/>
              </a:spcAft>
              <a:tabLst>
                <a:tab pos="1300163" algn="l"/>
              </a:tabLst>
              <a:defRPr>
                <a:solidFill>
                  <a:schemeClr val="tx1"/>
                </a:solidFill>
                <a:latin typeface="Arial" charset="0"/>
              </a:defRPr>
            </a:lvl7pPr>
            <a:lvl8pPr marL="1905000" defTabSz="1096963" fontAlgn="base">
              <a:spcBef>
                <a:spcPct val="0"/>
              </a:spcBef>
              <a:spcAft>
                <a:spcPct val="0"/>
              </a:spcAft>
              <a:tabLst>
                <a:tab pos="1300163" algn="l"/>
              </a:tabLst>
              <a:defRPr>
                <a:solidFill>
                  <a:schemeClr val="tx1"/>
                </a:solidFill>
                <a:latin typeface="Arial" charset="0"/>
              </a:defRPr>
            </a:lvl8pPr>
            <a:lvl9pPr marL="2362200" defTabSz="1096963" fontAlgn="base">
              <a:spcBef>
                <a:spcPct val="0"/>
              </a:spcBef>
              <a:spcAft>
                <a:spcPct val="0"/>
              </a:spcAft>
              <a:tabLst>
                <a:tab pos="1300163" algn="l"/>
              </a:tabLst>
              <a:defRPr>
                <a:solidFill>
                  <a:schemeClr val="tx1"/>
                </a:solidFill>
                <a:latin typeface="Arial" charset="0"/>
              </a:defRPr>
            </a:lvl9pPr>
          </a:lstStyle>
          <a:p>
            <a:endParaRPr lang="en-US" sz="2000" dirty="0" smtClean="0">
              <a:solidFill>
                <a:srgbClr val="FFFF85"/>
              </a:solidFill>
              <a:effectLst>
                <a:outerShdw blurRad="38100" dist="38100" dir="2700000" algn="tl">
                  <a:srgbClr val="000000"/>
                </a:outerShdw>
              </a:effectLst>
              <a:latin typeface="Verdana" pitchFamily="34" charset="0"/>
            </a:endParaRPr>
          </a:p>
          <a:p>
            <a:endParaRPr lang="en-US" sz="2000" dirty="0">
              <a:solidFill>
                <a:srgbClr val="FFFF85"/>
              </a:solidFill>
              <a:effectLst>
                <a:outerShdw blurRad="38100" dist="38100" dir="2700000" algn="tl">
                  <a:srgbClr val="000000"/>
                </a:outerShdw>
              </a:effectLst>
              <a:latin typeface="Verdana" pitchFamily="34" charset="0"/>
            </a:endParaRPr>
          </a:p>
          <a:p>
            <a:r>
              <a:rPr lang="en-US" sz="2000" dirty="0" smtClean="0">
                <a:solidFill>
                  <a:srgbClr val="FFFF85"/>
                </a:solidFill>
                <a:effectLst>
                  <a:outerShdw blurRad="38100" dist="38100" dir="2700000" algn="tl">
                    <a:srgbClr val="000000"/>
                  </a:outerShdw>
                </a:effectLst>
                <a:latin typeface="Verdana" pitchFamily="34" charset="0"/>
              </a:rPr>
              <a:t>where </a:t>
            </a:r>
            <a:r>
              <a:rPr lang="en-US" sz="2000" i="1" dirty="0">
                <a:solidFill>
                  <a:srgbClr val="FFFF85"/>
                </a:solidFill>
                <a:effectLst>
                  <a:outerShdw blurRad="38100" dist="38100" dir="2700000" algn="tl">
                    <a:srgbClr val="000000"/>
                  </a:outerShdw>
                </a:effectLst>
                <a:latin typeface="Verdana" pitchFamily="34" charset="0"/>
              </a:rPr>
              <a:t>w</a:t>
            </a:r>
            <a:r>
              <a:rPr lang="en-US" sz="2000" dirty="0">
                <a:solidFill>
                  <a:srgbClr val="FFFF85"/>
                </a:solidFill>
                <a:effectLst>
                  <a:outerShdw blurRad="38100" dist="38100" dir="2700000" algn="tl">
                    <a:srgbClr val="000000"/>
                  </a:outerShdw>
                </a:effectLst>
                <a:latin typeface="Verdana" pitchFamily="34" charset="0"/>
              </a:rPr>
              <a:t> is the vertical wind speed and </a:t>
            </a:r>
            <a:r>
              <a:rPr lang="en-US" sz="2000" i="1" dirty="0" smtClean="0">
                <a:solidFill>
                  <a:srgbClr val="FFFF85"/>
                </a:solidFill>
                <a:effectLst>
                  <a:outerShdw blurRad="38100" dist="38100" dir="2700000" algn="tl">
                    <a:srgbClr val="000000"/>
                  </a:outerShdw>
                </a:effectLst>
                <a:latin typeface="Symbol" pitchFamily="18" charset="2"/>
              </a:rPr>
              <a:t>r</a:t>
            </a:r>
            <a:r>
              <a:rPr lang="en-US" sz="2000" i="1" baseline="-25000" dirty="0" smtClean="0">
                <a:solidFill>
                  <a:srgbClr val="FFFF85"/>
                </a:solidFill>
                <a:effectLst>
                  <a:outerShdw blurRad="38100" dist="38100" dir="2700000" algn="tl">
                    <a:srgbClr val="000000"/>
                  </a:outerShdw>
                </a:effectLst>
                <a:latin typeface="Verdana" pitchFamily="34" charset="0"/>
              </a:rPr>
              <a:t>v</a:t>
            </a:r>
            <a:r>
              <a:rPr lang="en-US" sz="2000" dirty="0" smtClean="0">
                <a:solidFill>
                  <a:srgbClr val="FFFF85"/>
                </a:solidFill>
                <a:effectLst>
                  <a:outerShdw blurRad="38100" dist="38100" dir="2700000" algn="tl">
                    <a:srgbClr val="000000"/>
                  </a:outerShdw>
                </a:effectLst>
                <a:latin typeface="Verdana" pitchFamily="34" charset="0"/>
              </a:rPr>
              <a:t> </a:t>
            </a:r>
            <a:r>
              <a:rPr lang="en-US" sz="2000" dirty="0">
                <a:solidFill>
                  <a:srgbClr val="FFFF85"/>
                </a:solidFill>
                <a:effectLst>
                  <a:outerShdw blurRad="38100" dist="38100" dir="2700000" algn="tl">
                    <a:srgbClr val="000000"/>
                  </a:outerShdw>
                </a:effectLst>
                <a:latin typeface="Verdana" pitchFamily="34" charset="0"/>
              </a:rPr>
              <a:t>is </a:t>
            </a:r>
            <a:r>
              <a:rPr lang="en-US" sz="2000" dirty="0" smtClean="0">
                <a:solidFill>
                  <a:srgbClr val="FFFF85"/>
                </a:solidFill>
                <a:effectLst>
                  <a:outerShdw blurRad="38100" dist="38100" dir="2700000" algn="tl">
                    <a:srgbClr val="000000"/>
                  </a:outerShdw>
                </a:effectLst>
                <a:latin typeface="Verdana" pitchFamily="34" charset="0"/>
              </a:rPr>
              <a:t>water vapor </a:t>
            </a:r>
            <a:r>
              <a:rPr lang="en-US" sz="2000" dirty="0">
                <a:solidFill>
                  <a:srgbClr val="FFFF85"/>
                </a:solidFill>
                <a:effectLst>
                  <a:outerShdw blurRad="38100" dist="38100" dir="2700000" algn="tl">
                    <a:srgbClr val="000000"/>
                  </a:outerShdw>
                </a:effectLst>
                <a:latin typeface="Verdana" pitchFamily="34" charset="0"/>
              </a:rPr>
              <a:t>density.  The same equation can be used for horizontal wind speed </a:t>
            </a:r>
            <a:r>
              <a:rPr lang="en-US" sz="2000" dirty="0" smtClean="0">
                <a:solidFill>
                  <a:srgbClr val="FFFF85"/>
                </a:solidFill>
                <a:effectLst>
                  <a:outerShdw blurRad="38100" dist="38100" dir="2700000" algn="tl">
                    <a:srgbClr val="000000"/>
                  </a:outerShdw>
                </a:effectLst>
                <a:latin typeface="Verdana" pitchFamily="34" charset="0"/>
              </a:rPr>
              <a:t>[u], temperature [T</a:t>
            </a:r>
            <a:r>
              <a:rPr lang="en-US" sz="2000" dirty="0">
                <a:solidFill>
                  <a:srgbClr val="FFFF85"/>
                </a:solidFill>
                <a:effectLst>
                  <a:outerShdw blurRad="38100" dist="38100" dir="2700000" algn="tl">
                    <a:srgbClr val="000000"/>
                  </a:outerShdw>
                </a:effectLst>
                <a:latin typeface="Verdana" pitchFamily="34" charset="0"/>
              </a:rPr>
              <a:t>]</a:t>
            </a:r>
            <a:r>
              <a:rPr lang="en-US" sz="2000" dirty="0" smtClean="0">
                <a:solidFill>
                  <a:srgbClr val="FFFF85"/>
                </a:solidFill>
                <a:effectLst>
                  <a:outerShdw blurRad="38100" dist="38100" dir="2700000" algn="tl">
                    <a:srgbClr val="000000"/>
                  </a:outerShdw>
                </a:effectLst>
                <a:latin typeface="Verdana" pitchFamily="34" charset="0"/>
              </a:rPr>
              <a:t>, </a:t>
            </a:r>
            <a:r>
              <a:rPr lang="en-US" sz="2000" dirty="0">
                <a:solidFill>
                  <a:srgbClr val="FFFF85"/>
                </a:solidFill>
                <a:effectLst>
                  <a:outerShdw blurRad="38100" dist="38100" dir="2700000" algn="tl">
                    <a:srgbClr val="000000"/>
                  </a:outerShdw>
                </a:effectLst>
                <a:latin typeface="Verdana" pitchFamily="34" charset="0"/>
              </a:rPr>
              <a:t>and </a:t>
            </a:r>
            <a:r>
              <a:rPr lang="en-US" sz="2000" dirty="0" smtClean="0">
                <a:solidFill>
                  <a:srgbClr val="FFFF85"/>
                </a:solidFill>
                <a:effectLst>
                  <a:outerShdw blurRad="38100" dist="38100" dir="2700000" algn="tl">
                    <a:srgbClr val="000000"/>
                  </a:outerShdw>
                </a:effectLst>
                <a:latin typeface="Verdana" pitchFamily="34" charset="0"/>
              </a:rPr>
              <a:t>CO</a:t>
            </a:r>
            <a:r>
              <a:rPr lang="en-US" sz="2000" baseline="-25000" dirty="0" smtClean="0">
                <a:solidFill>
                  <a:srgbClr val="FFFF85"/>
                </a:solidFill>
                <a:effectLst>
                  <a:outerShdw blurRad="38100" dist="38100" dir="2700000" algn="tl">
                    <a:srgbClr val="000000"/>
                  </a:outerShdw>
                </a:effectLst>
                <a:latin typeface="Verdana" pitchFamily="34" charset="0"/>
              </a:rPr>
              <a:t>2 </a:t>
            </a:r>
            <a:r>
              <a:rPr lang="en-US" sz="2000" dirty="0">
                <a:solidFill>
                  <a:srgbClr val="FFFF85"/>
                </a:solidFill>
                <a:effectLst>
                  <a:outerShdw blurRad="38100" dist="38100" dir="2700000" algn="tl">
                    <a:srgbClr val="000000"/>
                  </a:outerShdw>
                </a:effectLst>
                <a:latin typeface="Verdana" pitchFamily="34" charset="0"/>
              </a:rPr>
              <a:t>[</a:t>
            </a:r>
            <a:r>
              <a:rPr lang="en-US" sz="2000" dirty="0" smtClean="0">
                <a:solidFill>
                  <a:srgbClr val="FFFF85"/>
                </a:solidFill>
                <a:effectLst>
                  <a:outerShdw blurRad="38100" dist="38100" dir="2700000" algn="tl">
                    <a:srgbClr val="000000"/>
                  </a:outerShdw>
                </a:effectLst>
                <a:latin typeface="Verdana" pitchFamily="34" charset="0"/>
              </a:rPr>
              <a:t>c].</a:t>
            </a:r>
            <a:endParaRPr lang="en-US" sz="2000" dirty="0">
              <a:solidFill>
                <a:srgbClr val="FFFF85"/>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3610373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sp>
        <p:nvSpPr>
          <p:cNvPr id="112643" name="Text Box 3"/>
          <p:cNvSpPr txBox="1">
            <a:spLocks noChangeArrowheads="1"/>
          </p:cNvSpPr>
          <p:nvPr/>
        </p:nvSpPr>
        <p:spPr bwMode="auto">
          <a:xfrm>
            <a:off x="228600" y="228600"/>
            <a:ext cx="8524875" cy="39625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6664" tIns="13332" rIns="26664" bIns="13332">
            <a:spAutoFit/>
          </a:bodyPr>
          <a:lstStyle>
            <a:lvl1pPr algn="l" defTabSz="1096963">
              <a:tabLst>
                <a:tab pos="1300163" algn="l"/>
              </a:tabLst>
              <a:defRPr>
                <a:solidFill>
                  <a:schemeClr val="tx1"/>
                </a:solidFill>
                <a:latin typeface="Arial" charset="0"/>
              </a:defRPr>
            </a:lvl1pPr>
            <a:lvl2pPr marL="133350" algn="l" defTabSz="1096963">
              <a:tabLst>
                <a:tab pos="1300163" algn="l"/>
              </a:tabLst>
              <a:defRPr>
                <a:solidFill>
                  <a:schemeClr val="tx1"/>
                </a:solidFill>
                <a:latin typeface="Arial" charset="0"/>
              </a:defRPr>
            </a:lvl2pPr>
            <a:lvl3pPr marL="266700" algn="l" defTabSz="1096963">
              <a:tabLst>
                <a:tab pos="1300163" algn="l"/>
              </a:tabLst>
              <a:defRPr>
                <a:solidFill>
                  <a:schemeClr val="tx1"/>
                </a:solidFill>
                <a:latin typeface="Arial" charset="0"/>
              </a:defRPr>
            </a:lvl3pPr>
            <a:lvl4pPr marL="400050" algn="l" defTabSz="1096963">
              <a:tabLst>
                <a:tab pos="1300163" algn="l"/>
              </a:tabLst>
              <a:defRPr>
                <a:solidFill>
                  <a:schemeClr val="tx1"/>
                </a:solidFill>
                <a:latin typeface="Arial" charset="0"/>
              </a:defRPr>
            </a:lvl4pPr>
            <a:lvl5pPr marL="533400" algn="l" defTabSz="1096963">
              <a:tabLst>
                <a:tab pos="1300163" algn="l"/>
              </a:tabLst>
              <a:defRPr>
                <a:solidFill>
                  <a:schemeClr val="tx1"/>
                </a:solidFill>
                <a:latin typeface="Arial" charset="0"/>
              </a:defRPr>
            </a:lvl5pPr>
            <a:lvl6pPr marL="990600" defTabSz="1096963" fontAlgn="base">
              <a:spcBef>
                <a:spcPct val="0"/>
              </a:spcBef>
              <a:spcAft>
                <a:spcPct val="0"/>
              </a:spcAft>
              <a:tabLst>
                <a:tab pos="1300163" algn="l"/>
              </a:tabLst>
              <a:defRPr>
                <a:solidFill>
                  <a:schemeClr val="tx1"/>
                </a:solidFill>
                <a:latin typeface="Arial" charset="0"/>
              </a:defRPr>
            </a:lvl6pPr>
            <a:lvl7pPr marL="1447800" defTabSz="1096963" fontAlgn="base">
              <a:spcBef>
                <a:spcPct val="0"/>
              </a:spcBef>
              <a:spcAft>
                <a:spcPct val="0"/>
              </a:spcAft>
              <a:tabLst>
                <a:tab pos="1300163" algn="l"/>
              </a:tabLst>
              <a:defRPr>
                <a:solidFill>
                  <a:schemeClr val="tx1"/>
                </a:solidFill>
                <a:latin typeface="Arial" charset="0"/>
              </a:defRPr>
            </a:lvl7pPr>
            <a:lvl8pPr marL="1905000" defTabSz="1096963" fontAlgn="base">
              <a:spcBef>
                <a:spcPct val="0"/>
              </a:spcBef>
              <a:spcAft>
                <a:spcPct val="0"/>
              </a:spcAft>
              <a:tabLst>
                <a:tab pos="1300163" algn="l"/>
              </a:tabLst>
              <a:defRPr>
                <a:solidFill>
                  <a:schemeClr val="tx1"/>
                </a:solidFill>
                <a:latin typeface="Arial" charset="0"/>
              </a:defRPr>
            </a:lvl8pPr>
            <a:lvl9pPr marL="2362200" defTabSz="1096963" fontAlgn="base">
              <a:spcBef>
                <a:spcPct val="0"/>
              </a:spcBef>
              <a:spcAft>
                <a:spcPct val="0"/>
              </a:spcAft>
              <a:tabLst>
                <a:tab pos="1300163" algn="l"/>
              </a:tabLst>
              <a:defRPr>
                <a:solidFill>
                  <a:schemeClr val="tx1"/>
                </a:solidFill>
                <a:latin typeface="Arial" charset="0"/>
              </a:defRPr>
            </a:lvl9pPr>
          </a:lstStyle>
          <a:p>
            <a:r>
              <a:rPr lang="en-US" sz="2400" u="sng" dirty="0">
                <a:solidFill>
                  <a:srgbClr val="FFFF85"/>
                </a:solidFill>
                <a:effectLst>
                  <a:outerShdw blurRad="38100" dist="38100" dir="2700000" algn="tl">
                    <a:srgbClr val="000000"/>
                  </a:outerShdw>
                </a:effectLst>
                <a:latin typeface="Verdana" pitchFamily="34" charset="0"/>
              </a:rPr>
              <a:t>[</a:t>
            </a:r>
            <a:r>
              <a:rPr lang="en-US" sz="2400" u="sng" dirty="0" smtClean="0">
                <a:solidFill>
                  <a:srgbClr val="FFFF85"/>
                </a:solidFill>
                <a:effectLst>
                  <a:outerShdw blurRad="38100" dist="38100" dir="2700000" algn="tl">
                    <a:srgbClr val="000000"/>
                  </a:outerShdw>
                </a:effectLst>
                <a:latin typeface="Verdana" pitchFamily="34" charset="0"/>
              </a:rPr>
              <a:t>1.3] What </a:t>
            </a:r>
            <a:r>
              <a:rPr lang="en-US" sz="2400" u="sng" dirty="0">
                <a:solidFill>
                  <a:srgbClr val="FFFF85"/>
                </a:solidFill>
                <a:effectLst>
                  <a:outerShdw blurRad="38100" dist="38100" dir="2700000" algn="tl">
                    <a:srgbClr val="000000"/>
                  </a:outerShdw>
                </a:effectLst>
                <a:latin typeface="Verdana" pitchFamily="34" charset="0"/>
              </a:rPr>
              <a:t>is Eddy Covariance</a:t>
            </a:r>
            <a:r>
              <a:rPr lang="en-US" sz="2400" u="sng" dirty="0" smtClean="0">
                <a:solidFill>
                  <a:srgbClr val="FFFF85"/>
                </a:solidFill>
                <a:effectLst>
                  <a:outerShdw blurRad="38100" dist="38100" dir="2700000" algn="tl">
                    <a:srgbClr val="000000"/>
                  </a:outerShdw>
                </a:effectLst>
                <a:latin typeface="Verdana" pitchFamily="34" charset="0"/>
              </a:rPr>
              <a:t>?</a:t>
            </a:r>
            <a:endParaRPr lang="en-US" sz="2400" u="sng" dirty="0">
              <a:solidFill>
                <a:srgbClr val="FFFF85"/>
              </a:solidFill>
              <a:effectLst>
                <a:outerShdw blurRad="38100" dist="38100" dir="2700000" algn="tl">
                  <a:srgbClr val="000000"/>
                </a:outerShdw>
              </a:effectLst>
              <a:latin typeface="Verdana" pitchFamily="34" charset="0"/>
            </a:endParaRPr>
          </a:p>
        </p:txBody>
      </p:sp>
      <p:pic>
        <p:nvPicPr>
          <p:cNvPr id="2" name="TimeSerie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762000"/>
            <a:ext cx="7924800" cy="5562600"/>
          </a:xfrm>
          <a:prstGeom prst="rect">
            <a:avLst/>
          </a:prstGeom>
        </p:spPr>
      </p:pic>
    </p:spTree>
    <p:extLst>
      <p:ext uri="{BB962C8B-B14F-4D97-AF65-F5344CB8AC3E}">
        <p14:creationId xmlns:p14="http://schemas.microsoft.com/office/powerpoint/2010/main" val="308466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p:spPr>
        <p:txBody>
          <a:bodyPr wrap="none" anchor="t"/>
          <a:lstStyle/>
          <a:p>
            <a:r>
              <a:rPr lang="en-US" sz="2400" u="sng" dirty="0">
                <a:solidFill>
                  <a:srgbClr val="FFFF85"/>
                </a:solidFill>
                <a:effectLst>
                  <a:outerShdw blurRad="38100" dist="38100" dir="2700000" algn="tl">
                    <a:srgbClr val="000000"/>
                  </a:outerShdw>
                </a:effectLst>
                <a:latin typeface="Verdana" pitchFamily="34" charset="0"/>
              </a:rPr>
              <a:t>[</a:t>
            </a:r>
            <a:r>
              <a:rPr lang="en-US" sz="2400" u="sng" dirty="0" smtClean="0">
                <a:solidFill>
                  <a:srgbClr val="FFFF85"/>
                </a:solidFill>
                <a:effectLst>
                  <a:outerShdw blurRad="38100" dist="38100" dir="2700000" algn="tl">
                    <a:srgbClr val="000000"/>
                  </a:outerShdw>
                </a:effectLst>
                <a:latin typeface="Verdana" pitchFamily="34" charset="0"/>
              </a:rPr>
              <a:t>1.4] </a:t>
            </a:r>
            <a:r>
              <a:rPr lang="en-US" sz="2400" u="sng" dirty="0">
                <a:solidFill>
                  <a:srgbClr val="FFFF85"/>
                </a:solidFill>
                <a:effectLst>
                  <a:outerShdw blurRad="38100" dist="38100" dir="2700000" algn="tl">
                    <a:srgbClr val="000000"/>
                  </a:outerShdw>
                </a:effectLst>
                <a:latin typeface="Verdana" pitchFamily="34" charset="0"/>
              </a:rPr>
              <a:t>What is Eddy Covariance?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685800"/>
            <a:ext cx="7924800" cy="5638800"/>
          </a:xfrm>
          <a:prstGeom prst="rect">
            <a:avLst/>
          </a:prstGeom>
        </p:spPr>
      </p:pic>
    </p:spTree>
    <p:extLst>
      <p:ext uri="{BB962C8B-B14F-4D97-AF65-F5344CB8AC3E}">
        <p14:creationId xmlns:p14="http://schemas.microsoft.com/office/powerpoint/2010/main" val="280451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36525" y="146050"/>
            <a:ext cx="8870950" cy="6565900"/>
          </a:xfrm>
          <a:prstGeom prst="rect">
            <a:avLst/>
          </a:prstGeom>
          <a:gradFill rotWithShape="1">
            <a:gsLst>
              <a:gs pos="0">
                <a:srgbClr val="009900"/>
              </a:gs>
              <a:gs pos="100000">
                <a:srgbClr val="009900">
                  <a:gamma/>
                  <a:shade val="0"/>
                  <a:invGamma/>
                </a:srgbClr>
              </a:gs>
            </a:gsLst>
            <a:lin ang="2700000" scaled="1"/>
          </a:gradFill>
          <a:ln>
            <a:noFill/>
          </a:ln>
          <a:effectLst>
            <a:outerShdw dist="107763" dir="2700000" algn="ctr" rotWithShape="0">
              <a:schemeClr val="tx1"/>
            </a:outerShdw>
          </a:effectLst>
          <a:extLst>
            <a:ext uri="{91240B29-F687-4F45-9708-019B960494DF}">
              <a14:hiddenLine xmlns:a14="http://schemas.microsoft.com/office/drawing/2010/main" w="76200">
                <a:solidFill>
                  <a:schemeClr val="tx1"/>
                </a:solidFill>
                <a:miter lim="800000"/>
                <a:headEnd/>
                <a:tailEnd/>
              </a14:hiddenLine>
            </a:ext>
          </a:extLst>
        </p:spPr>
        <p:txBody>
          <a:bodyPr wrap="none" anchor="ctr"/>
          <a:lstStyle/>
          <a:p>
            <a:endParaRPr lang="en-US" dirty="0"/>
          </a:p>
        </p:txBody>
      </p:sp>
      <p:sp>
        <p:nvSpPr>
          <p:cNvPr id="99348" name="Text Box 20"/>
          <p:cNvSpPr txBox="1">
            <a:spLocks noChangeArrowheads="1"/>
          </p:cNvSpPr>
          <p:nvPr/>
        </p:nvSpPr>
        <p:spPr bwMode="auto">
          <a:xfrm>
            <a:off x="193675" y="260350"/>
            <a:ext cx="8756650" cy="396256"/>
          </a:xfrm>
          <a:prstGeom prst="rect">
            <a:avLst/>
          </a:prstGeom>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6664" tIns="13332" rIns="26664" bIns="13332">
            <a:spAutoFit/>
          </a:bodyPr>
          <a:lstStyle>
            <a:lvl1pPr algn="l" defTabSz="1096963">
              <a:tabLst>
                <a:tab pos="1300163" algn="l"/>
              </a:tabLst>
              <a:defRPr>
                <a:solidFill>
                  <a:schemeClr val="tx1"/>
                </a:solidFill>
                <a:latin typeface="Arial" charset="0"/>
              </a:defRPr>
            </a:lvl1pPr>
            <a:lvl2pPr marL="133350" algn="l" defTabSz="1096963">
              <a:tabLst>
                <a:tab pos="1300163" algn="l"/>
              </a:tabLst>
              <a:defRPr>
                <a:solidFill>
                  <a:schemeClr val="tx1"/>
                </a:solidFill>
                <a:latin typeface="Arial" charset="0"/>
              </a:defRPr>
            </a:lvl2pPr>
            <a:lvl3pPr marL="266700" algn="l" defTabSz="1096963">
              <a:tabLst>
                <a:tab pos="1300163" algn="l"/>
              </a:tabLst>
              <a:defRPr>
                <a:solidFill>
                  <a:schemeClr val="tx1"/>
                </a:solidFill>
                <a:latin typeface="Arial" charset="0"/>
              </a:defRPr>
            </a:lvl3pPr>
            <a:lvl4pPr marL="400050" algn="l" defTabSz="1096963">
              <a:tabLst>
                <a:tab pos="1300163" algn="l"/>
              </a:tabLst>
              <a:defRPr>
                <a:solidFill>
                  <a:schemeClr val="tx1"/>
                </a:solidFill>
                <a:latin typeface="Arial" charset="0"/>
              </a:defRPr>
            </a:lvl4pPr>
            <a:lvl5pPr marL="533400" algn="l" defTabSz="1096963">
              <a:tabLst>
                <a:tab pos="1300163" algn="l"/>
              </a:tabLst>
              <a:defRPr>
                <a:solidFill>
                  <a:schemeClr val="tx1"/>
                </a:solidFill>
                <a:latin typeface="Arial" charset="0"/>
              </a:defRPr>
            </a:lvl5pPr>
            <a:lvl6pPr marL="990600" defTabSz="1096963" fontAlgn="base">
              <a:spcBef>
                <a:spcPct val="0"/>
              </a:spcBef>
              <a:spcAft>
                <a:spcPct val="0"/>
              </a:spcAft>
              <a:tabLst>
                <a:tab pos="1300163" algn="l"/>
              </a:tabLst>
              <a:defRPr>
                <a:solidFill>
                  <a:schemeClr val="tx1"/>
                </a:solidFill>
                <a:latin typeface="Arial" charset="0"/>
              </a:defRPr>
            </a:lvl6pPr>
            <a:lvl7pPr marL="1447800" defTabSz="1096963" fontAlgn="base">
              <a:spcBef>
                <a:spcPct val="0"/>
              </a:spcBef>
              <a:spcAft>
                <a:spcPct val="0"/>
              </a:spcAft>
              <a:tabLst>
                <a:tab pos="1300163" algn="l"/>
              </a:tabLst>
              <a:defRPr>
                <a:solidFill>
                  <a:schemeClr val="tx1"/>
                </a:solidFill>
                <a:latin typeface="Arial" charset="0"/>
              </a:defRPr>
            </a:lvl7pPr>
            <a:lvl8pPr marL="1905000" defTabSz="1096963" fontAlgn="base">
              <a:spcBef>
                <a:spcPct val="0"/>
              </a:spcBef>
              <a:spcAft>
                <a:spcPct val="0"/>
              </a:spcAft>
              <a:tabLst>
                <a:tab pos="1300163" algn="l"/>
              </a:tabLst>
              <a:defRPr>
                <a:solidFill>
                  <a:schemeClr val="tx1"/>
                </a:solidFill>
                <a:latin typeface="Arial" charset="0"/>
              </a:defRPr>
            </a:lvl8pPr>
            <a:lvl9pPr marL="2362200" defTabSz="1096963" fontAlgn="base">
              <a:spcBef>
                <a:spcPct val="0"/>
              </a:spcBef>
              <a:spcAft>
                <a:spcPct val="0"/>
              </a:spcAft>
              <a:tabLst>
                <a:tab pos="1300163" algn="l"/>
              </a:tabLst>
              <a:defRPr>
                <a:solidFill>
                  <a:schemeClr val="tx1"/>
                </a:solidFill>
                <a:latin typeface="Arial" charset="0"/>
              </a:defRPr>
            </a:lvl9pPr>
          </a:lstStyle>
          <a:p>
            <a:r>
              <a:rPr lang="en-US" sz="2400" u="sng" dirty="0" smtClean="0">
                <a:solidFill>
                  <a:srgbClr val="FFFF85"/>
                </a:solidFill>
                <a:effectLst>
                  <a:outerShdw blurRad="38100" dist="38100" dir="2700000" algn="tl">
                    <a:srgbClr val="000000"/>
                  </a:outerShdw>
                </a:effectLst>
                <a:latin typeface="Verdana" pitchFamily="34" charset="0"/>
              </a:rPr>
              <a:t>[2.0] Eddy Covariance Instrumentation</a:t>
            </a:r>
            <a:endParaRPr lang="en-US" sz="2400" u="sng" dirty="0">
              <a:solidFill>
                <a:srgbClr val="FFFF85"/>
              </a:solidFill>
              <a:effectLst>
                <a:outerShdw blurRad="38100" dist="38100" dir="2700000" algn="tl">
                  <a:srgbClr val="000000"/>
                </a:outerShdw>
              </a:effectLst>
              <a:latin typeface="Verdana" pitchFamily="34" charset="0"/>
            </a:endParaRPr>
          </a:p>
        </p:txBody>
      </p:sp>
      <p:pic>
        <p:nvPicPr>
          <p:cNvPr id="99349" name="Picture 21" descr="2004_309_jf_02_newscaffold_ed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823913"/>
            <a:ext cx="8866188" cy="588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32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009900"/>
            </a:gs>
            <a:gs pos="100000">
              <a:srgbClr val="009900">
                <a:gamma/>
                <a:shade val="0"/>
                <a:invGamma/>
              </a:srgbClr>
            </a:gs>
          </a:gsLst>
          <a:lin ang="2700000" scaled="1"/>
        </a:gradFill>
        <a:ln>
          <a:noFill/>
        </a:ln>
        <a:effectLst>
          <a:outerShdw dist="107763" dir="2700000" algn="ctr" rotWithShape="0">
            <a:schemeClr val="bg1"/>
          </a:outerShdw>
        </a:effectLst>
        <a:extLst>
          <a:ext uri="{91240B29-F687-4F45-9708-019B960494DF}">
            <a14:hiddenLine xmlns:a14="http://schemas.microsoft.com/office/drawing/2010/main" w="76200">
              <a:solidFill>
                <a:schemeClr val="tx1"/>
              </a:solidFill>
              <a:miter lim="800000"/>
              <a:headEnd/>
              <a:tailEnd/>
            </a14:hiddenLine>
          </a:ext>
        </a:extLst>
      </a:spPr>
      <a:bodyPr wrap="none" anchor="ctr"/>
      <a:lstStyle>
        <a:defPPr>
          <a:defRPr/>
        </a:defPPr>
      </a:lstStyle>
    </a:spDef>
    <a:txDef>
      <a:spPr bwMode="auto">
        <a:noFill/>
        <a:ln>
          <a:noFill/>
        </a:ln>
        <a:effectLst/>
        <a:extLst>
          <a:ext uri="{909E8E84-426E-40DD-AFC4-6F175D3DCCD1}">
            <a14:hiddenFill xmlns:a14="http://schemas.microsoft.com/office/drawing/2010/main">
              <a:gradFill rotWithShape="0">
                <a:gsLst>
                  <a:gs pos="0">
                    <a:srgbClr val="76C640"/>
                  </a:gs>
                  <a:gs pos="100000">
                    <a:srgbClr val="76C640">
                      <a:gamma/>
                      <a:shade val="75686"/>
                      <a:invGamma/>
                    </a:srgbClr>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lIns="26664" tIns="13332" rIns="26664" bIns="13332">
        <a:spAutoFit/>
      </a:bodyPr>
      <a:lstStyle>
        <a:defPPr algn="just">
          <a:defRPr sz="2400" u="sng" dirty="0">
            <a:solidFill>
              <a:srgbClr val="FFFF85"/>
            </a:solidFill>
            <a:effectLst>
              <a:outerShdw blurRad="38100" dist="38100" dir="2700000" algn="tl">
                <a:srgbClr val="000000"/>
              </a:outerShdw>
            </a:effectLst>
            <a:latin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1687</TotalTime>
  <Words>3148</Words>
  <Application>Microsoft Office PowerPoint</Application>
  <PresentationFormat>On-screen Show (4:3)</PresentationFormat>
  <Paragraphs>485</Paragraphs>
  <Slides>37</Slides>
  <Notes>37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Basics: mass/energy balance on a control volume, a 3-D problem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USDA Forest Service</cp:lastModifiedBy>
  <cp:revision>211</cp:revision>
  <cp:lastPrinted>2013-10-25T19:36:57Z</cp:lastPrinted>
  <dcterms:created xsi:type="dcterms:W3CDTF">2013-10-22T19:02:13Z</dcterms:created>
  <dcterms:modified xsi:type="dcterms:W3CDTF">2013-11-02T17:37:55Z</dcterms:modified>
</cp:coreProperties>
</file>