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9" autoAdjust="0"/>
  </p:normalViewPr>
  <p:slideViewPr>
    <p:cSldViewPr snapToGrid="0">
      <p:cViewPr varScale="1">
        <p:scale>
          <a:sx n="114" d="100"/>
          <a:sy n="114" d="100"/>
        </p:scale>
        <p:origin x="-276" y="-96"/>
      </p:cViewPr>
      <p:guideLst>
        <p:guide orient="horz" pos="658"/>
        <p:guide pos="15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81F16-B5A3-40E2-B7F0-0652177EA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3848-E70B-465A-9DE8-8BF4BDE8D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6825-7292-426C-9A1B-E498BBCD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444C-8139-4655-85AD-A56A306F2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942F-350E-42D7-823E-388CAF6EA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91CE-0F37-4919-9A4A-84DFF6A6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C8DD-CD51-44AF-B9E0-F807EFB77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2230-EF23-4445-AE7E-31108E968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B4BCF-EF63-43D2-83A6-A18D32B83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E724-09E5-4016-AAED-DC6BB3A88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5816-78A4-4ACF-8DB3-DD88A3697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D60AC96-9FFF-49AE-B7E6-25C365FE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30"/>
          <p:cNvSpPr>
            <a:spLocks/>
          </p:cNvSpPr>
          <p:nvPr/>
        </p:nvSpPr>
        <p:spPr bwMode="auto">
          <a:xfrm>
            <a:off x="4667250" y="3749675"/>
            <a:ext cx="1162050" cy="555625"/>
          </a:xfrm>
          <a:custGeom>
            <a:avLst/>
            <a:gdLst>
              <a:gd name="T0" fmla="*/ 0 w 732"/>
              <a:gd name="T1" fmla="*/ 347 h 350"/>
              <a:gd name="T2" fmla="*/ 63 w 732"/>
              <a:gd name="T3" fmla="*/ 326 h 350"/>
              <a:gd name="T4" fmla="*/ 105 w 732"/>
              <a:gd name="T5" fmla="*/ 266 h 350"/>
              <a:gd name="T6" fmla="*/ 165 w 732"/>
              <a:gd name="T7" fmla="*/ 146 h 350"/>
              <a:gd name="T8" fmla="*/ 222 w 732"/>
              <a:gd name="T9" fmla="*/ 26 h 350"/>
              <a:gd name="T10" fmla="*/ 273 w 732"/>
              <a:gd name="T11" fmla="*/ 2 h 350"/>
              <a:gd name="T12" fmla="*/ 312 w 732"/>
              <a:gd name="T13" fmla="*/ 20 h 350"/>
              <a:gd name="T14" fmla="*/ 375 w 732"/>
              <a:gd name="T15" fmla="*/ 119 h 350"/>
              <a:gd name="T16" fmla="*/ 438 w 732"/>
              <a:gd name="T17" fmla="*/ 227 h 350"/>
              <a:gd name="T18" fmla="*/ 513 w 732"/>
              <a:gd name="T19" fmla="*/ 290 h 350"/>
              <a:gd name="T20" fmla="*/ 594 w 732"/>
              <a:gd name="T21" fmla="*/ 332 h 350"/>
              <a:gd name="T22" fmla="*/ 663 w 732"/>
              <a:gd name="T23" fmla="*/ 344 h 350"/>
              <a:gd name="T24" fmla="*/ 732 w 732"/>
              <a:gd name="T25" fmla="*/ 350 h 3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2"/>
              <a:gd name="T40" fmla="*/ 0 h 350"/>
              <a:gd name="T41" fmla="*/ 732 w 732"/>
              <a:gd name="T42" fmla="*/ 350 h 3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2" h="350">
                <a:moveTo>
                  <a:pt x="0" y="347"/>
                </a:moveTo>
                <a:cubicBezTo>
                  <a:pt x="23" y="343"/>
                  <a:pt x="46" y="339"/>
                  <a:pt x="63" y="326"/>
                </a:cubicBezTo>
                <a:cubicBezTo>
                  <a:pt x="80" y="313"/>
                  <a:pt x="88" y="296"/>
                  <a:pt x="105" y="266"/>
                </a:cubicBezTo>
                <a:cubicBezTo>
                  <a:pt x="122" y="236"/>
                  <a:pt x="146" y="186"/>
                  <a:pt x="165" y="146"/>
                </a:cubicBezTo>
                <a:cubicBezTo>
                  <a:pt x="184" y="106"/>
                  <a:pt x="204" y="50"/>
                  <a:pt x="222" y="26"/>
                </a:cubicBezTo>
                <a:cubicBezTo>
                  <a:pt x="240" y="2"/>
                  <a:pt x="258" y="3"/>
                  <a:pt x="273" y="2"/>
                </a:cubicBezTo>
                <a:cubicBezTo>
                  <a:pt x="288" y="1"/>
                  <a:pt x="295" y="0"/>
                  <a:pt x="312" y="20"/>
                </a:cubicBezTo>
                <a:cubicBezTo>
                  <a:pt x="329" y="40"/>
                  <a:pt x="354" y="85"/>
                  <a:pt x="375" y="119"/>
                </a:cubicBezTo>
                <a:cubicBezTo>
                  <a:pt x="396" y="153"/>
                  <a:pt x="415" y="199"/>
                  <a:pt x="438" y="227"/>
                </a:cubicBezTo>
                <a:cubicBezTo>
                  <a:pt x="461" y="255"/>
                  <a:pt x="487" y="273"/>
                  <a:pt x="513" y="290"/>
                </a:cubicBezTo>
                <a:cubicBezTo>
                  <a:pt x="539" y="307"/>
                  <a:pt x="569" y="323"/>
                  <a:pt x="594" y="332"/>
                </a:cubicBezTo>
                <a:cubicBezTo>
                  <a:pt x="619" y="341"/>
                  <a:pt x="640" y="341"/>
                  <a:pt x="663" y="344"/>
                </a:cubicBezTo>
                <a:cubicBezTo>
                  <a:pt x="686" y="347"/>
                  <a:pt x="709" y="348"/>
                  <a:pt x="732" y="3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3343275" y="2128838"/>
            <a:ext cx="26193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11"/>
          <p:cNvSpPr>
            <a:spLocks noChangeShapeType="1"/>
          </p:cNvSpPr>
          <p:nvPr/>
        </p:nvSpPr>
        <p:spPr bwMode="auto">
          <a:xfrm>
            <a:off x="3343275" y="409098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3343275" y="3871913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3343275" y="365283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3343275" y="3433763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5"/>
          <p:cNvSpPr>
            <a:spLocks noChangeShapeType="1"/>
          </p:cNvSpPr>
          <p:nvPr/>
        </p:nvSpPr>
        <p:spPr bwMode="auto">
          <a:xfrm>
            <a:off x="3343275" y="321468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6"/>
          <p:cNvSpPr>
            <a:spLocks noChangeShapeType="1"/>
          </p:cNvSpPr>
          <p:nvPr/>
        </p:nvSpPr>
        <p:spPr bwMode="auto">
          <a:xfrm>
            <a:off x="3343275" y="300513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7"/>
          <p:cNvSpPr>
            <a:spLocks noChangeShapeType="1"/>
          </p:cNvSpPr>
          <p:nvPr/>
        </p:nvSpPr>
        <p:spPr bwMode="auto">
          <a:xfrm>
            <a:off x="3343275" y="2786063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8"/>
          <p:cNvSpPr>
            <a:spLocks noChangeShapeType="1"/>
          </p:cNvSpPr>
          <p:nvPr/>
        </p:nvSpPr>
        <p:spPr bwMode="auto">
          <a:xfrm>
            <a:off x="3343275" y="256698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9"/>
          <p:cNvSpPr>
            <a:spLocks noChangeShapeType="1"/>
          </p:cNvSpPr>
          <p:nvPr/>
        </p:nvSpPr>
        <p:spPr bwMode="auto">
          <a:xfrm>
            <a:off x="3343275" y="2347913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3343275" y="2128838"/>
            <a:ext cx="261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Rectangle 21"/>
          <p:cNvSpPr>
            <a:spLocks noChangeArrowheads="1"/>
          </p:cNvSpPr>
          <p:nvPr/>
        </p:nvSpPr>
        <p:spPr bwMode="auto">
          <a:xfrm>
            <a:off x="3343275" y="2128838"/>
            <a:ext cx="2619375" cy="218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3343275" y="2128838"/>
            <a:ext cx="1588" cy="2181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3305175" y="43100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3305175" y="40909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3305175" y="38719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3305175" y="3652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3305175" y="34337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3305175" y="32146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9"/>
          <p:cNvSpPr>
            <a:spLocks noChangeShapeType="1"/>
          </p:cNvSpPr>
          <p:nvPr/>
        </p:nvSpPr>
        <p:spPr bwMode="auto">
          <a:xfrm>
            <a:off x="3305175" y="30051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30"/>
          <p:cNvSpPr>
            <a:spLocks noChangeShapeType="1"/>
          </p:cNvSpPr>
          <p:nvPr/>
        </p:nvSpPr>
        <p:spPr bwMode="auto">
          <a:xfrm>
            <a:off x="3305175" y="27860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31"/>
          <p:cNvSpPr>
            <a:spLocks noChangeShapeType="1"/>
          </p:cNvSpPr>
          <p:nvPr/>
        </p:nvSpPr>
        <p:spPr bwMode="auto">
          <a:xfrm>
            <a:off x="3305175" y="25669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32"/>
          <p:cNvSpPr>
            <a:spLocks noChangeShapeType="1"/>
          </p:cNvSpPr>
          <p:nvPr/>
        </p:nvSpPr>
        <p:spPr bwMode="auto">
          <a:xfrm>
            <a:off x="3305175" y="23479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33"/>
          <p:cNvSpPr>
            <a:spLocks noChangeShapeType="1"/>
          </p:cNvSpPr>
          <p:nvPr/>
        </p:nvSpPr>
        <p:spPr bwMode="auto">
          <a:xfrm>
            <a:off x="3305175" y="2128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34"/>
          <p:cNvSpPr>
            <a:spLocks noChangeShapeType="1"/>
          </p:cNvSpPr>
          <p:nvPr/>
        </p:nvSpPr>
        <p:spPr bwMode="auto">
          <a:xfrm>
            <a:off x="3343275" y="4310063"/>
            <a:ext cx="2619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 flipV="1">
            <a:off x="33432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36"/>
          <p:cNvSpPr>
            <a:spLocks noChangeShapeType="1"/>
          </p:cNvSpPr>
          <p:nvPr/>
        </p:nvSpPr>
        <p:spPr bwMode="auto">
          <a:xfrm flipV="1">
            <a:off x="36099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37"/>
          <p:cNvSpPr>
            <a:spLocks noChangeShapeType="1"/>
          </p:cNvSpPr>
          <p:nvPr/>
        </p:nvSpPr>
        <p:spPr bwMode="auto">
          <a:xfrm flipV="1">
            <a:off x="37623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38"/>
          <p:cNvSpPr>
            <a:spLocks noChangeShapeType="1"/>
          </p:cNvSpPr>
          <p:nvPr/>
        </p:nvSpPr>
        <p:spPr bwMode="auto">
          <a:xfrm flipV="1">
            <a:off x="38671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39"/>
          <p:cNvSpPr>
            <a:spLocks noChangeShapeType="1"/>
          </p:cNvSpPr>
          <p:nvPr/>
        </p:nvSpPr>
        <p:spPr bwMode="auto">
          <a:xfrm flipV="1">
            <a:off x="39528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40"/>
          <p:cNvSpPr>
            <a:spLocks noChangeShapeType="1"/>
          </p:cNvSpPr>
          <p:nvPr/>
        </p:nvSpPr>
        <p:spPr bwMode="auto">
          <a:xfrm flipV="1">
            <a:off x="40195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Line 41"/>
          <p:cNvSpPr>
            <a:spLocks noChangeShapeType="1"/>
          </p:cNvSpPr>
          <p:nvPr/>
        </p:nvSpPr>
        <p:spPr bwMode="auto">
          <a:xfrm flipV="1">
            <a:off x="407670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42"/>
          <p:cNvSpPr>
            <a:spLocks noChangeShapeType="1"/>
          </p:cNvSpPr>
          <p:nvPr/>
        </p:nvSpPr>
        <p:spPr bwMode="auto">
          <a:xfrm flipV="1">
            <a:off x="41338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43"/>
          <p:cNvSpPr>
            <a:spLocks noChangeShapeType="1"/>
          </p:cNvSpPr>
          <p:nvPr/>
        </p:nvSpPr>
        <p:spPr bwMode="auto">
          <a:xfrm flipV="1">
            <a:off x="41719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44"/>
          <p:cNvSpPr>
            <a:spLocks noChangeShapeType="1"/>
          </p:cNvSpPr>
          <p:nvPr/>
        </p:nvSpPr>
        <p:spPr bwMode="auto">
          <a:xfrm flipV="1">
            <a:off x="42195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45"/>
          <p:cNvSpPr>
            <a:spLocks noChangeShapeType="1"/>
          </p:cNvSpPr>
          <p:nvPr/>
        </p:nvSpPr>
        <p:spPr bwMode="auto">
          <a:xfrm flipV="1">
            <a:off x="44767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46"/>
          <p:cNvSpPr>
            <a:spLocks noChangeShapeType="1"/>
          </p:cNvSpPr>
          <p:nvPr/>
        </p:nvSpPr>
        <p:spPr bwMode="auto">
          <a:xfrm flipV="1">
            <a:off x="46291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47"/>
          <p:cNvSpPr>
            <a:spLocks noChangeShapeType="1"/>
          </p:cNvSpPr>
          <p:nvPr/>
        </p:nvSpPr>
        <p:spPr bwMode="auto">
          <a:xfrm flipV="1">
            <a:off x="47434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48"/>
          <p:cNvSpPr>
            <a:spLocks noChangeShapeType="1"/>
          </p:cNvSpPr>
          <p:nvPr/>
        </p:nvSpPr>
        <p:spPr bwMode="auto">
          <a:xfrm flipV="1">
            <a:off x="482917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49"/>
          <p:cNvSpPr>
            <a:spLocks noChangeShapeType="1"/>
          </p:cNvSpPr>
          <p:nvPr/>
        </p:nvSpPr>
        <p:spPr bwMode="auto">
          <a:xfrm flipV="1">
            <a:off x="48958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50"/>
          <p:cNvSpPr>
            <a:spLocks noChangeShapeType="1"/>
          </p:cNvSpPr>
          <p:nvPr/>
        </p:nvSpPr>
        <p:spPr bwMode="auto">
          <a:xfrm flipV="1">
            <a:off x="495300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51"/>
          <p:cNvSpPr>
            <a:spLocks noChangeShapeType="1"/>
          </p:cNvSpPr>
          <p:nvPr/>
        </p:nvSpPr>
        <p:spPr bwMode="auto">
          <a:xfrm flipV="1">
            <a:off x="500062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52"/>
          <p:cNvSpPr>
            <a:spLocks noChangeShapeType="1"/>
          </p:cNvSpPr>
          <p:nvPr/>
        </p:nvSpPr>
        <p:spPr bwMode="auto">
          <a:xfrm flipV="1">
            <a:off x="50482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53"/>
          <p:cNvSpPr>
            <a:spLocks noChangeShapeType="1"/>
          </p:cNvSpPr>
          <p:nvPr/>
        </p:nvSpPr>
        <p:spPr bwMode="auto">
          <a:xfrm flipV="1">
            <a:off x="50863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54"/>
          <p:cNvSpPr>
            <a:spLocks noChangeShapeType="1"/>
          </p:cNvSpPr>
          <p:nvPr/>
        </p:nvSpPr>
        <p:spPr bwMode="auto">
          <a:xfrm flipV="1">
            <a:off x="53530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55"/>
          <p:cNvSpPr>
            <a:spLocks noChangeShapeType="1"/>
          </p:cNvSpPr>
          <p:nvPr/>
        </p:nvSpPr>
        <p:spPr bwMode="auto">
          <a:xfrm flipV="1">
            <a:off x="55054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Line 56"/>
          <p:cNvSpPr>
            <a:spLocks noChangeShapeType="1"/>
          </p:cNvSpPr>
          <p:nvPr/>
        </p:nvSpPr>
        <p:spPr bwMode="auto">
          <a:xfrm flipV="1">
            <a:off x="56197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7"/>
          <p:cNvSpPr>
            <a:spLocks noChangeShapeType="1"/>
          </p:cNvSpPr>
          <p:nvPr/>
        </p:nvSpPr>
        <p:spPr bwMode="auto">
          <a:xfrm flipV="1">
            <a:off x="56959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Line 58"/>
          <p:cNvSpPr>
            <a:spLocks noChangeShapeType="1"/>
          </p:cNvSpPr>
          <p:nvPr/>
        </p:nvSpPr>
        <p:spPr bwMode="auto">
          <a:xfrm flipV="1">
            <a:off x="57721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Line 59"/>
          <p:cNvSpPr>
            <a:spLocks noChangeShapeType="1"/>
          </p:cNvSpPr>
          <p:nvPr/>
        </p:nvSpPr>
        <p:spPr bwMode="auto">
          <a:xfrm flipV="1">
            <a:off x="582930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60"/>
          <p:cNvSpPr>
            <a:spLocks noChangeShapeType="1"/>
          </p:cNvSpPr>
          <p:nvPr/>
        </p:nvSpPr>
        <p:spPr bwMode="auto">
          <a:xfrm flipV="1">
            <a:off x="5876925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61"/>
          <p:cNvSpPr>
            <a:spLocks noChangeShapeType="1"/>
          </p:cNvSpPr>
          <p:nvPr/>
        </p:nvSpPr>
        <p:spPr bwMode="auto">
          <a:xfrm flipV="1">
            <a:off x="59245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62"/>
          <p:cNvSpPr>
            <a:spLocks noChangeShapeType="1"/>
          </p:cNvSpPr>
          <p:nvPr/>
        </p:nvSpPr>
        <p:spPr bwMode="auto">
          <a:xfrm flipV="1">
            <a:off x="5962650" y="43100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Line 63"/>
          <p:cNvSpPr>
            <a:spLocks noChangeShapeType="1"/>
          </p:cNvSpPr>
          <p:nvPr/>
        </p:nvSpPr>
        <p:spPr bwMode="auto">
          <a:xfrm flipV="1">
            <a:off x="3343275" y="43100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Line 64"/>
          <p:cNvSpPr>
            <a:spLocks noChangeShapeType="1"/>
          </p:cNvSpPr>
          <p:nvPr/>
        </p:nvSpPr>
        <p:spPr bwMode="auto">
          <a:xfrm flipV="1">
            <a:off x="4219575" y="43100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Line 65"/>
          <p:cNvSpPr>
            <a:spLocks noChangeShapeType="1"/>
          </p:cNvSpPr>
          <p:nvPr/>
        </p:nvSpPr>
        <p:spPr bwMode="auto">
          <a:xfrm flipV="1">
            <a:off x="5086350" y="43100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Line 66"/>
          <p:cNvSpPr>
            <a:spLocks noChangeShapeType="1"/>
          </p:cNvSpPr>
          <p:nvPr/>
        </p:nvSpPr>
        <p:spPr bwMode="auto">
          <a:xfrm flipV="1">
            <a:off x="5962650" y="43100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7"/>
          <p:cNvSpPr>
            <a:spLocks/>
          </p:cNvSpPr>
          <p:nvPr/>
        </p:nvSpPr>
        <p:spPr bwMode="auto">
          <a:xfrm>
            <a:off x="3343275" y="2138363"/>
            <a:ext cx="2619375" cy="2171700"/>
          </a:xfrm>
          <a:custGeom>
            <a:avLst/>
            <a:gdLst>
              <a:gd name="T0" fmla="*/ 99 w 275"/>
              <a:gd name="T1" fmla="*/ 174 h 228"/>
              <a:gd name="T2" fmla="*/ 133 w 275"/>
              <a:gd name="T3" fmla="*/ 224 h 228"/>
              <a:gd name="T4" fmla="*/ 151 w 275"/>
              <a:gd name="T5" fmla="*/ 227 h 228"/>
              <a:gd name="T6" fmla="*/ 163 w 275"/>
              <a:gd name="T7" fmla="*/ 228 h 228"/>
              <a:gd name="T8" fmla="*/ 172 w 275"/>
              <a:gd name="T9" fmla="*/ 228 h 228"/>
              <a:gd name="T10" fmla="*/ 180 w 275"/>
              <a:gd name="T11" fmla="*/ 228 h 228"/>
              <a:gd name="T12" fmla="*/ 186 w 275"/>
              <a:gd name="T13" fmla="*/ 228 h 228"/>
              <a:gd name="T14" fmla="*/ 192 w 275"/>
              <a:gd name="T15" fmla="*/ 228 h 228"/>
              <a:gd name="T16" fmla="*/ 197 w 275"/>
              <a:gd name="T17" fmla="*/ 228 h 228"/>
              <a:gd name="T18" fmla="*/ 201 w 275"/>
              <a:gd name="T19" fmla="*/ 228 h 228"/>
              <a:gd name="T20" fmla="*/ 205 w 275"/>
              <a:gd name="T21" fmla="*/ 228 h 228"/>
              <a:gd name="T22" fmla="*/ 208 w 275"/>
              <a:gd name="T23" fmla="*/ 228 h 228"/>
              <a:gd name="T24" fmla="*/ 212 w 275"/>
              <a:gd name="T25" fmla="*/ 228 h 228"/>
              <a:gd name="T26" fmla="*/ 215 w 275"/>
              <a:gd name="T27" fmla="*/ 228 h 228"/>
              <a:gd name="T28" fmla="*/ 218 w 275"/>
              <a:gd name="T29" fmla="*/ 228 h 228"/>
              <a:gd name="T30" fmla="*/ 220 w 275"/>
              <a:gd name="T31" fmla="*/ 228 h 228"/>
              <a:gd name="T32" fmla="*/ 223 w 275"/>
              <a:gd name="T33" fmla="*/ 228 h 228"/>
              <a:gd name="T34" fmla="*/ 225 w 275"/>
              <a:gd name="T35" fmla="*/ 228 h 228"/>
              <a:gd name="T36" fmla="*/ 227 w 275"/>
              <a:gd name="T37" fmla="*/ 228 h 228"/>
              <a:gd name="T38" fmla="*/ 229 w 275"/>
              <a:gd name="T39" fmla="*/ 228 h 228"/>
              <a:gd name="T40" fmla="*/ 231 w 275"/>
              <a:gd name="T41" fmla="*/ 228 h 228"/>
              <a:gd name="T42" fmla="*/ 233 w 275"/>
              <a:gd name="T43" fmla="*/ 228 h 228"/>
              <a:gd name="T44" fmla="*/ 235 w 275"/>
              <a:gd name="T45" fmla="*/ 228 h 228"/>
              <a:gd name="T46" fmla="*/ 236 w 275"/>
              <a:gd name="T47" fmla="*/ 228 h 228"/>
              <a:gd name="T48" fmla="*/ 238 w 275"/>
              <a:gd name="T49" fmla="*/ 228 h 228"/>
              <a:gd name="T50" fmla="*/ 240 w 275"/>
              <a:gd name="T51" fmla="*/ 228 h 228"/>
              <a:gd name="T52" fmla="*/ 241 w 275"/>
              <a:gd name="T53" fmla="*/ 228 h 228"/>
              <a:gd name="T54" fmla="*/ 243 w 275"/>
              <a:gd name="T55" fmla="*/ 228 h 228"/>
              <a:gd name="T56" fmla="*/ 244 w 275"/>
              <a:gd name="T57" fmla="*/ 228 h 228"/>
              <a:gd name="T58" fmla="*/ 245 w 275"/>
              <a:gd name="T59" fmla="*/ 228 h 228"/>
              <a:gd name="T60" fmla="*/ 247 w 275"/>
              <a:gd name="T61" fmla="*/ 228 h 228"/>
              <a:gd name="T62" fmla="*/ 248 w 275"/>
              <a:gd name="T63" fmla="*/ 228 h 228"/>
              <a:gd name="T64" fmla="*/ 249 w 275"/>
              <a:gd name="T65" fmla="*/ 228 h 228"/>
              <a:gd name="T66" fmla="*/ 250 w 275"/>
              <a:gd name="T67" fmla="*/ 228 h 228"/>
              <a:gd name="T68" fmla="*/ 252 w 275"/>
              <a:gd name="T69" fmla="*/ 228 h 228"/>
              <a:gd name="T70" fmla="*/ 253 w 275"/>
              <a:gd name="T71" fmla="*/ 228 h 228"/>
              <a:gd name="T72" fmla="*/ 254 w 275"/>
              <a:gd name="T73" fmla="*/ 228 h 228"/>
              <a:gd name="T74" fmla="*/ 255 w 275"/>
              <a:gd name="T75" fmla="*/ 228 h 228"/>
              <a:gd name="T76" fmla="*/ 256 w 275"/>
              <a:gd name="T77" fmla="*/ 228 h 228"/>
              <a:gd name="T78" fmla="*/ 257 w 275"/>
              <a:gd name="T79" fmla="*/ 228 h 228"/>
              <a:gd name="T80" fmla="*/ 258 w 275"/>
              <a:gd name="T81" fmla="*/ 228 h 228"/>
              <a:gd name="T82" fmla="*/ 259 w 275"/>
              <a:gd name="T83" fmla="*/ 228 h 228"/>
              <a:gd name="T84" fmla="*/ 260 w 275"/>
              <a:gd name="T85" fmla="*/ 228 h 228"/>
              <a:gd name="T86" fmla="*/ 261 w 275"/>
              <a:gd name="T87" fmla="*/ 228 h 228"/>
              <a:gd name="T88" fmla="*/ 262 w 275"/>
              <a:gd name="T89" fmla="*/ 228 h 228"/>
              <a:gd name="T90" fmla="*/ 263 w 275"/>
              <a:gd name="T91" fmla="*/ 228 h 228"/>
              <a:gd name="T92" fmla="*/ 263 w 275"/>
              <a:gd name="T93" fmla="*/ 228 h 228"/>
              <a:gd name="T94" fmla="*/ 264 w 275"/>
              <a:gd name="T95" fmla="*/ 228 h 228"/>
              <a:gd name="T96" fmla="*/ 265 w 275"/>
              <a:gd name="T97" fmla="*/ 228 h 228"/>
              <a:gd name="T98" fmla="*/ 266 w 275"/>
              <a:gd name="T99" fmla="*/ 228 h 228"/>
              <a:gd name="T100" fmla="*/ 267 w 275"/>
              <a:gd name="T101" fmla="*/ 228 h 228"/>
              <a:gd name="T102" fmla="*/ 267 w 275"/>
              <a:gd name="T103" fmla="*/ 228 h 228"/>
              <a:gd name="T104" fmla="*/ 268 w 275"/>
              <a:gd name="T105" fmla="*/ 228 h 228"/>
              <a:gd name="T106" fmla="*/ 269 w 275"/>
              <a:gd name="T107" fmla="*/ 228 h 228"/>
              <a:gd name="T108" fmla="*/ 270 w 275"/>
              <a:gd name="T109" fmla="*/ 228 h 228"/>
              <a:gd name="T110" fmla="*/ 270 w 275"/>
              <a:gd name="T111" fmla="*/ 228 h 228"/>
              <a:gd name="T112" fmla="*/ 271 w 275"/>
              <a:gd name="T113" fmla="*/ 228 h 228"/>
              <a:gd name="T114" fmla="*/ 272 w 275"/>
              <a:gd name="T115" fmla="*/ 228 h 228"/>
              <a:gd name="T116" fmla="*/ 273 w 275"/>
              <a:gd name="T117" fmla="*/ 228 h 228"/>
              <a:gd name="T118" fmla="*/ 273 w 275"/>
              <a:gd name="T119" fmla="*/ 228 h 228"/>
              <a:gd name="T120" fmla="*/ 274 w 275"/>
              <a:gd name="T121" fmla="*/ 228 h 228"/>
              <a:gd name="T122" fmla="*/ 275 w 275"/>
              <a:gd name="T123" fmla="*/ 228 h 2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75"/>
              <a:gd name="T187" fmla="*/ 0 h 228"/>
              <a:gd name="T188" fmla="*/ 275 w 275"/>
              <a:gd name="T189" fmla="*/ 228 h 22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75" h="228">
                <a:moveTo>
                  <a:pt x="0" y="228"/>
                </a:moveTo>
                <a:lnTo>
                  <a:pt x="16" y="227"/>
                </a:lnTo>
                <a:lnTo>
                  <a:pt x="28" y="212"/>
                </a:lnTo>
                <a:lnTo>
                  <a:pt x="36" y="169"/>
                </a:lnTo>
                <a:lnTo>
                  <a:pt x="44" y="110"/>
                </a:lnTo>
                <a:lnTo>
                  <a:pt x="50" y="56"/>
                </a:lnTo>
                <a:lnTo>
                  <a:pt x="55" y="20"/>
                </a:lnTo>
                <a:lnTo>
                  <a:pt x="60" y="3"/>
                </a:lnTo>
                <a:lnTo>
                  <a:pt x="64" y="0"/>
                </a:lnTo>
                <a:lnTo>
                  <a:pt x="71" y="22"/>
                </a:lnTo>
                <a:lnTo>
                  <a:pt x="77" y="57"/>
                </a:lnTo>
                <a:lnTo>
                  <a:pt x="83" y="91"/>
                </a:lnTo>
                <a:lnTo>
                  <a:pt x="87" y="120"/>
                </a:lnTo>
                <a:lnTo>
                  <a:pt x="92" y="142"/>
                </a:lnTo>
                <a:lnTo>
                  <a:pt x="95" y="160"/>
                </a:lnTo>
                <a:lnTo>
                  <a:pt x="99" y="174"/>
                </a:lnTo>
                <a:lnTo>
                  <a:pt x="102" y="185"/>
                </a:lnTo>
                <a:lnTo>
                  <a:pt x="105" y="193"/>
                </a:lnTo>
                <a:lnTo>
                  <a:pt x="108" y="199"/>
                </a:lnTo>
                <a:lnTo>
                  <a:pt x="110" y="205"/>
                </a:lnTo>
                <a:lnTo>
                  <a:pt x="113" y="209"/>
                </a:lnTo>
                <a:lnTo>
                  <a:pt x="115" y="212"/>
                </a:lnTo>
                <a:lnTo>
                  <a:pt x="117" y="214"/>
                </a:lnTo>
                <a:lnTo>
                  <a:pt x="119" y="216"/>
                </a:lnTo>
                <a:lnTo>
                  <a:pt x="121" y="218"/>
                </a:lnTo>
                <a:lnTo>
                  <a:pt x="123" y="220"/>
                </a:lnTo>
                <a:lnTo>
                  <a:pt x="125" y="221"/>
                </a:lnTo>
                <a:lnTo>
                  <a:pt x="127" y="222"/>
                </a:lnTo>
                <a:lnTo>
                  <a:pt x="128" y="223"/>
                </a:lnTo>
                <a:lnTo>
                  <a:pt x="130" y="223"/>
                </a:lnTo>
                <a:lnTo>
                  <a:pt x="131" y="224"/>
                </a:lnTo>
                <a:lnTo>
                  <a:pt x="133" y="224"/>
                </a:lnTo>
                <a:lnTo>
                  <a:pt x="134" y="225"/>
                </a:lnTo>
                <a:lnTo>
                  <a:pt x="135" y="225"/>
                </a:lnTo>
                <a:lnTo>
                  <a:pt x="137" y="225"/>
                </a:lnTo>
                <a:lnTo>
                  <a:pt x="138" y="226"/>
                </a:lnTo>
                <a:lnTo>
                  <a:pt x="139" y="226"/>
                </a:lnTo>
                <a:lnTo>
                  <a:pt x="140" y="226"/>
                </a:lnTo>
                <a:lnTo>
                  <a:pt x="142" y="226"/>
                </a:lnTo>
                <a:lnTo>
                  <a:pt x="143" y="227"/>
                </a:lnTo>
                <a:lnTo>
                  <a:pt x="144" y="227"/>
                </a:lnTo>
                <a:lnTo>
                  <a:pt x="145" y="227"/>
                </a:lnTo>
                <a:lnTo>
                  <a:pt x="146" y="227"/>
                </a:lnTo>
                <a:lnTo>
                  <a:pt x="147" y="227"/>
                </a:lnTo>
                <a:lnTo>
                  <a:pt x="148" y="227"/>
                </a:lnTo>
                <a:lnTo>
                  <a:pt x="149" y="227"/>
                </a:lnTo>
                <a:lnTo>
                  <a:pt x="150" y="227"/>
                </a:lnTo>
                <a:lnTo>
                  <a:pt x="151" y="227"/>
                </a:lnTo>
                <a:lnTo>
                  <a:pt x="152" y="227"/>
                </a:lnTo>
                <a:lnTo>
                  <a:pt x="153" y="227"/>
                </a:lnTo>
                <a:lnTo>
                  <a:pt x="154" y="227"/>
                </a:lnTo>
                <a:lnTo>
                  <a:pt x="155" y="228"/>
                </a:lnTo>
                <a:lnTo>
                  <a:pt x="156" y="228"/>
                </a:lnTo>
                <a:lnTo>
                  <a:pt x="157" y="228"/>
                </a:lnTo>
                <a:lnTo>
                  <a:pt x="158" y="228"/>
                </a:lnTo>
                <a:lnTo>
                  <a:pt x="159" y="228"/>
                </a:lnTo>
                <a:lnTo>
                  <a:pt x="160" y="228"/>
                </a:lnTo>
                <a:lnTo>
                  <a:pt x="161" y="228"/>
                </a:lnTo>
                <a:lnTo>
                  <a:pt x="162" y="228"/>
                </a:lnTo>
                <a:lnTo>
                  <a:pt x="163" y="228"/>
                </a:lnTo>
                <a:lnTo>
                  <a:pt x="164" y="228"/>
                </a:lnTo>
                <a:lnTo>
                  <a:pt x="165" y="228"/>
                </a:lnTo>
                <a:lnTo>
                  <a:pt x="166" y="228"/>
                </a:lnTo>
                <a:lnTo>
                  <a:pt x="167" y="228"/>
                </a:lnTo>
                <a:lnTo>
                  <a:pt x="168" y="228"/>
                </a:lnTo>
                <a:lnTo>
                  <a:pt x="169" y="228"/>
                </a:lnTo>
                <a:lnTo>
                  <a:pt x="170" y="228"/>
                </a:lnTo>
                <a:lnTo>
                  <a:pt x="171" y="228"/>
                </a:lnTo>
                <a:lnTo>
                  <a:pt x="172" y="228"/>
                </a:lnTo>
                <a:lnTo>
                  <a:pt x="173" y="228"/>
                </a:lnTo>
                <a:lnTo>
                  <a:pt x="174" y="228"/>
                </a:lnTo>
                <a:lnTo>
                  <a:pt x="175" y="228"/>
                </a:lnTo>
                <a:lnTo>
                  <a:pt x="176" y="228"/>
                </a:lnTo>
                <a:lnTo>
                  <a:pt x="177" y="228"/>
                </a:lnTo>
                <a:lnTo>
                  <a:pt x="178" y="228"/>
                </a:lnTo>
                <a:lnTo>
                  <a:pt x="179" y="228"/>
                </a:lnTo>
                <a:lnTo>
                  <a:pt x="180" y="228"/>
                </a:lnTo>
                <a:lnTo>
                  <a:pt x="181" y="228"/>
                </a:lnTo>
                <a:lnTo>
                  <a:pt x="182" y="228"/>
                </a:lnTo>
                <a:lnTo>
                  <a:pt x="183" y="228"/>
                </a:lnTo>
                <a:lnTo>
                  <a:pt x="184" y="228"/>
                </a:lnTo>
                <a:lnTo>
                  <a:pt x="185" y="228"/>
                </a:lnTo>
                <a:lnTo>
                  <a:pt x="186" y="228"/>
                </a:lnTo>
                <a:lnTo>
                  <a:pt x="187" y="228"/>
                </a:lnTo>
                <a:lnTo>
                  <a:pt x="188" y="228"/>
                </a:lnTo>
                <a:lnTo>
                  <a:pt x="189" y="228"/>
                </a:lnTo>
                <a:lnTo>
                  <a:pt x="190" y="228"/>
                </a:lnTo>
                <a:lnTo>
                  <a:pt x="191" y="228"/>
                </a:lnTo>
                <a:lnTo>
                  <a:pt x="192" y="228"/>
                </a:lnTo>
                <a:lnTo>
                  <a:pt x="193" y="228"/>
                </a:lnTo>
                <a:lnTo>
                  <a:pt x="194" y="228"/>
                </a:lnTo>
                <a:lnTo>
                  <a:pt x="195" y="228"/>
                </a:lnTo>
                <a:lnTo>
                  <a:pt x="196" y="228"/>
                </a:lnTo>
                <a:lnTo>
                  <a:pt x="197" y="228"/>
                </a:lnTo>
                <a:lnTo>
                  <a:pt x="198" y="228"/>
                </a:lnTo>
                <a:lnTo>
                  <a:pt x="199" y="228"/>
                </a:lnTo>
                <a:lnTo>
                  <a:pt x="200" y="228"/>
                </a:lnTo>
                <a:lnTo>
                  <a:pt x="201" y="228"/>
                </a:lnTo>
                <a:lnTo>
                  <a:pt x="202" y="228"/>
                </a:lnTo>
                <a:lnTo>
                  <a:pt x="203" y="228"/>
                </a:lnTo>
                <a:lnTo>
                  <a:pt x="204" y="228"/>
                </a:lnTo>
                <a:lnTo>
                  <a:pt x="205" y="228"/>
                </a:lnTo>
                <a:lnTo>
                  <a:pt x="206" y="228"/>
                </a:lnTo>
                <a:lnTo>
                  <a:pt x="207" y="228"/>
                </a:lnTo>
                <a:lnTo>
                  <a:pt x="208" y="228"/>
                </a:lnTo>
                <a:lnTo>
                  <a:pt x="209" y="228"/>
                </a:lnTo>
                <a:lnTo>
                  <a:pt x="210" y="228"/>
                </a:lnTo>
                <a:lnTo>
                  <a:pt x="211" y="228"/>
                </a:lnTo>
                <a:lnTo>
                  <a:pt x="212" y="228"/>
                </a:lnTo>
                <a:lnTo>
                  <a:pt x="213" y="228"/>
                </a:lnTo>
                <a:lnTo>
                  <a:pt x="214" y="228"/>
                </a:lnTo>
                <a:lnTo>
                  <a:pt x="215" y="228"/>
                </a:lnTo>
                <a:lnTo>
                  <a:pt x="216" y="228"/>
                </a:lnTo>
                <a:lnTo>
                  <a:pt x="217" y="228"/>
                </a:lnTo>
                <a:lnTo>
                  <a:pt x="218" y="228"/>
                </a:lnTo>
                <a:lnTo>
                  <a:pt x="219" y="228"/>
                </a:lnTo>
                <a:lnTo>
                  <a:pt x="220" y="228"/>
                </a:lnTo>
                <a:lnTo>
                  <a:pt x="221" y="228"/>
                </a:lnTo>
                <a:lnTo>
                  <a:pt x="222" y="228"/>
                </a:lnTo>
                <a:lnTo>
                  <a:pt x="223" y="228"/>
                </a:lnTo>
                <a:lnTo>
                  <a:pt x="224" y="228"/>
                </a:lnTo>
                <a:lnTo>
                  <a:pt x="225" y="228"/>
                </a:lnTo>
                <a:lnTo>
                  <a:pt x="226" y="228"/>
                </a:lnTo>
                <a:lnTo>
                  <a:pt x="227" y="228"/>
                </a:lnTo>
                <a:lnTo>
                  <a:pt x="228" y="228"/>
                </a:lnTo>
                <a:lnTo>
                  <a:pt x="229" y="228"/>
                </a:lnTo>
                <a:lnTo>
                  <a:pt x="230" y="228"/>
                </a:lnTo>
                <a:lnTo>
                  <a:pt x="231" y="228"/>
                </a:lnTo>
                <a:lnTo>
                  <a:pt x="232" y="228"/>
                </a:lnTo>
                <a:lnTo>
                  <a:pt x="233" y="228"/>
                </a:lnTo>
                <a:lnTo>
                  <a:pt x="234" y="228"/>
                </a:lnTo>
                <a:lnTo>
                  <a:pt x="235" y="228"/>
                </a:lnTo>
                <a:lnTo>
                  <a:pt x="236" y="228"/>
                </a:lnTo>
                <a:lnTo>
                  <a:pt x="237" y="228"/>
                </a:lnTo>
                <a:lnTo>
                  <a:pt x="238" y="228"/>
                </a:lnTo>
                <a:lnTo>
                  <a:pt x="239" y="228"/>
                </a:lnTo>
                <a:lnTo>
                  <a:pt x="240" y="228"/>
                </a:lnTo>
                <a:lnTo>
                  <a:pt x="241" y="228"/>
                </a:lnTo>
                <a:lnTo>
                  <a:pt x="242" y="228"/>
                </a:lnTo>
                <a:lnTo>
                  <a:pt x="243" y="228"/>
                </a:lnTo>
                <a:lnTo>
                  <a:pt x="244" y="228"/>
                </a:lnTo>
                <a:lnTo>
                  <a:pt x="245" y="228"/>
                </a:lnTo>
                <a:lnTo>
                  <a:pt x="246" y="228"/>
                </a:lnTo>
                <a:lnTo>
                  <a:pt x="247" y="228"/>
                </a:lnTo>
                <a:lnTo>
                  <a:pt x="248" y="228"/>
                </a:lnTo>
                <a:lnTo>
                  <a:pt x="249" y="228"/>
                </a:lnTo>
                <a:lnTo>
                  <a:pt x="250" y="228"/>
                </a:lnTo>
                <a:lnTo>
                  <a:pt x="251" y="228"/>
                </a:lnTo>
                <a:lnTo>
                  <a:pt x="252" y="228"/>
                </a:lnTo>
                <a:lnTo>
                  <a:pt x="253" y="228"/>
                </a:lnTo>
                <a:lnTo>
                  <a:pt x="254" y="228"/>
                </a:lnTo>
                <a:lnTo>
                  <a:pt x="255" y="228"/>
                </a:lnTo>
                <a:lnTo>
                  <a:pt x="256" y="228"/>
                </a:lnTo>
                <a:lnTo>
                  <a:pt x="257" y="228"/>
                </a:lnTo>
                <a:lnTo>
                  <a:pt x="258" y="228"/>
                </a:lnTo>
                <a:lnTo>
                  <a:pt x="259" y="228"/>
                </a:lnTo>
                <a:lnTo>
                  <a:pt x="260" y="228"/>
                </a:lnTo>
                <a:lnTo>
                  <a:pt x="261" y="228"/>
                </a:lnTo>
                <a:lnTo>
                  <a:pt x="262" y="228"/>
                </a:lnTo>
                <a:lnTo>
                  <a:pt x="263" y="228"/>
                </a:lnTo>
                <a:lnTo>
                  <a:pt x="264" y="228"/>
                </a:lnTo>
                <a:lnTo>
                  <a:pt x="265" y="228"/>
                </a:lnTo>
                <a:lnTo>
                  <a:pt x="266" y="228"/>
                </a:lnTo>
                <a:lnTo>
                  <a:pt x="267" y="228"/>
                </a:lnTo>
                <a:lnTo>
                  <a:pt x="268" y="228"/>
                </a:lnTo>
                <a:lnTo>
                  <a:pt x="269" y="228"/>
                </a:lnTo>
                <a:lnTo>
                  <a:pt x="270" y="228"/>
                </a:lnTo>
                <a:lnTo>
                  <a:pt x="271" y="228"/>
                </a:lnTo>
                <a:lnTo>
                  <a:pt x="272" y="228"/>
                </a:lnTo>
                <a:lnTo>
                  <a:pt x="273" y="228"/>
                </a:lnTo>
                <a:lnTo>
                  <a:pt x="274" y="228"/>
                </a:lnTo>
                <a:lnTo>
                  <a:pt x="275" y="228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Line 68"/>
          <p:cNvSpPr>
            <a:spLocks noChangeShapeType="1"/>
          </p:cNvSpPr>
          <p:nvPr/>
        </p:nvSpPr>
        <p:spPr bwMode="auto">
          <a:xfrm>
            <a:off x="5962650" y="2128838"/>
            <a:ext cx="1588" cy="2181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69"/>
          <p:cNvSpPr>
            <a:spLocks noChangeShapeType="1"/>
          </p:cNvSpPr>
          <p:nvPr/>
        </p:nvSpPr>
        <p:spPr bwMode="auto">
          <a:xfrm>
            <a:off x="5962650" y="43100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Line 70"/>
          <p:cNvSpPr>
            <a:spLocks noChangeShapeType="1"/>
          </p:cNvSpPr>
          <p:nvPr/>
        </p:nvSpPr>
        <p:spPr bwMode="auto">
          <a:xfrm>
            <a:off x="5962650" y="40909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71"/>
          <p:cNvSpPr>
            <a:spLocks noChangeShapeType="1"/>
          </p:cNvSpPr>
          <p:nvPr/>
        </p:nvSpPr>
        <p:spPr bwMode="auto">
          <a:xfrm>
            <a:off x="5962650" y="38719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72"/>
          <p:cNvSpPr>
            <a:spLocks noChangeShapeType="1"/>
          </p:cNvSpPr>
          <p:nvPr/>
        </p:nvSpPr>
        <p:spPr bwMode="auto">
          <a:xfrm>
            <a:off x="5962650" y="3652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Line 73"/>
          <p:cNvSpPr>
            <a:spLocks noChangeShapeType="1"/>
          </p:cNvSpPr>
          <p:nvPr/>
        </p:nvSpPr>
        <p:spPr bwMode="auto">
          <a:xfrm>
            <a:off x="5962650" y="34337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Line 74"/>
          <p:cNvSpPr>
            <a:spLocks noChangeShapeType="1"/>
          </p:cNvSpPr>
          <p:nvPr/>
        </p:nvSpPr>
        <p:spPr bwMode="auto">
          <a:xfrm>
            <a:off x="5962650" y="32146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Line 75"/>
          <p:cNvSpPr>
            <a:spLocks noChangeShapeType="1"/>
          </p:cNvSpPr>
          <p:nvPr/>
        </p:nvSpPr>
        <p:spPr bwMode="auto">
          <a:xfrm>
            <a:off x="5962650" y="30051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Line 76"/>
          <p:cNvSpPr>
            <a:spLocks noChangeShapeType="1"/>
          </p:cNvSpPr>
          <p:nvPr/>
        </p:nvSpPr>
        <p:spPr bwMode="auto">
          <a:xfrm>
            <a:off x="5962650" y="27860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Line 77"/>
          <p:cNvSpPr>
            <a:spLocks noChangeShapeType="1"/>
          </p:cNvSpPr>
          <p:nvPr/>
        </p:nvSpPr>
        <p:spPr bwMode="auto">
          <a:xfrm>
            <a:off x="5962650" y="25669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Line 78"/>
          <p:cNvSpPr>
            <a:spLocks noChangeShapeType="1"/>
          </p:cNvSpPr>
          <p:nvPr/>
        </p:nvSpPr>
        <p:spPr bwMode="auto">
          <a:xfrm>
            <a:off x="5962650" y="23479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Line 79"/>
          <p:cNvSpPr>
            <a:spLocks noChangeShapeType="1"/>
          </p:cNvSpPr>
          <p:nvPr/>
        </p:nvSpPr>
        <p:spPr bwMode="auto">
          <a:xfrm>
            <a:off x="5962650" y="2128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Rectangle 81"/>
          <p:cNvSpPr>
            <a:spLocks noChangeArrowheads="1"/>
          </p:cNvSpPr>
          <p:nvPr/>
        </p:nvSpPr>
        <p:spPr bwMode="auto">
          <a:xfrm>
            <a:off x="3181350" y="423386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122" name="Rectangle 82"/>
          <p:cNvSpPr>
            <a:spLocks noChangeArrowheads="1"/>
          </p:cNvSpPr>
          <p:nvPr/>
        </p:nvSpPr>
        <p:spPr bwMode="auto">
          <a:xfrm>
            <a:off x="3114675" y="40147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123" name="Rectangle 83"/>
          <p:cNvSpPr>
            <a:spLocks noChangeArrowheads="1"/>
          </p:cNvSpPr>
          <p:nvPr/>
        </p:nvSpPr>
        <p:spPr bwMode="auto">
          <a:xfrm>
            <a:off x="3114675" y="37957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2124" name="Rectangle 84"/>
          <p:cNvSpPr>
            <a:spLocks noChangeArrowheads="1"/>
          </p:cNvSpPr>
          <p:nvPr/>
        </p:nvSpPr>
        <p:spPr bwMode="auto">
          <a:xfrm>
            <a:off x="3114675" y="35766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2125" name="Rectangle 85"/>
          <p:cNvSpPr>
            <a:spLocks noChangeArrowheads="1"/>
          </p:cNvSpPr>
          <p:nvPr/>
        </p:nvSpPr>
        <p:spPr bwMode="auto">
          <a:xfrm>
            <a:off x="3114675" y="33575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2126" name="Rectangle 86"/>
          <p:cNvSpPr>
            <a:spLocks noChangeArrowheads="1"/>
          </p:cNvSpPr>
          <p:nvPr/>
        </p:nvSpPr>
        <p:spPr bwMode="auto">
          <a:xfrm>
            <a:off x="3114675" y="31384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2127" name="Rectangle 87"/>
          <p:cNvSpPr>
            <a:spLocks noChangeArrowheads="1"/>
          </p:cNvSpPr>
          <p:nvPr/>
        </p:nvSpPr>
        <p:spPr bwMode="auto">
          <a:xfrm>
            <a:off x="3114675" y="29289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60</a:t>
            </a:r>
            <a:endParaRPr lang="en-US"/>
          </a:p>
        </p:txBody>
      </p:sp>
      <p:sp>
        <p:nvSpPr>
          <p:cNvPr id="2128" name="Rectangle 88"/>
          <p:cNvSpPr>
            <a:spLocks noChangeArrowheads="1"/>
          </p:cNvSpPr>
          <p:nvPr/>
        </p:nvSpPr>
        <p:spPr bwMode="auto">
          <a:xfrm>
            <a:off x="3114675" y="27098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70</a:t>
            </a:r>
            <a:endParaRPr lang="en-US"/>
          </a:p>
        </p:txBody>
      </p:sp>
      <p:sp>
        <p:nvSpPr>
          <p:cNvPr id="2129" name="Rectangle 89"/>
          <p:cNvSpPr>
            <a:spLocks noChangeArrowheads="1"/>
          </p:cNvSpPr>
          <p:nvPr/>
        </p:nvSpPr>
        <p:spPr bwMode="auto">
          <a:xfrm>
            <a:off x="3114675" y="24907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80</a:t>
            </a:r>
            <a:endParaRPr lang="en-US"/>
          </a:p>
        </p:txBody>
      </p:sp>
      <p:sp>
        <p:nvSpPr>
          <p:cNvPr id="2130" name="Rectangle 90"/>
          <p:cNvSpPr>
            <a:spLocks noChangeArrowheads="1"/>
          </p:cNvSpPr>
          <p:nvPr/>
        </p:nvSpPr>
        <p:spPr bwMode="auto">
          <a:xfrm>
            <a:off x="3114675" y="22717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90</a:t>
            </a:r>
            <a:endParaRPr lang="en-US"/>
          </a:p>
        </p:txBody>
      </p:sp>
      <p:sp>
        <p:nvSpPr>
          <p:cNvPr id="2131" name="Rectangle 91"/>
          <p:cNvSpPr>
            <a:spLocks noChangeArrowheads="1"/>
          </p:cNvSpPr>
          <p:nvPr/>
        </p:nvSpPr>
        <p:spPr bwMode="auto">
          <a:xfrm>
            <a:off x="3048000" y="2052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100</a:t>
            </a:r>
            <a:endParaRPr lang="en-US"/>
          </a:p>
        </p:txBody>
      </p:sp>
      <p:sp>
        <p:nvSpPr>
          <p:cNvPr id="2132" name="Rectangle 92"/>
          <p:cNvSpPr>
            <a:spLocks noChangeArrowheads="1"/>
          </p:cNvSpPr>
          <p:nvPr/>
        </p:nvSpPr>
        <p:spPr bwMode="auto">
          <a:xfrm>
            <a:off x="3257550" y="4414838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0.1</a:t>
            </a:r>
            <a:endParaRPr lang="en-US"/>
          </a:p>
        </p:txBody>
      </p:sp>
      <p:sp>
        <p:nvSpPr>
          <p:cNvPr id="2133" name="Rectangle 93"/>
          <p:cNvSpPr>
            <a:spLocks noChangeArrowheads="1"/>
          </p:cNvSpPr>
          <p:nvPr/>
        </p:nvSpPr>
        <p:spPr bwMode="auto">
          <a:xfrm>
            <a:off x="4191000" y="441483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134" name="Rectangle 94"/>
          <p:cNvSpPr>
            <a:spLocks noChangeArrowheads="1"/>
          </p:cNvSpPr>
          <p:nvPr/>
        </p:nvSpPr>
        <p:spPr bwMode="auto">
          <a:xfrm>
            <a:off x="5019675" y="44148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135" name="Rectangle 95"/>
          <p:cNvSpPr>
            <a:spLocks noChangeArrowheads="1"/>
          </p:cNvSpPr>
          <p:nvPr/>
        </p:nvSpPr>
        <p:spPr bwMode="auto">
          <a:xfrm>
            <a:off x="5867400" y="4414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100</a:t>
            </a:r>
            <a:endParaRPr lang="en-US"/>
          </a:p>
        </p:txBody>
      </p:sp>
      <p:sp>
        <p:nvSpPr>
          <p:cNvPr id="2136" name="Rectangle 96"/>
          <p:cNvSpPr>
            <a:spLocks noChangeArrowheads="1"/>
          </p:cNvSpPr>
          <p:nvPr/>
        </p:nvSpPr>
        <p:spPr bwMode="auto">
          <a:xfrm>
            <a:off x="4191000" y="4633913"/>
            <a:ext cx="9667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Wavelength (</a:t>
            </a:r>
            <a:r>
              <a:rPr lang="el-GR">
                <a:solidFill>
                  <a:srgbClr val="000000"/>
                </a:solidFill>
                <a:cs typeface="Arial" charset="0"/>
              </a:rPr>
              <a:t>μ</a:t>
            </a:r>
            <a:r>
              <a:rPr lang="en-US">
                <a:solidFill>
                  <a:srgbClr val="000000"/>
                </a:solidFill>
                <a:cs typeface="Arial" charset="0"/>
              </a:rPr>
              <a:t>m)</a:t>
            </a:r>
            <a:endParaRPr lang="el-GR">
              <a:cs typeface="Arial" charset="0"/>
            </a:endParaRPr>
          </a:p>
        </p:txBody>
      </p:sp>
      <p:sp>
        <p:nvSpPr>
          <p:cNvPr id="2137" name="Rectangle 99"/>
          <p:cNvSpPr>
            <a:spLocks noChangeArrowheads="1"/>
          </p:cNvSpPr>
          <p:nvPr/>
        </p:nvSpPr>
        <p:spPr bwMode="auto">
          <a:xfrm rot="-5400000">
            <a:off x="1820862" y="3165476"/>
            <a:ext cx="21494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Emittance at 6000K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en-US">
                <a:solidFill>
                  <a:srgbClr val="000000"/>
                </a:solidFill>
              </a:rPr>
              <a:t>10</a:t>
            </a:r>
            <a:r>
              <a:rPr lang="en-US" baseline="30000">
                <a:solidFill>
                  <a:srgbClr val="000000"/>
                </a:solidFill>
              </a:rPr>
              <a:t>6</a:t>
            </a:r>
            <a:r>
              <a:rPr lang="en-US">
                <a:solidFill>
                  <a:srgbClr val="000000"/>
                </a:solidFill>
              </a:rPr>
              <a:t> W m</a:t>
            </a:r>
            <a:r>
              <a:rPr lang="en-US" baseline="30000">
                <a:solidFill>
                  <a:srgbClr val="000000"/>
                </a:solidFill>
              </a:rPr>
              <a:t>-2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cs typeface="Arial" charset="0"/>
              </a:rPr>
              <a:t>μ</a:t>
            </a:r>
            <a:r>
              <a:rPr lang="en-US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baseline="30000">
                <a:solidFill>
                  <a:srgbClr val="000000"/>
                </a:solidFill>
                <a:cs typeface="Arial" charset="0"/>
              </a:rPr>
              <a:t>-1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)</a:t>
            </a:r>
            <a:endParaRPr lang="el-GR">
              <a:cs typeface="Arial" charset="0"/>
            </a:endParaRPr>
          </a:p>
        </p:txBody>
      </p:sp>
      <p:sp>
        <p:nvSpPr>
          <p:cNvPr id="2138" name="Rectangle 106"/>
          <p:cNvSpPr>
            <a:spLocks noChangeArrowheads="1"/>
          </p:cNvSpPr>
          <p:nvPr/>
        </p:nvSpPr>
        <p:spPr bwMode="auto">
          <a:xfrm>
            <a:off x="6057900" y="423386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139" name="Rectangle 107"/>
          <p:cNvSpPr>
            <a:spLocks noChangeArrowheads="1"/>
          </p:cNvSpPr>
          <p:nvPr/>
        </p:nvSpPr>
        <p:spPr bwMode="auto">
          <a:xfrm>
            <a:off x="6057900" y="40147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140" name="Rectangle 108"/>
          <p:cNvSpPr>
            <a:spLocks noChangeArrowheads="1"/>
          </p:cNvSpPr>
          <p:nvPr/>
        </p:nvSpPr>
        <p:spPr bwMode="auto">
          <a:xfrm>
            <a:off x="6057900" y="37957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2141" name="Rectangle 109"/>
          <p:cNvSpPr>
            <a:spLocks noChangeArrowheads="1"/>
          </p:cNvSpPr>
          <p:nvPr/>
        </p:nvSpPr>
        <p:spPr bwMode="auto">
          <a:xfrm>
            <a:off x="6057900" y="35766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2142" name="Rectangle 110"/>
          <p:cNvSpPr>
            <a:spLocks noChangeArrowheads="1"/>
          </p:cNvSpPr>
          <p:nvPr/>
        </p:nvSpPr>
        <p:spPr bwMode="auto">
          <a:xfrm>
            <a:off x="6057900" y="33575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2143" name="Rectangle 111"/>
          <p:cNvSpPr>
            <a:spLocks noChangeArrowheads="1"/>
          </p:cNvSpPr>
          <p:nvPr/>
        </p:nvSpPr>
        <p:spPr bwMode="auto">
          <a:xfrm>
            <a:off x="6057900" y="31384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2144" name="Rectangle 112"/>
          <p:cNvSpPr>
            <a:spLocks noChangeArrowheads="1"/>
          </p:cNvSpPr>
          <p:nvPr/>
        </p:nvSpPr>
        <p:spPr bwMode="auto">
          <a:xfrm>
            <a:off x="6057900" y="29289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60</a:t>
            </a:r>
            <a:endParaRPr lang="en-US"/>
          </a:p>
        </p:txBody>
      </p:sp>
      <p:sp>
        <p:nvSpPr>
          <p:cNvPr id="2145" name="Rectangle 113"/>
          <p:cNvSpPr>
            <a:spLocks noChangeArrowheads="1"/>
          </p:cNvSpPr>
          <p:nvPr/>
        </p:nvSpPr>
        <p:spPr bwMode="auto">
          <a:xfrm>
            <a:off x="6057900" y="27098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70</a:t>
            </a:r>
            <a:endParaRPr lang="en-US"/>
          </a:p>
        </p:txBody>
      </p:sp>
      <p:sp>
        <p:nvSpPr>
          <p:cNvPr id="2146" name="Rectangle 114"/>
          <p:cNvSpPr>
            <a:spLocks noChangeArrowheads="1"/>
          </p:cNvSpPr>
          <p:nvPr/>
        </p:nvSpPr>
        <p:spPr bwMode="auto">
          <a:xfrm>
            <a:off x="6057900" y="24907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80</a:t>
            </a:r>
            <a:endParaRPr lang="en-US"/>
          </a:p>
        </p:txBody>
      </p:sp>
      <p:sp>
        <p:nvSpPr>
          <p:cNvPr id="2147" name="Rectangle 115"/>
          <p:cNvSpPr>
            <a:spLocks noChangeArrowheads="1"/>
          </p:cNvSpPr>
          <p:nvPr/>
        </p:nvSpPr>
        <p:spPr bwMode="auto">
          <a:xfrm>
            <a:off x="6057900" y="22717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90</a:t>
            </a:r>
            <a:endParaRPr lang="en-US"/>
          </a:p>
        </p:txBody>
      </p:sp>
      <p:sp>
        <p:nvSpPr>
          <p:cNvPr id="2148" name="Rectangle 116"/>
          <p:cNvSpPr>
            <a:spLocks noChangeArrowheads="1"/>
          </p:cNvSpPr>
          <p:nvPr/>
        </p:nvSpPr>
        <p:spPr bwMode="auto">
          <a:xfrm>
            <a:off x="6057900" y="2052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100</a:t>
            </a:r>
            <a:endParaRPr lang="en-US"/>
          </a:p>
        </p:txBody>
      </p:sp>
      <p:sp>
        <p:nvSpPr>
          <p:cNvPr id="2149" name="Rectangle 117"/>
          <p:cNvSpPr>
            <a:spLocks noChangeArrowheads="1"/>
          </p:cNvSpPr>
          <p:nvPr/>
        </p:nvSpPr>
        <p:spPr bwMode="auto">
          <a:xfrm rot="-5400000">
            <a:off x="5488781" y="3156744"/>
            <a:ext cx="17859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Emittance at 288K (W m</a:t>
            </a:r>
            <a:r>
              <a:rPr lang="en-US" baseline="30000">
                <a:solidFill>
                  <a:srgbClr val="000000"/>
                </a:solidFill>
              </a:rPr>
              <a:t>-2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  <a:cs typeface="Arial" charset="0"/>
              </a:rPr>
              <a:t>μ</a:t>
            </a:r>
            <a:r>
              <a:rPr lang="en-US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baseline="30000">
                <a:solidFill>
                  <a:srgbClr val="000000"/>
                </a:solidFill>
                <a:cs typeface="Arial" charset="0"/>
              </a:rPr>
              <a:t>-1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)</a:t>
            </a:r>
            <a:endParaRPr lang="el-GR">
              <a:cs typeface="Arial" charset="0"/>
            </a:endParaRPr>
          </a:p>
        </p:txBody>
      </p:sp>
      <p:sp>
        <p:nvSpPr>
          <p:cNvPr id="2150" name="Text Box 126"/>
          <p:cNvSpPr txBox="1">
            <a:spLocks noChangeArrowheads="1"/>
          </p:cNvSpPr>
          <p:nvPr/>
        </p:nvSpPr>
        <p:spPr bwMode="auto">
          <a:xfrm>
            <a:off x="3287713" y="2560638"/>
            <a:ext cx="582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6000 K</a:t>
            </a:r>
          </a:p>
        </p:txBody>
      </p:sp>
      <p:sp>
        <p:nvSpPr>
          <p:cNvPr id="2151" name="Text Box 127"/>
          <p:cNvSpPr txBox="1">
            <a:spLocks noChangeArrowheads="1"/>
          </p:cNvSpPr>
          <p:nvPr/>
        </p:nvSpPr>
        <p:spPr bwMode="auto">
          <a:xfrm>
            <a:off x="5275263" y="3646488"/>
            <a:ext cx="512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288 K</a:t>
            </a:r>
          </a:p>
        </p:txBody>
      </p:sp>
      <p:sp>
        <p:nvSpPr>
          <p:cNvPr id="2152" name="Line 128"/>
          <p:cNvSpPr>
            <a:spLocks noChangeShapeType="1"/>
          </p:cNvSpPr>
          <p:nvPr/>
        </p:nvSpPr>
        <p:spPr bwMode="auto">
          <a:xfrm flipV="1">
            <a:off x="4221163" y="2127250"/>
            <a:ext cx="0" cy="2178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129"/>
          <p:cNvSpPr>
            <a:spLocks noChangeShapeType="1"/>
          </p:cNvSpPr>
          <p:nvPr/>
        </p:nvSpPr>
        <p:spPr bwMode="auto">
          <a:xfrm flipV="1">
            <a:off x="5091113" y="2120900"/>
            <a:ext cx="0" cy="2178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Text Box 131"/>
          <p:cNvSpPr txBox="1">
            <a:spLocks noChangeArrowheads="1"/>
          </p:cNvSpPr>
          <p:nvPr/>
        </p:nvSpPr>
        <p:spPr bwMode="auto">
          <a:xfrm>
            <a:off x="193675" y="64357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3.1</a:t>
            </a:r>
          </a:p>
        </p:txBody>
      </p:sp>
      <p:sp>
        <p:nvSpPr>
          <p:cNvPr id="2155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Ecological Climatology © 2008 G. Bonan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"/>
          <p:cNvSpPr>
            <a:spLocks/>
          </p:cNvSpPr>
          <p:nvPr/>
        </p:nvSpPr>
        <p:spPr bwMode="auto">
          <a:xfrm>
            <a:off x="7539038" y="3351213"/>
            <a:ext cx="674687" cy="325437"/>
          </a:xfrm>
          <a:custGeom>
            <a:avLst/>
            <a:gdLst>
              <a:gd name="T0" fmla="*/ 0 w 425"/>
              <a:gd name="T1" fmla="*/ 68 h 205"/>
              <a:gd name="T2" fmla="*/ 32 w 425"/>
              <a:gd name="T3" fmla="*/ 152 h 205"/>
              <a:gd name="T4" fmla="*/ 132 w 425"/>
              <a:gd name="T5" fmla="*/ 188 h 205"/>
              <a:gd name="T6" fmla="*/ 284 w 425"/>
              <a:gd name="T7" fmla="*/ 196 h 205"/>
              <a:gd name="T8" fmla="*/ 396 w 425"/>
              <a:gd name="T9" fmla="*/ 204 h 205"/>
              <a:gd name="T10" fmla="*/ 424 w 425"/>
              <a:gd name="T11" fmla="*/ 172 h 205"/>
              <a:gd name="T12" fmla="*/ 424 w 425"/>
              <a:gd name="T13" fmla="*/ 136 h 205"/>
              <a:gd name="T14" fmla="*/ 360 w 425"/>
              <a:gd name="T15" fmla="*/ 92 h 205"/>
              <a:gd name="T16" fmla="*/ 264 w 425"/>
              <a:gd name="T17" fmla="*/ 40 h 205"/>
              <a:gd name="T18" fmla="*/ 228 w 425"/>
              <a:gd name="T19" fmla="*/ 20 h 205"/>
              <a:gd name="T20" fmla="*/ 192 w 425"/>
              <a:gd name="T21" fmla="*/ 16 h 205"/>
              <a:gd name="T22" fmla="*/ 156 w 425"/>
              <a:gd name="T23" fmla="*/ 0 h 205"/>
              <a:gd name="T24" fmla="*/ 108 w 425"/>
              <a:gd name="T25" fmla="*/ 12 h 205"/>
              <a:gd name="T26" fmla="*/ 80 w 425"/>
              <a:gd name="T27" fmla="*/ 16 h 205"/>
              <a:gd name="T28" fmla="*/ 48 w 425"/>
              <a:gd name="T29" fmla="*/ 28 h 205"/>
              <a:gd name="T30" fmla="*/ 0 w 425"/>
              <a:gd name="T31" fmla="*/ 68 h 20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25"/>
              <a:gd name="T49" fmla="*/ 0 h 205"/>
              <a:gd name="T50" fmla="*/ 425 w 425"/>
              <a:gd name="T51" fmla="*/ 205 h 20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25" h="205">
                <a:moveTo>
                  <a:pt x="0" y="68"/>
                </a:moveTo>
                <a:lnTo>
                  <a:pt x="32" y="152"/>
                </a:lnTo>
                <a:lnTo>
                  <a:pt x="132" y="188"/>
                </a:lnTo>
                <a:lnTo>
                  <a:pt x="284" y="196"/>
                </a:lnTo>
                <a:lnTo>
                  <a:pt x="396" y="204"/>
                </a:lnTo>
                <a:lnTo>
                  <a:pt x="424" y="172"/>
                </a:lnTo>
                <a:lnTo>
                  <a:pt x="424" y="136"/>
                </a:lnTo>
                <a:lnTo>
                  <a:pt x="360" y="92"/>
                </a:lnTo>
                <a:lnTo>
                  <a:pt x="264" y="40"/>
                </a:lnTo>
                <a:lnTo>
                  <a:pt x="228" y="20"/>
                </a:lnTo>
                <a:lnTo>
                  <a:pt x="192" y="16"/>
                </a:lnTo>
                <a:lnTo>
                  <a:pt x="156" y="0"/>
                </a:lnTo>
                <a:lnTo>
                  <a:pt x="108" y="12"/>
                </a:lnTo>
                <a:lnTo>
                  <a:pt x="80" y="16"/>
                </a:lnTo>
                <a:lnTo>
                  <a:pt x="48" y="28"/>
                </a:lnTo>
                <a:lnTo>
                  <a:pt x="0" y="68"/>
                </a:lnTo>
              </a:path>
            </a:pathLst>
          </a:custGeom>
          <a:solidFill>
            <a:schemeClr val="bg2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757238" y="4494213"/>
            <a:ext cx="5265737" cy="1525587"/>
          </a:xfrm>
          <a:custGeom>
            <a:avLst/>
            <a:gdLst>
              <a:gd name="T0" fmla="*/ 76 w 3317"/>
              <a:gd name="T1" fmla="*/ 56 h 961"/>
              <a:gd name="T2" fmla="*/ 220 w 3317"/>
              <a:gd name="T3" fmla="*/ 60 h 961"/>
              <a:gd name="T4" fmla="*/ 368 w 3317"/>
              <a:gd name="T5" fmla="*/ 24 h 961"/>
              <a:gd name="T6" fmla="*/ 508 w 3317"/>
              <a:gd name="T7" fmla="*/ 32 h 961"/>
              <a:gd name="T8" fmla="*/ 724 w 3317"/>
              <a:gd name="T9" fmla="*/ 60 h 961"/>
              <a:gd name="T10" fmla="*/ 932 w 3317"/>
              <a:gd name="T11" fmla="*/ 72 h 961"/>
              <a:gd name="T12" fmla="*/ 1092 w 3317"/>
              <a:gd name="T13" fmla="*/ 48 h 961"/>
              <a:gd name="T14" fmla="*/ 1260 w 3317"/>
              <a:gd name="T15" fmla="*/ 20 h 961"/>
              <a:gd name="T16" fmla="*/ 1440 w 3317"/>
              <a:gd name="T17" fmla="*/ 16 h 961"/>
              <a:gd name="T18" fmla="*/ 1632 w 3317"/>
              <a:gd name="T19" fmla="*/ 44 h 961"/>
              <a:gd name="T20" fmla="*/ 1876 w 3317"/>
              <a:gd name="T21" fmla="*/ 80 h 961"/>
              <a:gd name="T22" fmla="*/ 2064 w 3317"/>
              <a:gd name="T23" fmla="*/ 80 h 961"/>
              <a:gd name="T24" fmla="*/ 2256 w 3317"/>
              <a:gd name="T25" fmla="*/ 24 h 961"/>
              <a:gd name="T26" fmla="*/ 2428 w 3317"/>
              <a:gd name="T27" fmla="*/ 0 h 961"/>
              <a:gd name="T28" fmla="*/ 2600 w 3317"/>
              <a:gd name="T29" fmla="*/ 12 h 961"/>
              <a:gd name="T30" fmla="*/ 2836 w 3317"/>
              <a:gd name="T31" fmla="*/ 32 h 961"/>
              <a:gd name="T32" fmla="*/ 3052 w 3317"/>
              <a:gd name="T33" fmla="*/ 44 h 961"/>
              <a:gd name="T34" fmla="*/ 3140 w 3317"/>
              <a:gd name="T35" fmla="*/ 48 h 961"/>
              <a:gd name="T36" fmla="*/ 3244 w 3317"/>
              <a:gd name="T37" fmla="*/ 36 h 961"/>
              <a:gd name="T38" fmla="*/ 3288 w 3317"/>
              <a:gd name="T39" fmla="*/ 44 h 961"/>
              <a:gd name="T40" fmla="*/ 3308 w 3317"/>
              <a:gd name="T41" fmla="*/ 60 h 961"/>
              <a:gd name="T42" fmla="*/ 3020 w 3317"/>
              <a:gd name="T43" fmla="*/ 112 h 961"/>
              <a:gd name="T44" fmla="*/ 2664 w 3317"/>
              <a:gd name="T45" fmla="*/ 164 h 961"/>
              <a:gd name="T46" fmla="*/ 2468 w 3317"/>
              <a:gd name="T47" fmla="*/ 216 h 961"/>
              <a:gd name="T48" fmla="*/ 2308 w 3317"/>
              <a:gd name="T49" fmla="*/ 288 h 961"/>
              <a:gd name="T50" fmla="*/ 2136 w 3317"/>
              <a:gd name="T51" fmla="*/ 452 h 961"/>
              <a:gd name="T52" fmla="*/ 2004 w 3317"/>
              <a:gd name="T53" fmla="*/ 536 h 961"/>
              <a:gd name="T54" fmla="*/ 1924 w 3317"/>
              <a:gd name="T55" fmla="*/ 588 h 961"/>
              <a:gd name="T56" fmla="*/ 1852 w 3317"/>
              <a:gd name="T57" fmla="*/ 656 h 961"/>
              <a:gd name="T58" fmla="*/ 1768 w 3317"/>
              <a:gd name="T59" fmla="*/ 808 h 961"/>
              <a:gd name="T60" fmla="*/ 1656 w 3317"/>
              <a:gd name="T61" fmla="*/ 856 h 961"/>
              <a:gd name="T62" fmla="*/ 1280 w 3317"/>
              <a:gd name="T63" fmla="*/ 920 h 961"/>
              <a:gd name="T64" fmla="*/ 708 w 3317"/>
              <a:gd name="T65" fmla="*/ 960 h 961"/>
              <a:gd name="T66" fmla="*/ 80 w 3317"/>
              <a:gd name="T67" fmla="*/ 960 h 961"/>
              <a:gd name="T68" fmla="*/ 0 w 3317"/>
              <a:gd name="T69" fmla="*/ 56 h 96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317"/>
              <a:gd name="T106" fmla="*/ 0 h 961"/>
              <a:gd name="T107" fmla="*/ 3317 w 3317"/>
              <a:gd name="T108" fmla="*/ 961 h 96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317" h="961">
                <a:moveTo>
                  <a:pt x="16" y="48"/>
                </a:moveTo>
                <a:lnTo>
                  <a:pt x="76" y="56"/>
                </a:lnTo>
                <a:lnTo>
                  <a:pt x="136" y="60"/>
                </a:lnTo>
                <a:lnTo>
                  <a:pt x="220" y="60"/>
                </a:lnTo>
                <a:lnTo>
                  <a:pt x="288" y="32"/>
                </a:lnTo>
                <a:lnTo>
                  <a:pt x="368" y="24"/>
                </a:lnTo>
                <a:lnTo>
                  <a:pt x="448" y="24"/>
                </a:lnTo>
                <a:lnTo>
                  <a:pt x="508" y="32"/>
                </a:lnTo>
                <a:lnTo>
                  <a:pt x="608" y="44"/>
                </a:lnTo>
                <a:lnTo>
                  <a:pt x="724" y="60"/>
                </a:lnTo>
                <a:lnTo>
                  <a:pt x="832" y="60"/>
                </a:lnTo>
                <a:lnTo>
                  <a:pt x="932" y="72"/>
                </a:lnTo>
                <a:lnTo>
                  <a:pt x="1008" y="64"/>
                </a:lnTo>
                <a:lnTo>
                  <a:pt x="1092" y="48"/>
                </a:lnTo>
                <a:lnTo>
                  <a:pt x="1156" y="32"/>
                </a:lnTo>
                <a:lnTo>
                  <a:pt x="1260" y="20"/>
                </a:lnTo>
                <a:lnTo>
                  <a:pt x="1344" y="16"/>
                </a:lnTo>
                <a:lnTo>
                  <a:pt x="1440" y="16"/>
                </a:lnTo>
                <a:lnTo>
                  <a:pt x="1540" y="28"/>
                </a:lnTo>
                <a:lnTo>
                  <a:pt x="1632" y="44"/>
                </a:lnTo>
                <a:lnTo>
                  <a:pt x="1740" y="60"/>
                </a:lnTo>
                <a:lnTo>
                  <a:pt x="1876" y="80"/>
                </a:lnTo>
                <a:lnTo>
                  <a:pt x="1944" y="84"/>
                </a:lnTo>
                <a:lnTo>
                  <a:pt x="2064" y="80"/>
                </a:lnTo>
                <a:lnTo>
                  <a:pt x="2160" y="52"/>
                </a:lnTo>
                <a:lnTo>
                  <a:pt x="2256" y="24"/>
                </a:lnTo>
                <a:lnTo>
                  <a:pt x="2348" y="8"/>
                </a:lnTo>
                <a:lnTo>
                  <a:pt x="2428" y="0"/>
                </a:lnTo>
                <a:lnTo>
                  <a:pt x="2512" y="0"/>
                </a:lnTo>
                <a:lnTo>
                  <a:pt x="2600" y="12"/>
                </a:lnTo>
                <a:lnTo>
                  <a:pt x="2712" y="28"/>
                </a:lnTo>
                <a:lnTo>
                  <a:pt x="2836" y="32"/>
                </a:lnTo>
                <a:lnTo>
                  <a:pt x="2936" y="40"/>
                </a:lnTo>
                <a:lnTo>
                  <a:pt x="3052" y="44"/>
                </a:lnTo>
                <a:lnTo>
                  <a:pt x="3108" y="52"/>
                </a:lnTo>
                <a:lnTo>
                  <a:pt x="3140" y="48"/>
                </a:lnTo>
                <a:lnTo>
                  <a:pt x="3208" y="36"/>
                </a:lnTo>
                <a:lnTo>
                  <a:pt x="3244" y="36"/>
                </a:lnTo>
                <a:lnTo>
                  <a:pt x="3276" y="40"/>
                </a:lnTo>
                <a:lnTo>
                  <a:pt x="3288" y="44"/>
                </a:lnTo>
                <a:lnTo>
                  <a:pt x="3316" y="52"/>
                </a:lnTo>
                <a:lnTo>
                  <a:pt x="3308" y="60"/>
                </a:lnTo>
                <a:lnTo>
                  <a:pt x="3180" y="80"/>
                </a:lnTo>
                <a:lnTo>
                  <a:pt x="3020" y="112"/>
                </a:lnTo>
                <a:lnTo>
                  <a:pt x="2796" y="148"/>
                </a:lnTo>
                <a:lnTo>
                  <a:pt x="2664" y="164"/>
                </a:lnTo>
                <a:lnTo>
                  <a:pt x="2536" y="188"/>
                </a:lnTo>
                <a:lnTo>
                  <a:pt x="2468" y="216"/>
                </a:lnTo>
                <a:lnTo>
                  <a:pt x="2404" y="240"/>
                </a:lnTo>
                <a:lnTo>
                  <a:pt x="2308" y="288"/>
                </a:lnTo>
                <a:lnTo>
                  <a:pt x="2216" y="372"/>
                </a:lnTo>
                <a:lnTo>
                  <a:pt x="2136" y="452"/>
                </a:lnTo>
                <a:lnTo>
                  <a:pt x="2068" y="500"/>
                </a:lnTo>
                <a:lnTo>
                  <a:pt x="2004" y="536"/>
                </a:lnTo>
                <a:lnTo>
                  <a:pt x="1968" y="552"/>
                </a:lnTo>
                <a:lnTo>
                  <a:pt x="1924" y="588"/>
                </a:lnTo>
                <a:lnTo>
                  <a:pt x="1892" y="616"/>
                </a:lnTo>
                <a:lnTo>
                  <a:pt x="1852" y="656"/>
                </a:lnTo>
                <a:lnTo>
                  <a:pt x="1828" y="700"/>
                </a:lnTo>
                <a:lnTo>
                  <a:pt x="1768" y="808"/>
                </a:lnTo>
                <a:lnTo>
                  <a:pt x="1764" y="820"/>
                </a:lnTo>
                <a:lnTo>
                  <a:pt x="1656" y="856"/>
                </a:lnTo>
                <a:lnTo>
                  <a:pt x="1460" y="888"/>
                </a:lnTo>
                <a:lnTo>
                  <a:pt x="1280" y="920"/>
                </a:lnTo>
                <a:lnTo>
                  <a:pt x="1096" y="956"/>
                </a:lnTo>
                <a:lnTo>
                  <a:pt x="708" y="960"/>
                </a:lnTo>
                <a:lnTo>
                  <a:pt x="220" y="960"/>
                </a:lnTo>
                <a:lnTo>
                  <a:pt x="80" y="960"/>
                </a:lnTo>
                <a:lnTo>
                  <a:pt x="4" y="960"/>
                </a:lnTo>
                <a:lnTo>
                  <a:pt x="0" y="56"/>
                </a:lnTo>
              </a:path>
            </a:pathLst>
          </a:custGeom>
          <a:solidFill>
            <a:schemeClr val="folHlink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6"/>
          <p:cNvSpPr>
            <a:spLocks/>
          </p:cNvSpPr>
          <p:nvPr/>
        </p:nvSpPr>
        <p:spPr bwMode="auto">
          <a:xfrm>
            <a:off x="2430463" y="3352800"/>
            <a:ext cx="5799137" cy="2676525"/>
          </a:xfrm>
          <a:custGeom>
            <a:avLst/>
            <a:gdLst>
              <a:gd name="T0" fmla="*/ 72 w 3653"/>
              <a:gd name="T1" fmla="*/ 1670 h 1686"/>
              <a:gd name="T2" fmla="*/ 112 w 3653"/>
              <a:gd name="T3" fmla="*/ 1662 h 1686"/>
              <a:gd name="T4" fmla="*/ 160 w 3653"/>
              <a:gd name="T5" fmla="*/ 1653 h 1686"/>
              <a:gd name="T6" fmla="*/ 266 w 3653"/>
              <a:gd name="T7" fmla="*/ 1634 h 1686"/>
              <a:gd name="T8" fmla="*/ 301 w 3653"/>
              <a:gd name="T9" fmla="*/ 1629 h 1686"/>
              <a:gd name="T10" fmla="*/ 339 w 3653"/>
              <a:gd name="T11" fmla="*/ 1622 h 1686"/>
              <a:gd name="T12" fmla="*/ 456 w 3653"/>
              <a:gd name="T13" fmla="*/ 1602 h 1686"/>
              <a:gd name="T14" fmla="*/ 524 w 3653"/>
              <a:gd name="T15" fmla="*/ 1592 h 1686"/>
              <a:gd name="T16" fmla="*/ 577 w 3653"/>
              <a:gd name="T17" fmla="*/ 1583 h 1686"/>
              <a:gd name="T18" fmla="*/ 668 w 3653"/>
              <a:gd name="T19" fmla="*/ 1556 h 1686"/>
              <a:gd name="T20" fmla="*/ 701 w 3653"/>
              <a:gd name="T21" fmla="*/ 1551 h 1686"/>
              <a:gd name="T22" fmla="*/ 705 w 3653"/>
              <a:gd name="T23" fmla="*/ 1541 h 1686"/>
              <a:gd name="T24" fmla="*/ 750 w 3653"/>
              <a:gd name="T25" fmla="*/ 1484 h 1686"/>
              <a:gd name="T26" fmla="*/ 774 w 3653"/>
              <a:gd name="T27" fmla="*/ 1439 h 1686"/>
              <a:gd name="T28" fmla="*/ 791 w 3653"/>
              <a:gd name="T29" fmla="*/ 1399 h 1686"/>
              <a:gd name="T30" fmla="*/ 864 w 3653"/>
              <a:gd name="T31" fmla="*/ 1318 h 1686"/>
              <a:gd name="T32" fmla="*/ 921 w 3653"/>
              <a:gd name="T33" fmla="*/ 1272 h 1686"/>
              <a:gd name="T34" fmla="*/ 960 w 3653"/>
              <a:gd name="T35" fmla="*/ 1256 h 1686"/>
              <a:gd name="T36" fmla="*/ 1049 w 3653"/>
              <a:gd name="T37" fmla="*/ 1198 h 1686"/>
              <a:gd name="T38" fmla="*/ 1126 w 3653"/>
              <a:gd name="T39" fmla="*/ 1135 h 1686"/>
              <a:gd name="T40" fmla="*/ 1161 w 3653"/>
              <a:gd name="T41" fmla="*/ 1099 h 1686"/>
              <a:gd name="T42" fmla="*/ 1211 w 3653"/>
              <a:gd name="T43" fmla="*/ 1055 h 1686"/>
              <a:gd name="T44" fmla="*/ 1302 w 3653"/>
              <a:gd name="T45" fmla="*/ 988 h 1686"/>
              <a:gd name="T46" fmla="*/ 1327 w 3653"/>
              <a:gd name="T47" fmla="*/ 969 h 1686"/>
              <a:gd name="T48" fmla="*/ 1368 w 3653"/>
              <a:gd name="T49" fmla="*/ 955 h 1686"/>
              <a:gd name="T50" fmla="*/ 1470 w 3653"/>
              <a:gd name="T51" fmla="*/ 917 h 1686"/>
              <a:gd name="T52" fmla="*/ 1511 w 3653"/>
              <a:gd name="T53" fmla="*/ 905 h 1686"/>
              <a:gd name="T54" fmla="*/ 1559 w 3653"/>
              <a:gd name="T55" fmla="*/ 897 h 1686"/>
              <a:gd name="T56" fmla="*/ 1683 w 3653"/>
              <a:gd name="T57" fmla="*/ 876 h 1686"/>
              <a:gd name="T58" fmla="*/ 1734 w 3653"/>
              <a:gd name="T59" fmla="*/ 870 h 1686"/>
              <a:gd name="T60" fmla="*/ 1779 w 3653"/>
              <a:gd name="T61" fmla="*/ 866 h 1686"/>
              <a:gd name="T62" fmla="*/ 1924 w 3653"/>
              <a:gd name="T63" fmla="*/ 844 h 1686"/>
              <a:gd name="T64" fmla="*/ 2005 w 3653"/>
              <a:gd name="T65" fmla="*/ 827 h 1686"/>
              <a:gd name="T66" fmla="*/ 2061 w 3653"/>
              <a:gd name="T67" fmla="*/ 814 h 1686"/>
              <a:gd name="T68" fmla="*/ 2223 w 3653"/>
              <a:gd name="T69" fmla="*/ 788 h 1686"/>
              <a:gd name="T70" fmla="*/ 2341 w 3653"/>
              <a:gd name="T71" fmla="*/ 778 h 1686"/>
              <a:gd name="T72" fmla="*/ 2407 w 3653"/>
              <a:gd name="T73" fmla="*/ 777 h 1686"/>
              <a:gd name="T74" fmla="*/ 2540 w 3653"/>
              <a:gd name="T75" fmla="*/ 752 h 1686"/>
              <a:gd name="T76" fmla="*/ 2654 w 3653"/>
              <a:gd name="T77" fmla="*/ 726 h 1686"/>
              <a:gd name="T78" fmla="*/ 2697 w 3653"/>
              <a:gd name="T79" fmla="*/ 711 h 1686"/>
              <a:gd name="T80" fmla="*/ 2747 w 3653"/>
              <a:gd name="T81" fmla="*/ 671 h 1686"/>
              <a:gd name="T82" fmla="*/ 2839 w 3653"/>
              <a:gd name="T83" fmla="*/ 593 h 1686"/>
              <a:gd name="T84" fmla="*/ 2859 w 3653"/>
              <a:gd name="T85" fmla="*/ 556 h 1686"/>
              <a:gd name="T86" fmla="*/ 2880 w 3653"/>
              <a:gd name="T87" fmla="*/ 505 h 1686"/>
              <a:gd name="T88" fmla="*/ 2948 w 3653"/>
              <a:gd name="T89" fmla="*/ 405 h 1686"/>
              <a:gd name="T90" fmla="*/ 2972 w 3653"/>
              <a:gd name="T91" fmla="*/ 367 h 1686"/>
              <a:gd name="T92" fmla="*/ 2998 w 3653"/>
              <a:gd name="T93" fmla="*/ 329 h 1686"/>
              <a:gd name="T94" fmla="*/ 3077 w 3653"/>
              <a:gd name="T95" fmla="*/ 225 h 1686"/>
              <a:gd name="T96" fmla="*/ 3119 w 3653"/>
              <a:gd name="T97" fmla="*/ 168 h 1686"/>
              <a:gd name="T98" fmla="*/ 3153 w 3653"/>
              <a:gd name="T99" fmla="*/ 129 h 1686"/>
              <a:gd name="T100" fmla="*/ 3227 w 3653"/>
              <a:gd name="T101" fmla="*/ 58 h 1686"/>
              <a:gd name="T102" fmla="*/ 3264 w 3653"/>
              <a:gd name="T103" fmla="*/ 25 h 1686"/>
              <a:gd name="T104" fmla="*/ 3281 w 3653"/>
              <a:gd name="T105" fmla="*/ 22 h 1686"/>
              <a:gd name="T106" fmla="*/ 3329 w 3653"/>
              <a:gd name="T107" fmla="*/ 11 h 1686"/>
              <a:gd name="T108" fmla="*/ 3361 w 3653"/>
              <a:gd name="T109" fmla="*/ 0 h 1686"/>
              <a:gd name="T110" fmla="*/ 3374 w 3653"/>
              <a:gd name="T111" fmla="*/ 2 h 1686"/>
              <a:gd name="T112" fmla="*/ 3412 w 3653"/>
              <a:gd name="T113" fmla="*/ 14 h 1686"/>
              <a:gd name="T114" fmla="*/ 3446 w 3653"/>
              <a:gd name="T115" fmla="*/ 20 h 1686"/>
              <a:gd name="T116" fmla="*/ 3461 w 3653"/>
              <a:gd name="T117" fmla="*/ 25 h 1686"/>
              <a:gd name="T118" fmla="*/ 3491 w 3653"/>
              <a:gd name="T119" fmla="*/ 42 h 1686"/>
              <a:gd name="T120" fmla="*/ 3555 w 3653"/>
              <a:gd name="T121" fmla="*/ 77 h 1686"/>
              <a:gd name="T122" fmla="*/ 3580 w 3653"/>
              <a:gd name="T123" fmla="*/ 93 h 1686"/>
              <a:gd name="T124" fmla="*/ 3617 w 3653"/>
              <a:gd name="T125" fmla="*/ 118 h 168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653"/>
              <a:gd name="T190" fmla="*/ 0 h 1686"/>
              <a:gd name="T191" fmla="*/ 3653 w 3653"/>
              <a:gd name="T192" fmla="*/ 1686 h 168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653" h="1686">
                <a:moveTo>
                  <a:pt x="0" y="1685"/>
                </a:moveTo>
                <a:lnTo>
                  <a:pt x="20" y="1681"/>
                </a:lnTo>
                <a:lnTo>
                  <a:pt x="36" y="1677"/>
                </a:lnTo>
                <a:lnTo>
                  <a:pt x="50" y="1675"/>
                </a:lnTo>
                <a:lnTo>
                  <a:pt x="62" y="1672"/>
                </a:lnTo>
                <a:lnTo>
                  <a:pt x="72" y="1670"/>
                </a:lnTo>
                <a:lnTo>
                  <a:pt x="81" y="1669"/>
                </a:lnTo>
                <a:lnTo>
                  <a:pt x="88" y="1667"/>
                </a:lnTo>
                <a:lnTo>
                  <a:pt x="94" y="1666"/>
                </a:lnTo>
                <a:lnTo>
                  <a:pt x="101" y="1665"/>
                </a:lnTo>
                <a:lnTo>
                  <a:pt x="106" y="1663"/>
                </a:lnTo>
                <a:lnTo>
                  <a:pt x="112" y="1662"/>
                </a:lnTo>
                <a:lnTo>
                  <a:pt x="117" y="1662"/>
                </a:lnTo>
                <a:lnTo>
                  <a:pt x="123" y="1660"/>
                </a:lnTo>
                <a:lnTo>
                  <a:pt x="131" y="1659"/>
                </a:lnTo>
                <a:lnTo>
                  <a:pt x="139" y="1657"/>
                </a:lnTo>
                <a:lnTo>
                  <a:pt x="149" y="1655"/>
                </a:lnTo>
                <a:lnTo>
                  <a:pt x="160" y="1653"/>
                </a:lnTo>
                <a:lnTo>
                  <a:pt x="174" y="1651"/>
                </a:lnTo>
                <a:lnTo>
                  <a:pt x="208" y="1644"/>
                </a:lnTo>
                <a:lnTo>
                  <a:pt x="226" y="1641"/>
                </a:lnTo>
                <a:lnTo>
                  <a:pt x="242" y="1638"/>
                </a:lnTo>
                <a:lnTo>
                  <a:pt x="256" y="1636"/>
                </a:lnTo>
                <a:lnTo>
                  <a:pt x="266" y="1634"/>
                </a:lnTo>
                <a:lnTo>
                  <a:pt x="275" y="1633"/>
                </a:lnTo>
                <a:lnTo>
                  <a:pt x="282" y="1631"/>
                </a:lnTo>
                <a:lnTo>
                  <a:pt x="288" y="1630"/>
                </a:lnTo>
                <a:lnTo>
                  <a:pt x="293" y="1629"/>
                </a:lnTo>
                <a:lnTo>
                  <a:pt x="297" y="1629"/>
                </a:lnTo>
                <a:lnTo>
                  <a:pt x="301" y="1629"/>
                </a:lnTo>
                <a:lnTo>
                  <a:pt x="305" y="1628"/>
                </a:lnTo>
                <a:lnTo>
                  <a:pt x="309" y="1627"/>
                </a:lnTo>
                <a:lnTo>
                  <a:pt x="315" y="1626"/>
                </a:lnTo>
                <a:lnTo>
                  <a:pt x="321" y="1626"/>
                </a:lnTo>
                <a:lnTo>
                  <a:pt x="329" y="1624"/>
                </a:lnTo>
                <a:lnTo>
                  <a:pt x="339" y="1622"/>
                </a:lnTo>
                <a:lnTo>
                  <a:pt x="350" y="1621"/>
                </a:lnTo>
                <a:lnTo>
                  <a:pt x="365" y="1618"/>
                </a:lnTo>
                <a:lnTo>
                  <a:pt x="401" y="1611"/>
                </a:lnTo>
                <a:lnTo>
                  <a:pt x="421" y="1607"/>
                </a:lnTo>
                <a:lnTo>
                  <a:pt x="441" y="1604"/>
                </a:lnTo>
                <a:lnTo>
                  <a:pt x="456" y="1602"/>
                </a:lnTo>
                <a:lnTo>
                  <a:pt x="471" y="1600"/>
                </a:lnTo>
                <a:lnTo>
                  <a:pt x="483" y="1598"/>
                </a:lnTo>
                <a:lnTo>
                  <a:pt x="495" y="1596"/>
                </a:lnTo>
                <a:lnTo>
                  <a:pt x="506" y="1595"/>
                </a:lnTo>
                <a:lnTo>
                  <a:pt x="515" y="1593"/>
                </a:lnTo>
                <a:lnTo>
                  <a:pt x="524" y="1592"/>
                </a:lnTo>
                <a:lnTo>
                  <a:pt x="534" y="1591"/>
                </a:lnTo>
                <a:lnTo>
                  <a:pt x="542" y="1590"/>
                </a:lnTo>
                <a:lnTo>
                  <a:pt x="550" y="1589"/>
                </a:lnTo>
                <a:lnTo>
                  <a:pt x="559" y="1587"/>
                </a:lnTo>
                <a:lnTo>
                  <a:pt x="567" y="1585"/>
                </a:lnTo>
                <a:lnTo>
                  <a:pt x="577" y="1583"/>
                </a:lnTo>
                <a:lnTo>
                  <a:pt x="587" y="1581"/>
                </a:lnTo>
                <a:lnTo>
                  <a:pt x="598" y="1578"/>
                </a:lnTo>
                <a:lnTo>
                  <a:pt x="611" y="1574"/>
                </a:lnTo>
                <a:lnTo>
                  <a:pt x="640" y="1565"/>
                </a:lnTo>
                <a:lnTo>
                  <a:pt x="656" y="1559"/>
                </a:lnTo>
                <a:lnTo>
                  <a:pt x="668" y="1556"/>
                </a:lnTo>
                <a:lnTo>
                  <a:pt x="678" y="1554"/>
                </a:lnTo>
                <a:lnTo>
                  <a:pt x="687" y="1552"/>
                </a:lnTo>
                <a:lnTo>
                  <a:pt x="692" y="1551"/>
                </a:lnTo>
                <a:lnTo>
                  <a:pt x="697" y="1551"/>
                </a:lnTo>
                <a:lnTo>
                  <a:pt x="699" y="1551"/>
                </a:lnTo>
                <a:lnTo>
                  <a:pt x="701" y="1551"/>
                </a:lnTo>
                <a:lnTo>
                  <a:pt x="702" y="1551"/>
                </a:lnTo>
                <a:lnTo>
                  <a:pt x="702" y="1550"/>
                </a:lnTo>
                <a:lnTo>
                  <a:pt x="702" y="1549"/>
                </a:lnTo>
                <a:lnTo>
                  <a:pt x="703" y="1548"/>
                </a:lnTo>
                <a:lnTo>
                  <a:pt x="703" y="1545"/>
                </a:lnTo>
                <a:lnTo>
                  <a:pt x="705" y="1541"/>
                </a:lnTo>
                <a:lnTo>
                  <a:pt x="708" y="1537"/>
                </a:lnTo>
                <a:lnTo>
                  <a:pt x="711" y="1531"/>
                </a:lnTo>
                <a:lnTo>
                  <a:pt x="717" y="1524"/>
                </a:lnTo>
                <a:lnTo>
                  <a:pt x="733" y="1504"/>
                </a:lnTo>
                <a:lnTo>
                  <a:pt x="743" y="1493"/>
                </a:lnTo>
                <a:lnTo>
                  <a:pt x="750" y="1484"/>
                </a:lnTo>
                <a:lnTo>
                  <a:pt x="757" y="1474"/>
                </a:lnTo>
                <a:lnTo>
                  <a:pt x="761" y="1467"/>
                </a:lnTo>
                <a:lnTo>
                  <a:pt x="766" y="1460"/>
                </a:lnTo>
                <a:lnTo>
                  <a:pt x="769" y="1452"/>
                </a:lnTo>
                <a:lnTo>
                  <a:pt x="771" y="1446"/>
                </a:lnTo>
                <a:lnTo>
                  <a:pt x="774" y="1439"/>
                </a:lnTo>
                <a:lnTo>
                  <a:pt x="776" y="1434"/>
                </a:lnTo>
                <a:lnTo>
                  <a:pt x="778" y="1427"/>
                </a:lnTo>
                <a:lnTo>
                  <a:pt x="781" y="1421"/>
                </a:lnTo>
                <a:lnTo>
                  <a:pt x="782" y="1414"/>
                </a:lnTo>
                <a:lnTo>
                  <a:pt x="786" y="1407"/>
                </a:lnTo>
                <a:lnTo>
                  <a:pt x="791" y="1399"/>
                </a:lnTo>
                <a:lnTo>
                  <a:pt x="796" y="1390"/>
                </a:lnTo>
                <a:lnTo>
                  <a:pt x="803" y="1381"/>
                </a:lnTo>
                <a:lnTo>
                  <a:pt x="812" y="1371"/>
                </a:lnTo>
                <a:lnTo>
                  <a:pt x="822" y="1359"/>
                </a:lnTo>
                <a:lnTo>
                  <a:pt x="849" y="1331"/>
                </a:lnTo>
                <a:lnTo>
                  <a:pt x="864" y="1318"/>
                </a:lnTo>
                <a:lnTo>
                  <a:pt x="877" y="1306"/>
                </a:lnTo>
                <a:lnTo>
                  <a:pt x="888" y="1296"/>
                </a:lnTo>
                <a:lnTo>
                  <a:pt x="898" y="1288"/>
                </a:lnTo>
                <a:lnTo>
                  <a:pt x="906" y="1282"/>
                </a:lnTo>
                <a:lnTo>
                  <a:pt x="914" y="1277"/>
                </a:lnTo>
                <a:lnTo>
                  <a:pt x="921" y="1272"/>
                </a:lnTo>
                <a:lnTo>
                  <a:pt x="927" y="1269"/>
                </a:lnTo>
                <a:lnTo>
                  <a:pt x="934" y="1267"/>
                </a:lnTo>
                <a:lnTo>
                  <a:pt x="940" y="1264"/>
                </a:lnTo>
                <a:lnTo>
                  <a:pt x="946" y="1262"/>
                </a:lnTo>
                <a:lnTo>
                  <a:pt x="953" y="1259"/>
                </a:lnTo>
                <a:lnTo>
                  <a:pt x="960" y="1256"/>
                </a:lnTo>
                <a:lnTo>
                  <a:pt x="968" y="1252"/>
                </a:lnTo>
                <a:lnTo>
                  <a:pt x="978" y="1247"/>
                </a:lnTo>
                <a:lnTo>
                  <a:pt x="988" y="1241"/>
                </a:lnTo>
                <a:lnTo>
                  <a:pt x="1001" y="1233"/>
                </a:lnTo>
                <a:lnTo>
                  <a:pt x="1016" y="1224"/>
                </a:lnTo>
                <a:lnTo>
                  <a:pt x="1049" y="1198"/>
                </a:lnTo>
                <a:lnTo>
                  <a:pt x="1068" y="1184"/>
                </a:lnTo>
                <a:lnTo>
                  <a:pt x="1084" y="1172"/>
                </a:lnTo>
                <a:lnTo>
                  <a:pt x="1097" y="1161"/>
                </a:lnTo>
                <a:lnTo>
                  <a:pt x="1109" y="1151"/>
                </a:lnTo>
                <a:lnTo>
                  <a:pt x="1119" y="1142"/>
                </a:lnTo>
                <a:lnTo>
                  <a:pt x="1126" y="1135"/>
                </a:lnTo>
                <a:lnTo>
                  <a:pt x="1133" y="1128"/>
                </a:lnTo>
                <a:lnTo>
                  <a:pt x="1140" y="1121"/>
                </a:lnTo>
                <a:lnTo>
                  <a:pt x="1145" y="1116"/>
                </a:lnTo>
                <a:lnTo>
                  <a:pt x="1151" y="1110"/>
                </a:lnTo>
                <a:lnTo>
                  <a:pt x="1155" y="1105"/>
                </a:lnTo>
                <a:lnTo>
                  <a:pt x="1161" y="1099"/>
                </a:lnTo>
                <a:lnTo>
                  <a:pt x="1166" y="1093"/>
                </a:lnTo>
                <a:lnTo>
                  <a:pt x="1172" y="1087"/>
                </a:lnTo>
                <a:lnTo>
                  <a:pt x="1180" y="1080"/>
                </a:lnTo>
                <a:lnTo>
                  <a:pt x="1189" y="1073"/>
                </a:lnTo>
                <a:lnTo>
                  <a:pt x="1199" y="1065"/>
                </a:lnTo>
                <a:lnTo>
                  <a:pt x="1211" y="1055"/>
                </a:lnTo>
                <a:lnTo>
                  <a:pt x="1243" y="1032"/>
                </a:lnTo>
                <a:lnTo>
                  <a:pt x="1259" y="1020"/>
                </a:lnTo>
                <a:lnTo>
                  <a:pt x="1273" y="1010"/>
                </a:lnTo>
                <a:lnTo>
                  <a:pt x="1285" y="1001"/>
                </a:lnTo>
                <a:lnTo>
                  <a:pt x="1294" y="994"/>
                </a:lnTo>
                <a:lnTo>
                  <a:pt x="1302" y="988"/>
                </a:lnTo>
                <a:lnTo>
                  <a:pt x="1308" y="983"/>
                </a:lnTo>
                <a:lnTo>
                  <a:pt x="1313" y="979"/>
                </a:lnTo>
                <a:lnTo>
                  <a:pt x="1317" y="976"/>
                </a:lnTo>
                <a:lnTo>
                  <a:pt x="1321" y="973"/>
                </a:lnTo>
                <a:lnTo>
                  <a:pt x="1325" y="971"/>
                </a:lnTo>
                <a:lnTo>
                  <a:pt x="1327" y="969"/>
                </a:lnTo>
                <a:lnTo>
                  <a:pt x="1332" y="968"/>
                </a:lnTo>
                <a:lnTo>
                  <a:pt x="1337" y="966"/>
                </a:lnTo>
                <a:lnTo>
                  <a:pt x="1342" y="964"/>
                </a:lnTo>
                <a:lnTo>
                  <a:pt x="1348" y="962"/>
                </a:lnTo>
                <a:lnTo>
                  <a:pt x="1357" y="959"/>
                </a:lnTo>
                <a:lnTo>
                  <a:pt x="1368" y="955"/>
                </a:lnTo>
                <a:lnTo>
                  <a:pt x="1379" y="951"/>
                </a:lnTo>
                <a:lnTo>
                  <a:pt x="1412" y="939"/>
                </a:lnTo>
                <a:lnTo>
                  <a:pt x="1430" y="932"/>
                </a:lnTo>
                <a:lnTo>
                  <a:pt x="1446" y="926"/>
                </a:lnTo>
                <a:lnTo>
                  <a:pt x="1459" y="921"/>
                </a:lnTo>
                <a:lnTo>
                  <a:pt x="1470" y="917"/>
                </a:lnTo>
                <a:lnTo>
                  <a:pt x="1479" y="914"/>
                </a:lnTo>
                <a:lnTo>
                  <a:pt x="1486" y="911"/>
                </a:lnTo>
                <a:lnTo>
                  <a:pt x="1493" y="909"/>
                </a:lnTo>
                <a:lnTo>
                  <a:pt x="1500" y="907"/>
                </a:lnTo>
                <a:lnTo>
                  <a:pt x="1505" y="906"/>
                </a:lnTo>
                <a:lnTo>
                  <a:pt x="1511" y="905"/>
                </a:lnTo>
                <a:lnTo>
                  <a:pt x="1517" y="903"/>
                </a:lnTo>
                <a:lnTo>
                  <a:pt x="1522" y="903"/>
                </a:lnTo>
                <a:lnTo>
                  <a:pt x="1530" y="902"/>
                </a:lnTo>
                <a:lnTo>
                  <a:pt x="1538" y="900"/>
                </a:lnTo>
                <a:lnTo>
                  <a:pt x="1548" y="899"/>
                </a:lnTo>
                <a:lnTo>
                  <a:pt x="1559" y="897"/>
                </a:lnTo>
                <a:lnTo>
                  <a:pt x="1573" y="895"/>
                </a:lnTo>
                <a:lnTo>
                  <a:pt x="1588" y="892"/>
                </a:lnTo>
                <a:lnTo>
                  <a:pt x="1628" y="885"/>
                </a:lnTo>
                <a:lnTo>
                  <a:pt x="1650" y="881"/>
                </a:lnTo>
                <a:lnTo>
                  <a:pt x="1667" y="878"/>
                </a:lnTo>
                <a:lnTo>
                  <a:pt x="1683" y="876"/>
                </a:lnTo>
                <a:lnTo>
                  <a:pt x="1696" y="873"/>
                </a:lnTo>
                <a:lnTo>
                  <a:pt x="1706" y="873"/>
                </a:lnTo>
                <a:lnTo>
                  <a:pt x="1715" y="871"/>
                </a:lnTo>
                <a:lnTo>
                  <a:pt x="1721" y="870"/>
                </a:lnTo>
                <a:lnTo>
                  <a:pt x="1728" y="870"/>
                </a:lnTo>
                <a:lnTo>
                  <a:pt x="1734" y="870"/>
                </a:lnTo>
                <a:lnTo>
                  <a:pt x="1739" y="870"/>
                </a:lnTo>
                <a:lnTo>
                  <a:pt x="1746" y="870"/>
                </a:lnTo>
                <a:lnTo>
                  <a:pt x="1752" y="869"/>
                </a:lnTo>
                <a:lnTo>
                  <a:pt x="1759" y="868"/>
                </a:lnTo>
                <a:lnTo>
                  <a:pt x="1769" y="868"/>
                </a:lnTo>
                <a:lnTo>
                  <a:pt x="1779" y="866"/>
                </a:lnTo>
                <a:lnTo>
                  <a:pt x="1792" y="865"/>
                </a:lnTo>
                <a:lnTo>
                  <a:pt x="1809" y="862"/>
                </a:lnTo>
                <a:lnTo>
                  <a:pt x="1827" y="860"/>
                </a:lnTo>
                <a:lnTo>
                  <a:pt x="1875" y="852"/>
                </a:lnTo>
                <a:lnTo>
                  <a:pt x="1902" y="848"/>
                </a:lnTo>
                <a:lnTo>
                  <a:pt x="1924" y="844"/>
                </a:lnTo>
                <a:lnTo>
                  <a:pt x="1943" y="840"/>
                </a:lnTo>
                <a:lnTo>
                  <a:pt x="1959" y="837"/>
                </a:lnTo>
                <a:lnTo>
                  <a:pt x="1973" y="834"/>
                </a:lnTo>
                <a:lnTo>
                  <a:pt x="1985" y="832"/>
                </a:lnTo>
                <a:lnTo>
                  <a:pt x="1995" y="829"/>
                </a:lnTo>
                <a:lnTo>
                  <a:pt x="2005" y="827"/>
                </a:lnTo>
                <a:lnTo>
                  <a:pt x="2013" y="825"/>
                </a:lnTo>
                <a:lnTo>
                  <a:pt x="2021" y="823"/>
                </a:lnTo>
                <a:lnTo>
                  <a:pt x="2030" y="821"/>
                </a:lnTo>
                <a:lnTo>
                  <a:pt x="2039" y="819"/>
                </a:lnTo>
                <a:lnTo>
                  <a:pt x="2049" y="816"/>
                </a:lnTo>
                <a:lnTo>
                  <a:pt x="2061" y="814"/>
                </a:lnTo>
                <a:lnTo>
                  <a:pt x="2076" y="811"/>
                </a:lnTo>
                <a:lnTo>
                  <a:pt x="2092" y="808"/>
                </a:lnTo>
                <a:lnTo>
                  <a:pt x="2112" y="805"/>
                </a:lnTo>
                <a:lnTo>
                  <a:pt x="2135" y="801"/>
                </a:lnTo>
                <a:lnTo>
                  <a:pt x="2192" y="792"/>
                </a:lnTo>
                <a:lnTo>
                  <a:pt x="2223" y="788"/>
                </a:lnTo>
                <a:lnTo>
                  <a:pt x="2251" y="785"/>
                </a:lnTo>
                <a:lnTo>
                  <a:pt x="2273" y="782"/>
                </a:lnTo>
                <a:lnTo>
                  <a:pt x="2294" y="780"/>
                </a:lnTo>
                <a:lnTo>
                  <a:pt x="2312" y="779"/>
                </a:lnTo>
                <a:lnTo>
                  <a:pt x="2327" y="778"/>
                </a:lnTo>
                <a:lnTo>
                  <a:pt x="2341" y="778"/>
                </a:lnTo>
                <a:lnTo>
                  <a:pt x="2354" y="778"/>
                </a:lnTo>
                <a:lnTo>
                  <a:pt x="2365" y="778"/>
                </a:lnTo>
                <a:lnTo>
                  <a:pt x="2376" y="778"/>
                </a:lnTo>
                <a:lnTo>
                  <a:pt x="2386" y="778"/>
                </a:lnTo>
                <a:lnTo>
                  <a:pt x="2396" y="778"/>
                </a:lnTo>
                <a:lnTo>
                  <a:pt x="2407" y="777"/>
                </a:lnTo>
                <a:lnTo>
                  <a:pt x="2420" y="776"/>
                </a:lnTo>
                <a:lnTo>
                  <a:pt x="2434" y="774"/>
                </a:lnTo>
                <a:lnTo>
                  <a:pt x="2449" y="772"/>
                </a:lnTo>
                <a:lnTo>
                  <a:pt x="2468" y="769"/>
                </a:lnTo>
                <a:lnTo>
                  <a:pt x="2489" y="764"/>
                </a:lnTo>
                <a:lnTo>
                  <a:pt x="2540" y="752"/>
                </a:lnTo>
                <a:lnTo>
                  <a:pt x="2567" y="745"/>
                </a:lnTo>
                <a:lnTo>
                  <a:pt x="2591" y="740"/>
                </a:lnTo>
                <a:lnTo>
                  <a:pt x="2611" y="736"/>
                </a:lnTo>
                <a:lnTo>
                  <a:pt x="2627" y="732"/>
                </a:lnTo>
                <a:lnTo>
                  <a:pt x="2642" y="729"/>
                </a:lnTo>
                <a:lnTo>
                  <a:pt x="2654" y="726"/>
                </a:lnTo>
                <a:lnTo>
                  <a:pt x="2664" y="724"/>
                </a:lnTo>
                <a:lnTo>
                  <a:pt x="2673" y="722"/>
                </a:lnTo>
                <a:lnTo>
                  <a:pt x="2680" y="720"/>
                </a:lnTo>
                <a:lnTo>
                  <a:pt x="2686" y="717"/>
                </a:lnTo>
                <a:lnTo>
                  <a:pt x="2692" y="715"/>
                </a:lnTo>
                <a:lnTo>
                  <a:pt x="2697" y="711"/>
                </a:lnTo>
                <a:lnTo>
                  <a:pt x="2703" y="707"/>
                </a:lnTo>
                <a:lnTo>
                  <a:pt x="2709" y="703"/>
                </a:lnTo>
                <a:lnTo>
                  <a:pt x="2716" y="696"/>
                </a:lnTo>
                <a:lnTo>
                  <a:pt x="2726" y="689"/>
                </a:lnTo>
                <a:lnTo>
                  <a:pt x="2736" y="682"/>
                </a:lnTo>
                <a:lnTo>
                  <a:pt x="2747" y="671"/>
                </a:lnTo>
                <a:lnTo>
                  <a:pt x="2778" y="646"/>
                </a:lnTo>
                <a:lnTo>
                  <a:pt x="2796" y="632"/>
                </a:lnTo>
                <a:lnTo>
                  <a:pt x="2810" y="620"/>
                </a:lnTo>
                <a:lnTo>
                  <a:pt x="2822" y="610"/>
                </a:lnTo>
                <a:lnTo>
                  <a:pt x="2831" y="600"/>
                </a:lnTo>
                <a:lnTo>
                  <a:pt x="2839" y="593"/>
                </a:lnTo>
                <a:lnTo>
                  <a:pt x="2845" y="586"/>
                </a:lnTo>
                <a:lnTo>
                  <a:pt x="2849" y="579"/>
                </a:lnTo>
                <a:lnTo>
                  <a:pt x="2853" y="574"/>
                </a:lnTo>
                <a:lnTo>
                  <a:pt x="2856" y="568"/>
                </a:lnTo>
                <a:lnTo>
                  <a:pt x="2858" y="563"/>
                </a:lnTo>
                <a:lnTo>
                  <a:pt x="2859" y="556"/>
                </a:lnTo>
                <a:lnTo>
                  <a:pt x="2861" y="550"/>
                </a:lnTo>
                <a:lnTo>
                  <a:pt x="2864" y="544"/>
                </a:lnTo>
                <a:lnTo>
                  <a:pt x="2867" y="536"/>
                </a:lnTo>
                <a:lnTo>
                  <a:pt x="2870" y="527"/>
                </a:lnTo>
                <a:lnTo>
                  <a:pt x="2875" y="517"/>
                </a:lnTo>
                <a:lnTo>
                  <a:pt x="2880" y="505"/>
                </a:lnTo>
                <a:lnTo>
                  <a:pt x="2889" y="492"/>
                </a:lnTo>
                <a:lnTo>
                  <a:pt x="2911" y="459"/>
                </a:lnTo>
                <a:lnTo>
                  <a:pt x="2922" y="442"/>
                </a:lnTo>
                <a:lnTo>
                  <a:pt x="2932" y="427"/>
                </a:lnTo>
                <a:lnTo>
                  <a:pt x="2941" y="415"/>
                </a:lnTo>
                <a:lnTo>
                  <a:pt x="2948" y="405"/>
                </a:lnTo>
                <a:lnTo>
                  <a:pt x="2953" y="396"/>
                </a:lnTo>
                <a:lnTo>
                  <a:pt x="2958" y="388"/>
                </a:lnTo>
                <a:lnTo>
                  <a:pt x="2962" y="382"/>
                </a:lnTo>
                <a:lnTo>
                  <a:pt x="2965" y="376"/>
                </a:lnTo>
                <a:lnTo>
                  <a:pt x="2969" y="372"/>
                </a:lnTo>
                <a:lnTo>
                  <a:pt x="2972" y="367"/>
                </a:lnTo>
                <a:lnTo>
                  <a:pt x="2974" y="362"/>
                </a:lnTo>
                <a:lnTo>
                  <a:pt x="2978" y="357"/>
                </a:lnTo>
                <a:lnTo>
                  <a:pt x="2982" y="352"/>
                </a:lnTo>
                <a:lnTo>
                  <a:pt x="2986" y="346"/>
                </a:lnTo>
                <a:lnTo>
                  <a:pt x="2992" y="338"/>
                </a:lnTo>
                <a:lnTo>
                  <a:pt x="2998" y="329"/>
                </a:lnTo>
                <a:lnTo>
                  <a:pt x="3006" y="318"/>
                </a:lnTo>
                <a:lnTo>
                  <a:pt x="3016" y="306"/>
                </a:lnTo>
                <a:lnTo>
                  <a:pt x="3041" y="272"/>
                </a:lnTo>
                <a:lnTo>
                  <a:pt x="3055" y="255"/>
                </a:lnTo>
                <a:lnTo>
                  <a:pt x="3067" y="239"/>
                </a:lnTo>
                <a:lnTo>
                  <a:pt x="3077" y="225"/>
                </a:lnTo>
                <a:lnTo>
                  <a:pt x="3086" y="213"/>
                </a:lnTo>
                <a:lnTo>
                  <a:pt x="3095" y="202"/>
                </a:lnTo>
                <a:lnTo>
                  <a:pt x="3102" y="192"/>
                </a:lnTo>
                <a:lnTo>
                  <a:pt x="3108" y="183"/>
                </a:lnTo>
                <a:lnTo>
                  <a:pt x="3114" y="175"/>
                </a:lnTo>
                <a:lnTo>
                  <a:pt x="3119" y="168"/>
                </a:lnTo>
                <a:lnTo>
                  <a:pt x="3124" y="162"/>
                </a:lnTo>
                <a:lnTo>
                  <a:pt x="3129" y="155"/>
                </a:lnTo>
                <a:lnTo>
                  <a:pt x="3135" y="149"/>
                </a:lnTo>
                <a:lnTo>
                  <a:pt x="3140" y="143"/>
                </a:lnTo>
                <a:lnTo>
                  <a:pt x="3146" y="136"/>
                </a:lnTo>
                <a:lnTo>
                  <a:pt x="3153" y="129"/>
                </a:lnTo>
                <a:lnTo>
                  <a:pt x="3160" y="121"/>
                </a:lnTo>
                <a:lnTo>
                  <a:pt x="3168" y="113"/>
                </a:lnTo>
                <a:lnTo>
                  <a:pt x="3179" y="103"/>
                </a:lnTo>
                <a:lnTo>
                  <a:pt x="3203" y="80"/>
                </a:lnTo>
                <a:lnTo>
                  <a:pt x="3216" y="68"/>
                </a:lnTo>
                <a:lnTo>
                  <a:pt x="3227" y="58"/>
                </a:lnTo>
                <a:lnTo>
                  <a:pt x="3236" y="49"/>
                </a:lnTo>
                <a:lnTo>
                  <a:pt x="3244" y="42"/>
                </a:lnTo>
                <a:lnTo>
                  <a:pt x="3250" y="36"/>
                </a:lnTo>
                <a:lnTo>
                  <a:pt x="3256" y="32"/>
                </a:lnTo>
                <a:lnTo>
                  <a:pt x="3261" y="28"/>
                </a:lnTo>
                <a:lnTo>
                  <a:pt x="3264" y="25"/>
                </a:lnTo>
                <a:lnTo>
                  <a:pt x="3267" y="24"/>
                </a:lnTo>
                <a:lnTo>
                  <a:pt x="3270" y="22"/>
                </a:lnTo>
                <a:lnTo>
                  <a:pt x="3272" y="22"/>
                </a:lnTo>
                <a:lnTo>
                  <a:pt x="3275" y="22"/>
                </a:lnTo>
                <a:lnTo>
                  <a:pt x="3278" y="22"/>
                </a:lnTo>
                <a:lnTo>
                  <a:pt x="3281" y="22"/>
                </a:lnTo>
                <a:lnTo>
                  <a:pt x="3285" y="21"/>
                </a:lnTo>
                <a:lnTo>
                  <a:pt x="3290" y="20"/>
                </a:lnTo>
                <a:lnTo>
                  <a:pt x="3294" y="20"/>
                </a:lnTo>
                <a:lnTo>
                  <a:pt x="3302" y="18"/>
                </a:lnTo>
                <a:lnTo>
                  <a:pt x="3319" y="14"/>
                </a:lnTo>
                <a:lnTo>
                  <a:pt x="3329" y="11"/>
                </a:lnTo>
                <a:lnTo>
                  <a:pt x="3337" y="7"/>
                </a:lnTo>
                <a:lnTo>
                  <a:pt x="3343" y="5"/>
                </a:lnTo>
                <a:lnTo>
                  <a:pt x="3349" y="3"/>
                </a:lnTo>
                <a:lnTo>
                  <a:pt x="3353" y="2"/>
                </a:lnTo>
                <a:lnTo>
                  <a:pt x="3358" y="1"/>
                </a:lnTo>
                <a:lnTo>
                  <a:pt x="3361" y="0"/>
                </a:lnTo>
                <a:lnTo>
                  <a:pt x="3363" y="0"/>
                </a:lnTo>
                <a:lnTo>
                  <a:pt x="3365" y="0"/>
                </a:lnTo>
                <a:lnTo>
                  <a:pt x="3367" y="0"/>
                </a:lnTo>
                <a:lnTo>
                  <a:pt x="3369" y="0"/>
                </a:lnTo>
                <a:lnTo>
                  <a:pt x="3372" y="1"/>
                </a:lnTo>
                <a:lnTo>
                  <a:pt x="3374" y="2"/>
                </a:lnTo>
                <a:lnTo>
                  <a:pt x="3376" y="3"/>
                </a:lnTo>
                <a:lnTo>
                  <a:pt x="3380" y="4"/>
                </a:lnTo>
                <a:lnTo>
                  <a:pt x="3384" y="6"/>
                </a:lnTo>
                <a:lnTo>
                  <a:pt x="3389" y="7"/>
                </a:lnTo>
                <a:lnTo>
                  <a:pt x="3395" y="10"/>
                </a:lnTo>
                <a:lnTo>
                  <a:pt x="3412" y="14"/>
                </a:lnTo>
                <a:lnTo>
                  <a:pt x="3421" y="15"/>
                </a:lnTo>
                <a:lnTo>
                  <a:pt x="3428" y="16"/>
                </a:lnTo>
                <a:lnTo>
                  <a:pt x="3435" y="18"/>
                </a:lnTo>
                <a:lnTo>
                  <a:pt x="3439" y="18"/>
                </a:lnTo>
                <a:lnTo>
                  <a:pt x="3444" y="19"/>
                </a:lnTo>
                <a:lnTo>
                  <a:pt x="3446" y="20"/>
                </a:lnTo>
                <a:lnTo>
                  <a:pt x="3449" y="20"/>
                </a:lnTo>
                <a:lnTo>
                  <a:pt x="3452" y="21"/>
                </a:lnTo>
                <a:lnTo>
                  <a:pt x="3454" y="22"/>
                </a:lnTo>
                <a:lnTo>
                  <a:pt x="3456" y="22"/>
                </a:lnTo>
                <a:lnTo>
                  <a:pt x="3458" y="23"/>
                </a:lnTo>
                <a:lnTo>
                  <a:pt x="3461" y="25"/>
                </a:lnTo>
                <a:lnTo>
                  <a:pt x="3464" y="26"/>
                </a:lnTo>
                <a:lnTo>
                  <a:pt x="3467" y="29"/>
                </a:lnTo>
                <a:lnTo>
                  <a:pt x="3472" y="31"/>
                </a:lnTo>
                <a:lnTo>
                  <a:pt x="3477" y="34"/>
                </a:lnTo>
                <a:lnTo>
                  <a:pt x="3484" y="38"/>
                </a:lnTo>
                <a:lnTo>
                  <a:pt x="3491" y="42"/>
                </a:lnTo>
                <a:lnTo>
                  <a:pt x="3512" y="53"/>
                </a:lnTo>
                <a:lnTo>
                  <a:pt x="3523" y="59"/>
                </a:lnTo>
                <a:lnTo>
                  <a:pt x="3533" y="64"/>
                </a:lnTo>
                <a:lnTo>
                  <a:pt x="3541" y="69"/>
                </a:lnTo>
                <a:lnTo>
                  <a:pt x="3549" y="73"/>
                </a:lnTo>
                <a:lnTo>
                  <a:pt x="3555" y="77"/>
                </a:lnTo>
                <a:lnTo>
                  <a:pt x="3559" y="80"/>
                </a:lnTo>
                <a:lnTo>
                  <a:pt x="3565" y="82"/>
                </a:lnTo>
                <a:lnTo>
                  <a:pt x="3569" y="85"/>
                </a:lnTo>
                <a:lnTo>
                  <a:pt x="3573" y="88"/>
                </a:lnTo>
                <a:lnTo>
                  <a:pt x="3577" y="91"/>
                </a:lnTo>
                <a:lnTo>
                  <a:pt x="3580" y="93"/>
                </a:lnTo>
                <a:lnTo>
                  <a:pt x="3585" y="96"/>
                </a:lnTo>
                <a:lnTo>
                  <a:pt x="3590" y="99"/>
                </a:lnTo>
                <a:lnTo>
                  <a:pt x="3595" y="103"/>
                </a:lnTo>
                <a:lnTo>
                  <a:pt x="3601" y="108"/>
                </a:lnTo>
                <a:lnTo>
                  <a:pt x="3609" y="113"/>
                </a:lnTo>
                <a:lnTo>
                  <a:pt x="3617" y="118"/>
                </a:lnTo>
                <a:lnTo>
                  <a:pt x="3627" y="125"/>
                </a:lnTo>
                <a:lnTo>
                  <a:pt x="3652" y="1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7"/>
          <p:cNvSpPr>
            <a:spLocks/>
          </p:cNvSpPr>
          <p:nvPr/>
        </p:nvSpPr>
        <p:spPr bwMode="auto">
          <a:xfrm>
            <a:off x="774700" y="4494213"/>
            <a:ext cx="5292725" cy="138112"/>
          </a:xfrm>
          <a:custGeom>
            <a:avLst/>
            <a:gdLst>
              <a:gd name="T0" fmla="*/ 60 w 3334"/>
              <a:gd name="T1" fmla="*/ 57 h 87"/>
              <a:gd name="T2" fmla="*/ 92 w 3334"/>
              <a:gd name="T3" fmla="*/ 62 h 87"/>
              <a:gd name="T4" fmla="*/ 134 w 3334"/>
              <a:gd name="T5" fmla="*/ 62 h 87"/>
              <a:gd name="T6" fmla="*/ 230 w 3334"/>
              <a:gd name="T7" fmla="*/ 53 h 87"/>
              <a:gd name="T8" fmla="*/ 266 w 3334"/>
              <a:gd name="T9" fmla="*/ 43 h 87"/>
              <a:gd name="T10" fmla="*/ 304 w 3334"/>
              <a:gd name="T11" fmla="*/ 32 h 87"/>
              <a:gd name="T12" fmla="*/ 408 w 3334"/>
              <a:gd name="T13" fmla="*/ 25 h 87"/>
              <a:gd name="T14" fmla="*/ 447 w 3334"/>
              <a:gd name="T15" fmla="*/ 25 h 87"/>
              <a:gd name="T16" fmla="*/ 484 w 3334"/>
              <a:gd name="T17" fmla="*/ 31 h 87"/>
              <a:gd name="T18" fmla="*/ 617 w 3334"/>
              <a:gd name="T19" fmla="*/ 43 h 87"/>
              <a:gd name="T20" fmla="*/ 707 w 3334"/>
              <a:gd name="T21" fmla="*/ 54 h 87"/>
              <a:gd name="T22" fmla="*/ 773 w 3334"/>
              <a:gd name="T23" fmla="*/ 62 h 87"/>
              <a:gd name="T24" fmla="*/ 903 w 3334"/>
              <a:gd name="T25" fmla="*/ 67 h 87"/>
              <a:gd name="T26" fmla="*/ 976 w 3334"/>
              <a:gd name="T27" fmla="*/ 65 h 87"/>
              <a:gd name="T28" fmla="*/ 999 w 3334"/>
              <a:gd name="T29" fmla="*/ 59 h 87"/>
              <a:gd name="T30" fmla="*/ 1065 w 3334"/>
              <a:gd name="T31" fmla="*/ 46 h 87"/>
              <a:gd name="T32" fmla="*/ 1135 w 3334"/>
              <a:gd name="T33" fmla="*/ 35 h 87"/>
              <a:gd name="T34" fmla="*/ 1164 w 3334"/>
              <a:gd name="T35" fmla="*/ 28 h 87"/>
              <a:gd name="T36" fmla="*/ 1212 w 3334"/>
              <a:gd name="T37" fmla="*/ 22 h 87"/>
              <a:gd name="T38" fmla="*/ 1303 w 3334"/>
              <a:gd name="T39" fmla="*/ 15 h 87"/>
              <a:gd name="T40" fmla="*/ 1334 w 3334"/>
              <a:gd name="T41" fmla="*/ 14 h 87"/>
              <a:gd name="T42" fmla="*/ 1376 w 3334"/>
              <a:gd name="T43" fmla="*/ 17 h 87"/>
              <a:gd name="T44" fmla="*/ 1475 w 3334"/>
              <a:gd name="T45" fmla="*/ 23 h 87"/>
              <a:gd name="T46" fmla="*/ 1512 w 3334"/>
              <a:gd name="T47" fmla="*/ 26 h 87"/>
              <a:gd name="T48" fmla="*/ 1553 w 3334"/>
              <a:gd name="T49" fmla="*/ 32 h 87"/>
              <a:gd name="T50" fmla="*/ 1663 w 3334"/>
              <a:gd name="T51" fmla="*/ 47 h 87"/>
              <a:gd name="T52" fmla="*/ 1715 w 3334"/>
              <a:gd name="T53" fmla="*/ 57 h 87"/>
              <a:gd name="T54" fmla="*/ 1757 w 3334"/>
              <a:gd name="T55" fmla="*/ 64 h 87"/>
              <a:gd name="T56" fmla="*/ 1865 w 3334"/>
              <a:gd name="T57" fmla="*/ 76 h 87"/>
              <a:gd name="T58" fmla="*/ 1921 w 3334"/>
              <a:gd name="T59" fmla="*/ 84 h 87"/>
              <a:gd name="T60" fmla="*/ 1952 w 3334"/>
              <a:gd name="T61" fmla="*/ 86 h 87"/>
              <a:gd name="T62" fmla="*/ 2040 w 3334"/>
              <a:gd name="T63" fmla="*/ 78 h 87"/>
              <a:gd name="T64" fmla="*/ 2101 w 3334"/>
              <a:gd name="T65" fmla="*/ 69 h 87"/>
              <a:gd name="T66" fmla="*/ 2131 w 3334"/>
              <a:gd name="T67" fmla="*/ 59 h 87"/>
              <a:gd name="T68" fmla="*/ 2200 w 3334"/>
              <a:gd name="T69" fmla="*/ 39 h 87"/>
              <a:gd name="T70" fmla="*/ 2260 w 3334"/>
              <a:gd name="T71" fmla="*/ 24 h 87"/>
              <a:gd name="T72" fmla="*/ 2283 w 3334"/>
              <a:gd name="T73" fmla="*/ 16 h 87"/>
              <a:gd name="T74" fmla="*/ 2325 w 3334"/>
              <a:gd name="T75" fmla="*/ 10 h 87"/>
              <a:gd name="T76" fmla="*/ 2414 w 3334"/>
              <a:gd name="T77" fmla="*/ 1 h 87"/>
              <a:gd name="T78" fmla="*/ 2448 w 3334"/>
              <a:gd name="T79" fmla="*/ 0 h 87"/>
              <a:gd name="T80" fmla="*/ 2495 w 3334"/>
              <a:gd name="T81" fmla="*/ 3 h 87"/>
              <a:gd name="T82" fmla="*/ 2594 w 3334"/>
              <a:gd name="T83" fmla="*/ 10 h 87"/>
              <a:gd name="T84" fmla="*/ 2631 w 3334"/>
              <a:gd name="T85" fmla="*/ 15 h 87"/>
              <a:gd name="T86" fmla="*/ 2668 w 3334"/>
              <a:gd name="T87" fmla="*/ 21 h 87"/>
              <a:gd name="T88" fmla="*/ 2772 w 3334"/>
              <a:gd name="T89" fmla="*/ 30 h 87"/>
              <a:gd name="T90" fmla="*/ 2824 w 3334"/>
              <a:gd name="T91" fmla="*/ 34 h 87"/>
              <a:gd name="T92" fmla="*/ 2862 w 3334"/>
              <a:gd name="T93" fmla="*/ 35 h 87"/>
              <a:gd name="T94" fmla="*/ 2956 w 3334"/>
              <a:gd name="T95" fmla="*/ 43 h 87"/>
              <a:gd name="T96" fmla="*/ 3003 w 3334"/>
              <a:gd name="T97" fmla="*/ 48 h 87"/>
              <a:gd name="T98" fmla="*/ 3026 w 3334"/>
              <a:gd name="T99" fmla="*/ 52 h 87"/>
              <a:gd name="T100" fmla="*/ 3094 w 3334"/>
              <a:gd name="T101" fmla="*/ 53 h 87"/>
              <a:gd name="T102" fmla="*/ 3144 w 3334"/>
              <a:gd name="T103" fmla="*/ 49 h 87"/>
              <a:gd name="T104" fmla="*/ 3168 w 3334"/>
              <a:gd name="T105" fmla="*/ 43 h 87"/>
              <a:gd name="T106" fmla="*/ 3219 w 3334"/>
              <a:gd name="T107" fmla="*/ 39 h 87"/>
              <a:gd name="T108" fmla="*/ 3270 w 3334"/>
              <a:gd name="T109" fmla="*/ 44 h 87"/>
              <a:gd name="T110" fmla="*/ 3294 w 3334"/>
              <a:gd name="T111" fmla="*/ 50 h 87"/>
              <a:gd name="T112" fmla="*/ 3312 w 3334"/>
              <a:gd name="T113" fmla="*/ 57 h 87"/>
              <a:gd name="T114" fmla="*/ 3333 w 3334"/>
              <a:gd name="T115" fmla="*/ 62 h 87"/>
              <a:gd name="T116" fmla="*/ 3325 w 3334"/>
              <a:gd name="T117" fmla="*/ 61 h 87"/>
              <a:gd name="T118" fmla="*/ 3314 w 3334"/>
              <a:gd name="T119" fmla="*/ 60 h 8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334"/>
              <a:gd name="T181" fmla="*/ 0 h 87"/>
              <a:gd name="T182" fmla="*/ 3334 w 3334"/>
              <a:gd name="T183" fmla="*/ 87 h 8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334" h="87">
                <a:moveTo>
                  <a:pt x="0" y="53"/>
                </a:moveTo>
                <a:lnTo>
                  <a:pt x="16" y="53"/>
                </a:lnTo>
                <a:lnTo>
                  <a:pt x="30" y="54"/>
                </a:lnTo>
                <a:lnTo>
                  <a:pt x="41" y="55"/>
                </a:lnTo>
                <a:lnTo>
                  <a:pt x="51" y="56"/>
                </a:lnTo>
                <a:lnTo>
                  <a:pt x="60" y="57"/>
                </a:lnTo>
                <a:lnTo>
                  <a:pt x="67" y="58"/>
                </a:lnTo>
                <a:lnTo>
                  <a:pt x="73" y="59"/>
                </a:lnTo>
                <a:lnTo>
                  <a:pt x="78" y="60"/>
                </a:lnTo>
                <a:lnTo>
                  <a:pt x="82" y="60"/>
                </a:lnTo>
                <a:lnTo>
                  <a:pt x="87" y="61"/>
                </a:lnTo>
                <a:lnTo>
                  <a:pt x="92" y="62"/>
                </a:lnTo>
                <a:lnTo>
                  <a:pt x="96" y="62"/>
                </a:lnTo>
                <a:lnTo>
                  <a:pt x="102" y="63"/>
                </a:lnTo>
                <a:lnTo>
                  <a:pt x="108" y="63"/>
                </a:lnTo>
                <a:lnTo>
                  <a:pt x="115" y="63"/>
                </a:lnTo>
                <a:lnTo>
                  <a:pt x="123" y="63"/>
                </a:lnTo>
                <a:lnTo>
                  <a:pt x="134" y="62"/>
                </a:lnTo>
                <a:lnTo>
                  <a:pt x="145" y="61"/>
                </a:lnTo>
                <a:lnTo>
                  <a:pt x="177" y="60"/>
                </a:lnTo>
                <a:lnTo>
                  <a:pt x="194" y="58"/>
                </a:lnTo>
                <a:lnTo>
                  <a:pt x="208" y="57"/>
                </a:lnTo>
                <a:lnTo>
                  <a:pt x="220" y="55"/>
                </a:lnTo>
                <a:lnTo>
                  <a:pt x="230" y="53"/>
                </a:lnTo>
                <a:lnTo>
                  <a:pt x="238" y="52"/>
                </a:lnTo>
                <a:lnTo>
                  <a:pt x="246" y="50"/>
                </a:lnTo>
                <a:lnTo>
                  <a:pt x="252" y="48"/>
                </a:lnTo>
                <a:lnTo>
                  <a:pt x="257" y="46"/>
                </a:lnTo>
                <a:lnTo>
                  <a:pt x="261" y="44"/>
                </a:lnTo>
                <a:lnTo>
                  <a:pt x="266" y="43"/>
                </a:lnTo>
                <a:lnTo>
                  <a:pt x="270" y="40"/>
                </a:lnTo>
                <a:lnTo>
                  <a:pt x="275" y="39"/>
                </a:lnTo>
                <a:lnTo>
                  <a:pt x="281" y="36"/>
                </a:lnTo>
                <a:lnTo>
                  <a:pt x="288" y="35"/>
                </a:lnTo>
                <a:lnTo>
                  <a:pt x="295" y="33"/>
                </a:lnTo>
                <a:lnTo>
                  <a:pt x="304" y="32"/>
                </a:lnTo>
                <a:lnTo>
                  <a:pt x="315" y="30"/>
                </a:lnTo>
                <a:lnTo>
                  <a:pt x="329" y="28"/>
                </a:lnTo>
                <a:lnTo>
                  <a:pt x="362" y="26"/>
                </a:lnTo>
                <a:lnTo>
                  <a:pt x="381" y="25"/>
                </a:lnTo>
                <a:lnTo>
                  <a:pt x="395" y="25"/>
                </a:lnTo>
                <a:lnTo>
                  <a:pt x="408" y="25"/>
                </a:lnTo>
                <a:lnTo>
                  <a:pt x="418" y="24"/>
                </a:lnTo>
                <a:lnTo>
                  <a:pt x="426" y="24"/>
                </a:lnTo>
                <a:lnTo>
                  <a:pt x="433" y="24"/>
                </a:lnTo>
                <a:lnTo>
                  <a:pt x="438" y="25"/>
                </a:lnTo>
                <a:lnTo>
                  <a:pt x="443" y="25"/>
                </a:lnTo>
                <a:lnTo>
                  <a:pt x="447" y="25"/>
                </a:lnTo>
                <a:lnTo>
                  <a:pt x="452" y="26"/>
                </a:lnTo>
                <a:lnTo>
                  <a:pt x="455" y="26"/>
                </a:lnTo>
                <a:lnTo>
                  <a:pt x="461" y="28"/>
                </a:lnTo>
                <a:lnTo>
                  <a:pt x="467" y="28"/>
                </a:lnTo>
                <a:lnTo>
                  <a:pt x="474" y="30"/>
                </a:lnTo>
                <a:lnTo>
                  <a:pt x="484" y="31"/>
                </a:lnTo>
                <a:lnTo>
                  <a:pt x="495" y="32"/>
                </a:lnTo>
                <a:lnTo>
                  <a:pt x="510" y="34"/>
                </a:lnTo>
                <a:lnTo>
                  <a:pt x="526" y="36"/>
                </a:lnTo>
                <a:lnTo>
                  <a:pt x="571" y="39"/>
                </a:lnTo>
                <a:lnTo>
                  <a:pt x="595" y="42"/>
                </a:lnTo>
                <a:lnTo>
                  <a:pt x="617" y="43"/>
                </a:lnTo>
                <a:lnTo>
                  <a:pt x="637" y="46"/>
                </a:lnTo>
                <a:lnTo>
                  <a:pt x="653" y="47"/>
                </a:lnTo>
                <a:lnTo>
                  <a:pt x="669" y="50"/>
                </a:lnTo>
                <a:lnTo>
                  <a:pt x="682" y="51"/>
                </a:lnTo>
                <a:lnTo>
                  <a:pt x="695" y="53"/>
                </a:lnTo>
                <a:lnTo>
                  <a:pt x="707" y="54"/>
                </a:lnTo>
                <a:lnTo>
                  <a:pt x="718" y="56"/>
                </a:lnTo>
                <a:lnTo>
                  <a:pt x="728" y="57"/>
                </a:lnTo>
                <a:lnTo>
                  <a:pt x="739" y="58"/>
                </a:lnTo>
                <a:lnTo>
                  <a:pt x="750" y="60"/>
                </a:lnTo>
                <a:lnTo>
                  <a:pt x="761" y="61"/>
                </a:lnTo>
                <a:lnTo>
                  <a:pt x="773" y="62"/>
                </a:lnTo>
                <a:lnTo>
                  <a:pt x="786" y="63"/>
                </a:lnTo>
                <a:lnTo>
                  <a:pt x="801" y="64"/>
                </a:lnTo>
                <a:lnTo>
                  <a:pt x="817" y="64"/>
                </a:lnTo>
                <a:lnTo>
                  <a:pt x="835" y="65"/>
                </a:lnTo>
                <a:lnTo>
                  <a:pt x="879" y="66"/>
                </a:lnTo>
                <a:lnTo>
                  <a:pt x="903" y="67"/>
                </a:lnTo>
                <a:lnTo>
                  <a:pt x="922" y="67"/>
                </a:lnTo>
                <a:lnTo>
                  <a:pt x="938" y="67"/>
                </a:lnTo>
                <a:lnTo>
                  <a:pt x="950" y="67"/>
                </a:lnTo>
                <a:lnTo>
                  <a:pt x="961" y="66"/>
                </a:lnTo>
                <a:lnTo>
                  <a:pt x="969" y="66"/>
                </a:lnTo>
                <a:lnTo>
                  <a:pt x="976" y="65"/>
                </a:lnTo>
                <a:lnTo>
                  <a:pt x="981" y="64"/>
                </a:lnTo>
                <a:lnTo>
                  <a:pt x="986" y="64"/>
                </a:lnTo>
                <a:lnTo>
                  <a:pt x="989" y="63"/>
                </a:lnTo>
                <a:lnTo>
                  <a:pt x="991" y="62"/>
                </a:lnTo>
                <a:lnTo>
                  <a:pt x="995" y="60"/>
                </a:lnTo>
                <a:lnTo>
                  <a:pt x="999" y="59"/>
                </a:lnTo>
                <a:lnTo>
                  <a:pt x="1002" y="57"/>
                </a:lnTo>
                <a:lnTo>
                  <a:pt x="1009" y="56"/>
                </a:lnTo>
                <a:lnTo>
                  <a:pt x="1015" y="55"/>
                </a:lnTo>
                <a:lnTo>
                  <a:pt x="1024" y="53"/>
                </a:lnTo>
                <a:lnTo>
                  <a:pt x="1035" y="51"/>
                </a:lnTo>
                <a:lnTo>
                  <a:pt x="1065" y="46"/>
                </a:lnTo>
                <a:lnTo>
                  <a:pt x="1082" y="44"/>
                </a:lnTo>
                <a:lnTo>
                  <a:pt x="1096" y="42"/>
                </a:lnTo>
                <a:lnTo>
                  <a:pt x="1109" y="40"/>
                </a:lnTo>
                <a:lnTo>
                  <a:pt x="1119" y="39"/>
                </a:lnTo>
                <a:lnTo>
                  <a:pt x="1127" y="37"/>
                </a:lnTo>
                <a:lnTo>
                  <a:pt x="1135" y="35"/>
                </a:lnTo>
                <a:lnTo>
                  <a:pt x="1141" y="34"/>
                </a:lnTo>
                <a:lnTo>
                  <a:pt x="1145" y="33"/>
                </a:lnTo>
                <a:lnTo>
                  <a:pt x="1150" y="32"/>
                </a:lnTo>
                <a:lnTo>
                  <a:pt x="1155" y="31"/>
                </a:lnTo>
                <a:lnTo>
                  <a:pt x="1159" y="30"/>
                </a:lnTo>
                <a:lnTo>
                  <a:pt x="1164" y="28"/>
                </a:lnTo>
                <a:lnTo>
                  <a:pt x="1169" y="28"/>
                </a:lnTo>
                <a:lnTo>
                  <a:pt x="1175" y="27"/>
                </a:lnTo>
                <a:lnTo>
                  <a:pt x="1182" y="25"/>
                </a:lnTo>
                <a:lnTo>
                  <a:pt x="1190" y="25"/>
                </a:lnTo>
                <a:lnTo>
                  <a:pt x="1200" y="23"/>
                </a:lnTo>
                <a:lnTo>
                  <a:pt x="1212" y="22"/>
                </a:lnTo>
                <a:lnTo>
                  <a:pt x="1242" y="20"/>
                </a:lnTo>
                <a:lnTo>
                  <a:pt x="1259" y="18"/>
                </a:lnTo>
                <a:lnTo>
                  <a:pt x="1273" y="17"/>
                </a:lnTo>
                <a:lnTo>
                  <a:pt x="1285" y="17"/>
                </a:lnTo>
                <a:lnTo>
                  <a:pt x="1295" y="16"/>
                </a:lnTo>
                <a:lnTo>
                  <a:pt x="1303" y="15"/>
                </a:lnTo>
                <a:lnTo>
                  <a:pt x="1310" y="14"/>
                </a:lnTo>
                <a:lnTo>
                  <a:pt x="1316" y="14"/>
                </a:lnTo>
                <a:lnTo>
                  <a:pt x="1321" y="14"/>
                </a:lnTo>
                <a:lnTo>
                  <a:pt x="1325" y="14"/>
                </a:lnTo>
                <a:lnTo>
                  <a:pt x="1330" y="14"/>
                </a:lnTo>
                <a:lnTo>
                  <a:pt x="1334" y="14"/>
                </a:lnTo>
                <a:lnTo>
                  <a:pt x="1339" y="14"/>
                </a:lnTo>
                <a:lnTo>
                  <a:pt x="1344" y="15"/>
                </a:lnTo>
                <a:lnTo>
                  <a:pt x="1350" y="15"/>
                </a:lnTo>
                <a:lnTo>
                  <a:pt x="1357" y="16"/>
                </a:lnTo>
                <a:lnTo>
                  <a:pt x="1365" y="17"/>
                </a:lnTo>
                <a:lnTo>
                  <a:pt x="1376" y="17"/>
                </a:lnTo>
                <a:lnTo>
                  <a:pt x="1389" y="18"/>
                </a:lnTo>
                <a:lnTo>
                  <a:pt x="1421" y="20"/>
                </a:lnTo>
                <a:lnTo>
                  <a:pt x="1437" y="21"/>
                </a:lnTo>
                <a:lnTo>
                  <a:pt x="1452" y="21"/>
                </a:lnTo>
                <a:lnTo>
                  <a:pt x="1465" y="22"/>
                </a:lnTo>
                <a:lnTo>
                  <a:pt x="1475" y="23"/>
                </a:lnTo>
                <a:lnTo>
                  <a:pt x="1484" y="23"/>
                </a:lnTo>
                <a:lnTo>
                  <a:pt x="1491" y="24"/>
                </a:lnTo>
                <a:lnTo>
                  <a:pt x="1496" y="25"/>
                </a:lnTo>
                <a:lnTo>
                  <a:pt x="1503" y="25"/>
                </a:lnTo>
                <a:lnTo>
                  <a:pt x="1507" y="25"/>
                </a:lnTo>
                <a:lnTo>
                  <a:pt x="1512" y="26"/>
                </a:lnTo>
                <a:lnTo>
                  <a:pt x="1516" y="26"/>
                </a:lnTo>
                <a:lnTo>
                  <a:pt x="1522" y="27"/>
                </a:lnTo>
                <a:lnTo>
                  <a:pt x="1528" y="28"/>
                </a:lnTo>
                <a:lnTo>
                  <a:pt x="1535" y="28"/>
                </a:lnTo>
                <a:lnTo>
                  <a:pt x="1543" y="30"/>
                </a:lnTo>
                <a:lnTo>
                  <a:pt x="1553" y="32"/>
                </a:lnTo>
                <a:lnTo>
                  <a:pt x="1564" y="33"/>
                </a:lnTo>
                <a:lnTo>
                  <a:pt x="1578" y="35"/>
                </a:lnTo>
                <a:lnTo>
                  <a:pt x="1613" y="39"/>
                </a:lnTo>
                <a:lnTo>
                  <a:pt x="1632" y="43"/>
                </a:lnTo>
                <a:lnTo>
                  <a:pt x="1649" y="44"/>
                </a:lnTo>
                <a:lnTo>
                  <a:pt x="1663" y="47"/>
                </a:lnTo>
                <a:lnTo>
                  <a:pt x="1675" y="49"/>
                </a:lnTo>
                <a:lnTo>
                  <a:pt x="1685" y="50"/>
                </a:lnTo>
                <a:lnTo>
                  <a:pt x="1694" y="52"/>
                </a:lnTo>
                <a:lnTo>
                  <a:pt x="1702" y="53"/>
                </a:lnTo>
                <a:lnTo>
                  <a:pt x="1709" y="55"/>
                </a:lnTo>
                <a:lnTo>
                  <a:pt x="1715" y="57"/>
                </a:lnTo>
                <a:lnTo>
                  <a:pt x="1722" y="58"/>
                </a:lnTo>
                <a:lnTo>
                  <a:pt x="1727" y="59"/>
                </a:lnTo>
                <a:lnTo>
                  <a:pt x="1733" y="60"/>
                </a:lnTo>
                <a:lnTo>
                  <a:pt x="1741" y="62"/>
                </a:lnTo>
                <a:lnTo>
                  <a:pt x="1749" y="63"/>
                </a:lnTo>
                <a:lnTo>
                  <a:pt x="1757" y="64"/>
                </a:lnTo>
                <a:lnTo>
                  <a:pt x="1768" y="66"/>
                </a:lnTo>
                <a:lnTo>
                  <a:pt x="1780" y="68"/>
                </a:lnTo>
                <a:lnTo>
                  <a:pt x="1794" y="69"/>
                </a:lnTo>
                <a:lnTo>
                  <a:pt x="1829" y="73"/>
                </a:lnTo>
                <a:lnTo>
                  <a:pt x="1848" y="75"/>
                </a:lnTo>
                <a:lnTo>
                  <a:pt x="1865" y="76"/>
                </a:lnTo>
                <a:lnTo>
                  <a:pt x="1878" y="78"/>
                </a:lnTo>
                <a:lnTo>
                  <a:pt x="1890" y="80"/>
                </a:lnTo>
                <a:lnTo>
                  <a:pt x="1900" y="81"/>
                </a:lnTo>
                <a:lnTo>
                  <a:pt x="1908" y="82"/>
                </a:lnTo>
                <a:lnTo>
                  <a:pt x="1915" y="83"/>
                </a:lnTo>
                <a:lnTo>
                  <a:pt x="1921" y="84"/>
                </a:lnTo>
                <a:lnTo>
                  <a:pt x="1926" y="85"/>
                </a:lnTo>
                <a:lnTo>
                  <a:pt x="1931" y="85"/>
                </a:lnTo>
                <a:lnTo>
                  <a:pt x="1936" y="86"/>
                </a:lnTo>
                <a:lnTo>
                  <a:pt x="1940" y="86"/>
                </a:lnTo>
                <a:lnTo>
                  <a:pt x="1946" y="86"/>
                </a:lnTo>
                <a:lnTo>
                  <a:pt x="1952" y="86"/>
                </a:lnTo>
                <a:lnTo>
                  <a:pt x="1960" y="85"/>
                </a:lnTo>
                <a:lnTo>
                  <a:pt x="1969" y="84"/>
                </a:lnTo>
                <a:lnTo>
                  <a:pt x="1979" y="83"/>
                </a:lnTo>
                <a:lnTo>
                  <a:pt x="1991" y="82"/>
                </a:lnTo>
                <a:lnTo>
                  <a:pt x="2022" y="79"/>
                </a:lnTo>
                <a:lnTo>
                  <a:pt x="2040" y="78"/>
                </a:lnTo>
                <a:lnTo>
                  <a:pt x="2054" y="76"/>
                </a:lnTo>
                <a:lnTo>
                  <a:pt x="2067" y="75"/>
                </a:lnTo>
                <a:lnTo>
                  <a:pt x="2078" y="73"/>
                </a:lnTo>
                <a:lnTo>
                  <a:pt x="2087" y="71"/>
                </a:lnTo>
                <a:lnTo>
                  <a:pt x="2094" y="71"/>
                </a:lnTo>
                <a:lnTo>
                  <a:pt x="2101" y="69"/>
                </a:lnTo>
                <a:lnTo>
                  <a:pt x="2106" y="68"/>
                </a:lnTo>
                <a:lnTo>
                  <a:pt x="2112" y="66"/>
                </a:lnTo>
                <a:lnTo>
                  <a:pt x="2116" y="64"/>
                </a:lnTo>
                <a:lnTo>
                  <a:pt x="2121" y="63"/>
                </a:lnTo>
                <a:lnTo>
                  <a:pt x="2125" y="61"/>
                </a:lnTo>
                <a:lnTo>
                  <a:pt x="2131" y="59"/>
                </a:lnTo>
                <a:lnTo>
                  <a:pt x="2136" y="57"/>
                </a:lnTo>
                <a:lnTo>
                  <a:pt x="2143" y="55"/>
                </a:lnTo>
                <a:lnTo>
                  <a:pt x="2151" y="52"/>
                </a:lnTo>
                <a:lnTo>
                  <a:pt x="2161" y="50"/>
                </a:lnTo>
                <a:lnTo>
                  <a:pt x="2172" y="46"/>
                </a:lnTo>
                <a:lnTo>
                  <a:pt x="2200" y="39"/>
                </a:lnTo>
                <a:lnTo>
                  <a:pt x="2215" y="36"/>
                </a:lnTo>
                <a:lnTo>
                  <a:pt x="2228" y="33"/>
                </a:lnTo>
                <a:lnTo>
                  <a:pt x="2239" y="31"/>
                </a:lnTo>
                <a:lnTo>
                  <a:pt x="2248" y="28"/>
                </a:lnTo>
                <a:lnTo>
                  <a:pt x="2255" y="26"/>
                </a:lnTo>
                <a:lnTo>
                  <a:pt x="2260" y="24"/>
                </a:lnTo>
                <a:lnTo>
                  <a:pt x="2266" y="22"/>
                </a:lnTo>
                <a:lnTo>
                  <a:pt x="2270" y="21"/>
                </a:lnTo>
                <a:lnTo>
                  <a:pt x="2273" y="19"/>
                </a:lnTo>
                <a:lnTo>
                  <a:pt x="2276" y="18"/>
                </a:lnTo>
                <a:lnTo>
                  <a:pt x="2280" y="17"/>
                </a:lnTo>
                <a:lnTo>
                  <a:pt x="2283" y="16"/>
                </a:lnTo>
                <a:lnTo>
                  <a:pt x="2287" y="15"/>
                </a:lnTo>
                <a:lnTo>
                  <a:pt x="2291" y="14"/>
                </a:lnTo>
                <a:lnTo>
                  <a:pt x="2298" y="13"/>
                </a:lnTo>
                <a:lnTo>
                  <a:pt x="2305" y="12"/>
                </a:lnTo>
                <a:lnTo>
                  <a:pt x="2314" y="10"/>
                </a:lnTo>
                <a:lnTo>
                  <a:pt x="2325" y="10"/>
                </a:lnTo>
                <a:lnTo>
                  <a:pt x="2354" y="7"/>
                </a:lnTo>
                <a:lnTo>
                  <a:pt x="2370" y="5"/>
                </a:lnTo>
                <a:lnTo>
                  <a:pt x="2383" y="3"/>
                </a:lnTo>
                <a:lnTo>
                  <a:pt x="2395" y="3"/>
                </a:lnTo>
                <a:lnTo>
                  <a:pt x="2405" y="2"/>
                </a:lnTo>
                <a:lnTo>
                  <a:pt x="2414" y="1"/>
                </a:lnTo>
                <a:lnTo>
                  <a:pt x="2421" y="0"/>
                </a:lnTo>
                <a:lnTo>
                  <a:pt x="2427" y="0"/>
                </a:lnTo>
                <a:lnTo>
                  <a:pt x="2433" y="0"/>
                </a:lnTo>
                <a:lnTo>
                  <a:pt x="2438" y="0"/>
                </a:lnTo>
                <a:lnTo>
                  <a:pt x="2443" y="0"/>
                </a:lnTo>
                <a:lnTo>
                  <a:pt x="2448" y="0"/>
                </a:lnTo>
                <a:lnTo>
                  <a:pt x="2454" y="0"/>
                </a:lnTo>
                <a:lnTo>
                  <a:pt x="2459" y="1"/>
                </a:lnTo>
                <a:lnTo>
                  <a:pt x="2466" y="2"/>
                </a:lnTo>
                <a:lnTo>
                  <a:pt x="2475" y="2"/>
                </a:lnTo>
                <a:lnTo>
                  <a:pt x="2484" y="3"/>
                </a:lnTo>
                <a:lnTo>
                  <a:pt x="2495" y="3"/>
                </a:lnTo>
                <a:lnTo>
                  <a:pt x="2507" y="5"/>
                </a:lnTo>
                <a:lnTo>
                  <a:pt x="2539" y="7"/>
                </a:lnTo>
                <a:lnTo>
                  <a:pt x="2557" y="7"/>
                </a:lnTo>
                <a:lnTo>
                  <a:pt x="2571" y="9"/>
                </a:lnTo>
                <a:lnTo>
                  <a:pt x="2584" y="10"/>
                </a:lnTo>
                <a:lnTo>
                  <a:pt x="2594" y="10"/>
                </a:lnTo>
                <a:lnTo>
                  <a:pt x="2602" y="11"/>
                </a:lnTo>
                <a:lnTo>
                  <a:pt x="2610" y="12"/>
                </a:lnTo>
                <a:lnTo>
                  <a:pt x="2616" y="13"/>
                </a:lnTo>
                <a:lnTo>
                  <a:pt x="2621" y="14"/>
                </a:lnTo>
                <a:lnTo>
                  <a:pt x="2626" y="14"/>
                </a:lnTo>
                <a:lnTo>
                  <a:pt x="2631" y="15"/>
                </a:lnTo>
                <a:lnTo>
                  <a:pt x="2635" y="16"/>
                </a:lnTo>
                <a:lnTo>
                  <a:pt x="2640" y="17"/>
                </a:lnTo>
                <a:lnTo>
                  <a:pt x="2645" y="17"/>
                </a:lnTo>
                <a:lnTo>
                  <a:pt x="2651" y="18"/>
                </a:lnTo>
                <a:lnTo>
                  <a:pt x="2660" y="20"/>
                </a:lnTo>
                <a:lnTo>
                  <a:pt x="2668" y="21"/>
                </a:lnTo>
                <a:lnTo>
                  <a:pt x="2679" y="22"/>
                </a:lnTo>
                <a:lnTo>
                  <a:pt x="2692" y="23"/>
                </a:lnTo>
                <a:lnTo>
                  <a:pt x="2725" y="26"/>
                </a:lnTo>
                <a:lnTo>
                  <a:pt x="2743" y="28"/>
                </a:lnTo>
                <a:lnTo>
                  <a:pt x="2759" y="29"/>
                </a:lnTo>
                <a:lnTo>
                  <a:pt x="2772" y="30"/>
                </a:lnTo>
                <a:lnTo>
                  <a:pt x="2784" y="31"/>
                </a:lnTo>
                <a:lnTo>
                  <a:pt x="2794" y="32"/>
                </a:lnTo>
                <a:lnTo>
                  <a:pt x="2803" y="32"/>
                </a:lnTo>
                <a:lnTo>
                  <a:pt x="2810" y="33"/>
                </a:lnTo>
                <a:lnTo>
                  <a:pt x="2817" y="33"/>
                </a:lnTo>
                <a:lnTo>
                  <a:pt x="2824" y="34"/>
                </a:lnTo>
                <a:lnTo>
                  <a:pt x="2829" y="34"/>
                </a:lnTo>
                <a:lnTo>
                  <a:pt x="2835" y="34"/>
                </a:lnTo>
                <a:lnTo>
                  <a:pt x="2841" y="35"/>
                </a:lnTo>
                <a:lnTo>
                  <a:pt x="2848" y="35"/>
                </a:lnTo>
                <a:lnTo>
                  <a:pt x="2855" y="35"/>
                </a:lnTo>
                <a:lnTo>
                  <a:pt x="2862" y="35"/>
                </a:lnTo>
                <a:lnTo>
                  <a:pt x="2871" y="36"/>
                </a:lnTo>
                <a:lnTo>
                  <a:pt x="2882" y="36"/>
                </a:lnTo>
                <a:lnTo>
                  <a:pt x="2895" y="38"/>
                </a:lnTo>
                <a:lnTo>
                  <a:pt x="2926" y="39"/>
                </a:lnTo>
                <a:lnTo>
                  <a:pt x="2942" y="41"/>
                </a:lnTo>
                <a:lnTo>
                  <a:pt x="2956" y="43"/>
                </a:lnTo>
                <a:lnTo>
                  <a:pt x="2968" y="43"/>
                </a:lnTo>
                <a:lnTo>
                  <a:pt x="2978" y="44"/>
                </a:lnTo>
                <a:lnTo>
                  <a:pt x="2986" y="46"/>
                </a:lnTo>
                <a:lnTo>
                  <a:pt x="2993" y="46"/>
                </a:lnTo>
                <a:lnTo>
                  <a:pt x="2999" y="47"/>
                </a:lnTo>
                <a:lnTo>
                  <a:pt x="3003" y="48"/>
                </a:lnTo>
                <a:lnTo>
                  <a:pt x="3007" y="49"/>
                </a:lnTo>
                <a:lnTo>
                  <a:pt x="3011" y="50"/>
                </a:lnTo>
                <a:lnTo>
                  <a:pt x="3014" y="50"/>
                </a:lnTo>
                <a:lnTo>
                  <a:pt x="3018" y="51"/>
                </a:lnTo>
                <a:lnTo>
                  <a:pt x="3022" y="51"/>
                </a:lnTo>
                <a:lnTo>
                  <a:pt x="3026" y="52"/>
                </a:lnTo>
                <a:lnTo>
                  <a:pt x="3032" y="52"/>
                </a:lnTo>
                <a:lnTo>
                  <a:pt x="3038" y="52"/>
                </a:lnTo>
                <a:lnTo>
                  <a:pt x="3045" y="53"/>
                </a:lnTo>
                <a:lnTo>
                  <a:pt x="3055" y="53"/>
                </a:lnTo>
                <a:lnTo>
                  <a:pt x="3080" y="53"/>
                </a:lnTo>
                <a:lnTo>
                  <a:pt x="3094" y="53"/>
                </a:lnTo>
                <a:lnTo>
                  <a:pt x="3105" y="53"/>
                </a:lnTo>
                <a:lnTo>
                  <a:pt x="3116" y="52"/>
                </a:lnTo>
                <a:lnTo>
                  <a:pt x="3125" y="51"/>
                </a:lnTo>
                <a:lnTo>
                  <a:pt x="3132" y="50"/>
                </a:lnTo>
                <a:lnTo>
                  <a:pt x="3138" y="50"/>
                </a:lnTo>
                <a:lnTo>
                  <a:pt x="3144" y="49"/>
                </a:lnTo>
                <a:lnTo>
                  <a:pt x="3148" y="48"/>
                </a:lnTo>
                <a:lnTo>
                  <a:pt x="3153" y="46"/>
                </a:lnTo>
                <a:lnTo>
                  <a:pt x="3157" y="46"/>
                </a:lnTo>
                <a:lnTo>
                  <a:pt x="3160" y="44"/>
                </a:lnTo>
                <a:lnTo>
                  <a:pt x="3164" y="43"/>
                </a:lnTo>
                <a:lnTo>
                  <a:pt x="3168" y="43"/>
                </a:lnTo>
                <a:lnTo>
                  <a:pt x="3172" y="42"/>
                </a:lnTo>
                <a:lnTo>
                  <a:pt x="3178" y="41"/>
                </a:lnTo>
                <a:lnTo>
                  <a:pt x="3184" y="40"/>
                </a:lnTo>
                <a:lnTo>
                  <a:pt x="3190" y="40"/>
                </a:lnTo>
                <a:lnTo>
                  <a:pt x="3198" y="39"/>
                </a:lnTo>
                <a:lnTo>
                  <a:pt x="3219" y="39"/>
                </a:lnTo>
                <a:lnTo>
                  <a:pt x="3230" y="40"/>
                </a:lnTo>
                <a:lnTo>
                  <a:pt x="3240" y="40"/>
                </a:lnTo>
                <a:lnTo>
                  <a:pt x="3250" y="41"/>
                </a:lnTo>
                <a:lnTo>
                  <a:pt x="3258" y="42"/>
                </a:lnTo>
                <a:lnTo>
                  <a:pt x="3264" y="43"/>
                </a:lnTo>
                <a:lnTo>
                  <a:pt x="3270" y="44"/>
                </a:lnTo>
                <a:lnTo>
                  <a:pt x="3275" y="45"/>
                </a:lnTo>
                <a:lnTo>
                  <a:pt x="3281" y="46"/>
                </a:lnTo>
                <a:lnTo>
                  <a:pt x="3284" y="47"/>
                </a:lnTo>
                <a:lnTo>
                  <a:pt x="3288" y="48"/>
                </a:lnTo>
                <a:lnTo>
                  <a:pt x="3291" y="50"/>
                </a:lnTo>
                <a:lnTo>
                  <a:pt x="3294" y="50"/>
                </a:lnTo>
                <a:lnTo>
                  <a:pt x="3297" y="52"/>
                </a:lnTo>
                <a:lnTo>
                  <a:pt x="3299" y="53"/>
                </a:lnTo>
                <a:lnTo>
                  <a:pt x="3302" y="54"/>
                </a:lnTo>
                <a:lnTo>
                  <a:pt x="3305" y="55"/>
                </a:lnTo>
                <a:lnTo>
                  <a:pt x="3308" y="56"/>
                </a:lnTo>
                <a:lnTo>
                  <a:pt x="3312" y="57"/>
                </a:lnTo>
                <a:lnTo>
                  <a:pt x="3320" y="60"/>
                </a:lnTo>
                <a:lnTo>
                  <a:pt x="3323" y="60"/>
                </a:lnTo>
                <a:lnTo>
                  <a:pt x="3327" y="61"/>
                </a:lnTo>
                <a:lnTo>
                  <a:pt x="3330" y="61"/>
                </a:lnTo>
                <a:lnTo>
                  <a:pt x="3332" y="62"/>
                </a:lnTo>
                <a:lnTo>
                  <a:pt x="3333" y="62"/>
                </a:lnTo>
                <a:lnTo>
                  <a:pt x="3333" y="63"/>
                </a:lnTo>
                <a:lnTo>
                  <a:pt x="3332" y="63"/>
                </a:lnTo>
                <a:lnTo>
                  <a:pt x="3331" y="62"/>
                </a:lnTo>
                <a:lnTo>
                  <a:pt x="3329" y="62"/>
                </a:lnTo>
                <a:lnTo>
                  <a:pt x="3328" y="62"/>
                </a:lnTo>
                <a:lnTo>
                  <a:pt x="3325" y="61"/>
                </a:lnTo>
                <a:lnTo>
                  <a:pt x="3323" y="61"/>
                </a:lnTo>
                <a:lnTo>
                  <a:pt x="3322" y="60"/>
                </a:lnTo>
                <a:lnTo>
                  <a:pt x="3320" y="60"/>
                </a:lnTo>
                <a:lnTo>
                  <a:pt x="3318" y="60"/>
                </a:lnTo>
                <a:lnTo>
                  <a:pt x="3316" y="60"/>
                </a:lnTo>
                <a:lnTo>
                  <a:pt x="3314" y="60"/>
                </a:lnTo>
                <a:lnTo>
                  <a:pt x="3312" y="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460750" y="3897313"/>
            <a:ext cx="1692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Evaporation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424 700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  <a:r>
              <a:rPr lang="en-US" sz="1200"/>
              <a:t> 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892175" y="3978275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Precipitation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385 000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063625" y="5357813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200"/>
              <a:t>Precipitation - Evaporation = </a:t>
            </a:r>
          </a:p>
          <a:p>
            <a:pPr algn="ctr"/>
            <a:r>
              <a:rPr lang="en-US" sz="1200"/>
              <a:t>-39 700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  <a:r>
              <a:rPr lang="en-US" sz="1200"/>
              <a:t> </a:t>
            </a:r>
          </a:p>
        </p:txBody>
      </p:sp>
      <p:sp>
        <p:nvSpPr>
          <p:cNvPr id="3081" name="Line 11"/>
          <p:cNvSpPr>
            <a:spLocks noChangeShapeType="1"/>
          </p:cNvSpPr>
          <p:nvPr/>
        </p:nvSpPr>
        <p:spPr bwMode="auto">
          <a:xfrm>
            <a:off x="8232775" y="3575050"/>
            <a:ext cx="87313" cy="26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3709988" y="487363"/>
            <a:ext cx="1663700" cy="74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200"/>
              <a:t>Atmospheric Moisture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13 000 km</a:t>
            </a:r>
            <a:r>
              <a:rPr lang="en-US" sz="1200" baseline="30000"/>
              <a:t>3</a:t>
            </a:r>
            <a:endParaRPr lang="en-US" sz="1200"/>
          </a:p>
          <a:p>
            <a:pPr algn="ctr"/>
            <a:r>
              <a:rPr lang="en-US" sz="1200"/>
              <a:t>(25 mm)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1271588" y="4672013"/>
            <a:ext cx="14668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Oceans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1 348 000 000 km</a:t>
            </a:r>
            <a:r>
              <a:rPr lang="en-US" sz="1200" baseline="30000"/>
              <a:t>3</a:t>
            </a:r>
          </a:p>
        </p:txBody>
      </p:sp>
      <p:sp>
        <p:nvSpPr>
          <p:cNvPr id="3084" name="Freeform 14"/>
          <p:cNvSpPr>
            <a:spLocks/>
          </p:cNvSpPr>
          <p:nvPr/>
        </p:nvSpPr>
        <p:spPr bwMode="auto">
          <a:xfrm>
            <a:off x="992188" y="2278063"/>
            <a:ext cx="1963737" cy="1754187"/>
          </a:xfrm>
          <a:custGeom>
            <a:avLst/>
            <a:gdLst>
              <a:gd name="T0" fmla="*/ 638 w 1237"/>
              <a:gd name="T1" fmla="*/ 645 h 1105"/>
              <a:gd name="T2" fmla="*/ 638 w 1237"/>
              <a:gd name="T3" fmla="*/ 616 h 1105"/>
              <a:gd name="T4" fmla="*/ 641 w 1237"/>
              <a:gd name="T5" fmla="*/ 580 h 1105"/>
              <a:gd name="T6" fmla="*/ 647 w 1237"/>
              <a:gd name="T7" fmla="*/ 542 h 1105"/>
              <a:gd name="T8" fmla="*/ 654 w 1237"/>
              <a:gd name="T9" fmla="*/ 503 h 1105"/>
              <a:gd name="T10" fmla="*/ 669 w 1237"/>
              <a:gd name="T11" fmla="*/ 467 h 1105"/>
              <a:gd name="T12" fmla="*/ 689 w 1237"/>
              <a:gd name="T13" fmla="*/ 425 h 1105"/>
              <a:gd name="T14" fmla="*/ 715 w 1237"/>
              <a:gd name="T15" fmla="*/ 386 h 1105"/>
              <a:gd name="T16" fmla="*/ 754 w 1237"/>
              <a:gd name="T17" fmla="*/ 332 h 1105"/>
              <a:gd name="T18" fmla="*/ 787 w 1237"/>
              <a:gd name="T19" fmla="*/ 296 h 1105"/>
              <a:gd name="T20" fmla="*/ 838 w 1237"/>
              <a:gd name="T21" fmla="*/ 255 h 1105"/>
              <a:gd name="T22" fmla="*/ 891 w 1237"/>
              <a:gd name="T23" fmla="*/ 216 h 1105"/>
              <a:gd name="T24" fmla="*/ 949 w 1237"/>
              <a:gd name="T25" fmla="*/ 185 h 1105"/>
              <a:gd name="T26" fmla="*/ 1014 w 1237"/>
              <a:gd name="T27" fmla="*/ 162 h 1105"/>
              <a:gd name="T28" fmla="*/ 1079 w 1237"/>
              <a:gd name="T29" fmla="*/ 146 h 1105"/>
              <a:gd name="T30" fmla="*/ 1148 w 1237"/>
              <a:gd name="T31" fmla="*/ 137 h 1105"/>
              <a:gd name="T32" fmla="*/ 1236 w 1237"/>
              <a:gd name="T33" fmla="*/ 140 h 1105"/>
              <a:gd name="T34" fmla="*/ 1170 w 1237"/>
              <a:gd name="T35" fmla="*/ 90 h 1105"/>
              <a:gd name="T36" fmla="*/ 1073 w 1237"/>
              <a:gd name="T37" fmla="*/ 42 h 1105"/>
              <a:gd name="T38" fmla="*/ 969 w 1237"/>
              <a:gd name="T39" fmla="*/ 11 h 1105"/>
              <a:gd name="T40" fmla="*/ 865 w 1237"/>
              <a:gd name="T41" fmla="*/ 0 h 1105"/>
              <a:gd name="T42" fmla="*/ 758 w 1237"/>
              <a:gd name="T43" fmla="*/ 3 h 1105"/>
              <a:gd name="T44" fmla="*/ 654 w 1237"/>
              <a:gd name="T45" fmla="*/ 23 h 1105"/>
              <a:gd name="T46" fmla="*/ 557 w 1237"/>
              <a:gd name="T47" fmla="*/ 60 h 1105"/>
              <a:gd name="T48" fmla="*/ 445 w 1237"/>
              <a:gd name="T49" fmla="*/ 120 h 1105"/>
              <a:gd name="T50" fmla="*/ 393 w 1237"/>
              <a:gd name="T51" fmla="*/ 162 h 1105"/>
              <a:gd name="T52" fmla="*/ 332 w 1237"/>
              <a:gd name="T53" fmla="*/ 221 h 1105"/>
              <a:gd name="T54" fmla="*/ 286 w 1237"/>
              <a:gd name="T55" fmla="*/ 289 h 1105"/>
              <a:gd name="T56" fmla="*/ 244 w 1237"/>
              <a:gd name="T57" fmla="*/ 359 h 1105"/>
              <a:gd name="T58" fmla="*/ 217 w 1237"/>
              <a:gd name="T59" fmla="*/ 428 h 1105"/>
              <a:gd name="T60" fmla="*/ 194 w 1237"/>
              <a:gd name="T61" fmla="*/ 497 h 1105"/>
              <a:gd name="T62" fmla="*/ 179 w 1237"/>
              <a:gd name="T63" fmla="*/ 565 h 1105"/>
              <a:gd name="T64" fmla="*/ 173 w 1237"/>
              <a:gd name="T65" fmla="*/ 645 h 1105"/>
              <a:gd name="T66" fmla="*/ 406 w 1237"/>
              <a:gd name="T67" fmla="*/ 1104 h 110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237"/>
              <a:gd name="T103" fmla="*/ 0 h 1105"/>
              <a:gd name="T104" fmla="*/ 1237 w 1237"/>
              <a:gd name="T105" fmla="*/ 1105 h 110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237" h="1105">
                <a:moveTo>
                  <a:pt x="811" y="645"/>
                </a:moveTo>
                <a:lnTo>
                  <a:pt x="638" y="645"/>
                </a:lnTo>
                <a:lnTo>
                  <a:pt x="638" y="633"/>
                </a:lnTo>
                <a:lnTo>
                  <a:pt x="638" y="616"/>
                </a:lnTo>
                <a:lnTo>
                  <a:pt x="638" y="595"/>
                </a:lnTo>
                <a:lnTo>
                  <a:pt x="641" y="580"/>
                </a:lnTo>
                <a:lnTo>
                  <a:pt x="644" y="559"/>
                </a:lnTo>
                <a:lnTo>
                  <a:pt x="647" y="542"/>
                </a:lnTo>
                <a:lnTo>
                  <a:pt x="650" y="524"/>
                </a:lnTo>
                <a:lnTo>
                  <a:pt x="654" y="503"/>
                </a:lnTo>
                <a:lnTo>
                  <a:pt x="663" y="484"/>
                </a:lnTo>
                <a:lnTo>
                  <a:pt x="669" y="467"/>
                </a:lnTo>
                <a:lnTo>
                  <a:pt x="681" y="448"/>
                </a:lnTo>
                <a:lnTo>
                  <a:pt x="689" y="425"/>
                </a:lnTo>
                <a:lnTo>
                  <a:pt x="699" y="406"/>
                </a:lnTo>
                <a:lnTo>
                  <a:pt x="715" y="386"/>
                </a:lnTo>
                <a:lnTo>
                  <a:pt x="728" y="364"/>
                </a:lnTo>
                <a:lnTo>
                  <a:pt x="754" y="332"/>
                </a:lnTo>
                <a:lnTo>
                  <a:pt x="764" y="322"/>
                </a:lnTo>
                <a:lnTo>
                  <a:pt x="787" y="296"/>
                </a:lnTo>
                <a:lnTo>
                  <a:pt x="811" y="275"/>
                </a:lnTo>
                <a:lnTo>
                  <a:pt x="838" y="255"/>
                </a:lnTo>
                <a:lnTo>
                  <a:pt x="862" y="234"/>
                </a:lnTo>
                <a:lnTo>
                  <a:pt x="891" y="216"/>
                </a:lnTo>
                <a:lnTo>
                  <a:pt x="919" y="203"/>
                </a:lnTo>
                <a:lnTo>
                  <a:pt x="949" y="185"/>
                </a:lnTo>
                <a:lnTo>
                  <a:pt x="981" y="173"/>
                </a:lnTo>
                <a:lnTo>
                  <a:pt x="1014" y="162"/>
                </a:lnTo>
                <a:lnTo>
                  <a:pt x="1044" y="153"/>
                </a:lnTo>
                <a:lnTo>
                  <a:pt x="1079" y="146"/>
                </a:lnTo>
                <a:lnTo>
                  <a:pt x="1112" y="140"/>
                </a:lnTo>
                <a:lnTo>
                  <a:pt x="1148" y="137"/>
                </a:lnTo>
                <a:lnTo>
                  <a:pt x="1184" y="137"/>
                </a:lnTo>
                <a:lnTo>
                  <a:pt x="1236" y="140"/>
                </a:lnTo>
                <a:lnTo>
                  <a:pt x="1214" y="123"/>
                </a:lnTo>
                <a:lnTo>
                  <a:pt x="1170" y="90"/>
                </a:lnTo>
                <a:lnTo>
                  <a:pt x="1124" y="65"/>
                </a:lnTo>
                <a:lnTo>
                  <a:pt x="1073" y="42"/>
                </a:lnTo>
                <a:lnTo>
                  <a:pt x="1021" y="26"/>
                </a:lnTo>
                <a:lnTo>
                  <a:pt x="969" y="11"/>
                </a:lnTo>
                <a:lnTo>
                  <a:pt x="915" y="6"/>
                </a:lnTo>
                <a:lnTo>
                  <a:pt x="865" y="0"/>
                </a:lnTo>
                <a:lnTo>
                  <a:pt x="811" y="0"/>
                </a:lnTo>
                <a:lnTo>
                  <a:pt x="758" y="3"/>
                </a:lnTo>
                <a:lnTo>
                  <a:pt x="705" y="11"/>
                </a:lnTo>
                <a:lnTo>
                  <a:pt x="654" y="23"/>
                </a:lnTo>
                <a:lnTo>
                  <a:pt x="606" y="39"/>
                </a:lnTo>
                <a:lnTo>
                  <a:pt x="557" y="60"/>
                </a:lnTo>
                <a:lnTo>
                  <a:pt x="510" y="81"/>
                </a:lnTo>
                <a:lnTo>
                  <a:pt x="445" y="120"/>
                </a:lnTo>
                <a:lnTo>
                  <a:pt x="426" y="135"/>
                </a:lnTo>
                <a:lnTo>
                  <a:pt x="393" y="162"/>
                </a:lnTo>
                <a:lnTo>
                  <a:pt x="361" y="191"/>
                </a:lnTo>
                <a:lnTo>
                  <a:pt x="332" y="221"/>
                </a:lnTo>
                <a:lnTo>
                  <a:pt x="308" y="255"/>
                </a:lnTo>
                <a:lnTo>
                  <a:pt x="286" y="289"/>
                </a:lnTo>
                <a:lnTo>
                  <a:pt x="263" y="322"/>
                </a:lnTo>
                <a:lnTo>
                  <a:pt x="244" y="359"/>
                </a:lnTo>
                <a:lnTo>
                  <a:pt x="230" y="392"/>
                </a:lnTo>
                <a:lnTo>
                  <a:pt x="217" y="428"/>
                </a:lnTo>
                <a:lnTo>
                  <a:pt x="203" y="461"/>
                </a:lnTo>
                <a:lnTo>
                  <a:pt x="194" y="497"/>
                </a:lnTo>
                <a:lnTo>
                  <a:pt x="185" y="532"/>
                </a:lnTo>
                <a:lnTo>
                  <a:pt x="179" y="565"/>
                </a:lnTo>
                <a:lnTo>
                  <a:pt x="176" y="595"/>
                </a:lnTo>
                <a:lnTo>
                  <a:pt x="173" y="645"/>
                </a:lnTo>
                <a:lnTo>
                  <a:pt x="0" y="645"/>
                </a:lnTo>
                <a:lnTo>
                  <a:pt x="406" y="1104"/>
                </a:lnTo>
                <a:lnTo>
                  <a:pt x="811" y="645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5"/>
          <p:cNvSpPr>
            <a:spLocks/>
          </p:cNvSpPr>
          <p:nvPr/>
        </p:nvSpPr>
        <p:spPr bwMode="auto">
          <a:xfrm>
            <a:off x="6226175" y="4362450"/>
            <a:ext cx="187325" cy="182563"/>
          </a:xfrm>
          <a:custGeom>
            <a:avLst/>
            <a:gdLst>
              <a:gd name="T0" fmla="*/ 49 w 118"/>
              <a:gd name="T1" fmla="*/ 50 h 115"/>
              <a:gd name="T2" fmla="*/ 52 w 118"/>
              <a:gd name="T3" fmla="*/ 50 h 115"/>
              <a:gd name="T4" fmla="*/ 55 w 118"/>
              <a:gd name="T5" fmla="*/ 51 h 115"/>
              <a:gd name="T6" fmla="*/ 59 w 118"/>
              <a:gd name="T7" fmla="*/ 51 h 115"/>
              <a:gd name="T8" fmla="*/ 63 w 118"/>
              <a:gd name="T9" fmla="*/ 51 h 115"/>
              <a:gd name="T10" fmla="*/ 67 w 118"/>
              <a:gd name="T11" fmla="*/ 50 h 115"/>
              <a:gd name="T12" fmla="*/ 71 w 118"/>
              <a:gd name="T13" fmla="*/ 49 h 115"/>
              <a:gd name="T14" fmla="*/ 76 w 118"/>
              <a:gd name="T15" fmla="*/ 47 h 115"/>
              <a:gd name="T16" fmla="*/ 82 w 118"/>
              <a:gd name="T17" fmla="*/ 45 h 115"/>
              <a:gd name="T18" fmla="*/ 86 w 118"/>
              <a:gd name="T19" fmla="*/ 42 h 115"/>
              <a:gd name="T20" fmla="*/ 91 w 118"/>
              <a:gd name="T21" fmla="*/ 38 h 115"/>
              <a:gd name="T22" fmla="*/ 96 w 118"/>
              <a:gd name="T23" fmla="*/ 33 h 115"/>
              <a:gd name="T24" fmla="*/ 100 w 118"/>
              <a:gd name="T25" fmla="*/ 28 h 115"/>
              <a:gd name="T26" fmla="*/ 104 w 118"/>
              <a:gd name="T27" fmla="*/ 22 h 115"/>
              <a:gd name="T28" fmla="*/ 107 w 118"/>
              <a:gd name="T29" fmla="*/ 16 h 115"/>
              <a:gd name="T30" fmla="*/ 109 w 118"/>
              <a:gd name="T31" fmla="*/ 9 h 115"/>
              <a:gd name="T32" fmla="*/ 111 w 118"/>
              <a:gd name="T33" fmla="*/ 0 h 115"/>
              <a:gd name="T34" fmla="*/ 114 w 118"/>
              <a:gd name="T35" fmla="*/ 8 h 115"/>
              <a:gd name="T36" fmla="*/ 117 w 118"/>
              <a:gd name="T37" fmla="*/ 19 h 115"/>
              <a:gd name="T38" fmla="*/ 117 w 118"/>
              <a:gd name="T39" fmla="*/ 30 h 115"/>
              <a:gd name="T40" fmla="*/ 116 w 118"/>
              <a:gd name="T41" fmla="*/ 41 h 115"/>
              <a:gd name="T42" fmla="*/ 114 w 118"/>
              <a:gd name="T43" fmla="*/ 51 h 115"/>
              <a:gd name="T44" fmla="*/ 109 w 118"/>
              <a:gd name="T45" fmla="*/ 61 h 115"/>
              <a:gd name="T46" fmla="*/ 104 w 118"/>
              <a:gd name="T47" fmla="*/ 70 h 115"/>
              <a:gd name="T48" fmla="*/ 95 w 118"/>
              <a:gd name="T49" fmla="*/ 80 h 115"/>
              <a:gd name="T50" fmla="*/ 90 w 118"/>
              <a:gd name="T51" fmla="*/ 85 h 115"/>
              <a:gd name="T52" fmla="*/ 83 w 118"/>
              <a:gd name="T53" fmla="*/ 89 h 115"/>
              <a:gd name="T54" fmla="*/ 76 w 118"/>
              <a:gd name="T55" fmla="*/ 93 h 115"/>
              <a:gd name="T56" fmla="*/ 68 w 118"/>
              <a:gd name="T57" fmla="*/ 95 h 115"/>
              <a:gd name="T58" fmla="*/ 61 w 118"/>
              <a:gd name="T59" fmla="*/ 96 h 115"/>
              <a:gd name="T60" fmla="*/ 53 w 118"/>
              <a:gd name="T61" fmla="*/ 97 h 115"/>
              <a:gd name="T62" fmla="*/ 47 w 118"/>
              <a:gd name="T63" fmla="*/ 97 h 115"/>
              <a:gd name="T64" fmla="*/ 39 w 118"/>
              <a:gd name="T65" fmla="*/ 96 h 115"/>
              <a:gd name="T66" fmla="*/ 0 w 118"/>
              <a:gd name="T67" fmla="*/ 63 h 11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"/>
              <a:gd name="T103" fmla="*/ 0 h 115"/>
              <a:gd name="T104" fmla="*/ 118 w 118"/>
              <a:gd name="T105" fmla="*/ 115 h 11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" h="115">
                <a:moveTo>
                  <a:pt x="53" y="32"/>
                </a:moveTo>
                <a:lnTo>
                  <a:pt x="49" y="50"/>
                </a:lnTo>
                <a:lnTo>
                  <a:pt x="50" y="50"/>
                </a:lnTo>
                <a:lnTo>
                  <a:pt x="52" y="50"/>
                </a:lnTo>
                <a:lnTo>
                  <a:pt x="54" y="51"/>
                </a:lnTo>
                <a:lnTo>
                  <a:pt x="55" y="51"/>
                </a:lnTo>
                <a:lnTo>
                  <a:pt x="57" y="51"/>
                </a:lnTo>
                <a:lnTo>
                  <a:pt x="59" y="51"/>
                </a:lnTo>
                <a:lnTo>
                  <a:pt x="61" y="51"/>
                </a:lnTo>
                <a:lnTo>
                  <a:pt x="63" y="51"/>
                </a:lnTo>
                <a:lnTo>
                  <a:pt x="65" y="51"/>
                </a:lnTo>
                <a:lnTo>
                  <a:pt x="67" y="50"/>
                </a:lnTo>
                <a:lnTo>
                  <a:pt x="69" y="49"/>
                </a:lnTo>
                <a:lnTo>
                  <a:pt x="71" y="49"/>
                </a:lnTo>
                <a:lnTo>
                  <a:pt x="73" y="49"/>
                </a:lnTo>
                <a:lnTo>
                  <a:pt x="76" y="47"/>
                </a:lnTo>
                <a:lnTo>
                  <a:pt x="78" y="47"/>
                </a:lnTo>
                <a:lnTo>
                  <a:pt x="82" y="45"/>
                </a:lnTo>
                <a:lnTo>
                  <a:pt x="83" y="44"/>
                </a:lnTo>
                <a:lnTo>
                  <a:pt x="86" y="42"/>
                </a:lnTo>
                <a:lnTo>
                  <a:pt x="89" y="40"/>
                </a:lnTo>
                <a:lnTo>
                  <a:pt x="91" y="38"/>
                </a:lnTo>
                <a:lnTo>
                  <a:pt x="94" y="36"/>
                </a:lnTo>
                <a:lnTo>
                  <a:pt x="96" y="33"/>
                </a:lnTo>
                <a:lnTo>
                  <a:pt x="98" y="31"/>
                </a:lnTo>
                <a:lnTo>
                  <a:pt x="100" y="28"/>
                </a:lnTo>
                <a:lnTo>
                  <a:pt x="102" y="25"/>
                </a:lnTo>
                <a:lnTo>
                  <a:pt x="104" y="22"/>
                </a:lnTo>
                <a:lnTo>
                  <a:pt x="105" y="19"/>
                </a:lnTo>
                <a:lnTo>
                  <a:pt x="107" y="16"/>
                </a:lnTo>
                <a:lnTo>
                  <a:pt x="108" y="13"/>
                </a:lnTo>
                <a:lnTo>
                  <a:pt x="109" y="9"/>
                </a:lnTo>
                <a:lnTo>
                  <a:pt x="110" y="6"/>
                </a:lnTo>
                <a:lnTo>
                  <a:pt x="111" y="0"/>
                </a:lnTo>
                <a:lnTo>
                  <a:pt x="112" y="3"/>
                </a:lnTo>
                <a:lnTo>
                  <a:pt x="114" y="8"/>
                </a:lnTo>
                <a:lnTo>
                  <a:pt x="116" y="13"/>
                </a:lnTo>
                <a:lnTo>
                  <a:pt x="117" y="19"/>
                </a:lnTo>
                <a:lnTo>
                  <a:pt x="117" y="24"/>
                </a:lnTo>
                <a:lnTo>
                  <a:pt x="117" y="30"/>
                </a:lnTo>
                <a:lnTo>
                  <a:pt x="117" y="36"/>
                </a:lnTo>
                <a:lnTo>
                  <a:pt x="116" y="41"/>
                </a:lnTo>
                <a:lnTo>
                  <a:pt x="115" y="46"/>
                </a:lnTo>
                <a:lnTo>
                  <a:pt x="114" y="51"/>
                </a:lnTo>
                <a:lnTo>
                  <a:pt x="112" y="56"/>
                </a:lnTo>
                <a:lnTo>
                  <a:pt x="109" y="61"/>
                </a:lnTo>
                <a:lnTo>
                  <a:pt x="107" y="66"/>
                </a:lnTo>
                <a:lnTo>
                  <a:pt x="104" y="70"/>
                </a:lnTo>
                <a:lnTo>
                  <a:pt x="100" y="74"/>
                </a:lnTo>
                <a:lnTo>
                  <a:pt x="95" y="80"/>
                </a:lnTo>
                <a:lnTo>
                  <a:pt x="93" y="82"/>
                </a:lnTo>
                <a:lnTo>
                  <a:pt x="90" y="85"/>
                </a:lnTo>
                <a:lnTo>
                  <a:pt x="87" y="87"/>
                </a:lnTo>
                <a:lnTo>
                  <a:pt x="83" y="89"/>
                </a:lnTo>
                <a:lnTo>
                  <a:pt x="79" y="91"/>
                </a:lnTo>
                <a:lnTo>
                  <a:pt x="76" y="93"/>
                </a:lnTo>
                <a:lnTo>
                  <a:pt x="72" y="94"/>
                </a:lnTo>
                <a:lnTo>
                  <a:pt x="68" y="95"/>
                </a:lnTo>
                <a:lnTo>
                  <a:pt x="64" y="96"/>
                </a:lnTo>
                <a:lnTo>
                  <a:pt x="61" y="96"/>
                </a:lnTo>
                <a:lnTo>
                  <a:pt x="57" y="97"/>
                </a:lnTo>
                <a:lnTo>
                  <a:pt x="53" y="97"/>
                </a:lnTo>
                <a:lnTo>
                  <a:pt x="50" y="97"/>
                </a:lnTo>
                <a:lnTo>
                  <a:pt x="47" y="97"/>
                </a:lnTo>
                <a:lnTo>
                  <a:pt x="44" y="97"/>
                </a:lnTo>
                <a:lnTo>
                  <a:pt x="39" y="96"/>
                </a:lnTo>
                <a:lnTo>
                  <a:pt x="35" y="114"/>
                </a:lnTo>
                <a:lnTo>
                  <a:pt x="0" y="63"/>
                </a:lnTo>
                <a:lnTo>
                  <a:pt x="53" y="32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6"/>
          <p:cNvSpPr>
            <a:spLocks/>
          </p:cNvSpPr>
          <p:nvPr/>
        </p:nvSpPr>
        <p:spPr bwMode="auto">
          <a:xfrm>
            <a:off x="5772150" y="2941638"/>
            <a:ext cx="577850" cy="517525"/>
          </a:xfrm>
          <a:custGeom>
            <a:avLst/>
            <a:gdLst>
              <a:gd name="T0" fmla="*/ 187 w 364"/>
              <a:gd name="T1" fmla="*/ 189 h 326"/>
              <a:gd name="T2" fmla="*/ 187 w 364"/>
              <a:gd name="T3" fmla="*/ 181 h 326"/>
              <a:gd name="T4" fmla="*/ 188 w 364"/>
              <a:gd name="T5" fmla="*/ 170 h 326"/>
              <a:gd name="T6" fmla="*/ 190 w 364"/>
              <a:gd name="T7" fmla="*/ 159 h 326"/>
              <a:gd name="T8" fmla="*/ 192 w 364"/>
              <a:gd name="T9" fmla="*/ 148 h 326"/>
              <a:gd name="T10" fmla="*/ 196 w 364"/>
              <a:gd name="T11" fmla="*/ 137 h 326"/>
              <a:gd name="T12" fmla="*/ 202 w 364"/>
              <a:gd name="T13" fmla="*/ 125 h 326"/>
              <a:gd name="T14" fmla="*/ 210 w 364"/>
              <a:gd name="T15" fmla="*/ 113 h 326"/>
              <a:gd name="T16" fmla="*/ 221 w 364"/>
              <a:gd name="T17" fmla="*/ 98 h 326"/>
              <a:gd name="T18" fmla="*/ 231 w 364"/>
              <a:gd name="T19" fmla="*/ 87 h 326"/>
              <a:gd name="T20" fmla="*/ 246 w 364"/>
              <a:gd name="T21" fmla="*/ 75 h 326"/>
              <a:gd name="T22" fmla="*/ 261 w 364"/>
              <a:gd name="T23" fmla="*/ 64 h 326"/>
              <a:gd name="T24" fmla="*/ 278 w 364"/>
              <a:gd name="T25" fmla="*/ 54 h 326"/>
              <a:gd name="T26" fmla="*/ 297 w 364"/>
              <a:gd name="T27" fmla="*/ 48 h 326"/>
              <a:gd name="T28" fmla="*/ 316 w 364"/>
              <a:gd name="T29" fmla="*/ 43 h 326"/>
              <a:gd name="T30" fmla="*/ 337 w 364"/>
              <a:gd name="T31" fmla="*/ 40 h 326"/>
              <a:gd name="T32" fmla="*/ 363 w 364"/>
              <a:gd name="T33" fmla="*/ 41 h 326"/>
              <a:gd name="T34" fmla="*/ 343 w 364"/>
              <a:gd name="T35" fmla="*/ 26 h 326"/>
              <a:gd name="T36" fmla="*/ 314 w 364"/>
              <a:gd name="T37" fmla="*/ 12 h 326"/>
              <a:gd name="T38" fmla="*/ 284 w 364"/>
              <a:gd name="T39" fmla="*/ 3 h 326"/>
              <a:gd name="T40" fmla="*/ 254 w 364"/>
              <a:gd name="T41" fmla="*/ 0 h 326"/>
              <a:gd name="T42" fmla="*/ 222 w 364"/>
              <a:gd name="T43" fmla="*/ 1 h 326"/>
              <a:gd name="T44" fmla="*/ 192 w 364"/>
              <a:gd name="T45" fmla="*/ 7 h 326"/>
              <a:gd name="T46" fmla="*/ 163 w 364"/>
              <a:gd name="T47" fmla="*/ 18 h 326"/>
              <a:gd name="T48" fmla="*/ 131 w 364"/>
              <a:gd name="T49" fmla="*/ 35 h 326"/>
              <a:gd name="T50" fmla="*/ 115 w 364"/>
              <a:gd name="T51" fmla="*/ 48 h 326"/>
              <a:gd name="T52" fmla="*/ 97 w 364"/>
              <a:gd name="T53" fmla="*/ 65 h 326"/>
              <a:gd name="T54" fmla="*/ 84 w 364"/>
              <a:gd name="T55" fmla="*/ 85 h 326"/>
              <a:gd name="T56" fmla="*/ 71 w 364"/>
              <a:gd name="T57" fmla="*/ 106 h 326"/>
              <a:gd name="T58" fmla="*/ 64 w 364"/>
              <a:gd name="T59" fmla="*/ 126 h 326"/>
              <a:gd name="T60" fmla="*/ 57 w 364"/>
              <a:gd name="T61" fmla="*/ 146 h 326"/>
              <a:gd name="T62" fmla="*/ 52 w 364"/>
              <a:gd name="T63" fmla="*/ 166 h 326"/>
              <a:gd name="T64" fmla="*/ 51 w 364"/>
              <a:gd name="T65" fmla="*/ 189 h 326"/>
              <a:gd name="T66" fmla="*/ 119 w 364"/>
              <a:gd name="T67" fmla="*/ 325 h 32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64"/>
              <a:gd name="T103" fmla="*/ 0 h 326"/>
              <a:gd name="T104" fmla="*/ 364 w 364"/>
              <a:gd name="T105" fmla="*/ 326 h 32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64" h="326">
                <a:moveTo>
                  <a:pt x="238" y="189"/>
                </a:moveTo>
                <a:lnTo>
                  <a:pt x="187" y="189"/>
                </a:lnTo>
                <a:lnTo>
                  <a:pt x="187" y="186"/>
                </a:lnTo>
                <a:lnTo>
                  <a:pt x="187" y="181"/>
                </a:lnTo>
                <a:lnTo>
                  <a:pt x="187" y="175"/>
                </a:lnTo>
                <a:lnTo>
                  <a:pt x="188" y="170"/>
                </a:lnTo>
                <a:lnTo>
                  <a:pt x="189" y="164"/>
                </a:lnTo>
                <a:lnTo>
                  <a:pt x="190" y="159"/>
                </a:lnTo>
                <a:lnTo>
                  <a:pt x="191" y="154"/>
                </a:lnTo>
                <a:lnTo>
                  <a:pt x="192" y="148"/>
                </a:lnTo>
                <a:lnTo>
                  <a:pt x="195" y="142"/>
                </a:lnTo>
                <a:lnTo>
                  <a:pt x="196" y="137"/>
                </a:lnTo>
                <a:lnTo>
                  <a:pt x="200" y="132"/>
                </a:lnTo>
                <a:lnTo>
                  <a:pt x="202" y="125"/>
                </a:lnTo>
                <a:lnTo>
                  <a:pt x="205" y="119"/>
                </a:lnTo>
                <a:lnTo>
                  <a:pt x="210" y="113"/>
                </a:lnTo>
                <a:lnTo>
                  <a:pt x="213" y="107"/>
                </a:lnTo>
                <a:lnTo>
                  <a:pt x="221" y="98"/>
                </a:lnTo>
                <a:lnTo>
                  <a:pt x="224" y="94"/>
                </a:lnTo>
                <a:lnTo>
                  <a:pt x="231" y="87"/>
                </a:lnTo>
                <a:lnTo>
                  <a:pt x="238" y="81"/>
                </a:lnTo>
                <a:lnTo>
                  <a:pt x="246" y="75"/>
                </a:lnTo>
                <a:lnTo>
                  <a:pt x="253" y="69"/>
                </a:lnTo>
                <a:lnTo>
                  <a:pt x="261" y="64"/>
                </a:lnTo>
                <a:lnTo>
                  <a:pt x="269" y="60"/>
                </a:lnTo>
                <a:lnTo>
                  <a:pt x="278" y="54"/>
                </a:lnTo>
                <a:lnTo>
                  <a:pt x="288" y="51"/>
                </a:lnTo>
                <a:lnTo>
                  <a:pt x="297" y="48"/>
                </a:lnTo>
                <a:lnTo>
                  <a:pt x="306" y="45"/>
                </a:lnTo>
                <a:lnTo>
                  <a:pt x="316" y="43"/>
                </a:lnTo>
                <a:lnTo>
                  <a:pt x="326" y="41"/>
                </a:lnTo>
                <a:lnTo>
                  <a:pt x="337" y="40"/>
                </a:lnTo>
                <a:lnTo>
                  <a:pt x="347" y="40"/>
                </a:lnTo>
                <a:lnTo>
                  <a:pt x="363" y="41"/>
                </a:lnTo>
                <a:lnTo>
                  <a:pt x="356" y="36"/>
                </a:lnTo>
                <a:lnTo>
                  <a:pt x="343" y="26"/>
                </a:lnTo>
                <a:lnTo>
                  <a:pt x="329" y="19"/>
                </a:lnTo>
                <a:lnTo>
                  <a:pt x="314" y="12"/>
                </a:lnTo>
                <a:lnTo>
                  <a:pt x="299" y="8"/>
                </a:lnTo>
                <a:lnTo>
                  <a:pt x="284" y="3"/>
                </a:lnTo>
                <a:lnTo>
                  <a:pt x="268" y="2"/>
                </a:lnTo>
                <a:lnTo>
                  <a:pt x="254" y="0"/>
                </a:lnTo>
                <a:lnTo>
                  <a:pt x="238" y="0"/>
                </a:lnTo>
                <a:lnTo>
                  <a:pt x="222" y="1"/>
                </a:lnTo>
                <a:lnTo>
                  <a:pt x="207" y="3"/>
                </a:lnTo>
                <a:lnTo>
                  <a:pt x="192" y="7"/>
                </a:lnTo>
                <a:lnTo>
                  <a:pt x="178" y="11"/>
                </a:lnTo>
                <a:lnTo>
                  <a:pt x="163" y="18"/>
                </a:lnTo>
                <a:lnTo>
                  <a:pt x="150" y="24"/>
                </a:lnTo>
                <a:lnTo>
                  <a:pt x="131" y="35"/>
                </a:lnTo>
                <a:lnTo>
                  <a:pt x="125" y="40"/>
                </a:lnTo>
                <a:lnTo>
                  <a:pt x="115" y="48"/>
                </a:lnTo>
                <a:lnTo>
                  <a:pt x="106" y="56"/>
                </a:lnTo>
                <a:lnTo>
                  <a:pt x="97" y="65"/>
                </a:lnTo>
                <a:lnTo>
                  <a:pt x="90" y="75"/>
                </a:lnTo>
                <a:lnTo>
                  <a:pt x="84" y="85"/>
                </a:lnTo>
                <a:lnTo>
                  <a:pt x="77" y="94"/>
                </a:lnTo>
                <a:lnTo>
                  <a:pt x="71" y="106"/>
                </a:lnTo>
                <a:lnTo>
                  <a:pt x="67" y="115"/>
                </a:lnTo>
                <a:lnTo>
                  <a:pt x="64" y="126"/>
                </a:lnTo>
                <a:lnTo>
                  <a:pt x="60" y="136"/>
                </a:lnTo>
                <a:lnTo>
                  <a:pt x="57" y="146"/>
                </a:lnTo>
                <a:lnTo>
                  <a:pt x="54" y="156"/>
                </a:lnTo>
                <a:lnTo>
                  <a:pt x="52" y="166"/>
                </a:lnTo>
                <a:lnTo>
                  <a:pt x="52" y="175"/>
                </a:lnTo>
                <a:lnTo>
                  <a:pt x="51" y="189"/>
                </a:lnTo>
                <a:lnTo>
                  <a:pt x="0" y="189"/>
                </a:lnTo>
                <a:lnTo>
                  <a:pt x="119" y="325"/>
                </a:lnTo>
                <a:lnTo>
                  <a:pt x="238" y="189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7"/>
          <p:cNvSpPr>
            <a:spLocks/>
          </p:cNvSpPr>
          <p:nvPr/>
        </p:nvSpPr>
        <p:spPr bwMode="auto">
          <a:xfrm>
            <a:off x="6735763" y="2941638"/>
            <a:ext cx="366712" cy="327025"/>
          </a:xfrm>
          <a:custGeom>
            <a:avLst/>
            <a:gdLst>
              <a:gd name="T0" fmla="*/ 112 w 231"/>
              <a:gd name="T1" fmla="*/ 86 h 206"/>
              <a:gd name="T2" fmla="*/ 112 w 231"/>
              <a:gd name="T3" fmla="*/ 91 h 206"/>
              <a:gd name="T4" fmla="*/ 111 w 231"/>
              <a:gd name="T5" fmla="*/ 97 h 206"/>
              <a:gd name="T6" fmla="*/ 110 w 231"/>
              <a:gd name="T7" fmla="*/ 104 h 206"/>
              <a:gd name="T8" fmla="*/ 108 w 231"/>
              <a:gd name="T9" fmla="*/ 112 h 206"/>
              <a:gd name="T10" fmla="*/ 106 w 231"/>
              <a:gd name="T11" fmla="*/ 118 h 206"/>
              <a:gd name="T12" fmla="*/ 102 w 231"/>
              <a:gd name="T13" fmla="*/ 126 h 206"/>
              <a:gd name="T14" fmla="*/ 97 w 231"/>
              <a:gd name="T15" fmla="*/ 133 h 206"/>
              <a:gd name="T16" fmla="*/ 90 w 231"/>
              <a:gd name="T17" fmla="*/ 143 h 206"/>
              <a:gd name="T18" fmla="*/ 84 w 231"/>
              <a:gd name="T19" fmla="*/ 150 h 206"/>
              <a:gd name="T20" fmla="*/ 74 w 231"/>
              <a:gd name="T21" fmla="*/ 158 h 206"/>
              <a:gd name="T22" fmla="*/ 65 w 231"/>
              <a:gd name="T23" fmla="*/ 165 h 206"/>
              <a:gd name="T24" fmla="*/ 54 w 231"/>
              <a:gd name="T25" fmla="*/ 171 h 206"/>
              <a:gd name="T26" fmla="*/ 42 w 231"/>
              <a:gd name="T27" fmla="*/ 175 h 206"/>
              <a:gd name="T28" fmla="*/ 30 w 231"/>
              <a:gd name="T29" fmla="*/ 178 h 206"/>
              <a:gd name="T30" fmla="*/ 17 w 231"/>
              <a:gd name="T31" fmla="*/ 180 h 206"/>
              <a:gd name="T32" fmla="*/ 0 w 231"/>
              <a:gd name="T33" fmla="*/ 179 h 206"/>
              <a:gd name="T34" fmla="*/ 13 w 231"/>
              <a:gd name="T35" fmla="*/ 188 h 206"/>
              <a:gd name="T36" fmla="*/ 31 w 231"/>
              <a:gd name="T37" fmla="*/ 197 h 206"/>
              <a:gd name="T38" fmla="*/ 50 w 231"/>
              <a:gd name="T39" fmla="*/ 203 h 206"/>
              <a:gd name="T40" fmla="*/ 69 w 231"/>
              <a:gd name="T41" fmla="*/ 205 h 206"/>
              <a:gd name="T42" fmla="*/ 89 w 231"/>
              <a:gd name="T43" fmla="*/ 204 h 206"/>
              <a:gd name="T44" fmla="*/ 108 w 231"/>
              <a:gd name="T45" fmla="*/ 201 h 206"/>
              <a:gd name="T46" fmla="*/ 127 w 231"/>
              <a:gd name="T47" fmla="*/ 194 h 206"/>
              <a:gd name="T48" fmla="*/ 147 w 231"/>
              <a:gd name="T49" fmla="*/ 183 h 206"/>
              <a:gd name="T50" fmla="*/ 157 w 231"/>
              <a:gd name="T51" fmla="*/ 175 h 206"/>
              <a:gd name="T52" fmla="*/ 168 w 231"/>
              <a:gd name="T53" fmla="*/ 164 h 206"/>
              <a:gd name="T54" fmla="*/ 177 w 231"/>
              <a:gd name="T55" fmla="*/ 152 h 206"/>
              <a:gd name="T56" fmla="*/ 185 w 231"/>
              <a:gd name="T57" fmla="*/ 138 h 206"/>
              <a:gd name="T58" fmla="*/ 190 w 231"/>
              <a:gd name="T59" fmla="*/ 126 h 206"/>
              <a:gd name="T60" fmla="*/ 194 w 231"/>
              <a:gd name="T61" fmla="*/ 113 h 206"/>
              <a:gd name="T62" fmla="*/ 197 w 231"/>
              <a:gd name="T63" fmla="*/ 100 h 206"/>
              <a:gd name="T64" fmla="*/ 198 w 231"/>
              <a:gd name="T65" fmla="*/ 86 h 206"/>
              <a:gd name="T66" fmla="*/ 155 w 231"/>
              <a:gd name="T67" fmla="*/ 0 h 20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31"/>
              <a:gd name="T103" fmla="*/ 0 h 206"/>
              <a:gd name="T104" fmla="*/ 231 w 231"/>
              <a:gd name="T105" fmla="*/ 206 h 20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31" h="206">
                <a:moveTo>
                  <a:pt x="79" y="86"/>
                </a:moveTo>
                <a:lnTo>
                  <a:pt x="112" y="86"/>
                </a:lnTo>
                <a:lnTo>
                  <a:pt x="112" y="88"/>
                </a:lnTo>
                <a:lnTo>
                  <a:pt x="112" y="91"/>
                </a:lnTo>
                <a:lnTo>
                  <a:pt x="112" y="95"/>
                </a:lnTo>
                <a:lnTo>
                  <a:pt x="111" y="97"/>
                </a:lnTo>
                <a:lnTo>
                  <a:pt x="110" y="101"/>
                </a:lnTo>
                <a:lnTo>
                  <a:pt x="110" y="104"/>
                </a:lnTo>
                <a:lnTo>
                  <a:pt x="109" y="108"/>
                </a:lnTo>
                <a:lnTo>
                  <a:pt x="108" y="112"/>
                </a:lnTo>
                <a:lnTo>
                  <a:pt x="107" y="115"/>
                </a:lnTo>
                <a:lnTo>
                  <a:pt x="106" y="118"/>
                </a:lnTo>
                <a:lnTo>
                  <a:pt x="103" y="122"/>
                </a:lnTo>
                <a:lnTo>
                  <a:pt x="102" y="126"/>
                </a:lnTo>
                <a:lnTo>
                  <a:pt x="100" y="130"/>
                </a:lnTo>
                <a:lnTo>
                  <a:pt x="97" y="133"/>
                </a:lnTo>
                <a:lnTo>
                  <a:pt x="95" y="138"/>
                </a:lnTo>
                <a:lnTo>
                  <a:pt x="90" y="143"/>
                </a:lnTo>
                <a:lnTo>
                  <a:pt x="88" y="145"/>
                </a:lnTo>
                <a:lnTo>
                  <a:pt x="84" y="150"/>
                </a:lnTo>
                <a:lnTo>
                  <a:pt x="79" y="154"/>
                </a:lnTo>
                <a:lnTo>
                  <a:pt x="74" y="158"/>
                </a:lnTo>
                <a:lnTo>
                  <a:pt x="70" y="162"/>
                </a:lnTo>
                <a:lnTo>
                  <a:pt x="65" y="165"/>
                </a:lnTo>
                <a:lnTo>
                  <a:pt x="59" y="167"/>
                </a:lnTo>
                <a:lnTo>
                  <a:pt x="54" y="171"/>
                </a:lnTo>
                <a:lnTo>
                  <a:pt x="48" y="173"/>
                </a:lnTo>
                <a:lnTo>
                  <a:pt x="42" y="175"/>
                </a:lnTo>
                <a:lnTo>
                  <a:pt x="36" y="177"/>
                </a:lnTo>
                <a:lnTo>
                  <a:pt x="30" y="178"/>
                </a:lnTo>
                <a:lnTo>
                  <a:pt x="23" y="179"/>
                </a:lnTo>
                <a:lnTo>
                  <a:pt x="17" y="180"/>
                </a:lnTo>
                <a:lnTo>
                  <a:pt x="10" y="180"/>
                </a:lnTo>
                <a:lnTo>
                  <a:pt x="0" y="179"/>
                </a:lnTo>
                <a:lnTo>
                  <a:pt x="4" y="182"/>
                </a:lnTo>
                <a:lnTo>
                  <a:pt x="13" y="188"/>
                </a:lnTo>
                <a:lnTo>
                  <a:pt x="21" y="193"/>
                </a:lnTo>
                <a:lnTo>
                  <a:pt x="31" y="197"/>
                </a:lnTo>
                <a:lnTo>
                  <a:pt x="40" y="200"/>
                </a:lnTo>
                <a:lnTo>
                  <a:pt x="50" y="203"/>
                </a:lnTo>
                <a:lnTo>
                  <a:pt x="60" y="204"/>
                </a:lnTo>
                <a:lnTo>
                  <a:pt x="69" y="205"/>
                </a:lnTo>
                <a:lnTo>
                  <a:pt x="79" y="205"/>
                </a:lnTo>
                <a:lnTo>
                  <a:pt x="89" y="204"/>
                </a:lnTo>
                <a:lnTo>
                  <a:pt x="99" y="203"/>
                </a:lnTo>
                <a:lnTo>
                  <a:pt x="108" y="201"/>
                </a:lnTo>
                <a:lnTo>
                  <a:pt x="117" y="198"/>
                </a:lnTo>
                <a:lnTo>
                  <a:pt x="127" y="194"/>
                </a:lnTo>
                <a:lnTo>
                  <a:pt x="135" y="190"/>
                </a:lnTo>
                <a:lnTo>
                  <a:pt x="147" y="183"/>
                </a:lnTo>
                <a:lnTo>
                  <a:pt x="151" y="180"/>
                </a:lnTo>
                <a:lnTo>
                  <a:pt x="157" y="175"/>
                </a:lnTo>
                <a:lnTo>
                  <a:pt x="163" y="170"/>
                </a:lnTo>
                <a:lnTo>
                  <a:pt x="168" y="164"/>
                </a:lnTo>
                <a:lnTo>
                  <a:pt x="173" y="158"/>
                </a:lnTo>
                <a:lnTo>
                  <a:pt x="177" y="152"/>
                </a:lnTo>
                <a:lnTo>
                  <a:pt x="181" y="145"/>
                </a:lnTo>
                <a:lnTo>
                  <a:pt x="185" y="138"/>
                </a:lnTo>
                <a:lnTo>
                  <a:pt x="187" y="132"/>
                </a:lnTo>
                <a:lnTo>
                  <a:pt x="190" y="126"/>
                </a:lnTo>
                <a:lnTo>
                  <a:pt x="192" y="119"/>
                </a:lnTo>
                <a:lnTo>
                  <a:pt x="194" y="113"/>
                </a:lnTo>
                <a:lnTo>
                  <a:pt x="196" y="106"/>
                </a:lnTo>
                <a:lnTo>
                  <a:pt x="197" y="100"/>
                </a:lnTo>
                <a:lnTo>
                  <a:pt x="197" y="95"/>
                </a:lnTo>
                <a:lnTo>
                  <a:pt x="198" y="86"/>
                </a:lnTo>
                <a:lnTo>
                  <a:pt x="230" y="86"/>
                </a:lnTo>
                <a:lnTo>
                  <a:pt x="155" y="0"/>
                </a:lnTo>
                <a:lnTo>
                  <a:pt x="79" y="86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8"/>
          <p:cNvSpPr>
            <a:spLocks/>
          </p:cNvSpPr>
          <p:nvPr/>
        </p:nvSpPr>
        <p:spPr bwMode="auto">
          <a:xfrm>
            <a:off x="2209800" y="2349500"/>
            <a:ext cx="2155825" cy="1925638"/>
          </a:xfrm>
          <a:custGeom>
            <a:avLst/>
            <a:gdLst>
              <a:gd name="T0" fmla="*/ 657 w 1358"/>
              <a:gd name="T1" fmla="*/ 504 h 1213"/>
              <a:gd name="T2" fmla="*/ 657 w 1358"/>
              <a:gd name="T3" fmla="*/ 536 h 1213"/>
              <a:gd name="T4" fmla="*/ 654 w 1358"/>
              <a:gd name="T5" fmla="*/ 575 h 1213"/>
              <a:gd name="T6" fmla="*/ 647 w 1358"/>
              <a:gd name="T7" fmla="*/ 617 h 1213"/>
              <a:gd name="T8" fmla="*/ 639 w 1358"/>
              <a:gd name="T9" fmla="*/ 659 h 1213"/>
              <a:gd name="T10" fmla="*/ 622 w 1358"/>
              <a:gd name="T11" fmla="*/ 699 h 1213"/>
              <a:gd name="T12" fmla="*/ 601 w 1358"/>
              <a:gd name="T13" fmla="*/ 745 h 1213"/>
              <a:gd name="T14" fmla="*/ 573 w 1358"/>
              <a:gd name="T15" fmla="*/ 788 h 1213"/>
              <a:gd name="T16" fmla="*/ 530 w 1358"/>
              <a:gd name="T17" fmla="*/ 847 h 1213"/>
              <a:gd name="T18" fmla="*/ 493 w 1358"/>
              <a:gd name="T19" fmla="*/ 887 h 1213"/>
              <a:gd name="T20" fmla="*/ 437 w 1358"/>
              <a:gd name="T21" fmla="*/ 932 h 1213"/>
              <a:gd name="T22" fmla="*/ 379 w 1358"/>
              <a:gd name="T23" fmla="*/ 974 h 1213"/>
              <a:gd name="T24" fmla="*/ 315 w 1358"/>
              <a:gd name="T25" fmla="*/ 1009 h 1213"/>
              <a:gd name="T26" fmla="*/ 244 w 1358"/>
              <a:gd name="T27" fmla="*/ 1034 h 1213"/>
              <a:gd name="T28" fmla="*/ 173 w 1358"/>
              <a:gd name="T29" fmla="*/ 1052 h 1213"/>
              <a:gd name="T30" fmla="*/ 97 w 1358"/>
              <a:gd name="T31" fmla="*/ 1062 h 1213"/>
              <a:gd name="T32" fmla="*/ 0 w 1358"/>
              <a:gd name="T33" fmla="*/ 1059 h 1213"/>
              <a:gd name="T34" fmla="*/ 72 w 1358"/>
              <a:gd name="T35" fmla="*/ 1113 h 1213"/>
              <a:gd name="T36" fmla="*/ 180 w 1358"/>
              <a:gd name="T37" fmla="*/ 1166 h 1213"/>
              <a:gd name="T38" fmla="*/ 294 w 1358"/>
              <a:gd name="T39" fmla="*/ 1200 h 1213"/>
              <a:gd name="T40" fmla="*/ 408 w 1358"/>
              <a:gd name="T41" fmla="*/ 1212 h 1213"/>
              <a:gd name="T42" fmla="*/ 525 w 1358"/>
              <a:gd name="T43" fmla="*/ 1209 h 1213"/>
              <a:gd name="T44" fmla="*/ 639 w 1358"/>
              <a:gd name="T45" fmla="*/ 1187 h 1213"/>
              <a:gd name="T46" fmla="*/ 746 w 1358"/>
              <a:gd name="T47" fmla="*/ 1146 h 1213"/>
              <a:gd name="T48" fmla="*/ 868 w 1358"/>
              <a:gd name="T49" fmla="*/ 1080 h 1213"/>
              <a:gd name="T50" fmla="*/ 926 w 1358"/>
              <a:gd name="T51" fmla="*/ 1034 h 1213"/>
              <a:gd name="T52" fmla="*/ 992 w 1358"/>
              <a:gd name="T53" fmla="*/ 970 h 1213"/>
              <a:gd name="T54" fmla="*/ 1043 w 1358"/>
              <a:gd name="T55" fmla="*/ 895 h 1213"/>
              <a:gd name="T56" fmla="*/ 1089 w 1358"/>
              <a:gd name="T57" fmla="*/ 818 h 1213"/>
              <a:gd name="T58" fmla="*/ 1119 w 1358"/>
              <a:gd name="T59" fmla="*/ 742 h 1213"/>
              <a:gd name="T60" fmla="*/ 1144 w 1358"/>
              <a:gd name="T61" fmla="*/ 666 h 1213"/>
              <a:gd name="T62" fmla="*/ 1160 w 1358"/>
              <a:gd name="T63" fmla="*/ 592 h 1213"/>
              <a:gd name="T64" fmla="*/ 1167 w 1358"/>
              <a:gd name="T65" fmla="*/ 504 h 1213"/>
              <a:gd name="T66" fmla="*/ 911 w 1358"/>
              <a:gd name="T67" fmla="*/ 0 h 121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58"/>
              <a:gd name="T103" fmla="*/ 0 h 1213"/>
              <a:gd name="T104" fmla="*/ 1358 w 1358"/>
              <a:gd name="T105" fmla="*/ 1213 h 121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58" h="1213">
                <a:moveTo>
                  <a:pt x="467" y="504"/>
                </a:moveTo>
                <a:lnTo>
                  <a:pt x="657" y="504"/>
                </a:lnTo>
                <a:lnTo>
                  <a:pt x="657" y="518"/>
                </a:lnTo>
                <a:lnTo>
                  <a:pt x="657" y="536"/>
                </a:lnTo>
                <a:lnTo>
                  <a:pt x="657" y="559"/>
                </a:lnTo>
                <a:lnTo>
                  <a:pt x="654" y="575"/>
                </a:lnTo>
                <a:lnTo>
                  <a:pt x="650" y="598"/>
                </a:lnTo>
                <a:lnTo>
                  <a:pt x="647" y="617"/>
                </a:lnTo>
                <a:lnTo>
                  <a:pt x="644" y="636"/>
                </a:lnTo>
                <a:lnTo>
                  <a:pt x="639" y="659"/>
                </a:lnTo>
                <a:lnTo>
                  <a:pt x="629" y="681"/>
                </a:lnTo>
                <a:lnTo>
                  <a:pt x="622" y="699"/>
                </a:lnTo>
                <a:lnTo>
                  <a:pt x="609" y="720"/>
                </a:lnTo>
                <a:lnTo>
                  <a:pt x="601" y="745"/>
                </a:lnTo>
                <a:lnTo>
                  <a:pt x="589" y="767"/>
                </a:lnTo>
                <a:lnTo>
                  <a:pt x="573" y="788"/>
                </a:lnTo>
                <a:lnTo>
                  <a:pt x="558" y="813"/>
                </a:lnTo>
                <a:lnTo>
                  <a:pt x="530" y="847"/>
                </a:lnTo>
                <a:lnTo>
                  <a:pt x="518" y="859"/>
                </a:lnTo>
                <a:lnTo>
                  <a:pt x="493" y="887"/>
                </a:lnTo>
                <a:lnTo>
                  <a:pt x="467" y="910"/>
                </a:lnTo>
                <a:lnTo>
                  <a:pt x="437" y="932"/>
                </a:lnTo>
                <a:lnTo>
                  <a:pt x="411" y="955"/>
                </a:lnTo>
                <a:lnTo>
                  <a:pt x="379" y="974"/>
                </a:lnTo>
                <a:lnTo>
                  <a:pt x="348" y="989"/>
                </a:lnTo>
                <a:lnTo>
                  <a:pt x="315" y="1009"/>
                </a:lnTo>
                <a:lnTo>
                  <a:pt x="280" y="1022"/>
                </a:lnTo>
                <a:lnTo>
                  <a:pt x="244" y="1034"/>
                </a:lnTo>
                <a:lnTo>
                  <a:pt x="211" y="1044"/>
                </a:lnTo>
                <a:lnTo>
                  <a:pt x="173" y="1052"/>
                </a:lnTo>
                <a:lnTo>
                  <a:pt x="137" y="1059"/>
                </a:lnTo>
                <a:lnTo>
                  <a:pt x="97" y="1062"/>
                </a:lnTo>
                <a:lnTo>
                  <a:pt x="57" y="1062"/>
                </a:lnTo>
                <a:lnTo>
                  <a:pt x="0" y="1059"/>
                </a:lnTo>
                <a:lnTo>
                  <a:pt x="24" y="1077"/>
                </a:lnTo>
                <a:lnTo>
                  <a:pt x="72" y="1113"/>
                </a:lnTo>
                <a:lnTo>
                  <a:pt x="123" y="1141"/>
                </a:lnTo>
                <a:lnTo>
                  <a:pt x="180" y="1166"/>
                </a:lnTo>
                <a:lnTo>
                  <a:pt x="236" y="1184"/>
                </a:lnTo>
                <a:lnTo>
                  <a:pt x="294" y="1200"/>
                </a:lnTo>
                <a:lnTo>
                  <a:pt x="353" y="1205"/>
                </a:lnTo>
                <a:lnTo>
                  <a:pt x="408" y="1212"/>
                </a:lnTo>
                <a:lnTo>
                  <a:pt x="467" y="1212"/>
                </a:lnTo>
                <a:lnTo>
                  <a:pt x="525" y="1209"/>
                </a:lnTo>
                <a:lnTo>
                  <a:pt x="583" y="1200"/>
                </a:lnTo>
                <a:lnTo>
                  <a:pt x="639" y="1187"/>
                </a:lnTo>
                <a:lnTo>
                  <a:pt x="692" y="1169"/>
                </a:lnTo>
                <a:lnTo>
                  <a:pt x="746" y="1146"/>
                </a:lnTo>
                <a:lnTo>
                  <a:pt x="797" y="1123"/>
                </a:lnTo>
                <a:lnTo>
                  <a:pt x="868" y="1080"/>
                </a:lnTo>
                <a:lnTo>
                  <a:pt x="890" y="1064"/>
                </a:lnTo>
                <a:lnTo>
                  <a:pt x="926" y="1034"/>
                </a:lnTo>
                <a:lnTo>
                  <a:pt x="961" y="1003"/>
                </a:lnTo>
                <a:lnTo>
                  <a:pt x="992" y="970"/>
                </a:lnTo>
                <a:lnTo>
                  <a:pt x="1018" y="932"/>
                </a:lnTo>
                <a:lnTo>
                  <a:pt x="1043" y="895"/>
                </a:lnTo>
                <a:lnTo>
                  <a:pt x="1068" y="859"/>
                </a:lnTo>
                <a:lnTo>
                  <a:pt x="1089" y="818"/>
                </a:lnTo>
                <a:lnTo>
                  <a:pt x="1104" y="781"/>
                </a:lnTo>
                <a:lnTo>
                  <a:pt x="1119" y="742"/>
                </a:lnTo>
                <a:lnTo>
                  <a:pt x="1134" y="706"/>
                </a:lnTo>
                <a:lnTo>
                  <a:pt x="1144" y="666"/>
                </a:lnTo>
                <a:lnTo>
                  <a:pt x="1154" y="628"/>
                </a:lnTo>
                <a:lnTo>
                  <a:pt x="1160" y="592"/>
                </a:lnTo>
                <a:lnTo>
                  <a:pt x="1164" y="559"/>
                </a:lnTo>
                <a:lnTo>
                  <a:pt x="1167" y="504"/>
                </a:lnTo>
                <a:lnTo>
                  <a:pt x="1357" y="504"/>
                </a:lnTo>
                <a:lnTo>
                  <a:pt x="911" y="0"/>
                </a:lnTo>
                <a:lnTo>
                  <a:pt x="467" y="504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089" name="Group 19"/>
          <p:cNvGrpSpPr>
            <a:grpSpLocks/>
          </p:cNvGrpSpPr>
          <p:nvPr/>
        </p:nvGrpSpPr>
        <p:grpSpPr bwMode="auto">
          <a:xfrm>
            <a:off x="6804025" y="3522663"/>
            <a:ext cx="354013" cy="690562"/>
            <a:chOff x="4294" y="2348"/>
            <a:chExt cx="223" cy="435"/>
          </a:xfrm>
        </p:grpSpPr>
        <p:sp>
          <p:nvSpPr>
            <p:cNvPr id="3229" name="Line 20"/>
            <p:cNvSpPr>
              <a:spLocks noChangeShapeType="1"/>
            </p:cNvSpPr>
            <p:nvPr/>
          </p:nvSpPr>
          <p:spPr bwMode="auto">
            <a:xfrm flipV="1">
              <a:off x="4504" y="2648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" name="Line 21"/>
            <p:cNvSpPr>
              <a:spLocks noChangeShapeType="1"/>
            </p:cNvSpPr>
            <p:nvPr/>
          </p:nvSpPr>
          <p:spPr bwMode="auto">
            <a:xfrm>
              <a:off x="4454" y="2653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" name="Line 22"/>
            <p:cNvSpPr>
              <a:spLocks noChangeShapeType="1"/>
            </p:cNvSpPr>
            <p:nvPr/>
          </p:nvSpPr>
          <p:spPr bwMode="auto">
            <a:xfrm>
              <a:off x="4438" y="2649"/>
              <a:ext cx="15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" name="Line 23"/>
            <p:cNvSpPr>
              <a:spLocks noChangeShapeType="1"/>
            </p:cNvSpPr>
            <p:nvPr/>
          </p:nvSpPr>
          <p:spPr bwMode="auto">
            <a:xfrm flipV="1">
              <a:off x="4418" y="2648"/>
              <a:ext cx="17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" name="Line 24"/>
            <p:cNvSpPr>
              <a:spLocks noChangeShapeType="1"/>
            </p:cNvSpPr>
            <p:nvPr/>
          </p:nvSpPr>
          <p:spPr bwMode="auto">
            <a:xfrm flipV="1">
              <a:off x="4472" y="2681"/>
              <a:ext cx="41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" name="Line 25"/>
            <p:cNvSpPr>
              <a:spLocks noChangeShapeType="1"/>
            </p:cNvSpPr>
            <p:nvPr/>
          </p:nvSpPr>
          <p:spPr bwMode="auto">
            <a:xfrm>
              <a:off x="4447" y="2689"/>
              <a:ext cx="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" name="Line 26"/>
            <p:cNvSpPr>
              <a:spLocks noChangeShapeType="1"/>
            </p:cNvSpPr>
            <p:nvPr/>
          </p:nvSpPr>
          <p:spPr bwMode="auto">
            <a:xfrm>
              <a:off x="4419" y="2671"/>
              <a:ext cx="26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" name="Line 27"/>
            <p:cNvSpPr>
              <a:spLocks noChangeShapeType="1"/>
            </p:cNvSpPr>
            <p:nvPr/>
          </p:nvSpPr>
          <p:spPr bwMode="auto">
            <a:xfrm>
              <a:off x="4416" y="2348"/>
              <a:ext cx="4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7" name="Line 28"/>
            <p:cNvSpPr>
              <a:spLocks noChangeShapeType="1"/>
            </p:cNvSpPr>
            <p:nvPr/>
          </p:nvSpPr>
          <p:spPr bwMode="auto">
            <a:xfrm>
              <a:off x="4297" y="2657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8" name="Line 29"/>
            <p:cNvSpPr>
              <a:spLocks noChangeShapeType="1"/>
            </p:cNvSpPr>
            <p:nvPr/>
          </p:nvSpPr>
          <p:spPr bwMode="auto">
            <a:xfrm flipH="1">
              <a:off x="4299" y="2656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9" name="Line 30"/>
            <p:cNvSpPr>
              <a:spLocks noChangeShapeType="1"/>
            </p:cNvSpPr>
            <p:nvPr/>
          </p:nvSpPr>
          <p:spPr bwMode="auto">
            <a:xfrm flipH="1">
              <a:off x="4331" y="2645"/>
              <a:ext cx="3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0" name="Line 31"/>
            <p:cNvSpPr>
              <a:spLocks noChangeShapeType="1"/>
            </p:cNvSpPr>
            <p:nvPr/>
          </p:nvSpPr>
          <p:spPr bwMode="auto">
            <a:xfrm flipH="1">
              <a:off x="4370" y="2622"/>
              <a:ext cx="42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1" name="Line 32"/>
            <p:cNvSpPr>
              <a:spLocks noChangeShapeType="1"/>
            </p:cNvSpPr>
            <p:nvPr/>
          </p:nvSpPr>
          <p:spPr bwMode="auto">
            <a:xfrm flipV="1">
              <a:off x="4355" y="2667"/>
              <a:ext cx="5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2" name="Line 33"/>
            <p:cNvSpPr>
              <a:spLocks noChangeShapeType="1"/>
            </p:cNvSpPr>
            <p:nvPr/>
          </p:nvSpPr>
          <p:spPr bwMode="auto">
            <a:xfrm>
              <a:off x="4324" y="2681"/>
              <a:ext cx="3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34"/>
            <p:cNvSpPr>
              <a:spLocks noChangeShapeType="1"/>
            </p:cNvSpPr>
            <p:nvPr/>
          </p:nvSpPr>
          <p:spPr bwMode="auto">
            <a:xfrm>
              <a:off x="4302" y="2674"/>
              <a:ext cx="20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35"/>
            <p:cNvSpPr>
              <a:spLocks noChangeShapeType="1"/>
            </p:cNvSpPr>
            <p:nvPr/>
          </p:nvSpPr>
          <p:spPr bwMode="auto">
            <a:xfrm flipV="1">
              <a:off x="4394" y="2690"/>
              <a:ext cx="1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Line 36"/>
            <p:cNvSpPr>
              <a:spLocks noChangeShapeType="1"/>
            </p:cNvSpPr>
            <p:nvPr/>
          </p:nvSpPr>
          <p:spPr bwMode="auto">
            <a:xfrm flipV="1">
              <a:off x="4356" y="2702"/>
              <a:ext cx="3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6" name="Line 37"/>
            <p:cNvSpPr>
              <a:spLocks noChangeShapeType="1"/>
            </p:cNvSpPr>
            <p:nvPr/>
          </p:nvSpPr>
          <p:spPr bwMode="auto">
            <a:xfrm>
              <a:off x="4313" y="2699"/>
              <a:ext cx="42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7" name="Line 38"/>
            <p:cNvSpPr>
              <a:spLocks noChangeShapeType="1"/>
            </p:cNvSpPr>
            <p:nvPr/>
          </p:nvSpPr>
          <p:spPr bwMode="auto">
            <a:xfrm>
              <a:off x="4294" y="2687"/>
              <a:ext cx="17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8" name="Line 39"/>
            <p:cNvSpPr>
              <a:spLocks noChangeShapeType="1"/>
            </p:cNvSpPr>
            <p:nvPr/>
          </p:nvSpPr>
          <p:spPr bwMode="auto">
            <a:xfrm flipH="1">
              <a:off x="4410" y="2348"/>
              <a:ext cx="4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9" name="Line 40"/>
            <p:cNvSpPr>
              <a:spLocks noChangeShapeType="1"/>
            </p:cNvSpPr>
            <p:nvPr/>
          </p:nvSpPr>
          <p:spPr bwMode="auto">
            <a:xfrm>
              <a:off x="4411" y="2361"/>
              <a:ext cx="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0" name="Line 41"/>
            <p:cNvSpPr>
              <a:spLocks noChangeShapeType="1"/>
            </p:cNvSpPr>
            <p:nvPr/>
          </p:nvSpPr>
          <p:spPr bwMode="auto">
            <a:xfrm flipV="1">
              <a:off x="4414" y="2369"/>
              <a:ext cx="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1" name="Line 42"/>
            <p:cNvSpPr>
              <a:spLocks noChangeShapeType="1"/>
            </p:cNvSpPr>
            <p:nvPr/>
          </p:nvSpPr>
          <p:spPr bwMode="auto">
            <a:xfrm>
              <a:off x="4412" y="2375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2" name="Line 43"/>
            <p:cNvSpPr>
              <a:spLocks noChangeShapeType="1"/>
            </p:cNvSpPr>
            <p:nvPr/>
          </p:nvSpPr>
          <p:spPr bwMode="auto">
            <a:xfrm flipH="1" flipV="1">
              <a:off x="4411" y="2384"/>
              <a:ext cx="7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3" name="Line 44"/>
            <p:cNvSpPr>
              <a:spLocks noChangeShapeType="1"/>
            </p:cNvSpPr>
            <p:nvPr/>
          </p:nvSpPr>
          <p:spPr bwMode="auto">
            <a:xfrm flipV="1">
              <a:off x="4407" y="2387"/>
              <a:ext cx="15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4" name="Line 45"/>
            <p:cNvSpPr>
              <a:spLocks noChangeShapeType="1"/>
            </p:cNvSpPr>
            <p:nvPr/>
          </p:nvSpPr>
          <p:spPr bwMode="auto">
            <a:xfrm flipV="1">
              <a:off x="4413" y="2394"/>
              <a:ext cx="1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5" name="Line 46"/>
            <p:cNvSpPr>
              <a:spLocks noChangeShapeType="1"/>
            </p:cNvSpPr>
            <p:nvPr/>
          </p:nvSpPr>
          <p:spPr bwMode="auto">
            <a:xfrm>
              <a:off x="4405" y="2402"/>
              <a:ext cx="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47"/>
            <p:cNvSpPr>
              <a:spLocks noChangeShapeType="1"/>
            </p:cNvSpPr>
            <p:nvPr/>
          </p:nvSpPr>
          <p:spPr bwMode="auto">
            <a:xfrm>
              <a:off x="4419" y="2416"/>
              <a:ext cx="1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48"/>
            <p:cNvSpPr>
              <a:spLocks noChangeShapeType="1"/>
            </p:cNvSpPr>
            <p:nvPr/>
          </p:nvSpPr>
          <p:spPr bwMode="auto">
            <a:xfrm flipV="1">
              <a:off x="4400" y="2415"/>
              <a:ext cx="1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Line 49"/>
            <p:cNvSpPr>
              <a:spLocks noChangeShapeType="1"/>
            </p:cNvSpPr>
            <p:nvPr/>
          </p:nvSpPr>
          <p:spPr bwMode="auto">
            <a:xfrm flipV="1">
              <a:off x="4414" y="2425"/>
              <a:ext cx="1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9" name="Line 50"/>
            <p:cNvSpPr>
              <a:spLocks noChangeShapeType="1"/>
            </p:cNvSpPr>
            <p:nvPr/>
          </p:nvSpPr>
          <p:spPr bwMode="auto">
            <a:xfrm>
              <a:off x="4396" y="2432"/>
              <a:ext cx="1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0" name="Line 51"/>
            <p:cNvSpPr>
              <a:spLocks noChangeShapeType="1"/>
            </p:cNvSpPr>
            <p:nvPr/>
          </p:nvSpPr>
          <p:spPr bwMode="auto">
            <a:xfrm>
              <a:off x="4392" y="2427"/>
              <a:ext cx="2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1" name="Line 52"/>
            <p:cNvSpPr>
              <a:spLocks noChangeShapeType="1"/>
            </p:cNvSpPr>
            <p:nvPr/>
          </p:nvSpPr>
          <p:spPr bwMode="auto">
            <a:xfrm flipV="1">
              <a:off x="4427" y="2431"/>
              <a:ext cx="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2" name="Line 53"/>
            <p:cNvSpPr>
              <a:spLocks noChangeShapeType="1"/>
            </p:cNvSpPr>
            <p:nvPr/>
          </p:nvSpPr>
          <p:spPr bwMode="auto">
            <a:xfrm flipV="1">
              <a:off x="4384" y="2443"/>
              <a:ext cx="4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3" name="Line 54"/>
            <p:cNvSpPr>
              <a:spLocks noChangeShapeType="1"/>
            </p:cNvSpPr>
            <p:nvPr/>
          </p:nvSpPr>
          <p:spPr bwMode="auto">
            <a:xfrm>
              <a:off x="4424" y="2451"/>
              <a:ext cx="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4" name="Line 55"/>
            <p:cNvSpPr>
              <a:spLocks noChangeShapeType="1"/>
            </p:cNvSpPr>
            <p:nvPr/>
          </p:nvSpPr>
          <p:spPr bwMode="auto">
            <a:xfrm>
              <a:off x="4389" y="2444"/>
              <a:ext cx="33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5" name="Line 56"/>
            <p:cNvSpPr>
              <a:spLocks noChangeShapeType="1"/>
            </p:cNvSpPr>
            <p:nvPr/>
          </p:nvSpPr>
          <p:spPr bwMode="auto">
            <a:xfrm flipV="1">
              <a:off x="4424" y="2445"/>
              <a:ext cx="16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" name="Line 57"/>
            <p:cNvSpPr>
              <a:spLocks noChangeShapeType="1"/>
            </p:cNvSpPr>
            <p:nvPr/>
          </p:nvSpPr>
          <p:spPr bwMode="auto">
            <a:xfrm flipV="1">
              <a:off x="4376" y="2468"/>
              <a:ext cx="4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" name="Line 58"/>
            <p:cNvSpPr>
              <a:spLocks noChangeShapeType="1"/>
            </p:cNvSpPr>
            <p:nvPr/>
          </p:nvSpPr>
          <p:spPr bwMode="auto">
            <a:xfrm flipV="1">
              <a:off x="4437" y="2464"/>
              <a:ext cx="2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8" name="Line 59"/>
            <p:cNvSpPr>
              <a:spLocks noChangeShapeType="1"/>
            </p:cNvSpPr>
            <p:nvPr/>
          </p:nvSpPr>
          <p:spPr bwMode="auto">
            <a:xfrm flipV="1">
              <a:off x="4397" y="2480"/>
              <a:ext cx="3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9" name="Line 60"/>
            <p:cNvSpPr>
              <a:spLocks noChangeShapeType="1"/>
            </p:cNvSpPr>
            <p:nvPr/>
          </p:nvSpPr>
          <p:spPr bwMode="auto">
            <a:xfrm>
              <a:off x="4370" y="2485"/>
              <a:ext cx="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0" name="Line 61"/>
            <p:cNvSpPr>
              <a:spLocks noChangeShapeType="1"/>
            </p:cNvSpPr>
            <p:nvPr/>
          </p:nvSpPr>
          <p:spPr bwMode="auto">
            <a:xfrm flipH="1" flipV="1">
              <a:off x="4375" y="2473"/>
              <a:ext cx="17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1" name="Line 62"/>
            <p:cNvSpPr>
              <a:spLocks noChangeShapeType="1"/>
            </p:cNvSpPr>
            <p:nvPr/>
          </p:nvSpPr>
          <p:spPr bwMode="auto">
            <a:xfrm flipH="1" flipV="1">
              <a:off x="4394" y="2496"/>
              <a:ext cx="3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2" name="Line 63"/>
            <p:cNvSpPr>
              <a:spLocks noChangeShapeType="1"/>
            </p:cNvSpPr>
            <p:nvPr/>
          </p:nvSpPr>
          <p:spPr bwMode="auto">
            <a:xfrm flipH="1">
              <a:off x="4427" y="2489"/>
              <a:ext cx="26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3" name="Line 64"/>
            <p:cNvSpPr>
              <a:spLocks noChangeShapeType="1"/>
            </p:cNvSpPr>
            <p:nvPr/>
          </p:nvSpPr>
          <p:spPr bwMode="auto">
            <a:xfrm flipV="1">
              <a:off x="4436" y="2477"/>
              <a:ext cx="29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4" name="Line 65"/>
            <p:cNvSpPr>
              <a:spLocks noChangeShapeType="1"/>
            </p:cNvSpPr>
            <p:nvPr/>
          </p:nvSpPr>
          <p:spPr bwMode="auto">
            <a:xfrm flipV="1">
              <a:off x="4373" y="2510"/>
              <a:ext cx="6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5" name="Line 66"/>
            <p:cNvSpPr>
              <a:spLocks noChangeShapeType="1"/>
            </p:cNvSpPr>
            <p:nvPr/>
          </p:nvSpPr>
          <p:spPr bwMode="auto">
            <a:xfrm>
              <a:off x="4446" y="2558"/>
              <a:ext cx="57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" name="Line 67"/>
            <p:cNvSpPr>
              <a:spLocks noChangeShapeType="1"/>
            </p:cNvSpPr>
            <p:nvPr/>
          </p:nvSpPr>
          <p:spPr bwMode="auto">
            <a:xfrm>
              <a:off x="4401" y="2550"/>
              <a:ext cx="43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" name="Line 68"/>
            <p:cNvSpPr>
              <a:spLocks noChangeShapeType="1"/>
            </p:cNvSpPr>
            <p:nvPr/>
          </p:nvSpPr>
          <p:spPr bwMode="auto">
            <a:xfrm>
              <a:off x="4368" y="2518"/>
              <a:ext cx="31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" name="Line 69"/>
            <p:cNvSpPr>
              <a:spLocks noChangeShapeType="1"/>
            </p:cNvSpPr>
            <p:nvPr/>
          </p:nvSpPr>
          <p:spPr bwMode="auto">
            <a:xfrm>
              <a:off x="4362" y="2506"/>
              <a:ext cx="4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" name="Line 70"/>
            <p:cNvSpPr>
              <a:spLocks noChangeShapeType="1"/>
            </p:cNvSpPr>
            <p:nvPr/>
          </p:nvSpPr>
          <p:spPr bwMode="auto">
            <a:xfrm flipV="1">
              <a:off x="4440" y="2496"/>
              <a:ext cx="37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" name="Line 71"/>
            <p:cNvSpPr>
              <a:spLocks noChangeShapeType="1"/>
            </p:cNvSpPr>
            <p:nvPr/>
          </p:nvSpPr>
          <p:spPr bwMode="auto">
            <a:xfrm flipV="1">
              <a:off x="4382" y="2525"/>
              <a:ext cx="5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" name="Line 72"/>
            <p:cNvSpPr>
              <a:spLocks noChangeShapeType="1"/>
            </p:cNvSpPr>
            <p:nvPr/>
          </p:nvSpPr>
          <p:spPr bwMode="auto">
            <a:xfrm>
              <a:off x="4347" y="2528"/>
              <a:ext cx="3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" name="Line 73"/>
            <p:cNvSpPr>
              <a:spLocks noChangeShapeType="1"/>
            </p:cNvSpPr>
            <p:nvPr/>
          </p:nvSpPr>
          <p:spPr bwMode="auto">
            <a:xfrm flipV="1">
              <a:off x="4403" y="2538"/>
              <a:ext cx="8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" name="Line 74"/>
            <p:cNvSpPr>
              <a:spLocks noChangeShapeType="1"/>
            </p:cNvSpPr>
            <p:nvPr/>
          </p:nvSpPr>
          <p:spPr bwMode="auto">
            <a:xfrm>
              <a:off x="4368" y="2542"/>
              <a:ext cx="3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" name="Line 75"/>
            <p:cNvSpPr>
              <a:spLocks noChangeShapeType="1"/>
            </p:cNvSpPr>
            <p:nvPr/>
          </p:nvSpPr>
          <p:spPr bwMode="auto">
            <a:xfrm>
              <a:off x="4338" y="2540"/>
              <a:ext cx="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" name="Line 76"/>
            <p:cNvSpPr>
              <a:spLocks noChangeShapeType="1"/>
            </p:cNvSpPr>
            <p:nvPr/>
          </p:nvSpPr>
          <p:spPr bwMode="auto">
            <a:xfrm flipV="1">
              <a:off x="4415" y="2553"/>
              <a:ext cx="79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" name="Line 77"/>
            <p:cNvSpPr>
              <a:spLocks noChangeShapeType="1"/>
            </p:cNvSpPr>
            <p:nvPr/>
          </p:nvSpPr>
          <p:spPr bwMode="auto">
            <a:xfrm>
              <a:off x="4336" y="2550"/>
              <a:ext cx="7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" name="Line 78"/>
            <p:cNvSpPr>
              <a:spLocks noChangeShapeType="1"/>
            </p:cNvSpPr>
            <p:nvPr/>
          </p:nvSpPr>
          <p:spPr bwMode="auto">
            <a:xfrm>
              <a:off x="4323" y="2555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8" name="Line 79"/>
            <p:cNvSpPr>
              <a:spLocks noChangeShapeType="1"/>
            </p:cNvSpPr>
            <p:nvPr/>
          </p:nvSpPr>
          <p:spPr bwMode="auto">
            <a:xfrm flipH="1" flipV="1">
              <a:off x="4324" y="2556"/>
              <a:ext cx="49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9" name="Line 80"/>
            <p:cNvSpPr>
              <a:spLocks noChangeShapeType="1"/>
            </p:cNvSpPr>
            <p:nvPr/>
          </p:nvSpPr>
          <p:spPr bwMode="auto">
            <a:xfrm flipH="1" flipV="1">
              <a:off x="4375" y="2586"/>
              <a:ext cx="4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0" name="Line 81"/>
            <p:cNvSpPr>
              <a:spLocks noChangeShapeType="1"/>
            </p:cNvSpPr>
            <p:nvPr/>
          </p:nvSpPr>
          <p:spPr bwMode="auto">
            <a:xfrm flipH="1">
              <a:off x="4422" y="2574"/>
              <a:ext cx="54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1" name="Line 82"/>
            <p:cNvSpPr>
              <a:spLocks noChangeShapeType="1"/>
            </p:cNvSpPr>
            <p:nvPr/>
          </p:nvSpPr>
          <p:spPr bwMode="auto">
            <a:xfrm flipH="1">
              <a:off x="4478" y="2556"/>
              <a:ext cx="2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2" name="Line 83"/>
            <p:cNvSpPr>
              <a:spLocks noChangeShapeType="1"/>
            </p:cNvSpPr>
            <p:nvPr/>
          </p:nvSpPr>
          <p:spPr bwMode="auto">
            <a:xfrm flipV="1">
              <a:off x="4498" y="2593"/>
              <a:ext cx="1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3" name="Line 84"/>
            <p:cNvSpPr>
              <a:spLocks noChangeShapeType="1"/>
            </p:cNvSpPr>
            <p:nvPr/>
          </p:nvSpPr>
          <p:spPr bwMode="auto">
            <a:xfrm flipV="1">
              <a:off x="4467" y="2608"/>
              <a:ext cx="2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4" name="Line 85"/>
            <p:cNvSpPr>
              <a:spLocks noChangeShapeType="1"/>
            </p:cNvSpPr>
            <p:nvPr/>
          </p:nvSpPr>
          <p:spPr bwMode="auto">
            <a:xfrm flipV="1">
              <a:off x="4417" y="2618"/>
              <a:ext cx="4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5" name="Line 86"/>
            <p:cNvSpPr>
              <a:spLocks noChangeShapeType="1"/>
            </p:cNvSpPr>
            <p:nvPr/>
          </p:nvSpPr>
          <p:spPr bwMode="auto">
            <a:xfrm>
              <a:off x="4380" y="2607"/>
              <a:ext cx="3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7"/>
            <p:cNvSpPr>
              <a:spLocks noChangeShapeType="1"/>
            </p:cNvSpPr>
            <p:nvPr/>
          </p:nvSpPr>
          <p:spPr bwMode="auto">
            <a:xfrm>
              <a:off x="4354" y="2584"/>
              <a:ext cx="24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"/>
            <p:cNvSpPr>
              <a:spLocks noChangeShapeType="1"/>
            </p:cNvSpPr>
            <p:nvPr/>
          </p:nvSpPr>
          <p:spPr bwMode="auto">
            <a:xfrm>
              <a:off x="4329" y="2568"/>
              <a:ext cx="23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Line 89"/>
            <p:cNvSpPr>
              <a:spLocks noChangeShapeType="1"/>
            </p:cNvSpPr>
            <p:nvPr/>
          </p:nvSpPr>
          <p:spPr bwMode="auto">
            <a:xfrm>
              <a:off x="4325" y="2564"/>
              <a:ext cx="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9" name="Line 90"/>
            <p:cNvSpPr>
              <a:spLocks noChangeShapeType="1"/>
            </p:cNvSpPr>
            <p:nvPr/>
          </p:nvSpPr>
          <p:spPr bwMode="auto">
            <a:xfrm flipV="1">
              <a:off x="4499" y="2640"/>
              <a:ext cx="1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0" name="Line 91"/>
            <p:cNvSpPr>
              <a:spLocks noChangeShapeType="1"/>
            </p:cNvSpPr>
            <p:nvPr/>
          </p:nvSpPr>
          <p:spPr bwMode="auto">
            <a:xfrm>
              <a:off x="4453" y="2641"/>
              <a:ext cx="4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1" name="Line 92"/>
            <p:cNvSpPr>
              <a:spLocks noChangeShapeType="1"/>
            </p:cNvSpPr>
            <p:nvPr/>
          </p:nvSpPr>
          <p:spPr bwMode="auto">
            <a:xfrm>
              <a:off x="4322" y="2601"/>
              <a:ext cx="129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2" name="Line 93"/>
            <p:cNvSpPr>
              <a:spLocks noChangeShapeType="1"/>
            </p:cNvSpPr>
            <p:nvPr/>
          </p:nvSpPr>
          <p:spPr bwMode="auto">
            <a:xfrm>
              <a:off x="4313" y="2586"/>
              <a:ext cx="7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3" name="Line 94"/>
            <p:cNvSpPr>
              <a:spLocks noChangeShapeType="1"/>
            </p:cNvSpPr>
            <p:nvPr/>
          </p:nvSpPr>
          <p:spPr bwMode="auto">
            <a:xfrm flipV="1">
              <a:off x="4512" y="2625"/>
              <a:ext cx="5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4" name="Line 95"/>
            <p:cNvSpPr>
              <a:spLocks noChangeShapeType="1"/>
            </p:cNvSpPr>
            <p:nvPr/>
          </p:nvSpPr>
          <p:spPr bwMode="auto">
            <a:xfrm flipV="1">
              <a:off x="4437" y="2632"/>
              <a:ext cx="7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5" name="Line 96"/>
            <p:cNvSpPr>
              <a:spLocks noChangeShapeType="1"/>
            </p:cNvSpPr>
            <p:nvPr/>
          </p:nvSpPr>
          <p:spPr bwMode="auto">
            <a:xfrm>
              <a:off x="4386" y="2633"/>
              <a:ext cx="50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6" name="Line 97"/>
            <p:cNvSpPr>
              <a:spLocks noChangeShapeType="1"/>
            </p:cNvSpPr>
            <p:nvPr/>
          </p:nvSpPr>
          <p:spPr bwMode="auto">
            <a:xfrm>
              <a:off x="4321" y="2619"/>
              <a:ext cx="6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" name="Line 98"/>
            <p:cNvSpPr>
              <a:spLocks noChangeShapeType="1"/>
            </p:cNvSpPr>
            <p:nvPr/>
          </p:nvSpPr>
          <p:spPr bwMode="auto">
            <a:xfrm>
              <a:off x="4305" y="2611"/>
              <a:ext cx="1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8" name="Line 99"/>
            <p:cNvSpPr>
              <a:spLocks noChangeShapeType="1"/>
            </p:cNvSpPr>
            <p:nvPr/>
          </p:nvSpPr>
          <p:spPr bwMode="auto">
            <a:xfrm flipV="1">
              <a:off x="4467" y="2692"/>
              <a:ext cx="42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100"/>
            <p:cNvSpPr>
              <a:spLocks noChangeShapeType="1"/>
            </p:cNvSpPr>
            <p:nvPr/>
          </p:nvSpPr>
          <p:spPr bwMode="auto">
            <a:xfrm>
              <a:off x="4436" y="2710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101"/>
            <p:cNvSpPr>
              <a:spLocks noChangeShapeType="1"/>
            </p:cNvSpPr>
            <p:nvPr/>
          </p:nvSpPr>
          <p:spPr bwMode="auto">
            <a:xfrm>
              <a:off x="4342" y="2678"/>
              <a:ext cx="93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Line 102"/>
            <p:cNvSpPr>
              <a:spLocks noChangeShapeType="1"/>
            </p:cNvSpPr>
            <p:nvPr/>
          </p:nvSpPr>
          <p:spPr bwMode="auto">
            <a:xfrm>
              <a:off x="4308" y="2653"/>
              <a:ext cx="32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2" name="Line 103"/>
            <p:cNvSpPr>
              <a:spLocks noChangeShapeType="1"/>
            </p:cNvSpPr>
            <p:nvPr/>
          </p:nvSpPr>
          <p:spPr bwMode="auto">
            <a:xfrm>
              <a:off x="4297" y="2636"/>
              <a:ext cx="9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3" name="Line 104"/>
            <p:cNvSpPr>
              <a:spLocks noChangeShapeType="1"/>
            </p:cNvSpPr>
            <p:nvPr/>
          </p:nvSpPr>
          <p:spPr bwMode="auto">
            <a:xfrm flipV="1">
              <a:off x="4504" y="2650"/>
              <a:ext cx="9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4" name="Line 105"/>
            <p:cNvSpPr>
              <a:spLocks noChangeShapeType="1"/>
            </p:cNvSpPr>
            <p:nvPr/>
          </p:nvSpPr>
          <p:spPr bwMode="auto">
            <a:xfrm flipV="1">
              <a:off x="4472" y="2670"/>
              <a:ext cx="3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5" name="Line 106"/>
            <p:cNvSpPr>
              <a:spLocks noChangeShapeType="1"/>
            </p:cNvSpPr>
            <p:nvPr/>
          </p:nvSpPr>
          <p:spPr bwMode="auto">
            <a:xfrm flipV="1">
              <a:off x="4388" y="2696"/>
              <a:ext cx="82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6" name="Line 107"/>
            <p:cNvSpPr>
              <a:spLocks noChangeShapeType="1"/>
            </p:cNvSpPr>
            <p:nvPr/>
          </p:nvSpPr>
          <p:spPr bwMode="auto">
            <a:xfrm>
              <a:off x="4313" y="2716"/>
              <a:ext cx="7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" name="Line 108"/>
            <p:cNvSpPr>
              <a:spLocks noChangeShapeType="1"/>
            </p:cNvSpPr>
            <p:nvPr/>
          </p:nvSpPr>
          <p:spPr bwMode="auto">
            <a:xfrm>
              <a:off x="4302" y="2706"/>
              <a:ext cx="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0" name="Group 109"/>
          <p:cNvGrpSpPr>
            <a:grpSpLocks/>
          </p:cNvGrpSpPr>
          <p:nvPr/>
        </p:nvGrpSpPr>
        <p:grpSpPr bwMode="auto">
          <a:xfrm>
            <a:off x="7104063" y="3054350"/>
            <a:ext cx="415925" cy="677863"/>
            <a:chOff x="4483" y="2053"/>
            <a:chExt cx="262" cy="427"/>
          </a:xfrm>
        </p:grpSpPr>
        <p:sp>
          <p:nvSpPr>
            <p:cNvPr id="3140" name="Line 110"/>
            <p:cNvSpPr>
              <a:spLocks noChangeShapeType="1"/>
            </p:cNvSpPr>
            <p:nvPr/>
          </p:nvSpPr>
          <p:spPr bwMode="auto">
            <a:xfrm flipV="1">
              <a:off x="4730" y="2347"/>
              <a:ext cx="1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Line 111"/>
            <p:cNvSpPr>
              <a:spLocks noChangeShapeType="1"/>
            </p:cNvSpPr>
            <p:nvPr/>
          </p:nvSpPr>
          <p:spPr bwMode="auto">
            <a:xfrm>
              <a:off x="4671" y="2352"/>
              <a:ext cx="5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112"/>
            <p:cNvSpPr>
              <a:spLocks noChangeShapeType="1"/>
            </p:cNvSpPr>
            <p:nvPr/>
          </p:nvSpPr>
          <p:spPr bwMode="auto">
            <a:xfrm>
              <a:off x="4651" y="2348"/>
              <a:ext cx="1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Line 113"/>
            <p:cNvSpPr>
              <a:spLocks noChangeShapeType="1"/>
            </p:cNvSpPr>
            <p:nvPr/>
          </p:nvSpPr>
          <p:spPr bwMode="auto">
            <a:xfrm flipV="1">
              <a:off x="4629" y="2347"/>
              <a:ext cx="1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Line 114"/>
            <p:cNvSpPr>
              <a:spLocks noChangeShapeType="1"/>
            </p:cNvSpPr>
            <p:nvPr/>
          </p:nvSpPr>
          <p:spPr bwMode="auto">
            <a:xfrm flipV="1">
              <a:off x="4692" y="2379"/>
              <a:ext cx="4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Line 115"/>
            <p:cNvSpPr>
              <a:spLocks noChangeShapeType="1"/>
            </p:cNvSpPr>
            <p:nvPr/>
          </p:nvSpPr>
          <p:spPr bwMode="auto">
            <a:xfrm>
              <a:off x="4663" y="2388"/>
              <a:ext cx="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Line 116"/>
            <p:cNvSpPr>
              <a:spLocks noChangeShapeType="1"/>
            </p:cNvSpPr>
            <p:nvPr/>
          </p:nvSpPr>
          <p:spPr bwMode="auto">
            <a:xfrm>
              <a:off x="4630" y="2371"/>
              <a:ext cx="31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Line 117"/>
            <p:cNvSpPr>
              <a:spLocks noChangeShapeType="1"/>
            </p:cNvSpPr>
            <p:nvPr/>
          </p:nvSpPr>
          <p:spPr bwMode="auto">
            <a:xfrm>
              <a:off x="4626" y="2053"/>
              <a:ext cx="5" cy="4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Line 118"/>
            <p:cNvSpPr>
              <a:spLocks noChangeShapeType="1"/>
            </p:cNvSpPr>
            <p:nvPr/>
          </p:nvSpPr>
          <p:spPr bwMode="auto">
            <a:xfrm>
              <a:off x="4487" y="2356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Line 119"/>
            <p:cNvSpPr>
              <a:spLocks noChangeShapeType="1"/>
            </p:cNvSpPr>
            <p:nvPr/>
          </p:nvSpPr>
          <p:spPr bwMode="auto">
            <a:xfrm flipH="1">
              <a:off x="4488" y="2355"/>
              <a:ext cx="3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Line 120"/>
            <p:cNvSpPr>
              <a:spLocks noChangeShapeType="1"/>
            </p:cNvSpPr>
            <p:nvPr/>
          </p:nvSpPr>
          <p:spPr bwMode="auto">
            <a:xfrm flipH="1">
              <a:off x="4527" y="2345"/>
              <a:ext cx="4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121"/>
            <p:cNvSpPr>
              <a:spLocks noChangeShapeType="1"/>
            </p:cNvSpPr>
            <p:nvPr/>
          </p:nvSpPr>
          <p:spPr bwMode="auto">
            <a:xfrm flipH="1">
              <a:off x="4573" y="2322"/>
              <a:ext cx="4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122"/>
            <p:cNvSpPr>
              <a:spLocks noChangeShapeType="1"/>
            </p:cNvSpPr>
            <p:nvPr/>
          </p:nvSpPr>
          <p:spPr bwMode="auto">
            <a:xfrm flipV="1">
              <a:off x="4555" y="2366"/>
              <a:ext cx="6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Line 123"/>
            <p:cNvSpPr>
              <a:spLocks noChangeShapeType="1"/>
            </p:cNvSpPr>
            <p:nvPr/>
          </p:nvSpPr>
          <p:spPr bwMode="auto">
            <a:xfrm>
              <a:off x="4518" y="2380"/>
              <a:ext cx="3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Line 124"/>
            <p:cNvSpPr>
              <a:spLocks noChangeShapeType="1"/>
            </p:cNvSpPr>
            <p:nvPr/>
          </p:nvSpPr>
          <p:spPr bwMode="auto">
            <a:xfrm>
              <a:off x="4492" y="2373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Line 125"/>
            <p:cNvSpPr>
              <a:spLocks noChangeShapeType="1"/>
            </p:cNvSpPr>
            <p:nvPr/>
          </p:nvSpPr>
          <p:spPr bwMode="auto">
            <a:xfrm flipV="1">
              <a:off x="4600" y="2389"/>
              <a:ext cx="1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Line 126"/>
            <p:cNvSpPr>
              <a:spLocks noChangeShapeType="1"/>
            </p:cNvSpPr>
            <p:nvPr/>
          </p:nvSpPr>
          <p:spPr bwMode="auto">
            <a:xfrm flipV="1">
              <a:off x="4556" y="2400"/>
              <a:ext cx="4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Line 127"/>
            <p:cNvSpPr>
              <a:spLocks noChangeShapeType="1"/>
            </p:cNvSpPr>
            <p:nvPr/>
          </p:nvSpPr>
          <p:spPr bwMode="auto">
            <a:xfrm>
              <a:off x="4505" y="2397"/>
              <a:ext cx="50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Line 128"/>
            <p:cNvSpPr>
              <a:spLocks noChangeShapeType="1"/>
            </p:cNvSpPr>
            <p:nvPr/>
          </p:nvSpPr>
          <p:spPr bwMode="auto">
            <a:xfrm>
              <a:off x="4483" y="2386"/>
              <a:ext cx="2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" name="Line 129"/>
            <p:cNvSpPr>
              <a:spLocks noChangeShapeType="1"/>
            </p:cNvSpPr>
            <p:nvPr/>
          </p:nvSpPr>
          <p:spPr bwMode="auto">
            <a:xfrm flipH="1">
              <a:off x="4619" y="2053"/>
              <a:ext cx="5" cy="4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Line 130"/>
            <p:cNvSpPr>
              <a:spLocks noChangeShapeType="1"/>
            </p:cNvSpPr>
            <p:nvPr/>
          </p:nvSpPr>
          <p:spPr bwMode="auto">
            <a:xfrm>
              <a:off x="4620" y="2066"/>
              <a:ext cx="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" name="Line 131"/>
            <p:cNvSpPr>
              <a:spLocks noChangeShapeType="1"/>
            </p:cNvSpPr>
            <p:nvPr/>
          </p:nvSpPr>
          <p:spPr bwMode="auto">
            <a:xfrm flipV="1">
              <a:off x="4624" y="2073"/>
              <a:ext cx="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" name="Line 132"/>
            <p:cNvSpPr>
              <a:spLocks noChangeShapeType="1"/>
            </p:cNvSpPr>
            <p:nvPr/>
          </p:nvSpPr>
          <p:spPr bwMode="auto">
            <a:xfrm>
              <a:off x="4622" y="2080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" name="Line 133"/>
            <p:cNvSpPr>
              <a:spLocks noChangeShapeType="1"/>
            </p:cNvSpPr>
            <p:nvPr/>
          </p:nvSpPr>
          <p:spPr bwMode="auto">
            <a:xfrm flipH="1" flipV="1">
              <a:off x="4621" y="2088"/>
              <a:ext cx="8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Line 134"/>
            <p:cNvSpPr>
              <a:spLocks noChangeShapeType="1"/>
            </p:cNvSpPr>
            <p:nvPr/>
          </p:nvSpPr>
          <p:spPr bwMode="auto">
            <a:xfrm flipV="1">
              <a:off x="4615" y="2092"/>
              <a:ext cx="1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Line 135"/>
            <p:cNvSpPr>
              <a:spLocks noChangeShapeType="1"/>
            </p:cNvSpPr>
            <p:nvPr/>
          </p:nvSpPr>
          <p:spPr bwMode="auto">
            <a:xfrm flipV="1">
              <a:off x="4623" y="2098"/>
              <a:ext cx="1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Line 136"/>
            <p:cNvSpPr>
              <a:spLocks noChangeShapeType="1"/>
            </p:cNvSpPr>
            <p:nvPr/>
          </p:nvSpPr>
          <p:spPr bwMode="auto">
            <a:xfrm>
              <a:off x="4613" y="2106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Line 137"/>
            <p:cNvSpPr>
              <a:spLocks noChangeShapeType="1"/>
            </p:cNvSpPr>
            <p:nvPr/>
          </p:nvSpPr>
          <p:spPr bwMode="auto">
            <a:xfrm>
              <a:off x="4630" y="2119"/>
              <a:ext cx="12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" name="Line 138"/>
            <p:cNvSpPr>
              <a:spLocks noChangeShapeType="1"/>
            </p:cNvSpPr>
            <p:nvPr/>
          </p:nvSpPr>
          <p:spPr bwMode="auto">
            <a:xfrm flipV="1">
              <a:off x="4607" y="2118"/>
              <a:ext cx="20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Line 139"/>
            <p:cNvSpPr>
              <a:spLocks noChangeShapeType="1"/>
            </p:cNvSpPr>
            <p:nvPr/>
          </p:nvSpPr>
          <p:spPr bwMode="auto">
            <a:xfrm flipV="1">
              <a:off x="4624" y="2128"/>
              <a:ext cx="2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Line 140"/>
            <p:cNvSpPr>
              <a:spLocks noChangeShapeType="1"/>
            </p:cNvSpPr>
            <p:nvPr/>
          </p:nvSpPr>
          <p:spPr bwMode="auto">
            <a:xfrm>
              <a:off x="4603" y="2135"/>
              <a:ext cx="2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" name="Line 141"/>
            <p:cNvSpPr>
              <a:spLocks noChangeShapeType="1"/>
            </p:cNvSpPr>
            <p:nvPr/>
          </p:nvSpPr>
          <p:spPr bwMode="auto">
            <a:xfrm>
              <a:off x="4598" y="2131"/>
              <a:ext cx="3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" name="Line 142"/>
            <p:cNvSpPr>
              <a:spLocks noChangeShapeType="1"/>
            </p:cNvSpPr>
            <p:nvPr/>
          </p:nvSpPr>
          <p:spPr bwMode="auto">
            <a:xfrm flipV="1">
              <a:off x="4640" y="2134"/>
              <a:ext cx="8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Line 143"/>
            <p:cNvSpPr>
              <a:spLocks noChangeShapeType="1"/>
            </p:cNvSpPr>
            <p:nvPr/>
          </p:nvSpPr>
          <p:spPr bwMode="auto">
            <a:xfrm flipV="1">
              <a:off x="4589" y="2147"/>
              <a:ext cx="4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" name="Line 144"/>
            <p:cNvSpPr>
              <a:spLocks noChangeShapeType="1"/>
            </p:cNvSpPr>
            <p:nvPr/>
          </p:nvSpPr>
          <p:spPr bwMode="auto">
            <a:xfrm>
              <a:off x="4635" y="2154"/>
              <a:ext cx="2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" name="Line 145"/>
            <p:cNvSpPr>
              <a:spLocks noChangeShapeType="1"/>
            </p:cNvSpPr>
            <p:nvPr/>
          </p:nvSpPr>
          <p:spPr bwMode="auto">
            <a:xfrm>
              <a:off x="4595" y="2148"/>
              <a:ext cx="3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" name="Line 146"/>
            <p:cNvSpPr>
              <a:spLocks noChangeShapeType="1"/>
            </p:cNvSpPr>
            <p:nvPr/>
          </p:nvSpPr>
          <p:spPr bwMode="auto">
            <a:xfrm flipV="1">
              <a:off x="4636" y="2148"/>
              <a:ext cx="1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" name="Line 147"/>
            <p:cNvSpPr>
              <a:spLocks noChangeShapeType="1"/>
            </p:cNvSpPr>
            <p:nvPr/>
          </p:nvSpPr>
          <p:spPr bwMode="auto">
            <a:xfrm flipV="1">
              <a:off x="4580" y="2171"/>
              <a:ext cx="5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" name="Line 148"/>
            <p:cNvSpPr>
              <a:spLocks noChangeShapeType="1"/>
            </p:cNvSpPr>
            <p:nvPr/>
          </p:nvSpPr>
          <p:spPr bwMode="auto">
            <a:xfrm flipV="1">
              <a:off x="4651" y="2167"/>
              <a:ext cx="2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" name="Line 149"/>
            <p:cNvSpPr>
              <a:spLocks noChangeShapeType="1"/>
            </p:cNvSpPr>
            <p:nvPr/>
          </p:nvSpPr>
          <p:spPr bwMode="auto">
            <a:xfrm flipV="1">
              <a:off x="4604" y="2183"/>
              <a:ext cx="4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" name="Line 150"/>
            <p:cNvSpPr>
              <a:spLocks noChangeShapeType="1"/>
            </p:cNvSpPr>
            <p:nvPr/>
          </p:nvSpPr>
          <p:spPr bwMode="auto">
            <a:xfrm>
              <a:off x="4572" y="2187"/>
              <a:ext cx="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" name="Line 151"/>
            <p:cNvSpPr>
              <a:spLocks noChangeShapeType="1"/>
            </p:cNvSpPr>
            <p:nvPr/>
          </p:nvSpPr>
          <p:spPr bwMode="auto">
            <a:xfrm flipH="1" flipV="1">
              <a:off x="4578" y="2176"/>
              <a:ext cx="20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" name="Line 152"/>
            <p:cNvSpPr>
              <a:spLocks noChangeShapeType="1"/>
            </p:cNvSpPr>
            <p:nvPr/>
          </p:nvSpPr>
          <p:spPr bwMode="auto">
            <a:xfrm flipH="1" flipV="1">
              <a:off x="4600" y="2199"/>
              <a:ext cx="3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" name="Line 153"/>
            <p:cNvSpPr>
              <a:spLocks noChangeShapeType="1"/>
            </p:cNvSpPr>
            <p:nvPr/>
          </p:nvSpPr>
          <p:spPr bwMode="auto">
            <a:xfrm flipH="1">
              <a:off x="4639" y="2191"/>
              <a:ext cx="3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" name="Line 154"/>
            <p:cNvSpPr>
              <a:spLocks noChangeShapeType="1"/>
            </p:cNvSpPr>
            <p:nvPr/>
          </p:nvSpPr>
          <p:spPr bwMode="auto">
            <a:xfrm flipV="1">
              <a:off x="4649" y="2179"/>
              <a:ext cx="35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" name="Line 155"/>
            <p:cNvSpPr>
              <a:spLocks noChangeShapeType="1"/>
            </p:cNvSpPr>
            <p:nvPr/>
          </p:nvSpPr>
          <p:spPr bwMode="auto">
            <a:xfrm flipV="1">
              <a:off x="4576" y="2212"/>
              <a:ext cx="71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" name="Line 156"/>
            <p:cNvSpPr>
              <a:spLocks noChangeShapeType="1"/>
            </p:cNvSpPr>
            <p:nvPr/>
          </p:nvSpPr>
          <p:spPr bwMode="auto">
            <a:xfrm>
              <a:off x="4661" y="2259"/>
              <a:ext cx="6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" name="Line 157"/>
            <p:cNvSpPr>
              <a:spLocks noChangeShapeType="1"/>
            </p:cNvSpPr>
            <p:nvPr/>
          </p:nvSpPr>
          <p:spPr bwMode="auto">
            <a:xfrm>
              <a:off x="4608" y="2251"/>
              <a:ext cx="51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Line 158"/>
            <p:cNvSpPr>
              <a:spLocks noChangeShapeType="1"/>
            </p:cNvSpPr>
            <p:nvPr/>
          </p:nvSpPr>
          <p:spPr bwMode="auto">
            <a:xfrm>
              <a:off x="4570" y="2219"/>
              <a:ext cx="36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" name="Line 159"/>
            <p:cNvSpPr>
              <a:spLocks noChangeShapeType="1"/>
            </p:cNvSpPr>
            <p:nvPr/>
          </p:nvSpPr>
          <p:spPr bwMode="auto">
            <a:xfrm>
              <a:off x="4563" y="2208"/>
              <a:ext cx="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" name="Line 160"/>
            <p:cNvSpPr>
              <a:spLocks noChangeShapeType="1"/>
            </p:cNvSpPr>
            <p:nvPr/>
          </p:nvSpPr>
          <p:spPr bwMode="auto">
            <a:xfrm flipV="1">
              <a:off x="4655" y="2199"/>
              <a:ext cx="43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" name="Line 161"/>
            <p:cNvSpPr>
              <a:spLocks noChangeShapeType="1"/>
            </p:cNvSpPr>
            <p:nvPr/>
          </p:nvSpPr>
          <p:spPr bwMode="auto">
            <a:xfrm flipV="1">
              <a:off x="4587" y="2227"/>
              <a:ext cx="6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" name="Line 162"/>
            <p:cNvSpPr>
              <a:spLocks noChangeShapeType="1"/>
            </p:cNvSpPr>
            <p:nvPr/>
          </p:nvSpPr>
          <p:spPr bwMode="auto">
            <a:xfrm>
              <a:off x="4545" y="2230"/>
              <a:ext cx="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" name="Line 163"/>
            <p:cNvSpPr>
              <a:spLocks noChangeShapeType="1"/>
            </p:cNvSpPr>
            <p:nvPr/>
          </p:nvSpPr>
          <p:spPr bwMode="auto">
            <a:xfrm flipV="1">
              <a:off x="4611" y="2239"/>
              <a:ext cx="10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" name="Line 164"/>
            <p:cNvSpPr>
              <a:spLocks noChangeShapeType="1"/>
            </p:cNvSpPr>
            <p:nvPr/>
          </p:nvSpPr>
          <p:spPr bwMode="auto">
            <a:xfrm>
              <a:off x="4570" y="2243"/>
              <a:ext cx="40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" name="Line 165"/>
            <p:cNvSpPr>
              <a:spLocks noChangeShapeType="1"/>
            </p:cNvSpPr>
            <p:nvPr/>
          </p:nvSpPr>
          <p:spPr bwMode="auto">
            <a:xfrm>
              <a:off x="4535" y="2242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" name="Line 166"/>
            <p:cNvSpPr>
              <a:spLocks noChangeShapeType="1"/>
            </p:cNvSpPr>
            <p:nvPr/>
          </p:nvSpPr>
          <p:spPr bwMode="auto">
            <a:xfrm flipV="1">
              <a:off x="4625" y="2254"/>
              <a:ext cx="93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" name="Line 167"/>
            <p:cNvSpPr>
              <a:spLocks noChangeShapeType="1"/>
            </p:cNvSpPr>
            <p:nvPr/>
          </p:nvSpPr>
          <p:spPr bwMode="auto">
            <a:xfrm>
              <a:off x="4532" y="2251"/>
              <a:ext cx="9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" name="Line 168"/>
            <p:cNvSpPr>
              <a:spLocks noChangeShapeType="1"/>
            </p:cNvSpPr>
            <p:nvPr/>
          </p:nvSpPr>
          <p:spPr bwMode="auto">
            <a:xfrm>
              <a:off x="4518" y="2256"/>
              <a:ext cx="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" name="Line 169"/>
            <p:cNvSpPr>
              <a:spLocks noChangeShapeType="1"/>
            </p:cNvSpPr>
            <p:nvPr/>
          </p:nvSpPr>
          <p:spPr bwMode="auto">
            <a:xfrm flipH="1" flipV="1">
              <a:off x="4519" y="2257"/>
              <a:ext cx="57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" name="Line 170"/>
            <p:cNvSpPr>
              <a:spLocks noChangeShapeType="1"/>
            </p:cNvSpPr>
            <p:nvPr/>
          </p:nvSpPr>
          <p:spPr bwMode="auto">
            <a:xfrm flipH="1" flipV="1">
              <a:off x="4578" y="2287"/>
              <a:ext cx="5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" name="Line 171"/>
            <p:cNvSpPr>
              <a:spLocks noChangeShapeType="1"/>
            </p:cNvSpPr>
            <p:nvPr/>
          </p:nvSpPr>
          <p:spPr bwMode="auto">
            <a:xfrm flipH="1">
              <a:off x="4633" y="2275"/>
              <a:ext cx="64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" name="Line 172"/>
            <p:cNvSpPr>
              <a:spLocks noChangeShapeType="1"/>
            </p:cNvSpPr>
            <p:nvPr/>
          </p:nvSpPr>
          <p:spPr bwMode="auto">
            <a:xfrm flipH="1">
              <a:off x="4699" y="2257"/>
              <a:ext cx="27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" name="Line 173"/>
            <p:cNvSpPr>
              <a:spLocks noChangeShapeType="1"/>
            </p:cNvSpPr>
            <p:nvPr/>
          </p:nvSpPr>
          <p:spPr bwMode="auto">
            <a:xfrm flipV="1">
              <a:off x="4722" y="2293"/>
              <a:ext cx="15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" name="Line 174"/>
            <p:cNvSpPr>
              <a:spLocks noChangeShapeType="1"/>
            </p:cNvSpPr>
            <p:nvPr/>
          </p:nvSpPr>
          <p:spPr bwMode="auto">
            <a:xfrm flipV="1">
              <a:off x="4686" y="2308"/>
              <a:ext cx="3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" name="Line 175"/>
            <p:cNvSpPr>
              <a:spLocks noChangeShapeType="1"/>
            </p:cNvSpPr>
            <p:nvPr/>
          </p:nvSpPr>
          <p:spPr bwMode="auto">
            <a:xfrm flipV="1">
              <a:off x="4627" y="2318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" name="Line 176"/>
            <p:cNvSpPr>
              <a:spLocks noChangeShapeType="1"/>
            </p:cNvSpPr>
            <p:nvPr/>
          </p:nvSpPr>
          <p:spPr bwMode="auto">
            <a:xfrm>
              <a:off x="4584" y="2307"/>
              <a:ext cx="4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" name="Line 177"/>
            <p:cNvSpPr>
              <a:spLocks noChangeShapeType="1"/>
            </p:cNvSpPr>
            <p:nvPr/>
          </p:nvSpPr>
          <p:spPr bwMode="auto">
            <a:xfrm>
              <a:off x="4554" y="2285"/>
              <a:ext cx="28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" name="Line 178"/>
            <p:cNvSpPr>
              <a:spLocks noChangeShapeType="1"/>
            </p:cNvSpPr>
            <p:nvPr/>
          </p:nvSpPr>
          <p:spPr bwMode="auto">
            <a:xfrm>
              <a:off x="4524" y="2269"/>
              <a:ext cx="28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" name="Line 179"/>
            <p:cNvSpPr>
              <a:spLocks noChangeShapeType="1"/>
            </p:cNvSpPr>
            <p:nvPr/>
          </p:nvSpPr>
          <p:spPr bwMode="auto">
            <a:xfrm>
              <a:off x="4520" y="2265"/>
              <a:ext cx="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" name="Line 180"/>
            <p:cNvSpPr>
              <a:spLocks noChangeShapeType="1"/>
            </p:cNvSpPr>
            <p:nvPr/>
          </p:nvSpPr>
          <p:spPr bwMode="auto">
            <a:xfrm flipV="1">
              <a:off x="4724" y="2340"/>
              <a:ext cx="1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" name="Line 181"/>
            <p:cNvSpPr>
              <a:spLocks noChangeShapeType="1"/>
            </p:cNvSpPr>
            <p:nvPr/>
          </p:nvSpPr>
          <p:spPr bwMode="auto">
            <a:xfrm>
              <a:off x="4669" y="2341"/>
              <a:ext cx="5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" name="Line 182"/>
            <p:cNvSpPr>
              <a:spLocks noChangeShapeType="1"/>
            </p:cNvSpPr>
            <p:nvPr/>
          </p:nvSpPr>
          <p:spPr bwMode="auto">
            <a:xfrm>
              <a:off x="4516" y="2302"/>
              <a:ext cx="151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" name="Line 183"/>
            <p:cNvSpPr>
              <a:spLocks noChangeShapeType="1"/>
            </p:cNvSpPr>
            <p:nvPr/>
          </p:nvSpPr>
          <p:spPr bwMode="auto">
            <a:xfrm>
              <a:off x="4505" y="2287"/>
              <a:ext cx="9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" name="Line 184"/>
            <p:cNvSpPr>
              <a:spLocks noChangeShapeType="1"/>
            </p:cNvSpPr>
            <p:nvPr/>
          </p:nvSpPr>
          <p:spPr bwMode="auto">
            <a:xfrm flipV="1">
              <a:off x="4739" y="2325"/>
              <a:ext cx="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" name="Line 185"/>
            <p:cNvSpPr>
              <a:spLocks noChangeShapeType="1"/>
            </p:cNvSpPr>
            <p:nvPr/>
          </p:nvSpPr>
          <p:spPr bwMode="auto">
            <a:xfrm flipV="1">
              <a:off x="4650" y="2331"/>
              <a:ext cx="8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" name="Line 186"/>
            <p:cNvSpPr>
              <a:spLocks noChangeShapeType="1"/>
            </p:cNvSpPr>
            <p:nvPr/>
          </p:nvSpPr>
          <p:spPr bwMode="auto">
            <a:xfrm>
              <a:off x="4591" y="2332"/>
              <a:ext cx="5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" name="Line 187"/>
            <p:cNvSpPr>
              <a:spLocks noChangeShapeType="1"/>
            </p:cNvSpPr>
            <p:nvPr/>
          </p:nvSpPr>
          <p:spPr bwMode="auto">
            <a:xfrm>
              <a:off x="4514" y="2319"/>
              <a:ext cx="75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" name="Line 188"/>
            <p:cNvSpPr>
              <a:spLocks noChangeShapeType="1"/>
            </p:cNvSpPr>
            <p:nvPr/>
          </p:nvSpPr>
          <p:spPr bwMode="auto">
            <a:xfrm>
              <a:off x="4496" y="2311"/>
              <a:ext cx="1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" name="Line 189"/>
            <p:cNvSpPr>
              <a:spLocks noChangeShapeType="1"/>
            </p:cNvSpPr>
            <p:nvPr/>
          </p:nvSpPr>
          <p:spPr bwMode="auto">
            <a:xfrm flipV="1">
              <a:off x="4686" y="2391"/>
              <a:ext cx="4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" name="Line 190"/>
            <p:cNvSpPr>
              <a:spLocks noChangeShapeType="1"/>
            </p:cNvSpPr>
            <p:nvPr/>
          </p:nvSpPr>
          <p:spPr bwMode="auto">
            <a:xfrm>
              <a:off x="4649" y="2409"/>
              <a:ext cx="3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" name="Line 191"/>
            <p:cNvSpPr>
              <a:spLocks noChangeShapeType="1"/>
            </p:cNvSpPr>
            <p:nvPr/>
          </p:nvSpPr>
          <p:spPr bwMode="auto">
            <a:xfrm>
              <a:off x="4539" y="2377"/>
              <a:ext cx="109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" name="Line 192"/>
            <p:cNvSpPr>
              <a:spLocks noChangeShapeType="1"/>
            </p:cNvSpPr>
            <p:nvPr/>
          </p:nvSpPr>
          <p:spPr bwMode="auto">
            <a:xfrm>
              <a:off x="4499" y="2352"/>
              <a:ext cx="3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" name="Line 193"/>
            <p:cNvSpPr>
              <a:spLocks noChangeShapeType="1"/>
            </p:cNvSpPr>
            <p:nvPr/>
          </p:nvSpPr>
          <p:spPr bwMode="auto">
            <a:xfrm>
              <a:off x="4487" y="2335"/>
              <a:ext cx="1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" name="Line 194"/>
            <p:cNvSpPr>
              <a:spLocks noChangeShapeType="1"/>
            </p:cNvSpPr>
            <p:nvPr/>
          </p:nvSpPr>
          <p:spPr bwMode="auto">
            <a:xfrm flipV="1">
              <a:off x="4730" y="2350"/>
              <a:ext cx="1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" name="Line 195"/>
            <p:cNvSpPr>
              <a:spLocks noChangeShapeType="1"/>
            </p:cNvSpPr>
            <p:nvPr/>
          </p:nvSpPr>
          <p:spPr bwMode="auto">
            <a:xfrm flipV="1">
              <a:off x="4692" y="2370"/>
              <a:ext cx="36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" name="Line 196"/>
            <p:cNvSpPr>
              <a:spLocks noChangeShapeType="1"/>
            </p:cNvSpPr>
            <p:nvPr/>
          </p:nvSpPr>
          <p:spPr bwMode="auto">
            <a:xfrm flipV="1">
              <a:off x="4594" y="2395"/>
              <a:ext cx="9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" name="Line 197"/>
            <p:cNvSpPr>
              <a:spLocks noChangeShapeType="1"/>
            </p:cNvSpPr>
            <p:nvPr/>
          </p:nvSpPr>
          <p:spPr bwMode="auto">
            <a:xfrm>
              <a:off x="4505" y="2414"/>
              <a:ext cx="8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" name="Line 198"/>
            <p:cNvSpPr>
              <a:spLocks noChangeShapeType="1"/>
            </p:cNvSpPr>
            <p:nvPr/>
          </p:nvSpPr>
          <p:spPr bwMode="auto">
            <a:xfrm>
              <a:off x="4492" y="2405"/>
              <a:ext cx="11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1" name="Rectangle 199"/>
          <p:cNvSpPr>
            <a:spLocks noChangeArrowheads="1"/>
          </p:cNvSpPr>
          <p:nvPr/>
        </p:nvSpPr>
        <p:spPr bwMode="auto">
          <a:xfrm>
            <a:off x="5684838" y="4576763"/>
            <a:ext cx="1436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Runoff 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39 700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</a:p>
        </p:txBody>
      </p:sp>
      <p:sp>
        <p:nvSpPr>
          <p:cNvPr id="3092" name="Rectangle 200"/>
          <p:cNvSpPr>
            <a:spLocks noChangeArrowheads="1"/>
          </p:cNvSpPr>
          <p:nvPr/>
        </p:nvSpPr>
        <p:spPr bwMode="auto">
          <a:xfrm>
            <a:off x="5214938" y="3451225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Precipitation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111 100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</a:p>
        </p:txBody>
      </p:sp>
      <p:sp>
        <p:nvSpPr>
          <p:cNvPr id="3093" name="Rectangle 201"/>
          <p:cNvSpPr>
            <a:spLocks noChangeArrowheads="1"/>
          </p:cNvSpPr>
          <p:nvPr/>
        </p:nvSpPr>
        <p:spPr bwMode="auto">
          <a:xfrm>
            <a:off x="6692900" y="2441575"/>
            <a:ext cx="1692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Evaporation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71 400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  <a:r>
              <a:rPr lang="en-US" sz="1200"/>
              <a:t> </a:t>
            </a:r>
          </a:p>
        </p:txBody>
      </p:sp>
      <p:sp>
        <p:nvSpPr>
          <p:cNvPr id="3094" name="Rectangle 202"/>
          <p:cNvSpPr>
            <a:spLocks noChangeArrowheads="1"/>
          </p:cNvSpPr>
          <p:nvPr/>
        </p:nvSpPr>
        <p:spPr bwMode="auto">
          <a:xfrm>
            <a:off x="7270750" y="3860800"/>
            <a:ext cx="1255713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Ice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27 820 000 km</a:t>
            </a:r>
            <a:r>
              <a:rPr lang="en-US" sz="1200" baseline="30000"/>
              <a:t>3</a:t>
            </a:r>
          </a:p>
        </p:txBody>
      </p:sp>
      <p:sp>
        <p:nvSpPr>
          <p:cNvPr id="3095" name="Rectangle 203"/>
          <p:cNvSpPr>
            <a:spLocks noChangeArrowheads="1"/>
          </p:cNvSpPr>
          <p:nvPr/>
        </p:nvSpPr>
        <p:spPr bwMode="auto">
          <a:xfrm>
            <a:off x="7302500" y="4578350"/>
            <a:ext cx="1171575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Land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8 287 000 km</a:t>
            </a:r>
            <a:r>
              <a:rPr lang="en-US" sz="1200" baseline="30000"/>
              <a:t>3</a:t>
            </a:r>
          </a:p>
        </p:txBody>
      </p:sp>
      <p:sp>
        <p:nvSpPr>
          <p:cNvPr id="3096" name="Rectangle 204"/>
          <p:cNvSpPr>
            <a:spLocks noChangeArrowheads="1"/>
          </p:cNvSpPr>
          <p:nvPr/>
        </p:nvSpPr>
        <p:spPr bwMode="auto">
          <a:xfrm>
            <a:off x="4589463" y="5597525"/>
            <a:ext cx="352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Units are cubic km of water or, in parentheses, mm of water</a:t>
            </a:r>
          </a:p>
          <a:p>
            <a:pPr algn="ctr"/>
            <a:r>
              <a:rPr lang="en-US"/>
              <a:t>spread over 510 million square kilometers surface area</a:t>
            </a:r>
          </a:p>
        </p:txBody>
      </p:sp>
      <p:sp>
        <p:nvSpPr>
          <p:cNvPr id="3097" name="Rectangle 205"/>
          <p:cNvSpPr>
            <a:spLocks noChangeArrowheads="1"/>
          </p:cNvSpPr>
          <p:nvPr/>
        </p:nvSpPr>
        <p:spPr bwMode="auto">
          <a:xfrm>
            <a:off x="2901950" y="1338263"/>
            <a:ext cx="31257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Global Precipitation = Global Evaporation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496 100 km</a:t>
            </a:r>
            <a:r>
              <a:rPr lang="en-US" sz="1200" baseline="30000"/>
              <a:t>3</a:t>
            </a:r>
            <a:r>
              <a:rPr lang="en-US" sz="1200"/>
              <a:t> yr</a:t>
            </a:r>
            <a:r>
              <a:rPr lang="en-US" sz="1200" baseline="30000"/>
              <a:t>-1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(973 mm</a:t>
            </a:r>
            <a:r>
              <a:rPr lang="en-US" sz="1200">
                <a:latin typeface="Symbol" pitchFamily="18" charset="2"/>
              </a:rPr>
              <a:t> </a:t>
            </a:r>
            <a:r>
              <a:rPr lang="en-US" sz="1200"/>
              <a:t>yr</a:t>
            </a:r>
            <a:r>
              <a:rPr lang="en-US" sz="1200" baseline="30000"/>
              <a:t>-1</a:t>
            </a:r>
            <a:r>
              <a:rPr lang="en-US" sz="1200"/>
              <a:t>) </a:t>
            </a:r>
          </a:p>
        </p:txBody>
      </p:sp>
      <p:grpSp>
        <p:nvGrpSpPr>
          <p:cNvPr id="3098" name="Group 207"/>
          <p:cNvGrpSpPr>
            <a:grpSpLocks/>
          </p:cNvGrpSpPr>
          <p:nvPr/>
        </p:nvGrpSpPr>
        <p:grpSpPr bwMode="auto">
          <a:xfrm>
            <a:off x="1828800" y="731838"/>
            <a:ext cx="1019175" cy="755650"/>
            <a:chOff x="2143" y="808"/>
            <a:chExt cx="642" cy="476"/>
          </a:xfrm>
        </p:grpSpPr>
        <p:sp>
          <p:nvSpPr>
            <p:cNvPr id="3121" name="Line 208"/>
            <p:cNvSpPr>
              <a:spLocks noChangeShapeType="1"/>
            </p:cNvSpPr>
            <p:nvPr/>
          </p:nvSpPr>
          <p:spPr bwMode="auto">
            <a:xfrm flipH="1">
              <a:off x="2398" y="1063"/>
              <a:ext cx="104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209"/>
            <p:cNvSpPr>
              <a:spLocks noChangeShapeType="1"/>
            </p:cNvSpPr>
            <p:nvPr/>
          </p:nvSpPr>
          <p:spPr bwMode="auto">
            <a:xfrm flipH="1">
              <a:off x="2504" y="1063"/>
              <a:ext cx="105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210"/>
            <p:cNvSpPr>
              <a:spLocks noChangeShapeType="1"/>
            </p:cNvSpPr>
            <p:nvPr/>
          </p:nvSpPr>
          <p:spPr bwMode="auto">
            <a:xfrm flipH="1">
              <a:off x="2185" y="1063"/>
              <a:ext cx="105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Line 211"/>
            <p:cNvSpPr>
              <a:spLocks noChangeShapeType="1"/>
            </p:cNvSpPr>
            <p:nvPr/>
          </p:nvSpPr>
          <p:spPr bwMode="auto">
            <a:xfrm flipH="1">
              <a:off x="2292" y="1063"/>
              <a:ext cx="104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5" name="Group 212"/>
            <p:cNvGrpSpPr>
              <a:grpSpLocks/>
            </p:cNvGrpSpPr>
            <p:nvPr/>
          </p:nvGrpSpPr>
          <p:grpSpPr bwMode="auto">
            <a:xfrm>
              <a:off x="2143" y="808"/>
              <a:ext cx="642" cy="324"/>
              <a:chOff x="2527" y="550"/>
              <a:chExt cx="642" cy="324"/>
            </a:xfrm>
          </p:grpSpPr>
          <p:sp>
            <p:nvSpPr>
              <p:cNvPr id="3126" name="Freeform 213"/>
              <p:cNvSpPr>
                <a:spLocks/>
              </p:cNvSpPr>
              <p:nvPr/>
            </p:nvSpPr>
            <p:spPr bwMode="auto">
              <a:xfrm>
                <a:off x="2527" y="550"/>
                <a:ext cx="642" cy="324"/>
              </a:xfrm>
              <a:custGeom>
                <a:avLst/>
                <a:gdLst>
                  <a:gd name="T0" fmla="*/ 35 w 642"/>
                  <a:gd name="T1" fmla="*/ 113 h 324"/>
                  <a:gd name="T2" fmla="*/ 10 w 642"/>
                  <a:gd name="T3" fmla="*/ 129 h 324"/>
                  <a:gd name="T4" fmla="*/ 0 w 642"/>
                  <a:gd name="T5" fmla="*/ 152 h 324"/>
                  <a:gd name="T6" fmla="*/ 5 w 642"/>
                  <a:gd name="T7" fmla="*/ 169 h 324"/>
                  <a:gd name="T8" fmla="*/ 32 w 642"/>
                  <a:gd name="T9" fmla="*/ 191 h 324"/>
                  <a:gd name="T10" fmla="*/ 19 w 642"/>
                  <a:gd name="T11" fmla="*/ 204 h 324"/>
                  <a:gd name="T12" fmla="*/ 15 w 642"/>
                  <a:gd name="T13" fmla="*/ 229 h 324"/>
                  <a:gd name="T14" fmla="*/ 33 w 642"/>
                  <a:gd name="T15" fmla="*/ 252 h 324"/>
                  <a:gd name="T16" fmla="*/ 66 w 642"/>
                  <a:gd name="T17" fmla="*/ 264 h 324"/>
                  <a:gd name="T18" fmla="*/ 86 w 642"/>
                  <a:gd name="T19" fmla="*/ 264 h 324"/>
                  <a:gd name="T20" fmla="*/ 105 w 642"/>
                  <a:gd name="T21" fmla="*/ 281 h 324"/>
                  <a:gd name="T22" fmla="*/ 142 w 642"/>
                  <a:gd name="T23" fmla="*/ 298 h 324"/>
                  <a:gd name="T24" fmla="*/ 186 w 642"/>
                  <a:gd name="T25" fmla="*/ 304 h 324"/>
                  <a:gd name="T26" fmla="*/ 231 w 642"/>
                  <a:gd name="T27" fmla="*/ 298 h 324"/>
                  <a:gd name="T28" fmla="*/ 252 w 642"/>
                  <a:gd name="T29" fmla="*/ 300 h 324"/>
                  <a:gd name="T30" fmla="*/ 292 w 642"/>
                  <a:gd name="T31" fmla="*/ 319 h 324"/>
                  <a:gd name="T32" fmla="*/ 328 w 642"/>
                  <a:gd name="T33" fmla="*/ 324 h 324"/>
                  <a:gd name="T34" fmla="*/ 374 w 642"/>
                  <a:gd name="T35" fmla="*/ 316 h 324"/>
                  <a:gd name="T36" fmla="*/ 410 w 642"/>
                  <a:gd name="T37" fmla="*/ 295 h 324"/>
                  <a:gd name="T38" fmla="*/ 424 w 642"/>
                  <a:gd name="T39" fmla="*/ 275 h 324"/>
                  <a:gd name="T40" fmla="*/ 458 w 642"/>
                  <a:gd name="T41" fmla="*/ 283 h 324"/>
                  <a:gd name="T42" fmla="*/ 503 w 642"/>
                  <a:gd name="T43" fmla="*/ 279 h 324"/>
                  <a:gd name="T44" fmla="*/ 541 w 642"/>
                  <a:gd name="T45" fmla="*/ 258 h 324"/>
                  <a:gd name="T46" fmla="*/ 556 w 642"/>
                  <a:gd name="T47" fmla="*/ 226 h 324"/>
                  <a:gd name="T48" fmla="*/ 590 w 642"/>
                  <a:gd name="T49" fmla="*/ 218 h 324"/>
                  <a:gd name="T50" fmla="*/ 628 w 642"/>
                  <a:gd name="T51" fmla="*/ 192 h 324"/>
                  <a:gd name="T52" fmla="*/ 642 w 642"/>
                  <a:gd name="T53" fmla="*/ 157 h 324"/>
                  <a:gd name="T54" fmla="*/ 630 w 642"/>
                  <a:gd name="T55" fmla="*/ 125 h 324"/>
                  <a:gd name="T56" fmla="*/ 626 w 642"/>
                  <a:gd name="T57" fmla="*/ 104 h 324"/>
                  <a:gd name="T58" fmla="*/ 623 w 642"/>
                  <a:gd name="T59" fmla="*/ 76 h 324"/>
                  <a:gd name="T60" fmla="*/ 602 w 642"/>
                  <a:gd name="T61" fmla="*/ 54 h 324"/>
                  <a:gd name="T62" fmla="*/ 569 w 642"/>
                  <a:gd name="T63" fmla="*/ 41 h 324"/>
                  <a:gd name="T64" fmla="*/ 560 w 642"/>
                  <a:gd name="T65" fmla="*/ 25 h 324"/>
                  <a:gd name="T66" fmla="*/ 534 w 642"/>
                  <a:gd name="T67" fmla="*/ 7 h 324"/>
                  <a:gd name="T68" fmla="*/ 498 w 642"/>
                  <a:gd name="T69" fmla="*/ 0 h 324"/>
                  <a:gd name="T70" fmla="*/ 455 w 642"/>
                  <a:gd name="T71" fmla="*/ 10 h 324"/>
                  <a:gd name="T72" fmla="*/ 433 w 642"/>
                  <a:gd name="T73" fmla="*/ 10 h 324"/>
                  <a:gd name="T74" fmla="*/ 392 w 642"/>
                  <a:gd name="T75" fmla="*/ 0 h 324"/>
                  <a:gd name="T76" fmla="*/ 344 w 642"/>
                  <a:gd name="T77" fmla="*/ 15 h 324"/>
                  <a:gd name="T78" fmla="*/ 334 w 642"/>
                  <a:gd name="T79" fmla="*/ 25 h 324"/>
                  <a:gd name="T80" fmla="*/ 294 w 642"/>
                  <a:gd name="T81" fmla="*/ 11 h 324"/>
                  <a:gd name="T82" fmla="*/ 257 w 642"/>
                  <a:gd name="T83" fmla="*/ 12 h 324"/>
                  <a:gd name="T84" fmla="*/ 214 w 642"/>
                  <a:gd name="T85" fmla="*/ 33 h 324"/>
                  <a:gd name="T86" fmla="*/ 196 w 642"/>
                  <a:gd name="T87" fmla="*/ 35 h 324"/>
                  <a:gd name="T88" fmla="*/ 157 w 642"/>
                  <a:gd name="T89" fmla="*/ 30 h 324"/>
                  <a:gd name="T90" fmla="*/ 101 w 642"/>
                  <a:gd name="T91" fmla="*/ 42 h 324"/>
                  <a:gd name="T92" fmla="*/ 65 w 642"/>
                  <a:gd name="T93" fmla="*/ 72 h 324"/>
                  <a:gd name="T94" fmla="*/ 57 w 642"/>
                  <a:gd name="T95" fmla="*/ 99 h 3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2"/>
                  <a:gd name="T145" fmla="*/ 0 h 324"/>
                  <a:gd name="T146" fmla="*/ 642 w 642"/>
                  <a:gd name="T147" fmla="*/ 324 h 32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2" h="324">
                    <a:moveTo>
                      <a:pt x="58" y="108"/>
                    </a:moveTo>
                    <a:lnTo>
                      <a:pt x="46" y="110"/>
                    </a:lnTo>
                    <a:lnTo>
                      <a:pt x="35" y="113"/>
                    </a:lnTo>
                    <a:lnTo>
                      <a:pt x="25" y="117"/>
                    </a:lnTo>
                    <a:lnTo>
                      <a:pt x="17" y="122"/>
                    </a:lnTo>
                    <a:lnTo>
                      <a:pt x="10" y="129"/>
                    </a:lnTo>
                    <a:lnTo>
                      <a:pt x="4" y="136"/>
                    </a:lnTo>
                    <a:lnTo>
                      <a:pt x="1" y="144"/>
                    </a:lnTo>
                    <a:lnTo>
                      <a:pt x="0" y="152"/>
                    </a:lnTo>
                    <a:lnTo>
                      <a:pt x="1" y="158"/>
                    </a:lnTo>
                    <a:lnTo>
                      <a:pt x="2" y="164"/>
                    </a:lnTo>
                    <a:lnTo>
                      <a:pt x="5" y="169"/>
                    </a:lnTo>
                    <a:lnTo>
                      <a:pt x="9" y="175"/>
                    </a:lnTo>
                    <a:lnTo>
                      <a:pt x="19" y="184"/>
                    </a:lnTo>
                    <a:lnTo>
                      <a:pt x="32" y="191"/>
                    </a:lnTo>
                    <a:lnTo>
                      <a:pt x="32" y="190"/>
                    </a:lnTo>
                    <a:lnTo>
                      <a:pt x="24" y="197"/>
                    </a:lnTo>
                    <a:lnTo>
                      <a:pt x="19" y="204"/>
                    </a:lnTo>
                    <a:lnTo>
                      <a:pt x="15" y="212"/>
                    </a:lnTo>
                    <a:lnTo>
                      <a:pt x="14" y="220"/>
                    </a:lnTo>
                    <a:lnTo>
                      <a:pt x="15" y="229"/>
                    </a:lnTo>
                    <a:lnTo>
                      <a:pt x="19" y="238"/>
                    </a:lnTo>
                    <a:lnTo>
                      <a:pt x="25" y="245"/>
                    </a:lnTo>
                    <a:lnTo>
                      <a:pt x="33" y="252"/>
                    </a:lnTo>
                    <a:lnTo>
                      <a:pt x="43" y="257"/>
                    </a:lnTo>
                    <a:lnTo>
                      <a:pt x="54" y="262"/>
                    </a:lnTo>
                    <a:lnTo>
                      <a:pt x="66" y="264"/>
                    </a:lnTo>
                    <a:lnTo>
                      <a:pt x="79" y="265"/>
                    </a:lnTo>
                    <a:lnTo>
                      <a:pt x="83" y="265"/>
                    </a:lnTo>
                    <a:lnTo>
                      <a:pt x="86" y="264"/>
                    </a:lnTo>
                    <a:lnTo>
                      <a:pt x="86" y="265"/>
                    </a:lnTo>
                    <a:lnTo>
                      <a:pt x="95" y="274"/>
                    </a:lnTo>
                    <a:lnTo>
                      <a:pt x="105" y="281"/>
                    </a:lnTo>
                    <a:lnTo>
                      <a:pt x="116" y="288"/>
                    </a:lnTo>
                    <a:lnTo>
                      <a:pt x="129" y="294"/>
                    </a:lnTo>
                    <a:lnTo>
                      <a:pt x="142" y="298"/>
                    </a:lnTo>
                    <a:lnTo>
                      <a:pt x="156" y="301"/>
                    </a:lnTo>
                    <a:lnTo>
                      <a:pt x="171" y="303"/>
                    </a:lnTo>
                    <a:lnTo>
                      <a:pt x="186" y="304"/>
                    </a:lnTo>
                    <a:lnTo>
                      <a:pt x="201" y="303"/>
                    </a:lnTo>
                    <a:lnTo>
                      <a:pt x="216" y="302"/>
                    </a:lnTo>
                    <a:lnTo>
                      <a:pt x="231" y="298"/>
                    </a:lnTo>
                    <a:lnTo>
                      <a:pt x="245" y="293"/>
                    </a:lnTo>
                    <a:lnTo>
                      <a:pt x="252" y="300"/>
                    </a:lnTo>
                    <a:lnTo>
                      <a:pt x="261" y="306"/>
                    </a:lnTo>
                    <a:lnTo>
                      <a:pt x="281" y="316"/>
                    </a:lnTo>
                    <a:lnTo>
                      <a:pt x="292" y="319"/>
                    </a:lnTo>
                    <a:lnTo>
                      <a:pt x="303" y="322"/>
                    </a:lnTo>
                    <a:lnTo>
                      <a:pt x="315" y="323"/>
                    </a:lnTo>
                    <a:lnTo>
                      <a:pt x="328" y="324"/>
                    </a:lnTo>
                    <a:lnTo>
                      <a:pt x="344" y="323"/>
                    </a:lnTo>
                    <a:lnTo>
                      <a:pt x="360" y="320"/>
                    </a:lnTo>
                    <a:lnTo>
                      <a:pt x="374" y="316"/>
                    </a:lnTo>
                    <a:lnTo>
                      <a:pt x="388" y="310"/>
                    </a:lnTo>
                    <a:lnTo>
                      <a:pt x="400" y="303"/>
                    </a:lnTo>
                    <a:lnTo>
                      <a:pt x="410" y="295"/>
                    </a:lnTo>
                    <a:lnTo>
                      <a:pt x="418" y="285"/>
                    </a:lnTo>
                    <a:lnTo>
                      <a:pt x="424" y="275"/>
                    </a:lnTo>
                    <a:lnTo>
                      <a:pt x="435" y="279"/>
                    </a:lnTo>
                    <a:lnTo>
                      <a:pt x="446" y="282"/>
                    </a:lnTo>
                    <a:lnTo>
                      <a:pt x="458" y="283"/>
                    </a:lnTo>
                    <a:lnTo>
                      <a:pt x="470" y="284"/>
                    </a:lnTo>
                    <a:lnTo>
                      <a:pt x="487" y="283"/>
                    </a:lnTo>
                    <a:lnTo>
                      <a:pt x="503" y="279"/>
                    </a:lnTo>
                    <a:lnTo>
                      <a:pt x="518" y="274"/>
                    </a:lnTo>
                    <a:lnTo>
                      <a:pt x="530" y="267"/>
                    </a:lnTo>
                    <a:lnTo>
                      <a:pt x="541" y="258"/>
                    </a:lnTo>
                    <a:lnTo>
                      <a:pt x="549" y="249"/>
                    </a:lnTo>
                    <a:lnTo>
                      <a:pt x="554" y="238"/>
                    </a:lnTo>
                    <a:lnTo>
                      <a:pt x="556" y="226"/>
                    </a:lnTo>
                    <a:lnTo>
                      <a:pt x="555" y="226"/>
                    </a:lnTo>
                    <a:lnTo>
                      <a:pt x="573" y="223"/>
                    </a:lnTo>
                    <a:lnTo>
                      <a:pt x="590" y="218"/>
                    </a:lnTo>
                    <a:lnTo>
                      <a:pt x="605" y="211"/>
                    </a:lnTo>
                    <a:lnTo>
                      <a:pt x="617" y="202"/>
                    </a:lnTo>
                    <a:lnTo>
                      <a:pt x="628" y="192"/>
                    </a:lnTo>
                    <a:lnTo>
                      <a:pt x="635" y="181"/>
                    </a:lnTo>
                    <a:lnTo>
                      <a:pt x="640" y="170"/>
                    </a:lnTo>
                    <a:lnTo>
                      <a:pt x="642" y="157"/>
                    </a:lnTo>
                    <a:lnTo>
                      <a:pt x="641" y="146"/>
                    </a:lnTo>
                    <a:lnTo>
                      <a:pt x="637" y="135"/>
                    </a:lnTo>
                    <a:lnTo>
                      <a:pt x="630" y="125"/>
                    </a:lnTo>
                    <a:lnTo>
                      <a:pt x="621" y="115"/>
                    </a:lnTo>
                    <a:lnTo>
                      <a:pt x="626" y="104"/>
                    </a:lnTo>
                    <a:lnTo>
                      <a:pt x="627" y="93"/>
                    </a:lnTo>
                    <a:lnTo>
                      <a:pt x="626" y="84"/>
                    </a:lnTo>
                    <a:lnTo>
                      <a:pt x="623" y="76"/>
                    </a:lnTo>
                    <a:lnTo>
                      <a:pt x="618" y="68"/>
                    </a:lnTo>
                    <a:lnTo>
                      <a:pt x="611" y="60"/>
                    </a:lnTo>
                    <a:lnTo>
                      <a:pt x="602" y="54"/>
                    </a:lnTo>
                    <a:lnTo>
                      <a:pt x="592" y="48"/>
                    </a:lnTo>
                    <a:lnTo>
                      <a:pt x="581" y="44"/>
                    </a:lnTo>
                    <a:lnTo>
                      <a:pt x="569" y="41"/>
                    </a:lnTo>
                    <a:lnTo>
                      <a:pt x="566" y="32"/>
                    </a:lnTo>
                    <a:lnTo>
                      <a:pt x="560" y="25"/>
                    </a:lnTo>
                    <a:lnTo>
                      <a:pt x="553" y="18"/>
                    </a:lnTo>
                    <a:lnTo>
                      <a:pt x="544" y="12"/>
                    </a:lnTo>
                    <a:lnTo>
                      <a:pt x="534" y="7"/>
                    </a:lnTo>
                    <a:lnTo>
                      <a:pt x="523" y="3"/>
                    </a:lnTo>
                    <a:lnTo>
                      <a:pt x="511" y="1"/>
                    </a:lnTo>
                    <a:lnTo>
                      <a:pt x="498" y="0"/>
                    </a:lnTo>
                    <a:lnTo>
                      <a:pt x="483" y="1"/>
                    </a:lnTo>
                    <a:lnTo>
                      <a:pt x="468" y="4"/>
                    </a:lnTo>
                    <a:lnTo>
                      <a:pt x="455" y="10"/>
                    </a:lnTo>
                    <a:lnTo>
                      <a:pt x="443" y="17"/>
                    </a:lnTo>
                    <a:lnTo>
                      <a:pt x="443" y="18"/>
                    </a:lnTo>
                    <a:lnTo>
                      <a:pt x="433" y="10"/>
                    </a:lnTo>
                    <a:lnTo>
                      <a:pt x="421" y="5"/>
                    </a:lnTo>
                    <a:lnTo>
                      <a:pt x="407" y="1"/>
                    </a:lnTo>
                    <a:lnTo>
                      <a:pt x="392" y="0"/>
                    </a:lnTo>
                    <a:lnTo>
                      <a:pt x="374" y="2"/>
                    </a:lnTo>
                    <a:lnTo>
                      <a:pt x="357" y="7"/>
                    </a:lnTo>
                    <a:lnTo>
                      <a:pt x="344" y="15"/>
                    </a:lnTo>
                    <a:lnTo>
                      <a:pt x="338" y="20"/>
                    </a:lnTo>
                    <a:lnTo>
                      <a:pt x="334" y="25"/>
                    </a:lnTo>
                    <a:lnTo>
                      <a:pt x="322" y="18"/>
                    </a:lnTo>
                    <a:lnTo>
                      <a:pt x="308" y="14"/>
                    </a:lnTo>
                    <a:lnTo>
                      <a:pt x="294" y="11"/>
                    </a:lnTo>
                    <a:lnTo>
                      <a:pt x="278" y="10"/>
                    </a:lnTo>
                    <a:lnTo>
                      <a:pt x="267" y="11"/>
                    </a:lnTo>
                    <a:lnTo>
                      <a:pt x="257" y="12"/>
                    </a:lnTo>
                    <a:lnTo>
                      <a:pt x="237" y="18"/>
                    </a:lnTo>
                    <a:lnTo>
                      <a:pt x="221" y="27"/>
                    </a:lnTo>
                    <a:lnTo>
                      <a:pt x="214" y="33"/>
                    </a:lnTo>
                    <a:lnTo>
                      <a:pt x="208" y="39"/>
                    </a:lnTo>
                    <a:lnTo>
                      <a:pt x="196" y="35"/>
                    </a:lnTo>
                    <a:lnTo>
                      <a:pt x="184" y="32"/>
                    </a:lnTo>
                    <a:lnTo>
                      <a:pt x="170" y="31"/>
                    </a:lnTo>
                    <a:lnTo>
                      <a:pt x="157" y="30"/>
                    </a:lnTo>
                    <a:lnTo>
                      <a:pt x="137" y="31"/>
                    </a:lnTo>
                    <a:lnTo>
                      <a:pt x="118" y="35"/>
                    </a:lnTo>
                    <a:lnTo>
                      <a:pt x="101" y="42"/>
                    </a:lnTo>
                    <a:lnTo>
                      <a:pt x="86" y="50"/>
                    </a:lnTo>
                    <a:lnTo>
                      <a:pt x="74" y="60"/>
                    </a:lnTo>
                    <a:lnTo>
                      <a:pt x="65" y="72"/>
                    </a:lnTo>
                    <a:lnTo>
                      <a:pt x="59" y="85"/>
                    </a:lnTo>
                    <a:lnTo>
                      <a:pt x="58" y="92"/>
                    </a:lnTo>
                    <a:lnTo>
                      <a:pt x="57" y="99"/>
                    </a:lnTo>
                    <a:lnTo>
                      <a:pt x="57" y="104"/>
                    </a:lnTo>
                    <a:lnTo>
                      <a:pt x="58" y="108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214"/>
              <p:cNvSpPr>
                <a:spLocks/>
              </p:cNvSpPr>
              <p:nvPr/>
            </p:nvSpPr>
            <p:spPr bwMode="auto">
              <a:xfrm>
                <a:off x="2527" y="550"/>
                <a:ext cx="642" cy="324"/>
              </a:xfrm>
              <a:custGeom>
                <a:avLst/>
                <a:gdLst>
                  <a:gd name="T0" fmla="*/ 35 w 642"/>
                  <a:gd name="T1" fmla="*/ 113 h 324"/>
                  <a:gd name="T2" fmla="*/ 10 w 642"/>
                  <a:gd name="T3" fmla="*/ 129 h 324"/>
                  <a:gd name="T4" fmla="*/ 0 w 642"/>
                  <a:gd name="T5" fmla="*/ 152 h 324"/>
                  <a:gd name="T6" fmla="*/ 5 w 642"/>
                  <a:gd name="T7" fmla="*/ 169 h 324"/>
                  <a:gd name="T8" fmla="*/ 32 w 642"/>
                  <a:gd name="T9" fmla="*/ 191 h 324"/>
                  <a:gd name="T10" fmla="*/ 19 w 642"/>
                  <a:gd name="T11" fmla="*/ 204 h 324"/>
                  <a:gd name="T12" fmla="*/ 15 w 642"/>
                  <a:gd name="T13" fmla="*/ 229 h 324"/>
                  <a:gd name="T14" fmla="*/ 33 w 642"/>
                  <a:gd name="T15" fmla="*/ 252 h 324"/>
                  <a:gd name="T16" fmla="*/ 66 w 642"/>
                  <a:gd name="T17" fmla="*/ 264 h 324"/>
                  <a:gd name="T18" fmla="*/ 86 w 642"/>
                  <a:gd name="T19" fmla="*/ 264 h 324"/>
                  <a:gd name="T20" fmla="*/ 105 w 642"/>
                  <a:gd name="T21" fmla="*/ 281 h 324"/>
                  <a:gd name="T22" fmla="*/ 142 w 642"/>
                  <a:gd name="T23" fmla="*/ 298 h 324"/>
                  <a:gd name="T24" fmla="*/ 186 w 642"/>
                  <a:gd name="T25" fmla="*/ 304 h 324"/>
                  <a:gd name="T26" fmla="*/ 231 w 642"/>
                  <a:gd name="T27" fmla="*/ 298 h 324"/>
                  <a:gd name="T28" fmla="*/ 252 w 642"/>
                  <a:gd name="T29" fmla="*/ 300 h 324"/>
                  <a:gd name="T30" fmla="*/ 292 w 642"/>
                  <a:gd name="T31" fmla="*/ 319 h 324"/>
                  <a:gd name="T32" fmla="*/ 328 w 642"/>
                  <a:gd name="T33" fmla="*/ 324 h 324"/>
                  <a:gd name="T34" fmla="*/ 374 w 642"/>
                  <a:gd name="T35" fmla="*/ 316 h 324"/>
                  <a:gd name="T36" fmla="*/ 410 w 642"/>
                  <a:gd name="T37" fmla="*/ 295 h 324"/>
                  <a:gd name="T38" fmla="*/ 424 w 642"/>
                  <a:gd name="T39" fmla="*/ 275 h 324"/>
                  <a:gd name="T40" fmla="*/ 458 w 642"/>
                  <a:gd name="T41" fmla="*/ 283 h 324"/>
                  <a:gd name="T42" fmla="*/ 503 w 642"/>
                  <a:gd name="T43" fmla="*/ 279 h 324"/>
                  <a:gd name="T44" fmla="*/ 541 w 642"/>
                  <a:gd name="T45" fmla="*/ 258 h 324"/>
                  <a:gd name="T46" fmla="*/ 556 w 642"/>
                  <a:gd name="T47" fmla="*/ 226 h 324"/>
                  <a:gd name="T48" fmla="*/ 590 w 642"/>
                  <a:gd name="T49" fmla="*/ 218 h 324"/>
                  <a:gd name="T50" fmla="*/ 628 w 642"/>
                  <a:gd name="T51" fmla="*/ 192 h 324"/>
                  <a:gd name="T52" fmla="*/ 642 w 642"/>
                  <a:gd name="T53" fmla="*/ 157 h 324"/>
                  <a:gd name="T54" fmla="*/ 630 w 642"/>
                  <a:gd name="T55" fmla="*/ 125 h 324"/>
                  <a:gd name="T56" fmla="*/ 626 w 642"/>
                  <a:gd name="T57" fmla="*/ 104 h 324"/>
                  <a:gd name="T58" fmla="*/ 623 w 642"/>
                  <a:gd name="T59" fmla="*/ 76 h 324"/>
                  <a:gd name="T60" fmla="*/ 602 w 642"/>
                  <a:gd name="T61" fmla="*/ 54 h 324"/>
                  <a:gd name="T62" fmla="*/ 569 w 642"/>
                  <a:gd name="T63" fmla="*/ 41 h 324"/>
                  <a:gd name="T64" fmla="*/ 560 w 642"/>
                  <a:gd name="T65" fmla="*/ 25 h 324"/>
                  <a:gd name="T66" fmla="*/ 534 w 642"/>
                  <a:gd name="T67" fmla="*/ 7 h 324"/>
                  <a:gd name="T68" fmla="*/ 498 w 642"/>
                  <a:gd name="T69" fmla="*/ 0 h 324"/>
                  <a:gd name="T70" fmla="*/ 455 w 642"/>
                  <a:gd name="T71" fmla="*/ 10 h 324"/>
                  <a:gd name="T72" fmla="*/ 433 w 642"/>
                  <a:gd name="T73" fmla="*/ 10 h 324"/>
                  <a:gd name="T74" fmla="*/ 392 w 642"/>
                  <a:gd name="T75" fmla="*/ 0 h 324"/>
                  <a:gd name="T76" fmla="*/ 344 w 642"/>
                  <a:gd name="T77" fmla="*/ 15 h 324"/>
                  <a:gd name="T78" fmla="*/ 334 w 642"/>
                  <a:gd name="T79" fmla="*/ 25 h 324"/>
                  <a:gd name="T80" fmla="*/ 294 w 642"/>
                  <a:gd name="T81" fmla="*/ 11 h 324"/>
                  <a:gd name="T82" fmla="*/ 257 w 642"/>
                  <a:gd name="T83" fmla="*/ 12 h 324"/>
                  <a:gd name="T84" fmla="*/ 214 w 642"/>
                  <a:gd name="T85" fmla="*/ 33 h 324"/>
                  <a:gd name="T86" fmla="*/ 196 w 642"/>
                  <a:gd name="T87" fmla="*/ 35 h 324"/>
                  <a:gd name="T88" fmla="*/ 157 w 642"/>
                  <a:gd name="T89" fmla="*/ 30 h 324"/>
                  <a:gd name="T90" fmla="*/ 101 w 642"/>
                  <a:gd name="T91" fmla="*/ 42 h 324"/>
                  <a:gd name="T92" fmla="*/ 65 w 642"/>
                  <a:gd name="T93" fmla="*/ 72 h 324"/>
                  <a:gd name="T94" fmla="*/ 57 w 642"/>
                  <a:gd name="T95" fmla="*/ 99 h 3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2"/>
                  <a:gd name="T145" fmla="*/ 0 h 324"/>
                  <a:gd name="T146" fmla="*/ 642 w 642"/>
                  <a:gd name="T147" fmla="*/ 324 h 32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2" h="324">
                    <a:moveTo>
                      <a:pt x="58" y="108"/>
                    </a:moveTo>
                    <a:lnTo>
                      <a:pt x="46" y="110"/>
                    </a:lnTo>
                    <a:lnTo>
                      <a:pt x="35" y="113"/>
                    </a:lnTo>
                    <a:lnTo>
                      <a:pt x="25" y="117"/>
                    </a:lnTo>
                    <a:lnTo>
                      <a:pt x="17" y="122"/>
                    </a:lnTo>
                    <a:lnTo>
                      <a:pt x="10" y="129"/>
                    </a:lnTo>
                    <a:lnTo>
                      <a:pt x="4" y="136"/>
                    </a:lnTo>
                    <a:lnTo>
                      <a:pt x="1" y="144"/>
                    </a:lnTo>
                    <a:lnTo>
                      <a:pt x="0" y="152"/>
                    </a:lnTo>
                    <a:lnTo>
                      <a:pt x="1" y="158"/>
                    </a:lnTo>
                    <a:lnTo>
                      <a:pt x="2" y="164"/>
                    </a:lnTo>
                    <a:lnTo>
                      <a:pt x="5" y="169"/>
                    </a:lnTo>
                    <a:lnTo>
                      <a:pt x="9" y="175"/>
                    </a:lnTo>
                    <a:lnTo>
                      <a:pt x="19" y="184"/>
                    </a:lnTo>
                    <a:lnTo>
                      <a:pt x="32" y="191"/>
                    </a:lnTo>
                    <a:lnTo>
                      <a:pt x="32" y="190"/>
                    </a:lnTo>
                    <a:lnTo>
                      <a:pt x="24" y="197"/>
                    </a:lnTo>
                    <a:lnTo>
                      <a:pt x="19" y="204"/>
                    </a:lnTo>
                    <a:lnTo>
                      <a:pt x="15" y="212"/>
                    </a:lnTo>
                    <a:lnTo>
                      <a:pt x="14" y="220"/>
                    </a:lnTo>
                    <a:lnTo>
                      <a:pt x="15" y="229"/>
                    </a:lnTo>
                    <a:lnTo>
                      <a:pt x="19" y="238"/>
                    </a:lnTo>
                    <a:lnTo>
                      <a:pt x="25" y="245"/>
                    </a:lnTo>
                    <a:lnTo>
                      <a:pt x="33" y="252"/>
                    </a:lnTo>
                    <a:lnTo>
                      <a:pt x="43" y="257"/>
                    </a:lnTo>
                    <a:lnTo>
                      <a:pt x="54" y="262"/>
                    </a:lnTo>
                    <a:lnTo>
                      <a:pt x="66" y="264"/>
                    </a:lnTo>
                    <a:lnTo>
                      <a:pt x="79" y="265"/>
                    </a:lnTo>
                    <a:lnTo>
                      <a:pt x="83" y="265"/>
                    </a:lnTo>
                    <a:lnTo>
                      <a:pt x="86" y="264"/>
                    </a:lnTo>
                    <a:lnTo>
                      <a:pt x="86" y="265"/>
                    </a:lnTo>
                    <a:lnTo>
                      <a:pt x="95" y="274"/>
                    </a:lnTo>
                    <a:lnTo>
                      <a:pt x="105" y="281"/>
                    </a:lnTo>
                    <a:lnTo>
                      <a:pt x="116" y="288"/>
                    </a:lnTo>
                    <a:lnTo>
                      <a:pt x="129" y="294"/>
                    </a:lnTo>
                    <a:lnTo>
                      <a:pt x="142" y="298"/>
                    </a:lnTo>
                    <a:lnTo>
                      <a:pt x="156" y="301"/>
                    </a:lnTo>
                    <a:lnTo>
                      <a:pt x="171" y="303"/>
                    </a:lnTo>
                    <a:lnTo>
                      <a:pt x="186" y="304"/>
                    </a:lnTo>
                    <a:lnTo>
                      <a:pt x="201" y="303"/>
                    </a:lnTo>
                    <a:lnTo>
                      <a:pt x="216" y="302"/>
                    </a:lnTo>
                    <a:lnTo>
                      <a:pt x="231" y="298"/>
                    </a:lnTo>
                    <a:lnTo>
                      <a:pt x="245" y="293"/>
                    </a:lnTo>
                    <a:lnTo>
                      <a:pt x="252" y="300"/>
                    </a:lnTo>
                    <a:lnTo>
                      <a:pt x="261" y="306"/>
                    </a:lnTo>
                    <a:lnTo>
                      <a:pt x="281" y="316"/>
                    </a:lnTo>
                    <a:lnTo>
                      <a:pt x="292" y="319"/>
                    </a:lnTo>
                    <a:lnTo>
                      <a:pt x="303" y="322"/>
                    </a:lnTo>
                    <a:lnTo>
                      <a:pt x="315" y="323"/>
                    </a:lnTo>
                    <a:lnTo>
                      <a:pt x="328" y="324"/>
                    </a:lnTo>
                    <a:lnTo>
                      <a:pt x="344" y="323"/>
                    </a:lnTo>
                    <a:lnTo>
                      <a:pt x="360" y="320"/>
                    </a:lnTo>
                    <a:lnTo>
                      <a:pt x="374" y="316"/>
                    </a:lnTo>
                    <a:lnTo>
                      <a:pt x="388" y="310"/>
                    </a:lnTo>
                    <a:lnTo>
                      <a:pt x="400" y="303"/>
                    </a:lnTo>
                    <a:lnTo>
                      <a:pt x="410" y="295"/>
                    </a:lnTo>
                    <a:lnTo>
                      <a:pt x="418" y="285"/>
                    </a:lnTo>
                    <a:lnTo>
                      <a:pt x="424" y="275"/>
                    </a:lnTo>
                    <a:lnTo>
                      <a:pt x="435" y="279"/>
                    </a:lnTo>
                    <a:lnTo>
                      <a:pt x="446" y="282"/>
                    </a:lnTo>
                    <a:lnTo>
                      <a:pt x="458" y="283"/>
                    </a:lnTo>
                    <a:lnTo>
                      <a:pt x="470" y="284"/>
                    </a:lnTo>
                    <a:lnTo>
                      <a:pt x="487" y="283"/>
                    </a:lnTo>
                    <a:lnTo>
                      <a:pt x="503" y="279"/>
                    </a:lnTo>
                    <a:lnTo>
                      <a:pt x="518" y="274"/>
                    </a:lnTo>
                    <a:lnTo>
                      <a:pt x="530" y="267"/>
                    </a:lnTo>
                    <a:lnTo>
                      <a:pt x="541" y="258"/>
                    </a:lnTo>
                    <a:lnTo>
                      <a:pt x="549" y="249"/>
                    </a:lnTo>
                    <a:lnTo>
                      <a:pt x="554" y="238"/>
                    </a:lnTo>
                    <a:lnTo>
                      <a:pt x="556" y="226"/>
                    </a:lnTo>
                    <a:lnTo>
                      <a:pt x="555" y="226"/>
                    </a:lnTo>
                    <a:lnTo>
                      <a:pt x="573" y="223"/>
                    </a:lnTo>
                    <a:lnTo>
                      <a:pt x="590" y="218"/>
                    </a:lnTo>
                    <a:lnTo>
                      <a:pt x="605" y="211"/>
                    </a:lnTo>
                    <a:lnTo>
                      <a:pt x="617" y="202"/>
                    </a:lnTo>
                    <a:lnTo>
                      <a:pt x="628" y="192"/>
                    </a:lnTo>
                    <a:lnTo>
                      <a:pt x="635" y="181"/>
                    </a:lnTo>
                    <a:lnTo>
                      <a:pt x="640" y="170"/>
                    </a:lnTo>
                    <a:lnTo>
                      <a:pt x="642" y="157"/>
                    </a:lnTo>
                    <a:lnTo>
                      <a:pt x="641" y="146"/>
                    </a:lnTo>
                    <a:lnTo>
                      <a:pt x="637" y="135"/>
                    </a:lnTo>
                    <a:lnTo>
                      <a:pt x="630" y="125"/>
                    </a:lnTo>
                    <a:lnTo>
                      <a:pt x="621" y="115"/>
                    </a:lnTo>
                    <a:lnTo>
                      <a:pt x="626" y="104"/>
                    </a:lnTo>
                    <a:lnTo>
                      <a:pt x="627" y="93"/>
                    </a:lnTo>
                    <a:lnTo>
                      <a:pt x="626" y="84"/>
                    </a:lnTo>
                    <a:lnTo>
                      <a:pt x="623" y="76"/>
                    </a:lnTo>
                    <a:lnTo>
                      <a:pt x="618" y="68"/>
                    </a:lnTo>
                    <a:lnTo>
                      <a:pt x="611" y="60"/>
                    </a:lnTo>
                    <a:lnTo>
                      <a:pt x="602" y="54"/>
                    </a:lnTo>
                    <a:lnTo>
                      <a:pt x="592" y="48"/>
                    </a:lnTo>
                    <a:lnTo>
                      <a:pt x="581" y="44"/>
                    </a:lnTo>
                    <a:lnTo>
                      <a:pt x="569" y="41"/>
                    </a:lnTo>
                    <a:lnTo>
                      <a:pt x="566" y="32"/>
                    </a:lnTo>
                    <a:lnTo>
                      <a:pt x="560" y="25"/>
                    </a:lnTo>
                    <a:lnTo>
                      <a:pt x="553" y="18"/>
                    </a:lnTo>
                    <a:lnTo>
                      <a:pt x="544" y="12"/>
                    </a:lnTo>
                    <a:lnTo>
                      <a:pt x="534" y="7"/>
                    </a:lnTo>
                    <a:lnTo>
                      <a:pt x="523" y="3"/>
                    </a:lnTo>
                    <a:lnTo>
                      <a:pt x="511" y="1"/>
                    </a:lnTo>
                    <a:lnTo>
                      <a:pt x="498" y="0"/>
                    </a:lnTo>
                    <a:lnTo>
                      <a:pt x="483" y="1"/>
                    </a:lnTo>
                    <a:lnTo>
                      <a:pt x="468" y="4"/>
                    </a:lnTo>
                    <a:lnTo>
                      <a:pt x="455" y="10"/>
                    </a:lnTo>
                    <a:lnTo>
                      <a:pt x="443" y="17"/>
                    </a:lnTo>
                    <a:lnTo>
                      <a:pt x="443" y="18"/>
                    </a:lnTo>
                    <a:lnTo>
                      <a:pt x="433" y="10"/>
                    </a:lnTo>
                    <a:lnTo>
                      <a:pt x="421" y="5"/>
                    </a:lnTo>
                    <a:lnTo>
                      <a:pt x="407" y="1"/>
                    </a:lnTo>
                    <a:lnTo>
                      <a:pt x="392" y="0"/>
                    </a:lnTo>
                    <a:lnTo>
                      <a:pt x="374" y="2"/>
                    </a:lnTo>
                    <a:lnTo>
                      <a:pt x="357" y="7"/>
                    </a:lnTo>
                    <a:lnTo>
                      <a:pt x="344" y="15"/>
                    </a:lnTo>
                    <a:lnTo>
                      <a:pt x="338" y="20"/>
                    </a:lnTo>
                    <a:lnTo>
                      <a:pt x="334" y="25"/>
                    </a:lnTo>
                    <a:lnTo>
                      <a:pt x="322" y="18"/>
                    </a:lnTo>
                    <a:lnTo>
                      <a:pt x="308" y="14"/>
                    </a:lnTo>
                    <a:lnTo>
                      <a:pt x="294" y="11"/>
                    </a:lnTo>
                    <a:lnTo>
                      <a:pt x="278" y="10"/>
                    </a:lnTo>
                    <a:lnTo>
                      <a:pt x="267" y="11"/>
                    </a:lnTo>
                    <a:lnTo>
                      <a:pt x="257" y="12"/>
                    </a:lnTo>
                    <a:lnTo>
                      <a:pt x="237" y="18"/>
                    </a:lnTo>
                    <a:lnTo>
                      <a:pt x="221" y="27"/>
                    </a:lnTo>
                    <a:lnTo>
                      <a:pt x="214" y="33"/>
                    </a:lnTo>
                    <a:lnTo>
                      <a:pt x="208" y="39"/>
                    </a:lnTo>
                    <a:lnTo>
                      <a:pt x="196" y="35"/>
                    </a:lnTo>
                    <a:lnTo>
                      <a:pt x="184" y="32"/>
                    </a:lnTo>
                    <a:lnTo>
                      <a:pt x="170" y="31"/>
                    </a:lnTo>
                    <a:lnTo>
                      <a:pt x="157" y="30"/>
                    </a:lnTo>
                    <a:lnTo>
                      <a:pt x="137" y="31"/>
                    </a:lnTo>
                    <a:lnTo>
                      <a:pt x="118" y="35"/>
                    </a:lnTo>
                    <a:lnTo>
                      <a:pt x="101" y="42"/>
                    </a:lnTo>
                    <a:lnTo>
                      <a:pt x="86" y="50"/>
                    </a:lnTo>
                    <a:lnTo>
                      <a:pt x="74" y="60"/>
                    </a:lnTo>
                    <a:lnTo>
                      <a:pt x="65" y="72"/>
                    </a:lnTo>
                    <a:lnTo>
                      <a:pt x="59" y="85"/>
                    </a:lnTo>
                    <a:lnTo>
                      <a:pt x="58" y="92"/>
                    </a:lnTo>
                    <a:lnTo>
                      <a:pt x="57" y="99"/>
                    </a:lnTo>
                    <a:lnTo>
                      <a:pt x="57" y="104"/>
                    </a:lnTo>
                    <a:lnTo>
                      <a:pt x="58" y="10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215"/>
              <p:cNvSpPr>
                <a:spLocks/>
              </p:cNvSpPr>
              <p:nvPr/>
            </p:nvSpPr>
            <p:spPr bwMode="auto">
              <a:xfrm>
                <a:off x="2559" y="741"/>
                <a:ext cx="38" cy="6"/>
              </a:xfrm>
              <a:custGeom>
                <a:avLst/>
                <a:gdLst>
                  <a:gd name="T0" fmla="*/ 0 w 38"/>
                  <a:gd name="T1" fmla="*/ 0 h 6"/>
                  <a:gd name="T2" fmla="*/ 16 w 38"/>
                  <a:gd name="T3" fmla="*/ 5 h 6"/>
                  <a:gd name="T4" fmla="*/ 33 w 38"/>
                  <a:gd name="T5" fmla="*/ 6 h 6"/>
                  <a:gd name="T6" fmla="*/ 35 w 38"/>
                  <a:gd name="T7" fmla="*/ 6 h 6"/>
                  <a:gd name="T8" fmla="*/ 38 w 3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6"/>
                  <a:gd name="T17" fmla="*/ 38 w 3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6">
                    <a:moveTo>
                      <a:pt x="0" y="0"/>
                    </a:moveTo>
                    <a:lnTo>
                      <a:pt x="16" y="5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8" y="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216"/>
              <p:cNvSpPr>
                <a:spLocks/>
              </p:cNvSpPr>
              <p:nvPr/>
            </p:nvSpPr>
            <p:spPr bwMode="auto">
              <a:xfrm>
                <a:off x="2613" y="812"/>
                <a:ext cx="17" cy="2"/>
              </a:xfrm>
              <a:custGeom>
                <a:avLst/>
                <a:gdLst>
                  <a:gd name="T0" fmla="*/ 0 w 17"/>
                  <a:gd name="T1" fmla="*/ 2 h 2"/>
                  <a:gd name="T2" fmla="*/ 9 w 17"/>
                  <a:gd name="T3" fmla="*/ 1 h 2"/>
                  <a:gd name="T4" fmla="*/ 17 w 17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2"/>
                  <a:gd name="T11" fmla="*/ 17 w 17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2">
                    <a:moveTo>
                      <a:pt x="0" y="2"/>
                    </a:moveTo>
                    <a:lnTo>
                      <a:pt x="9" y="1"/>
                    </a:lnTo>
                    <a:lnTo>
                      <a:pt x="17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217"/>
              <p:cNvSpPr>
                <a:spLocks/>
              </p:cNvSpPr>
              <p:nvPr/>
            </p:nvSpPr>
            <p:spPr bwMode="auto">
              <a:xfrm>
                <a:off x="2762" y="830"/>
                <a:ext cx="10" cy="13"/>
              </a:xfrm>
              <a:custGeom>
                <a:avLst/>
                <a:gdLst>
                  <a:gd name="T0" fmla="*/ 0 w 10"/>
                  <a:gd name="T1" fmla="*/ 0 h 13"/>
                  <a:gd name="T2" fmla="*/ 4 w 10"/>
                  <a:gd name="T3" fmla="*/ 7 h 13"/>
                  <a:gd name="T4" fmla="*/ 10 w 10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3"/>
                  <a:gd name="T11" fmla="*/ 10 w 10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3">
                    <a:moveTo>
                      <a:pt x="0" y="0"/>
                    </a:moveTo>
                    <a:lnTo>
                      <a:pt x="4" y="7"/>
                    </a:lnTo>
                    <a:lnTo>
                      <a:pt x="10" y="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218"/>
              <p:cNvSpPr>
                <a:spLocks/>
              </p:cNvSpPr>
              <p:nvPr/>
            </p:nvSpPr>
            <p:spPr bwMode="auto">
              <a:xfrm>
                <a:off x="2951" y="811"/>
                <a:ext cx="4" cy="14"/>
              </a:xfrm>
              <a:custGeom>
                <a:avLst/>
                <a:gdLst>
                  <a:gd name="T0" fmla="*/ 0 w 4"/>
                  <a:gd name="T1" fmla="*/ 14 h 14"/>
                  <a:gd name="T2" fmla="*/ 2 w 4"/>
                  <a:gd name="T3" fmla="*/ 7 h 14"/>
                  <a:gd name="T4" fmla="*/ 4 w 4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4"/>
                  <a:gd name="T11" fmla="*/ 4 w 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4">
                    <a:moveTo>
                      <a:pt x="0" y="14"/>
                    </a:moveTo>
                    <a:lnTo>
                      <a:pt x="2" y="7"/>
                    </a:lnTo>
                    <a:lnTo>
                      <a:pt x="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Freeform 219"/>
              <p:cNvSpPr>
                <a:spLocks/>
              </p:cNvSpPr>
              <p:nvPr/>
            </p:nvSpPr>
            <p:spPr bwMode="auto">
              <a:xfrm>
                <a:off x="3034" y="722"/>
                <a:ext cx="49" cy="54"/>
              </a:xfrm>
              <a:custGeom>
                <a:avLst/>
                <a:gdLst>
                  <a:gd name="T0" fmla="*/ 49 w 49"/>
                  <a:gd name="T1" fmla="*/ 54 h 54"/>
                  <a:gd name="T2" fmla="*/ 49 w 49"/>
                  <a:gd name="T3" fmla="*/ 54 h 54"/>
                  <a:gd name="T4" fmla="*/ 49 w 49"/>
                  <a:gd name="T5" fmla="*/ 53 h 54"/>
                  <a:gd name="T6" fmla="*/ 48 w 49"/>
                  <a:gd name="T7" fmla="*/ 45 h 54"/>
                  <a:gd name="T8" fmla="*/ 46 w 49"/>
                  <a:gd name="T9" fmla="*/ 37 h 54"/>
                  <a:gd name="T10" fmla="*/ 41 w 49"/>
                  <a:gd name="T11" fmla="*/ 29 h 54"/>
                  <a:gd name="T12" fmla="*/ 36 w 49"/>
                  <a:gd name="T13" fmla="*/ 22 h 54"/>
                  <a:gd name="T14" fmla="*/ 29 w 49"/>
                  <a:gd name="T15" fmla="*/ 15 h 54"/>
                  <a:gd name="T16" fmla="*/ 20 w 49"/>
                  <a:gd name="T17" fmla="*/ 9 h 54"/>
                  <a:gd name="T18" fmla="*/ 11 w 49"/>
                  <a:gd name="T19" fmla="*/ 4 h 54"/>
                  <a:gd name="T20" fmla="*/ 0 w 49"/>
                  <a:gd name="T21" fmla="*/ 0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54"/>
                  <a:gd name="T35" fmla="*/ 49 w 49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54">
                    <a:moveTo>
                      <a:pt x="49" y="54"/>
                    </a:moveTo>
                    <a:lnTo>
                      <a:pt x="49" y="54"/>
                    </a:lnTo>
                    <a:lnTo>
                      <a:pt x="49" y="53"/>
                    </a:lnTo>
                    <a:lnTo>
                      <a:pt x="48" y="45"/>
                    </a:lnTo>
                    <a:lnTo>
                      <a:pt x="46" y="37"/>
                    </a:lnTo>
                    <a:lnTo>
                      <a:pt x="41" y="29"/>
                    </a:lnTo>
                    <a:lnTo>
                      <a:pt x="36" y="22"/>
                    </a:lnTo>
                    <a:lnTo>
                      <a:pt x="29" y="15"/>
                    </a:lnTo>
                    <a:lnTo>
                      <a:pt x="20" y="9"/>
                    </a:lnTo>
                    <a:lnTo>
                      <a:pt x="11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220"/>
              <p:cNvSpPr>
                <a:spLocks/>
              </p:cNvSpPr>
              <p:nvPr/>
            </p:nvSpPr>
            <p:spPr bwMode="auto">
              <a:xfrm>
                <a:off x="3126" y="665"/>
                <a:ext cx="22" cy="20"/>
              </a:xfrm>
              <a:custGeom>
                <a:avLst/>
                <a:gdLst>
                  <a:gd name="T0" fmla="*/ 0 w 22"/>
                  <a:gd name="T1" fmla="*/ 20 h 20"/>
                  <a:gd name="T2" fmla="*/ 7 w 22"/>
                  <a:gd name="T3" fmla="*/ 16 h 20"/>
                  <a:gd name="T4" fmla="*/ 13 w 22"/>
                  <a:gd name="T5" fmla="*/ 11 h 20"/>
                  <a:gd name="T6" fmla="*/ 22 w 2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0"/>
                  <a:gd name="T14" fmla="*/ 22 w 2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0">
                    <a:moveTo>
                      <a:pt x="0" y="20"/>
                    </a:moveTo>
                    <a:lnTo>
                      <a:pt x="7" y="16"/>
                    </a:lnTo>
                    <a:lnTo>
                      <a:pt x="13" y="11"/>
                    </a:lnTo>
                    <a:lnTo>
                      <a:pt x="2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Freeform 221"/>
              <p:cNvSpPr>
                <a:spLocks/>
              </p:cNvSpPr>
              <p:nvPr/>
            </p:nvSpPr>
            <p:spPr bwMode="auto">
              <a:xfrm>
                <a:off x="3096" y="591"/>
                <a:ext cx="1" cy="9"/>
              </a:xfrm>
              <a:custGeom>
                <a:avLst/>
                <a:gdLst>
                  <a:gd name="T0" fmla="*/ 1 w 1"/>
                  <a:gd name="T1" fmla="*/ 9 h 9"/>
                  <a:gd name="T2" fmla="*/ 1 w 1"/>
                  <a:gd name="T3" fmla="*/ 9 h 9"/>
                  <a:gd name="T4" fmla="*/ 1 w 1"/>
                  <a:gd name="T5" fmla="*/ 8 h 9"/>
                  <a:gd name="T6" fmla="*/ 1 w 1"/>
                  <a:gd name="T7" fmla="*/ 4 h 9"/>
                  <a:gd name="T8" fmla="*/ 0 w 1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9"/>
                  <a:gd name="T17" fmla="*/ 1 w 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9">
                    <a:moveTo>
                      <a:pt x="1" y="9"/>
                    </a:moveTo>
                    <a:lnTo>
                      <a:pt x="1" y="9"/>
                    </a:lnTo>
                    <a:lnTo>
                      <a:pt x="1" y="8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Freeform 222"/>
              <p:cNvSpPr>
                <a:spLocks/>
              </p:cNvSpPr>
              <p:nvPr/>
            </p:nvSpPr>
            <p:spPr bwMode="auto">
              <a:xfrm>
                <a:off x="2959" y="567"/>
                <a:ext cx="11" cy="13"/>
              </a:xfrm>
              <a:custGeom>
                <a:avLst/>
                <a:gdLst>
                  <a:gd name="T0" fmla="*/ 11 w 11"/>
                  <a:gd name="T1" fmla="*/ 0 h 13"/>
                  <a:gd name="T2" fmla="*/ 5 w 11"/>
                  <a:gd name="T3" fmla="*/ 6 h 13"/>
                  <a:gd name="T4" fmla="*/ 0 w 11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3"/>
                  <a:gd name="T11" fmla="*/ 11 w 11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3">
                    <a:moveTo>
                      <a:pt x="11" y="0"/>
                    </a:moveTo>
                    <a:lnTo>
                      <a:pt x="5" y="6"/>
                    </a:lnTo>
                    <a:lnTo>
                      <a:pt x="0" y="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223"/>
              <p:cNvSpPr>
                <a:spLocks/>
              </p:cNvSpPr>
              <p:nvPr/>
            </p:nvSpPr>
            <p:spPr bwMode="auto">
              <a:xfrm>
                <a:off x="2855" y="575"/>
                <a:ext cx="6" cy="10"/>
              </a:xfrm>
              <a:custGeom>
                <a:avLst/>
                <a:gdLst>
                  <a:gd name="T0" fmla="*/ 6 w 6"/>
                  <a:gd name="T1" fmla="*/ 0 h 10"/>
                  <a:gd name="T2" fmla="*/ 2 w 6"/>
                  <a:gd name="T3" fmla="*/ 5 h 10"/>
                  <a:gd name="T4" fmla="*/ 0 w 6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10"/>
                  <a:gd name="T11" fmla="*/ 6 w 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10">
                    <a:moveTo>
                      <a:pt x="6" y="0"/>
                    </a:moveTo>
                    <a:lnTo>
                      <a:pt x="2" y="5"/>
                    </a:lnTo>
                    <a:lnTo>
                      <a:pt x="0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224"/>
              <p:cNvSpPr>
                <a:spLocks/>
              </p:cNvSpPr>
              <p:nvPr/>
            </p:nvSpPr>
            <p:spPr bwMode="auto">
              <a:xfrm>
                <a:off x="2735" y="589"/>
                <a:ext cx="19" cy="10"/>
              </a:xfrm>
              <a:custGeom>
                <a:avLst/>
                <a:gdLst>
                  <a:gd name="T0" fmla="*/ 19 w 19"/>
                  <a:gd name="T1" fmla="*/ 10 h 10"/>
                  <a:gd name="T2" fmla="*/ 10 w 19"/>
                  <a:gd name="T3" fmla="*/ 5 h 10"/>
                  <a:gd name="T4" fmla="*/ 0 w 1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0"/>
                  <a:gd name="T11" fmla="*/ 19 w 1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0">
                    <a:moveTo>
                      <a:pt x="19" y="10"/>
                    </a:moveTo>
                    <a:lnTo>
                      <a:pt x="10" y="5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225"/>
              <p:cNvSpPr>
                <a:spLocks/>
              </p:cNvSpPr>
              <p:nvPr/>
            </p:nvSpPr>
            <p:spPr bwMode="auto">
              <a:xfrm>
                <a:off x="2585" y="658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1 w 3"/>
                  <a:gd name="T3" fmla="*/ 5 h 10"/>
                  <a:gd name="T4" fmla="*/ 3 w 3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0"/>
                  <a:gd name="T11" fmla="*/ 3 w 3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0">
                    <a:moveTo>
                      <a:pt x="0" y="0"/>
                    </a:moveTo>
                    <a:lnTo>
                      <a:pt x="1" y="5"/>
                    </a:lnTo>
                    <a:lnTo>
                      <a:pt x="3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Rectangle 226"/>
              <p:cNvSpPr>
                <a:spLocks noChangeArrowheads="1"/>
              </p:cNvSpPr>
              <p:nvPr/>
            </p:nvSpPr>
            <p:spPr bwMode="auto">
              <a:xfrm>
                <a:off x="2661" y="622"/>
                <a:ext cx="337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99" name="Group 227"/>
          <p:cNvGrpSpPr>
            <a:grpSpLocks/>
          </p:cNvGrpSpPr>
          <p:nvPr/>
        </p:nvGrpSpPr>
        <p:grpSpPr bwMode="auto">
          <a:xfrm>
            <a:off x="6759575" y="850900"/>
            <a:ext cx="1019175" cy="755650"/>
            <a:chOff x="2143" y="808"/>
            <a:chExt cx="642" cy="476"/>
          </a:xfrm>
        </p:grpSpPr>
        <p:sp>
          <p:nvSpPr>
            <p:cNvPr id="3102" name="Line 228"/>
            <p:cNvSpPr>
              <a:spLocks noChangeShapeType="1"/>
            </p:cNvSpPr>
            <p:nvPr/>
          </p:nvSpPr>
          <p:spPr bwMode="auto">
            <a:xfrm flipH="1">
              <a:off x="2398" y="1063"/>
              <a:ext cx="104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229"/>
            <p:cNvSpPr>
              <a:spLocks noChangeShapeType="1"/>
            </p:cNvSpPr>
            <p:nvPr/>
          </p:nvSpPr>
          <p:spPr bwMode="auto">
            <a:xfrm flipH="1">
              <a:off x="2504" y="1063"/>
              <a:ext cx="105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230"/>
            <p:cNvSpPr>
              <a:spLocks noChangeShapeType="1"/>
            </p:cNvSpPr>
            <p:nvPr/>
          </p:nvSpPr>
          <p:spPr bwMode="auto">
            <a:xfrm flipH="1">
              <a:off x="2185" y="1063"/>
              <a:ext cx="105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Line 231"/>
            <p:cNvSpPr>
              <a:spLocks noChangeShapeType="1"/>
            </p:cNvSpPr>
            <p:nvPr/>
          </p:nvSpPr>
          <p:spPr bwMode="auto">
            <a:xfrm flipH="1">
              <a:off x="2292" y="1063"/>
              <a:ext cx="104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6" name="Group 232"/>
            <p:cNvGrpSpPr>
              <a:grpSpLocks/>
            </p:cNvGrpSpPr>
            <p:nvPr/>
          </p:nvGrpSpPr>
          <p:grpSpPr bwMode="auto">
            <a:xfrm>
              <a:off x="2143" y="808"/>
              <a:ext cx="642" cy="324"/>
              <a:chOff x="2527" y="550"/>
              <a:chExt cx="642" cy="324"/>
            </a:xfrm>
          </p:grpSpPr>
          <p:sp>
            <p:nvSpPr>
              <p:cNvPr id="3107" name="Freeform 233"/>
              <p:cNvSpPr>
                <a:spLocks/>
              </p:cNvSpPr>
              <p:nvPr/>
            </p:nvSpPr>
            <p:spPr bwMode="auto">
              <a:xfrm>
                <a:off x="2527" y="550"/>
                <a:ext cx="642" cy="324"/>
              </a:xfrm>
              <a:custGeom>
                <a:avLst/>
                <a:gdLst>
                  <a:gd name="T0" fmla="*/ 35 w 642"/>
                  <a:gd name="T1" fmla="*/ 113 h 324"/>
                  <a:gd name="T2" fmla="*/ 10 w 642"/>
                  <a:gd name="T3" fmla="*/ 129 h 324"/>
                  <a:gd name="T4" fmla="*/ 0 w 642"/>
                  <a:gd name="T5" fmla="*/ 152 h 324"/>
                  <a:gd name="T6" fmla="*/ 5 w 642"/>
                  <a:gd name="T7" fmla="*/ 169 h 324"/>
                  <a:gd name="T8" fmla="*/ 32 w 642"/>
                  <a:gd name="T9" fmla="*/ 191 h 324"/>
                  <a:gd name="T10" fmla="*/ 19 w 642"/>
                  <a:gd name="T11" fmla="*/ 204 h 324"/>
                  <a:gd name="T12" fmla="*/ 15 w 642"/>
                  <a:gd name="T13" fmla="*/ 229 h 324"/>
                  <a:gd name="T14" fmla="*/ 33 w 642"/>
                  <a:gd name="T15" fmla="*/ 252 h 324"/>
                  <a:gd name="T16" fmla="*/ 66 w 642"/>
                  <a:gd name="T17" fmla="*/ 264 h 324"/>
                  <a:gd name="T18" fmla="*/ 86 w 642"/>
                  <a:gd name="T19" fmla="*/ 264 h 324"/>
                  <a:gd name="T20" fmla="*/ 105 w 642"/>
                  <a:gd name="T21" fmla="*/ 281 h 324"/>
                  <a:gd name="T22" fmla="*/ 142 w 642"/>
                  <a:gd name="T23" fmla="*/ 298 h 324"/>
                  <a:gd name="T24" fmla="*/ 186 w 642"/>
                  <a:gd name="T25" fmla="*/ 304 h 324"/>
                  <a:gd name="T26" fmla="*/ 231 w 642"/>
                  <a:gd name="T27" fmla="*/ 298 h 324"/>
                  <a:gd name="T28" fmla="*/ 252 w 642"/>
                  <a:gd name="T29" fmla="*/ 300 h 324"/>
                  <a:gd name="T30" fmla="*/ 292 w 642"/>
                  <a:gd name="T31" fmla="*/ 319 h 324"/>
                  <a:gd name="T32" fmla="*/ 328 w 642"/>
                  <a:gd name="T33" fmla="*/ 324 h 324"/>
                  <a:gd name="T34" fmla="*/ 374 w 642"/>
                  <a:gd name="T35" fmla="*/ 316 h 324"/>
                  <a:gd name="T36" fmla="*/ 410 w 642"/>
                  <a:gd name="T37" fmla="*/ 295 h 324"/>
                  <a:gd name="T38" fmla="*/ 424 w 642"/>
                  <a:gd name="T39" fmla="*/ 275 h 324"/>
                  <a:gd name="T40" fmla="*/ 458 w 642"/>
                  <a:gd name="T41" fmla="*/ 283 h 324"/>
                  <a:gd name="T42" fmla="*/ 503 w 642"/>
                  <a:gd name="T43" fmla="*/ 279 h 324"/>
                  <a:gd name="T44" fmla="*/ 541 w 642"/>
                  <a:gd name="T45" fmla="*/ 258 h 324"/>
                  <a:gd name="T46" fmla="*/ 556 w 642"/>
                  <a:gd name="T47" fmla="*/ 226 h 324"/>
                  <a:gd name="T48" fmla="*/ 590 w 642"/>
                  <a:gd name="T49" fmla="*/ 218 h 324"/>
                  <a:gd name="T50" fmla="*/ 628 w 642"/>
                  <a:gd name="T51" fmla="*/ 192 h 324"/>
                  <a:gd name="T52" fmla="*/ 642 w 642"/>
                  <a:gd name="T53" fmla="*/ 157 h 324"/>
                  <a:gd name="T54" fmla="*/ 630 w 642"/>
                  <a:gd name="T55" fmla="*/ 125 h 324"/>
                  <a:gd name="T56" fmla="*/ 626 w 642"/>
                  <a:gd name="T57" fmla="*/ 104 h 324"/>
                  <a:gd name="T58" fmla="*/ 623 w 642"/>
                  <a:gd name="T59" fmla="*/ 76 h 324"/>
                  <a:gd name="T60" fmla="*/ 602 w 642"/>
                  <a:gd name="T61" fmla="*/ 54 h 324"/>
                  <a:gd name="T62" fmla="*/ 569 w 642"/>
                  <a:gd name="T63" fmla="*/ 41 h 324"/>
                  <a:gd name="T64" fmla="*/ 560 w 642"/>
                  <a:gd name="T65" fmla="*/ 25 h 324"/>
                  <a:gd name="T66" fmla="*/ 534 w 642"/>
                  <a:gd name="T67" fmla="*/ 7 h 324"/>
                  <a:gd name="T68" fmla="*/ 498 w 642"/>
                  <a:gd name="T69" fmla="*/ 0 h 324"/>
                  <a:gd name="T70" fmla="*/ 455 w 642"/>
                  <a:gd name="T71" fmla="*/ 10 h 324"/>
                  <a:gd name="T72" fmla="*/ 433 w 642"/>
                  <a:gd name="T73" fmla="*/ 10 h 324"/>
                  <a:gd name="T74" fmla="*/ 392 w 642"/>
                  <a:gd name="T75" fmla="*/ 0 h 324"/>
                  <a:gd name="T76" fmla="*/ 344 w 642"/>
                  <a:gd name="T77" fmla="*/ 15 h 324"/>
                  <a:gd name="T78" fmla="*/ 334 w 642"/>
                  <a:gd name="T79" fmla="*/ 25 h 324"/>
                  <a:gd name="T80" fmla="*/ 294 w 642"/>
                  <a:gd name="T81" fmla="*/ 11 h 324"/>
                  <a:gd name="T82" fmla="*/ 257 w 642"/>
                  <a:gd name="T83" fmla="*/ 12 h 324"/>
                  <a:gd name="T84" fmla="*/ 214 w 642"/>
                  <a:gd name="T85" fmla="*/ 33 h 324"/>
                  <a:gd name="T86" fmla="*/ 196 w 642"/>
                  <a:gd name="T87" fmla="*/ 35 h 324"/>
                  <a:gd name="T88" fmla="*/ 157 w 642"/>
                  <a:gd name="T89" fmla="*/ 30 h 324"/>
                  <a:gd name="T90" fmla="*/ 101 w 642"/>
                  <a:gd name="T91" fmla="*/ 42 h 324"/>
                  <a:gd name="T92" fmla="*/ 65 w 642"/>
                  <a:gd name="T93" fmla="*/ 72 h 324"/>
                  <a:gd name="T94" fmla="*/ 57 w 642"/>
                  <a:gd name="T95" fmla="*/ 99 h 3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2"/>
                  <a:gd name="T145" fmla="*/ 0 h 324"/>
                  <a:gd name="T146" fmla="*/ 642 w 642"/>
                  <a:gd name="T147" fmla="*/ 324 h 32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2" h="324">
                    <a:moveTo>
                      <a:pt x="58" y="108"/>
                    </a:moveTo>
                    <a:lnTo>
                      <a:pt x="46" y="110"/>
                    </a:lnTo>
                    <a:lnTo>
                      <a:pt x="35" y="113"/>
                    </a:lnTo>
                    <a:lnTo>
                      <a:pt x="25" y="117"/>
                    </a:lnTo>
                    <a:lnTo>
                      <a:pt x="17" y="122"/>
                    </a:lnTo>
                    <a:lnTo>
                      <a:pt x="10" y="129"/>
                    </a:lnTo>
                    <a:lnTo>
                      <a:pt x="4" y="136"/>
                    </a:lnTo>
                    <a:lnTo>
                      <a:pt x="1" y="144"/>
                    </a:lnTo>
                    <a:lnTo>
                      <a:pt x="0" y="152"/>
                    </a:lnTo>
                    <a:lnTo>
                      <a:pt x="1" y="158"/>
                    </a:lnTo>
                    <a:lnTo>
                      <a:pt x="2" y="164"/>
                    </a:lnTo>
                    <a:lnTo>
                      <a:pt x="5" y="169"/>
                    </a:lnTo>
                    <a:lnTo>
                      <a:pt x="9" y="175"/>
                    </a:lnTo>
                    <a:lnTo>
                      <a:pt x="19" y="184"/>
                    </a:lnTo>
                    <a:lnTo>
                      <a:pt x="32" y="191"/>
                    </a:lnTo>
                    <a:lnTo>
                      <a:pt x="32" y="190"/>
                    </a:lnTo>
                    <a:lnTo>
                      <a:pt x="24" y="197"/>
                    </a:lnTo>
                    <a:lnTo>
                      <a:pt x="19" y="204"/>
                    </a:lnTo>
                    <a:lnTo>
                      <a:pt x="15" y="212"/>
                    </a:lnTo>
                    <a:lnTo>
                      <a:pt x="14" y="220"/>
                    </a:lnTo>
                    <a:lnTo>
                      <a:pt x="15" y="229"/>
                    </a:lnTo>
                    <a:lnTo>
                      <a:pt x="19" y="238"/>
                    </a:lnTo>
                    <a:lnTo>
                      <a:pt x="25" y="245"/>
                    </a:lnTo>
                    <a:lnTo>
                      <a:pt x="33" y="252"/>
                    </a:lnTo>
                    <a:lnTo>
                      <a:pt x="43" y="257"/>
                    </a:lnTo>
                    <a:lnTo>
                      <a:pt x="54" y="262"/>
                    </a:lnTo>
                    <a:lnTo>
                      <a:pt x="66" y="264"/>
                    </a:lnTo>
                    <a:lnTo>
                      <a:pt x="79" y="265"/>
                    </a:lnTo>
                    <a:lnTo>
                      <a:pt x="83" y="265"/>
                    </a:lnTo>
                    <a:lnTo>
                      <a:pt x="86" y="264"/>
                    </a:lnTo>
                    <a:lnTo>
                      <a:pt x="86" y="265"/>
                    </a:lnTo>
                    <a:lnTo>
                      <a:pt x="95" y="274"/>
                    </a:lnTo>
                    <a:lnTo>
                      <a:pt x="105" y="281"/>
                    </a:lnTo>
                    <a:lnTo>
                      <a:pt x="116" y="288"/>
                    </a:lnTo>
                    <a:lnTo>
                      <a:pt x="129" y="294"/>
                    </a:lnTo>
                    <a:lnTo>
                      <a:pt x="142" y="298"/>
                    </a:lnTo>
                    <a:lnTo>
                      <a:pt x="156" y="301"/>
                    </a:lnTo>
                    <a:lnTo>
                      <a:pt x="171" y="303"/>
                    </a:lnTo>
                    <a:lnTo>
                      <a:pt x="186" y="304"/>
                    </a:lnTo>
                    <a:lnTo>
                      <a:pt x="201" y="303"/>
                    </a:lnTo>
                    <a:lnTo>
                      <a:pt x="216" y="302"/>
                    </a:lnTo>
                    <a:lnTo>
                      <a:pt x="231" y="298"/>
                    </a:lnTo>
                    <a:lnTo>
                      <a:pt x="245" y="293"/>
                    </a:lnTo>
                    <a:lnTo>
                      <a:pt x="252" y="300"/>
                    </a:lnTo>
                    <a:lnTo>
                      <a:pt x="261" y="306"/>
                    </a:lnTo>
                    <a:lnTo>
                      <a:pt x="281" y="316"/>
                    </a:lnTo>
                    <a:lnTo>
                      <a:pt x="292" y="319"/>
                    </a:lnTo>
                    <a:lnTo>
                      <a:pt x="303" y="322"/>
                    </a:lnTo>
                    <a:lnTo>
                      <a:pt x="315" y="323"/>
                    </a:lnTo>
                    <a:lnTo>
                      <a:pt x="328" y="324"/>
                    </a:lnTo>
                    <a:lnTo>
                      <a:pt x="344" y="323"/>
                    </a:lnTo>
                    <a:lnTo>
                      <a:pt x="360" y="320"/>
                    </a:lnTo>
                    <a:lnTo>
                      <a:pt x="374" y="316"/>
                    </a:lnTo>
                    <a:lnTo>
                      <a:pt x="388" y="310"/>
                    </a:lnTo>
                    <a:lnTo>
                      <a:pt x="400" y="303"/>
                    </a:lnTo>
                    <a:lnTo>
                      <a:pt x="410" y="295"/>
                    </a:lnTo>
                    <a:lnTo>
                      <a:pt x="418" y="285"/>
                    </a:lnTo>
                    <a:lnTo>
                      <a:pt x="424" y="275"/>
                    </a:lnTo>
                    <a:lnTo>
                      <a:pt x="435" y="279"/>
                    </a:lnTo>
                    <a:lnTo>
                      <a:pt x="446" y="282"/>
                    </a:lnTo>
                    <a:lnTo>
                      <a:pt x="458" y="283"/>
                    </a:lnTo>
                    <a:lnTo>
                      <a:pt x="470" y="284"/>
                    </a:lnTo>
                    <a:lnTo>
                      <a:pt x="487" y="283"/>
                    </a:lnTo>
                    <a:lnTo>
                      <a:pt x="503" y="279"/>
                    </a:lnTo>
                    <a:lnTo>
                      <a:pt x="518" y="274"/>
                    </a:lnTo>
                    <a:lnTo>
                      <a:pt x="530" y="267"/>
                    </a:lnTo>
                    <a:lnTo>
                      <a:pt x="541" y="258"/>
                    </a:lnTo>
                    <a:lnTo>
                      <a:pt x="549" y="249"/>
                    </a:lnTo>
                    <a:lnTo>
                      <a:pt x="554" y="238"/>
                    </a:lnTo>
                    <a:lnTo>
                      <a:pt x="556" y="226"/>
                    </a:lnTo>
                    <a:lnTo>
                      <a:pt x="555" y="226"/>
                    </a:lnTo>
                    <a:lnTo>
                      <a:pt x="573" y="223"/>
                    </a:lnTo>
                    <a:lnTo>
                      <a:pt x="590" y="218"/>
                    </a:lnTo>
                    <a:lnTo>
                      <a:pt x="605" y="211"/>
                    </a:lnTo>
                    <a:lnTo>
                      <a:pt x="617" y="202"/>
                    </a:lnTo>
                    <a:lnTo>
                      <a:pt x="628" y="192"/>
                    </a:lnTo>
                    <a:lnTo>
                      <a:pt x="635" y="181"/>
                    </a:lnTo>
                    <a:lnTo>
                      <a:pt x="640" y="170"/>
                    </a:lnTo>
                    <a:lnTo>
                      <a:pt x="642" y="157"/>
                    </a:lnTo>
                    <a:lnTo>
                      <a:pt x="641" y="146"/>
                    </a:lnTo>
                    <a:lnTo>
                      <a:pt x="637" y="135"/>
                    </a:lnTo>
                    <a:lnTo>
                      <a:pt x="630" y="125"/>
                    </a:lnTo>
                    <a:lnTo>
                      <a:pt x="621" y="115"/>
                    </a:lnTo>
                    <a:lnTo>
                      <a:pt x="626" y="104"/>
                    </a:lnTo>
                    <a:lnTo>
                      <a:pt x="627" y="93"/>
                    </a:lnTo>
                    <a:lnTo>
                      <a:pt x="626" y="84"/>
                    </a:lnTo>
                    <a:lnTo>
                      <a:pt x="623" y="76"/>
                    </a:lnTo>
                    <a:lnTo>
                      <a:pt x="618" y="68"/>
                    </a:lnTo>
                    <a:lnTo>
                      <a:pt x="611" y="60"/>
                    </a:lnTo>
                    <a:lnTo>
                      <a:pt x="602" y="54"/>
                    </a:lnTo>
                    <a:lnTo>
                      <a:pt x="592" y="48"/>
                    </a:lnTo>
                    <a:lnTo>
                      <a:pt x="581" y="44"/>
                    </a:lnTo>
                    <a:lnTo>
                      <a:pt x="569" y="41"/>
                    </a:lnTo>
                    <a:lnTo>
                      <a:pt x="566" y="32"/>
                    </a:lnTo>
                    <a:lnTo>
                      <a:pt x="560" y="25"/>
                    </a:lnTo>
                    <a:lnTo>
                      <a:pt x="553" y="18"/>
                    </a:lnTo>
                    <a:lnTo>
                      <a:pt x="544" y="12"/>
                    </a:lnTo>
                    <a:lnTo>
                      <a:pt x="534" y="7"/>
                    </a:lnTo>
                    <a:lnTo>
                      <a:pt x="523" y="3"/>
                    </a:lnTo>
                    <a:lnTo>
                      <a:pt x="511" y="1"/>
                    </a:lnTo>
                    <a:lnTo>
                      <a:pt x="498" y="0"/>
                    </a:lnTo>
                    <a:lnTo>
                      <a:pt x="483" y="1"/>
                    </a:lnTo>
                    <a:lnTo>
                      <a:pt x="468" y="4"/>
                    </a:lnTo>
                    <a:lnTo>
                      <a:pt x="455" y="10"/>
                    </a:lnTo>
                    <a:lnTo>
                      <a:pt x="443" y="17"/>
                    </a:lnTo>
                    <a:lnTo>
                      <a:pt x="443" y="18"/>
                    </a:lnTo>
                    <a:lnTo>
                      <a:pt x="433" y="10"/>
                    </a:lnTo>
                    <a:lnTo>
                      <a:pt x="421" y="5"/>
                    </a:lnTo>
                    <a:lnTo>
                      <a:pt x="407" y="1"/>
                    </a:lnTo>
                    <a:lnTo>
                      <a:pt x="392" y="0"/>
                    </a:lnTo>
                    <a:lnTo>
                      <a:pt x="374" y="2"/>
                    </a:lnTo>
                    <a:lnTo>
                      <a:pt x="357" y="7"/>
                    </a:lnTo>
                    <a:lnTo>
                      <a:pt x="344" y="15"/>
                    </a:lnTo>
                    <a:lnTo>
                      <a:pt x="338" y="20"/>
                    </a:lnTo>
                    <a:lnTo>
                      <a:pt x="334" y="25"/>
                    </a:lnTo>
                    <a:lnTo>
                      <a:pt x="322" y="18"/>
                    </a:lnTo>
                    <a:lnTo>
                      <a:pt x="308" y="14"/>
                    </a:lnTo>
                    <a:lnTo>
                      <a:pt x="294" y="11"/>
                    </a:lnTo>
                    <a:lnTo>
                      <a:pt x="278" y="10"/>
                    </a:lnTo>
                    <a:lnTo>
                      <a:pt x="267" y="11"/>
                    </a:lnTo>
                    <a:lnTo>
                      <a:pt x="257" y="12"/>
                    </a:lnTo>
                    <a:lnTo>
                      <a:pt x="237" y="18"/>
                    </a:lnTo>
                    <a:lnTo>
                      <a:pt x="221" y="27"/>
                    </a:lnTo>
                    <a:lnTo>
                      <a:pt x="214" y="33"/>
                    </a:lnTo>
                    <a:lnTo>
                      <a:pt x="208" y="39"/>
                    </a:lnTo>
                    <a:lnTo>
                      <a:pt x="196" y="35"/>
                    </a:lnTo>
                    <a:lnTo>
                      <a:pt x="184" y="32"/>
                    </a:lnTo>
                    <a:lnTo>
                      <a:pt x="170" y="31"/>
                    </a:lnTo>
                    <a:lnTo>
                      <a:pt x="157" y="30"/>
                    </a:lnTo>
                    <a:lnTo>
                      <a:pt x="137" y="31"/>
                    </a:lnTo>
                    <a:lnTo>
                      <a:pt x="118" y="35"/>
                    </a:lnTo>
                    <a:lnTo>
                      <a:pt x="101" y="42"/>
                    </a:lnTo>
                    <a:lnTo>
                      <a:pt x="86" y="50"/>
                    </a:lnTo>
                    <a:lnTo>
                      <a:pt x="74" y="60"/>
                    </a:lnTo>
                    <a:lnTo>
                      <a:pt x="65" y="72"/>
                    </a:lnTo>
                    <a:lnTo>
                      <a:pt x="59" y="85"/>
                    </a:lnTo>
                    <a:lnTo>
                      <a:pt x="58" y="92"/>
                    </a:lnTo>
                    <a:lnTo>
                      <a:pt x="57" y="99"/>
                    </a:lnTo>
                    <a:lnTo>
                      <a:pt x="57" y="104"/>
                    </a:lnTo>
                    <a:lnTo>
                      <a:pt x="58" y="108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234"/>
              <p:cNvSpPr>
                <a:spLocks/>
              </p:cNvSpPr>
              <p:nvPr/>
            </p:nvSpPr>
            <p:spPr bwMode="auto">
              <a:xfrm>
                <a:off x="2527" y="550"/>
                <a:ext cx="642" cy="324"/>
              </a:xfrm>
              <a:custGeom>
                <a:avLst/>
                <a:gdLst>
                  <a:gd name="T0" fmla="*/ 35 w 642"/>
                  <a:gd name="T1" fmla="*/ 113 h 324"/>
                  <a:gd name="T2" fmla="*/ 10 w 642"/>
                  <a:gd name="T3" fmla="*/ 129 h 324"/>
                  <a:gd name="T4" fmla="*/ 0 w 642"/>
                  <a:gd name="T5" fmla="*/ 152 h 324"/>
                  <a:gd name="T6" fmla="*/ 5 w 642"/>
                  <a:gd name="T7" fmla="*/ 169 h 324"/>
                  <a:gd name="T8" fmla="*/ 32 w 642"/>
                  <a:gd name="T9" fmla="*/ 191 h 324"/>
                  <a:gd name="T10" fmla="*/ 19 w 642"/>
                  <a:gd name="T11" fmla="*/ 204 h 324"/>
                  <a:gd name="T12" fmla="*/ 15 w 642"/>
                  <a:gd name="T13" fmla="*/ 229 h 324"/>
                  <a:gd name="T14" fmla="*/ 33 w 642"/>
                  <a:gd name="T15" fmla="*/ 252 h 324"/>
                  <a:gd name="T16" fmla="*/ 66 w 642"/>
                  <a:gd name="T17" fmla="*/ 264 h 324"/>
                  <a:gd name="T18" fmla="*/ 86 w 642"/>
                  <a:gd name="T19" fmla="*/ 264 h 324"/>
                  <a:gd name="T20" fmla="*/ 105 w 642"/>
                  <a:gd name="T21" fmla="*/ 281 h 324"/>
                  <a:gd name="T22" fmla="*/ 142 w 642"/>
                  <a:gd name="T23" fmla="*/ 298 h 324"/>
                  <a:gd name="T24" fmla="*/ 186 w 642"/>
                  <a:gd name="T25" fmla="*/ 304 h 324"/>
                  <a:gd name="T26" fmla="*/ 231 w 642"/>
                  <a:gd name="T27" fmla="*/ 298 h 324"/>
                  <a:gd name="T28" fmla="*/ 252 w 642"/>
                  <a:gd name="T29" fmla="*/ 300 h 324"/>
                  <a:gd name="T30" fmla="*/ 292 w 642"/>
                  <a:gd name="T31" fmla="*/ 319 h 324"/>
                  <a:gd name="T32" fmla="*/ 328 w 642"/>
                  <a:gd name="T33" fmla="*/ 324 h 324"/>
                  <a:gd name="T34" fmla="*/ 374 w 642"/>
                  <a:gd name="T35" fmla="*/ 316 h 324"/>
                  <a:gd name="T36" fmla="*/ 410 w 642"/>
                  <a:gd name="T37" fmla="*/ 295 h 324"/>
                  <a:gd name="T38" fmla="*/ 424 w 642"/>
                  <a:gd name="T39" fmla="*/ 275 h 324"/>
                  <a:gd name="T40" fmla="*/ 458 w 642"/>
                  <a:gd name="T41" fmla="*/ 283 h 324"/>
                  <a:gd name="T42" fmla="*/ 503 w 642"/>
                  <a:gd name="T43" fmla="*/ 279 h 324"/>
                  <a:gd name="T44" fmla="*/ 541 w 642"/>
                  <a:gd name="T45" fmla="*/ 258 h 324"/>
                  <a:gd name="T46" fmla="*/ 556 w 642"/>
                  <a:gd name="T47" fmla="*/ 226 h 324"/>
                  <a:gd name="T48" fmla="*/ 590 w 642"/>
                  <a:gd name="T49" fmla="*/ 218 h 324"/>
                  <a:gd name="T50" fmla="*/ 628 w 642"/>
                  <a:gd name="T51" fmla="*/ 192 h 324"/>
                  <a:gd name="T52" fmla="*/ 642 w 642"/>
                  <a:gd name="T53" fmla="*/ 157 h 324"/>
                  <a:gd name="T54" fmla="*/ 630 w 642"/>
                  <a:gd name="T55" fmla="*/ 125 h 324"/>
                  <a:gd name="T56" fmla="*/ 626 w 642"/>
                  <a:gd name="T57" fmla="*/ 104 h 324"/>
                  <a:gd name="T58" fmla="*/ 623 w 642"/>
                  <a:gd name="T59" fmla="*/ 76 h 324"/>
                  <a:gd name="T60" fmla="*/ 602 w 642"/>
                  <a:gd name="T61" fmla="*/ 54 h 324"/>
                  <a:gd name="T62" fmla="*/ 569 w 642"/>
                  <a:gd name="T63" fmla="*/ 41 h 324"/>
                  <a:gd name="T64" fmla="*/ 560 w 642"/>
                  <a:gd name="T65" fmla="*/ 25 h 324"/>
                  <a:gd name="T66" fmla="*/ 534 w 642"/>
                  <a:gd name="T67" fmla="*/ 7 h 324"/>
                  <a:gd name="T68" fmla="*/ 498 w 642"/>
                  <a:gd name="T69" fmla="*/ 0 h 324"/>
                  <a:gd name="T70" fmla="*/ 455 w 642"/>
                  <a:gd name="T71" fmla="*/ 10 h 324"/>
                  <a:gd name="T72" fmla="*/ 433 w 642"/>
                  <a:gd name="T73" fmla="*/ 10 h 324"/>
                  <a:gd name="T74" fmla="*/ 392 w 642"/>
                  <a:gd name="T75" fmla="*/ 0 h 324"/>
                  <a:gd name="T76" fmla="*/ 344 w 642"/>
                  <a:gd name="T77" fmla="*/ 15 h 324"/>
                  <a:gd name="T78" fmla="*/ 334 w 642"/>
                  <a:gd name="T79" fmla="*/ 25 h 324"/>
                  <a:gd name="T80" fmla="*/ 294 w 642"/>
                  <a:gd name="T81" fmla="*/ 11 h 324"/>
                  <a:gd name="T82" fmla="*/ 257 w 642"/>
                  <a:gd name="T83" fmla="*/ 12 h 324"/>
                  <a:gd name="T84" fmla="*/ 214 w 642"/>
                  <a:gd name="T85" fmla="*/ 33 h 324"/>
                  <a:gd name="T86" fmla="*/ 196 w 642"/>
                  <a:gd name="T87" fmla="*/ 35 h 324"/>
                  <a:gd name="T88" fmla="*/ 157 w 642"/>
                  <a:gd name="T89" fmla="*/ 30 h 324"/>
                  <a:gd name="T90" fmla="*/ 101 w 642"/>
                  <a:gd name="T91" fmla="*/ 42 h 324"/>
                  <a:gd name="T92" fmla="*/ 65 w 642"/>
                  <a:gd name="T93" fmla="*/ 72 h 324"/>
                  <a:gd name="T94" fmla="*/ 57 w 642"/>
                  <a:gd name="T95" fmla="*/ 99 h 3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2"/>
                  <a:gd name="T145" fmla="*/ 0 h 324"/>
                  <a:gd name="T146" fmla="*/ 642 w 642"/>
                  <a:gd name="T147" fmla="*/ 324 h 324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2" h="324">
                    <a:moveTo>
                      <a:pt x="58" y="108"/>
                    </a:moveTo>
                    <a:lnTo>
                      <a:pt x="46" y="110"/>
                    </a:lnTo>
                    <a:lnTo>
                      <a:pt x="35" y="113"/>
                    </a:lnTo>
                    <a:lnTo>
                      <a:pt x="25" y="117"/>
                    </a:lnTo>
                    <a:lnTo>
                      <a:pt x="17" y="122"/>
                    </a:lnTo>
                    <a:lnTo>
                      <a:pt x="10" y="129"/>
                    </a:lnTo>
                    <a:lnTo>
                      <a:pt x="4" y="136"/>
                    </a:lnTo>
                    <a:lnTo>
                      <a:pt x="1" y="144"/>
                    </a:lnTo>
                    <a:lnTo>
                      <a:pt x="0" y="152"/>
                    </a:lnTo>
                    <a:lnTo>
                      <a:pt x="1" y="158"/>
                    </a:lnTo>
                    <a:lnTo>
                      <a:pt x="2" y="164"/>
                    </a:lnTo>
                    <a:lnTo>
                      <a:pt x="5" y="169"/>
                    </a:lnTo>
                    <a:lnTo>
                      <a:pt x="9" y="175"/>
                    </a:lnTo>
                    <a:lnTo>
                      <a:pt x="19" y="184"/>
                    </a:lnTo>
                    <a:lnTo>
                      <a:pt x="32" y="191"/>
                    </a:lnTo>
                    <a:lnTo>
                      <a:pt x="32" y="190"/>
                    </a:lnTo>
                    <a:lnTo>
                      <a:pt x="24" y="197"/>
                    </a:lnTo>
                    <a:lnTo>
                      <a:pt x="19" y="204"/>
                    </a:lnTo>
                    <a:lnTo>
                      <a:pt x="15" y="212"/>
                    </a:lnTo>
                    <a:lnTo>
                      <a:pt x="14" y="220"/>
                    </a:lnTo>
                    <a:lnTo>
                      <a:pt x="15" y="229"/>
                    </a:lnTo>
                    <a:lnTo>
                      <a:pt x="19" y="238"/>
                    </a:lnTo>
                    <a:lnTo>
                      <a:pt x="25" y="245"/>
                    </a:lnTo>
                    <a:lnTo>
                      <a:pt x="33" y="252"/>
                    </a:lnTo>
                    <a:lnTo>
                      <a:pt x="43" y="257"/>
                    </a:lnTo>
                    <a:lnTo>
                      <a:pt x="54" y="262"/>
                    </a:lnTo>
                    <a:lnTo>
                      <a:pt x="66" y="264"/>
                    </a:lnTo>
                    <a:lnTo>
                      <a:pt x="79" y="265"/>
                    </a:lnTo>
                    <a:lnTo>
                      <a:pt x="83" y="265"/>
                    </a:lnTo>
                    <a:lnTo>
                      <a:pt x="86" y="264"/>
                    </a:lnTo>
                    <a:lnTo>
                      <a:pt x="86" y="265"/>
                    </a:lnTo>
                    <a:lnTo>
                      <a:pt x="95" y="274"/>
                    </a:lnTo>
                    <a:lnTo>
                      <a:pt x="105" y="281"/>
                    </a:lnTo>
                    <a:lnTo>
                      <a:pt x="116" y="288"/>
                    </a:lnTo>
                    <a:lnTo>
                      <a:pt x="129" y="294"/>
                    </a:lnTo>
                    <a:lnTo>
                      <a:pt x="142" y="298"/>
                    </a:lnTo>
                    <a:lnTo>
                      <a:pt x="156" y="301"/>
                    </a:lnTo>
                    <a:lnTo>
                      <a:pt x="171" y="303"/>
                    </a:lnTo>
                    <a:lnTo>
                      <a:pt x="186" y="304"/>
                    </a:lnTo>
                    <a:lnTo>
                      <a:pt x="201" y="303"/>
                    </a:lnTo>
                    <a:lnTo>
                      <a:pt x="216" y="302"/>
                    </a:lnTo>
                    <a:lnTo>
                      <a:pt x="231" y="298"/>
                    </a:lnTo>
                    <a:lnTo>
                      <a:pt x="245" y="293"/>
                    </a:lnTo>
                    <a:lnTo>
                      <a:pt x="252" y="300"/>
                    </a:lnTo>
                    <a:lnTo>
                      <a:pt x="261" y="306"/>
                    </a:lnTo>
                    <a:lnTo>
                      <a:pt x="281" y="316"/>
                    </a:lnTo>
                    <a:lnTo>
                      <a:pt x="292" y="319"/>
                    </a:lnTo>
                    <a:lnTo>
                      <a:pt x="303" y="322"/>
                    </a:lnTo>
                    <a:lnTo>
                      <a:pt x="315" y="323"/>
                    </a:lnTo>
                    <a:lnTo>
                      <a:pt x="328" y="324"/>
                    </a:lnTo>
                    <a:lnTo>
                      <a:pt x="344" y="323"/>
                    </a:lnTo>
                    <a:lnTo>
                      <a:pt x="360" y="320"/>
                    </a:lnTo>
                    <a:lnTo>
                      <a:pt x="374" y="316"/>
                    </a:lnTo>
                    <a:lnTo>
                      <a:pt x="388" y="310"/>
                    </a:lnTo>
                    <a:lnTo>
                      <a:pt x="400" y="303"/>
                    </a:lnTo>
                    <a:lnTo>
                      <a:pt x="410" y="295"/>
                    </a:lnTo>
                    <a:lnTo>
                      <a:pt x="418" y="285"/>
                    </a:lnTo>
                    <a:lnTo>
                      <a:pt x="424" y="275"/>
                    </a:lnTo>
                    <a:lnTo>
                      <a:pt x="435" y="279"/>
                    </a:lnTo>
                    <a:lnTo>
                      <a:pt x="446" y="282"/>
                    </a:lnTo>
                    <a:lnTo>
                      <a:pt x="458" y="283"/>
                    </a:lnTo>
                    <a:lnTo>
                      <a:pt x="470" y="284"/>
                    </a:lnTo>
                    <a:lnTo>
                      <a:pt x="487" y="283"/>
                    </a:lnTo>
                    <a:lnTo>
                      <a:pt x="503" y="279"/>
                    </a:lnTo>
                    <a:lnTo>
                      <a:pt x="518" y="274"/>
                    </a:lnTo>
                    <a:lnTo>
                      <a:pt x="530" y="267"/>
                    </a:lnTo>
                    <a:lnTo>
                      <a:pt x="541" y="258"/>
                    </a:lnTo>
                    <a:lnTo>
                      <a:pt x="549" y="249"/>
                    </a:lnTo>
                    <a:lnTo>
                      <a:pt x="554" y="238"/>
                    </a:lnTo>
                    <a:lnTo>
                      <a:pt x="556" y="226"/>
                    </a:lnTo>
                    <a:lnTo>
                      <a:pt x="555" y="226"/>
                    </a:lnTo>
                    <a:lnTo>
                      <a:pt x="573" y="223"/>
                    </a:lnTo>
                    <a:lnTo>
                      <a:pt x="590" y="218"/>
                    </a:lnTo>
                    <a:lnTo>
                      <a:pt x="605" y="211"/>
                    </a:lnTo>
                    <a:lnTo>
                      <a:pt x="617" y="202"/>
                    </a:lnTo>
                    <a:lnTo>
                      <a:pt x="628" y="192"/>
                    </a:lnTo>
                    <a:lnTo>
                      <a:pt x="635" y="181"/>
                    </a:lnTo>
                    <a:lnTo>
                      <a:pt x="640" y="170"/>
                    </a:lnTo>
                    <a:lnTo>
                      <a:pt x="642" y="157"/>
                    </a:lnTo>
                    <a:lnTo>
                      <a:pt x="641" y="146"/>
                    </a:lnTo>
                    <a:lnTo>
                      <a:pt x="637" y="135"/>
                    </a:lnTo>
                    <a:lnTo>
                      <a:pt x="630" y="125"/>
                    </a:lnTo>
                    <a:lnTo>
                      <a:pt x="621" y="115"/>
                    </a:lnTo>
                    <a:lnTo>
                      <a:pt x="626" y="104"/>
                    </a:lnTo>
                    <a:lnTo>
                      <a:pt x="627" y="93"/>
                    </a:lnTo>
                    <a:lnTo>
                      <a:pt x="626" y="84"/>
                    </a:lnTo>
                    <a:lnTo>
                      <a:pt x="623" y="76"/>
                    </a:lnTo>
                    <a:lnTo>
                      <a:pt x="618" y="68"/>
                    </a:lnTo>
                    <a:lnTo>
                      <a:pt x="611" y="60"/>
                    </a:lnTo>
                    <a:lnTo>
                      <a:pt x="602" y="54"/>
                    </a:lnTo>
                    <a:lnTo>
                      <a:pt x="592" y="48"/>
                    </a:lnTo>
                    <a:lnTo>
                      <a:pt x="581" y="44"/>
                    </a:lnTo>
                    <a:lnTo>
                      <a:pt x="569" y="41"/>
                    </a:lnTo>
                    <a:lnTo>
                      <a:pt x="566" y="32"/>
                    </a:lnTo>
                    <a:lnTo>
                      <a:pt x="560" y="25"/>
                    </a:lnTo>
                    <a:lnTo>
                      <a:pt x="553" y="18"/>
                    </a:lnTo>
                    <a:lnTo>
                      <a:pt x="544" y="12"/>
                    </a:lnTo>
                    <a:lnTo>
                      <a:pt x="534" y="7"/>
                    </a:lnTo>
                    <a:lnTo>
                      <a:pt x="523" y="3"/>
                    </a:lnTo>
                    <a:lnTo>
                      <a:pt x="511" y="1"/>
                    </a:lnTo>
                    <a:lnTo>
                      <a:pt x="498" y="0"/>
                    </a:lnTo>
                    <a:lnTo>
                      <a:pt x="483" y="1"/>
                    </a:lnTo>
                    <a:lnTo>
                      <a:pt x="468" y="4"/>
                    </a:lnTo>
                    <a:lnTo>
                      <a:pt x="455" y="10"/>
                    </a:lnTo>
                    <a:lnTo>
                      <a:pt x="443" y="17"/>
                    </a:lnTo>
                    <a:lnTo>
                      <a:pt x="443" y="18"/>
                    </a:lnTo>
                    <a:lnTo>
                      <a:pt x="433" y="10"/>
                    </a:lnTo>
                    <a:lnTo>
                      <a:pt x="421" y="5"/>
                    </a:lnTo>
                    <a:lnTo>
                      <a:pt x="407" y="1"/>
                    </a:lnTo>
                    <a:lnTo>
                      <a:pt x="392" y="0"/>
                    </a:lnTo>
                    <a:lnTo>
                      <a:pt x="374" y="2"/>
                    </a:lnTo>
                    <a:lnTo>
                      <a:pt x="357" y="7"/>
                    </a:lnTo>
                    <a:lnTo>
                      <a:pt x="344" y="15"/>
                    </a:lnTo>
                    <a:lnTo>
                      <a:pt x="338" y="20"/>
                    </a:lnTo>
                    <a:lnTo>
                      <a:pt x="334" y="25"/>
                    </a:lnTo>
                    <a:lnTo>
                      <a:pt x="322" y="18"/>
                    </a:lnTo>
                    <a:lnTo>
                      <a:pt x="308" y="14"/>
                    </a:lnTo>
                    <a:lnTo>
                      <a:pt x="294" y="11"/>
                    </a:lnTo>
                    <a:lnTo>
                      <a:pt x="278" y="10"/>
                    </a:lnTo>
                    <a:lnTo>
                      <a:pt x="267" y="11"/>
                    </a:lnTo>
                    <a:lnTo>
                      <a:pt x="257" y="12"/>
                    </a:lnTo>
                    <a:lnTo>
                      <a:pt x="237" y="18"/>
                    </a:lnTo>
                    <a:lnTo>
                      <a:pt x="221" y="27"/>
                    </a:lnTo>
                    <a:lnTo>
                      <a:pt x="214" y="33"/>
                    </a:lnTo>
                    <a:lnTo>
                      <a:pt x="208" y="39"/>
                    </a:lnTo>
                    <a:lnTo>
                      <a:pt x="196" y="35"/>
                    </a:lnTo>
                    <a:lnTo>
                      <a:pt x="184" y="32"/>
                    </a:lnTo>
                    <a:lnTo>
                      <a:pt x="170" y="31"/>
                    </a:lnTo>
                    <a:lnTo>
                      <a:pt x="157" y="30"/>
                    </a:lnTo>
                    <a:lnTo>
                      <a:pt x="137" y="31"/>
                    </a:lnTo>
                    <a:lnTo>
                      <a:pt x="118" y="35"/>
                    </a:lnTo>
                    <a:lnTo>
                      <a:pt x="101" y="42"/>
                    </a:lnTo>
                    <a:lnTo>
                      <a:pt x="86" y="50"/>
                    </a:lnTo>
                    <a:lnTo>
                      <a:pt x="74" y="60"/>
                    </a:lnTo>
                    <a:lnTo>
                      <a:pt x="65" y="72"/>
                    </a:lnTo>
                    <a:lnTo>
                      <a:pt x="59" y="85"/>
                    </a:lnTo>
                    <a:lnTo>
                      <a:pt x="58" y="92"/>
                    </a:lnTo>
                    <a:lnTo>
                      <a:pt x="57" y="99"/>
                    </a:lnTo>
                    <a:lnTo>
                      <a:pt x="57" y="104"/>
                    </a:lnTo>
                    <a:lnTo>
                      <a:pt x="58" y="10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235"/>
              <p:cNvSpPr>
                <a:spLocks/>
              </p:cNvSpPr>
              <p:nvPr/>
            </p:nvSpPr>
            <p:spPr bwMode="auto">
              <a:xfrm>
                <a:off x="2559" y="741"/>
                <a:ext cx="38" cy="6"/>
              </a:xfrm>
              <a:custGeom>
                <a:avLst/>
                <a:gdLst>
                  <a:gd name="T0" fmla="*/ 0 w 38"/>
                  <a:gd name="T1" fmla="*/ 0 h 6"/>
                  <a:gd name="T2" fmla="*/ 16 w 38"/>
                  <a:gd name="T3" fmla="*/ 5 h 6"/>
                  <a:gd name="T4" fmla="*/ 33 w 38"/>
                  <a:gd name="T5" fmla="*/ 6 h 6"/>
                  <a:gd name="T6" fmla="*/ 35 w 38"/>
                  <a:gd name="T7" fmla="*/ 6 h 6"/>
                  <a:gd name="T8" fmla="*/ 38 w 3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6"/>
                  <a:gd name="T17" fmla="*/ 38 w 3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6">
                    <a:moveTo>
                      <a:pt x="0" y="0"/>
                    </a:moveTo>
                    <a:lnTo>
                      <a:pt x="16" y="5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8" y="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236"/>
              <p:cNvSpPr>
                <a:spLocks/>
              </p:cNvSpPr>
              <p:nvPr/>
            </p:nvSpPr>
            <p:spPr bwMode="auto">
              <a:xfrm>
                <a:off x="2613" y="812"/>
                <a:ext cx="17" cy="2"/>
              </a:xfrm>
              <a:custGeom>
                <a:avLst/>
                <a:gdLst>
                  <a:gd name="T0" fmla="*/ 0 w 17"/>
                  <a:gd name="T1" fmla="*/ 2 h 2"/>
                  <a:gd name="T2" fmla="*/ 9 w 17"/>
                  <a:gd name="T3" fmla="*/ 1 h 2"/>
                  <a:gd name="T4" fmla="*/ 17 w 17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2"/>
                  <a:gd name="T11" fmla="*/ 17 w 17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2">
                    <a:moveTo>
                      <a:pt x="0" y="2"/>
                    </a:moveTo>
                    <a:lnTo>
                      <a:pt x="9" y="1"/>
                    </a:lnTo>
                    <a:lnTo>
                      <a:pt x="17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37"/>
              <p:cNvSpPr>
                <a:spLocks/>
              </p:cNvSpPr>
              <p:nvPr/>
            </p:nvSpPr>
            <p:spPr bwMode="auto">
              <a:xfrm>
                <a:off x="2762" y="830"/>
                <a:ext cx="10" cy="13"/>
              </a:xfrm>
              <a:custGeom>
                <a:avLst/>
                <a:gdLst>
                  <a:gd name="T0" fmla="*/ 0 w 10"/>
                  <a:gd name="T1" fmla="*/ 0 h 13"/>
                  <a:gd name="T2" fmla="*/ 4 w 10"/>
                  <a:gd name="T3" fmla="*/ 7 h 13"/>
                  <a:gd name="T4" fmla="*/ 10 w 10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3"/>
                  <a:gd name="T11" fmla="*/ 10 w 10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3">
                    <a:moveTo>
                      <a:pt x="0" y="0"/>
                    </a:moveTo>
                    <a:lnTo>
                      <a:pt x="4" y="7"/>
                    </a:lnTo>
                    <a:lnTo>
                      <a:pt x="10" y="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38"/>
              <p:cNvSpPr>
                <a:spLocks/>
              </p:cNvSpPr>
              <p:nvPr/>
            </p:nvSpPr>
            <p:spPr bwMode="auto">
              <a:xfrm>
                <a:off x="2951" y="811"/>
                <a:ext cx="4" cy="14"/>
              </a:xfrm>
              <a:custGeom>
                <a:avLst/>
                <a:gdLst>
                  <a:gd name="T0" fmla="*/ 0 w 4"/>
                  <a:gd name="T1" fmla="*/ 14 h 14"/>
                  <a:gd name="T2" fmla="*/ 2 w 4"/>
                  <a:gd name="T3" fmla="*/ 7 h 14"/>
                  <a:gd name="T4" fmla="*/ 4 w 4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14"/>
                  <a:gd name="T11" fmla="*/ 4 w 4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14">
                    <a:moveTo>
                      <a:pt x="0" y="14"/>
                    </a:moveTo>
                    <a:lnTo>
                      <a:pt x="2" y="7"/>
                    </a:lnTo>
                    <a:lnTo>
                      <a:pt x="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239"/>
              <p:cNvSpPr>
                <a:spLocks/>
              </p:cNvSpPr>
              <p:nvPr/>
            </p:nvSpPr>
            <p:spPr bwMode="auto">
              <a:xfrm>
                <a:off x="3034" y="722"/>
                <a:ext cx="49" cy="54"/>
              </a:xfrm>
              <a:custGeom>
                <a:avLst/>
                <a:gdLst>
                  <a:gd name="T0" fmla="*/ 49 w 49"/>
                  <a:gd name="T1" fmla="*/ 54 h 54"/>
                  <a:gd name="T2" fmla="*/ 49 w 49"/>
                  <a:gd name="T3" fmla="*/ 54 h 54"/>
                  <a:gd name="T4" fmla="*/ 49 w 49"/>
                  <a:gd name="T5" fmla="*/ 53 h 54"/>
                  <a:gd name="T6" fmla="*/ 48 w 49"/>
                  <a:gd name="T7" fmla="*/ 45 h 54"/>
                  <a:gd name="T8" fmla="*/ 46 w 49"/>
                  <a:gd name="T9" fmla="*/ 37 h 54"/>
                  <a:gd name="T10" fmla="*/ 41 w 49"/>
                  <a:gd name="T11" fmla="*/ 29 h 54"/>
                  <a:gd name="T12" fmla="*/ 36 w 49"/>
                  <a:gd name="T13" fmla="*/ 22 h 54"/>
                  <a:gd name="T14" fmla="*/ 29 w 49"/>
                  <a:gd name="T15" fmla="*/ 15 h 54"/>
                  <a:gd name="T16" fmla="*/ 20 w 49"/>
                  <a:gd name="T17" fmla="*/ 9 h 54"/>
                  <a:gd name="T18" fmla="*/ 11 w 49"/>
                  <a:gd name="T19" fmla="*/ 4 h 54"/>
                  <a:gd name="T20" fmla="*/ 0 w 49"/>
                  <a:gd name="T21" fmla="*/ 0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"/>
                  <a:gd name="T34" fmla="*/ 0 h 54"/>
                  <a:gd name="T35" fmla="*/ 49 w 49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" h="54">
                    <a:moveTo>
                      <a:pt x="49" y="54"/>
                    </a:moveTo>
                    <a:lnTo>
                      <a:pt x="49" y="54"/>
                    </a:lnTo>
                    <a:lnTo>
                      <a:pt x="49" y="53"/>
                    </a:lnTo>
                    <a:lnTo>
                      <a:pt x="48" y="45"/>
                    </a:lnTo>
                    <a:lnTo>
                      <a:pt x="46" y="37"/>
                    </a:lnTo>
                    <a:lnTo>
                      <a:pt x="41" y="29"/>
                    </a:lnTo>
                    <a:lnTo>
                      <a:pt x="36" y="22"/>
                    </a:lnTo>
                    <a:lnTo>
                      <a:pt x="29" y="15"/>
                    </a:lnTo>
                    <a:lnTo>
                      <a:pt x="20" y="9"/>
                    </a:lnTo>
                    <a:lnTo>
                      <a:pt x="11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240"/>
              <p:cNvSpPr>
                <a:spLocks/>
              </p:cNvSpPr>
              <p:nvPr/>
            </p:nvSpPr>
            <p:spPr bwMode="auto">
              <a:xfrm>
                <a:off x="3126" y="665"/>
                <a:ext cx="22" cy="20"/>
              </a:xfrm>
              <a:custGeom>
                <a:avLst/>
                <a:gdLst>
                  <a:gd name="T0" fmla="*/ 0 w 22"/>
                  <a:gd name="T1" fmla="*/ 20 h 20"/>
                  <a:gd name="T2" fmla="*/ 7 w 22"/>
                  <a:gd name="T3" fmla="*/ 16 h 20"/>
                  <a:gd name="T4" fmla="*/ 13 w 22"/>
                  <a:gd name="T5" fmla="*/ 11 h 20"/>
                  <a:gd name="T6" fmla="*/ 22 w 2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20"/>
                  <a:gd name="T14" fmla="*/ 22 w 22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20">
                    <a:moveTo>
                      <a:pt x="0" y="20"/>
                    </a:moveTo>
                    <a:lnTo>
                      <a:pt x="7" y="16"/>
                    </a:lnTo>
                    <a:lnTo>
                      <a:pt x="13" y="11"/>
                    </a:lnTo>
                    <a:lnTo>
                      <a:pt x="2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241"/>
              <p:cNvSpPr>
                <a:spLocks/>
              </p:cNvSpPr>
              <p:nvPr/>
            </p:nvSpPr>
            <p:spPr bwMode="auto">
              <a:xfrm>
                <a:off x="3096" y="591"/>
                <a:ext cx="1" cy="9"/>
              </a:xfrm>
              <a:custGeom>
                <a:avLst/>
                <a:gdLst>
                  <a:gd name="T0" fmla="*/ 1 w 1"/>
                  <a:gd name="T1" fmla="*/ 9 h 9"/>
                  <a:gd name="T2" fmla="*/ 1 w 1"/>
                  <a:gd name="T3" fmla="*/ 9 h 9"/>
                  <a:gd name="T4" fmla="*/ 1 w 1"/>
                  <a:gd name="T5" fmla="*/ 8 h 9"/>
                  <a:gd name="T6" fmla="*/ 1 w 1"/>
                  <a:gd name="T7" fmla="*/ 4 h 9"/>
                  <a:gd name="T8" fmla="*/ 0 w 1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9"/>
                  <a:gd name="T17" fmla="*/ 1 w 1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9">
                    <a:moveTo>
                      <a:pt x="1" y="9"/>
                    </a:moveTo>
                    <a:lnTo>
                      <a:pt x="1" y="9"/>
                    </a:lnTo>
                    <a:lnTo>
                      <a:pt x="1" y="8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242"/>
              <p:cNvSpPr>
                <a:spLocks/>
              </p:cNvSpPr>
              <p:nvPr/>
            </p:nvSpPr>
            <p:spPr bwMode="auto">
              <a:xfrm>
                <a:off x="2959" y="567"/>
                <a:ext cx="11" cy="13"/>
              </a:xfrm>
              <a:custGeom>
                <a:avLst/>
                <a:gdLst>
                  <a:gd name="T0" fmla="*/ 11 w 11"/>
                  <a:gd name="T1" fmla="*/ 0 h 13"/>
                  <a:gd name="T2" fmla="*/ 5 w 11"/>
                  <a:gd name="T3" fmla="*/ 6 h 13"/>
                  <a:gd name="T4" fmla="*/ 0 w 11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3"/>
                  <a:gd name="T11" fmla="*/ 11 w 11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3">
                    <a:moveTo>
                      <a:pt x="11" y="0"/>
                    </a:moveTo>
                    <a:lnTo>
                      <a:pt x="5" y="6"/>
                    </a:lnTo>
                    <a:lnTo>
                      <a:pt x="0" y="1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243"/>
              <p:cNvSpPr>
                <a:spLocks/>
              </p:cNvSpPr>
              <p:nvPr/>
            </p:nvSpPr>
            <p:spPr bwMode="auto">
              <a:xfrm>
                <a:off x="2855" y="575"/>
                <a:ext cx="6" cy="10"/>
              </a:xfrm>
              <a:custGeom>
                <a:avLst/>
                <a:gdLst>
                  <a:gd name="T0" fmla="*/ 6 w 6"/>
                  <a:gd name="T1" fmla="*/ 0 h 10"/>
                  <a:gd name="T2" fmla="*/ 2 w 6"/>
                  <a:gd name="T3" fmla="*/ 5 h 10"/>
                  <a:gd name="T4" fmla="*/ 0 w 6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10"/>
                  <a:gd name="T11" fmla="*/ 6 w 6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10">
                    <a:moveTo>
                      <a:pt x="6" y="0"/>
                    </a:moveTo>
                    <a:lnTo>
                      <a:pt x="2" y="5"/>
                    </a:lnTo>
                    <a:lnTo>
                      <a:pt x="0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Freeform 244"/>
              <p:cNvSpPr>
                <a:spLocks/>
              </p:cNvSpPr>
              <p:nvPr/>
            </p:nvSpPr>
            <p:spPr bwMode="auto">
              <a:xfrm>
                <a:off x="2735" y="589"/>
                <a:ext cx="19" cy="10"/>
              </a:xfrm>
              <a:custGeom>
                <a:avLst/>
                <a:gdLst>
                  <a:gd name="T0" fmla="*/ 19 w 19"/>
                  <a:gd name="T1" fmla="*/ 10 h 10"/>
                  <a:gd name="T2" fmla="*/ 10 w 19"/>
                  <a:gd name="T3" fmla="*/ 5 h 10"/>
                  <a:gd name="T4" fmla="*/ 0 w 19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0"/>
                  <a:gd name="T11" fmla="*/ 19 w 19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0">
                    <a:moveTo>
                      <a:pt x="19" y="10"/>
                    </a:moveTo>
                    <a:lnTo>
                      <a:pt x="10" y="5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245"/>
              <p:cNvSpPr>
                <a:spLocks/>
              </p:cNvSpPr>
              <p:nvPr/>
            </p:nvSpPr>
            <p:spPr bwMode="auto">
              <a:xfrm>
                <a:off x="2585" y="658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1 w 3"/>
                  <a:gd name="T3" fmla="*/ 5 h 10"/>
                  <a:gd name="T4" fmla="*/ 3 w 3"/>
                  <a:gd name="T5" fmla="*/ 10 h 10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0"/>
                  <a:gd name="T11" fmla="*/ 3 w 3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0">
                    <a:moveTo>
                      <a:pt x="0" y="0"/>
                    </a:moveTo>
                    <a:lnTo>
                      <a:pt x="1" y="5"/>
                    </a:lnTo>
                    <a:lnTo>
                      <a:pt x="3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Rectangle 246"/>
              <p:cNvSpPr>
                <a:spLocks noChangeArrowheads="1"/>
              </p:cNvSpPr>
              <p:nvPr/>
            </p:nvSpPr>
            <p:spPr bwMode="auto">
              <a:xfrm>
                <a:off x="2661" y="622"/>
                <a:ext cx="337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100" name="Text Box 247"/>
          <p:cNvSpPr txBox="1">
            <a:spLocks noChangeArrowheads="1"/>
          </p:cNvSpPr>
          <p:nvPr/>
        </p:nvSpPr>
        <p:spPr bwMode="auto">
          <a:xfrm>
            <a:off x="0" y="66135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3.2</a:t>
            </a:r>
          </a:p>
        </p:txBody>
      </p:sp>
      <p:sp>
        <p:nvSpPr>
          <p:cNvPr id="3101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Ecological Climatology © 2008 G. Bonan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67"/>
          <p:cNvSpPr>
            <a:spLocks/>
          </p:cNvSpPr>
          <p:nvPr/>
        </p:nvSpPr>
        <p:spPr bwMode="auto">
          <a:xfrm>
            <a:off x="3429000" y="2324100"/>
            <a:ext cx="2463800" cy="1644650"/>
          </a:xfrm>
          <a:custGeom>
            <a:avLst/>
            <a:gdLst>
              <a:gd name="T0" fmla="*/ 0 w 1552"/>
              <a:gd name="T1" fmla="*/ 1036 h 1036"/>
              <a:gd name="T2" fmla="*/ 188 w 1552"/>
              <a:gd name="T3" fmla="*/ 1024 h 1036"/>
              <a:gd name="T4" fmla="*/ 456 w 1552"/>
              <a:gd name="T5" fmla="*/ 976 h 1036"/>
              <a:gd name="T6" fmla="*/ 748 w 1552"/>
              <a:gd name="T7" fmla="*/ 872 h 1036"/>
              <a:gd name="T8" fmla="*/ 1016 w 1552"/>
              <a:gd name="T9" fmla="*/ 712 h 1036"/>
              <a:gd name="T10" fmla="*/ 1224 w 1552"/>
              <a:gd name="T11" fmla="*/ 508 h 1036"/>
              <a:gd name="T12" fmla="*/ 1436 w 1552"/>
              <a:gd name="T13" fmla="*/ 200 h 1036"/>
              <a:gd name="T14" fmla="*/ 1552 w 1552"/>
              <a:gd name="T15" fmla="*/ 0 h 10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036"/>
              <a:gd name="T26" fmla="*/ 1552 w 1552"/>
              <a:gd name="T27" fmla="*/ 1036 h 10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036">
                <a:moveTo>
                  <a:pt x="0" y="1036"/>
                </a:moveTo>
                <a:cubicBezTo>
                  <a:pt x="56" y="1035"/>
                  <a:pt x="112" y="1034"/>
                  <a:pt x="188" y="1024"/>
                </a:cubicBezTo>
                <a:cubicBezTo>
                  <a:pt x="264" y="1014"/>
                  <a:pt x="363" y="1001"/>
                  <a:pt x="456" y="976"/>
                </a:cubicBezTo>
                <a:cubicBezTo>
                  <a:pt x="549" y="951"/>
                  <a:pt x="655" y="916"/>
                  <a:pt x="748" y="872"/>
                </a:cubicBezTo>
                <a:cubicBezTo>
                  <a:pt x="841" y="828"/>
                  <a:pt x="937" y="773"/>
                  <a:pt x="1016" y="712"/>
                </a:cubicBezTo>
                <a:cubicBezTo>
                  <a:pt x="1095" y="651"/>
                  <a:pt x="1154" y="593"/>
                  <a:pt x="1224" y="508"/>
                </a:cubicBezTo>
                <a:cubicBezTo>
                  <a:pt x="1294" y="423"/>
                  <a:pt x="1381" y="285"/>
                  <a:pt x="1436" y="200"/>
                </a:cubicBezTo>
                <a:cubicBezTo>
                  <a:pt x="1491" y="115"/>
                  <a:pt x="1521" y="57"/>
                  <a:pt x="15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11"/>
          <p:cNvSpPr>
            <a:spLocks noChangeShapeType="1"/>
          </p:cNvSpPr>
          <p:nvPr/>
        </p:nvSpPr>
        <p:spPr bwMode="auto">
          <a:xfrm>
            <a:off x="3267075" y="3481388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267075" y="2119313"/>
            <a:ext cx="2762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>
            <a:off x="3267075" y="3748088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>
            <a:off x="3267075" y="3205163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3267075" y="2938463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3267075" y="2662238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5"/>
          <p:cNvSpPr>
            <a:spLocks noChangeShapeType="1"/>
          </p:cNvSpPr>
          <p:nvPr/>
        </p:nvSpPr>
        <p:spPr bwMode="auto">
          <a:xfrm>
            <a:off x="3267075" y="2395538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3267075" y="2119313"/>
            <a:ext cx="27622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>
            <a:off x="3724275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8"/>
          <p:cNvSpPr>
            <a:spLocks noChangeShapeType="1"/>
          </p:cNvSpPr>
          <p:nvPr/>
        </p:nvSpPr>
        <p:spPr bwMode="auto">
          <a:xfrm>
            <a:off x="4191000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9"/>
          <p:cNvSpPr>
            <a:spLocks noChangeShapeType="1"/>
          </p:cNvSpPr>
          <p:nvPr/>
        </p:nvSpPr>
        <p:spPr bwMode="auto">
          <a:xfrm>
            <a:off x="4648200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20"/>
          <p:cNvSpPr>
            <a:spLocks noChangeShapeType="1"/>
          </p:cNvSpPr>
          <p:nvPr/>
        </p:nvSpPr>
        <p:spPr bwMode="auto">
          <a:xfrm>
            <a:off x="5105400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21"/>
          <p:cNvSpPr>
            <a:spLocks noChangeShapeType="1"/>
          </p:cNvSpPr>
          <p:nvPr/>
        </p:nvSpPr>
        <p:spPr bwMode="auto">
          <a:xfrm>
            <a:off x="5572125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22"/>
          <p:cNvSpPr>
            <a:spLocks noChangeShapeType="1"/>
          </p:cNvSpPr>
          <p:nvPr/>
        </p:nvSpPr>
        <p:spPr bwMode="auto">
          <a:xfrm>
            <a:off x="6029325" y="2119313"/>
            <a:ext cx="1588" cy="1905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Rectangle 23"/>
          <p:cNvSpPr>
            <a:spLocks noChangeArrowheads="1"/>
          </p:cNvSpPr>
          <p:nvPr/>
        </p:nvSpPr>
        <p:spPr bwMode="auto">
          <a:xfrm>
            <a:off x="3267075" y="2119313"/>
            <a:ext cx="2762250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24"/>
          <p:cNvSpPr>
            <a:spLocks noChangeShapeType="1"/>
          </p:cNvSpPr>
          <p:nvPr/>
        </p:nvSpPr>
        <p:spPr bwMode="auto">
          <a:xfrm>
            <a:off x="3267075" y="2119313"/>
            <a:ext cx="1588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25"/>
          <p:cNvSpPr>
            <a:spLocks noChangeShapeType="1"/>
          </p:cNvSpPr>
          <p:nvPr/>
        </p:nvSpPr>
        <p:spPr bwMode="auto">
          <a:xfrm>
            <a:off x="3238500" y="40243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30"/>
          <p:cNvSpPr>
            <a:spLocks noChangeShapeType="1"/>
          </p:cNvSpPr>
          <p:nvPr/>
        </p:nvSpPr>
        <p:spPr bwMode="auto">
          <a:xfrm>
            <a:off x="3238500" y="37480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>
            <a:off x="3238500" y="34813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8" name="Line 40"/>
          <p:cNvSpPr>
            <a:spLocks noChangeShapeType="1"/>
          </p:cNvSpPr>
          <p:nvPr/>
        </p:nvSpPr>
        <p:spPr bwMode="auto">
          <a:xfrm>
            <a:off x="3238500" y="32051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5"/>
          <p:cNvSpPr>
            <a:spLocks noChangeShapeType="1"/>
          </p:cNvSpPr>
          <p:nvPr/>
        </p:nvSpPr>
        <p:spPr bwMode="auto">
          <a:xfrm>
            <a:off x="3238500" y="29384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50"/>
          <p:cNvSpPr>
            <a:spLocks noChangeShapeType="1"/>
          </p:cNvSpPr>
          <p:nvPr/>
        </p:nvSpPr>
        <p:spPr bwMode="auto">
          <a:xfrm>
            <a:off x="3238500" y="26622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55"/>
          <p:cNvSpPr>
            <a:spLocks noChangeShapeType="1"/>
          </p:cNvSpPr>
          <p:nvPr/>
        </p:nvSpPr>
        <p:spPr bwMode="auto">
          <a:xfrm>
            <a:off x="3238500" y="23955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60"/>
          <p:cNvSpPr>
            <a:spLocks noChangeShapeType="1"/>
          </p:cNvSpPr>
          <p:nvPr/>
        </p:nvSpPr>
        <p:spPr bwMode="auto">
          <a:xfrm>
            <a:off x="3238500" y="21193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61"/>
          <p:cNvSpPr>
            <a:spLocks noChangeShapeType="1"/>
          </p:cNvSpPr>
          <p:nvPr/>
        </p:nvSpPr>
        <p:spPr bwMode="auto">
          <a:xfrm>
            <a:off x="3228975" y="40243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62"/>
          <p:cNvSpPr>
            <a:spLocks noChangeShapeType="1"/>
          </p:cNvSpPr>
          <p:nvPr/>
        </p:nvSpPr>
        <p:spPr bwMode="auto">
          <a:xfrm>
            <a:off x="3228975" y="37480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63"/>
          <p:cNvSpPr>
            <a:spLocks noChangeShapeType="1"/>
          </p:cNvSpPr>
          <p:nvPr/>
        </p:nvSpPr>
        <p:spPr bwMode="auto">
          <a:xfrm>
            <a:off x="3228975" y="34813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64"/>
          <p:cNvSpPr>
            <a:spLocks noChangeShapeType="1"/>
          </p:cNvSpPr>
          <p:nvPr/>
        </p:nvSpPr>
        <p:spPr bwMode="auto">
          <a:xfrm>
            <a:off x="3228975" y="32051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65"/>
          <p:cNvSpPr>
            <a:spLocks noChangeShapeType="1"/>
          </p:cNvSpPr>
          <p:nvPr/>
        </p:nvSpPr>
        <p:spPr bwMode="auto">
          <a:xfrm>
            <a:off x="3228975" y="29384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Line 66"/>
          <p:cNvSpPr>
            <a:spLocks noChangeShapeType="1"/>
          </p:cNvSpPr>
          <p:nvPr/>
        </p:nvSpPr>
        <p:spPr bwMode="auto">
          <a:xfrm>
            <a:off x="3228975" y="26622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9" name="Line 67"/>
          <p:cNvSpPr>
            <a:spLocks noChangeShapeType="1"/>
          </p:cNvSpPr>
          <p:nvPr/>
        </p:nvSpPr>
        <p:spPr bwMode="auto">
          <a:xfrm>
            <a:off x="3228975" y="23955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0" name="Line 68"/>
          <p:cNvSpPr>
            <a:spLocks noChangeShapeType="1"/>
          </p:cNvSpPr>
          <p:nvPr/>
        </p:nvSpPr>
        <p:spPr bwMode="auto">
          <a:xfrm>
            <a:off x="3228975" y="21193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1" name="Line 69"/>
          <p:cNvSpPr>
            <a:spLocks noChangeShapeType="1"/>
          </p:cNvSpPr>
          <p:nvPr/>
        </p:nvSpPr>
        <p:spPr bwMode="auto">
          <a:xfrm>
            <a:off x="3267075" y="4024313"/>
            <a:ext cx="27622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Line 70"/>
          <p:cNvSpPr>
            <a:spLocks noChangeShapeType="1"/>
          </p:cNvSpPr>
          <p:nvPr/>
        </p:nvSpPr>
        <p:spPr bwMode="auto">
          <a:xfrm flipV="1">
            <a:off x="32670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3" name="Line 71"/>
          <p:cNvSpPr>
            <a:spLocks noChangeShapeType="1"/>
          </p:cNvSpPr>
          <p:nvPr/>
        </p:nvSpPr>
        <p:spPr bwMode="auto">
          <a:xfrm flipV="1">
            <a:off x="33623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4" name="Line 72"/>
          <p:cNvSpPr>
            <a:spLocks noChangeShapeType="1"/>
          </p:cNvSpPr>
          <p:nvPr/>
        </p:nvSpPr>
        <p:spPr bwMode="auto">
          <a:xfrm flipV="1">
            <a:off x="34480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5" name="Line 73"/>
          <p:cNvSpPr>
            <a:spLocks noChangeShapeType="1"/>
          </p:cNvSpPr>
          <p:nvPr/>
        </p:nvSpPr>
        <p:spPr bwMode="auto">
          <a:xfrm flipV="1">
            <a:off x="35433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" name="Line 74"/>
          <p:cNvSpPr>
            <a:spLocks noChangeShapeType="1"/>
          </p:cNvSpPr>
          <p:nvPr/>
        </p:nvSpPr>
        <p:spPr bwMode="auto">
          <a:xfrm flipV="1">
            <a:off x="36385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Line 75"/>
          <p:cNvSpPr>
            <a:spLocks noChangeShapeType="1"/>
          </p:cNvSpPr>
          <p:nvPr/>
        </p:nvSpPr>
        <p:spPr bwMode="auto">
          <a:xfrm flipV="1">
            <a:off x="37242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76"/>
          <p:cNvSpPr>
            <a:spLocks noChangeShapeType="1"/>
          </p:cNvSpPr>
          <p:nvPr/>
        </p:nvSpPr>
        <p:spPr bwMode="auto">
          <a:xfrm flipV="1">
            <a:off x="38195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Line 77"/>
          <p:cNvSpPr>
            <a:spLocks noChangeShapeType="1"/>
          </p:cNvSpPr>
          <p:nvPr/>
        </p:nvSpPr>
        <p:spPr bwMode="auto">
          <a:xfrm flipV="1">
            <a:off x="39147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0" name="Line 78"/>
          <p:cNvSpPr>
            <a:spLocks noChangeShapeType="1"/>
          </p:cNvSpPr>
          <p:nvPr/>
        </p:nvSpPr>
        <p:spPr bwMode="auto">
          <a:xfrm flipV="1">
            <a:off x="40005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1" name="Line 79"/>
          <p:cNvSpPr>
            <a:spLocks noChangeShapeType="1"/>
          </p:cNvSpPr>
          <p:nvPr/>
        </p:nvSpPr>
        <p:spPr bwMode="auto">
          <a:xfrm flipV="1">
            <a:off x="40957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Line 80"/>
          <p:cNvSpPr>
            <a:spLocks noChangeShapeType="1"/>
          </p:cNvSpPr>
          <p:nvPr/>
        </p:nvSpPr>
        <p:spPr bwMode="auto">
          <a:xfrm flipV="1">
            <a:off x="41910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3" name="Line 81"/>
          <p:cNvSpPr>
            <a:spLocks noChangeShapeType="1"/>
          </p:cNvSpPr>
          <p:nvPr/>
        </p:nvSpPr>
        <p:spPr bwMode="auto">
          <a:xfrm flipV="1">
            <a:off x="42767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Line 82"/>
          <p:cNvSpPr>
            <a:spLocks noChangeShapeType="1"/>
          </p:cNvSpPr>
          <p:nvPr/>
        </p:nvSpPr>
        <p:spPr bwMode="auto">
          <a:xfrm flipV="1">
            <a:off x="43719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Line 83"/>
          <p:cNvSpPr>
            <a:spLocks noChangeShapeType="1"/>
          </p:cNvSpPr>
          <p:nvPr/>
        </p:nvSpPr>
        <p:spPr bwMode="auto">
          <a:xfrm flipV="1">
            <a:off x="44672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Line 84"/>
          <p:cNvSpPr>
            <a:spLocks noChangeShapeType="1"/>
          </p:cNvSpPr>
          <p:nvPr/>
        </p:nvSpPr>
        <p:spPr bwMode="auto">
          <a:xfrm flipV="1">
            <a:off x="45529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7" name="Line 85"/>
          <p:cNvSpPr>
            <a:spLocks noChangeShapeType="1"/>
          </p:cNvSpPr>
          <p:nvPr/>
        </p:nvSpPr>
        <p:spPr bwMode="auto">
          <a:xfrm flipV="1">
            <a:off x="46482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8" name="Line 86"/>
          <p:cNvSpPr>
            <a:spLocks noChangeShapeType="1"/>
          </p:cNvSpPr>
          <p:nvPr/>
        </p:nvSpPr>
        <p:spPr bwMode="auto">
          <a:xfrm flipV="1">
            <a:off x="47434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9" name="Line 87"/>
          <p:cNvSpPr>
            <a:spLocks noChangeShapeType="1"/>
          </p:cNvSpPr>
          <p:nvPr/>
        </p:nvSpPr>
        <p:spPr bwMode="auto">
          <a:xfrm flipV="1">
            <a:off x="48291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0" name="Line 88"/>
          <p:cNvSpPr>
            <a:spLocks noChangeShapeType="1"/>
          </p:cNvSpPr>
          <p:nvPr/>
        </p:nvSpPr>
        <p:spPr bwMode="auto">
          <a:xfrm flipV="1">
            <a:off x="49244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1" name="Line 89"/>
          <p:cNvSpPr>
            <a:spLocks noChangeShapeType="1"/>
          </p:cNvSpPr>
          <p:nvPr/>
        </p:nvSpPr>
        <p:spPr bwMode="auto">
          <a:xfrm flipV="1">
            <a:off x="50196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2" name="Line 90"/>
          <p:cNvSpPr>
            <a:spLocks noChangeShapeType="1"/>
          </p:cNvSpPr>
          <p:nvPr/>
        </p:nvSpPr>
        <p:spPr bwMode="auto">
          <a:xfrm flipV="1">
            <a:off x="51054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3" name="Line 91"/>
          <p:cNvSpPr>
            <a:spLocks noChangeShapeType="1"/>
          </p:cNvSpPr>
          <p:nvPr/>
        </p:nvSpPr>
        <p:spPr bwMode="auto">
          <a:xfrm flipV="1">
            <a:off x="52006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4" name="Line 92"/>
          <p:cNvSpPr>
            <a:spLocks noChangeShapeType="1"/>
          </p:cNvSpPr>
          <p:nvPr/>
        </p:nvSpPr>
        <p:spPr bwMode="auto">
          <a:xfrm flipV="1">
            <a:off x="52959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5" name="Line 93"/>
          <p:cNvSpPr>
            <a:spLocks noChangeShapeType="1"/>
          </p:cNvSpPr>
          <p:nvPr/>
        </p:nvSpPr>
        <p:spPr bwMode="auto">
          <a:xfrm flipV="1">
            <a:off x="53816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6" name="Line 94"/>
          <p:cNvSpPr>
            <a:spLocks noChangeShapeType="1"/>
          </p:cNvSpPr>
          <p:nvPr/>
        </p:nvSpPr>
        <p:spPr bwMode="auto">
          <a:xfrm flipV="1">
            <a:off x="54768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7" name="Line 95"/>
          <p:cNvSpPr>
            <a:spLocks noChangeShapeType="1"/>
          </p:cNvSpPr>
          <p:nvPr/>
        </p:nvSpPr>
        <p:spPr bwMode="auto">
          <a:xfrm flipV="1">
            <a:off x="55721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8" name="Line 96"/>
          <p:cNvSpPr>
            <a:spLocks noChangeShapeType="1"/>
          </p:cNvSpPr>
          <p:nvPr/>
        </p:nvSpPr>
        <p:spPr bwMode="auto">
          <a:xfrm flipV="1">
            <a:off x="56578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9" name="Line 97"/>
          <p:cNvSpPr>
            <a:spLocks noChangeShapeType="1"/>
          </p:cNvSpPr>
          <p:nvPr/>
        </p:nvSpPr>
        <p:spPr bwMode="auto">
          <a:xfrm flipV="1">
            <a:off x="575310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0" name="Line 98"/>
          <p:cNvSpPr>
            <a:spLocks noChangeShapeType="1"/>
          </p:cNvSpPr>
          <p:nvPr/>
        </p:nvSpPr>
        <p:spPr bwMode="auto">
          <a:xfrm flipV="1">
            <a:off x="5848350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1" name="Line 99"/>
          <p:cNvSpPr>
            <a:spLocks noChangeShapeType="1"/>
          </p:cNvSpPr>
          <p:nvPr/>
        </p:nvSpPr>
        <p:spPr bwMode="auto">
          <a:xfrm flipV="1">
            <a:off x="593407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Line 100"/>
          <p:cNvSpPr>
            <a:spLocks noChangeShapeType="1"/>
          </p:cNvSpPr>
          <p:nvPr/>
        </p:nvSpPr>
        <p:spPr bwMode="auto">
          <a:xfrm flipV="1">
            <a:off x="6029325" y="40243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3" name="Line 101"/>
          <p:cNvSpPr>
            <a:spLocks noChangeShapeType="1"/>
          </p:cNvSpPr>
          <p:nvPr/>
        </p:nvSpPr>
        <p:spPr bwMode="auto">
          <a:xfrm flipV="1">
            <a:off x="3267075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4" name="Line 102"/>
          <p:cNvSpPr>
            <a:spLocks noChangeShapeType="1"/>
          </p:cNvSpPr>
          <p:nvPr/>
        </p:nvSpPr>
        <p:spPr bwMode="auto">
          <a:xfrm flipV="1">
            <a:off x="3724275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5" name="Line 103"/>
          <p:cNvSpPr>
            <a:spLocks noChangeShapeType="1"/>
          </p:cNvSpPr>
          <p:nvPr/>
        </p:nvSpPr>
        <p:spPr bwMode="auto">
          <a:xfrm flipV="1">
            <a:off x="4191000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6" name="Line 104"/>
          <p:cNvSpPr>
            <a:spLocks noChangeShapeType="1"/>
          </p:cNvSpPr>
          <p:nvPr/>
        </p:nvSpPr>
        <p:spPr bwMode="auto">
          <a:xfrm flipV="1">
            <a:off x="4648200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" name="Line 105"/>
          <p:cNvSpPr>
            <a:spLocks noChangeShapeType="1"/>
          </p:cNvSpPr>
          <p:nvPr/>
        </p:nvSpPr>
        <p:spPr bwMode="auto">
          <a:xfrm flipV="1">
            <a:off x="5105400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8" name="Line 106"/>
          <p:cNvSpPr>
            <a:spLocks noChangeShapeType="1"/>
          </p:cNvSpPr>
          <p:nvPr/>
        </p:nvSpPr>
        <p:spPr bwMode="auto">
          <a:xfrm flipV="1">
            <a:off x="5572125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9" name="Line 107"/>
          <p:cNvSpPr>
            <a:spLocks noChangeShapeType="1"/>
          </p:cNvSpPr>
          <p:nvPr/>
        </p:nvSpPr>
        <p:spPr bwMode="auto">
          <a:xfrm flipV="1">
            <a:off x="6029325" y="402431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0" name="Line 165"/>
          <p:cNvSpPr>
            <a:spLocks noChangeShapeType="1"/>
          </p:cNvSpPr>
          <p:nvPr/>
        </p:nvSpPr>
        <p:spPr bwMode="auto">
          <a:xfrm>
            <a:off x="6029325" y="2119313"/>
            <a:ext cx="1588" cy="1905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1" name="Line 166"/>
          <p:cNvSpPr>
            <a:spLocks noChangeShapeType="1"/>
          </p:cNvSpPr>
          <p:nvPr/>
        </p:nvSpPr>
        <p:spPr bwMode="auto">
          <a:xfrm>
            <a:off x="6029325" y="40243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2" name="Line 171"/>
          <p:cNvSpPr>
            <a:spLocks noChangeShapeType="1"/>
          </p:cNvSpPr>
          <p:nvPr/>
        </p:nvSpPr>
        <p:spPr bwMode="auto">
          <a:xfrm>
            <a:off x="6029325" y="38052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3" name="Line 176"/>
          <p:cNvSpPr>
            <a:spLocks noChangeShapeType="1"/>
          </p:cNvSpPr>
          <p:nvPr/>
        </p:nvSpPr>
        <p:spPr bwMode="auto">
          <a:xfrm>
            <a:off x="6029325" y="35956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4" name="Line 181"/>
          <p:cNvSpPr>
            <a:spLocks noChangeShapeType="1"/>
          </p:cNvSpPr>
          <p:nvPr/>
        </p:nvSpPr>
        <p:spPr bwMode="auto">
          <a:xfrm>
            <a:off x="6029325" y="33766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5" name="Line 186"/>
          <p:cNvSpPr>
            <a:spLocks noChangeShapeType="1"/>
          </p:cNvSpPr>
          <p:nvPr/>
        </p:nvSpPr>
        <p:spPr bwMode="auto">
          <a:xfrm>
            <a:off x="6029325" y="31575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6" name="Line 191"/>
          <p:cNvSpPr>
            <a:spLocks noChangeShapeType="1"/>
          </p:cNvSpPr>
          <p:nvPr/>
        </p:nvSpPr>
        <p:spPr bwMode="auto">
          <a:xfrm>
            <a:off x="6029325" y="29479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7" name="Line 196"/>
          <p:cNvSpPr>
            <a:spLocks noChangeShapeType="1"/>
          </p:cNvSpPr>
          <p:nvPr/>
        </p:nvSpPr>
        <p:spPr bwMode="auto">
          <a:xfrm>
            <a:off x="6029325" y="27289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8" name="Line 201"/>
          <p:cNvSpPr>
            <a:spLocks noChangeShapeType="1"/>
          </p:cNvSpPr>
          <p:nvPr/>
        </p:nvSpPr>
        <p:spPr bwMode="auto">
          <a:xfrm>
            <a:off x="6029325" y="25098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9" name="Line 206"/>
          <p:cNvSpPr>
            <a:spLocks noChangeShapeType="1"/>
          </p:cNvSpPr>
          <p:nvPr/>
        </p:nvSpPr>
        <p:spPr bwMode="auto">
          <a:xfrm>
            <a:off x="6029325" y="23002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0" name="Line 212"/>
          <p:cNvSpPr>
            <a:spLocks noChangeShapeType="1"/>
          </p:cNvSpPr>
          <p:nvPr/>
        </p:nvSpPr>
        <p:spPr bwMode="auto">
          <a:xfrm>
            <a:off x="6029325" y="40243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1" name="Line 213"/>
          <p:cNvSpPr>
            <a:spLocks noChangeShapeType="1"/>
          </p:cNvSpPr>
          <p:nvPr/>
        </p:nvSpPr>
        <p:spPr bwMode="auto">
          <a:xfrm>
            <a:off x="6029325" y="38052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2" name="Line 214"/>
          <p:cNvSpPr>
            <a:spLocks noChangeShapeType="1"/>
          </p:cNvSpPr>
          <p:nvPr/>
        </p:nvSpPr>
        <p:spPr bwMode="auto">
          <a:xfrm>
            <a:off x="6029325" y="35956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3" name="Line 215"/>
          <p:cNvSpPr>
            <a:spLocks noChangeShapeType="1"/>
          </p:cNvSpPr>
          <p:nvPr/>
        </p:nvSpPr>
        <p:spPr bwMode="auto">
          <a:xfrm>
            <a:off x="6029325" y="33766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4" name="Line 216"/>
          <p:cNvSpPr>
            <a:spLocks noChangeShapeType="1"/>
          </p:cNvSpPr>
          <p:nvPr/>
        </p:nvSpPr>
        <p:spPr bwMode="auto">
          <a:xfrm>
            <a:off x="6029325" y="31575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5" name="Line 217"/>
          <p:cNvSpPr>
            <a:spLocks noChangeShapeType="1"/>
          </p:cNvSpPr>
          <p:nvPr/>
        </p:nvSpPr>
        <p:spPr bwMode="auto">
          <a:xfrm>
            <a:off x="6029325" y="29479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6" name="Line 218"/>
          <p:cNvSpPr>
            <a:spLocks noChangeShapeType="1"/>
          </p:cNvSpPr>
          <p:nvPr/>
        </p:nvSpPr>
        <p:spPr bwMode="auto">
          <a:xfrm>
            <a:off x="6029325" y="27289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7" name="Line 219"/>
          <p:cNvSpPr>
            <a:spLocks noChangeShapeType="1"/>
          </p:cNvSpPr>
          <p:nvPr/>
        </p:nvSpPr>
        <p:spPr bwMode="auto">
          <a:xfrm>
            <a:off x="6029325" y="2509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8" name="Line 220"/>
          <p:cNvSpPr>
            <a:spLocks noChangeShapeType="1"/>
          </p:cNvSpPr>
          <p:nvPr/>
        </p:nvSpPr>
        <p:spPr bwMode="auto">
          <a:xfrm>
            <a:off x="6029325" y="23002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9" name="Rectangle 221"/>
          <p:cNvSpPr>
            <a:spLocks noChangeArrowheads="1"/>
          </p:cNvSpPr>
          <p:nvPr/>
        </p:nvSpPr>
        <p:spPr bwMode="auto">
          <a:xfrm>
            <a:off x="3105150" y="394811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4190" name="Rectangle 222"/>
          <p:cNvSpPr>
            <a:spLocks noChangeArrowheads="1"/>
          </p:cNvSpPr>
          <p:nvPr/>
        </p:nvSpPr>
        <p:spPr bwMode="auto">
          <a:xfrm>
            <a:off x="2905125" y="36718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1000</a:t>
            </a:r>
            <a:endParaRPr lang="en-US"/>
          </a:p>
        </p:txBody>
      </p:sp>
      <p:sp>
        <p:nvSpPr>
          <p:cNvPr id="4191" name="Rectangle 223"/>
          <p:cNvSpPr>
            <a:spLocks noChangeArrowheads="1"/>
          </p:cNvSpPr>
          <p:nvPr/>
        </p:nvSpPr>
        <p:spPr bwMode="auto">
          <a:xfrm>
            <a:off x="2905125" y="34051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2000</a:t>
            </a:r>
            <a:endParaRPr lang="en-US"/>
          </a:p>
        </p:txBody>
      </p:sp>
      <p:sp>
        <p:nvSpPr>
          <p:cNvPr id="4192" name="Rectangle 224"/>
          <p:cNvSpPr>
            <a:spLocks noChangeArrowheads="1"/>
          </p:cNvSpPr>
          <p:nvPr/>
        </p:nvSpPr>
        <p:spPr bwMode="auto">
          <a:xfrm>
            <a:off x="2905125" y="31289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3000</a:t>
            </a:r>
            <a:endParaRPr lang="en-US"/>
          </a:p>
        </p:txBody>
      </p:sp>
      <p:sp>
        <p:nvSpPr>
          <p:cNvPr id="4193" name="Rectangle 225"/>
          <p:cNvSpPr>
            <a:spLocks noChangeArrowheads="1"/>
          </p:cNvSpPr>
          <p:nvPr/>
        </p:nvSpPr>
        <p:spPr bwMode="auto">
          <a:xfrm>
            <a:off x="2905125" y="28622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4000</a:t>
            </a:r>
            <a:endParaRPr lang="en-US"/>
          </a:p>
        </p:txBody>
      </p:sp>
      <p:sp>
        <p:nvSpPr>
          <p:cNvPr id="4194" name="Rectangle 226"/>
          <p:cNvSpPr>
            <a:spLocks noChangeArrowheads="1"/>
          </p:cNvSpPr>
          <p:nvPr/>
        </p:nvSpPr>
        <p:spPr bwMode="auto">
          <a:xfrm>
            <a:off x="2905125" y="25860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5000</a:t>
            </a:r>
            <a:endParaRPr lang="en-US"/>
          </a:p>
        </p:txBody>
      </p:sp>
      <p:sp>
        <p:nvSpPr>
          <p:cNvPr id="4195" name="Rectangle 227"/>
          <p:cNvSpPr>
            <a:spLocks noChangeArrowheads="1"/>
          </p:cNvSpPr>
          <p:nvPr/>
        </p:nvSpPr>
        <p:spPr bwMode="auto">
          <a:xfrm>
            <a:off x="2905125" y="23193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6000</a:t>
            </a:r>
            <a:endParaRPr lang="en-US"/>
          </a:p>
        </p:txBody>
      </p:sp>
      <p:sp>
        <p:nvSpPr>
          <p:cNvPr id="4196" name="Rectangle 228"/>
          <p:cNvSpPr>
            <a:spLocks noChangeArrowheads="1"/>
          </p:cNvSpPr>
          <p:nvPr/>
        </p:nvSpPr>
        <p:spPr bwMode="auto">
          <a:xfrm>
            <a:off x="2905125" y="20431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7000</a:t>
            </a:r>
            <a:endParaRPr lang="en-US"/>
          </a:p>
        </p:txBody>
      </p:sp>
      <p:sp>
        <p:nvSpPr>
          <p:cNvPr id="4197" name="Rectangle 229"/>
          <p:cNvSpPr>
            <a:spLocks noChangeArrowheads="1"/>
          </p:cNvSpPr>
          <p:nvPr/>
        </p:nvSpPr>
        <p:spPr bwMode="auto">
          <a:xfrm>
            <a:off x="3181350" y="4129088"/>
            <a:ext cx="1825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-20</a:t>
            </a:r>
            <a:endParaRPr lang="en-US"/>
          </a:p>
        </p:txBody>
      </p:sp>
      <p:sp>
        <p:nvSpPr>
          <p:cNvPr id="4198" name="Rectangle 230"/>
          <p:cNvSpPr>
            <a:spLocks noChangeArrowheads="1"/>
          </p:cNvSpPr>
          <p:nvPr/>
        </p:nvSpPr>
        <p:spPr bwMode="auto">
          <a:xfrm>
            <a:off x="3638550" y="4129088"/>
            <a:ext cx="1825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-10</a:t>
            </a:r>
            <a:endParaRPr lang="en-US"/>
          </a:p>
        </p:txBody>
      </p:sp>
      <p:sp>
        <p:nvSpPr>
          <p:cNvPr id="4199" name="Rectangle 231"/>
          <p:cNvSpPr>
            <a:spLocks noChangeArrowheads="1"/>
          </p:cNvSpPr>
          <p:nvPr/>
        </p:nvSpPr>
        <p:spPr bwMode="auto">
          <a:xfrm>
            <a:off x="4162425" y="41290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4200" name="Rectangle 232"/>
          <p:cNvSpPr>
            <a:spLocks noChangeArrowheads="1"/>
          </p:cNvSpPr>
          <p:nvPr/>
        </p:nvSpPr>
        <p:spPr bwMode="auto">
          <a:xfrm>
            <a:off x="4581525" y="41290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4201" name="Rectangle 233"/>
          <p:cNvSpPr>
            <a:spLocks noChangeArrowheads="1"/>
          </p:cNvSpPr>
          <p:nvPr/>
        </p:nvSpPr>
        <p:spPr bwMode="auto">
          <a:xfrm>
            <a:off x="5038725" y="41290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4202" name="Rectangle 234"/>
          <p:cNvSpPr>
            <a:spLocks noChangeArrowheads="1"/>
          </p:cNvSpPr>
          <p:nvPr/>
        </p:nvSpPr>
        <p:spPr bwMode="auto">
          <a:xfrm>
            <a:off x="5505450" y="41290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4203" name="Rectangle 235"/>
          <p:cNvSpPr>
            <a:spLocks noChangeArrowheads="1"/>
          </p:cNvSpPr>
          <p:nvPr/>
        </p:nvSpPr>
        <p:spPr bwMode="auto">
          <a:xfrm>
            <a:off x="5962650" y="41290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4204" name="Rectangle 236"/>
          <p:cNvSpPr>
            <a:spLocks noChangeArrowheads="1"/>
          </p:cNvSpPr>
          <p:nvPr/>
        </p:nvSpPr>
        <p:spPr bwMode="auto">
          <a:xfrm>
            <a:off x="4171950" y="4348163"/>
            <a:ext cx="987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Temperature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>
                <a:solidFill>
                  <a:srgbClr val="000000"/>
                </a:solidFill>
              </a:rPr>
              <a:t>C)</a:t>
            </a:r>
            <a:endParaRPr lang="en-US"/>
          </a:p>
        </p:txBody>
      </p:sp>
      <p:sp>
        <p:nvSpPr>
          <p:cNvPr id="4205" name="Rectangle 237"/>
          <p:cNvSpPr>
            <a:spLocks noChangeArrowheads="1"/>
          </p:cNvSpPr>
          <p:nvPr/>
        </p:nvSpPr>
        <p:spPr bwMode="auto">
          <a:xfrm rot="-5400000">
            <a:off x="2195512" y="2979738"/>
            <a:ext cx="11525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Vapor Pressure (Pa)</a:t>
            </a:r>
            <a:endParaRPr lang="en-US"/>
          </a:p>
        </p:txBody>
      </p:sp>
      <p:sp>
        <p:nvSpPr>
          <p:cNvPr id="4206" name="Rectangle 238"/>
          <p:cNvSpPr>
            <a:spLocks noChangeArrowheads="1"/>
          </p:cNvSpPr>
          <p:nvPr/>
        </p:nvSpPr>
        <p:spPr bwMode="auto">
          <a:xfrm>
            <a:off x="6124575" y="394811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4207" name="Rectangle 239"/>
          <p:cNvSpPr>
            <a:spLocks noChangeArrowheads="1"/>
          </p:cNvSpPr>
          <p:nvPr/>
        </p:nvSpPr>
        <p:spPr bwMode="auto">
          <a:xfrm>
            <a:off x="6124575" y="372903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4208" name="Rectangle 240"/>
          <p:cNvSpPr>
            <a:spLocks noChangeArrowheads="1"/>
          </p:cNvSpPr>
          <p:nvPr/>
        </p:nvSpPr>
        <p:spPr bwMode="auto">
          <a:xfrm>
            <a:off x="6124575" y="35194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4209" name="Rectangle 241"/>
          <p:cNvSpPr>
            <a:spLocks noChangeArrowheads="1"/>
          </p:cNvSpPr>
          <p:nvPr/>
        </p:nvSpPr>
        <p:spPr bwMode="auto">
          <a:xfrm>
            <a:off x="6124575" y="33004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15</a:t>
            </a:r>
            <a:endParaRPr lang="en-US"/>
          </a:p>
        </p:txBody>
      </p:sp>
      <p:sp>
        <p:nvSpPr>
          <p:cNvPr id="4210" name="Rectangle 242"/>
          <p:cNvSpPr>
            <a:spLocks noChangeArrowheads="1"/>
          </p:cNvSpPr>
          <p:nvPr/>
        </p:nvSpPr>
        <p:spPr bwMode="auto">
          <a:xfrm>
            <a:off x="6124575" y="30813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4211" name="Rectangle 243"/>
          <p:cNvSpPr>
            <a:spLocks noChangeArrowheads="1"/>
          </p:cNvSpPr>
          <p:nvPr/>
        </p:nvSpPr>
        <p:spPr bwMode="auto">
          <a:xfrm>
            <a:off x="6124575" y="28717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25</a:t>
            </a:r>
            <a:endParaRPr lang="en-US"/>
          </a:p>
        </p:txBody>
      </p:sp>
      <p:sp>
        <p:nvSpPr>
          <p:cNvPr id="4212" name="Rectangle 244"/>
          <p:cNvSpPr>
            <a:spLocks noChangeArrowheads="1"/>
          </p:cNvSpPr>
          <p:nvPr/>
        </p:nvSpPr>
        <p:spPr bwMode="auto">
          <a:xfrm>
            <a:off x="6124575" y="26527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4213" name="Rectangle 245"/>
          <p:cNvSpPr>
            <a:spLocks noChangeArrowheads="1"/>
          </p:cNvSpPr>
          <p:nvPr/>
        </p:nvSpPr>
        <p:spPr bwMode="auto">
          <a:xfrm>
            <a:off x="6124575" y="24336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35</a:t>
            </a:r>
            <a:endParaRPr lang="en-US"/>
          </a:p>
        </p:txBody>
      </p:sp>
      <p:sp>
        <p:nvSpPr>
          <p:cNvPr id="4214" name="Rectangle 246"/>
          <p:cNvSpPr>
            <a:spLocks noChangeArrowheads="1"/>
          </p:cNvSpPr>
          <p:nvPr/>
        </p:nvSpPr>
        <p:spPr bwMode="auto">
          <a:xfrm>
            <a:off x="6124575" y="22240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4215" name="Rectangle 247"/>
          <p:cNvSpPr>
            <a:spLocks noChangeArrowheads="1"/>
          </p:cNvSpPr>
          <p:nvPr/>
        </p:nvSpPr>
        <p:spPr bwMode="auto">
          <a:xfrm rot="-5400000">
            <a:off x="5676900" y="3001963"/>
            <a:ext cx="140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Specific Humidity (g kg</a:t>
            </a:r>
            <a:r>
              <a:rPr lang="en-US" baseline="30000">
                <a:solidFill>
                  <a:srgbClr val="000000"/>
                </a:solidFill>
              </a:rPr>
              <a:t>-1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/>
          </a:p>
        </p:txBody>
      </p:sp>
      <p:sp>
        <p:nvSpPr>
          <p:cNvPr id="4216" name="Text Box 266"/>
          <p:cNvSpPr txBox="1">
            <a:spLocks noChangeArrowheads="1"/>
          </p:cNvSpPr>
          <p:nvPr/>
        </p:nvSpPr>
        <p:spPr bwMode="auto">
          <a:xfrm>
            <a:off x="193675" y="64357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3.3</a:t>
            </a:r>
          </a:p>
        </p:txBody>
      </p:sp>
      <p:sp>
        <p:nvSpPr>
          <p:cNvPr id="4217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Ecological Climatology © 2008 G. Bonan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32"/>
          <p:cNvSpPr txBox="1">
            <a:spLocks noChangeArrowheads="1"/>
          </p:cNvSpPr>
          <p:nvPr/>
        </p:nvSpPr>
        <p:spPr bwMode="auto">
          <a:xfrm>
            <a:off x="3495675" y="1808163"/>
            <a:ext cx="909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Natural Fires</a:t>
            </a:r>
          </a:p>
          <a:p>
            <a:pPr algn="ctr"/>
            <a:r>
              <a:rPr lang="en-US"/>
              <a:t>3.4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23" name="Text Box 634"/>
          <p:cNvSpPr txBox="1">
            <a:spLocks noChangeArrowheads="1"/>
          </p:cNvSpPr>
          <p:nvPr/>
        </p:nvSpPr>
        <p:spPr bwMode="auto">
          <a:xfrm>
            <a:off x="142875" y="2706688"/>
            <a:ext cx="104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“Residual” Sink</a:t>
            </a:r>
          </a:p>
          <a:p>
            <a:r>
              <a:rPr lang="en-US"/>
              <a:t>1.8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  <a:endParaRPr lang="en-US" baseline="30000"/>
          </a:p>
        </p:txBody>
      </p:sp>
      <p:sp>
        <p:nvSpPr>
          <p:cNvPr id="5124" name="Text Box 605"/>
          <p:cNvSpPr txBox="1">
            <a:spLocks noChangeArrowheads="1"/>
          </p:cNvSpPr>
          <p:nvPr/>
        </p:nvSpPr>
        <p:spPr bwMode="auto">
          <a:xfrm>
            <a:off x="4957763" y="3797300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Rivers</a:t>
            </a:r>
          </a:p>
          <a:p>
            <a:pPr algn="ctr"/>
            <a:r>
              <a:rPr lang="en-US"/>
              <a:t>1.1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25" name="Freeform 621"/>
          <p:cNvSpPr>
            <a:spLocks/>
          </p:cNvSpPr>
          <p:nvPr/>
        </p:nvSpPr>
        <p:spPr bwMode="auto">
          <a:xfrm>
            <a:off x="7445375" y="3875088"/>
            <a:ext cx="590550" cy="742950"/>
          </a:xfrm>
          <a:custGeom>
            <a:avLst/>
            <a:gdLst>
              <a:gd name="T0" fmla="*/ 4 w 372"/>
              <a:gd name="T1" fmla="*/ 468 h 476"/>
              <a:gd name="T2" fmla="*/ 92 w 372"/>
              <a:gd name="T3" fmla="*/ 476 h 476"/>
              <a:gd name="T4" fmla="*/ 164 w 372"/>
              <a:gd name="T5" fmla="*/ 464 h 476"/>
              <a:gd name="T6" fmla="*/ 232 w 372"/>
              <a:gd name="T7" fmla="*/ 436 h 476"/>
              <a:gd name="T8" fmla="*/ 260 w 372"/>
              <a:gd name="T9" fmla="*/ 360 h 476"/>
              <a:gd name="T10" fmla="*/ 304 w 372"/>
              <a:gd name="T11" fmla="*/ 272 h 476"/>
              <a:gd name="T12" fmla="*/ 340 w 372"/>
              <a:gd name="T13" fmla="*/ 120 h 476"/>
              <a:gd name="T14" fmla="*/ 356 w 372"/>
              <a:gd name="T15" fmla="*/ 56 h 476"/>
              <a:gd name="T16" fmla="*/ 372 w 372"/>
              <a:gd name="T17" fmla="*/ 0 h 476"/>
              <a:gd name="T18" fmla="*/ 0 w 372"/>
              <a:gd name="T19" fmla="*/ 4 h 4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2"/>
              <a:gd name="T31" fmla="*/ 0 h 476"/>
              <a:gd name="T32" fmla="*/ 372 w 372"/>
              <a:gd name="T33" fmla="*/ 476 h 4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2" h="476">
                <a:moveTo>
                  <a:pt x="4" y="468"/>
                </a:moveTo>
                <a:lnTo>
                  <a:pt x="92" y="476"/>
                </a:lnTo>
                <a:lnTo>
                  <a:pt x="164" y="464"/>
                </a:lnTo>
                <a:lnTo>
                  <a:pt x="232" y="436"/>
                </a:lnTo>
                <a:lnTo>
                  <a:pt x="260" y="360"/>
                </a:lnTo>
                <a:lnTo>
                  <a:pt x="304" y="272"/>
                </a:lnTo>
                <a:lnTo>
                  <a:pt x="340" y="120"/>
                </a:lnTo>
                <a:lnTo>
                  <a:pt x="356" y="56"/>
                </a:lnTo>
                <a:lnTo>
                  <a:pt x="372" y="0"/>
                </a:lnTo>
                <a:lnTo>
                  <a:pt x="0" y="4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Freeform 57"/>
          <p:cNvSpPr>
            <a:spLocks/>
          </p:cNvSpPr>
          <p:nvPr/>
        </p:nvSpPr>
        <p:spPr bwMode="auto">
          <a:xfrm>
            <a:off x="5773738" y="3867150"/>
            <a:ext cx="1687512" cy="736600"/>
          </a:xfrm>
          <a:custGeom>
            <a:avLst/>
            <a:gdLst>
              <a:gd name="T0" fmla="*/ 0 w 1288"/>
              <a:gd name="T1" fmla="*/ 4 h 464"/>
              <a:gd name="T2" fmla="*/ 16 w 1288"/>
              <a:gd name="T3" fmla="*/ 32 h 464"/>
              <a:gd name="T4" fmla="*/ 44 w 1288"/>
              <a:gd name="T5" fmla="*/ 156 h 464"/>
              <a:gd name="T6" fmla="*/ 76 w 1288"/>
              <a:gd name="T7" fmla="*/ 264 h 464"/>
              <a:gd name="T8" fmla="*/ 140 w 1288"/>
              <a:gd name="T9" fmla="*/ 328 h 464"/>
              <a:gd name="T10" fmla="*/ 232 w 1288"/>
              <a:gd name="T11" fmla="*/ 392 h 464"/>
              <a:gd name="T12" fmla="*/ 364 w 1288"/>
              <a:gd name="T13" fmla="*/ 420 h 464"/>
              <a:gd name="T14" fmla="*/ 480 w 1288"/>
              <a:gd name="T15" fmla="*/ 432 h 464"/>
              <a:gd name="T16" fmla="*/ 676 w 1288"/>
              <a:gd name="T17" fmla="*/ 452 h 464"/>
              <a:gd name="T18" fmla="*/ 944 w 1288"/>
              <a:gd name="T19" fmla="*/ 456 h 464"/>
              <a:gd name="T20" fmla="*/ 1132 w 1288"/>
              <a:gd name="T21" fmla="*/ 464 h 464"/>
              <a:gd name="T22" fmla="*/ 1236 w 1288"/>
              <a:gd name="T23" fmla="*/ 464 h 464"/>
              <a:gd name="T24" fmla="*/ 1284 w 1288"/>
              <a:gd name="T25" fmla="*/ 464 h 464"/>
              <a:gd name="T26" fmla="*/ 1288 w 1288"/>
              <a:gd name="T27" fmla="*/ 0 h 464"/>
              <a:gd name="T28" fmla="*/ 0 w 1288"/>
              <a:gd name="T29" fmla="*/ 4 h 4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88"/>
              <a:gd name="T46" fmla="*/ 0 h 464"/>
              <a:gd name="T47" fmla="*/ 1288 w 1288"/>
              <a:gd name="T48" fmla="*/ 464 h 4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88" h="464">
                <a:moveTo>
                  <a:pt x="0" y="4"/>
                </a:moveTo>
                <a:lnTo>
                  <a:pt x="16" y="32"/>
                </a:lnTo>
                <a:lnTo>
                  <a:pt x="44" y="156"/>
                </a:lnTo>
                <a:lnTo>
                  <a:pt x="76" y="264"/>
                </a:lnTo>
                <a:lnTo>
                  <a:pt x="140" y="328"/>
                </a:lnTo>
                <a:lnTo>
                  <a:pt x="232" y="392"/>
                </a:lnTo>
                <a:lnTo>
                  <a:pt x="364" y="420"/>
                </a:lnTo>
                <a:lnTo>
                  <a:pt x="480" y="432"/>
                </a:lnTo>
                <a:lnTo>
                  <a:pt x="676" y="452"/>
                </a:lnTo>
                <a:lnTo>
                  <a:pt x="944" y="456"/>
                </a:lnTo>
                <a:lnTo>
                  <a:pt x="1132" y="464"/>
                </a:lnTo>
                <a:lnTo>
                  <a:pt x="1236" y="464"/>
                </a:lnTo>
                <a:lnTo>
                  <a:pt x="1284" y="464"/>
                </a:lnTo>
                <a:lnTo>
                  <a:pt x="1288" y="0"/>
                </a:lnTo>
                <a:lnTo>
                  <a:pt x="0" y="4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7" name="Group 2"/>
          <p:cNvGrpSpPr>
            <a:grpSpLocks/>
          </p:cNvGrpSpPr>
          <p:nvPr/>
        </p:nvGrpSpPr>
        <p:grpSpPr bwMode="auto">
          <a:xfrm>
            <a:off x="1143000" y="2147888"/>
            <a:ext cx="4116388" cy="2278062"/>
            <a:chOff x="787" y="2202"/>
            <a:chExt cx="3141" cy="1435"/>
          </a:xfrm>
        </p:grpSpPr>
        <p:sp>
          <p:nvSpPr>
            <p:cNvPr id="5619" name="Freeform 3"/>
            <p:cNvSpPr>
              <a:spLocks/>
            </p:cNvSpPr>
            <p:nvPr/>
          </p:nvSpPr>
          <p:spPr bwMode="auto">
            <a:xfrm>
              <a:off x="787" y="2572"/>
              <a:ext cx="1356" cy="780"/>
            </a:xfrm>
            <a:custGeom>
              <a:avLst/>
              <a:gdLst>
                <a:gd name="T0" fmla="*/ 6 w 1356"/>
                <a:gd name="T1" fmla="*/ 544 h 780"/>
                <a:gd name="T2" fmla="*/ 16 w 1356"/>
                <a:gd name="T3" fmla="*/ 521 h 780"/>
                <a:gd name="T4" fmla="*/ 27 w 1356"/>
                <a:gd name="T5" fmla="*/ 499 h 780"/>
                <a:gd name="T6" fmla="*/ 39 w 1356"/>
                <a:gd name="T7" fmla="*/ 477 h 780"/>
                <a:gd name="T8" fmla="*/ 50 w 1356"/>
                <a:gd name="T9" fmla="*/ 455 h 780"/>
                <a:gd name="T10" fmla="*/ 63 w 1356"/>
                <a:gd name="T11" fmla="*/ 434 h 780"/>
                <a:gd name="T12" fmla="*/ 75 w 1356"/>
                <a:gd name="T13" fmla="*/ 413 h 780"/>
                <a:gd name="T14" fmla="*/ 88 w 1356"/>
                <a:gd name="T15" fmla="*/ 391 h 780"/>
                <a:gd name="T16" fmla="*/ 101 w 1356"/>
                <a:gd name="T17" fmla="*/ 370 h 780"/>
                <a:gd name="T18" fmla="*/ 114 w 1356"/>
                <a:gd name="T19" fmla="*/ 349 h 780"/>
                <a:gd name="T20" fmla="*/ 131 w 1356"/>
                <a:gd name="T21" fmla="*/ 323 h 780"/>
                <a:gd name="T22" fmla="*/ 152 w 1356"/>
                <a:gd name="T23" fmla="*/ 292 h 780"/>
                <a:gd name="T24" fmla="*/ 173 w 1356"/>
                <a:gd name="T25" fmla="*/ 260 h 780"/>
                <a:gd name="T26" fmla="*/ 193 w 1356"/>
                <a:gd name="T27" fmla="*/ 228 h 780"/>
                <a:gd name="T28" fmla="*/ 214 w 1356"/>
                <a:gd name="T29" fmla="*/ 197 h 780"/>
                <a:gd name="T30" fmla="*/ 236 w 1356"/>
                <a:gd name="T31" fmla="*/ 165 h 780"/>
                <a:gd name="T32" fmla="*/ 258 w 1356"/>
                <a:gd name="T33" fmla="*/ 135 h 780"/>
                <a:gd name="T34" fmla="*/ 281 w 1356"/>
                <a:gd name="T35" fmla="*/ 106 h 780"/>
                <a:gd name="T36" fmla="*/ 306 w 1356"/>
                <a:gd name="T37" fmla="*/ 77 h 780"/>
                <a:gd name="T38" fmla="*/ 332 w 1356"/>
                <a:gd name="T39" fmla="*/ 50 h 780"/>
                <a:gd name="T40" fmla="*/ 351 w 1356"/>
                <a:gd name="T41" fmla="*/ 32 h 780"/>
                <a:gd name="T42" fmla="*/ 362 w 1356"/>
                <a:gd name="T43" fmla="*/ 24 h 780"/>
                <a:gd name="T44" fmla="*/ 375 w 1356"/>
                <a:gd name="T45" fmla="*/ 17 h 780"/>
                <a:gd name="T46" fmla="*/ 388 w 1356"/>
                <a:gd name="T47" fmla="*/ 11 h 780"/>
                <a:gd name="T48" fmla="*/ 403 w 1356"/>
                <a:gd name="T49" fmla="*/ 7 h 780"/>
                <a:gd name="T50" fmla="*/ 417 w 1356"/>
                <a:gd name="T51" fmla="*/ 3 h 780"/>
                <a:gd name="T52" fmla="*/ 432 w 1356"/>
                <a:gd name="T53" fmla="*/ 1 h 780"/>
                <a:gd name="T54" fmla="*/ 447 w 1356"/>
                <a:gd name="T55" fmla="*/ 0 h 780"/>
                <a:gd name="T56" fmla="*/ 462 w 1356"/>
                <a:gd name="T57" fmla="*/ 0 h 780"/>
                <a:gd name="T58" fmla="*/ 476 w 1356"/>
                <a:gd name="T59" fmla="*/ 1 h 780"/>
                <a:gd name="T60" fmla="*/ 492 w 1356"/>
                <a:gd name="T61" fmla="*/ 4 h 780"/>
                <a:gd name="T62" fmla="*/ 508 w 1356"/>
                <a:gd name="T63" fmla="*/ 8 h 780"/>
                <a:gd name="T64" fmla="*/ 524 w 1356"/>
                <a:gd name="T65" fmla="*/ 12 h 780"/>
                <a:gd name="T66" fmla="*/ 541 w 1356"/>
                <a:gd name="T67" fmla="*/ 18 h 780"/>
                <a:gd name="T68" fmla="*/ 556 w 1356"/>
                <a:gd name="T69" fmla="*/ 25 h 780"/>
                <a:gd name="T70" fmla="*/ 571 w 1356"/>
                <a:gd name="T71" fmla="*/ 33 h 780"/>
                <a:gd name="T72" fmla="*/ 586 w 1356"/>
                <a:gd name="T73" fmla="*/ 41 h 780"/>
                <a:gd name="T74" fmla="*/ 600 w 1356"/>
                <a:gd name="T75" fmla="*/ 51 h 780"/>
                <a:gd name="T76" fmla="*/ 613 w 1356"/>
                <a:gd name="T77" fmla="*/ 62 h 780"/>
                <a:gd name="T78" fmla="*/ 625 w 1356"/>
                <a:gd name="T79" fmla="*/ 74 h 780"/>
                <a:gd name="T80" fmla="*/ 647 w 1356"/>
                <a:gd name="T81" fmla="*/ 102 h 780"/>
                <a:gd name="T82" fmla="*/ 679 w 1356"/>
                <a:gd name="T83" fmla="*/ 146 h 780"/>
                <a:gd name="T84" fmla="*/ 708 w 1356"/>
                <a:gd name="T85" fmla="*/ 193 h 780"/>
                <a:gd name="T86" fmla="*/ 736 w 1356"/>
                <a:gd name="T87" fmla="*/ 241 h 780"/>
                <a:gd name="T88" fmla="*/ 762 w 1356"/>
                <a:gd name="T89" fmla="*/ 289 h 780"/>
                <a:gd name="T90" fmla="*/ 789 w 1356"/>
                <a:gd name="T91" fmla="*/ 338 h 780"/>
                <a:gd name="T92" fmla="*/ 817 w 1356"/>
                <a:gd name="T93" fmla="*/ 386 h 780"/>
                <a:gd name="T94" fmla="*/ 846 w 1356"/>
                <a:gd name="T95" fmla="*/ 432 h 780"/>
                <a:gd name="T96" fmla="*/ 877 w 1356"/>
                <a:gd name="T97" fmla="*/ 477 h 780"/>
                <a:gd name="T98" fmla="*/ 913 w 1356"/>
                <a:gd name="T99" fmla="*/ 518 h 780"/>
                <a:gd name="T100" fmla="*/ 949 w 1356"/>
                <a:gd name="T101" fmla="*/ 554 h 780"/>
                <a:gd name="T102" fmla="*/ 986 w 1356"/>
                <a:gd name="T103" fmla="*/ 586 h 780"/>
                <a:gd name="T104" fmla="*/ 1025 w 1356"/>
                <a:gd name="T105" fmla="*/ 617 h 780"/>
                <a:gd name="T106" fmla="*/ 1066 w 1356"/>
                <a:gd name="T107" fmla="*/ 646 h 780"/>
                <a:gd name="T108" fmla="*/ 1107 w 1356"/>
                <a:gd name="T109" fmla="*/ 672 h 780"/>
                <a:gd name="T110" fmla="*/ 1150 w 1356"/>
                <a:gd name="T111" fmla="*/ 696 h 780"/>
                <a:gd name="T112" fmla="*/ 1194 w 1356"/>
                <a:gd name="T113" fmla="*/ 719 h 780"/>
                <a:gd name="T114" fmla="*/ 1239 w 1356"/>
                <a:gd name="T115" fmla="*/ 739 h 780"/>
                <a:gd name="T116" fmla="*/ 1285 w 1356"/>
                <a:gd name="T117" fmla="*/ 757 h 780"/>
                <a:gd name="T118" fmla="*/ 1331 w 1356"/>
                <a:gd name="T119" fmla="*/ 772 h 78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56"/>
                <a:gd name="T181" fmla="*/ 0 h 780"/>
                <a:gd name="T182" fmla="*/ 1356 w 1356"/>
                <a:gd name="T183" fmla="*/ 780 h 78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56" h="780">
                  <a:moveTo>
                    <a:pt x="0" y="555"/>
                  </a:moveTo>
                  <a:lnTo>
                    <a:pt x="6" y="544"/>
                  </a:lnTo>
                  <a:lnTo>
                    <a:pt x="11" y="532"/>
                  </a:lnTo>
                  <a:lnTo>
                    <a:pt x="16" y="521"/>
                  </a:lnTo>
                  <a:lnTo>
                    <a:pt x="22" y="510"/>
                  </a:lnTo>
                  <a:lnTo>
                    <a:pt x="27" y="499"/>
                  </a:lnTo>
                  <a:lnTo>
                    <a:pt x="33" y="488"/>
                  </a:lnTo>
                  <a:lnTo>
                    <a:pt x="39" y="477"/>
                  </a:lnTo>
                  <a:lnTo>
                    <a:pt x="45" y="467"/>
                  </a:lnTo>
                  <a:lnTo>
                    <a:pt x="50" y="455"/>
                  </a:lnTo>
                  <a:lnTo>
                    <a:pt x="57" y="445"/>
                  </a:lnTo>
                  <a:lnTo>
                    <a:pt x="63" y="434"/>
                  </a:lnTo>
                  <a:lnTo>
                    <a:pt x="69" y="423"/>
                  </a:lnTo>
                  <a:lnTo>
                    <a:pt x="75" y="413"/>
                  </a:lnTo>
                  <a:lnTo>
                    <a:pt x="81" y="402"/>
                  </a:lnTo>
                  <a:lnTo>
                    <a:pt x="88" y="391"/>
                  </a:lnTo>
                  <a:lnTo>
                    <a:pt x="94" y="381"/>
                  </a:lnTo>
                  <a:lnTo>
                    <a:pt x="101" y="370"/>
                  </a:lnTo>
                  <a:lnTo>
                    <a:pt x="107" y="360"/>
                  </a:lnTo>
                  <a:lnTo>
                    <a:pt x="114" y="349"/>
                  </a:lnTo>
                  <a:lnTo>
                    <a:pt x="121" y="339"/>
                  </a:lnTo>
                  <a:lnTo>
                    <a:pt x="131" y="323"/>
                  </a:lnTo>
                  <a:lnTo>
                    <a:pt x="142" y="308"/>
                  </a:lnTo>
                  <a:lnTo>
                    <a:pt x="152" y="292"/>
                  </a:lnTo>
                  <a:lnTo>
                    <a:pt x="162" y="276"/>
                  </a:lnTo>
                  <a:lnTo>
                    <a:pt x="173" y="260"/>
                  </a:lnTo>
                  <a:lnTo>
                    <a:pt x="183" y="244"/>
                  </a:lnTo>
                  <a:lnTo>
                    <a:pt x="193" y="228"/>
                  </a:lnTo>
                  <a:lnTo>
                    <a:pt x="204" y="212"/>
                  </a:lnTo>
                  <a:lnTo>
                    <a:pt x="214" y="197"/>
                  </a:lnTo>
                  <a:lnTo>
                    <a:pt x="225" y="181"/>
                  </a:lnTo>
                  <a:lnTo>
                    <a:pt x="236" y="165"/>
                  </a:lnTo>
                  <a:lnTo>
                    <a:pt x="247" y="150"/>
                  </a:lnTo>
                  <a:lnTo>
                    <a:pt x="258" y="135"/>
                  </a:lnTo>
                  <a:lnTo>
                    <a:pt x="270" y="120"/>
                  </a:lnTo>
                  <a:lnTo>
                    <a:pt x="281" y="106"/>
                  </a:lnTo>
                  <a:lnTo>
                    <a:pt x="294" y="91"/>
                  </a:lnTo>
                  <a:lnTo>
                    <a:pt x="306" y="77"/>
                  </a:lnTo>
                  <a:lnTo>
                    <a:pt x="319" y="63"/>
                  </a:lnTo>
                  <a:lnTo>
                    <a:pt x="332" y="50"/>
                  </a:lnTo>
                  <a:lnTo>
                    <a:pt x="345" y="37"/>
                  </a:lnTo>
                  <a:lnTo>
                    <a:pt x="351" y="32"/>
                  </a:lnTo>
                  <a:lnTo>
                    <a:pt x="356" y="28"/>
                  </a:lnTo>
                  <a:lnTo>
                    <a:pt x="362" y="24"/>
                  </a:lnTo>
                  <a:lnTo>
                    <a:pt x="369" y="20"/>
                  </a:lnTo>
                  <a:lnTo>
                    <a:pt x="375" y="17"/>
                  </a:lnTo>
                  <a:lnTo>
                    <a:pt x="381" y="14"/>
                  </a:lnTo>
                  <a:lnTo>
                    <a:pt x="388" y="11"/>
                  </a:lnTo>
                  <a:lnTo>
                    <a:pt x="395" y="9"/>
                  </a:lnTo>
                  <a:lnTo>
                    <a:pt x="403" y="7"/>
                  </a:lnTo>
                  <a:lnTo>
                    <a:pt x="410" y="5"/>
                  </a:lnTo>
                  <a:lnTo>
                    <a:pt x="417" y="3"/>
                  </a:lnTo>
                  <a:lnTo>
                    <a:pt x="425" y="2"/>
                  </a:lnTo>
                  <a:lnTo>
                    <a:pt x="432" y="1"/>
                  </a:lnTo>
                  <a:lnTo>
                    <a:pt x="439" y="1"/>
                  </a:lnTo>
                  <a:lnTo>
                    <a:pt x="447" y="0"/>
                  </a:lnTo>
                  <a:lnTo>
                    <a:pt x="454" y="0"/>
                  </a:lnTo>
                  <a:lnTo>
                    <a:pt x="462" y="0"/>
                  </a:lnTo>
                  <a:lnTo>
                    <a:pt x="469" y="1"/>
                  </a:lnTo>
                  <a:lnTo>
                    <a:pt x="476" y="1"/>
                  </a:lnTo>
                  <a:lnTo>
                    <a:pt x="483" y="3"/>
                  </a:lnTo>
                  <a:lnTo>
                    <a:pt x="492" y="4"/>
                  </a:lnTo>
                  <a:lnTo>
                    <a:pt x="500" y="6"/>
                  </a:lnTo>
                  <a:lnTo>
                    <a:pt x="508" y="8"/>
                  </a:lnTo>
                  <a:lnTo>
                    <a:pt x="516" y="9"/>
                  </a:lnTo>
                  <a:lnTo>
                    <a:pt x="524" y="12"/>
                  </a:lnTo>
                  <a:lnTo>
                    <a:pt x="533" y="15"/>
                  </a:lnTo>
                  <a:lnTo>
                    <a:pt x="541" y="18"/>
                  </a:lnTo>
                  <a:lnTo>
                    <a:pt x="548" y="21"/>
                  </a:lnTo>
                  <a:lnTo>
                    <a:pt x="556" y="25"/>
                  </a:lnTo>
                  <a:lnTo>
                    <a:pt x="564" y="28"/>
                  </a:lnTo>
                  <a:lnTo>
                    <a:pt x="571" y="33"/>
                  </a:lnTo>
                  <a:lnTo>
                    <a:pt x="579" y="37"/>
                  </a:lnTo>
                  <a:lnTo>
                    <a:pt x="586" y="41"/>
                  </a:lnTo>
                  <a:lnTo>
                    <a:pt x="593" y="46"/>
                  </a:lnTo>
                  <a:lnTo>
                    <a:pt x="600" y="51"/>
                  </a:lnTo>
                  <a:lnTo>
                    <a:pt x="606" y="57"/>
                  </a:lnTo>
                  <a:lnTo>
                    <a:pt x="613" y="62"/>
                  </a:lnTo>
                  <a:lnTo>
                    <a:pt x="619" y="68"/>
                  </a:lnTo>
                  <a:lnTo>
                    <a:pt x="625" y="74"/>
                  </a:lnTo>
                  <a:lnTo>
                    <a:pt x="630" y="80"/>
                  </a:lnTo>
                  <a:lnTo>
                    <a:pt x="647" y="102"/>
                  </a:lnTo>
                  <a:lnTo>
                    <a:pt x="664" y="124"/>
                  </a:lnTo>
                  <a:lnTo>
                    <a:pt x="679" y="146"/>
                  </a:lnTo>
                  <a:lnTo>
                    <a:pt x="694" y="169"/>
                  </a:lnTo>
                  <a:lnTo>
                    <a:pt x="708" y="193"/>
                  </a:lnTo>
                  <a:lnTo>
                    <a:pt x="722" y="217"/>
                  </a:lnTo>
                  <a:lnTo>
                    <a:pt x="736" y="241"/>
                  </a:lnTo>
                  <a:lnTo>
                    <a:pt x="749" y="265"/>
                  </a:lnTo>
                  <a:lnTo>
                    <a:pt x="762" y="289"/>
                  </a:lnTo>
                  <a:lnTo>
                    <a:pt x="776" y="314"/>
                  </a:lnTo>
                  <a:lnTo>
                    <a:pt x="789" y="338"/>
                  </a:lnTo>
                  <a:lnTo>
                    <a:pt x="803" y="362"/>
                  </a:lnTo>
                  <a:lnTo>
                    <a:pt x="817" y="386"/>
                  </a:lnTo>
                  <a:lnTo>
                    <a:pt x="831" y="409"/>
                  </a:lnTo>
                  <a:lnTo>
                    <a:pt x="846" y="432"/>
                  </a:lnTo>
                  <a:lnTo>
                    <a:pt x="861" y="455"/>
                  </a:lnTo>
                  <a:lnTo>
                    <a:pt x="877" y="477"/>
                  </a:lnTo>
                  <a:lnTo>
                    <a:pt x="895" y="498"/>
                  </a:lnTo>
                  <a:lnTo>
                    <a:pt x="913" y="518"/>
                  </a:lnTo>
                  <a:lnTo>
                    <a:pt x="932" y="538"/>
                  </a:lnTo>
                  <a:lnTo>
                    <a:pt x="949" y="554"/>
                  </a:lnTo>
                  <a:lnTo>
                    <a:pt x="968" y="571"/>
                  </a:lnTo>
                  <a:lnTo>
                    <a:pt x="986" y="586"/>
                  </a:lnTo>
                  <a:lnTo>
                    <a:pt x="1006" y="602"/>
                  </a:lnTo>
                  <a:lnTo>
                    <a:pt x="1025" y="617"/>
                  </a:lnTo>
                  <a:lnTo>
                    <a:pt x="1045" y="631"/>
                  </a:lnTo>
                  <a:lnTo>
                    <a:pt x="1066" y="646"/>
                  </a:lnTo>
                  <a:lnTo>
                    <a:pt x="1086" y="659"/>
                  </a:lnTo>
                  <a:lnTo>
                    <a:pt x="1107" y="672"/>
                  </a:lnTo>
                  <a:lnTo>
                    <a:pt x="1128" y="684"/>
                  </a:lnTo>
                  <a:lnTo>
                    <a:pt x="1150" y="696"/>
                  </a:lnTo>
                  <a:lnTo>
                    <a:pt x="1172" y="708"/>
                  </a:lnTo>
                  <a:lnTo>
                    <a:pt x="1194" y="719"/>
                  </a:lnTo>
                  <a:lnTo>
                    <a:pt x="1216" y="729"/>
                  </a:lnTo>
                  <a:lnTo>
                    <a:pt x="1239" y="739"/>
                  </a:lnTo>
                  <a:lnTo>
                    <a:pt x="1262" y="748"/>
                  </a:lnTo>
                  <a:lnTo>
                    <a:pt x="1285" y="757"/>
                  </a:lnTo>
                  <a:lnTo>
                    <a:pt x="1308" y="765"/>
                  </a:lnTo>
                  <a:lnTo>
                    <a:pt x="1331" y="772"/>
                  </a:lnTo>
                  <a:lnTo>
                    <a:pt x="1355" y="77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20" name="Freeform 4"/>
            <p:cNvSpPr>
              <a:spLocks/>
            </p:cNvSpPr>
            <p:nvPr/>
          </p:nvSpPr>
          <p:spPr bwMode="auto">
            <a:xfrm>
              <a:off x="1805" y="2659"/>
              <a:ext cx="2123" cy="978"/>
            </a:xfrm>
            <a:custGeom>
              <a:avLst/>
              <a:gdLst>
                <a:gd name="T0" fmla="*/ 19 w 2123"/>
                <a:gd name="T1" fmla="*/ 963 h 978"/>
                <a:gd name="T2" fmla="*/ 46 w 2123"/>
                <a:gd name="T3" fmla="*/ 941 h 978"/>
                <a:gd name="T4" fmla="*/ 73 w 2123"/>
                <a:gd name="T5" fmla="*/ 920 h 978"/>
                <a:gd name="T6" fmla="*/ 101 w 2123"/>
                <a:gd name="T7" fmla="*/ 898 h 978"/>
                <a:gd name="T8" fmla="*/ 128 w 2123"/>
                <a:gd name="T9" fmla="*/ 875 h 978"/>
                <a:gd name="T10" fmla="*/ 155 w 2123"/>
                <a:gd name="T11" fmla="*/ 853 h 978"/>
                <a:gd name="T12" fmla="*/ 181 w 2123"/>
                <a:gd name="T13" fmla="*/ 830 h 978"/>
                <a:gd name="T14" fmla="*/ 204 w 2123"/>
                <a:gd name="T15" fmla="*/ 810 h 978"/>
                <a:gd name="T16" fmla="*/ 227 w 2123"/>
                <a:gd name="T17" fmla="*/ 788 h 978"/>
                <a:gd name="T18" fmla="*/ 249 w 2123"/>
                <a:gd name="T19" fmla="*/ 765 h 978"/>
                <a:gd name="T20" fmla="*/ 271 w 2123"/>
                <a:gd name="T21" fmla="*/ 744 h 978"/>
                <a:gd name="T22" fmla="*/ 295 w 2123"/>
                <a:gd name="T23" fmla="*/ 723 h 978"/>
                <a:gd name="T24" fmla="*/ 319 w 2123"/>
                <a:gd name="T25" fmla="*/ 704 h 978"/>
                <a:gd name="T26" fmla="*/ 347 w 2123"/>
                <a:gd name="T27" fmla="*/ 686 h 978"/>
                <a:gd name="T28" fmla="*/ 381 w 2123"/>
                <a:gd name="T29" fmla="*/ 669 h 978"/>
                <a:gd name="T30" fmla="*/ 416 w 2123"/>
                <a:gd name="T31" fmla="*/ 654 h 978"/>
                <a:gd name="T32" fmla="*/ 451 w 2123"/>
                <a:gd name="T33" fmla="*/ 641 h 978"/>
                <a:gd name="T34" fmla="*/ 486 w 2123"/>
                <a:gd name="T35" fmla="*/ 628 h 978"/>
                <a:gd name="T36" fmla="*/ 522 w 2123"/>
                <a:gd name="T37" fmla="*/ 616 h 978"/>
                <a:gd name="T38" fmla="*/ 558 w 2123"/>
                <a:gd name="T39" fmla="*/ 602 h 978"/>
                <a:gd name="T40" fmla="*/ 600 w 2123"/>
                <a:gd name="T41" fmla="*/ 585 h 978"/>
                <a:gd name="T42" fmla="*/ 646 w 2123"/>
                <a:gd name="T43" fmla="*/ 568 h 978"/>
                <a:gd name="T44" fmla="*/ 693 w 2123"/>
                <a:gd name="T45" fmla="*/ 552 h 978"/>
                <a:gd name="T46" fmla="*/ 740 w 2123"/>
                <a:gd name="T47" fmla="*/ 535 h 978"/>
                <a:gd name="T48" fmla="*/ 786 w 2123"/>
                <a:gd name="T49" fmla="*/ 516 h 978"/>
                <a:gd name="T50" fmla="*/ 829 w 2123"/>
                <a:gd name="T51" fmla="*/ 494 h 978"/>
                <a:gd name="T52" fmla="*/ 871 w 2123"/>
                <a:gd name="T53" fmla="*/ 468 h 978"/>
                <a:gd name="T54" fmla="*/ 900 w 2123"/>
                <a:gd name="T55" fmla="*/ 445 h 978"/>
                <a:gd name="T56" fmla="*/ 925 w 2123"/>
                <a:gd name="T57" fmla="*/ 419 h 978"/>
                <a:gd name="T58" fmla="*/ 949 w 2123"/>
                <a:gd name="T59" fmla="*/ 390 h 978"/>
                <a:gd name="T60" fmla="*/ 971 w 2123"/>
                <a:gd name="T61" fmla="*/ 360 h 978"/>
                <a:gd name="T62" fmla="*/ 992 w 2123"/>
                <a:gd name="T63" fmla="*/ 329 h 978"/>
                <a:gd name="T64" fmla="*/ 1013 w 2123"/>
                <a:gd name="T65" fmla="*/ 298 h 978"/>
                <a:gd name="T66" fmla="*/ 1033 w 2123"/>
                <a:gd name="T67" fmla="*/ 268 h 978"/>
                <a:gd name="T68" fmla="*/ 1052 w 2123"/>
                <a:gd name="T69" fmla="*/ 234 h 978"/>
                <a:gd name="T70" fmla="*/ 1069 w 2123"/>
                <a:gd name="T71" fmla="*/ 199 h 978"/>
                <a:gd name="T72" fmla="*/ 1085 w 2123"/>
                <a:gd name="T73" fmla="*/ 164 h 978"/>
                <a:gd name="T74" fmla="*/ 1102 w 2123"/>
                <a:gd name="T75" fmla="*/ 130 h 978"/>
                <a:gd name="T76" fmla="*/ 1122 w 2123"/>
                <a:gd name="T77" fmla="*/ 98 h 978"/>
                <a:gd name="T78" fmla="*/ 1147 w 2123"/>
                <a:gd name="T79" fmla="*/ 71 h 978"/>
                <a:gd name="T80" fmla="*/ 1173 w 2123"/>
                <a:gd name="T81" fmla="*/ 49 h 978"/>
                <a:gd name="T82" fmla="*/ 1201 w 2123"/>
                <a:gd name="T83" fmla="*/ 34 h 978"/>
                <a:gd name="T84" fmla="*/ 1232 w 2123"/>
                <a:gd name="T85" fmla="*/ 22 h 978"/>
                <a:gd name="T86" fmla="*/ 1264 w 2123"/>
                <a:gd name="T87" fmla="*/ 13 h 978"/>
                <a:gd name="T88" fmla="*/ 1297 w 2123"/>
                <a:gd name="T89" fmla="*/ 7 h 978"/>
                <a:gd name="T90" fmla="*/ 1330 w 2123"/>
                <a:gd name="T91" fmla="*/ 3 h 978"/>
                <a:gd name="T92" fmla="*/ 1362 w 2123"/>
                <a:gd name="T93" fmla="*/ 2 h 978"/>
                <a:gd name="T94" fmla="*/ 1411 w 2123"/>
                <a:gd name="T95" fmla="*/ 0 h 978"/>
                <a:gd name="T96" fmla="*/ 1460 w 2123"/>
                <a:gd name="T97" fmla="*/ 1 h 978"/>
                <a:gd name="T98" fmla="*/ 1510 w 2123"/>
                <a:gd name="T99" fmla="*/ 3 h 978"/>
                <a:gd name="T100" fmla="*/ 1559 w 2123"/>
                <a:gd name="T101" fmla="*/ 8 h 978"/>
                <a:gd name="T102" fmla="*/ 1606 w 2123"/>
                <a:gd name="T103" fmla="*/ 18 h 978"/>
                <a:gd name="T104" fmla="*/ 1652 w 2123"/>
                <a:gd name="T105" fmla="*/ 32 h 978"/>
                <a:gd name="T106" fmla="*/ 1706 w 2123"/>
                <a:gd name="T107" fmla="*/ 57 h 978"/>
                <a:gd name="T108" fmla="*/ 1779 w 2123"/>
                <a:gd name="T109" fmla="*/ 97 h 978"/>
                <a:gd name="T110" fmla="*/ 1849 w 2123"/>
                <a:gd name="T111" fmla="*/ 141 h 978"/>
                <a:gd name="T112" fmla="*/ 1917 w 2123"/>
                <a:gd name="T113" fmla="*/ 189 h 978"/>
                <a:gd name="T114" fmla="*/ 1982 w 2123"/>
                <a:gd name="T115" fmla="*/ 240 h 978"/>
                <a:gd name="T116" fmla="*/ 2044 w 2123"/>
                <a:gd name="T117" fmla="*/ 295 h 978"/>
                <a:gd name="T118" fmla="*/ 2103 w 2123"/>
                <a:gd name="T119" fmla="*/ 353 h 9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23"/>
                <a:gd name="T181" fmla="*/ 0 h 978"/>
                <a:gd name="T182" fmla="*/ 2123 w 2123"/>
                <a:gd name="T183" fmla="*/ 978 h 9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23" h="978">
                  <a:moveTo>
                    <a:pt x="0" y="977"/>
                  </a:moveTo>
                  <a:lnTo>
                    <a:pt x="9" y="970"/>
                  </a:lnTo>
                  <a:lnTo>
                    <a:pt x="19" y="963"/>
                  </a:lnTo>
                  <a:lnTo>
                    <a:pt x="28" y="956"/>
                  </a:lnTo>
                  <a:lnTo>
                    <a:pt x="37" y="948"/>
                  </a:lnTo>
                  <a:lnTo>
                    <a:pt x="46" y="941"/>
                  </a:lnTo>
                  <a:lnTo>
                    <a:pt x="55" y="934"/>
                  </a:lnTo>
                  <a:lnTo>
                    <a:pt x="64" y="927"/>
                  </a:lnTo>
                  <a:lnTo>
                    <a:pt x="73" y="920"/>
                  </a:lnTo>
                  <a:lnTo>
                    <a:pt x="83" y="912"/>
                  </a:lnTo>
                  <a:lnTo>
                    <a:pt x="91" y="905"/>
                  </a:lnTo>
                  <a:lnTo>
                    <a:pt x="101" y="898"/>
                  </a:lnTo>
                  <a:lnTo>
                    <a:pt x="110" y="890"/>
                  </a:lnTo>
                  <a:lnTo>
                    <a:pt x="118" y="883"/>
                  </a:lnTo>
                  <a:lnTo>
                    <a:pt x="128" y="875"/>
                  </a:lnTo>
                  <a:lnTo>
                    <a:pt x="137" y="868"/>
                  </a:lnTo>
                  <a:lnTo>
                    <a:pt x="145" y="861"/>
                  </a:lnTo>
                  <a:lnTo>
                    <a:pt x="155" y="853"/>
                  </a:lnTo>
                  <a:lnTo>
                    <a:pt x="164" y="845"/>
                  </a:lnTo>
                  <a:lnTo>
                    <a:pt x="172" y="838"/>
                  </a:lnTo>
                  <a:lnTo>
                    <a:pt x="181" y="830"/>
                  </a:lnTo>
                  <a:lnTo>
                    <a:pt x="189" y="823"/>
                  </a:lnTo>
                  <a:lnTo>
                    <a:pt x="197" y="817"/>
                  </a:lnTo>
                  <a:lnTo>
                    <a:pt x="204" y="810"/>
                  </a:lnTo>
                  <a:lnTo>
                    <a:pt x="212" y="802"/>
                  </a:lnTo>
                  <a:lnTo>
                    <a:pt x="219" y="795"/>
                  </a:lnTo>
                  <a:lnTo>
                    <a:pt x="227" y="788"/>
                  </a:lnTo>
                  <a:lnTo>
                    <a:pt x="234" y="780"/>
                  </a:lnTo>
                  <a:lnTo>
                    <a:pt x="242" y="773"/>
                  </a:lnTo>
                  <a:lnTo>
                    <a:pt x="249" y="765"/>
                  </a:lnTo>
                  <a:lnTo>
                    <a:pt x="256" y="758"/>
                  </a:lnTo>
                  <a:lnTo>
                    <a:pt x="264" y="751"/>
                  </a:lnTo>
                  <a:lnTo>
                    <a:pt x="271" y="744"/>
                  </a:lnTo>
                  <a:lnTo>
                    <a:pt x="279" y="736"/>
                  </a:lnTo>
                  <a:lnTo>
                    <a:pt x="287" y="729"/>
                  </a:lnTo>
                  <a:lnTo>
                    <a:pt x="295" y="723"/>
                  </a:lnTo>
                  <a:lnTo>
                    <a:pt x="303" y="716"/>
                  </a:lnTo>
                  <a:lnTo>
                    <a:pt x="311" y="710"/>
                  </a:lnTo>
                  <a:lnTo>
                    <a:pt x="319" y="704"/>
                  </a:lnTo>
                  <a:lnTo>
                    <a:pt x="328" y="698"/>
                  </a:lnTo>
                  <a:lnTo>
                    <a:pt x="337" y="692"/>
                  </a:lnTo>
                  <a:lnTo>
                    <a:pt x="347" y="686"/>
                  </a:lnTo>
                  <a:lnTo>
                    <a:pt x="359" y="680"/>
                  </a:lnTo>
                  <a:lnTo>
                    <a:pt x="370" y="674"/>
                  </a:lnTo>
                  <a:lnTo>
                    <a:pt x="381" y="669"/>
                  </a:lnTo>
                  <a:lnTo>
                    <a:pt x="392" y="664"/>
                  </a:lnTo>
                  <a:lnTo>
                    <a:pt x="404" y="659"/>
                  </a:lnTo>
                  <a:lnTo>
                    <a:pt x="416" y="654"/>
                  </a:lnTo>
                  <a:lnTo>
                    <a:pt x="427" y="650"/>
                  </a:lnTo>
                  <a:lnTo>
                    <a:pt x="439" y="645"/>
                  </a:lnTo>
                  <a:lnTo>
                    <a:pt x="451" y="641"/>
                  </a:lnTo>
                  <a:lnTo>
                    <a:pt x="463" y="636"/>
                  </a:lnTo>
                  <a:lnTo>
                    <a:pt x="475" y="633"/>
                  </a:lnTo>
                  <a:lnTo>
                    <a:pt x="486" y="628"/>
                  </a:lnTo>
                  <a:lnTo>
                    <a:pt x="498" y="624"/>
                  </a:lnTo>
                  <a:lnTo>
                    <a:pt x="510" y="620"/>
                  </a:lnTo>
                  <a:lnTo>
                    <a:pt x="522" y="616"/>
                  </a:lnTo>
                  <a:lnTo>
                    <a:pt x="534" y="611"/>
                  </a:lnTo>
                  <a:lnTo>
                    <a:pt x="546" y="607"/>
                  </a:lnTo>
                  <a:lnTo>
                    <a:pt x="558" y="602"/>
                  </a:lnTo>
                  <a:lnTo>
                    <a:pt x="569" y="597"/>
                  </a:lnTo>
                  <a:lnTo>
                    <a:pt x="585" y="591"/>
                  </a:lnTo>
                  <a:lnTo>
                    <a:pt x="600" y="585"/>
                  </a:lnTo>
                  <a:lnTo>
                    <a:pt x="616" y="579"/>
                  </a:lnTo>
                  <a:lnTo>
                    <a:pt x="631" y="574"/>
                  </a:lnTo>
                  <a:lnTo>
                    <a:pt x="646" y="568"/>
                  </a:lnTo>
                  <a:lnTo>
                    <a:pt x="662" y="563"/>
                  </a:lnTo>
                  <a:lnTo>
                    <a:pt x="678" y="557"/>
                  </a:lnTo>
                  <a:lnTo>
                    <a:pt x="693" y="552"/>
                  </a:lnTo>
                  <a:lnTo>
                    <a:pt x="709" y="546"/>
                  </a:lnTo>
                  <a:lnTo>
                    <a:pt x="725" y="540"/>
                  </a:lnTo>
                  <a:lnTo>
                    <a:pt x="740" y="535"/>
                  </a:lnTo>
                  <a:lnTo>
                    <a:pt x="755" y="528"/>
                  </a:lnTo>
                  <a:lnTo>
                    <a:pt x="770" y="522"/>
                  </a:lnTo>
                  <a:lnTo>
                    <a:pt x="786" y="516"/>
                  </a:lnTo>
                  <a:lnTo>
                    <a:pt x="801" y="509"/>
                  </a:lnTo>
                  <a:lnTo>
                    <a:pt x="815" y="501"/>
                  </a:lnTo>
                  <a:lnTo>
                    <a:pt x="829" y="494"/>
                  </a:lnTo>
                  <a:lnTo>
                    <a:pt x="844" y="486"/>
                  </a:lnTo>
                  <a:lnTo>
                    <a:pt x="858" y="477"/>
                  </a:lnTo>
                  <a:lnTo>
                    <a:pt x="871" y="468"/>
                  </a:lnTo>
                  <a:lnTo>
                    <a:pt x="881" y="461"/>
                  </a:lnTo>
                  <a:lnTo>
                    <a:pt x="891" y="453"/>
                  </a:lnTo>
                  <a:lnTo>
                    <a:pt x="900" y="445"/>
                  </a:lnTo>
                  <a:lnTo>
                    <a:pt x="908" y="437"/>
                  </a:lnTo>
                  <a:lnTo>
                    <a:pt x="917" y="428"/>
                  </a:lnTo>
                  <a:lnTo>
                    <a:pt x="925" y="419"/>
                  </a:lnTo>
                  <a:lnTo>
                    <a:pt x="934" y="410"/>
                  </a:lnTo>
                  <a:lnTo>
                    <a:pt x="941" y="400"/>
                  </a:lnTo>
                  <a:lnTo>
                    <a:pt x="949" y="390"/>
                  </a:lnTo>
                  <a:lnTo>
                    <a:pt x="956" y="380"/>
                  </a:lnTo>
                  <a:lnTo>
                    <a:pt x="964" y="370"/>
                  </a:lnTo>
                  <a:lnTo>
                    <a:pt x="971" y="360"/>
                  </a:lnTo>
                  <a:lnTo>
                    <a:pt x="978" y="350"/>
                  </a:lnTo>
                  <a:lnTo>
                    <a:pt x="985" y="340"/>
                  </a:lnTo>
                  <a:lnTo>
                    <a:pt x="992" y="329"/>
                  </a:lnTo>
                  <a:lnTo>
                    <a:pt x="999" y="319"/>
                  </a:lnTo>
                  <a:lnTo>
                    <a:pt x="1006" y="309"/>
                  </a:lnTo>
                  <a:lnTo>
                    <a:pt x="1013" y="298"/>
                  </a:lnTo>
                  <a:lnTo>
                    <a:pt x="1019" y="288"/>
                  </a:lnTo>
                  <a:lnTo>
                    <a:pt x="1026" y="278"/>
                  </a:lnTo>
                  <a:lnTo>
                    <a:pt x="1033" y="268"/>
                  </a:lnTo>
                  <a:lnTo>
                    <a:pt x="1040" y="257"/>
                  </a:lnTo>
                  <a:lnTo>
                    <a:pt x="1046" y="246"/>
                  </a:lnTo>
                  <a:lnTo>
                    <a:pt x="1052" y="234"/>
                  </a:lnTo>
                  <a:lnTo>
                    <a:pt x="1058" y="223"/>
                  </a:lnTo>
                  <a:lnTo>
                    <a:pt x="1063" y="211"/>
                  </a:lnTo>
                  <a:lnTo>
                    <a:pt x="1069" y="199"/>
                  </a:lnTo>
                  <a:lnTo>
                    <a:pt x="1074" y="188"/>
                  </a:lnTo>
                  <a:lnTo>
                    <a:pt x="1080" y="176"/>
                  </a:lnTo>
                  <a:lnTo>
                    <a:pt x="1085" y="164"/>
                  </a:lnTo>
                  <a:lnTo>
                    <a:pt x="1090" y="153"/>
                  </a:lnTo>
                  <a:lnTo>
                    <a:pt x="1096" y="141"/>
                  </a:lnTo>
                  <a:lnTo>
                    <a:pt x="1102" y="130"/>
                  </a:lnTo>
                  <a:lnTo>
                    <a:pt x="1108" y="119"/>
                  </a:lnTo>
                  <a:lnTo>
                    <a:pt x="1115" y="109"/>
                  </a:lnTo>
                  <a:lnTo>
                    <a:pt x="1122" y="98"/>
                  </a:lnTo>
                  <a:lnTo>
                    <a:pt x="1130" y="89"/>
                  </a:lnTo>
                  <a:lnTo>
                    <a:pt x="1138" y="79"/>
                  </a:lnTo>
                  <a:lnTo>
                    <a:pt x="1147" y="71"/>
                  </a:lnTo>
                  <a:lnTo>
                    <a:pt x="1156" y="62"/>
                  </a:lnTo>
                  <a:lnTo>
                    <a:pt x="1164" y="56"/>
                  </a:lnTo>
                  <a:lnTo>
                    <a:pt x="1173" y="49"/>
                  </a:lnTo>
                  <a:lnTo>
                    <a:pt x="1182" y="44"/>
                  </a:lnTo>
                  <a:lnTo>
                    <a:pt x="1191" y="39"/>
                  </a:lnTo>
                  <a:lnTo>
                    <a:pt x="1201" y="34"/>
                  </a:lnTo>
                  <a:lnTo>
                    <a:pt x="1211" y="29"/>
                  </a:lnTo>
                  <a:lnTo>
                    <a:pt x="1221" y="25"/>
                  </a:lnTo>
                  <a:lnTo>
                    <a:pt x="1232" y="22"/>
                  </a:lnTo>
                  <a:lnTo>
                    <a:pt x="1242" y="19"/>
                  </a:lnTo>
                  <a:lnTo>
                    <a:pt x="1253" y="16"/>
                  </a:lnTo>
                  <a:lnTo>
                    <a:pt x="1264" y="13"/>
                  </a:lnTo>
                  <a:lnTo>
                    <a:pt x="1275" y="11"/>
                  </a:lnTo>
                  <a:lnTo>
                    <a:pt x="1286" y="9"/>
                  </a:lnTo>
                  <a:lnTo>
                    <a:pt x="1297" y="7"/>
                  </a:lnTo>
                  <a:lnTo>
                    <a:pt x="1308" y="6"/>
                  </a:lnTo>
                  <a:lnTo>
                    <a:pt x="1319" y="5"/>
                  </a:lnTo>
                  <a:lnTo>
                    <a:pt x="1330" y="3"/>
                  </a:lnTo>
                  <a:lnTo>
                    <a:pt x="1341" y="3"/>
                  </a:lnTo>
                  <a:lnTo>
                    <a:pt x="1352" y="2"/>
                  </a:lnTo>
                  <a:lnTo>
                    <a:pt x="1362" y="2"/>
                  </a:lnTo>
                  <a:lnTo>
                    <a:pt x="1379" y="1"/>
                  </a:lnTo>
                  <a:lnTo>
                    <a:pt x="1395" y="1"/>
                  </a:lnTo>
                  <a:lnTo>
                    <a:pt x="1411" y="0"/>
                  </a:lnTo>
                  <a:lnTo>
                    <a:pt x="1428" y="0"/>
                  </a:lnTo>
                  <a:lnTo>
                    <a:pt x="1444" y="0"/>
                  </a:lnTo>
                  <a:lnTo>
                    <a:pt x="1460" y="1"/>
                  </a:lnTo>
                  <a:lnTo>
                    <a:pt x="1477" y="1"/>
                  </a:lnTo>
                  <a:lnTo>
                    <a:pt x="1493" y="2"/>
                  </a:lnTo>
                  <a:lnTo>
                    <a:pt x="1510" y="3"/>
                  </a:lnTo>
                  <a:lnTo>
                    <a:pt x="1526" y="4"/>
                  </a:lnTo>
                  <a:lnTo>
                    <a:pt x="1542" y="6"/>
                  </a:lnTo>
                  <a:lnTo>
                    <a:pt x="1559" y="8"/>
                  </a:lnTo>
                  <a:lnTo>
                    <a:pt x="1574" y="11"/>
                  </a:lnTo>
                  <a:lnTo>
                    <a:pt x="1591" y="14"/>
                  </a:lnTo>
                  <a:lnTo>
                    <a:pt x="1606" y="18"/>
                  </a:lnTo>
                  <a:lnTo>
                    <a:pt x="1622" y="22"/>
                  </a:lnTo>
                  <a:lnTo>
                    <a:pt x="1637" y="27"/>
                  </a:lnTo>
                  <a:lnTo>
                    <a:pt x="1652" y="32"/>
                  </a:lnTo>
                  <a:lnTo>
                    <a:pt x="1667" y="38"/>
                  </a:lnTo>
                  <a:lnTo>
                    <a:pt x="1682" y="45"/>
                  </a:lnTo>
                  <a:lnTo>
                    <a:pt x="1706" y="57"/>
                  </a:lnTo>
                  <a:lnTo>
                    <a:pt x="1731" y="70"/>
                  </a:lnTo>
                  <a:lnTo>
                    <a:pt x="1755" y="83"/>
                  </a:lnTo>
                  <a:lnTo>
                    <a:pt x="1779" y="97"/>
                  </a:lnTo>
                  <a:lnTo>
                    <a:pt x="1802" y="111"/>
                  </a:lnTo>
                  <a:lnTo>
                    <a:pt x="1826" y="126"/>
                  </a:lnTo>
                  <a:lnTo>
                    <a:pt x="1849" y="141"/>
                  </a:lnTo>
                  <a:lnTo>
                    <a:pt x="1872" y="156"/>
                  </a:lnTo>
                  <a:lnTo>
                    <a:pt x="1894" y="172"/>
                  </a:lnTo>
                  <a:lnTo>
                    <a:pt x="1917" y="189"/>
                  </a:lnTo>
                  <a:lnTo>
                    <a:pt x="1939" y="205"/>
                  </a:lnTo>
                  <a:lnTo>
                    <a:pt x="1961" y="223"/>
                  </a:lnTo>
                  <a:lnTo>
                    <a:pt x="1982" y="240"/>
                  </a:lnTo>
                  <a:lnTo>
                    <a:pt x="2003" y="258"/>
                  </a:lnTo>
                  <a:lnTo>
                    <a:pt x="2024" y="276"/>
                  </a:lnTo>
                  <a:lnTo>
                    <a:pt x="2044" y="295"/>
                  </a:lnTo>
                  <a:lnTo>
                    <a:pt x="2064" y="314"/>
                  </a:lnTo>
                  <a:lnTo>
                    <a:pt x="2084" y="333"/>
                  </a:lnTo>
                  <a:lnTo>
                    <a:pt x="2103" y="353"/>
                  </a:lnTo>
                  <a:lnTo>
                    <a:pt x="2122" y="37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21" name="Freeform 5"/>
            <p:cNvSpPr>
              <a:spLocks/>
            </p:cNvSpPr>
            <p:nvPr/>
          </p:nvSpPr>
          <p:spPr bwMode="auto">
            <a:xfrm>
              <a:off x="1408" y="2202"/>
              <a:ext cx="1817" cy="458"/>
            </a:xfrm>
            <a:custGeom>
              <a:avLst/>
              <a:gdLst>
                <a:gd name="T0" fmla="*/ 33 w 1817"/>
                <a:gd name="T1" fmla="*/ 428 h 458"/>
                <a:gd name="T2" fmla="*/ 72 w 1817"/>
                <a:gd name="T3" fmla="*/ 415 h 458"/>
                <a:gd name="T4" fmla="*/ 111 w 1817"/>
                <a:gd name="T5" fmla="*/ 399 h 458"/>
                <a:gd name="T6" fmla="*/ 148 w 1817"/>
                <a:gd name="T7" fmla="*/ 381 h 458"/>
                <a:gd name="T8" fmla="*/ 178 w 1817"/>
                <a:gd name="T9" fmla="*/ 363 h 458"/>
                <a:gd name="T10" fmla="*/ 204 w 1817"/>
                <a:gd name="T11" fmla="*/ 343 h 458"/>
                <a:gd name="T12" fmla="*/ 229 w 1817"/>
                <a:gd name="T13" fmla="*/ 321 h 458"/>
                <a:gd name="T14" fmla="*/ 254 w 1817"/>
                <a:gd name="T15" fmla="*/ 299 h 458"/>
                <a:gd name="T16" fmla="*/ 279 w 1817"/>
                <a:gd name="T17" fmla="*/ 278 h 458"/>
                <a:gd name="T18" fmla="*/ 303 w 1817"/>
                <a:gd name="T19" fmla="*/ 255 h 458"/>
                <a:gd name="T20" fmla="*/ 328 w 1817"/>
                <a:gd name="T21" fmla="*/ 233 h 458"/>
                <a:gd name="T22" fmla="*/ 353 w 1817"/>
                <a:gd name="T23" fmla="*/ 212 h 458"/>
                <a:gd name="T24" fmla="*/ 398 w 1817"/>
                <a:gd name="T25" fmla="*/ 179 h 458"/>
                <a:gd name="T26" fmla="*/ 449 w 1817"/>
                <a:gd name="T27" fmla="*/ 142 h 458"/>
                <a:gd name="T28" fmla="*/ 500 w 1817"/>
                <a:gd name="T29" fmla="*/ 107 h 458"/>
                <a:gd name="T30" fmla="*/ 554 w 1817"/>
                <a:gd name="T31" fmla="*/ 76 h 458"/>
                <a:gd name="T32" fmla="*/ 596 w 1817"/>
                <a:gd name="T33" fmla="*/ 57 h 458"/>
                <a:gd name="T34" fmla="*/ 635 w 1817"/>
                <a:gd name="T35" fmla="*/ 45 h 458"/>
                <a:gd name="T36" fmla="*/ 676 w 1817"/>
                <a:gd name="T37" fmla="*/ 37 h 458"/>
                <a:gd name="T38" fmla="*/ 717 w 1817"/>
                <a:gd name="T39" fmla="*/ 29 h 458"/>
                <a:gd name="T40" fmla="*/ 757 w 1817"/>
                <a:gd name="T41" fmla="*/ 21 h 458"/>
                <a:gd name="T42" fmla="*/ 796 w 1817"/>
                <a:gd name="T43" fmla="*/ 15 h 458"/>
                <a:gd name="T44" fmla="*/ 836 w 1817"/>
                <a:gd name="T45" fmla="*/ 10 h 458"/>
                <a:gd name="T46" fmla="*/ 877 w 1817"/>
                <a:gd name="T47" fmla="*/ 6 h 458"/>
                <a:gd name="T48" fmla="*/ 914 w 1817"/>
                <a:gd name="T49" fmla="*/ 3 h 458"/>
                <a:gd name="T50" fmla="*/ 951 w 1817"/>
                <a:gd name="T51" fmla="*/ 1 h 458"/>
                <a:gd name="T52" fmla="*/ 987 w 1817"/>
                <a:gd name="T53" fmla="*/ 0 h 458"/>
                <a:gd name="T54" fmla="*/ 1024 w 1817"/>
                <a:gd name="T55" fmla="*/ 1 h 458"/>
                <a:gd name="T56" fmla="*/ 1061 w 1817"/>
                <a:gd name="T57" fmla="*/ 4 h 458"/>
                <a:gd name="T58" fmla="*/ 1098 w 1817"/>
                <a:gd name="T59" fmla="*/ 8 h 458"/>
                <a:gd name="T60" fmla="*/ 1135 w 1817"/>
                <a:gd name="T61" fmla="*/ 15 h 458"/>
                <a:gd name="T62" fmla="*/ 1171 w 1817"/>
                <a:gd name="T63" fmla="*/ 25 h 458"/>
                <a:gd name="T64" fmla="*/ 1201 w 1817"/>
                <a:gd name="T65" fmla="*/ 36 h 458"/>
                <a:gd name="T66" fmla="*/ 1230 w 1817"/>
                <a:gd name="T67" fmla="*/ 50 h 458"/>
                <a:gd name="T68" fmla="*/ 1258 w 1817"/>
                <a:gd name="T69" fmla="*/ 67 h 458"/>
                <a:gd name="T70" fmla="*/ 1285 w 1817"/>
                <a:gd name="T71" fmla="*/ 84 h 458"/>
                <a:gd name="T72" fmla="*/ 1320 w 1817"/>
                <a:gd name="T73" fmla="*/ 108 h 458"/>
                <a:gd name="T74" fmla="*/ 1357 w 1817"/>
                <a:gd name="T75" fmla="*/ 135 h 458"/>
                <a:gd name="T76" fmla="*/ 1393 w 1817"/>
                <a:gd name="T77" fmla="*/ 163 h 458"/>
                <a:gd name="T78" fmla="*/ 1429 w 1817"/>
                <a:gd name="T79" fmla="*/ 190 h 458"/>
                <a:gd name="T80" fmla="*/ 1470 w 1817"/>
                <a:gd name="T81" fmla="*/ 220 h 458"/>
                <a:gd name="T82" fmla="*/ 1512 w 1817"/>
                <a:gd name="T83" fmla="*/ 250 h 458"/>
                <a:gd name="T84" fmla="*/ 1554 w 1817"/>
                <a:gd name="T85" fmla="*/ 280 h 458"/>
                <a:gd name="T86" fmla="*/ 1596 w 1817"/>
                <a:gd name="T87" fmla="*/ 310 h 458"/>
                <a:gd name="T88" fmla="*/ 1626 w 1817"/>
                <a:gd name="T89" fmla="*/ 332 h 458"/>
                <a:gd name="T90" fmla="*/ 1655 w 1817"/>
                <a:gd name="T91" fmla="*/ 352 h 458"/>
                <a:gd name="T92" fmla="*/ 1682 w 1817"/>
                <a:gd name="T93" fmla="*/ 371 h 458"/>
                <a:gd name="T94" fmla="*/ 1711 w 1817"/>
                <a:gd name="T95" fmla="*/ 390 h 458"/>
                <a:gd name="T96" fmla="*/ 1736 w 1817"/>
                <a:gd name="T97" fmla="*/ 407 h 458"/>
                <a:gd name="T98" fmla="*/ 1761 w 1817"/>
                <a:gd name="T99" fmla="*/ 423 h 458"/>
                <a:gd name="T100" fmla="*/ 1786 w 1817"/>
                <a:gd name="T101" fmla="*/ 439 h 458"/>
                <a:gd name="T102" fmla="*/ 1811 w 1817"/>
                <a:gd name="T103" fmla="*/ 454 h 4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7"/>
                <a:gd name="T157" fmla="*/ 0 h 458"/>
                <a:gd name="T158" fmla="*/ 1817 w 1817"/>
                <a:gd name="T159" fmla="*/ 458 h 45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7" h="458">
                  <a:moveTo>
                    <a:pt x="0" y="436"/>
                  </a:moveTo>
                  <a:lnTo>
                    <a:pt x="8" y="434"/>
                  </a:lnTo>
                  <a:lnTo>
                    <a:pt x="16" y="432"/>
                  </a:lnTo>
                  <a:lnTo>
                    <a:pt x="24" y="430"/>
                  </a:lnTo>
                  <a:lnTo>
                    <a:pt x="33" y="428"/>
                  </a:lnTo>
                  <a:lnTo>
                    <a:pt x="40" y="425"/>
                  </a:lnTo>
                  <a:lnTo>
                    <a:pt x="48" y="423"/>
                  </a:lnTo>
                  <a:lnTo>
                    <a:pt x="56" y="420"/>
                  </a:lnTo>
                  <a:lnTo>
                    <a:pt x="64" y="418"/>
                  </a:lnTo>
                  <a:lnTo>
                    <a:pt x="72" y="415"/>
                  </a:lnTo>
                  <a:lnTo>
                    <a:pt x="80" y="412"/>
                  </a:lnTo>
                  <a:lnTo>
                    <a:pt x="88" y="409"/>
                  </a:lnTo>
                  <a:lnTo>
                    <a:pt x="95" y="406"/>
                  </a:lnTo>
                  <a:lnTo>
                    <a:pt x="103" y="402"/>
                  </a:lnTo>
                  <a:lnTo>
                    <a:pt x="111" y="399"/>
                  </a:lnTo>
                  <a:lnTo>
                    <a:pt x="118" y="395"/>
                  </a:lnTo>
                  <a:lnTo>
                    <a:pt x="126" y="392"/>
                  </a:lnTo>
                  <a:lnTo>
                    <a:pt x="133" y="388"/>
                  </a:lnTo>
                  <a:lnTo>
                    <a:pt x="141" y="384"/>
                  </a:lnTo>
                  <a:lnTo>
                    <a:pt x="148" y="381"/>
                  </a:lnTo>
                  <a:lnTo>
                    <a:pt x="155" y="377"/>
                  </a:lnTo>
                  <a:lnTo>
                    <a:pt x="161" y="374"/>
                  </a:lnTo>
                  <a:lnTo>
                    <a:pt x="167" y="370"/>
                  </a:lnTo>
                  <a:lnTo>
                    <a:pt x="172" y="366"/>
                  </a:lnTo>
                  <a:lnTo>
                    <a:pt x="178" y="363"/>
                  </a:lnTo>
                  <a:lnTo>
                    <a:pt x="183" y="359"/>
                  </a:lnTo>
                  <a:lnTo>
                    <a:pt x="189" y="355"/>
                  </a:lnTo>
                  <a:lnTo>
                    <a:pt x="194" y="351"/>
                  </a:lnTo>
                  <a:lnTo>
                    <a:pt x="199" y="347"/>
                  </a:lnTo>
                  <a:lnTo>
                    <a:pt x="204" y="343"/>
                  </a:lnTo>
                  <a:lnTo>
                    <a:pt x="209" y="338"/>
                  </a:lnTo>
                  <a:lnTo>
                    <a:pt x="214" y="334"/>
                  </a:lnTo>
                  <a:lnTo>
                    <a:pt x="219" y="330"/>
                  </a:lnTo>
                  <a:lnTo>
                    <a:pt x="224" y="325"/>
                  </a:lnTo>
                  <a:lnTo>
                    <a:pt x="229" y="321"/>
                  </a:lnTo>
                  <a:lnTo>
                    <a:pt x="234" y="317"/>
                  </a:lnTo>
                  <a:lnTo>
                    <a:pt x="239" y="312"/>
                  </a:lnTo>
                  <a:lnTo>
                    <a:pt x="244" y="308"/>
                  </a:lnTo>
                  <a:lnTo>
                    <a:pt x="249" y="303"/>
                  </a:lnTo>
                  <a:lnTo>
                    <a:pt x="254" y="299"/>
                  </a:lnTo>
                  <a:lnTo>
                    <a:pt x="259" y="295"/>
                  </a:lnTo>
                  <a:lnTo>
                    <a:pt x="264" y="290"/>
                  </a:lnTo>
                  <a:lnTo>
                    <a:pt x="269" y="286"/>
                  </a:lnTo>
                  <a:lnTo>
                    <a:pt x="274" y="282"/>
                  </a:lnTo>
                  <a:lnTo>
                    <a:pt x="279" y="278"/>
                  </a:lnTo>
                  <a:lnTo>
                    <a:pt x="284" y="273"/>
                  </a:lnTo>
                  <a:lnTo>
                    <a:pt x="289" y="269"/>
                  </a:lnTo>
                  <a:lnTo>
                    <a:pt x="293" y="264"/>
                  </a:lnTo>
                  <a:lnTo>
                    <a:pt x="298" y="260"/>
                  </a:lnTo>
                  <a:lnTo>
                    <a:pt x="303" y="255"/>
                  </a:lnTo>
                  <a:lnTo>
                    <a:pt x="308" y="251"/>
                  </a:lnTo>
                  <a:lnTo>
                    <a:pt x="313" y="246"/>
                  </a:lnTo>
                  <a:lnTo>
                    <a:pt x="318" y="242"/>
                  </a:lnTo>
                  <a:lnTo>
                    <a:pt x="323" y="238"/>
                  </a:lnTo>
                  <a:lnTo>
                    <a:pt x="328" y="233"/>
                  </a:lnTo>
                  <a:lnTo>
                    <a:pt x="333" y="229"/>
                  </a:lnTo>
                  <a:lnTo>
                    <a:pt x="338" y="225"/>
                  </a:lnTo>
                  <a:lnTo>
                    <a:pt x="343" y="221"/>
                  </a:lnTo>
                  <a:lnTo>
                    <a:pt x="348" y="216"/>
                  </a:lnTo>
                  <a:lnTo>
                    <a:pt x="353" y="212"/>
                  </a:lnTo>
                  <a:lnTo>
                    <a:pt x="358" y="209"/>
                  </a:lnTo>
                  <a:lnTo>
                    <a:pt x="368" y="201"/>
                  </a:lnTo>
                  <a:lnTo>
                    <a:pt x="378" y="194"/>
                  </a:lnTo>
                  <a:lnTo>
                    <a:pt x="388" y="186"/>
                  </a:lnTo>
                  <a:lnTo>
                    <a:pt x="398" y="179"/>
                  </a:lnTo>
                  <a:lnTo>
                    <a:pt x="408" y="171"/>
                  </a:lnTo>
                  <a:lnTo>
                    <a:pt x="418" y="164"/>
                  </a:lnTo>
                  <a:lnTo>
                    <a:pt x="429" y="157"/>
                  </a:lnTo>
                  <a:lnTo>
                    <a:pt x="439" y="149"/>
                  </a:lnTo>
                  <a:lnTo>
                    <a:pt x="449" y="142"/>
                  </a:lnTo>
                  <a:lnTo>
                    <a:pt x="459" y="135"/>
                  </a:lnTo>
                  <a:lnTo>
                    <a:pt x="469" y="128"/>
                  </a:lnTo>
                  <a:lnTo>
                    <a:pt x="480" y="121"/>
                  </a:lnTo>
                  <a:lnTo>
                    <a:pt x="490" y="114"/>
                  </a:lnTo>
                  <a:lnTo>
                    <a:pt x="500" y="107"/>
                  </a:lnTo>
                  <a:lnTo>
                    <a:pt x="511" y="101"/>
                  </a:lnTo>
                  <a:lnTo>
                    <a:pt x="522" y="94"/>
                  </a:lnTo>
                  <a:lnTo>
                    <a:pt x="532" y="88"/>
                  </a:lnTo>
                  <a:lnTo>
                    <a:pt x="543" y="82"/>
                  </a:lnTo>
                  <a:lnTo>
                    <a:pt x="554" y="76"/>
                  </a:lnTo>
                  <a:lnTo>
                    <a:pt x="565" y="70"/>
                  </a:lnTo>
                  <a:lnTo>
                    <a:pt x="573" y="67"/>
                  </a:lnTo>
                  <a:lnTo>
                    <a:pt x="580" y="64"/>
                  </a:lnTo>
                  <a:lnTo>
                    <a:pt x="588" y="60"/>
                  </a:lnTo>
                  <a:lnTo>
                    <a:pt x="596" y="57"/>
                  </a:lnTo>
                  <a:lnTo>
                    <a:pt x="603" y="55"/>
                  </a:lnTo>
                  <a:lnTo>
                    <a:pt x="611" y="52"/>
                  </a:lnTo>
                  <a:lnTo>
                    <a:pt x="619" y="50"/>
                  </a:lnTo>
                  <a:lnTo>
                    <a:pt x="627" y="48"/>
                  </a:lnTo>
                  <a:lnTo>
                    <a:pt x="635" y="45"/>
                  </a:lnTo>
                  <a:lnTo>
                    <a:pt x="643" y="44"/>
                  </a:lnTo>
                  <a:lnTo>
                    <a:pt x="651" y="42"/>
                  </a:lnTo>
                  <a:lnTo>
                    <a:pt x="660" y="40"/>
                  </a:lnTo>
                  <a:lnTo>
                    <a:pt x="668" y="39"/>
                  </a:lnTo>
                  <a:lnTo>
                    <a:pt x="676" y="37"/>
                  </a:lnTo>
                  <a:lnTo>
                    <a:pt x="684" y="35"/>
                  </a:lnTo>
                  <a:lnTo>
                    <a:pt x="692" y="33"/>
                  </a:lnTo>
                  <a:lnTo>
                    <a:pt x="700" y="32"/>
                  </a:lnTo>
                  <a:lnTo>
                    <a:pt x="708" y="30"/>
                  </a:lnTo>
                  <a:lnTo>
                    <a:pt x="717" y="29"/>
                  </a:lnTo>
                  <a:lnTo>
                    <a:pt x="725" y="27"/>
                  </a:lnTo>
                  <a:lnTo>
                    <a:pt x="733" y="25"/>
                  </a:lnTo>
                  <a:lnTo>
                    <a:pt x="740" y="24"/>
                  </a:lnTo>
                  <a:lnTo>
                    <a:pt x="749" y="23"/>
                  </a:lnTo>
                  <a:lnTo>
                    <a:pt x="757" y="21"/>
                  </a:lnTo>
                  <a:lnTo>
                    <a:pt x="764" y="20"/>
                  </a:lnTo>
                  <a:lnTo>
                    <a:pt x="772" y="18"/>
                  </a:lnTo>
                  <a:lnTo>
                    <a:pt x="781" y="17"/>
                  </a:lnTo>
                  <a:lnTo>
                    <a:pt x="788" y="16"/>
                  </a:lnTo>
                  <a:lnTo>
                    <a:pt x="796" y="15"/>
                  </a:lnTo>
                  <a:lnTo>
                    <a:pt x="804" y="14"/>
                  </a:lnTo>
                  <a:lnTo>
                    <a:pt x="812" y="13"/>
                  </a:lnTo>
                  <a:lnTo>
                    <a:pt x="820" y="12"/>
                  </a:lnTo>
                  <a:lnTo>
                    <a:pt x="828" y="11"/>
                  </a:lnTo>
                  <a:lnTo>
                    <a:pt x="836" y="10"/>
                  </a:lnTo>
                  <a:lnTo>
                    <a:pt x="844" y="9"/>
                  </a:lnTo>
                  <a:lnTo>
                    <a:pt x="852" y="8"/>
                  </a:lnTo>
                  <a:lnTo>
                    <a:pt x="860" y="8"/>
                  </a:lnTo>
                  <a:lnTo>
                    <a:pt x="868" y="7"/>
                  </a:lnTo>
                  <a:lnTo>
                    <a:pt x="877" y="6"/>
                  </a:lnTo>
                  <a:lnTo>
                    <a:pt x="885" y="6"/>
                  </a:lnTo>
                  <a:lnTo>
                    <a:pt x="892" y="5"/>
                  </a:lnTo>
                  <a:lnTo>
                    <a:pt x="899" y="4"/>
                  </a:lnTo>
                  <a:lnTo>
                    <a:pt x="906" y="4"/>
                  </a:lnTo>
                  <a:lnTo>
                    <a:pt x="914" y="3"/>
                  </a:lnTo>
                  <a:lnTo>
                    <a:pt x="921" y="3"/>
                  </a:lnTo>
                  <a:lnTo>
                    <a:pt x="929" y="2"/>
                  </a:lnTo>
                  <a:lnTo>
                    <a:pt x="936" y="1"/>
                  </a:lnTo>
                  <a:lnTo>
                    <a:pt x="943" y="1"/>
                  </a:lnTo>
                  <a:lnTo>
                    <a:pt x="951" y="1"/>
                  </a:lnTo>
                  <a:lnTo>
                    <a:pt x="958" y="0"/>
                  </a:lnTo>
                  <a:lnTo>
                    <a:pt x="965" y="0"/>
                  </a:lnTo>
                  <a:lnTo>
                    <a:pt x="972" y="0"/>
                  </a:lnTo>
                  <a:lnTo>
                    <a:pt x="980" y="0"/>
                  </a:lnTo>
                  <a:lnTo>
                    <a:pt x="987" y="0"/>
                  </a:lnTo>
                  <a:lnTo>
                    <a:pt x="994" y="0"/>
                  </a:lnTo>
                  <a:lnTo>
                    <a:pt x="1002" y="0"/>
                  </a:lnTo>
                  <a:lnTo>
                    <a:pt x="1009" y="0"/>
                  </a:lnTo>
                  <a:lnTo>
                    <a:pt x="1016" y="0"/>
                  </a:lnTo>
                  <a:lnTo>
                    <a:pt x="1024" y="1"/>
                  </a:lnTo>
                  <a:lnTo>
                    <a:pt x="1031" y="1"/>
                  </a:lnTo>
                  <a:lnTo>
                    <a:pt x="1038" y="2"/>
                  </a:lnTo>
                  <a:lnTo>
                    <a:pt x="1046" y="2"/>
                  </a:lnTo>
                  <a:lnTo>
                    <a:pt x="1053" y="3"/>
                  </a:lnTo>
                  <a:lnTo>
                    <a:pt x="1061" y="4"/>
                  </a:lnTo>
                  <a:lnTo>
                    <a:pt x="1068" y="5"/>
                  </a:lnTo>
                  <a:lnTo>
                    <a:pt x="1076" y="5"/>
                  </a:lnTo>
                  <a:lnTo>
                    <a:pt x="1083" y="6"/>
                  </a:lnTo>
                  <a:lnTo>
                    <a:pt x="1090" y="7"/>
                  </a:lnTo>
                  <a:lnTo>
                    <a:pt x="1098" y="8"/>
                  </a:lnTo>
                  <a:lnTo>
                    <a:pt x="1105" y="10"/>
                  </a:lnTo>
                  <a:lnTo>
                    <a:pt x="1113" y="11"/>
                  </a:lnTo>
                  <a:lnTo>
                    <a:pt x="1120" y="12"/>
                  </a:lnTo>
                  <a:lnTo>
                    <a:pt x="1127" y="14"/>
                  </a:lnTo>
                  <a:lnTo>
                    <a:pt x="1135" y="15"/>
                  </a:lnTo>
                  <a:lnTo>
                    <a:pt x="1142" y="17"/>
                  </a:lnTo>
                  <a:lnTo>
                    <a:pt x="1149" y="19"/>
                  </a:lnTo>
                  <a:lnTo>
                    <a:pt x="1156" y="21"/>
                  </a:lnTo>
                  <a:lnTo>
                    <a:pt x="1164" y="23"/>
                  </a:lnTo>
                  <a:lnTo>
                    <a:pt x="1171" y="25"/>
                  </a:lnTo>
                  <a:lnTo>
                    <a:pt x="1178" y="27"/>
                  </a:lnTo>
                  <a:lnTo>
                    <a:pt x="1184" y="29"/>
                  </a:lnTo>
                  <a:lnTo>
                    <a:pt x="1189" y="32"/>
                  </a:lnTo>
                  <a:lnTo>
                    <a:pt x="1196" y="34"/>
                  </a:lnTo>
                  <a:lnTo>
                    <a:pt x="1201" y="36"/>
                  </a:lnTo>
                  <a:lnTo>
                    <a:pt x="1207" y="39"/>
                  </a:lnTo>
                  <a:lnTo>
                    <a:pt x="1213" y="42"/>
                  </a:lnTo>
                  <a:lnTo>
                    <a:pt x="1219" y="45"/>
                  </a:lnTo>
                  <a:lnTo>
                    <a:pt x="1224" y="47"/>
                  </a:lnTo>
                  <a:lnTo>
                    <a:pt x="1230" y="50"/>
                  </a:lnTo>
                  <a:lnTo>
                    <a:pt x="1235" y="54"/>
                  </a:lnTo>
                  <a:lnTo>
                    <a:pt x="1241" y="57"/>
                  </a:lnTo>
                  <a:lnTo>
                    <a:pt x="1246" y="60"/>
                  </a:lnTo>
                  <a:lnTo>
                    <a:pt x="1252" y="64"/>
                  </a:lnTo>
                  <a:lnTo>
                    <a:pt x="1258" y="67"/>
                  </a:lnTo>
                  <a:lnTo>
                    <a:pt x="1263" y="70"/>
                  </a:lnTo>
                  <a:lnTo>
                    <a:pt x="1268" y="74"/>
                  </a:lnTo>
                  <a:lnTo>
                    <a:pt x="1274" y="77"/>
                  </a:lnTo>
                  <a:lnTo>
                    <a:pt x="1279" y="81"/>
                  </a:lnTo>
                  <a:lnTo>
                    <a:pt x="1285" y="84"/>
                  </a:lnTo>
                  <a:lnTo>
                    <a:pt x="1290" y="87"/>
                  </a:lnTo>
                  <a:lnTo>
                    <a:pt x="1297" y="93"/>
                  </a:lnTo>
                  <a:lnTo>
                    <a:pt x="1305" y="98"/>
                  </a:lnTo>
                  <a:lnTo>
                    <a:pt x="1312" y="103"/>
                  </a:lnTo>
                  <a:lnTo>
                    <a:pt x="1320" y="108"/>
                  </a:lnTo>
                  <a:lnTo>
                    <a:pt x="1327" y="113"/>
                  </a:lnTo>
                  <a:lnTo>
                    <a:pt x="1335" y="119"/>
                  </a:lnTo>
                  <a:lnTo>
                    <a:pt x="1342" y="124"/>
                  </a:lnTo>
                  <a:lnTo>
                    <a:pt x="1349" y="130"/>
                  </a:lnTo>
                  <a:lnTo>
                    <a:pt x="1357" y="135"/>
                  </a:lnTo>
                  <a:lnTo>
                    <a:pt x="1364" y="141"/>
                  </a:lnTo>
                  <a:lnTo>
                    <a:pt x="1371" y="146"/>
                  </a:lnTo>
                  <a:lnTo>
                    <a:pt x="1378" y="152"/>
                  </a:lnTo>
                  <a:lnTo>
                    <a:pt x="1386" y="157"/>
                  </a:lnTo>
                  <a:lnTo>
                    <a:pt x="1393" y="163"/>
                  </a:lnTo>
                  <a:lnTo>
                    <a:pt x="1400" y="168"/>
                  </a:lnTo>
                  <a:lnTo>
                    <a:pt x="1407" y="174"/>
                  </a:lnTo>
                  <a:lnTo>
                    <a:pt x="1415" y="179"/>
                  </a:lnTo>
                  <a:lnTo>
                    <a:pt x="1422" y="185"/>
                  </a:lnTo>
                  <a:lnTo>
                    <a:pt x="1429" y="190"/>
                  </a:lnTo>
                  <a:lnTo>
                    <a:pt x="1436" y="195"/>
                  </a:lnTo>
                  <a:lnTo>
                    <a:pt x="1445" y="202"/>
                  </a:lnTo>
                  <a:lnTo>
                    <a:pt x="1453" y="207"/>
                  </a:lnTo>
                  <a:lnTo>
                    <a:pt x="1462" y="214"/>
                  </a:lnTo>
                  <a:lnTo>
                    <a:pt x="1470" y="220"/>
                  </a:lnTo>
                  <a:lnTo>
                    <a:pt x="1479" y="226"/>
                  </a:lnTo>
                  <a:lnTo>
                    <a:pt x="1487" y="232"/>
                  </a:lnTo>
                  <a:lnTo>
                    <a:pt x="1495" y="238"/>
                  </a:lnTo>
                  <a:lnTo>
                    <a:pt x="1504" y="244"/>
                  </a:lnTo>
                  <a:lnTo>
                    <a:pt x="1512" y="250"/>
                  </a:lnTo>
                  <a:lnTo>
                    <a:pt x="1521" y="256"/>
                  </a:lnTo>
                  <a:lnTo>
                    <a:pt x="1529" y="262"/>
                  </a:lnTo>
                  <a:lnTo>
                    <a:pt x="1537" y="268"/>
                  </a:lnTo>
                  <a:lnTo>
                    <a:pt x="1546" y="274"/>
                  </a:lnTo>
                  <a:lnTo>
                    <a:pt x="1554" y="280"/>
                  </a:lnTo>
                  <a:lnTo>
                    <a:pt x="1563" y="286"/>
                  </a:lnTo>
                  <a:lnTo>
                    <a:pt x="1571" y="292"/>
                  </a:lnTo>
                  <a:lnTo>
                    <a:pt x="1579" y="298"/>
                  </a:lnTo>
                  <a:lnTo>
                    <a:pt x="1587" y="304"/>
                  </a:lnTo>
                  <a:lnTo>
                    <a:pt x="1596" y="310"/>
                  </a:lnTo>
                  <a:lnTo>
                    <a:pt x="1604" y="316"/>
                  </a:lnTo>
                  <a:lnTo>
                    <a:pt x="1610" y="320"/>
                  </a:lnTo>
                  <a:lnTo>
                    <a:pt x="1615" y="324"/>
                  </a:lnTo>
                  <a:lnTo>
                    <a:pt x="1621" y="328"/>
                  </a:lnTo>
                  <a:lnTo>
                    <a:pt x="1626" y="332"/>
                  </a:lnTo>
                  <a:lnTo>
                    <a:pt x="1632" y="336"/>
                  </a:lnTo>
                  <a:lnTo>
                    <a:pt x="1638" y="340"/>
                  </a:lnTo>
                  <a:lnTo>
                    <a:pt x="1643" y="344"/>
                  </a:lnTo>
                  <a:lnTo>
                    <a:pt x="1649" y="348"/>
                  </a:lnTo>
                  <a:lnTo>
                    <a:pt x="1655" y="352"/>
                  </a:lnTo>
                  <a:lnTo>
                    <a:pt x="1660" y="356"/>
                  </a:lnTo>
                  <a:lnTo>
                    <a:pt x="1666" y="359"/>
                  </a:lnTo>
                  <a:lnTo>
                    <a:pt x="1671" y="363"/>
                  </a:lnTo>
                  <a:lnTo>
                    <a:pt x="1677" y="367"/>
                  </a:lnTo>
                  <a:lnTo>
                    <a:pt x="1682" y="371"/>
                  </a:lnTo>
                  <a:lnTo>
                    <a:pt x="1688" y="375"/>
                  </a:lnTo>
                  <a:lnTo>
                    <a:pt x="1694" y="379"/>
                  </a:lnTo>
                  <a:lnTo>
                    <a:pt x="1699" y="383"/>
                  </a:lnTo>
                  <a:lnTo>
                    <a:pt x="1705" y="386"/>
                  </a:lnTo>
                  <a:lnTo>
                    <a:pt x="1711" y="390"/>
                  </a:lnTo>
                  <a:lnTo>
                    <a:pt x="1716" y="394"/>
                  </a:lnTo>
                  <a:lnTo>
                    <a:pt x="1721" y="397"/>
                  </a:lnTo>
                  <a:lnTo>
                    <a:pt x="1726" y="401"/>
                  </a:lnTo>
                  <a:lnTo>
                    <a:pt x="1731" y="404"/>
                  </a:lnTo>
                  <a:lnTo>
                    <a:pt x="1736" y="407"/>
                  </a:lnTo>
                  <a:lnTo>
                    <a:pt x="1741" y="410"/>
                  </a:lnTo>
                  <a:lnTo>
                    <a:pt x="1746" y="413"/>
                  </a:lnTo>
                  <a:lnTo>
                    <a:pt x="1751" y="417"/>
                  </a:lnTo>
                  <a:lnTo>
                    <a:pt x="1756" y="420"/>
                  </a:lnTo>
                  <a:lnTo>
                    <a:pt x="1761" y="423"/>
                  </a:lnTo>
                  <a:lnTo>
                    <a:pt x="1766" y="426"/>
                  </a:lnTo>
                  <a:lnTo>
                    <a:pt x="1771" y="429"/>
                  </a:lnTo>
                  <a:lnTo>
                    <a:pt x="1776" y="433"/>
                  </a:lnTo>
                  <a:lnTo>
                    <a:pt x="1781" y="436"/>
                  </a:lnTo>
                  <a:lnTo>
                    <a:pt x="1786" y="439"/>
                  </a:lnTo>
                  <a:lnTo>
                    <a:pt x="1791" y="442"/>
                  </a:lnTo>
                  <a:lnTo>
                    <a:pt x="1796" y="445"/>
                  </a:lnTo>
                  <a:lnTo>
                    <a:pt x="1801" y="448"/>
                  </a:lnTo>
                  <a:lnTo>
                    <a:pt x="1806" y="451"/>
                  </a:lnTo>
                  <a:lnTo>
                    <a:pt x="1811" y="454"/>
                  </a:lnTo>
                  <a:lnTo>
                    <a:pt x="1816" y="4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Freeform 6"/>
          <p:cNvSpPr>
            <a:spLocks noChangeAspect="1"/>
          </p:cNvSpPr>
          <p:nvPr/>
        </p:nvSpPr>
        <p:spPr bwMode="auto">
          <a:xfrm>
            <a:off x="2027238" y="1549400"/>
            <a:ext cx="776287" cy="84455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7"/>
          <p:cNvSpPr>
            <a:spLocks noChangeAspect="1"/>
          </p:cNvSpPr>
          <p:nvPr/>
        </p:nvSpPr>
        <p:spPr bwMode="auto">
          <a:xfrm>
            <a:off x="884238" y="1154113"/>
            <a:ext cx="1279525" cy="1385887"/>
          </a:xfrm>
          <a:custGeom>
            <a:avLst/>
            <a:gdLst>
              <a:gd name="T0" fmla="*/ 567 w 1100"/>
              <a:gd name="T1" fmla="*/ 573 h 984"/>
              <a:gd name="T2" fmla="*/ 567 w 1100"/>
              <a:gd name="T3" fmla="*/ 548 h 984"/>
              <a:gd name="T4" fmla="*/ 570 w 1100"/>
              <a:gd name="T5" fmla="*/ 516 h 984"/>
              <a:gd name="T6" fmla="*/ 575 w 1100"/>
              <a:gd name="T7" fmla="*/ 483 h 984"/>
              <a:gd name="T8" fmla="*/ 582 w 1100"/>
              <a:gd name="T9" fmla="*/ 448 h 984"/>
              <a:gd name="T10" fmla="*/ 595 w 1100"/>
              <a:gd name="T11" fmla="*/ 416 h 984"/>
              <a:gd name="T12" fmla="*/ 612 w 1100"/>
              <a:gd name="T13" fmla="*/ 379 h 984"/>
              <a:gd name="T14" fmla="*/ 635 w 1100"/>
              <a:gd name="T15" fmla="*/ 344 h 984"/>
              <a:gd name="T16" fmla="*/ 669 w 1100"/>
              <a:gd name="T17" fmla="*/ 296 h 984"/>
              <a:gd name="T18" fmla="*/ 699 w 1100"/>
              <a:gd name="T19" fmla="*/ 264 h 984"/>
              <a:gd name="T20" fmla="*/ 744 w 1100"/>
              <a:gd name="T21" fmla="*/ 227 h 984"/>
              <a:gd name="T22" fmla="*/ 791 w 1100"/>
              <a:gd name="T23" fmla="*/ 192 h 984"/>
              <a:gd name="T24" fmla="*/ 844 w 1100"/>
              <a:gd name="T25" fmla="*/ 165 h 984"/>
              <a:gd name="T26" fmla="*/ 901 w 1100"/>
              <a:gd name="T27" fmla="*/ 144 h 984"/>
              <a:gd name="T28" fmla="*/ 958 w 1100"/>
              <a:gd name="T29" fmla="*/ 130 h 984"/>
              <a:gd name="T30" fmla="*/ 1020 w 1100"/>
              <a:gd name="T31" fmla="*/ 122 h 984"/>
              <a:gd name="T32" fmla="*/ 1099 w 1100"/>
              <a:gd name="T33" fmla="*/ 125 h 984"/>
              <a:gd name="T34" fmla="*/ 1040 w 1100"/>
              <a:gd name="T35" fmla="*/ 80 h 984"/>
              <a:gd name="T36" fmla="*/ 953 w 1100"/>
              <a:gd name="T37" fmla="*/ 38 h 984"/>
              <a:gd name="T38" fmla="*/ 861 w 1100"/>
              <a:gd name="T39" fmla="*/ 10 h 984"/>
              <a:gd name="T40" fmla="*/ 769 w 1100"/>
              <a:gd name="T41" fmla="*/ 0 h 984"/>
              <a:gd name="T42" fmla="*/ 674 w 1100"/>
              <a:gd name="T43" fmla="*/ 3 h 984"/>
              <a:gd name="T44" fmla="*/ 582 w 1100"/>
              <a:gd name="T45" fmla="*/ 20 h 984"/>
              <a:gd name="T46" fmla="*/ 495 w 1100"/>
              <a:gd name="T47" fmla="*/ 53 h 984"/>
              <a:gd name="T48" fmla="*/ 396 w 1100"/>
              <a:gd name="T49" fmla="*/ 107 h 984"/>
              <a:gd name="T50" fmla="*/ 349 w 1100"/>
              <a:gd name="T51" fmla="*/ 144 h 984"/>
              <a:gd name="T52" fmla="*/ 296 w 1100"/>
              <a:gd name="T53" fmla="*/ 197 h 984"/>
              <a:gd name="T54" fmla="*/ 254 w 1100"/>
              <a:gd name="T55" fmla="*/ 257 h 984"/>
              <a:gd name="T56" fmla="*/ 217 w 1100"/>
              <a:gd name="T57" fmla="*/ 319 h 984"/>
              <a:gd name="T58" fmla="*/ 192 w 1100"/>
              <a:gd name="T59" fmla="*/ 381 h 984"/>
              <a:gd name="T60" fmla="*/ 172 w 1100"/>
              <a:gd name="T61" fmla="*/ 443 h 984"/>
              <a:gd name="T62" fmla="*/ 159 w 1100"/>
              <a:gd name="T63" fmla="*/ 503 h 984"/>
              <a:gd name="T64" fmla="*/ 154 w 1100"/>
              <a:gd name="T65" fmla="*/ 573 h 984"/>
              <a:gd name="T66" fmla="*/ 361 w 1100"/>
              <a:gd name="T67" fmla="*/ 983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00"/>
              <a:gd name="T103" fmla="*/ 0 h 984"/>
              <a:gd name="T104" fmla="*/ 1100 w 1100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00" h="984">
                <a:moveTo>
                  <a:pt x="721" y="573"/>
                </a:moveTo>
                <a:lnTo>
                  <a:pt x="567" y="573"/>
                </a:lnTo>
                <a:lnTo>
                  <a:pt x="567" y="563"/>
                </a:lnTo>
                <a:lnTo>
                  <a:pt x="567" y="548"/>
                </a:lnTo>
                <a:lnTo>
                  <a:pt x="567" y="530"/>
                </a:lnTo>
                <a:lnTo>
                  <a:pt x="570" y="516"/>
                </a:lnTo>
                <a:lnTo>
                  <a:pt x="572" y="498"/>
                </a:lnTo>
                <a:lnTo>
                  <a:pt x="575" y="483"/>
                </a:lnTo>
                <a:lnTo>
                  <a:pt x="577" y="466"/>
                </a:lnTo>
                <a:lnTo>
                  <a:pt x="582" y="448"/>
                </a:lnTo>
                <a:lnTo>
                  <a:pt x="590" y="431"/>
                </a:lnTo>
                <a:lnTo>
                  <a:pt x="595" y="416"/>
                </a:lnTo>
                <a:lnTo>
                  <a:pt x="605" y="398"/>
                </a:lnTo>
                <a:lnTo>
                  <a:pt x="612" y="379"/>
                </a:lnTo>
                <a:lnTo>
                  <a:pt x="622" y="361"/>
                </a:lnTo>
                <a:lnTo>
                  <a:pt x="635" y="344"/>
                </a:lnTo>
                <a:lnTo>
                  <a:pt x="647" y="324"/>
                </a:lnTo>
                <a:lnTo>
                  <a:pt x="669" y="296"/>
                </a:lnTo>
                <a:lnTo>
                  <a:pt x="679" y="286"/>
                </a:lnTo>
                <a:lnTo>
                  <a:pt x="699" y="264"/>
                </a:lnTo>
                <a:lnTo>
                  <a:pt x="721" y="244"/>
                </a:lnTo>
                <a:lnTo>
                  <a:pt x="744" y="227"/>
                </a:lnTo>
                <a:lnTo>
                  <a:pt x="766" y="209"/>
                </a:lnTo>
                <a:lnTo>
                  <a:pt x="791" y="192"/>
                </a:lnTo>
                <a:lnTo>
                  <a:pt x="816" y="180"/>
                </a:lnTo>
                <a:lnTo>
                  <a:pt x="844" y="165"/>
                </a:lnTo>
                <a:lnTo>
                  <a:pt x="871" y="154"/>
                </a:lnTo>
                <a:lnTo>
                  <a:pt x="901" y="144"/>
                </a:lnTo>
                <a:lnTo>
                  <a:pt x="928" y="137"/>
                </a:lnTo>
                <a:lnTo>
                  <a:pt x="958" y="130"/>
                </a:lnTo>
                <a:lnTo>
                  <a:pt x="988" y="125"/>
                </a:lnTo>
                <a:lnTo>
                  <a:pt x="1020" y="122"/>
                </a:lnTo>
                <a:lnTo>
                  <a:pt x="1052" y="122"/>
                </a:lnTo>
                <a:lnTo>
                  <a:pt x="1099" y="125"/>
                </a:lnTo>
                <a:lnTo>
                  <a:pt x="1079" y="110"/>
                </a:lnTo>
                <a:lnTo>
                  <a:pt x="1040" y="80"/>
                </a:lnTo>
                <a:lnTo>
                  <a:pt x="998" y="58"/>
                </a:lnTo>
                <a:lnTo>
                  <a:pt x="953" y="38"/>
                </a:lnTo>
                <a:lnTo>
                  <a:pt x="908" y="23"/>
                </a:lnTo>
                <a:lnTo>
                  <a:pt x="861" y="10"/>
                </a:lnTo>
                <a:lnTo>
                  <a:pt x="813" y="5"/>
                </a:lnTo>
                <a:lnTo>
                  <a:pt x="769" y="0"/>
                </a:lnTo>
                <a:lnTo>
                  <a:pt x="721" y="0"/>
                </a:lnTo>
                <a:lnTo>
                  <a:pt x="674" y="3"/>
                </a:lnTo>
                <a:lnTo>
                  <a:pt x="627" y="10"/>
                </a:lnTo>
                <a:lnTo>
                  <a:pt x="582" y="20"/>
                </a:lnTo>
                <a:lnTo>
                  <a:pt x="538" y="35"/>
                </a:lnTo>
                <a:lnTo>
                  <a:pt x="495" y="53"/>
                </a:lnTo>
                <a:lnTo>
                  <a:pt x="453" y="72"/>
                </a:lnTo>
                <a:lnTo>
                  <a:pt x="396" y="107"/>
                </a:lnTo>
                <a:lnTo>
                  <a:pt x="378" y="120"/>
                </a:lnTo>
                <a:lnTo>
                  <a:pt x="349" y="144"/>
                </a:lnTo>
                <a:lnTo>
                  <a:pt x="321" y="170"/>
                </a:lnTo>
                <a:lnTo>
                  <a:pt x="296" y="197"/>
                </a:lnTo>
                <a:lnTo>
                  <a:pt x="274" y="227"/>
                </a:lnTo>
                <a:lnTo>
                  <a:pt x="254" y="257"/>
                </a:lnTo>
                <a:lnTo>
                  <a:pt x="234" y="286"/>
                </a:lnTo>
                <a:lnTo>
                  <a:pt x="217" y="319"/>
                </a:lnTo>
                <a:lnTo>
                  <a:pt x="204" y="349"/>
                </a:lnTo>
                <a:lnTo>
                  <a:pt x="192" y="381"/>
                </a:lnTo>
                <a:lnTo>
                  <a:pt x="180" y="411"/>
                </a:lnTo>
                <a:lnTo>
                  <a:pt x="172" y="443"/>
                </a:lnTo>
                <a:lnTo>
                  <a:pt x="164" y="473"/>
                </a:lnTo>
                <a:lnTo>
                  <a:pt x="159" y="503"/>
                </a:lnTo>
                <a:lnTo>
                  <a:pt x="157" y="530"/>
                </a:lnTo>
                <a:lnTo>
                  <a:pt x="154" y="573"/>
                </a:lnTo>
                <a:lnTo>
                  <a:pt x="0" y="573"/>
                </a:lnTo>
                <a:lnTo>
                  <a:pt x="361" y="983"/>
                </a:lnTo>
                <a:lnTo>
                  <a:pt x="721" y="573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998663" y="3252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Freeform 9"/>
          <p:cNvSpPr>
            <a:spLocks/>
          </p:cNvSpPr>
          <p:nvPr/>
        </p:nvSpPr>
        <p:spPr bwMode="auto">
          <a:xfrm>
            <a:off x="1738313" y="2600325"/>
            <a:ext cx="496887" cy="700088"/>
          </a:xfrm>
          <a:custGeom>
            <a:avLst/>
            <a:gdLst>
              <a:gd name="T0" fmla="*/ 184 w 379"/>
              <a:gd name="T1" fmla="*/ 7 h 441"/>
              <a:gd name="T2" fmla="*/ 172 w 379"/>
              <a:gd name="T3" fmla="*/ 16 h 441"/>
              <a:gd name="T4" fmla="*/ 160 w 379"/>
              <a:gd name="T5" fmla="*/ 63 h 441"/>
              <a:gd name="T6" fmla="*/ 140 w 379"/>
              <a:gd name="T7" fmla="*/ 60 h 441"/>
              <a:gd name="T8" fmla="*/ 126 w 379"/>
              <a:gd name="T9" fmla="*/ 52 h 441"/>
              <a:gd name="T10" fmla="*/ 138 w 379"/>
              <a:gd name="T11" fmla="*/ 81 h 441"/>
              <a:gd name="T12" fmla="*/ 141 w 379"/>
              <a:gd name="T13" fmla="*/ 113 h 441"/>
              <a:gd name="T14" fmla="*/ 119 w 379"/>
              <a:gd name="T15" fmla="*/ 120 h 441"/>
              <a:gd name="T16" fmla="*/ 123 w 379"/>
              <a:gd name="T17" fmla="*/ 147 h 441"/>
              <a:gd name="T18" fmla="*/ 107 w 379"/>
              <a:gd name="T19" fmla="*/ 166 h 441"/>
              <a:gd name="T20" fmla="*/ 93 w 379"/>
              <a:gd name="T21" fmla="*/ 186 h 441"/>
              <a:gd name="T22" fmla="*/ 101 w 379"/>
              <a:gd name="T23" fmla="*/ 210 h 441"/>
              <a:gd name="T24" fmla="*/ 85 w 379"/>
              <a:gd name="T25" fmla="*/ 214 h 441"/>
              <a:gd name="T26" fmla="*/ 53 w 379"/>
              <a:gd name="T27" fmla="*/ 196 h 441"/>
              <a:gd name="T28" fmla="*/ 21 w 379"/>
              <a:gd name="T29" fmla="*/ 206 h 441"/>
              <a:gd name="T30" fmla="*/ 56 w 379"/>
              <a:gd name="T31" fmla="*/ 226 h 441"/>
              <a:gd name="T32" fmla="*/ 87 w 379"/>
              <a:gd name="T33" fmla="*/ 266 h 441"/>
              <a:gd name="T34" fmla="*/ 97 w 379"/>
              <a:gd name="T35" fmla="*/ 286 h 441"/>
              <a:gd name="T36" fmla="*/ 51 w 379"/>
              <a:gd name="T37" fmla="*/ 280 h 441"/>
              <a:gd name="T38" fmla="*/ 10 w 379"/>
              <a:gd name="T39" fmla="*/ 264 h 441"/>
              <a:gd name="T40" fmla="*/ 6 w 379"/>
              <a:gd name="T41" fmla="*/ 295 h 441"/>
              <a:gd name="T42" fmla="*/ 39 w 379"/>
              <a:gd name="T43" fmla="*/ 320 h 441"/>
              <a:gd name="T44" fmla="*/ 74 w 379"/>
              <a:gd name="T45" fmla="*/ 345 h 441"/>
              <a:gd name="T46" fmla="*/ 63 w 379"/>
              <a:gd name="T47" fmla="*/ 365 h 441"/>
              <a:gd name="T48" fmla="*/ 34 w 379"/>
              <a:gd name="T49" fmla="*/ 377 h 441"/>
              <a:gd name="T50" fmla="*/ 25 w 379"/>
              <a:gd name="T51" fmla="*/ 401 h 441"/>
              <a:gd name="T52" fmla="*/ 83 w 379"/>
              <a:gd name="T53" fmla="*/ 418 h 441"/>
              <a:gd name="T54" fmla="*/ 134 w 379"/>
              <a:gd name="T55" fmla="*/ 429 h 441"/>
              <a:gd name="T56" fmla="*/ 197 w 379"/>
              <a:gd name="T57" fmla="*/ 438 h 441"/>
              <a:gd name="T58" fmla="*/ 235 w 379"/>
              <a:gd name="T59" fmla="*/ 428 h 441"/>
              <a:gd name="T60" fmla="*/ 276 w 379"/>
              <a:gd name="T61" fmla="*/ 429 h 441"/>
              <a:gd name="T62" fmla="*/ 317 w 379"/>
              <a:gd name="T63" fmla="*/ 411 h 441"/>
              <a:gd name="T64" fmla="*/ 364 w 379"/>
              <a:gd name="T65" fmla="*/ 377 h 441"/>
              <a:gd name="T66" fmla="*/ 374 w 379"/>
              <a:gd name="T67" fmla="*/ 357 h 441"/>
              <a:gd name="T68" fmla="*/ 350 w 379"/>
              <a:gd name="T69" fmla="*/ 330 h 441"/>
              <a:gd name="T70" fmla="*/ 302 w 379"/>
              <a:gd name="T71" fmla="*/ 333 h 441"/>
              <a:gd name="T72" fmla="*/ 286 w 379"/>
              <a:gd name="T73" fmla="*/ 317 h 441"/>
              <a:gd name="T74" fmla="*/ 319 w 379"/>
              <a:gd name="T75" fmla="*/ 293 h 441"/>
              <a:gd name="T76" fmla="*/ 323 w 379"/>
              <a:gd name="T77" fmla="*/ 264 h 441"/>
              <a:gd name="T78" fmla="*/ 296 w 379"/>
              <a:gd name="T79" fmla="*/ 269 h 441"/>
              <a:gd name="T80" fmla="*/ 283 w 379"/>
              <a:gd name="T81" fmla="*/ 259 h 441"/>
              <a:gd name="T82" fmla="*/ 296 w 379"/>
              <a:gd name="T83" fmla="*/ 235 h 441"/>
              <a:gd name="T84" fmla="*/ 292 w 379"/>
              <a:gd name="T85" fmla="*/ 194 h 441"/>
              <a:gd name="T86" fmla="*/ 280 w 379"/>
              <a:gd name="T87" fmla="*/ 189 h 441"/>
              <a:gd name="T88" fmla="*/ 274 w 379"/>
              <a:gd name="T89" fmla="*/ 207 h 441"/>
              <a:gd name="T90" fmla="*/ 256 w 379"/>
              <a:gd name="T91" fmla="*/ 207 h 441"/>
              <a:gd name="T92" fmla="*/ 246 w 379"/>
              <a:gd name="T93" fmla="*/ 195 h 441"/>
              <a:gd name="T94" fmla="*/ 258 w 379"/>
              <a:gd name="T95" fmla="*/ 163 h 441"/>
              <a:gd name="T96" fmla="*/ 264 w 379"/>
              <a:gd name="T97" fmla="*/ 129 h 441"/>
              <a:gd name="T98" fmla="*/ 238 w 379"/>
              <a:gd name="T99" fmla="*/ 123 h 441"/>
              <a:gd name="T100" fmla="*/ 220 w 379"/>
              <a:gd name="T101" fmla="*/ 115 h 441"/>
              <a:gd name="T102" fmla="*/ 216 w 379"/>
              <a:gd name="T103" fmla="*/ 95 h 441"/>
              <a:gd name="T104" fmla="*/ 208 w 379"/>
              <a:gd name="T105" fmla="*/ 63 h 44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79"/>
              <a:gd name="T160" fmla="*/ 0 h 441"/>
              <a:gd name="T161" fmla="*/ 379 w 379"/>
              <a:gd name="T162" fmla="*/ 441 h 44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79" h="441">
                <a:moveTo>
                  <a:pt x="202" y="48"/>
                </a:moveTo>
                <a:lnTo>
                  <a:pt x="197" y="39"/>
                </a:lnTo>
                <a:lnTo>
                  <a:pt x="193" y="30"/>
                </a:lnTo>
                <a:lnTo>
                  <a:pt x="189" y="20"/>
                </a:lnTo>
                <a:lnTo>
                  <a:pt x="185" y="11"/>
                </a:lnTo>
                <a:lnTo>
                  <a:pt x="184" y="7"/>
                </a:lnTo>
                <a:lnTo>
                  <a:pt x="184" y="3"/>
                </a:lnTo>
                <a:lnTo>
                  <a:pt x="183" y="0"/>
                </a:lnTo>
                <a:lnTo>
                  <a:pt x="182" y="0"/>
                </a:lnTo>
                <a:lnTo>
                  <a:pt x="177" y="4"/>
                </a:lnTo>
                <a:lnTo>
                  <a:pt x="174" y="10"/>
                </a:lnTo>
                <a:lnTo>
                  <a:pt x="172" y="16"/>
                </a:lnTo>
                <a:lnTo>
                  <a:pt x="170" y="22"/>
                </a:lnTo>
                <a:lnTo>
                  <a:pt x="168" y="32"/>
                </a:lnTo>
                <a:lnTo>
                  <a:pt x="166" y="41"/>
                </a:lnTo>
                <a:lnTo>
                  <a:pt x="164" y="51"/>
                </a:lnTo>
                <a:lnTo>
                  <a:pt x="161" y="60"/>
                </a:lnTo>
                <a:lnTo>
                  <a:pt x="160" y="63"/>
                </a:lnTo>
                <a:lnTo>
                  <a:pt x="158" y="66"/>
                </a:lnTo>
                <a:lnTo>
                  <a:pt x="156" y="68"/>
                </a:lnTo>
                <a:lnTo>
                  <a:pt x="153" y="68"/>
                </a:lnTo>
                <a:lnTo>
                  <a:pt x="148" y="67"/>
                </a:lnTo>
                <a:lnTo>
                  <a:pt x="144" y="64"/>
                </a:lnTo>
                <a:lnTo>
                  <a:pt x="140" y="60"/>
                </a:lnTo>
                <a:lnTo>
                  <a:pt x="136" y="57"/>
                </a:lnTo>
                <a:lnTo>
                  <a:pt x="133" y="55"/>
                </a:lnTo>
                <a:lnTo>
                  <a:pt x="132" y="53"/>
                </a:lnTo>
                <a:lnTo>
                  <a:pt x="129" y="51"/>
                </a:lnTo>
                <a:lnTo>
                  <a:pt x="127" y="51"/>
                </a:lnTo>
                <a:lnTo>
                  <a:pt x="126" y="52"/>
                </a:lnTo>
                <a:lnTo>
                  <a:pt x="126" y="55"/>
                </a:lnTo>
                <a:lnTo>
                  <a:pt x="126" y="57"/>
                </a:lnTo>
                <a:lnTo>
                  <a:pt x="127" y="60"/>
                </a:lnTo>
                <a:lnTo>
                  <a:pt x="130" y="67"/>
                </a:lnTo>
                <a:lnTo>
                  <a:pt x="135" y="74"/>
                </a:lnTo>
                <a:lnTo>
                  <a:pt x="138" y="81"/>
                </a:lnTo>
                <a:lnTo>
                  <a:pt x="141" y="88"/>
                </a:lnTo>
                <a:lnTo>
                  <a:pt x="142" y="94"/>
                </a:lnTo>
                <a:lnTo>
                  <a:pt x="143" y="100"/>
                </a:lnTo>
                <a:lnTo>
                  <a:pt x="142" y="106"/>
                </a:lnTo>
                <a:lnTo>
                  <a:pt x="141" y="112"/>
                </a:lnTo>
                <a:lnTo>
                  <a:pt x="141" y="113"/>
                </a:lnTo>
                <a:lnTo>
                  <a:pt x="139" y="115"/>
                </a:lnTo>
                <a:lnTo>
                  <a:pt x="137" y="116"/>
                </a:lnTo>
                <a:lnTo>
                  <a:pt x="136" y="117"/>
                </a:lnTo>
                <a:lnTo>
                  <a:pt x="130" y="119"/>
                </a:lnTo>
                <a:lnTo>
                  <a:pt x="124" y="119"/>
                </a:lnTo>
                <a:lnTo>
                  <a:pt x="119" y="120"/>
                </a:lnTo>
                <a:lnTo>
                  <a:pt x="116" y="123"/>
                </a:lnTo>
                <a:lnTo>
                  <a:pt x="116" y="127"/>
                </a:lnTo>
                <a:lnTo>
                  <a:pt x="119" y="131"/>
                </a:lnTo>
                <a:lnTo>
                  <a:pt x="122" y="136"/>
                </a:lnTo>
                <a:lnTo>
                  <a:pt x="124" y="140"/>
                </a:lnTo>
                <a:lnTo>
                  <a:pt x="123" y="147"/>
                </a:lnTo>
                <a:lnTo>
                  <a:pt x="122" y="154"/>
                </a:lnTo>
                <a:lnTo>
                  <a:pt x="119" y="160"/>
                </a:lnTo>
                <a:lnTo>
                  <a:pt x="116" y="166"/>
                </a:lnTo>
                <a:lnTo>
                  <a:pt x="113" y="167"/>
                </a:lnTo>
                <a:lnTo>
                  <a:pt x="110" y="167"/>
                </a:lnTo>
                <a:lnTo>
                  <a:pt x="107" y="166"/>
                </a:lnTo>
                <a:lnTo>
                  <a:pt x="104" y="166"/>
                </a:lnTo>
                <a:lnTo>
                  <a:pt x="100" y="169"/>
                </a:lnTo>
                <a:lnTo>
                  <a:pt x="97" y="172"/>
                </a:lnTo>
                <a:lnTo>
                  <a:pt x="94" y="176"/>
                </a:lnTo>
                <a:lnTo>
                  <a:pt x="92" y="181"/>
                </a:lnTo>
                <a:lnTo>
                  <a:pt x="93" y="186"/>
                </a:lnTo>
                <a:lnTo>
                  <a:pt x="94" y="192"/>
                </a:lnTo>
                <a:lnTo>
                  <a:pt x="96" y="198"/>
                </a:lnTo>
                <a:lnTo>
                  <a:pt x="98" y="204"/>
                </a:lnTo>
                <a:lnTo>
                  <a:pt x="99" y="206"/>
                </a:lnTo>
                <a:lnTo>
                  <a:pt x="101" y="208"/>
                </a:lnTo>
                <a:lnTo>
                  <a:pt x="101" y="210"/>
                </a:lnTo>
                <a:lnTo>
                  <a:pt x="101" y="212"/>
                </a:lnTo>
                <a:lnTo>
                  <a:pt x="99" y="214"/>
                </a:lnTo>
                <a:lnTo>
                  <a:pt x="96" y="215"/>
                </a:lnTo>
                <a:lnTo>
                  <a:pt x="93" y="216"/>
                </a:lnTo>
                <a:lnTo>
                  <a:pt x="90" y="215"/>
                </a:lnTo>
                <a:lnTo>
                  <a:pt x="85" y="214"/>
                </a:lnTo>
                <a:lnTo>
                  <a:pt x="81" y="211"/>
                </a:lnTo>
                <a:lnTo>
                  <a:pt x="77" y="209"/>
                </a:lnTo>
                <a:lnTo>
                  <a:pt x="72" y="206"/>
                </a:lnTo>
                <a:lnTo>
                  <a:pt x="66" y="203"/>
                </a:lnTo>
                <a:lnTo>
                  <a:pt x="60" y="200"/>
                </a:lnTo>
                <a:lnTo>
                  <a:pt x="53" y="196"/>
                </a:lnTo>
                <a:lnTo>
                  <a:pt x="47" y="195"/>
                </a:lnTo>
                <a:lnTo>
                  <a:pt x="39" y="195"/>
                </a:lnTo>
                <a:lnTo>
                  <a:pt x="32" y="196"/>
                </a:lnTo>
                <a:lnTo>
                  <a:pt x="25" y="199"/>
                </a:lnTo>
                <a:lnTo>
                  <a:pt x="21" y="204"/>
                </a:lnTo>
                <a:lnTo>
                  <a:pt x="21" y="206"/>
                </a:lnTo>
                <a:lnTo>
                  <a:pt x="26" y="207"/>
                </a:lnTo>
                <a:lnTo>
                  <a:pt x="33" y="208"/>
                </a:lnTo>
                <a:lnTo>
                  <a:pt x="38" y="209"/>
                </a:lnTo>
                <a:lnTo>
                  <a:pt x="44" y="214"/>
                </a:lnTo>
                <a:lnTo>
                  <a:pt x="50" y="220"/>
                </a:lnTo>
                <a:lnTo>
                  <a:pt x="56" y="226"/>
                </a:lnTo>
                <a:lnTo>
                  <a:pt x="61" y="232"/>
                </a:lnTo>
                <a:lnTo>
                  <a:pt x="66" y="239"/>
                </a:lnTo>
                <a:lnTo>
                  <a:pt x="71" y="247"/>
                </a:lnTo>
                <a:lnTo>
                  <a:pt x="75" y="254"/>
                </a:lnTo>
                <a:lnTo>
                  <a:pt x="81" y="261"/>
                </a:lnTo>
                <a:lnTo>
                  <a:pt x="87" y="266"/>
                </a:lnTo>
                <a:lnTo>
                  <a:pt x="93" y="269"/>
                </a:lnTo>
                <a:lnTo>
                  <a:pt x="100" y="273"/>
                </a:lnTo>
                <a:lnTo>
                  <a:pt x="104" y="278"/>
                </a:lnTo>
                <a:lnTo>
                  <a:pt x="104" y="281"/>
                </a:lnTo>
                <a:lnTo>
                  <a:pt x="101" y="284"/>
                </a:lnTo>
                <a:lnTo>
                  <a:pt x="97" y="286"/>
                </a:lnTo>
                <a:lnTo>
                  <a:pt x="92" y="287"/>
                </a:lnTo>
                <a:lnTo>
                  <a:pt x="84" y="287"/>
                </a:lnTo>
                <a:lnTo>
                  <a:pt x="75" y="285"/>
                </a:lnTo>
                <a:lnTo>
                  <a:pt x="67" y="283"/>
                </a:lnTo>
                <a:lnTo>
                  <a:pt x="58" y="281"/>
                </a:lnTo>
                <a:lnTo>
                  <a:pt x="51" y="280"/>
                </a:lnTo>
                <a:lnTo>
                  <a:pt x="43" y="279"/>
                </a:lnTo>
                <a:lnTo>
                  <a:pt x="36" y="277"/>
                </a:lnTo>
                <a:lnTo>
                  <a:pt x="29" y="275"/>
                </a:lnTo>
                <a:lnTo>
                  <a:pt x="22" y="272"/>
                </a:lnTo>
                <a:lnTo>
                  <a:pt x="16" y="267"/>
                </a:lnTo>
                <a:lnTo>
                  <a:pt x="10" y="264"/>
                </a:lnTo>
                <a:lnTo>
                  <a:pt x="3" y="264"/>
                </a:lnTo>
                <a:lnTo>
                  <a:pt x="0" y="269"/>
                </a:lnTo>
                <a:lnTo>
                  <a:pt x="0" y="275"/>
                </a:lnTo>
                <a:lnTo>
                  <a:pt x="1" y="283"/>
                </a:lnTo>
                <a:lnTo>
                  <a:pt x="3" y="290"/>
                </a:lnTo>
                <a:lnTo>
                  <a:pt x="6" y="295"/>
                </a:lnTo>
                <a:lnTo>
                  <a:pt x="9" y="299"/>
                </a:lnTo>
                <a:lnTo>
                  <a:pt x="13" y="303"/>
                </a:lnTo>
                <a:lnTo>
                  <a:pt x="18" y="307"/>
                </a:lnTo>
                <a:lnTo>
                  <a:pt x="25" y="312"/>
                </a:lnTo>
                <a:lnTo>
                  <a:pt x="32" y="316"/>
                </a:lnTo>
                <a:lnTo>
                  <a:pt x="39" y="320"/>
                </a:lnTo>
                <a:lnTo>
                  <a:pt x="47" y="324"/>
                </a:lnTo>
                <a:lnTo>
                  <a:pt x="53" y="328"/>
                </a:lnTo>
                <a:lnTo>
                  <a:pt x="60" y="332"/>
                </a:lnTo>
                <a:lnTo>
                  <a:pt x="67" y="337"/>
                </a:lnTo>
                <a:lnTo>
                  <a:pt x="72" y="342"/>
                </a:lnTo>
                <a:lnTo>
                  <a:pt x="74" y="345"/>
                </a:lnTo>
                <a:lnTo>
                  <a:pt x="76" y="349"/>
                </a:lnTo>
                <a:lnTo>
                  <a:pt x="76" y="353"/>
                </a:lnTo>
                <a:lnTo>
                  <a:pt x="75" y="356"/>
                </a:lnTo>
                <a:lnTo>
                  <a:pt x="72" y="360"/>
                </a:lnTo>
                <a:lnTo>
                  <a:pt x="68" y="363"/>
                </a:lnTo>
                <a:lnTo>
                  <a:pt x="63" y="365"/>
                </a:lnTo>
                <a:lnTo>
                  <a:pt x="58" y="368"/>
                </a:lnTo>
                <a:lnTo>
                  <a:pt x="53" y="370"/>
                </a:lnTo>
                <a:lnTo>
                  <a:pt x="48" y="372"/>
                </a:lnTo>
                <a:lnTo>
                  <a:pt x="43" y="374"/>
                </a:lnTo>
                <a:lnTo>
                  <a:pt x="38" y="376"/>
                </a:lnTo>
                <a:lnTo>
                  <a:pt x="34" y="377"/>
                </a:lnTo>
                <a:lnTo>
                  <a:pt x="29" y="378"/>
                </a:lnTo>
                <a:lnTo>
                  <a:pt x="26" y="379"/>
                </a:lnTo>
                <a:lnTo>
                  <a:pt x="23" y="382"/>
                </a:lnTo>
                <a:lnTo>
                  <a:pt x="22" y="388"/>
                </a:lnTo>
                <a:lnTo>
                  <a:pt x="23" y="395"/>
                </a:lnTo>
                <a:lnTo>
                  <a:pt x="25" y="401"/>
                </a:lnTo>
                <a:lnTo>
                  <a:pt x="29" y="405"/>
                </a:lnTo>
                <a:lnTo>
                  <a:pt x="41" y="409"/>
                </a:lnTo>
                <a:lnTo>
                  <a:pt x="53" y="410"/>
                </a:lnTo>
                <a:lnTo>
                  <a:pt x="66" y="411"/>
                </a:lnTo>
                <a:lnTo>
                  <a:pt x="78" y="414"/>
                </a:lnTo>
                <a:lnTo>
                  <a:pt x="83" y="418"/>
                </a:lnTo>
                <a:lnTo>
                  <a:pt x="86" y="424"/>
                </a:lnTo>
                <a:lnTo>
                  <a:pt x="90" y="430"/>
                </a:lnTo>
                <a:lnTo>
                  <a:pt x="95" y="434"/>
                </a:lnTo>
                <a:lnTo>
                  <a:pt x="108" y="434"/>
                </a:lnTo>
                <a:lnTo>
                  <a:pt x="121" y="432"/>
                </a:lnTo>
                <a:lnTo>
                  <a:pt x="134" y="429"/>
                </a:lnTo>
                <a:lnTo>
                  <a:pt x="147" y="428"/>
                </a:lnTo>
                <a:lnTo>
                  <a:pt x="158" y="429"/>
                </a:lnTo>
                <a:lnTo>
                  <a:pt x="169" y="432"/>
                </a:lnTo>
                <a:lnTo>
                  <a:pt x="179" y="434"/>
                </a:lnTo>
                <a:lnTo>
                  <a:pt x="190" y="437"/>
                </a:lnTo>
                <a:lnTo>
                  <a:pt x="197" y="438"/>
                </a:lnTo>
                <a:lnTo>
                  <a:pt x="203" y="439"/>
                </a:lnTo>
                <a:lnTo>
                  <a:pt x="210" y="440"/>
                </a:lnTo>
                <a:lnTo>
                  <a:pt x="216" y="440"/>
                </a:lnTo>
                <a:lnTo>
                  <a:pt x="223" y="437"/>
                </a:lnTo>
                <a:lnTo>
                  <a:pt x="229" y="432"/>
                </a:lnTo>
                <a:lnTo>
                  <a:pt x="235" y="428"/>
                </a:lnTo>
                <a:lnTo>
                  <a:pt x="242" y="425"/>
                </a:lnTo>
                <a:lnTo>
                  <a:pt x="248" y="426"/>
                </a:lnTo>
                <a:lnTo>
                  <a:pt x="255" y="428"/>
                </a:lnTo>
                <a:lnTo>
                  <a:pt x="261" y="430"/>
                </a:lnTo>
                <a:lnTo>
                  <a:pt x="268" y="431"/>
                </a:lnTo>
                <a:lnTo>
                  <a:pt x="276" y="429"/>
                </a:lnTo>
                <a:lnTo>
                  <a:pt x="284" y="425"/>
                </a:lnTo>
                <a:lnTo>
                  <a:pt x="292" y="421"/>
                </a:lnTo>
                <a:lnTo>
                  <a:pt x="300" y="416"/>
                </a:lnTo>
                <a:lnTo>
                  <a:pt x="305" y="414"/>
                </a:lnTo>
                <a:lnTo>
                  <a:pt x="311" y="413"/>
                </a:lnTo>
                <a:lnTo>
                  <a:pt x="317" y="411"/>
                </a:lnTo>
                <a:lnTo>
                  <a:pt x="322" y="408"/>
                </a:lnTo>
                <a:lnTo>
                  <a:pt x="332" y="401"/>
                </a:lnTo>
                <a:lnTo>
                  <a:pt x="341" y="394"/>
                </a:lnTo>
                <a:lnTo>
                  <a:pt x="351" y="386"/>
                </a:lnTo>
                <a:lnTo>
                  <a:pt x="360" y="379"/>
                </a:lnTo>
                <a:lnTo>
                  <a:pt x="364" y="377"/>
                </a:lnTo>
                <a:lnTo>
                  <a:pt x="369" y="374"/>
                </a:lnTo>
                <a:lnTo>
                  <a:pt x="374" y="372"/>
                </a:lnTo>
                <a:lnTo>
                  <a:pt x="378" y="368"/>
                </a:lnTo>
                <a:lnTo>
                  <a:pt x="378" y="364"/>
                </a:lnTo>
                <a:lnTo>
                  <a:pt x="376" y="360"/>
                </a:lnTo>
                <a:lnTo>
                  <a:pt x="374" y="357"/>
                </a:lnTo>
                <a:lnTo>
                  <a:pt x="371" y="353"/>
                </a:lnTo>
                <a:lnTo>
                  <a:pt x="369" y="348"/>
                </a:lnTo>
                <a:lnTo>
                  <a:pt x="367" y="342"/>
                </a:lnTo>
                <a:lnTo>
                  <a:pt x="364" y="337"/>
                </a:lnTo>
                <a:lnTo>
                  <a:pt x="360" y="333"/>
                </a:lnTo>
                <a:lnTo>
                  <a:pt x="350" y="330"/>
                </a:lnTo>
                <a:lnTo>
                  <a:pt x="340" y="328"/>
                </a:lnTo>
                <a:lnTo>
                  <a:pt x="330" y="327"/>
                </a:lnTo>
                <a:lnTo>
                  <a:pt x="320" y="327"/>
                </a:lnTo>
                <a:lnTo>
                  <a:pt x="314" y="328"/>
                </a:lnTo>
                <a:lnTo>
                  <a:pt x="308" y="331"/>
                </a:lnTo>
                <a:lnTo>
                  <a:pt x="302" y="333"/>
                </a:lnTo>
                <a:lnTo>
                  <a:pt x="297" y="333"/>
                </a:lnTo>
                <a:lnTo>
                  <a:pt x="291" y="332"/>
                </a:lnTo>
                <a:lnTo>
                  <a:pt x="286" y="329"/>
                </a:lnTo>
                <a:lnTo>
                  <a:pt x="283" y="326"/>
                </a:lnTo>
                <a:lnTo>
                  <a:pt x="282" y="322"/>
                </a:lnTo>
                <a:lnTo>
                  <a:pt x="286" y="317"/>
                </a:lnTo>
                <a:lnTo>
                  <a:pt x="292" y="315"/>
                </a:lnTo>
                <a:lnTo>
                  <a:pt x="299" y="313"/>
                </a:lnTo>
                <a:lnTo>
                  <a:pt x="305" y="310"/>
                </a:lnTo>
                <a:lnTo>
                  <a:pt x="310" y="305"/>
                </a:lnTo>
                <a:lnTo>
                  <a:pt x="315" y="299"/>
                </a:lnTo>
                <a:lnTo>
                  <a:pt x="319" y="293"/>
                </a:lnTo>
                <a:lnTo>
                  <a:pt x="322" y="287"/>
                </a:lnTo>
                <a:lnTo>
                  <a:pt x="325" y="282"/>
                </a:lnTo>
                <a:lnTo>
                  <a:pt x="326" y="277"/>
                </a:lnTo>
                <a:lnTo>
                  <a:pt x="327" y="272"/>
                </a:lnTo>
                <a:lnTo>
                  <a:pt x="325" y="267"/>
                </a:lnTo>
                <a:lnTo>
                  <a:pt x="323" y="264"/>
                </a:lnTo>
                <a:lnTo>
                  <a:pt x="319" y="262"/>
                </a:lnTo>
                <a:lnTo>
                  <a:pt x="315" y="261"/>
                </a:lnTo>
                <a:lnTo>
                  <a:pt x="311" y="261"/>
                </a:lnTo>
                <a:lnTo>
                  <a:pt x="306" y="263"/>
                </a:lnTo>
                <a:lnTo>
                  <a:pt x="301" y="266"/>
                </a:lnTo>
                <a:lnTo>
                  <a:pt x="296" y="269"/>
                </a:lnTo>
                <a:lnTo>
                  <a:pt x="291" y="270"/>
                </a:lnTo>
                <a:lnTo>
                  <a:pt x="288" y="269"/>
                </a:lnTo>
                <a:lnTo>
                  <a:pt x="285" y="267"/>
                </a:lnTo>
                <a:lnTo>
                  <a:pt x="283" y="264"/>
                </a:lnTo>
                <a:lnTo>
                  <a:pt x="282" y="261"/>
                </a:lnTo>
                <a:lnTo>
                  <a:pt x="283" y="259"/>
                </a:lnTo>
                <a:lnTo>
                  <a:pt x="286" y="257"/>
                </a:lnTo>
                <a:lnTo>
                  <a:pt x="289" y="255"/>
                </a:lnTo>
                <a:lnTo>
                  <a:pt x="291" y="253"/>
                </a:lnTo>
                <a:lnTo>
                  <a:pt x="293" y="247"/>
                </a:lnTo>
                <a:lnTo>
                  <a:pt x="295" y="241"/>
                </a:lnTo>
                <a:lnTo>
                  <a:pt x="296" y="235"/>
                </a:lnTo>
                <a:lnTo>
                  <a:pt x="297" y="229"/>
                </a:lnTo>
                <a:lnTo>
                  <a:pt x="297" y="221"/>
                </a:lnTo>
                <a:lnTo>
                  <a:pt x="296" y="214"/>
                </a:lnTo>
                <a:lnTo>
                  <a:pt x="295" y="205"/>
                </a:lnTo>
                <a:lnTo>
                  <a:pt x="294" y="198"/>
                </a:lnTo>
                <a:lnTo>
                  <a:pt x="292" y="194"/>
                </a:lnTo>
                <a:lnTo>
                  <a:pt x="289" y="189"/>
                </a:lnTo>
                <a:lnTo>
                  <a:pt x="286" y="186"/>
                </a:lnTo>
                <a:lnTo>
                  <a:pt x="282" y="183"/>
                </a:lnTo>
                <a:lnTo>
                  <a:pt x="281" y="184"/>
                </a:lnTo>
                <a:lnTo>
                  <a:pt x="280" y="186"/>
                </a:lnTo>
                <a:lnTo>
                  <a:pt x="280" y="189"/>
                </a:lnTo>
                <a:lnTo>
                  <a:pt x="279" y="192"/>
                </a:lnTo>
                <a:lnTo>
                  <a:pt x="279" y="195"/>
                </a:lnTo>
                <a:lnTo>
                  <a:pt x="278" y="198"/>
                </a:lnTo>
                <a:lnTo>
                  <a:pt x="278" y="201"/>
                </a:lnTo>
                <a:lnTo>
                  <a:pt x="276" y="204"/>
                </a:lnTo>
                <a:lnTo>
                  <a:pt x="274" y="207"/>
                </a:lnTo>
                <a:lnTo>
                  <a:pt x="272" y="211"/>
                </a:lnTo>
                <a:lnTo>
                  <a:pt x="269" y="214"/>
                </a:lnTo>
                <a:lnTo>
                  <a:pt x="265" y="215"/>
                </a:lnTo>
                <a:lnTo>
                  <a:pt x="261" y="214"/>
                </a:lnTo>
                <a:lnTo>
                  <a:pt x="259" y="211"/>
                </a:lnTo>
                <a:lnTo>
                  <a:pt x="256" y="207"/>
                </a:lnTo>
                <a:lnTo>
                  <a:pt x="253" y="204"/>
                </a:lnTo>
                <a:lnTo>
                  <a:pt x="251" y="202"/>
                </a:lnTo>
                <a:lnTo>
                  <a:pt x="248" y="201"/>
                </a:lnTo>
                <a:lnTo>
                  <a:pt x="246" y="200"/>
                </a:lnTo>
                <a:lnTo>
                  <a:pt x="245" y="198"/>
                </a:lnTo>
                <a:lnTo>
                  <a:pt x="246" y="195"/>
                </a:lnTo>
                <a:lnTo>
                  <a:pt x="249" y="194"/>
                </a:lnTo>
                <a:lnTo>
                  <a:pt x="252" y="192"/>
                </a:lnTo>
                <a:lnTo>
                  <a:pt x="253" y="189"/>
                </a:lnTo>
                <a:lnTo>
                  <a:pt x="256" y="181"/>
                </a:lnTo>
                <a:lnTo>
                  <a:pt x="257" y="172"/>
                </a:lnTo>
                <a:lnTo>
                  <a:pt x="258" y="163"/>
                </a:lnTo>
                <a:lnTo>
                  <a:pt x="259" y="155"/>
                </a:lnTo>
                <a:lnTo>
                  <a:pt x="261" y="149"/>
                </a:lnTo>
                <a:lnTo>
                  <a:pt x="263" y="143"/>
                </a:lnTo>
                <a:lnTo>
                  <a:pt x="265" y="137"/>
                </a:lnTo>
                <a:lnTo>
                  <a:pt x="265" y="132"/>
                </a:lnTo>
                <a:lnTo>
                  <a:pt x="264" y="129"/>
                </a:lnTo>
                <a:lnTo>
                  <a:pt x="261" y="126"/>
                </a:lnTo>
                <a:lnTo>
                  <a:pt x="257" y="124"/>
                </a:lnTo>
                <a:lnTo>
                  <a:pt x="253" y="123"/>
                </a:lnTo>
                <a:lnTo>
                  <a:pt x="248" y="122"/>
                </a:lnTo>
                <a:lnTo>
                  <a:pt x="243" y="123"/>
                </a:lnTo>
                <a:lnTo>
                  <a:pt x="238" y="123"/>
                </a:lnTo>
                <a:lnTo>
                  <a:pt x="233" y="123"/>
                </a:lnTo>
                <a:lnTo>
                  <a:pt x="230" y="122"/>
                </a:lnTo>
                <a:lnTo>
                  <a:pt x="227" y="121"/>
                </a:lnTo>
                <a:lnTo>
                  <a:pt x="224" y="119"/>
                </a:lnTo>
                <a:lnTo>
                  <a:pt x="222" y="117"/>
                </a:lnTo>
                <a:lnTo>
                  <a:pt x="220" y="115"/>
                </a:lnTo>
                <a:lnTo>
                  <a:pt x="218" y="112"/>
                </a:lnTo>
                <a:lnTo>
                  <a:pt x="217" y="109"/>
                </a:lnTo>
                <a:lnTo>
                  <a:pt x="216" y="106"/>
                </a:lnTo>
                <a:lnTo>
                  <a:pt x="216" y="102"/>
                </a:lnTo>
                <a:lnTo>
                  <a:pt x="216" y="99"/>
                </a:lnTo>
                <a:lnTo>
                  <a:pt x="216" y="95"/>
                </a:lnTo>
                <a:lnTo>
                  <a:pt x="216" y="91"/>
                </a:lnTo>
                <a:lnTo>
                  <a:pt x="215" y="86"/>
                </a:lnTo>
                <a:lnTo>
                  <a:pt x="214" y="80"/>
                </a:lnTo>
                <a:lnTo>
                  <a:pt x="212" y="74"/>
                </a:lnTo>
                <a:lnTo>
                  <a:pt x="210" y="68"/>
                </a:lnTo>
                <a:lnTo>
                  <a:pt x="208" y="63"/>
                </a:lnTo>
                <a:lnTo>
                  <a:pt x="206" y="58"/>
                </a:lnTo>
                <a:lnTo>
                  <a:pt x="204" y="53"/>
                </a:lnTo>
                <a:lnTo>
                  <a:pt x="202" y="48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1449388" y="32718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Freeform 11"/>
          <p:cNvSpPr>
            <a:spLocks/>
          </p:cNvSpPr>
          <p:nvPr/>
        </p:nvSpPr>
        <p:spPr bwMode="auto">
          <a:xfrm>
            <a:off x="1189038" y="2619375"/>
            <a:ext cx="495300" cy="700088"/>
          </a:xfrm>
          <a:custGeom>
            <a:avLst/>
            <a:gdLst>
              <a:gd name="T0" fmla="*/ 184 w 379"/>
              <a:gd name="T1" fmla="*/ 7 h 441"/>
              <a:gd name="T2" fmla="*/ 172 w 379"/>
              <a:gd name="T3" fmla="*/ 16 h 441"/>
              <a:gd name="T4" fmla="*/ 160 w 379"/>
              <a:gd name="T5" fmla="*/ 63 h 441"/>
              <a:gd name="T6" fmla="*/ 140 w 379"/>
              <a:gd name="T7" fmla="*/ 60 h 441"/>
              <a:gd name="T8" fmla="*/ 126 w 379"/>
              <a:gd name="T9" fmla="*/ 52 h 441"/>
              <a:gd name="T10" fmla="*/ 138 w 379"/>
              <a:gd name="T11" fmla="*/ 81 h 441"/>
              <a:gd name="T12" fmla="*/ 141 w 379"/>
              <a:gd name="T13" fmla="*/ 113 h 441"/>
              <a:gd name="T14" fmla="*/ 119 w 379"/>
              <a:gd name="T15" fmla="*/ 120 h 441"/>
              <a:gd name="T16" fmla="*/ 123 w 379"/>
              <a:gd name="T17" fmla="*/ 147 h 441"/>
              <a:gd name="T18" fmla="*/ 107 w 379"/>
              <a:gd name="T19" fmla="*/ 166 h 441"/>
              <a:gd name="T20" fmla="*/ 93 w 379"/>
              <a:gd name="T21" fmla="*/ 186 h 441"/>
              <a:gd name="T22" fmla="*/ 101 w 379"/>
              <a:gd name="T23" fmla="*/ 210 h 441"/>
              <a:gd name="T24" fmla="*/ 85 w 379"/>
              <a:gd name="T25" fmla="*/ 214 h 441"/>
              <a:gd name="T26" fmla="*/ 53 w 379"/>
              <a:gd name="T27" fmla="*/ 196 h 441"/>
              <a:gd name="T28" fmla="*/ 21 w 379"/>
              <a:gd name="T29" fmla="*/ 206 h 441"/>
              <a:gd name="T30" fmla="*/ 56 w 379"/>
              <a:gd name="T31" fmla="*/ 226 h 441"/>
              <a:gd name="T32" fmla="*/ 87 w 379"/>
              <a:gd name="T33" fmla="*/ 266 h 441"/>
              <a:gd name="T34" fmla="*/ 97 w 379"/>
              <a:gd name="T35" fmla="*/ 286 h 441"/>
              <a:gd name="T36" fmla="*/ 51 w 379"/>
              <a:gd name="T37" fmla="*/ 280 h 441"/>
              <a:gd name="T38" fmla="*/ 10 w 379"/>
              <a:gd name="T39" fmla="*/ 264 h 441"/>
              <a:gd name="T40" fmla="*/ 6 w 379"/>
              <a:gd name="T41" fmla="*/ 295 h 441"/>
              <a:gd name="T42" fmla="*/ 39 w 379"/>
              <a:gd name="T43" fmla="*/ 320 h 441"/>
              <a:gd name="T44" fmla="*/ 74 w 379"/>
              <a:gd name="T45" fmla="*/ 345 h 441"/>
              <a:gd name="T46" fmla="*/ 63 w 379"/>
              <a:gd name="T47" fmla="*/ 365 h 441"/>
              <a:gd name="T48" fmla="*/ 34 w 379"/>
              <a:gd name="T49" fmla="*/ 377 h 441"/>
              <a:gd name="T50" fmla="*/ 25 w 379"/>
              <a:gd name="T51" fmla="*/ 401 h 441"/>
              <a:gd name="T52" fmla="*/ 83 w 379"/>
              <a:gd name="T53" fmla="*/ 418 h 441"/>
              <a:gd name="T54" fmla="*/ 134 w 379"/>
              <a:gd name="T55" fmla="*/ 429 h 441"/>
              <a:gd name="T56" fmla="*/ 197 w 379"/>
              <a:gd name="T57" fmla="*/ 438 h 441"/>
              <a:gd name="T58" fmla="*/ 235 w 379"/>
              <a:gd name="T59" fmla="*/ 428 h 441"/>
              <a:gd name="T60" fmla="*/ 276 w 379"/>
              <a:gd name="T61" fmla="*/ 429 h 441"/>
              <a:gd name="T62" fmla="*/ 317 w 379"/>
              <a:gd name="T63" fmla="*/ 411 h 441"/>
              <a:gd name="T64" fmla="*/ 364 w 379"/>
              <a:gd name="T65" fmla="*/ 377 h 441"/>
              <a:gd name="T66" fmla="*/ 374 w 379"/>
              <a:gd name="T67" fmla="*/ 357 h 441"/>
              <a:gd name="T68" fmla="*/ 350 w 379"/>
              <a:gd name="T69" fmla="*/ 330 h 441"/>
              <a:gd name="T70" fmla="*/ 302 w 379"/>
              <a:gd name="T71" fmla="*/ 333 h 441"/>
              <a:gd name="T72" fmla="*/ 286 w 379"/>
              <a:gd name="T73" fmla="*/ 317 h 441"/>
              <a:gd name="T74" fmla="*/ 319 w 379"/>
              <a:gd name="T75" fmla="*/ 293 h 441"/>
              <a:gd name="T76" fmla="*/ 323 w 379"/>
              <a:gd name="T77" fmla="*/ 264 h 441"/>
              <a:gd name="T78" fmla="*/ 296 w 379"/>
              <a:gd name="T79" fmla="*/ 269 h 441"/>
              <a:gd name="T80" fmla="*/ 283 w 379"/>
              <a:gd name="T81" fmla="*/ 259 h 441"/>
              <a:gd name="T82" fmla="*/ 296 w 379"/>
              <a:gd name="T83" fmla="*/ 235 h 441"/>
              <a:gd name="T84" fmla="*/ 292 w 379"/>
              <a:gd name="T85" fmla="*/ 194 h 441"/>
              <a:gd name="T86" fmla="*/ 280 w 379"/>
              <a:gd name="T87" fmla="*/ 189 h 441"/>
              <a:gd name="T88" fmla="*/ 274 w 379"/>
              <a:gd name="T89" fmla="*/ 207 h 441"/>
              <a:gd name="T90" fmla="*/ 256 w 379"/>
              <a:gd name="T91" fmla="*/ 207 h 441"/>
              <a:gd name="T92" fmla="*/ 246 w 379"/>
              <a:gd name="T93" fmla="*/ 195 h 441"/>
              <a:gd name="T94" fmla="*/ 258 w 379"/>
              <a:gd name="T95" fmla="*/ 163 h 441"/>
              <a:gd name="T96" fmla="*/ 264 w 379"/>
              <a:gd name="T97" fmla="*/ 129 h 441"/>
              <a:gd name="T98" fmla="*/ 238 w 379"/>
              <a:gd name="T99" fmla="*/ 123 h 441"/>
              <a:gd name="T100" fmla="*/ 220 w 379"/>
              <a:gd name="T101" fmla="*/ 115 h 441"/>
              <a:gd name="T102" fmla="*/ 216 w 379"/>
              <a:gd name="T103" fmla="*/ 95 h 441"/>
              <a:gd name="T104" fmla="*/ 208 w 379"/>
              <a:gd name="T105" fmla="*/ 63 h 44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79"/>
              <a:gd name="T160" fmla="*/ 0 h 441"/>
              <a:gd name="T161" fmla="*/ 379 w 379"/>
              <a:gd name="T162" fmla="*/ 441 h 44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79" h="441">
                <a:moveTo>
                  <a:pt x="202" y="48"/>
                </a:moveTo>
                <a:lnTo>
                  <a:pt x="197" y="39"/>
                </a:lnTo>
                <a:lnTo>
                  <a:pt x="193" y="30"/>
                </a:lnTo>
                <a:lnTo>
                  <a:pt x="189" y="20"/>
                </a:lnTo>
                <a:lnTo>
                  <a:pt x="185" y="11"/>
                </a:lnTo>
                <a:lnTo>
                  <a:pt x="184" y="7"/>
                </a:lnTo>
                <a:lnTo>
                  <a:pt x="184" y="3"/>
                </a:lnTo>
                <a:lnTo>
                  <a:pt x="183" y="0"/>
                </a:lnTo>
                <a:lnTo>
                  <a:pt x="182" y="0"/>
                </a:lnTo>
                <a:lnTo>
                  <a:pt x="177" y="4"/>
                </a:lnTo>
                <a:lnTo>
                  <a:pt x="174" y="10"/>
                </a:lnTo>
                <a:lnTo>
                  <a:pt x="172" y="16"/>
                </a:lnTo>
                <a:lnTo>
                  <a:pt x="170" y="22"/>
                </a:lnTo>
                <a:lnTo>
                  <a:pt x="168" y="32"/>
                </a:lnTo>
                <a:lnTo>
                  <a:pt x="166" y="41"/>
                </a:lnTo>
                <a:lnTo>
                  <a:pt x="164" y="51"/>
                </a:lnTo>
                <a:lnTo>
                  <a:pt x="161" y="60"/>
                </a:lnTo>
                <a:lnTo>
                  <a:pt x="160" y="63"/>
                </a:lnTo>
                <a:lnTo>
                  <a:pt x="158" y="66"/>
                </a:lnTo>
                <a:lnTo>
                  <a:pt x="156" y="68"/>
                </a:lnTo>
                <a:lnTo>
                  <a:pt x="153" y="68"/>
                </a:lnTo>
                <a:lnTo>
                  <a:pt x="148" y="67"/>
                </a:lnTo>
                <a:lnTo>
                  <a:pt x="144" y="64"/>
                </a:lnTo>
                <a:lnTo>
                  <a:pt x="140" y="60"/>
                </a:lnTo>
                <a:lnTo>
                  <a:pt x="136" y="57"/>
                </a:lnTo>
                <a:lnTo>
                  <a:pt x="133" y="55"/>
                </a:lnTo>
                <a:lnTo>
                  <a:pt x="132" y="53"/>
                </a:lnTo>
                <a:lnTo>
                  <a:pt x="129" y="51"/>
                </a:lnTo>
                <a:lnTo>
                  <a:pt x="127" y="51"/>
                </a:lnTo>
                <a:lnTo>
                  <a:pt x="126" y="52"/>
                </a:lnTo>
                <a:lnTo>
                  <a:pt x="126" y="55"/>
                </a:lnTo>
                <a:lnTo>
                  <a:pt x="126" y="57"/>
                </a:lnTo>
                <a:lnTo>
                  <a:pt x="127" y="60"/>
                </a:lnTo>
                <a:lnTo>
                  <a:pt x="130" y="67"/>
                </a:lnTo>
                <a:lnTo>
                  <a:pt x="135" y="74"/>
                </a:lnTo>
                <a:lnTo>
                  <a:pt x="138" y="81"/>
                </a:lnTo>
                <a:lnTo>
                  <a:pt x="141" y="88"/>
                </a:lnTo>
                <a:lnTo>
                  <a:pt x="142" y="94"/>
                </a:lnTo>
                <a:lnTo>
                  <a:pt x="143" y="100"/>
                </a:lnTo>
                <a:lnTo>
                  <a:pt x="142" y="106"/>
                </a:lnTo>
                <a:lnTo>
                  <a:pt x="141" y="112"/>
                </a:lnTo>
                <a:lnTo>
                  <a:pt x="141" y="113"/>
                </a:lnTo>
                <a:lnTo>
                  <a:pt x="139" y="115"/>
                </a:lnTo>
                <a:lnTo>
                  <a:pt x="137" y="116"/>
                </a:lnTo>
                <a:lnTo>
                  <a:pt x="136" y="117"/>
                </a:lnTo>
                <a:lnTo>
                  <a:pt x="130" y="119"/>
                </a:lnTo>
                <a:lnTo>
                  <a:pt x="124" y="119"/>
                </a:lnTo>
                <a:lnTo>
                  <a:pt x="119" y="120"/>
                </a:lnTo>
                <a:lnTo>
                  <a:pt x="116" y="123"/>
                </a:lnTo>
                <a:lnTo>
                  <a:pt x="116" y="127"/>
                </a:lnTo>
                <a:lnTo>
                  <a:pt x="119" y="131"/>
                </a:lnTo>
                <a:lnTo>
                  <a:pt x="122" y="136"/>
                </a:lnTo>
                <a:lnTo>
                  <a:pt x="124" y="140"/>
                </a:lnTo>
                <a:lnTo>
                  <a:pt x="123" y="147"/>
                </a:lnTo>
                <a:lnTo>
                  <a:pt x="122" y="154"/>
                </a:lnTo>
                <a:lnTo>
                  <a:pt x="119" y="160"/>
                </a:lnTo>
                <a:lnTo>
                  <a:pt x="116" y="166"/>
                </a:lnTo>
                <a:lnTo>
                  <a:pt x="113" y="167"/>
                </a:lnTo>
                <a:lnTo>
                  <a:pt x="110" y="167"/>
                </a:lnTo>
                <a:lnTo>
                  <a:pt x="107" y="166"/>
                </a:lnTo>
                <a:lnTo>
                  <a:pt x="104" y="166"/>
                </a:lnTo>
                <a:lnTo>
                  <a:pt x="100" y="169"/>
                </a:lnTo>
                <a:lnTo>
                  <a:pt x="97" y="172"/>
                </a:lnTo>
                <a:lnTo>
                  <a:pt x="94" y="176"/>
                </a:lnTo>
                <a:lnTo>
                  <a:pt x="92" y="181"/>
                </a:lnTo>
                <a:lnTo>
                  <a:pt x="93" y="186"/>
                </a:lnTo>
                <a:lnTo>
                  <a:pt x="94" y="192"/>
                </a:lnTo>
                <a:lnTo>
                  <a:pt x="96" y="198"/>
                </a:lnTo>
                <a:lnTo>
                  <a:pt x="98" y="204"/>
                </a:lnTo>
                <a:lnTo>
                  <a:pt x="99" y="206"/>
                </a:lnTo>
                <a:lnTo>
                  <a:pt x="101" y="208"/>
                </a:lnTo>
                <a:lnTo>
                  <a:pt x="101" y="210"/>
                </a:lnTo>
                <a:lnTo>
                  <a:pt x="101" y="212"/>
                </a:lnTo>
                <a:lnTo>
                  <a:pt x="99" y="214"/>
                </a:lnTo>
                <a:lnTo>
                  <a:pt x="96" y="215"/>
                </a:lnTo>
                <a:lnTo>
                  <a:pt x="93" y="216"/>
                </a:lnTo>
                <a:lnTo>
                  <a:pt x="90" y="215"/>
                </a:lnTo>
                <a:lnTo>
                  <a:pt x="85" y="214"/>
                </a:lnTo>
                <a:lnTo>
                  <a:pt x="81" y="211"/>
                </a:lnTo>
                <a:lnTo>
                  <a:pt x="77" y="209"/>
                </a:lnTo>
                <a:lnTo>
                  <a:pt x="72" y="206"/>
                </a:lnTo>
                <a:lnTo>
                  <a:pt x="66" y="203"/>
                </a:lnTo>
                <a:lnTo>
                  <a:pt x="60" y="200"/>
                </a:lnTo>
                <a:lnTo>
                  <a:pt x="53" y="196"/>
                </a:lnTo>
                <a:lnTo>
                  <a:pt x="47" y="195"/>
                </a:lnTo>
                <a:lnTo>
                  <a:pt x="39" y="195"/>
                </a:lnTo>
                <a:lnTo>
                  <a:pt x="32" y="196"/>
                </a:lnTo>
                <a:lnTo>
                  <a:pt x="25" y="199"/>
                </a:lnTo>
                <a:lnTo>
                  <a:pt x="21" y="204"/>
                </a:lnTo>
                <a:lnTo>
                  <a:pt x="21" y="206"/>
                </a:lnTo>
                <a:lnTo>
                  <a:pt x="26" y="207"/>
                </a:lnTo>
                <a:lnTo>
                  <a:pt x="33" y="208"/>
                </a:lnTo>
                <a:lnTo>
                  <a:pt x="38" y="209"/>
                </a:lnTo>
                <a:lnTo>
                  <a:pt x="44" y="214"/>
                </a:lnTo>
                <a:lnTo>
                  <a:pt x="50" y="220"/>
                </a:lnTo>
                <a:lnTo>
                  <a:pt x="56" y="226"/>
                </a:lnTo>
                <a:lnTo>
                  <a:pt x="61" y="232"/>
                </a:lnTo>
                <a:lnTo>
                  <a:pt x="66" y="239"/>
                </a:lnTo>
                <a:lnTo>
                  <a:pt x="71" y="247"/>
                </a:lnTo>
                <a:lnTo>
                  <a:pt x="75" y="254"/>
                </a:lnTo>
                <a:lnTo>
                  <a:pt x="81" y="261"/>
                </a:lnTo>
                <a:lnTo>
                  <a:pt x="87" y="266"/>
                </a:lnTo>
                <a:lnTo>
                  <a:pt x="93" y="269"/>
                </a:lnTo>
                <a:lnTo>
                  <a:pt x="100" y="273"/>
                </a:lnTo>
                <a:lnTo>
                  <a:pt x="104" y="278"/>
                </a:lnTo>
                <a:lnTo>
                  <a:pt x="104" y="281"/>
                </a:lnTo>
                <a:lnTo>
                  <a:pt x="101" y="284"/>
                </a:lnTo>
                <a:lnTo>
                  <a:pt x="97" y="286"/>
                </a:lnTo>
                <a:lnTo>
                  <a:pt x="92" y="287"/>
                </a:lnTo>
                <a:lnTo>
                  <a:pt x="84" y="287"/>
                </a:lnTo>
                <a:lnTo>
                  <a:pt x="75" y="285"/>
                </a:lnTo>
                <a:lnTo>
                  <a:pt x="67" y="283"/>
                </a:lnTo>
                <a:lnTo>
                  <a:pt x="58" y="281"/>
                </a:lnTo>
                <a:lnTo>
                  <a:pt x="51" y="280"/>
                </a:lnTo>
                <a:lnTo>
                  <a:pt x="43" y="279"/>
                </a:lnTo>
                <a:lnTo>
                  <a:pt x="36" y="277"/>
                </a:lnTo>
                <a:lnTo>
                  <a:pt x="29" y="275"/>
                </a:lnTo>
                <a:lnTo>
                  <a:pt x="22" y="272"/>
                </a:lnTo>
                <a:lnTo>
                  <a:pt x="16" y="267"/>
                </a:lnTo>
                <a:lnTo>
                  <a:pt x="10" y="264"/>
                </a:lnTo>
                <a:lnTo>
                  <a:pt x="3" y="264"/>
                </a:lnTo>
                <a:lnTo>
                  <a:pt x="0" y="269"/>
                </a:lnTo>
                <a:lnTo>
                  <a:pt x="0" y="275"/>
                </a:lnTo>
                <a:lnTo>
                  <a:pt x="1" y="283"/>
                </a:lnTo>
                <a:lnTo>
                  <a:pt x="3" y="290"/>
                </a:lnTo>
                <a:lnTo>
                  <a:pt x="6" y="295"/>
                </a:lnTo>
                <a:lnTo>
                  <a:pt x="9" y="299"/>
                </a:lnTo>
                <a:lnTo>
                  <a:pt x="13" y="303"/>
                </a:lnTo>
                <a:lnTo>
                  <a:pt x="18" y="307"/>
                </a:lnTo>
                <a:lnTo>
                  <a:pt x="25" y="312"/>
                </a:lnTo>
                <a:lnTo>
                  <a:pt x="32" y="316"/>
                </a:lnTo>
                <a:lnTo>
                  <a:pt x="39" y="320"/>
                </a:lnTo>
                <a:lnTo>
                  <a:pt x="47" y="324"/>
                </a:lnTo>
                <a:lnTo>
                  <a:pt x="53" y="328"/>
                </a:lnTo>
                <a:lnTo>
                  <a:pt x="60" y="332"/>
                </a:lnTo>
                <a:lnTo>
                  <a:pt x="67" y="337"/>
                </a:lnTo>
                <a:lnTo>
                  <a:pt x="72" y="342"/>
                </a:lnTo>
                <a:lnTo>
                  <a:pt x="74" y="345"/>
                </a:lnTo>
                <a:lnTo>
                  <a:pt x="76" y="349"/>
                </a:lnTo>
                <a:lnTo>
                  <a:pt x="76" y="353"/>
                </a:lnTo>
                <a:lnTo>
                  <a:pt x="75" y="356"/>
                </a:lnTo>
                <a:lnTo>
                  <a:pt x="72" y="360"/>
                </a:lnTo>
                <a:lnTo>
                  <a:pt x="68" y="363"/>
                </a:lnTo>
                <a:lnTo>
                  <a:pt x="63" y="365"/>
                </a:lnTo>
                <a:lnTo>
                  <a:pt x="58" y="368"/>
                </a:lnTo>
                <a:lnTo>
                  <a:pt x="53" y="370"/>
                </a:lnTo>
                <a:lnTo>
                  <a:pt x="48" y="372"/>
                </a:lnTo>
                <a:lnTo>
                  <a:pt x="43" y="374"/>
                </a:lnTo>
                <a:lnTo>
                  <a:pt x="38" y="376"/>
                </a:lnTo>
                <a:lnTo>
                  <a:pt x="34" y="377"/>
                </a:lnTo>
                <a:lnTo>
                  <a:pt x="29" y="378"/>
                </a:lnTo>
                <a:lnTo>
                  <a:pt x="26" y="379"/>
                </a:lnTo>
                <a:lnTo>
                  <a:pt x="23" y="382"/>
                </a:lnTo>
                <a:lnTo>
                  <a:pt x="22" y="388"/>
                </a:lnTo>
                <a:lnTo>
                  <a:pt x="23" y="395"/>
                </a:lnTo>
                <a:lnTo>
                  <a:pt x="25" y="401"/>
                </a:lnTo>
                <a:lnTo>
                  <a:pt x="29" y="405"/>
                </a:lnTo>
                <a:lnTo>
                  <a:pt x="41" y="409"/>
                </a:lnTo>
                <a:lnTo>
                  <a:pt x="53" y="410"/>
                </a:lnTo>
                <a:lnTo>
                  <a:pt x="66" y="411"/>
                </a:lnTo>
                <a:lnTo>
                  <a:pt x="78" y="414"/>
                </a:lnTo>
                <a:lnTo>
                  <a:pt x="83" y="418"/>
                </a:lnTo>
                <a:lnTo>
                  <a:pt x="86" y="424"/>
                </a:lnTo>
                <a:lnTo>
                  <a:pt x="90" y="430"/>
                </a:lnTo>
                <a:lnTo>
                  <a:pt x="95" y="434"/>
                </a:lnTo>
                <a:lnTo>
                  <a:pt x="108" y="434"/>
                </a:lnTo>
                <a:lnTo>
                  <a:pt x="121" y="432"/>
                </a:lnTo>
                <a:lnTo>
                  <a:pt x="134" y="429"/>
                </a:lnTo>
                <a:lnTo>
                  <a:pt x="147" y="428"/>
                </a:lnTo>
                <a:lnTo>
                  <a:pt x="158" y="429"/>
                </a:lnTo>
                <a:lnTo>
                  <a:pt x="169" y="432"/>
                </a:lnTo>
                <a:lnTo>
                  <a:pt x="179" y="434"/>
                </a:lnTo>
                <a:lnTo>
                  <a:pt x="190" y="437"/>
                </a:lnTo>
                <a:lnTo>
                  <a:pt x="197" y="438"/>
                </a:lnTo>
                <a:lnTo>
                  <a:pt x="203" y="439"/>
                </a:lnTo>
                <a:lnTo>
                  <a:pt x="210" y="440"/>
                </a:lnTo>
                <a:lnTo>
                  <a:pt x="216" y="440"/>
                </a:lnTo>
                <a:lnTo>
                  <a:pt x="223" y="437"/>
                </a:lnTo>
                <a:lnTo>
                  <a:pt x="229" y="432"/>
                </a:lnTo>
                <a:lnTo>
                  <a:pt x="235" y="428"/>
                </a:lnTo>
                <a:lnTo>
                  <a:pt x="242" y="425"/>
                </a:lnTo>
                <a:lnTo>
                  <a:pt x="248" y="426"/>
                </a:lnTo>
                <a:lnTo>
                  <a:pt x="255" y="428"/>
                </a:lnTo>
                <a:lnTo>
                  <a:pt x="261" y="430"/>
                </a:lnTo>
                <a:lnTo>
                  <a:pt x="268" y="431"/>
                </a:lnTo>
                <a:lnTo>
                  <a:pt x="276" y="429"/>
                </a:lnTo>
                <a:lnTo>
                  <a:pt x="284" y="425"/>
                </a:lnTo>
                <a:lnTo>
                  <a:pt x="292" y="421"/>
                </a:lnTo>
                <a:lnTo>
                  <a:pt x="300" y="416"/>
                </a:lnTo>
                <a:lnTo>
                  <a:pt x="305" y="414"/>
                </a:lnTo>
                <a:lnTo>
                  <a:pt x="311" y="413"/>
                </a:lnTo>
                <a:lnTo>
                  <a:pt x="317" y="411"/>
                </a:lnTo>
                <a:lnTo>
                  <a:pt x="322" y="408"/>
                </a:lnTo>
                <a:lnTo>
                  <a:pt x="332" y="401"/>
                </a:lnTo>
                <a:lnTo>
                  <a:pt x="341" y="394"/>
                </a:lnTo>
                <a:lnTo>
                  <a:pt x="351" y="386"/>
                </a:lnTo>
                <a:lnTo>
                  <a:pt x="360" y="379"/>
                </a:lnTo>
                <a:lnTo>
                  <a:pt x="364" y="377"/>
                </a:lnTo>
                <a:lnTo>
                  <a:pt x="369" y="374"/>
                </a:lnTo>
                <a:lnTo>
                  <a:pt x="374" y="372"/>
                </a:lnTo>
                <a:lnTo>
                  <a:pt x="378" y="368"/>
                </a:lnTo>
                <a:lnTo>
                  <a:pt x="378" y="364"/>
                </a:lnTo>
                <a:lnTo>
                  <a:pt x="376" y="360"/>
                </a:lnTo>
                <a:lnTo>
                  <a:pt x="374" y="357"/>
                </a:lnTo>
                <a:lnTo>
                  <a:pt x="371" y="353"/>
                </a:lnTo>
                <a:lnTo>
                  <a:pt x="369" y="348"/>
                </a:lnTo>
                <a:lnTo>
                  <a:pt x="367" y="342"/>
                </a:lnTo>
                <a:lnTo>
                  <a:pt x="364" y="337"/>
                </a:lnTo>
                <a:lnTo>
                  <a:pt x="360" y="333"/>
                </a:lnTo>
                <a:lnTo>
                  <a:pt x="350" y="330"/>
                </a:lnTo>
                <a:lnTo>
                  <a:pt x="340" y="328"/>
                </a:lnTo>
                <a:lnTo>
                  <a:pt x="330" y="327"/>
                </a:lnTo>
                <a:lnTo>
                  <a:pt x="320" y="327"/>
                </a:lnTo>
                <a:lnTo>
                  <a:pt x="314" y="328"/>
                </a:lnTo>
                <a:lnTo>
                  <a:pt x="308" y="331"/>
                </a:lnTo>
                <a:lnTo>
                  <a:pt x="302" y="333"/>
                </a:lnTo>
                <a:lnTo>
                  <a:pt x="297" y="333"/>
                </a:lnTo>
                <a:lnTo>
                  <a:pt x="291" y="332"/>
                </a:lnTo>
                <a:lnTo>
                  <a:pt x="286" y="329"/>
                </a:lnTo>
                <a:lnTo>
                  <a:pt x="283" y="326"/>
                </a:lnTo>
                <a:lnTo>
                  <a:pt x="282" y="322"/>
                </a:lnTo>
                <a:lnTo>
                  <a:pt x="286" y="317"/>
                </a:lnTo>
                <a:lnTo>
                  <a:pt x="292" y="315"/>
                </a:lnTo>
                <a:lnTo>
                  <a:pt x="299" y="313"/>
                </a:lnTo>
                <a:lnTo>
                  <a:pt x="305" y="310"/>
                </a:lnTo>
                <a:lnTo>
                  <a:pt x="310" y="305"/>
                </a:lnTo>
                <a:lnTo>
                  <a:pt x="315" y="299"/>
                </a:lnTo>
                <a:lnTo>
                  <a:pt x="319" y="293"/>
                </a:lnTo>
                <a:lnTo>
                  <a:pt x="322" y="287"/>
                </a:lnTo>
                <a:lnTo>
                  <a:pt x="325" y="282"/>
                </a:lnTo>
                <a:lnTo>
                  <a:pt x="326" y="277"/>
                </a:lnTo>
                <a:lnTo>
                  <a:pt x="327" y="272"/>
                </a:lnTo>
                <a:lnTo>
                  <a:pt x="325" y="267"/>
                </a:lnTo>
                <a:lnTo>
                  <a:pt x="323" y="264"/>
                </a:lnTo>
                <a:lnTo>
                  <a:pt x="319" y="262"/>
                </a:lnTo>
                <a:lnTo>
                  <a:pt x="315" y="261"/>
                </a:lnTo>
                <a:lnTo>
                  <a:pt x="311" y="261"/>
                </a:lnTo>
                <a:lnTo>
                  <a:pt x="306" y="263"/>
                </a:lnTo>
                <a:lnTo>
                  <a:pt x="301" y="266"/>
                </a:lnTo>
                <a:lnTo>
                  <a:pt x="296" y="269"/>
                </a:lnTo>
                <a:lnTo>
                  <a:pt x="291" y="270"/>
                </a:lnTo>
                <a:lnTo>
                  <a:pt x="288" y="269"/>
                </a:lnTo>
                <a:lnTo>
                  <a:pt x="285" y="267"/>
                </a:lnTo>
                <a:lnTo>
                  <a:pt x="283" y="264"/>
                </a:lnTo>
                <a:lnTo>
                  <a:pt x="282" y="261"/>
                </a:lnTo>
                <a:lnTo>
                  <a:pt x="283" y="259"/>
                </a:lnTo>
                <a:lnTo>
                  <a:pt x="286" y="257"/>
                </a:lnTo>
                <a:lnTo>
                  <a:pt x="289" y="255"/>
                </a:lnTo>
                <a:lnTo>
                  <a:pt x="291" y="253"/>
                </a:lnTo>
                <a:lnTo>
                  <a:pt x="293" y="247"/>
                </a:lnTo>
                <a:lnTo>
                  <a:pt x="295" y="241"/>
                </a:lnTo>
                <a:lnTo>
                  <a:pt x="296" y="235"/>
                </a:lnTo>
                <a:lnTo>
                  <a:pt x="297" y="229"/>
                </a:lnTo>
                <a:lnTo>
                  <a:pt x="297" y="221"/>
                </a:lnTo>
                <a:lnTo>
                  <a:pt x="296" y="214"/>
                </a:lnTo>
                <a:lnTo>
                  <a:pt x="295" y="205"/>
                </a:lnTo>
                <a:lnTo>
                  <a:pt x="294" y="198"/>
                </a:lnTo>
                <a:lnTo>
                  <a:pt x="292" y="194"/>
                </a:lnTo>
                <a:lnTo>
                  <a:pt x="289" y="189"/>
                </a:lnTo>
                <a:lnTo>
                  <a:pt x="286" y="186"/>
                </a:lnTo>
                <a:lnTo>
                  <a:pt x="282" y="183"/>
                </a:lnTo>
                <a:lnTo>
                  <a:pt x="281" y="184"/>
                </a:lnTo>
                <a:lnTo>
                  <a:pt x="280" y="186"/>
                </a:lnTo>
                <a:lnTo>
                  <a:pt x="280" y="189"/>
                </a:lnTo>
                <a:lnTo>
                  <a:pt x="279" y="192"/>
                </a:lnTo>
                <a:lnTo>
                  <a:pt x="279" y="195"/>
                </a:lnTo>
                <a:lnTo>
                  <a:pt x="278" y="198"/>
                </a:lnTo>
                <a:lnTo>
                  <a:pt x="278" y="201"/>
                </a:lnTo>
                <a:lnTo>
                  <a:pt x="276" y="204"/>
                </a:lnTo>
                <a:lnTo>
                  <a:pt x="274" y="207"/>
                </a:lnTo>
                <a:lnTo>
                  <a:pt x="272" y="211"/>
                </a:lnTo>
                <a:lnTo>
                  <a:pt x="269" y="214"/>
                </a:lnTo>
                <a:lnTo>
                  <a:pt x="265" y="215"/>
                </a:lnTo>
                <a:lnTo>
                  <a:pt x="261" y="214"/>
                </a:lnTo>
                <a:lnTo>
                  <a:pt x="259" y="211"/>
                </a:lnTo>
                <a:lnTo>
                  <a:pt x="256" y="207"/>
                </a:lnTo>
                <a:lnTo>
                  <a:pt x="253" y="204"/>
                </a:lnTo>
                <a:lnTo>
                  <a:pt x="251" y="202"/>
                </a:lnTo>
                <a:lnTo>
                  <a:pt x="248" y="201"/>
                </a:lnTo>
                <a:lnTo>
                  <a:pt x="246" y="200"/>
                </a:lnTo>
                <a:lnTo>
                  <a:pt x="245" y="198"/>
                </a:lnTo>
                <a:lnTo>
                  <a:pt x="246" y="195"/>
                </a:lnTo>
                <a:lnTo>
                  <a:pt x="249" y="194"/>
                </a:lnTo>
                <a:lnTo>
                  <a:pt x="252" y="192"/>
                </a:lnTo>
                <a:lnTo>
                  <a:pt x="253" y="189"/>
                </a:lnTo>
                <a:lnTo>
                  <a:pt x="256" y="181"/>
                </a:lnTo>
                <a:lnTo>
                  <a:pt x="257" y="172"/>
                </a:lnTo>
                <a:lnTo>
                  <a:pt x="258" y="163"/>
                </a:lnTo>
                <a:lnTo>
                  <a:pt x="259" y="155"/>
                </a:lnTo>
                <a:lnTo>
                  <a:pt x="261" y="149"/>
                </a:lnTo>
                <a:lnTo>
                  <a:pt x="263" y="143"/>
                </a:lnTo>
                <a:lnTo>
                  <a:pt x="265" y="137"/>
                </a:lnTo>
                <a:lnTo>
                  <a:pt x="265" y="132"/>
                </a:lnTo>
                <a:lnTo>
                  <a:pt x="264" y="129"/>
                </a:lnTo>
                <a:lnTo>
                  <a:pt x="261" y="126"/>
                </a:lnTo>
                <a:lnTo>
                  <a:pt x="257" y="124"/>
                </a:lnTo>
                <a:lnTo>
                  <a:pt x="253" y="123"/>
                </a:lnTo>
                <a:lnTo>
                  <a:pt x="248" y="122"/>
                </a:lnTo>
                <a:lnTo>
                  <a:pt x="243" y="123"/>
                </a:lnTo>
                <a:lnTo>
                  <a:pt x="238" y="123"/>
                </a:lnTo>
                <a:lnTo>
                  <a:pt x="233" y="123"/>
                </a:lnTo>
                <a:lnTo>
                  <a:pt x="230" y="122"/>
                </a:lnTo>
                <a:lnTo>
                  <a:pt x="227" y="121"/>
                </a:lnTo>
                <a:lnTo>
                  <a:pt x="224" y="119"/>
                </a:lnTo>
                <a:lnTo>
                  <a:pt x="222" y="117"/>
                </a:lnTo>
                <a:lnTo>
                  <a:pt x="220" y="115"/>
                </a:lnTo>
                <a:lnTo>
                  <a:pt x="218" y="112"/>
                </a:lnTo>
                <a:lnTo>
                  <a:pt x="217" y="109"/>
                </a:lnTo>
                <a:lnTo>
                  <a:pt x="216" y="106"/>
                </a:lnTo>
                <a:lnTo>
                  <a:pt x="216" y="102"/>
                </a:lnTo>
                <a:lnTo>
                  <a:pt x="216" y="99"/>
                </a:lnTo>
                <a:lnTo>
                  <a:pt x="216" y="95"/>
                </a:lnTo>
                <a:lnTo>
                  <a:pt x="216" y="91"/>
                </a:lnTo>
                <a:lnTo>
                  <a:pt x="215" y="86"/>
                </a:lnTo>
                <a:lnTo>
                  <a:pt x="214" y="80"/>
                </a:lnTo>
                <a:lnTo>
                  <a:pt x="212" y="74"/>
                </a:lnTo>
                <a:lnTo>
                  <a:pt x="210" y="68"/>
                </a:lnTo>
                <a:lnTo>
                  <a:pt x="208" y="63"/>
                </a:lnTo>
                <a:lnTo>
                  <a:pt x="206" y="58"/>
                </a:lnTo>
                <a:lnTo>
                  <a:pt x="204" y="53"/>
                </a:lnTo>
                <a:lnTo>
                  <a:pt x="202" y="48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34" name="Group 21"/>
          <p:cNvGrpSpPr>
            <a:grpSpLocks/>
          </p:cNvGrpSpPr>
          <p:nvPr/>
        </p:nvGrpSpPr>
        <p:grpSpPr bwMode="auto">
          <a:xfrm>
            <a:off x="2586038" y="3636963"/>
            <a:ext cx="395287" cy="847725"/>
            <a:chOff x="1888" y="3140"/>
            <a:chExt cx="301" cy="534"/>
          </a:xfrm>
        </p:grpSpPr>
        <p:sp>
          <p:nvSpPr>
            <p:cNvPr id="5617" name="Line 22"/>
            <p:cNvSpPr>
              <a:spLocks noChangeShapeType="1"/>
            </p:cNvSpPr>
            <p:nvPr/>
          </p:nvSpPr>
          <p:spPr bwMode="auto">
            <a:xfrm>
              <a:off x="2050" y="353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8" name="Freeform 23"/>
            <p:cNvSpPr>
              <a:spLocks/>
            </p:cNvSpPr>
            <p:nvPr/>
          </p:nvSpPr>
          <p:spPr bwMode="auto">
            <a:xfrm>
              <a:off x="1888" y="3140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24"/>
          <p:cNvGrpSpPr>
            <a:grpSpLocks/>
          </p:cNvGrpSpPr>
          <p:nvPr/>
        </p:nvGrpSpPr>
        <p:grpSpPr bwMode="auto">
          <a:xfrm>
            <a:off x="3092450" y="3419475"/>
            <a:ext cx="393700" cy="847725"/>
            <a:chOff x="2274" y="3003"/>
            <a:chExt cx="301" cy="534"/>
          </a:xfrm>
        </p:grpSpPr>
        <p:sp>
          <p:nvSpPr>
            <p:cNvPr id="5615" name="Line 25"/>
            <p:cNvSpPr>
              <a:spLocks noChangeShapeType="1"/>
            </p:cNvSpPr>
            <p:nvPr/>
          </p:nvSpPr>
          <p:spPr bwMode="auto">
            <a:xfrm>
              <a:off x="2436" y="339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6" name="Freeform 26"/>
            <p:cNvSpPr>
              <a:spLocks/>
            </p:cNvSpPr>
            <p:nvPr/>
          </p:nvSpPr>
          <p:spPr bwMode="auto">
            <a:xfrm>
              <a:off x="2274" y="3003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6" name="Group 27"/>
          <p:cNvGrpSpPr>
            <a:grpSpLocks/>
          </p:cNvGrpSpPr>
          <p:nvPr/>
        </p:nvGrpSpPr>
        <p:grpSpPr bwMode="auto">
          <a:xfrm>
            <a:off x="3595688" y="3832225"/>
            <a:ext cx="393700" cy="847725"/>
            <a:chOff x="2658" y="3263"/>
            <a:chExt cx="301" cy="534"/>
          </a:xfrm>
        </p:grpSpPr>
        <p:sp>
          <p:nvSpPr>
            <p:cNvPr id="5613" name="Line 28"/>
            <p:cNvSpPr>
              <a:spLocks noChangeShapeType="1"/>
            </p:cNvSpPr>
            <p:nvPr/>
          </p:nvSpPr>
          <p:spPr bwMode="auto">
            <a:xfrm>
              <a:off x="2820" y="365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4" name="Freeform 29"/>
            <p:cNvSpPr>
              <a:spLocks/>
            </p:cNvSpPr>
            <p:nvPr/>
          </p:nvSpPr>
          <p:spPr bwMode="auto">
            <a:xfrm>
              <a:off x="2658" y="3263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7" name="Group 30"/>
          <p:cNvGrpSpPr>
            <a:grpSpLocks/>
          </p:cNvGrpSpPr>
          <p:nvPr/>
        </p:nvGrpSpPr>
        <p:grpSpPr bwMode="auto">
          <a:xfrm>
            <a:off x="2130425" y="3205163"/>
            <a:ext cx="415925" cy="661987"/>
            <a:chOff x="1540" y="2730"/>
            <a:chExt cx="379" cy="555"/>
          </a:xfrm>
        </p:grpSpPr>
        <p:sp>
          <p:nvSpPr>
            <p:cNvPr id="5611" name="Line 31"/>
            <p:cNvSpPr>
              <a:spLocks noChangeShapeType="1"/>
            </p:cNvSpPr>
            <p:nvPr/>
          </p:nvSpPr>
          <p:spPr bwMode="auto">
            <a:xfrm>
              <a:off x="1739" y="3141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" name="Freeform 32"/>
            <p:cNvSpPr>
              <a:spLocks/>
            </p:cNvSpPr>
            <p:nvPr/>
          </p:nvSpPr>
          <p:spPr bwMode="auto">
            <a:xfrm>
              <a:off x="1540" y="2730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8" name="Group 33"/>
          <p:cNvGrpSpPr>
            <a:grpSpLocks/>
          </p:cNvGrpSpPr>
          <p:nvPr/>
        </p:nvGrpSpPr>
        <p:grpSpPr bwMode="auto">
          <a:xfrm>
            <a:off x="3500438" y="2978150"/>
            <a:ext cx="393700" cy="847725"/>
            <a:chOff x="2585" y="2725"/>
            <a:chExt cx="301" cy="534"/>
          </a:xfrm>
        </p:grpSpPr>
        <p:sp>
          <p:nvSpPr>
            <p:cNvPr id="5609" name="Line 34"/>
            <p:cNvSpPr>
              <a:spLocks noChangeShapeType="1"/>
            </p:cNvSpPr>
            <p:nvPr/>
          </p:nvSpPr>
          <p:spPr bwMode="auto">
            <a:xfrm>
              <a:off x="2747" y="311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0" name="Freeform 35"/>
            <p:cNvSpPr>
              <a:spLocks/>
            </p:cNvSpPr>
            <p:nvPr/>
          </p:nvSpPr>
          <p:spPr bwMode="auto">
            <a:xfrm>
              <a:off x="2585" y="2725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9" name="Freeform 53"/>
          <p:cNvSpPr>
            <a:spLocks/>
          </p:cNvSpPr>
          <p:nvPr/>
        </p:nvSpPr>
        <p:spPr bwMode="auto">
          <a:xfrm>
            <a:off x="5259388" y="3460750"/>
            <a:ext cx="2201862" cy="1155700"/>
          </a:xfrm>
          <a:custGeom>
            <a:avLst/>
            <a:gdLst>
              <a:gd name="T0" fmla="*/ 0 w 1680"/>
              <a:gd name="T1" fmla="*/ 0 h 728"/>
              <a:gd name="T2" fmla="*/ 192 w 1680"/>
              <a:gd name="T3" fmla="*/ 96 h 728"/>
              <a:gd name="T4" fmla="*/ 384 w 1680"/>
              <a:gd name="T5" fmla="*/ 240 h 728"/>
              <a:gd name="T6" fmla="*/ 480 w 1680"/>
              <a:gd name="T7" fmla="*/ 528 h 728"/>
              <a:gd name="T8" fmla="*/ 720 w 1680"/>
              <a:gd name="T9" fmla="*/ 672 h 728"/>
              <a:gd name="T10" fmla="*/ 1392 w 1680"/>
              <a:gd name="T11" fmla="*/ 720 h 728"/>
              <a:gd name="T12" fmla="*/ 1680 w 1680"/>
              <a:gd name="T13" fmla="*/ 720 h 7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80"/>
              <a:gd name="T22" fmla="*/ 0 h 728"/>
              <a:gd name="T23" fmla="*/ 1680 w 1680"/>
              <a:gd name="T24" fmla="*/ 728 h 7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80" h="728">
                <a:moveTo>
                  <a:pt x="0" y="0"/>
                </a:moveTo>
                <a:cubicBezTo>
                  <a:pt x="64" y="28"/>
                  <a:pt x="128" y="56"/>
                  <a:pt x="192" y="96"/>
                </a:cubicBezTo>
                <a:cubicBezTo>
                  <a:pt x="256" y="136"/>
                  <a:pt x="336" y="168"/>
                  <a:pt x="384" y="240"/>
                </a:cubicBezTo>
                <a:cubicBezTo>
                  <a:pt x="432" y="312"/>
                  <a:pt x="424" y="456"/>
                  <a:pt x="480" y="528"/>
                </a:cubicBezTo>
                <a:cubicBezTo>
                  <a:pt x="536" y="600"/>
                  <a:pt x="568" y="640"/>
                  <a:pt x="720" y="672"/>
                </a:cubicBezTo>
                <a:cubicBezTo>
                  <a:pt x="872" y="704"/>
                  <a:pt x="1232" y="712"/>
                  <a:pt x="1392" y="720"/>
                </a:cubicBezTo>
                <a:cubicBezTo>
                  <a:pt x="1552" y="728"/>
                  <a:pt x="1616" y="724"/>
                  <a:pt x="1680" y="72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58"/>
          <p:cNvSpPr txBox="1">
            <a:spLocks noChangeArrowheads="1"/>
          </p:cNvSpPr>
          <p:nvPr/>
        </p:nvSpPr>
        <p:spPr bwMode="auto">
          <a:xfrm>
            <a:off x="239713" y="954088"/>
            <a:ext cx="103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Photosynthesis</a:t>
            </a:r>
          </a:p>
          <a:p>
            <a:pPr algn="ctr"/>
            <a:r>
              <a:rPr lang="en-US"/>
              <a:t>142.5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41" name="Text Box 59"/>
          <p:cNvSpPr txBox="1">
            <a:spLocks noChangeArrowheads="1"/>
          </p:cNvSpPr>
          <p:nvPr/>
        </p:nvSpPr>
        <p:spPr bwMode="auto">
          <a:xfrm>
            <a:off x="2147888" y="1171575"/>
            <a:ext cx="114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Plant Respiration</a:t>
            </a:r>
          </a:p>
          <a:p>
            <a:pPr algn="ctr"/>
            <a:r>
              <a:rPr lang="en-US"/>
              <a:t>85.5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grpSp>
        <p:nvGrpSpPr>
          <p:cNvPr id="5142" name="Group 629"/>
          <p:cNvGrpSpPr>
            <a:grpSpLocks/>
          </p:cNvGrpSpPr>
          <p:nvPr/>
        </p:nvGrpSpPr>
        <p:grpSpPr bwMode="auto">
          <a:xfrm>
            <a:off x="4837113" y="3441700"/>
            <a:ext cx="654050" cy="323850"/>
            <a:chOff x="2993" y="2419"/>
            <a:chExt cx="412" cy="204"/>
          </a:xfrm>
        </p:grpSpPr>
        <p:sp>
          <p:nvSpPr>
            <p:cNvPr id="5556" name="Arc 63"/>
            <p:cNvSpPr>
              <a:spLocks/>
            </p:cNvSpPr>
            <p:nvPr/>
          </p:nvSpPr>
          <p:spPr bwMode="auto">
            <a:xfrm>
              <a:off x="3224" y="2581"/>
              <a:ext cx="12" cy="18"/>
            </a:xfrm>
            <a:custGeom>
              <a:avLst/>
              <a:gdLst>
                <a:gd name="T0" fmla="*/ 7 w 36874"/>
                <a:gd name="T1" fmla="*/ 0 h 42092"/>
                <a:gd name="T2" fmla="*/ 0 w 36874"/>
                <a:gd name="T3" fmla="*/ 15 h 42092"/>
                <a:gd name="T4" fmla="*/ 5 w 36874"/>
                <a:gd name="T5" fmla="*/ 9 h 42092"/>
                <a:gd name="T6" fmla="*/ 0 60000 65536"/>
                <a:gd name="T7" fmla="*/ 0 60000 65536"/>
                <a:gd name="T8" fmla="*/ 0 60000 65536"/>
                <a:gd name="T9" fmla="*/ 0 w 36874"/>
                <a:gd name="T10" fmla="*/ 0 h 42092"/>
                <a:gd name="T11" fmla="*/ 36874 w 36874"/>
                <a:gd name="T12" fmla="*/ 42092 h 420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74" h="42092" fill="none" extrusionOk="0">
                  <a:moveTo>
                    <a:pt x="22104" y="0"/>
                  </a:moveTo>
                  <a:cubicBezTo>
                    <a:pt x="30924" y="2940"/>
                    <a:pt x="36874" y="11194"/>
                    <a:pt x="36874" y="20492"/>
                  </a:cubicBezTo>
                  <a:cubicBezTo>
                    <a:pt x="36874" y="32421"/>
                    <a:pt x="27203" y="42092"/>
                    <a:pt x="15274" y="42092"/>
                  </a:cubicBezTo>
                  <a:cubicBezTo>
                    <a:pt x="9545" y="42092"/>
                    <a:pt x="4051" y="39816"/>
                    <a:pt x="0" y="35765"/>
                  </a:cubicBezTo>
                </a:path>
                <a:path w="36874" h="42092" stroke="0" extrusionOk="0">
                  <a:moveTo>
                    <a:pt x="22104" y="0"/>
                  </a:moveTo>
                  <a:cubicBezTo>
                    <a:pt x="30924" y="2940"/>
                    <a:pt x="36874" y="11194"/>
                    <a:pt x="36874" y="20492"/>
                  </a:cubicBezTo>
                  <a:cubicBezTo>
                    <a:pt x="36874" y="32421"/>
                    <a:pt x="27203" y="42092"/>
                    <a:pt x="15274" y="42092"/>
                  </a:cubicBezTo>
                  <a:cubicBezTo>
                    <a:pt x="9545" y="42092"/>
                    <a:pt x="4051" y="39816"/>
                    <a:pt x="0" y="35765"/>
                  </a:cubicBezTo>
                  <a:lnTo>
                    <a:pt x="15274" y="20492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57" name="Rectangle 64"/>
            <p:cNvSpPr>
              <a:spLocks noChangeArrowheads="1"/>
            </p:cNvSpPr>
            <p:nvPr/>
          </p:nvSpPr>
          <p:spPr bwMode="auto">
            <a:xfrm>
              <a:off x="3167" y="2557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58" name="Rectangle 65"/>
            <p:cNvSpPr>
              <a:spLocks noChangeArrowheads="1"/>
            </p:cNvSpPr>
            <p:nvPr/>
          </p:nvSpPr>
          <p:spPr bwMode="auto">
            <a:xfrm>
              <a:off x="3072" y="2551"/>
              <a:ext cx="0" cy="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59" name="Rectangle 66"/>
            <p:cNvSpPr>
              <a:spLocks noChangeArrowheads="1"/>
            </p:cNvSpPr>
            <p:nvPr/>
          </p:nvSpPr>
          <p:spPr bwMode="auto">
            <a:xfrm>
              <a:off x="3087" y="2557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0" name="Rectangle 67"/>
            <p:cNvSpPr>
              <a:spLocks noChangeArrowheads="1"/>
            </p:cNvSpPr>
            <p:nvPr/>
          </p:nvSpPr>
          <p:spPr bwMode="auto">
            <a:xfrm>
              <a:off x="3087" y="2533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1" name="Rectangle 68"/>
            <p:cNvSpPr>
              <a:spLocks noChangeArrowheads="1"/>
            </p:cNvSpPr>
            <p:nvPr/>
          </p:nvSpPr>
          <p:spPr bwMode="auto">
            <a:xfrm>
              <a:off x="3122" y="2557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2" name="Rectangle 69"/>
            <p:cNvSpPr>
              <a:spLocks noChangeArrowheads="1"/>
            </p:cNvSpPr>
            <p:nvPr/>
          </p:nvSpPr>
          <p:spPr bwMode="auto">
            <a:xfrm>
              <a:off x="3122" y="2533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3" name="Rectangle 70"/>
            <p:cNvSpPr>
              <a:spLocks noChangeArrowheads="1"/>
            </p:cNvSpPr>
            <p:nvPr/>
          </p:nvSpPr>
          <p:spPr bwMode="auto">
            <a:xfrm>
              <a:off x="3127" y="2557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4" name="Rectangle 71"/>
            <p:cNvSpPr>
              <a:spLocks noChangeArrowheads="1"/>
            </p:cNvSpPr>
            <p:nvPr/>
          </p:nvSpPr>
          <p:spPr bwMode="auto">
            <a:xfrm>
              <a:off x="3127" y="2533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5" name="Rectangle 72"/>
            <p:cNvSpPr>
              <a:spLocks noChangeArrowheads="1"/>
            </p:cNvSpPr>
            <p:nvPr/>
          </p:nvSpPr>
          <p:spPr bwMode="auto">
            <a:xfrm>
              <a:off x="3067" y="2557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6" name="Freeform 73"/>
            <p:cNvSpPr>
              <a:spLocks/>
            </p:cNvSpPr>
            <p:nvPr/>
          </p:nvSpPr>
          <p:spPr bwMode="auto">
            <a:xfrm>
              <a:off x="3162" y="2575"/>
              <a:ext cx="10" cy="12"/>
            </a:xfrm>
            <a:custGeom>
              <a:avLst/>
              <a:gdLst>
                <a:gd name="T0" fmla="*/ 2 w 2"/>
                <a:gd name="T1" fmla="*/ 0 h 2"/>
                <a:gd name="T2" fmla="*/ 1 w 2"/>
                <a:gd name="T3" fmla="*/ 0 h 2"/>
                <a:gd name="T4" fmla="*/ 1 w 2"/>
                <a:gd name="T5" fmla="*/ 1 h 2"/>
                <a:gd name="T6" fmla="*/ 0 w 2"/>
                <a:gd name="T7" fmla="*/ 1 h 2"/>
                <a:gd name="T8" fmla="*/ 0 w 2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2"/>
                <a:gd name="T17" fmla="*/ 2 w 2"/>
                <a:gd name="T18" fmla="*/ 2 h 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2">
                  <a:moveTo>
                    <a:pt x="2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7" name="Oval 74"/>
            <p:cNvSpPr>
              <a:spLocks noChangeArrowheads="1"/>
            </p:cNvSpPr>
            <p:nvPr/>
          </p:nvSpPr>
          <p:spPr bwMode="auto">
            <a:xfrm>
              <a:off x="3172" y="2587"/>
              <a:ext cx="20" cy="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8" name="Oval 75"/>
            <p:cNvSpPr>
              <a:spLocks noChangeArrowheads="1"/>
            </p:cNvSpPr>
            <p:nvPr/>
          </p:nvSpPr>
          <p:spPr bwMode="auto">
            <a:xfrm>
              <a:off x="3162" y="2575"/>
              <a:ext cx="39" cy="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9" name="Oval 76"/>
            <p:cNvSpPr>
              <a:spLocks noChangeArrowheads="1"/>
            </p:cNvSpPr>
            <p:nvPr/>
          </p:nvSpPr>
          <p:spPr bwMode="auto">
            <a:xfrm>
              <a:off x="3033" y="2587"/>
              <a:ext cx="20" cy="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0" name="Oval 77"/>
            <p:cNvSpPr>
              <a:spLocks noChangeArrowheads="1"/>
            </p:cNvSpPr>
            <p:nvPr/>
          </p:nvSpPr>
          <p:spPr bwMode="auto">
            <a:xfrm>
              <a:off x="3023" y="2575"/>
              <a:ext cx="39" cy="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1" name="Rectangle 78"/>
            <p:cNvSpPr>
              <a:spLocks noChangeArrowheads="1"/>
            </p:cNvSpPr>
            <p:nvPr/>
          </p:nvSpPr>
          <p:spPr bwMode="auto">
            <a:xfrm>
              <a:off x="2998" y="2563"/>
              <a:ext cx="5" cy="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2" name="Arc 79"/>
            <p:cNvSpPr>
              <a:spLocks/>
            </p:cNvSpPr>
            <p:nvPr/>
          </p:nvSpPr>
          <p:spPr bwMode="auto">
            <a:xfrm>
              <a:off x="2993" y="2589"/>
              <a:ext cx="5" cy="4"/>
            </a:xfrm>
            <a:custGeom>
              <a:avLst/>
              <a:gdLst>
                <a:gd name="T0" fmla="*/ 0 w 21600"/>
                <a:gd name="T1" fmla="*/ 4 h 15274"/>
                <a:gd name="T2" fmla="*/ 1 w 21600"/>
                <a:gd name="T3" fmla="*/ 0 h 15274"/>
                <a:gd name="T4" fmla="*/ 5 w 21600"/>
                <a:gd name="T5" fmla="*/ 4 h 152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274"/>
                <a:gd name="T11" fmla="*/ 21600 w 21600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274" fill="none" extrusionOk="0">
                  <a:moveTo>
                    <a:pt x="0" y="15274"/>
                  </a:moveTo>
                  <a:cubicBezTo>
                    <a:pt x="0" y="9545"/>
                    <a:pt x="2275" y="4051"/>
                    <a:pt x="6326" y="0"/>
                  </a:cubicBezTo>
                </a:path>
                <a:path w="21600" h="15274" stroke="0" extrusionOk="0">
                  <a:moveTo>
                    <a:pt x="0" y="15274"/>
                  </a:moveTo>
                  <a:cubicBezTo>
                    <a:pt x="0" y="9545"/>
                    <a:pt x="2275" y="4051"/>
                    <a:pt x="6326" y="0"/>
                  </a:cubicBezTo>
                  <a:lnTo>
                    <a:pt x="21600" y="15274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3" name="Line 80"/>
            <p:cNvSpPr>
              <a:spLocks noChangeShapeType="1"/>
            </p:cNvSpPr>
            <p:nvPr/>
          </p:nvSpPr>
          <p:spPr bwMode="auto">
            <a:xfrm>
              <a:off x="3226" y="2557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4" name="Line 81"/>
            <p:cNvSpPr>
              <a:spLocks noChangeShapeType="1"/>
            </p:cNvSpPr>
            <p:nvPr/>
          </p:nvSpPr>
          <p:spPr bwMode="auto">
            <a:xfrm>
              <a:off x="3162" y="2533"/>
              <a:ext cx="5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5" name="Line 82"/>
            <p:cNvSpPr>
              <a:spLocks noChangeShapeType="1"/>
            </p:cNvSpPr>
            <p:nvPr/>
          </p:nvSpPr>
          <p:spPr bwMode="auto">
            <a:xfrm>
              <a:off x="3162" y="2533"/>
              <a:ext cx="10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6" name="Line 83"/>
            <p:cNvSpPr>
              <a:spLocks noChangeShapeType="1"/>
            </p:cNvSpPr>
            <p:nvPr/>
          </p:nvSpPr>
          <p:spPr bwMode="auto">
            <a:xfrm>
              <a:off x="3167" y="2527"/>
              <a:ext cx="5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7" name="Line 84"/>
            <p:cNvSpPr>
              <a:spLocks noChangeShapeType="1"/>
            </p:cNvSpPr>
            <p:nvPr/>
          </p:nvSpPr>
          <p:spPr bwMode="auto">
            <a:xfrm>
              <a:off x="3087" y="2533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8" name="Line 85"/>
            <p:cNvSpPr>
              <a:spLocks noChangeShapeType="1"/>
            </p:cNvSpPr>
            <p:nvPr/>
          </p:nvSpPr>
          <p:spPr bwMode="auto">
            <a:xfrm>
              <a:off x="3072" y="2557"/>
              <a:ext cx="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9" name="Line 86"/>
            <p:cNvSpPr>
              <a:spLocks noChangeShapeType="1"/>
            </p:cNvSpPr>
            <p:nvPr/>
          </p:nvSpPr>
          <p:spPr bwMode="auto">
            <a:xfrm flipV="1">
              <a:off x="3072" y="2533"/>
              <a:ext cx="15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0" name="Line 87"/>
            <p:cNvSpPr>
              <a:spLocks noChangeShapeType="1"/>
            </p:cNvSpPr>
            <p:nvPr/>
          </p:nvSpPr>
          <p:spPr bwMode="auto">
            <a:xfrm>
              <a:off x="3092" y="2557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1" name="Line 88"/>
            <p:cNvSpPr>
              <a:spLocks noChangeShapeType="1"/>
            </p:cNvSpPr>
            <p:nvPr/>
          </p:nvSpPr>
          <p:spPr bwMode="auto">
            <a:xfrm flipV="1">
              <a:off x="3087" y="2533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2" name="Line 89"/>
            <p:cNvSpPr>
              <a:spLocks noChangeShapeType="1"/>
            </p:cNvSpPr>
            <p:nvPr/>
          </p:nvSpPr>
          <p:spPr bwMode="auto">
            <a:xfrm>
              <a:off x="3092" y="2533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3" name="Line 90"/>
            <p:cNvSpPr>
              <a:spLocks noChangeShapeType="1"/>
            </p:cNvSpPr>
            <p:nvPr/>
          </p:nvSpPr>
          <p:spPr bwMode="auto">
            <a:xfrm>
              <a:off x="3122" y="2533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4" name="Line 91"/>
            <p:cNvSpPr>
              <a:spLocks noChangeShapeType="1"/>
            </p:cNvSpPr>
            <p:nvPr/>
          </p:nvSpPr>
          <p:spPr bwMode="auto">
            <a:xfrm flipV="1">
              <a:off x="3127" y="2533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5" name="Line 92"/>
            <p:cNvSpPr>
              <a:spLocks noChangeShapeType="1"/>
            </p:cNvSpPr>
            <p:nvPr/>
          </p:nvSpPr>
          <p:spPr bwMode="auto">
            <a:xfrm flipV="1">
              <a:off x="3067" y="2533"/>
              <a:ext cx="20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6" name="Line 93"/>
            <p:cNvSpPr>
              <a:spLocks noChangeShapeType="1"/>
            </p:cNvSpPr>
            <p:nvPr/>
          </p:nvSpPr>
          <p:spPr bwMode="auto">
            <a:xfrm>
              <a:off x="3132" y="2557"/>
              <a:ext cx="3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7" name="Line 94"/>
            <p:cNvSpPr>
              <a:spLocks noChangeShapeType="1"/>
            </p:cNvSpPr>
            <p:nvPr/>
          </p:nvSpPr>
          <p:spPr bwMode="auto">
            <a:xfrm>
              <a:off x="3132" y="2533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8" name="Line 95"/>
            <p:cNvSpPr>
              <a:spLocks noChangeShapeType="1"/>
            </p:cNvSpPr>
            <p:nvPr/>
          </p:nvSpPr>
          <p:spPr bwMode="auto">
            <a:xfrm>
              <a:off x="3072" y="2557"/>
              <a:ext cx="9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9" name="Line 96"/>
            <p:cNvSpPr>
              <a:spLocks noChangeShapeType="1"/>
            </p:cNvSpPr>
            <p:nvPr/>
          </p:nvSpPr>
          <p:spPr bwMode="auto">
            <a:xfrm>
              <a:off x="3087" y="2533"/>
              <a:ext cx="7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0" name="Line 97"/>
            <p:cNvSpPr>
              <a:spLocks noChangeShapeType="1"/>
            </p:cNvSpPr>
            <p:nvPr/>
          </p:nvSpPr>
          <p:spPr bwMode="auto">
            <a:xfrm>
              <a:off x="3087" y="2527"/>
              <a:ext cx="8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1" name="Line 98"/>
            <p:cNvSpPr>
              <a:spLocks noChangeShapeType="1"/>
            </p:cNvSpPr>
            <p:nvPr/>
          </p:nvSpPr>
          <p:spPr bwMode="auto">
            <a:xfrm flipV="1">
              <a:off x="3003" y="2557"/>
              <a:ext cx="64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2" name="Line 99"/>
            <p:cNvSpPr>
              <a:spLocks noChangeShapeType="1"/>
            </p:cNvSpPr>
            <p:nvPr/>
          </p:nvSpPr>
          <p:spPr bwMode="auto">
            <a:xfrm flipV="1">
              <a:off x="3067" y="2527"/>
              <a:ext cx="20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3" name="Line 100"/>
            <p:cNvSpPr>
              <a:spLocks noChangeShapeType="1"/>
            </p:cNvSpPr>
            <p:nvPr/>
          </p:nvSpPr>
          <p:spPr bwMode="auto">
            <a:xfrm>
              <a:off x="3067" y="2587"/>
              <a:ext cx="9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4" name="Line 101"/>
            <p:cNvSpPr>
              <a:spLocks noChangeShapeType="1"/>
            </p:cNvSpPr>
            <p:nvPr/>
          </p:nvSpPr>
          <p:spPr bwMode="auto">
            <a:xfrm flipV="1">
              <a:off x="2998" y="2569"/>
              <a:ext cx="1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5" name="Line 102"/>
            <p:cNvSpPr>
              <a:spLocks noChangeShapeType="1"/>
            </p:cNvSpPr>
            <p:nvPr/>
          </p:nvSpPr>
          <p:spPr bwMode="auto">
            <a:xfrm>
              <a:off x="2993" y="2593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6" name="Line 103"/>
            <p:cNvSpPr>
              <a:spLocks noChangeShapeType="1"/>
            </p:cNvSpPr>
            <p:nvPr/>
          </p:nvSpPr>
          <p:spPr bwMode="auto">
            <a:xfrm>
              <a:off x="2993" y="2593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7" name="Line 104"/>
            <p:cNvSpPr>
              <a:spLocks noChangeShapeType="1"/>
            </p:cNvSpPr>
            <p:nvPr/>
          </p:nvSpPr>
          <p:spPr bwMode="auto">
            <a:xfrm>
              <a:off x="2993" y="2587"/>
              <a:ext cx="3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8" name="Line 105"/>
            <p:cNvSpPr>
              <a:spLocks noChangeShapeType="1"/>
            </p:cNvSpPr>
            <p:nvPr/>
          </p:nvSpPr>
          <p:spPr bwMode="auto">
            <a:xfrm>
              <a:off x="3058" y="2593"/>
              <a:ext cx="10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9" name="Line 106"/>
            <p:cNvSpPr>
              <a:spLocks noChangeShapeType="1"/>
            </p:cNvSpPr>
            <p:nvPr/>
          </p:nvSpPr>
          <p:spPr bwMode="auto">
            <a:xfrm>
              <a:off x="3058" y="2593"/>
              <a:ext cx="10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0" name="Line 107"/>
            <p:cNvSpPr>
              <a:spLocks noChangeShapeType="1"/>
            </p:cNvSpPr>
            <p:nvPr/>
          </p:nvSpPr>
          <p:spPr bwMode="auto">
            <a:xfrm>
              <a:off x="3053" y="2587"/>
              <a:ext cx="109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1" name="Line 108"/>
            <p:cNvSpPr>
              <a:spLocks noChangeShapeType="1"/>
            </p:cNvSpPr>
            <p:nvPr/>
          </p:nvSpPr>
          <p:spPr bwMode="auto">
            <a:xfrm>
              <a:off x="3172" y="2557"/>
              <a:ext cx="1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2" name="Line 109"/>
            <p:cNvSpPr>
              <a:spLocks noChangeShapeType="1"/>
            </p:cNvSpPr>
            <p:nvPr/>
          </p:nvSpPr>
          <p:spPr bwMode="auto">
            <a:xfrm>
              <a:off x="3067" y="2557"/>
              <a:ext cx="1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3" name="Line 110"/>
            <p:cNvSpPr>
              <a:spLocks noChangeShapeType="1"/>
            </p:cNvSpPr>
            <p:nvPr/>
          </p:nvSpPr>
          <p:spPr bwMode="auto">
            <a:xfrm>
              <a:off x="3127" y="2533"/>
              <a:ext cx="1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4" name="Line 111"/>
            <p:cNvSpPr>
              <a:spLocks noChangeShapeType="1"/>
            </p:cNvSpPr>
            <p:nvPr/>
          </p:nvSpPr>
          <p:spPr bwMode="auto">
            <a:xfrm>
              <a:off x="3172" y="2557"/>
              <a:ext cx="5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5" name="Line 112"/>
            <p:cNvSpPr>
              <a:spLocks noChangeShapeType="1"/>
            </p:cNvSpPr>
            <p:nvPr/>
          </p:nvSpPr>
          <p:spPr bwMode="auto">
            <a:xfrm>
              <a:off x="3197" y="2593"/>
              <a:ext cx="29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6" name="Line 113"/>
            <p:cNvSpPr>
              <a:spLocks noChangeShapeType="1"/>
            </p:cNvSpPr>
            <p:nvPr/>
          </p:nvSpPr>
          <p:spPr bwMode="auto">
            <a:xfrm flipV="1">
              <a:off x="3192" y="2587"/>
              <a:ext cx="39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7" name="Line 114"/>
            <p:cNvSpPr>
              <a:spLocks noChangeShapeType="1"/>
            </p:cNvSpPr>
            <p:nvPr/>
          </p:nvSpPr>
          <p:spPr bwMode="auto">
            <a:xfrm flipV="1">
              <a:off x="3192" y="2581"/>
              <a:ext cx="39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8" name="Freeform 115"/>
            <p:cNvSpPr>
              <a:spLocks/>
            </p:cNvSpPr>
            <p:nvPr/>
          </p:nvSpPr>
          <p:spPr bwMode="auto">
            <a:xfrm>
              <a:off x="3236" y="2419"/>
              <a:ext cx="169" cy="168"/>
            </a:xfrm>
            <a:custGeom>
              <a:avLst/>
              <a:gdLst>
                <a:gd name="T0" fmla="*/ 0 w 204"/>
                <a:gd name="T1" fmla="*/ 168 h 168"/>
                <a:gd name="T2" fmla="*/ 0 w 204"/>
                <a:gd name="T3" fmla="*/ 162 h 168"/>
                <a:gd name="T4" fmla="*/ 0 w 204"/>
                <a:gd name="T5" fmla="*/ 162 h 168"/>
                <a:gd name="T6" fmla="*/ 6 w 204"/>
                <a:gd name="T7" fmla="*/ 156 h 168"/>
                <a:gd name="T8" fmla="*/ 6 w 204"/>
                <a:gd name="T9" fmla="*/ 150 h 168"/>
                <a:gd name="T10" fmla="*/ 6 w 204"/>
                <a:gd name="T11" fmla="*/ 138 h 168"/>
                <a:gd name="T12" fmla="*/ 6 w 204"/>
                <a:gd name="T13" fmla="*/ 132 h 168"/>
                <a:gd name="T14" fmla="*/ 12 w 204"/>
                <a:gd name="T15" fmla="*/ 120 h 168"/>
                <a:gd name="T16" fmla="*/ 12 w 204"/>
                <a:gd name="T17" fmla="*/ 114 h 168"/>
                <a:gd name="T18" fmla="*/ 18 w 204"/>
                <a:gd name="T19" fmla="*/ 102 h 168"/>
                <a:gd name="T20" fmla="*/ 24 w 204"/>
                <a:gd name="T21" fmla="*/ 96 h 168"/>
                <a:gd name="T22" fmla="*/ 36 w 204"/>
                <a:gd name="T23" fmla="*/ 84 h 168"/>
                <a:gd name="T24" fmla="*/ 42 w 204"/>
                <a:gd name="T25" fmla="*/ 78 h 168"/>
                <a:gd name="T26" fmla="*/ 48 w 204"/>
                <a:gd name="T27" fmla="*/ 66 h 168"/>
                <a:gd name="T28" fmla="*/ 54 w 204"/>
                <a:gd name="T29" fmla="*/ 60 h 168"/>
                <a:gd name="T30" fmla="*/ 66 w 204"/>
                <a:gd name="T31" fmla="*/ 48 h 168"/>
                <a:gd name="T32" fmla="*/ 72 w 204"/>
                <a:gd name="T33" fmla="*/ 36 h 168"/>
                <a:gd name="T34" fmla="*/ 78 w 204"/>
                <a:gd name="T35" fmla="*/ 30 h 168"/>
                <a:gd name="T36" fmla="*/ 84 w 204"/>
                <a:gd name="T37" fmla="*/ 18 h 168"/>
                <a:gd name="T38" fmla="*/ 96 w 204"/>
                <a:gd name="T39" fmla="*/ 12 h 168"/>
                <a:gd name="T40" fmla="*/ 108 w 204"/>
                <a:gd name="T41" fmla="*/ 6 h 168"/>
                <a:gd name="T42" fmla="*/ 120 w 204"/>
                <a:gd name="T43" fmla="*/ 0 h 168"/>
                <a:gd name="T44" fmla="*/ 132 w 204"/>
                <a:gd name="T45" fmla="*/ 0 h 168"/>
                <a:gd name="T46" fmla="*/ 144 w 204"/>
                <a:gd name="T47" fmla="*/ 0 h 168"/>
                <a:gd name="T48" fmla="*/ 156 w 204"/>
                <a:gd name="T49" fmla="*/ 0 h 168"/>
                <a:gd name="T50" fmla="*/ 168 w 204"/>
                <a:gd name="T51" fmla="*/ 0 h 168"/>
                <a:gd name="T52" fmla="*/ 180 w 204"/>
                <a:gd name="T53" fmla="*/ 12 h 168"/>
                <a:gd name="T54" fmla="*/ 192 w 204"/>
                <a:gd name="T55" fmla="*/ 24 h 168"/>
                <a:gd name="T56" fmla="*/ 198 w 204"/>
                <a:gd name="T57" fmla="*/ 36 h 168"/>
                <a:gd name="T58" fmla="*/ 204 w 204"/>
                <a:gd name="T59" fmla="*/ 48 h 168"/>
                <a:gd name="T60" fmla="*/ 204 w 204"/>
                <a:gd name="T61" fmla="*/ 60 h 168"/>
                <a:gd name="T62" fmla="*/ 198 w 204"/>
                <a:gd name="T63" fmla="*/ 72 h 168"/>
                <a:gd name="T64" fmla="*/ 192 w 204"/>
                <a:gd name="T65" fmla="*/ 78 h 168"/>
                <a:gd name="T66" fmla="*/ 180 w 204"/>
                <a:gd name="T67" fmla="*/ 84 h 168"/>
                <a:gd name="T68" fmla="*/ 168 w 204"/>
                <a:gd name="T69" fmla="*/ 96 h 168"/>
                <a:gd name="T70" fmla="*/ 156 w 204"/>
                <a:gd name="T71" fmla="*/ 102 h 168"/>
                <a:gd name="T72" fmla="*/ 144 w 204"/>
                <a:gd name="T73" fmla="*/ 108 h 168"/>
                <a:gd name="T74" fmla="*/ 138 w 204"/>
                <a:gd name="T75" fmla="*/ 114 h 168"/>
                <a:gd name="T76" fmla="*/ 126 w 204"/>
                <a:gd name="T77" fmla="*/ 120 h 168"/>
                <a:gd name="T78" fmla="*/ 114 w 204"/>
                <a:gd name="T79" fmla="*/ 126 h 168"/>
                <a:gd name="T80" fmla="*/ 108 w 204"/>
                <a:gd name="T81" fmla="*/ 126 h 168"/>
                <a:gd name="T82" fmla="*/ 96 w 204"/>
                <a:gd name="T83" fmla="*/ 132 h 168"/>
                <a:gd name="T84" fmla="*/ 90 w 204"/>
                <a:gd name="T85" fmla="*/ 132 h 168"/>
                <a:gd name="T86" fmla="*/ 84 w 204"/>
                <a:gd name="T87" fmla="*/ 132 h 168"/>
                <a:gd name="T88" fmla="*/ 72 w 204"/>
                <a:gd name="T89" fmla="*/ 132 h 168"/>
                <a:gd name="T90" fmla="*/ 66 w 204"/>
                <a:gd name="T91" fmla="*/ 138 h 168"/>
                <a:gd name="T92" fmla="*/ 60 w 204"/>
                <a:gd name="T93" fmla="*/ 138 h 168"/>
                <a:gd name="T94" fmla="*/ 48 w 204"/>
                <a:gd name="T95" fmla="*/ 144 h 168"/>
                <a:gd name="T96" fmla="*/ 42 w 204"/>
                <a:gd name="T97" fmla="*/ 150 h 168"/>
                <a:gd name="T98" fmla="*/ 36 w 204"/>
                <a:gd name="T99" fmla="*/ 150 h 168"/>
                <a:gd name="T100" fmla="*/ 30 w 204"/>
                <a:gd name="T101" fmla="*/ 156 h 168"/>
                <a:gd name="T102" fmla="*/ 24 w 204"/>
                <a:gd name="T103" fmla="*/ 156 h 168"/>
                <a:gd name="T104" fmla="*/ 18 w 204"/>
                <a:gd name="T105" fmla="*/ 162 h 168"/>
                <a:gd name="T106" fmla="*/ 12 w 204"/>
                <a:gd name="T107" fmla="*/ 162 h 168"/>
                <a:gd name="T108" fmla="*/ 6 w 204"/>
                <a:gd name="T109" fmla="*/ 168 h 168"/>
                <a:gd name="T110" fmla="*/ 6 w 204"/>
                <a:gd name="T111" fmla="*/ 168 h 168"/>
                <a:gd name="T112" fmla="*/ 6 w 204"/>
                <a:gd name="T113" fmla="*/ 168 h 168"/>
                <a:gd name="T114" fmla="*/ 0 w 204"/>
                <a:gd name="T115" fmla="*/ 168 h 168"/>
                <a:gd name="T116" fmla="*/ 0 w 204"/>
                <a:gd name="T117" fmla="*/ 168 h 168"/>
                <a:gd name="T118" fmla="*/ 0 w 204"/>
                <a:gd name="T119" fmla="*/ 168 h 168"/>
                <a:gd name="T120" fmla="*/ 0 w 204"/>
                <a:gd name="T121" fmla="*/ 168 h 1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4"/>
                <a:gd name="T184" fmla="*/ 0 h 168"/>
                <a:gd name="T185" fmla="*/ 204 w 204"/>
                <a:gd name="T186" fmla="*/ 168 h 1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4" h="168">
                  <a:moveTo>
                    <a:pt x="0" y="168"/>
                  </a:moveTo>
                  <a:lnTo>
                    <a:pt x="0" y="168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6" y="156"/>
                  </a:lnTo>
                  <a:lnTo>
                    <a:pt x="6" y="150"/>
                  </a:lnTo>
                  <a:lnTo>
                    <a:pt x="6" y="144"/>
                  </a:lnTo>
                  <a:lnTo>
                    <a:pt x="6" y="138"/>
                  </a:lnTo>
                  <a:lnTo>
                    <a:pt x="6" y="132"/>
                  </a:lnTo>
                  <a:lnTo>
                    <a:pt x="6" y="126"/>
                  </a:lnTo>
                  <a:lnTo>
                    <a:pt x="6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6"/>
                  </a:lnTo>
                  <a:lnTo>
                    <a:pt x="30" y="90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54" y="60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6"/>
                  </a:lnTo>
                  <a:lnTo>
                    <a:pt x="180" y="12"/>
                  </a:lnTo>
                  <a:lnTo>
                    <a:pt x="186" y="12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204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04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2" y="72"/>
                  </a:lnTo>
                  <a:lnTo>
                    <a:pt x="192" y="78"/>
                  </a:lnTo>
                  <a:lnTo>
                    <a:pt x="186" y="84"/>
                  </a:lnTo>
                  <a:lnTo>
                    <a:pt x="180" y="84"/>
                  </a:lnTo>
                  <a:lnTo>
                    <a:pt x="180" y="90"/>
                  </a:lnTo>
                  <a:lnTo>
                    <a:pt x="174" y="9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2" y="96"/>
                  </a:lnTo>
                  <a:lnTo>
                    <a:pt x="162" y="102"/>
                  </a:lnTo>
                  <a:lnTo>
                    <a:pt x="156" y="102"/>
                  </a:lnTo>
                  <a:lnTo>
                    <a:pt x="150" y="108"/>
                  </a:lnTo>
                  <a:lnTo>
                    <a:pt x="144" y="108"/>
                  </a:lnTo>
                  <a:lnTo>
                    <a:pt x="138" y="114"/>
                  </a:lnTo>
                  <a:lnTo>
                    <a:pt x="132" y="114"/>
                  </a:lnTo>
                  <a:lnTo>
                    <a:pt x="132" y="120"/>
                  </a:lnTo>
                  <a:lnTo>
                    <a:pt x="126" y="120"/>
                  </a:lnTo>
                  <a:lnTo>
                    <a:pt x="120" y="120"/>
                  </a:lnTo>
                  <a:lnTo>
                    <a:pt x="114" y="120"/>
                  </a:lnTo>
                  <a:lnTo>
                    <a:pt x="114" y="126"/>
                  </a:lnTo>
                  <a:lnTo>
                    <a:pt x="108" y="126"/>
                  </a:lnTo>
                  <a:lnTo>
                    <a:pt x="102" y="126"/>
                  </a:lnTo>
                  <a:lnTo>
                    <a:pt x="96" y="132"/>
                  </a:lnTo>
                  <a:lnTo>
                    <a:pt x="90" y="132"/>
                  </a:lnTo>
                  <a:lnTo>
                    <a:pt x="84" y="132"/>
                  </a:lnTo>
                  <a:lnTo>
                    <a:pt x="78" y="132"/>
                  </a:lnTo>
                  <a:lnTo>
                    <a:pt x="72" y="132"/>
                  </a:lnTo>
                  <a:lnTo>
                    <a:pt x="72" y="138"/>
                  </a:lnTo>
                  <a:lnTo>
                    <a:pt x="66" y="138"/>
                  </a:lnTo>
                  <a:lnTo>
                    <a:pt x="60" y="138"/>
                  </a:lnTo>
                  <a:lnTo>
                    <a:pt x="54" y="144"/>
                  </a:lnTo>
                  <a:lnTo>
                    <a:pt x="48" y="144"/>
                  </a:lnTo>
                  <a:lnTo>
                    <a:pt x="42" y="144"/>
                  </a:lnTo>
                  <a:lnTo>
                    <a:pt x="42" y="150"/>
                  </a:lnTo>
                  <a:lnTo>
                    <a:pt x="36" y="150"/>
                  </a:lnTo>
                  <a:lnTo>
                    <a:pt x="30" y="156"/>
                  </a:lnTo>
                  <a:lnTo>
                    <a:pt x="24" y="156"/>
                  </a:lnTo>
                  <a:lnTo>
                    <a:pt x="24" y="162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3" name="Freeform 117"/>
          <p:cNvSpPr>
            <a:spLocks noChangeAspect="1"/>
          </p:cNvSpPr>
          <p:nvPr/>
        </p:nvSpPr>
        <p:spPr bwMode="auto">
          <a:xfrm>
            <a:off x="4989513" y="2466975"/>
            <a:ext cx="112712" cy="122238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44" name="Group 127"/>
          <p:cNvGrpSpPr>
            <a:grpSpLocks/>
          </p:cNvGrpSpPr>
          <p:nvPr/>
        </p:nvGrpSpPr>
        <p:grpSpPr bwMode="auto">
          <a:xfrm>
            <a:off x="768350" y="4176713"/>
            <a:ext cx="495300" cy="881062"/>
            <a:chOff x="3341" y="2314"/>
            <a:chExt cx="379" cy="555"/>
          </a:xfrm>
        </p:grpSpPr>
        <p:sp>
          <p:nvSpPr>
            <p:cNvPr id="5554" name="Line 128"/>
            <p:cNvSpPr>
              <a:spLocks noChangeShapeType="1"/>
            </p:cNvSpPr>
            <p:nvPr/>
          </p:nvSpPr>
          <p:spPr bwMode="auto">
            <a:xfrm>
              <a:off x="3540" y="272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5" name="Freeform 129"/>
            <p:cNvSpPr>
              <a:spLocks/>
            </p:cNvSpPr>
            <p:nvPr/>
          </p:nvSpPr>
          <p:spPr bwMode="auto">
            <a:xfrm>
              <a:off x="3341" y="2314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5" name="Group 130"/>
          <p:cNvGrpSpPr>
            <a:grpSpLocks/>
          </p:cNvGrpSpPr>
          <p:nvPr/>
        </p:nvGrpSpPr>
        <p:grpSpPr bwMode="auto">
          <a:xfrm>
            <a:off x="2928938" y="4337050"/>
            <a:ext cx="393700" cy="847725"/>
            <a:chOff x="1888" y="3140"/>
            <a:chExt cx="301" cy="534"/>
          </a:xfrm>
        </p:grpSpPr>
        <p:sp>
          <p:nvSpPr>
            <p:cNvPr id="5552" name="Line 131"/>
            <p:cNvSpPr>
              <a:spLocks noChangeShapeType="1"/>
            </p:cNvSpPr>
            <p:nvPr/>
          </p:nvSpPr>
          <p:spPr bwMode="auto">
            <a:xfrm>
              <a:off x="2050" y="353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Freeform 132"/>
            <p:cNvSpPr>
              <a:spLocks/>
            </p:cNvSpPr>
            <p:nvPr/>
          </p:nvSpPr>
          <p:spPr bwMode="auto">
            <a:xfrm>
              <a:off x="1888" y="3140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6" name="Group 133"/>
          <p:cNvGrpSpPr>
            <a:grpSpLocks noChangeAspect="1"/>
          </p:cNvGrpSpPr>
          <p:nvPr/>
        </p:nvGrpSpPr>
        <p:grpSpPr bwMode="auto">
          <a:xfrm>
            <a:off x="1608138" y="3478213"/>
            <a:ext cx="228600" cy="276225"/>
            <a:chOff x="3478" y="3023"/>
            <a:chExt cx="379" cy="555"/>
          </a:xfrm>
        </p:grpSpPr>
        <p:sp>
          <p:nvSpPr>
            <p:cNvPr id="5550" name="Line 134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" name="Freeform 135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7" name="Freeform 136"/>
          <p:cNvSpPr>
            <a:spLocks noChangeAspect="1"/>
          </p:cNvSpPr>
          <p:nvPr/>
        </p:nvSpPr>
        <p:spPr bwMode="auto">
          <a:xfrm flipH="1">
            <a:off x="827088" y="3587750"/>
            <a:ext cx="112712" cy="122238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48" name="Text Box 140"/>
          <p:cNvSpPr txBox="1">
            <a:spLocks noChangeArrowheads="1"/>
          </p:cNvSpPr>
          <p:nvPr/>
        </p:nvSpPr>
        <p:spPr bwMode="auto">
          <a:xfrm>
            <a:off x="4448175" y="2085975"/>
            <a:ext cx="150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Fossil Fuel Combustion</a:t>
            </a:r>
          </a:p>
          <a:p>
            <a:pPr algn="ctr"/>
            <a:r>
              <a:rPr lang="en-US"/>
              <a:t>5.9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49" name="Text Box 141"/>
          <p:cNvSpPr txBox="1">
            <a:spLocks noChangeArrowheads="1"/>
          </p:cNvSpPr>
          <p:nvPr/>
        </p:nvSpPr>
        <p:spPr bwMode="auto">
          <a:xfrm>
            <a:off x="3205163" y="1379538"/>
            <a:ext cx="1069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Soil Respiration</a:t>
            </a:r>
          </a:p>
          <a:p>
            <a:pPr algn="ctr"/>
            <a:r>
              <a:rPr lang="en-US"/>
              <a:t>52.1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50" name="Freeform 142"/>
          <p:cNvSpPr>
            <a:spLocks noChangeAspect="1"/>
          </p:cNvSpPr>
          <p:nvPr/>
        </p:nvSpPr>
        <p:spPr bwMode="auto">
          <a:xfrm>
            <a:off x="2833688" y="1725613"/>
            <a:ext cx="474662" cy="51435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51" name="Group 61"/>
          <p:cNvGrpSpPr>
            <a:grpSpLocks/>
          </p:cNvGrpSpPr>
          <p:nvPr/>
        </p:nvGrpSpPr>
        <p:grpSpPr bwMode="auto">
          <a:xfrm>
            <a:off x="3154363" y="2095500"/>
            <a:ext cx="496887" cy="881063"/>
            <a:chOff x="3341" y="2314"/>
            <a:chExt cx="379" cy="555"/>
          </a:xfrm>
        </p:grpSpPr>
        <p:sp>
          <p:nvSpPr>
            <p:cNvPr id="5548" name="Line 16"/>
            <p:cNvSpPr>
              <a:spLocks noChangeShapeType="1"/>
            </p:cNvSpPr>
            <p:nvPr/>
          </p:nvSpPr>
          <p:spPr bwMode="auto">
            <a:xfrm>
              <a:off x="3540" y="272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9" name="Freeform 17"/>
            <p:cNvSpPr>
              <a:spLocks/>
            </p:cNvSpPr>
            <p:nvPr/>
          </p:nvSpPr>
          <p:spPr bwMode="auto">
            <a:xfrm>
              <a:off x="3341" y="2314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2" name="Text Box 143"/>
          <p:cNvSpPr txBox="1">
            <a:spLocks noChangeArrowheads="1"/>
          </p:cNvSpPr>
          <p:nvPr/>
        </p:nvSpPr>
        <p:spPr bwMode="auto">
          <a:xfrm>
            <a:off x="157163" y="3160713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Land Use</a:t>
            </a:r>
          </a:p>
          <a:p>
            <a:pPr algn="ctr"/>
            <a:r>
              <a:rPr lang="en-US"/>
              <a:t>1.2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53" name="Freeform 144"/>
          <p:cNvSpPr>
            <a:spLocks noChangeAspect="1"/>
          </p:cNvSpPr>
          <p:nvPr/>
        </p:nvSpPr>
        <p:spPr bwMode="auto">
          <a:xfrm>
            <a:off x="6151563" y="2806700"/>
            <a:ext cx="966787" cy="1046163"/>
          </a:xfrm>
          <a:custGeom>
            <a:avLst/>
            <a:gdLst>
              <a:gd name="T0" fmla="*/ 567 w 1100"/>
              <a:gd name="T1" fmla="*/ 573 h 984"/>
              <a:gd name="T2" fmla="*/ 567 w 1100"/>
              <a:gd name="T3" fmla="*/ 548 h 984"/>
              <a:gd name="T4" fmla="*/ 570 w 1100"/>
              <a:gd name="T5" fmla="*/ 516 h 984"/>
              <a:gd name="T6" fmla="*/ 575 w 1100"/>
              <a:gd name="T7" fmla="*/ 483 h 984"/>
              <a:gd name="T8" fmla="*/ 582 w 1100"/>
              <a:gd name="T9" fmla="*/ 448 h 984"/>
              <a:gd name="T10" fmla="*/ 595 w 1100"/>
              <a:gd name="T11" fmla="*/ 416 h 984"/>
              <a:gd name="T12" fmla="*/ 612 w 1100"/>
              <a:gd name="T13" fmla="*/ 379 h 984"/>
              <a:gd name="T14" fmla="*/ 635 w 1100"/>
              <a:gd name="T15" fmla="*/ 344 h 984"/>
              <a:gd name="T16" fmla="*/ 669 w 1100"/>
              <a:gd name="T17" fmla="*/ 296 h 984"/>
              <a:gd name="T18" fmla="*/ 699 w 1100"/>
              <a:gd name="T19" fmla="*/ 264 h 984"/>
              <a:gd name="T20" fmla="*/ 744 w 1100"/>
              <a:gd name="T21" fmla="*/ 227 h 984"/>
              <a:gd name="T22" fmla="*/ 791 w 1100"/>
              <a:gd name="T23" fmla="*/ 192 h 984"/>
              <a:gd name="T24" fmla="*/ 844 w 1100"/>
              <a:gd name="T25" fmla="*/ 165 h 984"/>
              <a:gd name="T26" fmla="*/ 901 w 1100"/>
              <a:gd name="T27" fmla="*/ 144 h 984"/>
              <a:gd name="T28" fmla="*/ 958 w 1100"/>
              <a:gd name="T29" fmla="*/ 130 h 984"/>
              <a:gd name="T30" fmla="*/ 1020 w 1100"/>
              <a:gd name="T31" fmla="*/ 122 h 984"/>
              <a:gd name="T32" fmla="*/ 1099 w 1100"/>
              <a:gd name="T33" fmla="*/ 125 h 984"/>
              <a:gd name="T34" fmla="*/ 1040 w 1100"/>
              <a:gd name="T35" fmla="*/ 80 h 984"/>
              <a:gd name="T36" fmla="*/ 953 w 1100"/>
              <a:gd name="T37" fmla="*/ 38 h 984"/>
              <a:gd name="T38" fmla="*/ 861 w 1100"/>
              <a:gd name="T39" fmla="*/ 10 h 984"/>
              <a:gd name="T40" fmla="*/ 769 w 1100"/>
              <a:gd name="T41" fmla="*/ 0 h 984"/>
              <a:gd name="T42" fmla="*/ 674 w 1100"/>
              <a:gd name="T43" fmla="*/ 3 h 984"/>
              <a:gd name="T44" fmla="*/ 582 w 1100"/>
              <a:gd name="T45" fmla="*/ 20 h 984"/>
              <a:gd name="T46" fmla="*/ 495 w 1100"/>
              <a:gd name="T47" fmla="*/ 53 h 984"/>
              <a:gd name="T48" fmla="*/ 396 w 1100"/>
              <a:gd name="T49" fmla="*/ 107 h 984"/>
              <a:gd name="T50" fmla="*/ 349 w 1100"/>
              <a:gd name="T51" fmla="*/ 144 h 984"/>
              <a:gd name="T52" fmla="*/ 296 w 1100"/>
              <a:gd name="T53" fmla="*/ 197 h 984"/>
              <a:gd name="T54" fmla="*/ 254 w 1100"/>
              <a:gd name="T55" fmla="*/ 257 h 984"/>
              <a:gd name="T56" fmla="*/ 217 w 1100"/>
              <a:gd name="T57" fmla="*/ 319 h 984"/>
              <a:gd name="T58" fmla="*/ 192 w 1100"/>
              <a:gd name="T59" fmla="*/ 381 h 984"/>
              <a:gd name="T60" fmla="*/ 172 w 1100"/>
              <a:gd name="T61" fmla="*/ 443 h 984"/>
              <a:gd name="T62" fmla="*/ 159 w 1100"/>
              <a:gd name="T63" fmla="*/ 503 h 984"/>
              <a:gd name="T64" fmla="*/ 154 w 1100"/>
              <a:gd name="T65" fmla="*/ 573 h 984"/>
              <a:gd name="T66" fmla="*/ 361 w 1100"/>
              <a:gd name="T67" fmla="*/ 983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00"/>
              <a:gd name="T103" fmla="*/ 0 h 984"/>
              <a:gd name="T104" fmla="*/ 1100 w 1100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00" h="984">
                <a:moveTo>
                  <a:pt x="721" y="573"/>
                </a:moveTo>
                <a:lnTo>
                  <a:pt x="567" y="573"/>
                </a:lnTo>
                <a:lnTo>
                  <a:pt x="567" y="563"/>
                </a:lnTo>
                <a:lnTo>
                  <a:pt x="567" y="548"/>
                </a:lnTo>
                <a:lnTo>
                  <a:pt x="567" y="530"/>
                </a:lnTo>
                <a:lnTo>
                  <a:pt x="570" y="516"/>
                </a:lnTo>
                <a:lnTo>
                  <a:pt x="572" y="498"/>
                </a:lnTo>
                <a:lnTo>
                  <a:pt x="575" y="483"/>
                </a:lnTo>
                <a:lnTo>
                  <a:pt x="577" y="466"/>
                </a:lnTo>
                <a:lnTo>
                  <a:pt x="582" y="448"/>
                </a:lnTo>
                <a:lnTo>
                  <a:pt x="590" y="431"/>
                </a:lnTo>
                <a:lnTo>
                  <a:pt x="595" y="416"/>
                </a:lnTo>
                <a:lnTo>
                  <a:pt x="605" y="398"/>
                </a:lnTo>
                <a:lnTo>
                  <a:pt x="612" y="379"/>
                </a:lnTo>
                <a:lnTo>
                  <a:pt x="622" y="361"/>
                </a:lnTo>
                <a:lnTo>
                  <a:pt x="635" y="344"/>
                </a:lnTo>
                <a:lnTo>
                  <a:pt x="647" y="324"/>
                </a:lnTo>
                <a:lnTo>
                  <a:pt x="669" y="296"/>
                </a:lnTo>
                <a:lnTo>
                  <a:pt x="679" y="286"/>
                </a:lnTo>
                <a:lnTo>
                  <a:pt x="699" y="264"/>
                </a:lnTo>
                <a:lnTo>
                  <a:pt x="721" y="244"/>
                </a:lnTo>
                <a:lnTo>
                  <a:pt x="744" y="227"/>
                </a:lnTo>
                <a:lnTo>
                  <a:pt x="766" y="209"/>
                </a:lnTo>
                <a:lnTo>
                  <a:pt x="791" y="192"/>
                </a:lnTo>
                <a:lnTo>
                  <a:pt x="816" y="180"/>
                </a:lnTo>
                <a:lnTo>
                  <a:pt x="844" y="165"/>
                </a:lnTo>
                <a:lnTo>
                  <a:pt x="871" y="154"/>
                </a:lnTo>
                <a:lnTo>
                  <a:pt x="901" y="144"/>
                </a:lnTo>
                <a:lnTo>
                  <a:pt x="928" y="137"/>
                </a:lnTo>
                <a:lnTo>
                  <a:pt x="958" y="130"/>
                </a:lnTo>
                <a:lnTo>
                  <a:pt x="988" y="125"/>
                </a:lnTo>
                <a:lnTo>
                  <a:pt x="1020" y="122"/>
                </a:lnTo>
                <a:lnTo>
                  <a:pt x="1052" y="122"/>
                </a:lnTo>
                <a:lnTo>
                  <a:pt x="1099" y="125"/>
                </a:lnTo>
                <a:lnTo>
                  <a:pt x="1079" y="110"/>
                </a:lnTo>
                <a:lnTo>
                  <a:pt x="1040" y="80"/>
                </a:lnTo>
                <a:lnTo>
                  <a:pt x="998" y="58"/>
                </a:lnTo>
                <a:lnTo>
                  <a:pt x="953" y="38"/>
                </a:lnTo>
                <a:lnTo>
                  <a:pt x="908" y="23"/>
                </a:lnTo>
                <a:lnTo>
                  <a:pt x="861" y="10"/>
                </a:lnTo>
                <a:lnTo>
                  <a:pt x="813" y="5"/>
                </a:lnTo>
                <a:lnTo>
                  <a:pt x="769" y="0"/>
                </a:lnTo>
                <a:lnTo>
                  <a:pt x="721" y="0"/>
                </a:lnTo>
                <a:lnTo>
                  <a:pt x="674" y="3"/>
                </a:lnTo>
                <a:lnTo>
                  <a:pt x="627" y="10"/>
                </a:lnTo>
                <a:lnTo>
                  <a:pt x="582" y="20"/>
                </a:lnTo>
                <a:lnTo>
                  <a:pt x="538" y="35"/>
                </a:lnTo>
                <a:lnTo>
                  <a:pt x="495" y="53"/>
                </a:lnTo>
                <a:lnTo>
                  <a:pt x="453" y="72"/>
                </a:lnTo>
                <a:lnTo>
                  <a:pt x="396" y="107"/>
                </a:lnTo>
                <a:lnTo>
                  <a:pt x="378" y="120"/>
                </a:lnTo>
                <a:lnTo>
                  <a:pt x="349" y="144"/>
                </a:lnTo>
                <a:lnTo>
                  <a:pt x="321" y="170"/>
                </a:lnTo>
                <a:lnTo>
                  <a:pt x="296" y="197"/>
                </a:lnTo>
                <a:lnTo>
                  <a:pt x="274" y="227"/>
                </a:lnTo>
                <a:lnTo>
                  <a:pt x="254" y="257"/>
                </a:lnTo>
                <a:lnTo>
                  <a:pt x="234" y="286"/>
                </a:lnTo>
                <a:lnTo>
                  <a:pt x="217" y="319"/>
                </a:lnTo>
                <a:lnTo>
                  <a:pt x="204" y="349"/>
                </a:lnTo>
                <a:lnTo>
                  <a:pt x="192" y="381"/>
                </a:lnTo>
                <a:lnTo>
                  <a:pt x="180" y="411"/>
                </a:lnTo>
                <a:lnTo>
                  <a:pt x="172" y="443"/>
                </a:lnTo>
                <a:lnTo>
                  <a:pt x="164" y="473"/>
                </a:lnTo>
                <a:lnTo>
                  <a:pt x="159" y="503"/>
                </a:lnTo>
                <a:lnTo>
                  <a:pt x="157" y="530"/>
                </a:lnTo>
                <a:lnTo>
                  <a:pt x="154" y="573"/>
                </a:lnTo>
                <a:lnTo>
                  <a:pt x="0" y="573"/>
                </a:lnTo>
                <a:lnTo>
                  <a:pt x="361" y="983"/>
                </a:lnTo>
                <a:lnTo>
                  <a:pt x="721" y="573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54" name="Freeform 145"/>
          <p:cNvSpPr>
            <a:spLocks noChangeAspect="1"/>
          </p:cNvSpPr>
          <p:nvPr/>
        </p:nvSpPr>
        <p:spPr bwMode="auto">
          <a:xfrm>
            <a:off x="7045325" y="2819400"/>
            <a:ext cx="965200" cy="104775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55" name="Group 628"/>
          <p:cNvGrpSpPr>
            <a:grpSpLocks/>
          </p:cNvGrpSpPr>
          <p:nvPr/>
        </p:nvGrpSpPr>
        <p:grpSpPr bwMode="auto">
          <a:xfrm>
            <a:off x="3997325" y="3348038"/>
            <a:ext cx="652463" cy="323850"/>
            <a:chOff x="2464" y="2360"/>
            <a:chExt cx="411" cy="204"/>
          </a:xfrm>
        </p:grpSpPr>
        <p:sp>
          <p:nvSpPr>
            <p:cNvPr id="5495" name="Arc 205"/>
            <p:cNvSpPr>
              <a:spLocks/>
            </p:cNvSpPr>
            <p:nvPr/>
          </p:nvSpPr>
          <p:spPr bwMode="auto">
            <a:xfrm flipH="1">
              <a:off x="2632" y="2522"/>
              <a:ext cx="13" cy="18"/>
            </a:xfrm>
            <a:custGeom>
              <a:avLst/>
              <a:gdLst>
                <a:gd name="T0" fmla="*/ 8 w 36874"/>
                <a:gd name="T1" fmla="*/ 0 h 42092"/>
                <a:gd name="T2" fmla="*/ 0 w 36874"/>
                <a:gd name="T3" fmla="*/ 15 h 42092"/>
                <a:gd name="T4" fmla="*/ 5 w 36874"/>
                <a:gd name="T5" fmla="*/ 9 h 42092"/>
                <a:gd name="T6" fmla="*/ 0 60000 65536"/>
                <a:gd name="T7" fmla="*/ 0 60000 65536"/>
                <a:gd name="T8" fmla="*/ 0 60000 65536"/>
                <a:gd name="T9" fmla="*/ 0 w 36874"/>
                <a:gd name="T10" fmla="*/ 0 h 42092"/>
                <a:gd name="T11" fmla="*/ 36874 w 36874"/>
                <a:gd name="T12" fmla="*/ 42092 h 420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74" h="42092" fill="none" extrusionOk="0">
                  <a:moveTo>
                    <a:pt x="22104" y="0"/>
                  </a:moveTo>
                  <a:cubicBezTo>
                    <a:pt x="30924" y="2940"/>
                    <a:pt x="36874" y="11194"/>
                    <a:pt x="36874" y="20492"/>
                  </a:cubicBezTo>
                  <a:cubicBezTo>
                    <a:pt x="36874" y="32421"/>
                    <a:pt x="27203" y="42092"/>
                    <a:pt x="15274" y="42092"/>
                  </a:cubicBezTo>
                  <a:cubicBezTo>
                    <a:pt x="9545" y="42092"/>
                    <a:pt x="4051" y="39816"/>
                    <a:pt x="0" y="35765"/>
                  </a:cubicBezTo>
                </a:path>
                <a:path w="36874" h="42092" stroke="0" extrusionOk="0">
                  <a:moveTo>
                    <a:pt x="22104" y="0"/>
                  </a:moveTo>
                  <a:cubicBezTo>
                    <a:pt x="30924" y="2940"/>
                    <a:pt x="36874" y="11194"/>
                    <a:pt x="36874" y="20492"/>
                  </a:cubicBezTo>
                  <a:cubicBezTo>
                    <a:pt x="36874" y="32421"/>
                    <a:pt x="27203" y="42092"/>
                    <a:pt x="15274" y="42092"/>
                  </a:cubicBezTo>
                  <a:cubicBezTo>
                    <a:pt x="9545" y="42092"/>
                    <a:pt x="4051" y="39816"/>
                    <a:pt x="0" y="35765"/>
                  </a:cubicBezTo>
                  <a:lnTo>
                    <a:pt x="15274" y="20492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6" name="Rectangle 206"/>
            <p:cNvSpPr>
              <a:spLocks noChangeArrowheads="1"/>
            </p:cNvSpPr>
            <p:nvPr/>
          </p:nvSpPr>
          <p:spPr bwMode="auto">
            <a:xfrm flipH="1">
              <a:off x="2697" y="2498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7" name="Rectangle 207"/>
            <p:cNvSpPr>
              <a:spLocks noChangeArrowheads="1"/>
            </p:cNvSpPr>
            <p:nvPr/>
          </p:nvSpPr>
          <p:spPr bwMode="auto">
            <a:xfrm flipH="1">
              <a:off x="2796" y="2492"/>
              <a:ext cx="0" cy="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8" name="Rectangle 208"/>
            <p:cNvSpPr>
              <a:spLocks noChangeArrowheads="1"/>
            </p:cNvSpPr>
            <p:nvPr/>
          </p:nvSpPr>
          <p:spPr bwMode="auto">
            <a:xfrm flipH="1">
              <a:off x="2776" y="2498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9" name="Rectangle 209"/>
            <p:cNvSpPr>
              <a:spLocks noChangeArrowheads="1"/>
            </p:cNvSpPr>
            <p:nvPr/>
          </p:nvSpPr>
          <p:spPr bwMode="auto">
            <a:xfrm flipH="1">
              <a:off x="2776" y="2474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0" name="Rectangle 210"/>
            <p:cNvSpPr>
              <a:spLocks noChangeArrowheads="1"/>
            </p:cNvSpPr>
            <p:nvPr/>
          </p:nvSpPr>
          <p:spPr bwMode="auto">
            <a:xfrm flipH="1">
              <a:off x="2741" y="2498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1" name="Rectangle 211"/>
            <p:cNvSpPr>
              <a:spLocks noChangeArrowheads="1"/>
            </p:cNvSpPr>
            <p:nvPr/>
          </p:nvSpPr>
          <p:spPr bwMode="auto">
            <a:xfrm flipH="1">
              <a:off x="2741" y="2474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2" name="Rectangle 212"/>
            <p:cNvSpPr>
              <a:spLocks noChangeArrowheads="1"/>
            </p:cNvSpPr>
            <p:nvPr/>
          </p:nvSpPr>
          <p:spPr bwMode="auto">
            <a:xfrm flipH="1">
              <a:off x="2736" y="2498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3" name="Rectangle 213"/>
            <p:cNvSpPr>
              <a:spLocks noChangeArrowheads="1"/>
            </p:cNvSpPr>
            <p:nvPr/>
          </p:nvSpPr>
          <p:spPr bwMode="auto">
            <a:xfrm flipH="1">
              <a:off x="2736" y="2474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4" name="Rectangle 214"/>
            <p:cNvSpPr>
              <a:spLocks noChangeArrowheads="1"/>
            </p:cNvSpPr>
            <p:nvPr/>
          </p:nvSpPr>
          <p:spPr bwMode="auto">
            <a:xfrm flipH="1">
              <a:off x="2796" y="2498"/>
              <a:ext cx="5" cy="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5" name="Freeform 215"/>
            <p:cNvSpPr>
              <a:spLocks/>
            </p:cNvSpPr>
            <p:nvPr/>
          </p:nvSpPr>
          <p:spPr bwMode="auto">
            <a:xfrm flipH="1">
              <a:off x="2697" y="2516"/>
              <a:ext cx="10" cy="12"/>
            </a:xfrm>
            <a:custGeom>
              <a:avLst/>
              <a:gdLst>
                <a:gd name="T0" fmla="*/ 2 w 2"/>
                <a:gd name="T1" fmla="*/ 0 h 2"/>
                <a:gd name="T2" fmla="*/ 1 w 2"/>
                <a:gd name="T3" fmla="*/ 0 h 2"/>
                <a:gd name="T4" fmla="*/ 1 w 2"/>
                <a:gd name="T5" fmla="*/ 1 h 2"/>
                <a:gd name="T6" fmla="*/ 0 w 2"/>
                <a:gd name="T7" fmla="*/ 1 h 2"/>
                <a:gd name="T8" fmla="*/ 0 w 2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2"/>
                <a:gd name="T17" fmla="*/ 2 w 2"/>
                <a:gd name="T18" fmla="*/ 2 h 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2">
                  <a:moveTo>
                    <a:pt x="2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6" name="Oval 216"/>
            <p:cNvSpPr>
              <a:spLocks noChangeArrowheads="1"/>
            </p:cNvSpPr>
            <p:nvPr/>
          </p:nvSpPr>
          <p:spPr bwMode="auto">
            <a:xfrm flipH="1">
              <a:off x="2677" y="2528"/>
              <a:ext cx="20" cy="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7" name="Oval 217"/>
            <p:cNvSpPr>
              <a:spLocks noChangeArrowheads="1"/>
            </p:cNvSpPr>
            <p:nvPr/>
          </p:nvSpPr>
          <p:spPr bwMode="auto">
            <a:xfrm flipH="1">
              <a:off x="2667" y="2516"/>
              <a:ext cx="40" cy="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8" name="Oval 218"/>
            <p:cNvSpPr>
              <a:spLocks noChangeArrowheads="1"/>
            </p:cNvSpPr>
            <p:nvPr/>
          </p:nvSpPr>
          <p:spPr bwMode="auto">
            <a:xfrm flipH="1">
              <a:off x="2816" y="2528"/>
              <a:ext cx="19" cy="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9" name="Oval 219"/>
            <p:cNvSpPr>
              <a:spLocks noChangeArrowheads="1"/>
            </p:cNvSpPr>
            <p:nvPr/>
          </p:nvSpPr>
          <p:spPr bwMode="auto">
            <a:xfrm flipH="1">
              <a:off x="2806" y="2516"/>
              <a:ext cx="39" cy="4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0" name="Rectangle 220"/>
            <p:cNvSpPr>
              <a:spLocks noChangeArrowheads="1"/>
            </p:cNvSpPr>
            <p:nvPr/>
          </p:nvSpPr>
          <p:spPr bwMode="auto">
            <a:xfrm flipH="1">
              <a:off x="2865" y="2504"/>
              <a:ext cx="5" cy="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1" name="Arc 221"/>
            <p:cNvSpPr>
              <a:spLocks/>
            </p:cNvSpPr>
            <p:nvPr/>
          </p:nvSpPr>
          <p:spPr bwMode="auto">
            <a:xfrm flipH="1">
              <a:off x="2870" y="2530"/>
              <a:ext cx="5" cy="4"/>
            </a:xfrm>
            <a:custGeom>
              <a:avLst/>
              <a:gdLst>
                <a:gd name="T0" fmla="*/ 0 w 21600"/>
                <a:gd name="T1" fmla="*/ 4 h 15274"/>
                <a:gd name="T2" fmla="*/ 1 w 21600"/>
                <a:gd name="T3" fmla="*/ 0 h 15274"/>
                <a:gd name="T4" fmla="*/ 5 w 21600"/>
                <a:gd name="T5" fmla="*/ 4 h 1527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274"/>
                <a:gd name="T11" fmla="*/ 21600 w 21600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274" fill="none" extrusionOk="0">
                  <a:moveTo>
                    <a:pt x="0" y="15274"/>
                  </a:moveTo>
                  <a:cubicBezTo>
                    <a:pt x="0" y="9545"/>
                    <a:pt x="2275" y="4051"/>
                    <a:pt x="6326" y="0"/>
                  </a:cubicBezTo>
                </a:path>
                <a:path w="21600" h="15274" stroke="0" extrusionOk="0">
                  <a:moveTo>
                    <a:pt x="0" y="15274"/>
                  </a:moveTo>
                  <a:cubicBezTo>
                    <a:pt x="0" y="9545"/>
                    <a:pt x="2275" y="4051"/>
                    <a:pt x="6326" y="0"/>
                  </a:cubicBezTo>
                  <a:lnTo>
                    <a:pt x="21600" y="15274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2" name="Line 222"/>
            <p:cNvSpPr>
              <a:spLocks noChangeShapeType="1"/>
            </p:cNvSpPr>
            <p:nvPr/>
          </p:nvSpPr>
          <p:spPr bwMode="auto">
            <a:xfrm flipH="1">
              <a:off x="2641" y="2498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3" name="Line 223"/>
            <p:cNvSpPr>
              <a:spLocks noChangeShapeType="1"/>
            </p:cNvSpPr>
            <p:nvPr/>
          </p:nvSpPr>
          <p:spPr bwMode="auto">
            <a:xfrm flipH="1">
              <a:off x="2702" y="2474"/>
              <a:ext cx="5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4" name="Line 224"/>
            <p:cNvSpPr>
              <a:spLocks noChangeShapeType="1"/>
            </p:cNvSpPr>
            <p:nvPr/>
          </p:nvSpPr>
          <p:spPr bwMode="auto">
            <a:xfrm flipH="1">
              <a:off x="2697" y="2474"/>
              <a:ext cx="10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5" name="Line 225"/>
            <p:cNvSpPr>
              <a:spLocks noChangeShapeType="1"/>
            </p:cNvSpPr>
            <p:nvPr/>
          </p:nvSpPr>
          <p:spPr bwMode="auto">
            <a:xfrm flipH="1">
              <a:off x="2697" y="2468"/>
              <a:ext cx="5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6" name="Line 226"/>
            <p:cNvSpPr>
              <a:spLocks noChangeShapeType="1"/>
            </p:cNvSpPr>
            <p:nvPr/>
          </p:nvSpPr>
          <p:spPr bwMode="auto">
            <a:xfrm flipH="1">
              <a:off x="2780" y="2474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7" name="Line 227"/>
            <p:cNvSpPr>
              <a:spLocks noChangeShapeType="1"/>
            </p:cNvSpPr>
            <p:nvPr/>
          </p:nvSpPr>
          <p:spPr bwMode="auto">
            <a:xfrm flipH="1">
              <a:off x="2781" y="2498"/>
              <a:ext cx="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8" name="Line 228"/>
            <p:cNvSpPr>
              <a:spLocks noChangeShapeType="1"/>
            </p:cNvSpPr>
            <p:nvPr/>
          </p:nvSpPr>
          <p:spPr bwMode="auto">
            <a:xfrm flipH="1" flipV="1">
              <a:off x="2781" y="2474"/>
              <a:ext cx="15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9" name="Line 229"/>
            <p:cNvSpPr>
              <a:spLocks noChangeShapeType="1"/>
            </p:cNvSpPr>
            <p:nvPr/>
          </p:nvSpPr>
          <p:spPr bwMode="auto">
            <a:xfrm flipH="1">
              <a:off x="2746" y="2498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0" name="Line 230"/>
            <p:cNvSpPr>
              <a:spLocks noChangeShapeType="1"/>
            </p:cNvSpPr>
            <p:nvPr/>
          </p:nvSpPr>
          <p:spPr bwMode="auto">
            <a:xfrm flipH="1" flipV="1">
              <a:off x="2780" y="2474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1" name="Line 231"/>
            <p:cNvSpPr>
              <a:spLocks noChangeShapeType="1"/>
            </p:cNvSpPr>
            <p:nvPr/>
          </p:nvSpPr>
          <p:spPr bwMode="auto">
            <a:xfrm flipH="1">
              <a:off x="2746" y="2474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2" name="Line 232"/>
            <p:cNvSpPr>
              <a:spLocks noChangeShapeType="1"/>
            </p:cNvSpPr>
            <p:nvPr/>
          </p:nvSpPr>
          <p:spPr bwMode="auto">
            <a:xfrm flipH="1">
              <a:off x="2745" y="2474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3" name="Line 233"/>
            <p:cNvSpPr>
              <a:spLocks noChangeShapeType="1"/>
            </p:cNvSpPr>
            <p:nvPr/>
          </p:nvSpPr>
          <p:spPr bwMode="auto">
            <a:xfrm flipH="1" flipV="1">
              <a:off x="2740" y="2474"/>
              <a:ext cx="1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4" name="Line 234"/>
            <p:cNvSpPr>
              <a:spLocks noChangeShapeType="1"/>
            </p:cNvSpPr>
            <p:nvPr/>
          </p:nvSpPr>
          <p:spPr bwMode="auto">
            <a:xfrm flipH="1" flipV="1">
              <a:off x="2781" y="2474"/>
              <a:ext cx="20" cy="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5" name="Line 235"/>
            <p:cNvSpPr>
              <a:spLocks noChangeShapeType="1"/>
            </p:cNvSpPr>
            <p:nvPr/>
          </p:nvSpPr>
          <p:spPr bwMode="auto">
            <a:xfrm flipH="1">
              <a:off x="2702" y="2498"/>
              <a:ext cx="3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6" name="Line 236"/>
            <p:cNvSpPr>
              <a:spLocks noChangeShapeType="1"/>
            </p:cNvSpPr>
            <p:nvPr/>
          </p:nvSpPr>
          <p:spPr bwMode="auto">
            <a:xfrm flipH="1">
              <a:off x="2707" y="2474"/>
              <a:ext cx="29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7" name="Line 237"/>
            <p:cNvSpPr>
              <a:spLocks noChangeShapeType="1"/>
            </p:cNvSpPr>
            <p:nvPr/>
          </p:nvSpPr>
          <p:spPr bwMode="auto">
            <a:xfrm flipH="1">
              <a:off x="2702" y="2498"/>
              <a:ext cx="9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8" name="Line 238"/>
            <p:cNvSpPr>
              <a:spLocks noChangeShapeType="1"/>
            </p:cNvSpPr>
            <p:nvPr/>
          </p:nvSpPr>
          <p:spPr bwMode="auto">
            <a:xfrm flipH="1">
              <a:off x="2707" y="2474"/>
              <a:ext cx="7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9" name="Line 239"/>
            <p:cNvSpPr>
              <a:spLocks noChangeShapeType="1"/>
            </p:cNvSpPr>
            <p:nvPr/>
          </p:nvSpPr>
          <p:spPr bwMode="auto">
            <a:xfrm flipH="1">
              <a:off x="2702" y="2468"/>
              <a:ext cx="79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" name="Line 240"/>
            <p:cNvSpPr>
              <a:spLocks noChangeShapeType="1"/>
            </p:cNvSpPr>
            <p:nvPr/>
          </p:nvSpPr>
          <p:spPr bwMode="auto">
            <a:xfrm flipH="1" flipV="1">
              <a:off x="2801" y="2498"/>
              <a:ext cx="64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" name="Line 241"/>
            <p:cNvSpPr>
              <a:spLocks noChangeShapeType="1"/>
            </p:cNvSpPr>
            <p:nvPr/>
          </p:nvSpPr>
          <p:spPr bwMode="auto">
            <a:xfrm flipH="1" flipV="1">
              <a:off x="2781" y="2468"/>
              <a:ext cx="20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" name="Line 242"/>
            <p:cNvSpPr>
              <a:spLocks noChangeShapeType="1"/>
            </p:cNvSpPr>
            <p:nvPr/>
          </p:nvSpPr>
          <p:spPr bwMode="auto">
            <a:xfrm flipH="1">
              <a:off x="2707" y="2528"/>
              <a:ext cx="9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" name="Line 243"/>
            <p:cNvSpPr>
              <a:spLocks noChangeShapeType="1"/>
            </p:cNvSpPr>
            <p:nvPr/>
          </p:nvSpPr>
          <p:spPr bwMode="auto">
            <a:xfrm flipH="1" flipV="1">
              <a:off x="2869" y="2510"/>
              <a:ext cx="1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4" name="Line 244"/>
            <p:cNvSpPr>
              <a:spLocks noChangeShapeType="1"/>
            </p:cNvSpPr>
            <p:nvPr/>
          </p:nvSpPr>
          <p:spPr bwMode="auto">
            <a:xfrm flipH="1">
              <a:off x="2845" y="2534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" name="Line 245"/>
            <p:cNvSpPr>
              <a:spLocks noChangeShapeType="1"/>
            </p:cNvSpPr>
            <p:nvPr/>
          </p:nvSpPr>
          <p:spPr bwMode="auto">
            <a:xfrm flipH="1">
              <a:off x="2845" y="2534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6" name="Line 246"/>
            <p:cNvSpPr>
              <a:spLocks noChangeShapeType="1"/>
            </p:cNvSpPr>
            <p:nvPr/>
          </p:nvSpPr>
          <p:spPr bwMode="auto">
            <a:xfrm flipH="1">
              <a:off x="2840" y="2528"/>
              <a:ext cx="3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7" name="Line 247"/>
            <p:cNvSpPr>
              <a:spLocks noChangeShapeType="1"/>
            </p:cNvSpPr>
            <p:nvPr/>
          </p:nvSpPr>
          <p:spPr bwMode="auto">
            <a:xfrm flipH="1">
              <a:off x="2707" y="2534"/>
              <a:ext cx="10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8" name="Line 248"/>
            <p:cNvSpPr>
              <a:spLocks noChangeShapeType="1"/>
            </p:cNvSpPr>
            <p:nvPr/>
          </p:nvSpPr>
          <p:spPr bwMode="auto">
            <a:xfrm flipH="1">
              <a:off x="2707" y="2534"/>
              <a:ext cx="104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9" name="Line 249"/>
            <p:cNvSpPr>
              <a:spLocks noChangeShapeType="1"/>
            </p:cNvSpPr>
            <p:nvPr/>
          </p:nvSpPr>
          <p:spPr bwMode="auto">
            <a:xfrm flipH="1">
              <a:off x="2707" y="2528"/>
              <a:ext cx="109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0" name="Line 250"/>
            <p:cNvSpPr>
              <a:spLocks noChangeShapeType="1"/>
            </p:cNvSpPr>
            <p:nvPr/>
          </p:nvSpPr>
          <p:spPr bwMode="auto">
            <a:xfrm flipH="1">
              <a:off x="2696" y="2498"/>
              <a:ext cx="1" cy="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1" name="Line 251"/>
            <p:cNvSpPr>
              <a:spLocks noChangeShapeType="1"/>
            </p:cNvSpPr>
            <p:nvPr/>
          </p:nvSpPr>
          <p:spPr bwMode="auto">
            <a:xfrm flipH="1">
              <a:off x="2800" y="2498"/>
              <a:ext cx="1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2" name="Line 252"/>
            <p:cNvSpPr>
              <a:spLocks noChangeShapeType="1"/>
            </p:cNvSpPr>
            <p:nvPr/>
          </p:nvSpPr>
          <p:spPr bwMode="auto">
            <a:xfrm flipH="1">
              <a:off x="2740" y="2474"/>
              <a:ext cx="1" cy="5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3" name="Line 253"/>
            <p:cNvSpPr>
              <a:spLocks noChangeShapeType="1"/>
            </p:cNvSpPr>
            <p:nvPr/>
          </p:nvSpPr>
          <p:spPr bwMode="auto">
            <a:xfrm flipH="1">
              <a:off x="2642" y="2498"/>
              <a:ext cx="5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4" name="Line 254"/>
            <p:cNvSpPr>
              <a:spLocks noChangeShapeType="1"/>
            </p:cNvSpPr>
            <p:nvPr/>
          </p:nvSpPr>
          <p:spPr bwMode="auto">
            <a:xfrm flipH="1">
              <a:off x="2642" y="2534"/>
              <a:ext cx="30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5" name="Line 255"/>
            <p:cNvSpPr>
              <a:spLocks noChangeShapeType="1"/>
            </p:cNvSpPr>
            <p:nvPr/>
          </p:nvSpPr>
          <p:spPr bwMode="auto">
            <a:xfrm flipH="1" flipV="1">
              <a:off x="2637" y="2528"/>
              <a:ext cx="40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6" name="Line 256"/>
            <p:cNvSpPr>
              <a:spLocks noChangeShapeType="1"/>
            </p:cNvSpPr>
            <p:nvPr/>
          </p:nvSpPr>
          <p:spPr bwMode="auto">
            <a:xfrm flipH="1" flipV="1">
              <a:off x="2637" y="2522"/>
              <a:ext cx="40" cy="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7" name="Freeform 257"/>
            <p:cNvSpPr>
              <a:spLocks/>
            </p:cNvSpPr>
            <p:nvPr/>
          </p:nvSpPr>
          <p:spPr bwMode="auto">
            <a:xfrm flipH="1">
              <a:off x="2464" y="2360"/>
              <a:ext cx="168" cy="168"/>
            </a:xfrm>
            <a:custGeom>
              <a:avLst/>
              <a:gdLst>
                <a:gd name="T0" fmla="*/ 0 w 204"/>
                <a:gd name="T1" fmla="*/ 168 h 168"/>
                <a:gd name="T2" fmla="*/ 0 w 204"/>
                <a:gd name="T3" fmla="*/ 162 h 168"/>
                <a:gd name="T4" fmla="*/ 0 w 204"/>
                <a:gd name="T5" fmla="*/ 162 h 168"/>
                <a:gd name="T6" fmla="*/ 6 w 204"/>
                <a:gd name="T7" fmla="*/ 156 h 168"/>
                <a:gd name="T8" fmla="*/ 6 w 204"/>
                <a:gd name="T9" fmla="*/ 150 h 168"/>
                <a:gd name="T10" fmla="*/ 6 w 204"/>
                <a:gd name="T11" fmla="*/ 138 h 168"/>
                <a:gd name="T12" fmla="*/ 6 w 204"/>
                <a:gd name="T13" fmla="*/ 132 h 168"/>
                <a:gd name="T14" fmla="*/ 12 w 204"/>
                <a:gd name="T15" fmla="*/ 120 h 168"/>
                <a:gd name="T16" fmla="*/ 12 w 204"/>
                <a:gd name="T17" fmla="*/ 114 h 168"/>
                <a:gd name="T18" fmla="*/ 18 w 204"/>
                <a:gd name="T19" fmla="*/ 102 h 168"/>
                <a:gd name="T20" fmla="*/ 24 w 204"/>
                <a:gd name="T21" fmla="*/ 96 h 168"/>
                <a:gd name="T22" fmla="*/ 36 w 204"/>
                <a:gd name="T23" fmla="*/ 84 h 168"/>
                <a:gd name="T24" fmla="*/ 42 w 204"/>
                <a:gd name="T25" fmla="*/ 78 h 168"/>
                <a:gd name="T26" fmla="*/ 48 w 204"/>
                <a:gd name="T27" fmla="*/ 66 h 168"/>
                <a:gd name="T28" fmla="*/ 54 w 204"/>
                <a:gd name="T29" fmla="*/ 60 h 168"/>
                <a:gd name="T30" fmla="*/ 66 w 204"/>
                <a:gd name="T31" fmla="*/ 48 h 168"/>
                <a:gd name="T32" fmla="*/ 72 w 204"/>
                <a:gd name="T33" fmla="*/ 36 h 168"/>
                <a:gd name="T34" fmla="*/ 78 w 204"/>
                <a:gd name="T35" fmla="*/ 30 h 168"/>
                <a:gd name="T36" fmla="*/ 84 w 204"/>
                <a:gd name="T37" fmla="*/ 18 h 168"/>
                <a:gd name="T38" fmla="*/ 96 w 204"/>
                <a:gd name="T39" fmla="*/ 12 h 168"/>
                <a:gd name="T40" fmla="*/ 108 w 204"/>
                <a:gd name="T41" fmla="*/ 6 h 168"/>
                <a:gd name="T42" fmla="*/ 120 w 204"/>
                <a:gd name="T43" fmla="*/ 0 h 168"/>
                <a:gd name="T44" fmla="*/ 132 w 204"/>
                <a:gd name="T45" fmla="*/ 0 h 168"/>
                <a:gd name="T46" fmla="*/ 144 w 204"/>
                <a:gd name="T47" fmla="*/ 0 h 168"/>
                <a:gd name="T48" fmla="*/ 156 w 204"/>
                <a:gd name="T49" fmla="*/ 0 h 168"/>
                <a:gd name="T50" fmla="*/ 168 w 204"/>
                <a:gd name="T51" fmla="*/ 0 h 168"/>
                <a:gd name="T52" fmla="*/ 180 w 204"/>
                <a:gd name="T53" fmla="*/ 12 h 168"/>
                <a:gd name="T54" fmla="*/ 192 w 204"/>
                <a:gd name="T55" fmla="*/ 24 h 168"/>
                <a:gd name="T56" fmla="*/ 198 w 204"/>
                <a:gd name="T57" fmla="*/ 36 h 168"/>
                <a:gd name="T58" fmla="*/ 204 w 204"/>
                <a:gd name="T59" fmla="*/ 48 h 168"/>
                <a:gd name="T60" fmla="*/ 204 w 204"/>
                <a:gd name="T61" fmla="*/ 60 h 168"/>
                <a:gd name="T62" fmla="*/ 198 w 204"/>
                <a:gd name="T63" fmla="*/ 72 h 168"/>
                <a:gd name="T64" fmla="*/ 192 w 204"/>
                <a:gd name="T65" fmla="*/ 78 h 168"/>
                <a:gd name="T66" fmla="*/ 180 w 204"/>
                <a:gd name="T67" fmla="*/ 84 h 168"/>
                <a:gd name="T68" fmla="*/ 168 w 204"/>
                <a:gd name="T69" fmla="*/ 96 h 168"/>
                <a:gd name="T70" fmla="*/ 156 w 204"/>
                <a:gd name="T71" fmla="*/ 102 h 168"/>
                <a:gd name="T72" fmla="*/ 144 w 204"/>
                <a:gd name="T73" fmla="*/ 108 h 168"/>
                <a:gd name="T74" fmla="*/ 138 w 204"/>
                <a:gd name="T75" fmla="*/ 114 h 168"/>
                <a:gd name="T76" fmla="*/ 126 w 204"/>
                <a:gd name="T77" fmla="*/ 120 h 168"/>
                <a:gd name="T78" fmla="*/ 114 w 204"/>
                <a:gd name="T79" fmla="*/ 126 h 168"/>
                <a:gd name="T80" fmla="*/ 108 w 204"/>
                <a:gd name="T81" fmla="*/ 126 h 168"/>
                <a:gd name="T82" fmla="*/ 96 w 204"/>
                <a:gd name="T83" fmla="*/ 132 h 168"/>
                <a:gd name="T84" fmla="*/ 90 w 204"/>
                <a:gd name="T85" fmla="*/ 132 h 168"/>
                <a:gd name="T86" fmla="*/ 84 w 204"/>
                <a:gd name="T87" fmla="*/ 132 h 168"/>
                <a:gd name="T88" fmla="*/ 72 w 204"/>
                <a:gd name="T89" fmla="*/ 132 h 168"/>
                <a:gd name="T90" fmla="*/ 66 w 204"/>
                <a:gd name="T91" fmla="*/ 138 h 168"/>
                <a:gd name="T92" fmla="*/ 60 w 204"/>
                <a:gd name="T93" fmla="*/ 138 h 168"/>
                <a:gd name="T94" fmla="*/ 48 w 204"/>
                <a:gd name="T95" fmla="*/ 144 h 168"/>
                <a:gd name="T96" fmla="*/ 42 w 204"/>
                <a:gd name="T97" fmla="*/ 150 h 168"/>
                <a:gd name="T98" fmla="*/ 36 w 204"/>
                <a:gd name="T99" fmla="*/ 150 h 168"/>
                <a:gd name="T100" fmla="*/ 30 w 204"/>
                <a:gd name="T101" fmla="*/ 156 h 168"/>
                <a:gd name="T102" fmla="*/ 24 w 204"/>
                <a:gd name="T103" fmla="*/ 156 h 168"/>
                <a:gd name="T104" fmla="*/ 18 w 204"/>
                <a:gd name="T105" fmla="*/ 162 h 168"/>
                <a:gd name="T106" fmla="*/ 12 w 204"/>
                <a:gd name="T107" fmla="*/ 162 h 168"/>
                <a:gd name="T108" fmla="*/ 6 w 204"/>
                <a:gd name="T109" fmla="*/ 168 h 168"/>
                <a:gd name="T110" fmla="*/ 6 w 204"/>
                <a:gd name="T111" fmla="*/ 168 h 168"/>
                <a:gd name="T112" fmla="*/ 6 w 204"/>
                <a:gd name="T113" fmla="*/ 168 h 168"/>
                <a:gd name="T114" fmla="*/ 0 w 204"/>
                <a:gd name="T115" fmla="*/ 168 h 168"/>
                <a:gd name="T116" fmla="*/ 0 w 204"/>
                <a:gd name="T117" fmla="*/ 168 h 168"/>
                <a:gd name="T118" fmla="*/ 0 w 204"/>
                <a:gd name="T119" fmla="*/ 168 h 168"/>
                <a:gd name="T120" fmla="*/ 0 w 204"/>
                <a:gd name="T121" fmla="*/ 168 h 1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4"/>
                <a:gd name="T184" fmla="*/ 0 h 168"/>
                <a:gd name="T185" fmla="*/ 204 w 204"/>
                <a:gd name="T186" fmla="*/ 168 h 1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4" h="168">
                  <a:moveTo>
                    <a:pt x="0" y="168"/>
                  </a:moveTo>
                  <a:lnTo>
                    <a:pt x="0" y="168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6" y="156"/>
                  </a:lnTo>
                  <a:lnTo>
                    <a:pt x="6" y="150"/>
                  </a:lnTo>
                  <a:lnTo>
                    <a:pt x="6" y="144"/>
                  </a:lnTo>
                  <a:lnTo>
                    <a:pt x="6" y="138"/>
                  </a:lnTo>
                  <a:lnTo>
                    <a:pt x="6" y="132"/>
                  </a:lnTo>
                  <a:lnTo>
                    <a:pt x="6" y="126"/>
                  </a:lnTo>
                  <a:lnTo>
                    <a:pt x="6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6"/>
                  </a:lnTo>
                  <a:lnTo>
                    <a:pt x="30" y="90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54" y="60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6"/>
                  </a:lnTo>
                  <a:lnTo>
                    <a:pt x="180" y="12"/>
                  </a:lnTo>
                  <a:lnTo>
                    <a:pt x="186" y="12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204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04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2" y="72"/>
                  </a:lnTo>
                  <a:lnTo>
                    <a:pt x="192" y="78"/>
                  </a:lnTo>
                  <a:lnTo>
                    <a:pt x="186" y="84"/>
                  </a:lnTo>
                  <a:lnTo>
                    <a:pt x="180" y="84"/>
                  </a:lnTo>
                  <a:lnTo>
                    <a:pt x="180" y="90"/>
                  </a:lnTo>
                  <a:lnTo>
                    <a:pt x="174" y="9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2" y="96"/>
                  </a:lnTo>
                  <a:lnTo>
                    <a:pt x="162" y="102"/>
                  </a:lnTo>
                  <a:lnTo>
                    <a:pt x="156" y="102"/>
                  </a:lnTo>
                  <a:lnTo>
                    <a:pt x="150" y="108"/>
                  </a:lnTo>
                  <a:lnTo>
                    <a:pt x="144" y="108"/>
                  </a:lnTo>
                  <a:lnTo>
                    <a:pt x="138" y="114"/>
                  </a:lnTo>
                  <a:lnTo>
                    <a:pt x="132" y="114"/>
                  </a:lnTo>
                  <a:lnTo>
                    <a:pt x="132" y="120"/>
                  </a:lnTo>
                  <a:lnTo>
                    <a:pt x="126" y="120"/>
                  </a:lnTo>
                  <a:lnTo>
                    <a:pt x="120" y="120"/>
                  </a:lnTo>
                  <a:lnTo>
                    <a:pt x="114" y="120"/>
                  </a:lnTo>
                  <a:lnTo>
                    <a:pt x="114" y="126"/>
                  </a:lnTo>
                  <a:lnTo>
                    <a:pt x="108" y="126"/>
                  </a:lnTo>
                  <a:lnTo>
                    <a:pt x="102" y="126"/>
                  </a:lnTo>
                  <a:lnTo>
                    <a:pt x="96" y="132"/>
                  </a:lnTo>
                  <a:lnTo>
                    <a:pt x="90" y="132"/>
                  </a:lnTo>
                  <a:lnTo>
                    <a:pt x="84" y="132"/>
                  </a:lnTo>
                  <a:lnTo>
                    <a:pt x="78" y="132"/>
                  </a:lnTo>
                  <a:lnTo>
                    <a:pt x="72" y="132"/>
                  </a:lnTo>
                  <a:lnTo>
                    <a:pt x="72" y="138"/>
                  </a:lnTo>
                  <a:lnTo>
                    <a:pt x="66" y="138"/>
                  </a:lnTo>
                  <a:lnTo>
                    <a:pt x="60" y="138"/>
                  </a:lnTo>
                  <a:lnTo>
                    <a:pt x="54" y="144"/>
                  </a:lnTo>
                  <a:lnTo>
                    <a:pt x="48" y="144"/>
                  </a:lnTo>
                  <a:lnTo>
                    <a:pt x="42" y="144"/>
                  </a:lnTo>
                  <a:lnTo>
                    <a:pt x="42" y="150"/>
                  </a:lnTo>
                  <a:lnTo>
                    <a:pt x="36" y="150"/>
                  </a:lnTo>
                  <a:lnTo>
                    <a:pt x="30" y="156"/>
                  </a:lnTo>
                  <a:lnTo>
                    <a:pt x="24" y="156"/>
                  </a:lnTo>
                  <a:lnTo>
                    <a:pt x="24" y="162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6" name="Group 260"/>
          <p:cNvGrpSpPr>
            <a:grpSpLocks/>
          </p:cNvGrpSpPr>
          <p:nvPr/>
        </p:nvGrpSpPr>
        <p:grpSpPr bwMode="auto">
          <a:xfrm>
            <a:off x="3903663" y="2451100"/>
            <a:ext cx="773112" cy="654050"/>
            <a:chOff x="918" y="3942"/>
            <a:chExt cx="590" cy="412"/>
          </a:xfrm>
        </p:grpSpPr>
        <p:grpSp>
          <p:nvGrpSpPr>
            <p:cNvPr id="5241" name="Group 261"/>
            <p:cNvGrpSpPr>
              <a:grpSpLocks/>
            </p:cNvGrpSpPr>
            <p:nvPr/>
          </p:nvGrpSpPr>
          <p:grpSpPr bwMode="auto">
            <a:xfrm>
              <a:off x="918" y="3942"/>
              <a:ext cx="590" cy="406"/>
              <a:chOff x="918" y="3942"/>
              <a:chExt cx="590" cy="406"/>
            </a:xfrm>
          </p:grpSpPr>
          <p:sp>
            <p:nvSpPr>
              <p:cNvPr id="5295" name="Freeform 262"/>
              <p:cNvSpPr>
                <a:spLocks/>
              </p:cNvSpPr>
              <p:nvPr/>
            </p:nvSpPr>
            <p:spPr bwMode="auto">
              <a:xfrm>
                <a:off x="942" y="3942"/>
                <a:ext cx="476" cy="90"/>
              </a:xfrm>
              <a:custGeom>
                <a:avLst/>
                <a:gdLst>
                  <a:gd name="T0" fmla="*/ 470 w 476"/>
                  <a:gd name="T1" fmla="*/ 84 h 90"/>
                  <a:gd name="T2" fmla="*/ 476 w 476"/>
                  <a:gd name="T3" fmla="*/ 72 h 90"/>
                  <a:gd name="T4" fmla="*/ 476 w 476"/>
                  <a:gd name="T5" fmla="*/ 60 h 90"/>
                  <a:gd name="T6" fmla="*/ 470 w 476"/>
                  <a:gd name="T7" fmla="*/ 48 h 90"/>
                  <a:gd name="T8" fmla="*/ 458 w 476"/>
                  <a:gd name="T9" fmla="*/ 36 h 90"/>
                  <a:gd name="T10" fmla="*/ 446 w 476"/>
                  <a:gd name="T11" fmla="*/ 30 h 90"/>
                  <a:gd name="T12" fmla="*/ 434 w 476"/>
                  <a:gd name="T13" fmla="*/ 30 h 90"/>
                  <a:gd name="T14" fmla="*/ 415 w 476"/>
                  <a:gd name="T15" fmla="*/ 30 h 90"/>
                  <a:gd name="T16" fmla="*/ 397 w 476"/>
                  <a:gd name="T17" fmla="*/ 24 h 90"/>
                  <a:gd name="T18" fmla="*/ 367 w 476"/>
                  <a:gd name="T19" fmla="*/ 18 h 90"/>
                  <a:gd name="T20" fmla="*/ 331 w 476"/>
                  <a:gd name="T21" fmla="*/ 18 h 90"/>
                  <a:gd name="T22" fmla="*/ 289 w 476"/>
                  <a:gd name="T23" fmla="*/ 6 h 90"/>
                  <a:gd name="T24" fmla="*/ 241 w 476"/>
                  <a:gd name="T25" fmla="*/ 6 h 90"/>
                  <a:gd name="T26" fmla="*/ 181 w 476"/>
                  <a:gd name="T27" fmla="*/ 12 h 90"/>
                  <a:gd name="T28" fmla="*/ 121 w 476"/>
                  <a:gd name="T29" fmla="*/ 18 h 90"/>
                  <a:gd name="T30" fmla="*/ 108 w 476"/>
                  <a:gd name="T31" fmla="*/ 18 h 90"/>
                  <a:gd name="T32" fmla="*/ 72 w 476"/>
                  <a:gd name="T33" fmla="*/ 6 h 90"/>
                  <a:gd name="T34" fmla="*/ 36 w 476"/>
                  <a:gd name="T35" fmla="*/ 0 h 90"/>
                  <a:gd name="T36" fmla="*/ 24 w 476"/>
                  <a:gd name="T37" fmla="*/ 0 h 90"/>
                  <a:gd name="T38" fmla="*/ 18 w 476"/>
                  <a:gd name="T39" fmla="*/ 6 h 90"/>
                  <a:gd name="T40" fmla="*/ 6 w 476"/>
                  <a:gd name="T41" fmla="*/ 12 h 90"/>
                  <a:gd name="T42" fmla="*/ 6 w 476"/>
                  <a:gd name="T43" fmla="*/ 12 h 90"/>
                  <a:gd name="T44" fmla="*/ 18 w 476"/>
                  <a:gd name="T45" fmla="*/ 12 h 90"/>
                  <a:gd name="T46" fmla="*/ 30 w 476"/>
                  <a:gd name="T47" fmla="*/ 12 h 90"/>
                  <a:gd name="T48" fmla="*/ 48 w 476"/>
                  <a:gd name="T49" fmla="*/ 18 h 90"/>
                  <a:gd name="T50" fmla="*/ 30 w 476"/>
                  <a:gd name="T51" fmla="*/ 24 h 90"/>
                  <a:gd name="T52" fmla="*/ 18 w 476"/>
                  <a:gd name="T53" fmla="*/ 24 h 90"/>
                  <a:gd name="T54" fmla="*/ 18 w 476"/>
                  <a:gd name="T55" fmla="*/ 24 h 90"/>
                  <a:gd name="T56" fmla="*/ 90 w 476"/>
                  <a:gd name="T57" fmla="*/ 36 h 90"/>
                  <a:gd name="T58" fmla="*/ 102 w 476"/>
                  <a:gd name="T59" fmla="*/ 36 h 90"/>
                  <a:gd name="T60" fmla="*/ 121 w 476"/>
                  <a:gd name="T61" fmla="*/ 48 h 90"/>
                  <a:gd name="T62" fmla="*/ 139 w 476"/>
                  <a:gd name="T63" fmla="*/ 48 h 90"/>
                  <a:gd name="T64" fmla="*/ 157 w 476"/>
                  <a:gd name="T65" fmla="*/ 48 h 90"/>
                  <a:gd name="T66" fmla="*/ 169 w 476"/>
                  <a:gd name="T67" fmla="*/ 42 h 90"/>
                  <a:gd name="T68" fmla="*/ 187 w 476"/>
                  <a:gd name="T69" fmla="*/ 42 h 90"/>
                  <a:gd name="T70" fmla="*/ 205 w 476"/>
                  <a:gd name="T71" fmla="*/ 54 h 90"/>
                  <a:gd name="T72" fmla="*/ 223 w 476"/>
                  <a:gd name="T73" fmla="*/ 66 h 90"/>
                  <a:gd name="T74" fmla="*/ 235 w 476"/>
                  <a:gd name="T75" fmla="*/ 66 h 90"/>
                  <a:gd name="T76" fmla="*/ 259 w 476"/>
                  <a:gd name="T77" fmla="*/ 66 h 90"/>
                  <a:gd name="T78" fmla="*/ 277 w 476"/>
                  <a:gd name="T79" fmla="*/ 48 h 90"/>
                  <a:gd name="T80" fmla="*/ 319 w 476"/>
                  <a:gd name="T81" fmla="*/ 66 h 90"/>
                  <a:gd name="T82" fmla="*/ 361 w 476"/>
                  <a:gd name="T83" fmla="*/ 60 h 90"/>
                  <a:gd name="T84" fmla="*/ 385 w 476"/>
                  <a:gd name="T85" fmla="*/ 66 h 90"/>
                  <a:gd name="T86" fmla="*/ 403 w 476"/>
                  <a:gd name="T87" fmla="*/ 66 h 90"/>
                  <a:gd name="T88" fmla="*/ 428 w 476"/>
                  <a:gd name="T89" fmla="*/ 66 h 90"/>
                  <a:gd name="T90" fmla="*/ 446 w 476"/>
                  <a:gd name="T91" fmla="*/ 72 h 90"/>
                  <a:gd name="T92" fmla="*/ 452 w 476"/>
                  <a:gd name="T93" fmla="*/ 78 h 90"/>
                  <a:gd name="T94" fmla="*/ 452 w 476"/>
                  <a:gd name="T95" fmla="*/ 90 h 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76"/>
                  <a:gd name="T145" fmla="*/ 0 h 90"/>
                  <a:gd name="T146" fmla="*/ 476 w 476"/>
                  <a:gd name="T147" fmla="*/ 90 h 9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76" h="90">
                    <a:moveTo>
                      <a:pt x="452" y="90"/>
                    </a:moveTo>
                    <a:lnTo>
                      <a:pt x="470" y="90"/>
                    </a:lnTo>
                    <a:lnTo>
                      <a:pt x="470" y="84"/>
                    </a:lnTo>
                    <a:lnTo>
                      <a:pt x="476" y="84"/>
                    </a:lnTo>
                    <a:lnTo>
                      <a:pt x="476" y="78"/>
                    </a:lnTo>
                    <a:lnTo>
                      <a:pt x="476" y="72"/>
                    </a:lnTo>
                    <a:lnTo>
                      <a:pt x="476" y="66"/>
                    </a:lnTo>
                    <a:lnTo>
                      <a:pt x="476" y="60"/>
                    </a:lnTo>
                    <a:lnTo>
                      <a:pt x="476" y="54"/>
                    </a:lnTo>
                    <a:lnTo>
                      <a:pt x="470" y="48"/>
                    </a:lnTo>
                    <a:lnTo>
                      <a:pt x="470" y="42"/>
                    </a:lnTo>
                    <a:lnTo>
                      <a:pt x="464" y="42"/>
                    </a:lnTo>
                    <a:lnTo>
                      <a:pt x="458" y="36"/>
                    </a:lnTo>
                    <a:lnTo>
                      <a:pt x="452" y="36"/>
                    </a:lnTo>
                    <a:lnTo>
                      <a:pt x="452" y="30"/>
                    </a:lnTo>
                    <a:lnTo>
                      <a:pt x="446" y="30"/>
                    </a:lnTo>
                    <a:lnTo>
                      <a:pt x="440" y="30"/>
                    </a:lnTo>
                    <a:lnTo>
                      <a:pt x="434" y="30"/>
                    </a:lnTo>
                    <a:lnTo>
                      <a:pt x="428" y="30"/>
                    </a:lnTo>
                    <a:lnTo>
                      <a:pt x="422" y="30"/>
                    </a:lnTo>
                    <a:lnTo>
                      <a:pt x="415" y="30"/>
                    </a:lnTo>
                    <a:lnTo>
                      <a:pt x="409" y="30"/>
                    </a:lnTo>
                    <a:lnTo>
                      <a:pt x="403" y="24"/>
                    </a:lnTo>
                    <a:lnTo>
                      <a:pt x="397" y="24"/>
                    </a:lnTo>
                    <a:lnTo>
                      <a:pt x="385" y="18"/>
                    </a:lnTo>
                    <a:lnTo>
                      <a:pt x="379" y="18"/>
                    </a:lnTo>
                    <a:lnTo>
                      <a:pt x="367" y="18"/>
                    </a:lnTo>
                    <a:lnTo>
                      <a:pt x="355" y="18"/>
                    </a:lnTo>
                    <a:lnTo>
                      <a:pt x="349" y="18"/>
                    </a:lnTo>
                    <a:lnTo>
                      <a:pt x="337" y="18"/>
                    </a:lnTo>
                    <a:lnTo>
                      <a:pt x="331" y="18"/>
                    </a:lnTo>
                    <a:lnTo>
                      <a:pt x="319" y="18"/>
                    </a:lnTo>
                    <a:lnTo>
                      <a:pt x="307" y="12"/>
                    </a:lnTo>
                    <a:lnTo>
                      <a:pt x="295" y="12"/>
                    </a:lnTo>
                    <a:lnTo>
                      <a:pt x="289" y="6"/>
                    </a:lnTo>
                    <a:lnTo>
                      <a:pt x="271" y="6"/>
                    </a:lnTo>
                    <a:lnTo>
                      <a:pt x="259" y="6"/>
                    </a:lnTo>
                    <a:lnTo>
                      <a:pt x="247" y="6"/>
                    </a:lnTo>
                    <a:lnTo>
                      <a:pt x="241" y="6"/>
                    </a:lnTo>
                    <a:lnTo>
                      <a:pt x="223" y="12"/>
                    </a:lnTo>
                    <a:lnTo>
                      <a:pt x="211" y="12"/>
                    </a:lnTo>
                    <a:lnTo>
                      <a:pt x="199" y="6"/>
                    </a:lnTo>
                    <a:lnTo>
                      <a:pt x="181" y="12"/>
                    </a:lnTo>
                    <a:lnTo>
                      <a:pt x="169" y="12"/>
                    </a:lnTo>
                    <a:lnTo>
                      <a:pt x="151" y="18"/>
                    </a:lnTo>
                    <a:lnTo>
                      <a:pt x="139" y="18"/>
                    </a:lnTo>
                    <a:lnTo>
                      <a:pt x="121" y="18"/>
                    </a:lnTo>
                    <a:lnTo>
                      <a:pt x="114" y="18"/>
                    </a:lnTo>
                    <a:lnTo>
                      <a:pt x="108" y="18"/>
                    </a:lnTo>
                    <a:lnTo>
                      <a:pt x="96" y="12"/>
                    </a:lnTo>
                    <a:lnTo>
                      <a:pt x="90" y="12"/>
                    </a:lnTo>
                    <a:lnTo>
                      <a:pt x="84" y="6"/>
                    </a:lnTo>
                    <a:lnTo>
                      <a:pt x="72" y="6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36" y="18"/>
                    </a:lnTo>
                    <a:lnTo>
                      <a:pt x="42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0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72" y="36"/>
                    </a:lnTo>
                    <a:lnTo>
                      <a:pt x="84" y="36"/>
                    </a:lnTo>
                    <a:lnTo>
                      <a:pt x="90" y="36"/>
                    </a:lnTo>
                    <a:lnTo>
                      <a:pt x="96" y="36"/>
                    </a:lnTo>
                    <a:lnTo>
                      <a:pt x="102" y="36"/>
                    </a:lnTo>
                    <a:lnTo>
                      <a:pt x="108" y="42"/>
                    </a:lnTo>
                    <a:lnTo>
                      <a:pt x="114" y="42"/>
                    </a:lnTo>
                    <a:lnTo>
                      <a:pt x="121" y="48"/>
                    </a:lnTo>
                    <a:lnTo>
                      <a:pt x="127" y="48"/>
                    </a:lnTo>
                    <a:lnTo>
                      <a:pt x="133" y="48"/>
                    </a:lnTo>
                    <a:lnTo>
                      <a:pt x="139" y="48"/>
                    </a:lnTo>
                    <a:lnTo>
                      <a:pt x="145" y="48"/>
                    </a:lnTo>
                    <a:lnTo>
                      <a:pt x="151" y="48"/>
                    </a:lnTo>
                    <a:lnTo>
                      <a:pt x="157" y="48"/>
                    </a:lnTo>
                    <a:lnTo>
                      <a:pt x="157" y="42"/>
                    </a:lnTo>
                    <a:lnTo>
                      <a:pt x="163" y="42"/>
                    </a:lnTo>
                    <a:lnTo>
                      <a:pt x="169" y="42"/>
                    </a:lnTo>
                    <a:lnTo>
                      <a:pt x="175" y="42"/>
                    </a:lnTo>
                    <a:lnTo>
                      <a:pt x="181" y="42"/>
                    </a:lnTo>
                    <a:lnTo>
                      <a:pt x="187" y="42"/>
                    </a:lnTo>
                    <a:lnTo>
                      <a:pt x="193" y="48"/>
                    </a:lnTo>
                    <a:lnTo>
                      <a:pt x="199" y="48"/>
                    </a:lnTo>
                    <a:lnTo>
                      <a:pt x="199" y="54"/>
                    </a:lnTo>
                    <a:lnTo>
                      <a:pt x="205" y="54"/>
                    </a:lnTo>
                    <a:lnTo>
                      <a:pt x="211" y="54"/>
                    </a:lnTo>
                    <a:lnTo>
                      <a:pt x="211" y="60"/>
                    </a:lnTo>
                    <a:lnTo>
                      <a:pt x="217" y="60"/>
                    </a:lnTo>
                    <a:lnTo>
                      <a:pt x="223" y="66"/>
                    </a:lnTo>
                    <a:lnTo>
                      <a:pt x="229" y="66"/>
                    </a:lnTo>
                    <a:lnTo>
                      <a:pt x="235" y="66"/>
                    </a:lnTo>
                    <a:lnTo>
                      <a:pt x="241" y="66"/>
                    </a:lnTo>
                    <a:lnTo>
                      <a:pt x="247" y="66"/>
                    </a:lnTo>
                    <a:lnTo>
                      <a:pt x="253" y="66"/>
                    </a:lnTo>
                    <a:lnTo>
                      <a:pt x="259" y="66"/>
                    </a:lnTo>
                    <a:lnTo>
                      <a:pt x="259" y="60"/>
                    </a:lnTo>
                    <a:lnTo>
                      <a:pt x="265" y="60"/>
                    </a:lnTo>
                    <a:lnTo>
                      <a:pt x="271" y="54"/>
                    </a:lnTo>
                    <a:lnTo>
                      <a:pt x="277" y="48"/>
                    </a:lnTo>
                    <a:lnTo>
                      <a:pt x="277" y="54"/>
                    </a:lnTo>
                    <a:lnTo>
                      <a:pt x="283" y="60"/>
                    </a:lnTo>
                    <a:lnTo>
                      <a:pt x="295" y="60"/>
                    </a:lnTo>
                    <a:lnTo>
                      <a:pt x="319" y="66"/>
                    </a:lnTo>
                    <a:lnTo>
                      <a:pt x="343" y="60"/>
                    </a:lnTo>
                    <a:lnTo>
                      <a:pt x="355" y="60"/>
                    </a:lnTo>
                    <a:lnTo>
                      <a:pt x="361" y="60"/>
                    </a:lnTo>
                    <a:lnTo>
                      <a:pt x="367" y="66"/>
                    </a:lnTo>
                    <a:lnTo>
                      <a:pt x="373" y="66"/>
                    </a:lnTo>
                    <a:lnTo>
                      <a:pt x="379" y="66"/>
                    </a:lnTo>
                    <a:lnTo>
                      <a:pt x="385" y="66"/>
                    </a:lnTo>
                    <a:lnTo>
                      <a:pt x="391" y="66"/>
                    </a:lnTo>
                    <a:lnTo>
                      <a:pt x="397" y="66"/>
                    </a:lnTo>
                    <a:lnTo>
                      <a:pt x="403" y="66"/>
                    </a:lnTo>
                    <a:lnTo>
                      <a:pt x="409" y="66"/>
                    </a:lnTo>
                    <a:lnTo>
                      <a:pt x="415" y="66"/>
                    </a:lnTo>
                    <a:lnTo>
                      <a:pt x="422" y="66"/>
                    </a:lnTo>
                    <a:lnTo>
                      <a:pt x="428" y="66"/>
                    </a:lnTo>
                    <a:lnTo>
                      <a:pt x="434" y="66"/>
                    </a:lnTo>
                    <a:lnTo>
                      <a:pt x="440" y="66"/>
                    </a:lnTo>
                    <a:lnTo>
                      <a:pt x="446" y="72"/>
                    </a:lnTo>
                    <a:lnTo>
                      <a:pt x="452" y="72"/>
                    </a:lnTo>
                    <a:lnTo>
                      <a:pt x="452" y="78"/>
                    </a:lnTo>
                    <a:lnTo>
                      <a:pt x="452" y="84"/>
                    </a:lnTo>
                    <a:lnTo>
                      <a:pt x="452" y="9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6" name="Freeform 263"/>
              <p:cNvSpPr>
                <a:spLocks/>
              </p:cNvSpPr>
              <p:nvPr/>
            </p:nvSpPr>
            <p:spPr bwMode="auto">
              <a:xfrm>
                <a:off x="942" y="3942"/>
                <a:ext cx="476" cy="90"/>
              </a:xfrm>
              <a:custGeom>
                <a:avLst/>
                <a:gdLst>
                  <a:gd name="T0" fmla="*/ 470 w 476"/>
                  <a:gd name="T1" fmla="*/ 84 h 90"/>
                  <a:gd name="T2" fmla="*/ 476 w 476"/>
                  <a:gd name="T3" fmla="*/ 72 h 90"/>
                  <a:gd name="T4" fmla="*/ 476 w 476"/>
                  <a:gd name="T5" fmla="*/ 54 h 90"/>
                  <a:gd name="T6" fmla="*/ 464 w 476"/>
                  <a:gd name="T7" fmla="*/ 42 h 90"/>
                  <a:gd name="T8" fmla="*/ 452 w 476"/>
                  <a:gd name="T9" fmla="*/ 30 h 90"/>
                  <a:gd name="T10" fmla="*/ 434 w 476"/>
                  <a:gd name="T11" fmla="*/ 30 h 90"/>
                  <a:gd name="T12" fmla="*/ 415 w 476"/>
                  <a:gd name="T13" fmla="*/ 30 h 90"/>
                  <a:gd name="T14" fmla="*/ 397 w 476"/>
                  <a:gd name="T15" fmla="*/ 24 h 90"/>
                  <a:gd name="T16" fmla="*/ 367 w 476"/>
                  <a:gd name="T17" fmla="*/ 18 h 90"/>
                  <a:gd name="T18" fmla="*/ 337 w 476"/>
                  <a:gd name="T19" fmla="*/ 18 h 90"/>
                  <a:gd name="T20" fmla="*/ 307 w 476"/>
                  <a:gd name="T21" fmla="*/ 12 h 90"/>
                  <a:gd name="T22" fmla="*/ 271 w 476"/>
                  <a:gd name="T23" fmla="*/ 6 h 90"/>
                  <a:gd name="T24" fmla="*/ 241 w 476"/>
                  <a:gd name="T25" fmla="*/ 6 h 90"/>
                  <a:gd name="T26" fmla="*/ 199 w 476"/>
                  <a:gd name="T27" fmla="*/ 6 h 90"/>
                  <a:gd name="T28" fmla="*/ 151 w 476"/>
                  <a:gd name="T29" fmla="*/ 18 h 90"/>
                  <a:gd name="T30" fmla="*/ 114 w 476"/>
                  <a:gd name="T31" fmla="*/ 18 h 90"/>
                  <a:gd name="T32" fmla="*/ 90 w 476"/>
                  <a:gd name="T33" fmla="*/ 12 h 90"/>
                  <a:gd name="T34" fmla="*/ 66 w 476"/>
                  <a:gd name="T35" fmla="*/ 6 h 90"/>
                  <a:gd name="T36" fmla="*/ 36 w 476"/>
                  <a:gd name="T37" fmla="*/ 0 h 90"/>
                  <a:gd name="T38" fmla="*/ 24 w 476"/>
                  <a:gd name="T39" fmla="*/ 6 h 90"/>
                  <a:gd name="T40" fmla="*/ 12 w 476"/>
                  <a:gd name="T41" fmla="*/ 12 h 90"/>
                  <a:gd name="T42" fmla="*/ 6 w 476"/>
                  <a:gd name="T43" fmla="*/ 12 h 90"/>
                  <a:gd name="T44" fmla="*/ 24 w 476"/>
                  <a:gd name="T45" fmla="*/ 12 h 90"/>
                  <a:gd name="T46" fmla="*/ 36 w 476"/>
                  <a:gd name="T47" fmla="*/ 18 h 90"/>
                  <a:gd name="T48" fmla="*/ 42 w 476"/>
                  <a:gd name="T49" fmla="*/ 18 h 90"/>
                  <a:gd name="T50" fmla="*/ 24 w 476"/>
                  <a:gd name="T51" fmla="*/ 24 h 90"/>
                  <a:gd name="T52" fmla="*/ 12 w 476"/>
                  <a:gd name="T53" fmla="*/ 24 h 90"/>
                  <a:gd name="T54" fmla="*/ 84 w 476"/>
                  <a:gd name="T55" fmla="*/ 36 h 90"/>
                  <a:gd name="T56" fmla="*/ 102 w 476"/>
                  <a:gd name="T57" fmla="*/ 36 h 90"/>
                  <a:gd name="T58" fmla="*/ 121 w 476"/>
                  <a:gd name="T59" fmla="*/ 48 h 90"/>
                  <a:gd name="T60" fmla="*/ 139 w 476"/>
                  <a:gd name="T61" fmla="*/ 48 h 90"/>
                  <a:gd name="T62" fmla="*/ 157 w 476"/>
                  <a:gd name="T63" fmla="*/ 48 h 90"/>
                  <a:gd name="T64" fmla="*/ 169 w 476"/>
                  <a:gd name="T65" fmla="*/ 42 h 90"/>
                  <a:gd name="T66" fmla="*/ 187 w 476"/>
                  <a:gd name="T67" fmla="*/ 42 h 90"/>
                  <a:gd name="T68" fmla="*/ 199 w 476"/>
                  <a:gd name="T69" fmla="*/ 54 h 90"/>
                  <a:gd name="T70" fmla="*/ 211 w 476"/>
                  <a:gd name="T71" fmla="*/ 60 h 90"/>
                  <a:gd name="T72" fmla="*/ 229 w 476"/>
                  <a:gd name="T73" fmla="*/ 66 h 90"/>
                  <a:gd name="T74" fmla="*/ 247 w 476"/>
                  <a:gd name="T75" fmla="*/ 66 h 90"/>
                  <a:gd name="T76" fmla="*/ 259 w 476"/>
                  <a:gd name="T77" fmla="*/ 60 h 90"/>
                  <a:gd name="T78" fmla="*/ 277 w 476"/>
                  <a:gd name="T79" fmla="*/ 48 h 90"/>
                  <a:gd name="T80" fmla="*/ 295 w 476"/>
                  <a:gd name="T81" fmla="*/ 60 h 90"/>
                  <a:gd name="T82" fmla="*/ 355 w 476"/>
                  <a:gd name="T83" fmla="*/ 60 h 90"/>
                  <a:gd name="T84" fmla="*/ 373 w 476"/>
                  <a:gd name="T85" fmla="*/ 66 h 90"/>
                  <a:gd name="T86" fmla="*/ 391 w 476"/>
                  <a:gd name="T87" fmla="*/ 66 h 90"/>
                  <a:gd name="T88" fmla="*/ 409 w 476"/>
                  <a:gd name="T89" fmla="*/ 66 h 90"/>
                  <a:gd name="T90" fmla="*/ 428 w 476"/>
                  <a:gd name="T91" fmla="*/ 66 h 90"/>
                  <a:gd name="T92" fmla="*/ 446 w 476"/>
                  <a:gd name="T93" fmla="*/ 72 h 90"/>
                  <a:gd name="T94" fmla="*/ 452 w 476"/>
                  <a:gd name="T95" fmla="*/ 84 h 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76"/>
                  <a:gd name="T145" fmla="*/ 0 h 90"/>
                  <a:gd name="T146" fmla="*/ 476 w 476"/>
                  <a:gd name="T147" fmla="*/ 90 h 9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76" h="90">
                    <a:moveTo>
                      <a:pt x="452" y="90"/>
                    </a:moveTo>
                    <a:lnTo>
                      <a:pt x="470" y="90"/>
                    </a:lnTo>
                    <a:lnTo>
                      <a:pt x="470" y="84"/>
                    </a:lnTo>
                    <a:lnTo>
                      <a:pt x="476" y="84"/>
                    </a:lnTo>
                    <a:lnTo>
                      <a:pt x="476" y="78"/>
                    </a:lnTo>
                    <a:lnTo>
                      <a:pt x="476" y="72"/>
                    </a:lnTo>
                    <a:lnTo>
                      <a:pt x="476" y="66"/>
                    </a:lnTo>
                    <a:lnTo>
                      <a:pt x="476" y="60"/>
                    </a:lnTo>
                    <a:lnTo>
                      <a:pt x="476" y="54"/>
                    </a:lnTo>
                    <a:lnTo>
                      <a:pt x="470" y="48"/>
                    </a:lnTo>
                    <a:lnTo>
                      <a:pt x="470" y="42"/>
                    </a:lnTo>
                    <a:lnTo>
                      <a:pt x="464" y="42"/>
                    </a:lnTo>
                    <a:lnTo>
                      <a:pt x="458" y="36"/>
                    </a:lnTo>
                    <a:lnTo>
                      <a:pt x="452" y="36"/>
                    </a:lnTo>
                    <a:lnTo>
                      <a:pt x="452" y="30"/>
                    </a:lnTo>
                    <a:lnTo>
                      <a:pt x="446" y="30"/>
                    </a:lnTo>
                    <a:lnTo>
                      <a:pt x="440" y="30"/>
                    </a:lnTo>
                    <a:lnTo>
                      <a:pt x="434" y="30"/>
                    </a:lnTo>
                    <a:lnTo>
                      <a:pt x="428" y="30"/>
                    </a:lnTo>
                    <a:lnTo>
                      <a:pt x="422" y="30"/>
                    </a:lnTo>
                    <a:lnTo>
                      <a:pt x="415" y="30"/>
                    </a:lnTo>
                    <a:lnTo>
                      <a:pt x="409" y="30"/>
                    </a:lnTo>
                    <a:lnTo>
                      <a:pt x="403" y="24"/>
                    </a:lnTo>
                    <a:lnTo>
                      <a:pt x="397" y="24"/>
                    </a:lnTo>
                    <a:lnTo>
                      <a:pt x="385" y="18"/>
                    </a:lnTo>
                    <a:lnTo>
                      <a:pt x="379" y="18"/>
                    </a:lnTo>
                    <a:lnTo>
                      <a:pt x="367" y="18"/>
                    </a:lnTo>
                    <a:lnTo>
                      <a:pt x="355" y="18"/>
                    </a:lnTo>
                    <a:lnTo>
                      <a:pt x="349" y="18"/>
                    </a:lnTo>
                    <a:lnTo>
                      <a:pt x="337" y="18"/>
                    </a:lnTo>
                    <a:lnTo>
                      <a:pt x="331" y="18"/>
                    </a:lnTo>
                    <a:lnTo>
                      <a:pt x="319" y="18"/>
                    </a:lnTo>
                    <a:lnTo>
                      <a:pt x="307" y="12"/>
                    </a:lnTo>
                    <a:lnTo>
                      <a:pt x="295" y="12"/>
                    </a:lnTo>
                    <a:lnTo>
                      <a:pt x="289" y="6"/>
                    </a:lnTo>
                    <a:lnTo>
                      <a:pt x="271" y="6"/>
                    </a:lnTo>
                    <a:lnTo>
                      <a:pt x="259" y="6"/>
                    </a:lnTo>
                    <a:lnTo>
                      <a:pt x="247" y="6"/>
                    </a:lnTo>
                    <a:lnTo>
                      <a:pt x="241" y="6"/>
                    </a:lnTo>
                    <a:lnTo>
                      <a:pt x="223" y="12"/>
                    </a:lnTo>
                    <a:lnTo>
                      <a:pt x="211" y="12"/>
                    </a:lnTo>
                    <a:lnTo>
                      <a:pt x="199" y="6"/>
                    </a:lnTo>
                    <a:lnTo>
                      <a:pt x="181" y="12"/>
                    </a:lnTo>
                    <a:lnTo>
                      <a:pt x="169" y="12"/>
                    </a:lnTo>
                    <a:lnTo>
                      <a:pt x="151" y="18"/>
                    </a:lnTo>
                    <a:lnTo>
                      <a:pt x="139" y="18"/>
                    </a:lnTo>
                    <a:lnTo>
                      <a:pt x="121" y="18"/>
                    </a:lnTo>
                    <a:lnTo>
                      <a:pt x="114" y="18"/>
                    </a:lnTo>
                    <a:lnTo>
                      <a:pt x="108" y="18"/>
                    </a:lnTo>
                    <a:lnTo>
                      <a:pt x="96" y="12"/>
                    </a:lnTo>
                    <a:lnTo>
                      <a:pt x="90" y="12"/>
                    </a:lnTo>
                    <a:lnTo>
                      <a:pt x="84" y="6"/>
                    </a:lnTo>
                    <a:lnTo>
                      <a:pt x="72" y="6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36" y="18"/>
                    </a:lnTo>
                    <a:lnTo>
                      <a:pt x="42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0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2" y="18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72" y="36"/>
                    </a:lnTo>
                    <a:lnTo>
                      <a:pt x="84" y="36"/>
                    </a:lnTo>
                    <a:lnTo>
                      <a:pt x="90" y="36"/>
                    </a:lnTo>
                    <a:lnTo>
                      <a:pt x="96" y="36"/>
                    </a:lnTo>
                    <a:lnTo>
                      <a:pt x="102" y="36"/>
                    </a:lnTo>
                    <a:lnTo>
                      <a:pt x="108" y="42"/>
                    </a:lnTo>
                    <a:lnTo>
                      <a:pt x="114" y="42"/>
                    </a:lnTo>
                    <a:lnTo>
                      <a:pt x="121" y="48"/>
                    </a:lnTo>
                    <a:lnTo>
                      <a:pt x="127" y="48"/>
                    </a:lnTo>
                    <a:lnTo>
                      <a:pt x="133" y="48"/>
                    </a:lnTo>
                    <a:lnTo>
                      <a:pt x="139" y="48"/>
                    </a:lnTo>
                    <a:lnTo>
                      <a:pt x="145" y="48"/>
                    </a:lnTo>
                    <a:lnTo>
                      <a:pt x="151" y="48"/>
                    </a:lnTo>
                    <a:lnTo>
                      <a:pt x="157" y="48"/>
                    </a:lnTo>
                    <a:lnTo>
                      <a:pt x="157" y="42"/>
                    </a:lnTo>
                    <a:lnTo>
                      <a:pt x="163" y="42"/>
                    </a:lnTo>
                    <a:lnTo>
                      <a:pt x="169" y="42"/>
                    </a:lnTo>
                    <a:lnTo>
                      <a:pt x="175" y="42"/>
                    </a:lnTo>
                    <a:lnTo>
                      <a:pt x="181" y="42"/>
                    </a:lnTo>
                    <a:lnTo>
                      <a:pt x="187" y="42"/>
                    </a:lnTo>
                    <a:lnTo>
                      <a:pt x="193" y="48"/>
                    </a:lnTo>
                    <a:lnTo>
                      <a:pt x="199" y="48"/>
                    </a:lnTo>
                    <a:lnTo>
                      <a:pt x="199" y="54"/>
                    </a:lnTo>
                    <a:lnTo>
                      <a:pt x="205" y="54"/>
                    </a:lnTo>
                    <a:lnTo>
                      <a:pt x="211" y="54"/>
                    </a:lnTo>
                    <a:lnTo>
                      <a:pt x="211" y="60"/>
                    </a:lnTo>
                    <a:lnTo>
                      <a:pt x="217" y="60"/>
                    </a:lnTo>
                    <a:lnTo>
                      <a:pt x="223" y="66"/>
                    </a:lnTo>
                    <a:lnTo>
                      <a:pt x="229" y="66"/>
                    </a:lnTo>
                    <a:lnTo>
                      <a:pt x="235" y="66"/>
                    </a:lnTo>
                    <a:lnTo>
                      <a:pt x="241" y="66"/>
                    </a:lnTo>
                    <a:lnTo>
                      <a:pt x="247" y="66"/>
                    </a:lnTo>
                    <a:lnTo>
                      <a:pt x="253" y="66"/>
                    </a:lnTo>
                    <a:lnTo>
                      <a:pt x="259" y="66"/>
                    </a:lnTo>
                    <a:lnTo>
                      <a:pt x="259" y="60"/>
                    </a:lnTo>
                    <a:lnTo>
                      <a:pt x="265" y="60"/>
                    </a:lnTo>
                    <a:lnTo>
                      <a:pt x="271" y="54"/>
                    </a:lnTo>
                    <a:lnTo>
                      <a:pt x="277" y="48"/>
                    </a:lnTo>
                    <a:lnTo>
                      <a:pt x="277" y="54"/>
                    </a:lnTo>
                    <a:lnTo>
                      <a:pt x="283" y="60"/>
                    </a:lnTo>
                    <a:lnTo>
                      <a:pt x="295" y="60"/>
                    </a:lnTo>
                    <a:lnTo>
                      <a:pt x="319" y="66"/>
                    </a:lnTo>
                    <a:lnTo>
                      <a:pt x="343" y="60"/>
                    </a:lnTo>
                    <a:lnTo>
                      <a:pt x="355" y="60"/>
                    </a:lnTo>
                    <a:lnTo>
                      <a:pt x="361" y="60"/>
                    </a:lnTo>
                    <a:lnTo>
                      <a:pt x="367" y="66"/>
                    </a:lnTo>
                    <a:lnTo>
                      <a:pt x="373" y="66"/>
                    </a:lnTo>
                    <a:lnTo>
                      <a:pt x="379" y="66"/>
                    </a:lnTo>
                    <a:lnTo>
                      <a:pt x="385" y="66"/>
                    </a:lnTo>
                    <a:lnTo>
                      <a:pt x="391" y="66"/>
                    </a:lnTo>
                    <a:lnTo>
                      <a:pt x="397" y="66"/>
                    </a:lnTo>
                    <a:lnTo>
                      <a:pt x="403" y="66"/>
                    </a:lnTo>
                    <a:lnTo>
                      <a:pt x="409" y="66"/>
                    </a:lnTo>
                    <a:lnTo>
                      <a:pt x="415" y="66"/>
                    </a:lnTo>
                    <a:lnTo>
                      <a:pt x="422" y="66"/>
                    </a:lnTo>
                    <a:lnTo>
                      <a:pt x="428" y="66"/>
                    </a:lnTo>
                    <a:lnTo>
                      <a:pt x="434" y="66"/>
                    </a:lnTo>
                    <a:lnTo>
                      <a:pt x="440" y="66"/>
                    </a:lnTo>
                    <a:lnTo>
                      <a:pt x="446" y="72"/>
                    </a:lnTo>
                    <a:lnTo>
                      <a:pt x="452" y="72"/>
                    </a:lnTo>
                    <a:lnTo>
                      <a:pt x="452" y="78"/>
                    </a:lnTo>
                    <a:lnTo>
                      <a:pt x="452" y="84"/>
                    </a:lnTo>
                    <a:lnTo>
                      <a:pt x="45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7" name="Freeform 264"/>
              <p:cNvSpPr>
                <a:spLocks/>
              </p:cNvSpPr>
              <p:nvPr/>
            </p:nvSpPr>
            <p:spPr bwMode="auto">
              <a:xfrm>
                <a:off x="1087" y="4026"/>
                <a:ext cx="204" cy="65"/>
              </a:xfrm>
              <a:custGeom>
                <a:avLst/>
                <a:gdLst>
                  <a:gd name="T0" fmla="*/ 204 w 204"/>
                  <a:gd name="T1" fmla="*/ 59 h 65"/>
                  <a:gd name="T2" fmla="*/ 198 w 204"/>
                  <a:gd name="T3" fmla="*/ 53 h 65"/>
                  <a:gd name="T4" fmla="*/ 192 w 204"/>
                  <a:gd name="T5" fmla="*/ 47 h 65"/>
                  <a:gd name="T6" fmla="*/ 186 w 204"/>
                  <a:gd name="T7" fmla="*/ 41 h 65"/>
                  <a:gd name="T8" fmla="*/ 180 w 204"/>
                  <a:gd name="T9" fmla="*/ 35 h 65"/>
                  <a:gd name="T10" fmla="*/ 174 w 204"/>
                  <a:gd name="T11" fmla="*/ 35 h 65"/>
                  <a:gd name="T12" fmla="*/ 162 w 204"/>
                  <a:gd name="T13" fmla="*/ 23 h 65"/>
                  <a:gd name="T14" fmla="*/ 150 w 204"/>
                  <a:gd name="T15" fmla="*/ 17 h 65"/>
                  <a:gd name="T16" fmla="*/ 144 w 204"/>
                  <a:gd name="T17" fmla="*/ 12 h 65"/>
                  <a:gd name="T18" fmla="*/ 132 w 204"/>
                  <a:gd name="T19" fmla="*/ 6 h 65"/>
                  <a:gd name="T20" fmla="*/ 120 w 204"/>
                  <a:gd name="T21" fmla="*/ 0 h 65"/>
                  <a:gd name="T22" fmla="*/ 102 w 204"/>
                  <a:gd name="T23" fmla="*/ 0 h 65"/>
                  <a:gd name="T24" fmla="*/ 90 w 204"/>
                  <a:gd name="T25" fmla="*/ 0 h 65"/>
                  <a:gd name="T26" fmla="*/ 78 w 204"/>
                  <a:gd name="T27" fmla="*/ 6 h 65"/>
                  <a:gd name="T28" fmla="*/ 72 w 204"/>
                  <a:gd name="T29" fmla="*/ 6 h 65"/>
                  <a:gd name="T30" fmla="*/ 72 w 204"/>
                  <a:gd name="T31" fmla="*/ 0 h 65"/>
                  <a:gd name="T32" fmla="*/ 66 w 204"/>
                  <a:gd name="T33" fmla="*/ 0 h 65"/>
                  <a:gd name="T34" fmla="*/ 60 w 204"/>
                  <a:gd name="T35" fmla="*/ 0 h 65"/>
                  <a:gd name="T36" fmla="*/ 54 w 204"/>
                  <a:gd name="T37" fmla="*/ 0 h 65"/>
                  <a:gd name="T38" fmla="*/ 48 w 204"/>
                  <a:gd name="T39" fmla="*/ 0 h 65"/>
                  <a:gd name="T40" fmla="*/ 42 w 204"/>
                  <a:gd name="T41" fmla="*/ 0 h 65"/>
                  <a:gd name="T42" fmla="*/ 36 w 204"/>
                  <a:gd name="T43" fmla="*/ 0 h 65"/>
                  <a:gd name="T44" fmla="*/ 36 w 204"/>
                  <a:gd name="T45" fmla="*/ 0 h 65"/>
                  <a:gd name="T46" fmla="*/ 30 w 204"/>
                  <a:gd name="T47" fmla="*/ 0 h 65"/>
                  <a:gd name="T48" fmla="*/ 24 w 204"/>
                  <a:gd name="T49" fmla="*/ 0 h 65"/>
                  <a:gd name="T50" fmla="*/ 18 w 204"/>
                  <a:gd name="T51" fmla="*/ 0 h 65"/>
                  <a:gd name="T52" fmla="*/ 12 w 204"/>
                  <a:gd name="T53" fmla="*/ 0 h 65"/>
                  <a:gd name="T54" fmla="*/ 6 w 204"/>
                  <a:gd name="T55" fmla="*/ 6 h 65"/>
                  <a:gd name="T56" fmla="*/ 0 w 204"/>
                  <a:gd name="T57" fmla="*/ 12 h 65"/>
                  <a:gd name="T58" fmla="*/ 0 w 204"/>
                  <a:gd name="T59" fmla="*/ 17 h 65"/>
                  <a:gd name="T60" fmla="*/ 6 w 204"/>
                  <a:gd name="T61" fmla="*/ 23 h 65"/>
                  <a:gd name="T62" fmla="*/ 12 w 204"/>
                  <a:gd name="T63" fmla="*/ 23 h 65"/>
                  <a:gd name="T64" fmla="*/ 18 w 204"/>
                  <a:gd name="T65" fmla="*/ 23 h 65"/>
                  <a:gd name="T66" fmla="*/ 24 w 204"/>
                  <a:gd name="T67" fmla="*/ 23 h 65"/>
                  <a:gd name="T68" fmla="*/ 30 w 204"/>
                  <a:gd name="T69" fmla="*/ 23 h 65"/>
                  <a:gd name="T70" fmla="*/ 36 w 204"/>
                  <a:gd name="T71" fmla="*/ 23 h 65"/>
                  <a:gd name="T72" fmla="*/ 42 w 204"/>
                  <a:gd name="T73" fmla="*/ 23 h 65"/>
                  <a:gd name="T74" fmla="*/ 48 w 204"/>
                  <a:gd name="T75" fmla="*/ 23 h 65"/>
                  <a:gd name="T76" fmla="*/ 54 w 204"/>
                  <a:gd name="T77" fmla="*/ 23 h 65"/>
                  <a:gd name="T78" fmla="*/ 60 w 204"/>
                  <a:gd name="T79" fmla="*/ 23 h 65"/>
                  <a:gd name="T80" fmla="*/ 66 w 204"/>
                  <a:gd name="T81" fmla="*/ 17 h 65"/>
                  <a:gd name="T82" fmla="*/ 72 w 204"/>
                  <a:gd name="T83" fmla="*/ 17 h 65"/>
                  <a:gd name="T84" fmla="*/ 84 w 204"/>
                  <a:gd name="T85" fmla="*/ 17 h 65"/>
                  <a:gd name="T86" fmla="*/ 96 w 204"/>
                  <a:gd name="T87" fmla="*/ 17 h 65"/>
                  <a:gd name="T88" fmla="*/ 108 w 204"/>
                  <a:gd name="T89" fmla="*/ 23 h 65"/>
                  <a:gd name="T90" fmla="*/ 120 w 204"/>
                  <a:gd name="T91" fmla="*/ 23 h 65"/>
                  <a:gd name="T92" fmla="*/ 132 w 204"/>
                  <a:gd name="T93" fmla="*/ 29 h 65"/>
                  <a:gd name="T94" fmla="*/ 144 w 204"/>
                  <a:gd name="T95" fmla="*/ 35 h 65"/>
                  <a:gd name="T96" fmla="*/ 156 w 204"/>
                  <a:gd name="T97" fmla="*/ 35 h 65"/>
                  <a:gd name="T98" fmla="*/ 168 w 204"/>
                  <a:gd name="T99" fmla="*/ 41 h 65"/>
                  <a:gd name="T100" fmla="*/ 180 w 204"/>
                  <a:gd name="T101" fmla="*/ 47 h 65"/>
                  <a:gd name="T102" fmla="*/ 192 w 204"/>
                  <a:gd name="T103" fmla="*/ 59 h 65"/>
                  <a:gd name="T104" fmla="*/ 204 w 204"/>
                  <a:gd name="T105" fmla="*/ 65 h 65"/>
                  <a:gd name="T106" fmla="*/ 204 w 204"/>
                  <a:gd name="T107" fmla="*/ 65 h 6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4"/>
                  <a:gd name="T163" fmla="*/ 0 h 65"/>
                  <a:gd name="T164" fmla="*/ 204 w 204"/>
                  <a:gd name="T165" fmla="*/ 65 h 6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4" h="65">
                    <a:moveTo>
                      <a:pt x="204" y="65"/>
                    </a:moveTo>
                    <a:lnTo>
                      <a:pt x="204" y="59"/>
                    </a:lnTo>
                    <a:lnTo>
                      <a:pt x="198" y="59"/>
                    </a:lnTo>
                    <a:lnTo>
                      <a:pt x="198" y="53"/>
                    </a:lnTo>
                    <a:lnTo>
                      <a:pt x="192" y="47"/>
                    </a:lnTo>
                    <a:lnTo>
                      <a:pt x="186" y="41"/>
                    </a:lnTo>
                    <a:lnTo>
                      <a:pt x="180" y="41"/>
                    </a:lnTo>
                    <a:lnTo>
                      <a:pt x="180" y="35"/>
                    </a:lnTo>
                    <a:lnTo>
                      <a:pt x="174" y="35"/>
                    </a:lnTo>
                    <a:lnTo>
                      <a:pt x="168" y="29"/>
                    </a:lnTo>
                    <a:lnTo>
                      <a:pt x="162" y="23"/>
                    </a:lnTo>
                    <a:lnTo>
                      <a:pt x="156" y="23"/>
                    </a:lnTo>
                    <a:lnTo>
                      <a:pt x="150" y="17"/>
                    </a:lnTo>
                    <a:lnTo>
                      <a:pt x="150" y="12"/>
                    </a:lnTo>
                    <a:lnTo>
                      <a:pt x="144" y="12"/>
                    </a:lnTo>
                    <a:lnTo>
                      <a:pt x="138" y="6"/>
                    </a:lnTo>
                    <a:lnTo>
                      <a:pt x="132" y="6"/>
                    </a:lnTo>
                    <a:lnTo>
                      <a:pt x="126" y="6"/>
                    </a:lnTo>
                    <a:lnTo>
                      <a:pt x="120" y="0"/>
                    </a:lnTo>
                    <a:lnTo>
                      <a:pt x="108" y="0"/>
                    </a:lnTo>
                    <a:lnTo>
                      <a:pt x="102" y="0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8" y="6"/>
                    </a:lnTo>
                    <a:lnTo>
                      <a:pt x="72" y="6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24" y="23"/>
                    </a:lnTo>
                    <a:lnTo>
                      <a:pt x="30" y="23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60" y="23"/>
                    </a:lnTo>
                    <a:lnTo>
                      <a:pt x="60" y="17"/>
                    </a:lnTo>
                    <a:lnTo>
                      <a:pt x="66" y="17"/>
                    </a:lnTo>
                    <a:lnTo>
                      <a:pt x="72" y="17"/>
                    </a:lnTo>
                    <a:lnTo>
                      <a:pt x="78" y="17"/>
                    </a:lnTo>
                    <a:lnTo>
                      <a:pt x="84" y="17"/>
                    </a:lnTo>
                    <a:lnTo>
                      <a:pt x="90" y="17"/>
                    </a:lnTo>
                    <a:lnTo>
                      <a:pt x="96" y="17"/>
                    </a:lnTo>
                    <a:lnTo>
                      <a:pt x="102" y="17"/>
                    </a:lnTo>
                    <a:lnTo>
                      <a:pt x="108" y="23"/>
                    </a:lnTo>
                    <a:lnTo>
                      <a:pt x="114" y="23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2" y="29"/>
                    </a:lnTo>
                    <a:lnTo>
                      <a:pt x="138" y="29"/>
                    </a:lnTo>
                    <a:lnTo>
                      <a:pt x="144" y="35"/>
                    </a:lnTo>
                    <a:lnTo>
                      <a:pt x="150" y="35"/>
                    </a:lnTo>
                    <a:lnTo>
                      <a:pt x="156" y="35"/>
                    </a:lnTo>
                    <a:lnTo>
                      <a:pt x="162" y="41"/>
                    </a:lnTo>
                    <a:lnTo>
                      <a:pt x="168" y="41"/>
                    </a:lnTo>
                    <a:lnTo>
                      <a:pt x="174" y="47"/>
                    </a:lnTo>
                    <a:lnTo>
                      <a:pt x="180" y="47"/>
                    </a:lnTo>
                    <a:lnTo>
                      <a:pt x="186" y="53"/>
                    </a:lnTo>
                    <a:lnTo>
                      <a:pt x="192" y="59"/>
                    </a:lnTo>
                    <a:lnTo>
                      <a:pt x="192" y="65"/>
                    </a:lnTo>
                    <a:lnTo>
                      <a:pt x="204" y="65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8" name="Freeform 265"/>
              <p:cNvSpPr>
                <a:spLocks/>
              </p:cNvSpPr>
              <p:nvPr/>
            </p:nvSpPr>
            <p:spPr bwMode="auto">
              <a:xfrm>
                <a:off x="1087" y="4026"/>
                <a:ext cx="204" cy="65"/>
              </a:xfrm>
              <a:custGeom>
                <a:avLst/>
                <a:gdLst>
                  <a:gd name="T0" fmla="*/ 204 w 204"/>
                  <a:gd name="T1" fmla="*/ 59 h 65"/>
                  <a:gd name="T2" fmla="*/ 198 w 204"/>
                  <a:gd name="T3" fmla="*/ 53 h 65"/>
                  <a:gd name="T4" fmla="*/ 186 w 204"/>
                  <a:gd name="T5" fmla="*/ 41 h 65"/>
                  <a:gd name="T6" fmla="*/ 180 w 204"/>
                  <a:gd name="T7" fmla="*/ 35 h 65"/>
                  <a:gd name="T8" fmla="*/ 168 w 204"/>
                  <a:gd name="T9" fmla="*/ 29 h 65"/>
                  <a:gd name="T10" fmla="*/ 156 w 204"/>
                  <a:gd name="T11" fmla="*/ 23 h 65"/>
                  <a:gd name="T12" fmla="*/ 150 w 204"/>
                  <a:gd name="T13" fmla="*/ 12 h 65"/>
                  <a:gd name="T14" fmla="*/ 138 w 204"/>
                  <a:gd name="T15" fmla="*/ 6 h 65"/>
                  <a:gd name="T16" fmla="*/ 126 w 204"/>
                  <a:gd name="T17" fmla="*/ 6 h 65"/>
                  <a:gd name="T18" fmla="*/ 108 w 204"/>
                  <a:gd name="T19" fmla="*/ 0 h 65"/>
                  <a:gd name="T20" fmla="*/ 96 w 204"/>
                  <a:gd name="T21" fmla="*/ 0 h 65"/>
                  <a:gd name="T22" fmla="*/ 84 w 204"/>
                  <a:gd name="T23" fmla="*/ 0 h 65"/>
                  <a:gd name="T24" fmla="*/ 72 w 204"/>
                  <a:gd name="T25" fmla="*/ 6 h 65"/>
                  <a:gd name="T26" fmla="*/ 66 w 204"/>
                  <a:gd name="T27" fmla="*/ 0 h 65"/>
                  <a:gd name="T28" fmla="*/ 54 w 204"/>
                  <a:gd name="T29" fmla="*/ 0 h 65"/>
                  <a:gd name="T30" fmla="*/ 42 w 204"/>
                  <a:gd name="T31" fmla="*/ 0 h 65"/>
                  <a:gd name="T32" fmla="*/ 30 w 204"/>
                  <a:gd name="T33" fmla="*/ 0 h 65"/>
                  <a:gd name="T34" fmla="*/ 18 w 204"/>
                  <a:gd name="T35" fmla="*/ 0 h 65"/>
                  <a:gd name="T36" fmla="*/ 6 w 204"/>
                  <a:gd name="T37" fmla="*/ 6 h 65"/>
                  <a:gd name="T38" fmla="*/ 0 w 204"/>
                  <a:gd name="T39" fmla="*/ 12 h 65"/>
                  <a:gd name="T40" fmla="*/ 6 w 204"/>
                  <a:gd name="T41" fmla="*/ 17 h 65"/>
                  <a:gd name="T42" fmla="*/ 12 w 204"/>
                  <a:gd name="T43" fmla="*/ 23 h 65"/>
                  <a:gd name="T44" fmla="*/ 24 w 204"/>
                  <a:gd name="T45" fmla="*/ 23 h 65"/>
                  <a:gd name="T46" fmla="*/ 36 w 204"/>
                  <a:gd name="T47" fmla="*/ 23 h 65"/>
                  <a:gd name="T48" fmla="*/ 48 w 204"/>
                  <a:gd name="T49" fmla="*/ 23 h 65"/>
                  <a:gd name="T50" fmla="*/ 60 w 204"/>
                  <a:gd name="T51" fmla="*/ 23 h 65"/>
                  <a:gd name="T52" fmla="*/ 66 w 204"/>
                  <a:gd name="T53" fmla="*/ 17 h 65"/>
                  <a:gd name="T54" fmla="*/ 78 w 204"/>
                  <a:gd name="T55" fmla="*/ 17 h 65"/>
                  <a:gd name="T56" fmla="*/ 90 w 204"/>
                  <a:gd name="T57" fmla="*/ 17 h 65"/>
                  <a:gd name="T58" fmla="*/ 102 w 204"/>
                  <a:gd name="T59" fmla="*/ 17 h 65"/>
                  <a:gd name="T60" fmla="*/ 114 w 204"/>
                  <a:gd name="T61" fmla="*/ 23 h 65"/>
                  <a:gd name="T62" fmla="*/ 126 w 204"/>
                  <a:gd name="T63" fmla="*/ 29 h 65"/>
                  <a:gd name="T64" fmla="*/ 138 w 204"/>
                  <a:gd name="T65" fmla="*/ 29 h 65"/>
                  <a:gd name="T66" fmla="*/ 150 w 204"/>
                  <a:gd name="T67" fmla="*/ 35 h 65"/>
                  <a:gd name="T68" fmla="*/ 162 w 204"/>
                  <a:gd name="T69" fmla="*/ 41 h 65"/>
                  <a:gd name="T70" fmla="*/ 174 w 204"/>
                  <a:gd name="T71" fmla="*/ 47 h 65"/>
                  <a:gd name="T72" fmla="*/ 186 w 204"/>
                  <a:gd name="T73" fmla="*/ 53 h 65"/>
                  <a:gd name="T74" fmla="*/ 192 w 204"/>
                  <a:gd name="T75" fmla="*/ 65 h 6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04"/>
                  <a:gd name="T115" fmla="*/ 0 h 65"/>
                  <a:gd name="T116" fmla="*/ 204 w 204"/>
                  <a:gd name="T117" fmla="*/ 65 h 6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04" h="65">
                    <a:moveTo>
                      <a:pt x="204" y="65"/>
                    </a:moveTo>
                    <a:lnTo>
                      <a:pt x="204" y="59"/>
                    </a:lnTo>
                    <a:lnTo>
                      <a:pt x="198" y="59"/>
                    </a:lnTo>
                    <a:lnTo>
                      <a:pt x="198" y="53"/>
                    </a:lnTo>
                    <a:lnTo>
                      <a:pt x="192" y="47"/>
                    </a:lnTo>
                    <a:lnTo>
                      <a:pt x="186" y="41"/>
                    </a:lnTo>
                    <a:lnTo>
                      <a:pt x="180" y="41"/>
                    </a:lnTo>
                    <a:lnTo>
                      <a:pt x="180" y="35"/>
                    </a:lnTo>
                    <a:lnTo>
                      <a:pt x="174" y="35"/>
                    </a:lnTo>
                    <a:lnTo>
                      <a:pt x="168" y="29"/>
                    </a:lnTo>
                    <a:lnTo>
                      <a:pt x="162" y="23"/>
                    </a:lnTo>
                    <a:lnTo>
                      <a:pt x="156" y="23"/>
                    </a:lnTo>
                    <a:lnTo>
                      <a:pt x="150" y="17"/>
                    </a:lnTo>
                    <a:lnTo>
                      <a:pt x="150" y="12"/>
                    </a:lnTo>
                    <a:lnTo>
                      <a:pt x="144" y="12"/>
                    </a:lnTo>
                    <a:lnTo>
                      <a:pt x="138" y="6"/>
                    </a:lnTo>
                    <a:lnTo>
                      <a:pt x="132" y="6"/>
                    </a:lnTo>
                    <a:lnTo>
                      <a:pt x="126" y="6"/>
                    </a:lnTo>
                    <a:lnTo>
                      <a:pt x="120" y="0"/>
                    </a:lnTo>
                    <a:lnTo>
                      <a:pt x="108" y="0"/>
                    </a:lnTo>
                    <a:lnTo>
                      <a:pt x="102" y="0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8" y="6"/>
                    </a:lnTo>
                    <a:lnTo>
                      <a:pt x="72" y="6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24" y="23"/>
                    </a:lnTo>
                    <a:lnTo>
                      <a:pt x="30" y="23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60" y="23"/>
                    </a:lnTo>
                    <a:lnTo>
                      <a:pt x="60" y="17"/>
                    </a:lnTo>
                    <a:lnTo>
                      <a:pt x="66" y="17"/>
                    </a:lnTo>
                    <a:lnTo>
                      <a:pt x="72" y="17"/>
                    </a:lnTo>
                    <a:lnTo>
                      <a:pt x="78" y="17"/>
                    </a:lnTo>
                    <a:lnTo>
                      <a:pt x="84" y="17"/>
                    </a:lnTo>
                    <a:lnTo>
                      <a:pt x="90" y="17"/>
                    </a:lnTo>
                    <a:lnTo>
                      <a:pt x="96" y="17"/>
                    </a:lnTo>
                    <a:lnTo>
                      <a:pt x="102" y="17"/>
                    </a:lnTo>
                    <a:lnTo>
                      <a:pt x="108" y="23"/>
                    </a:lnTo>
                    <a:lnTo>
                      <a:pt x="114" y="23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2" y="29"/>
                    </a:lnTo>
                    <a:lnTo>
                      <a:pt x="138" y="29"/>
                    </a:lnTo>
                    <a:lnTo>
                      <a:pt x="144" y="35"/>
                    </a:lnTo>
                    <a:lnTo>
                      <a:pt x="150" y="35"/>
                    </a:lnTo>
                    <a:lnTo>
                      <a:pt x="156" y="35"/>
                    </a:lnTo>
                    <a:lnTo>
                      <a:pt x="162" y="41"/>
                    </a:lnTo>
                    <a:lnTo>
                      <a:pt x="168" y="41"/>
                    </a:lnTo>
                    <a:lnTo>
                      <a:pt x="174" y="47"/>
                    </a:lnTo>
                    <a:lnTo>
                      <a:pt x="180" y="47"/>
                    </a:lnTo>
                    <a:lnTo>
                      <a:pt x="186" y="53"/>
                    </a:lnTo>
                    <a:lnTo>
                      <a:pt x="192" y="59"/>
                    </a:lnTo>
                    <a:lnTo>
                      <a:pt x="192" y="65"/>
                    </a:lnTo>
                    <a:lnTo>
                      <a:pt x="204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9" name="Freeform 266"/>
              <p:cNvSpPr>
                <a:spLocks/>
              </p:cNvSpPr>
              <p:nvPr/>
            </p:nvSpPr>
            <p:spPr bwMode="auto">
              <a:xfrm>
                <a:off x="1032" y="4026"/>
                <a:ext cx="235" cy="71"/>
              </a:xfrm>
              <a:custGeom>
                <a:avLst/>
                <a:gdLst>
                  <a:gd name="T0" fmla="*/ 235 w 235"/>
                  <a:gd name="T1" fmla="*/ 65 h 71"/>
                  <a:gd name="T2" fmla="*/ 229 w 235"/>
                  <a:gd name="T3" fmla="*/ 59 h 71"/>
                  <a:gd name="T4" fmla="*/ 223 w 235"/>
                  <a:gd name="T5" fmla="*/ 53 h 71"/>
                  <a:gd name="T6" fmla="*/ 217 w 235"/>
                  <a:gd name="T7" fmla="*/ 47 h 71"/>
                  <a:gd name="T8" fmla="*/ 211 w 235"/>
                  <a:gd name="T9" fmla="*/ 41 h 71"/>
                  <a:gd name="T10" fmla="*/ 205 w 235"/>
                  <a:gd name="T11" fmla="*/ 35 h 71"/>
                  <a:gd name="T12" fmla="*/ 199 w 235"/>
                  <a:gd name="T13" fmla="*/ 35 h 71"/>
                  <a:gd name="T14" fmla="*/ 187 w 235"/>
                  <a:gd name="T15" fmla="*/ 29 h 71"/>
                  <a:gd name="T16" fmla="*/ 175 w 235"/>
                  <a:gd name="T17" fmla="*/ 29 h 71"/>
                  <a:gd name="T18" fmla="*/ 163 w 235"/>
                  <a:gd name="T19" fmla="*/ 23 h 71"/>
                  <a:gd name="T20" fmla="*/ 151 w 235"/>
                  <a:gd name="T21" fmla="*/ 17 h 71"/>
                  <a:gd name="T22" fmla="*/ 133 w 235"/>
                  <a:gd name="T23" fmla="*/ 17 h 71"/>
                  <a:gd name="T24" fmla="*/ 121 w 235"/>
                  <a:gd name="T25" fmla="*/ 12 h 71"/>
                  <a:gd name="T26" fmla="*/ 109 w 235"/>
                  <a:gd name="T27" fmla="*/ 12 h 71"/>
                  <a:gd name="T28" fmla="*/ 103 w 235"/>
                  <a:gd name="T29" fmla="*/ 12 h 71"/>
                  <a:gd name="T30" fmla="*/ 91 w 235"/>
                  <a:gd name="T31" fmla="*/ 12 h 71"/>
                  <a:gd name="T32" fmla="*/ 85 w 235"/>
                  <a:gd name="T33" fmla="*/ 12 h 71"/>
                  <a:gd name="T34" fmla="*/ 79 w 235"/>
                  <a:gd name="T35" fmla="*/ 12 h 71"/>
                  <a:gd name="T36" fmla="*/ 73 w 235"/>
                  <a:gd name="T37" fmla="*/ 12 h 71"/>
                  <a:gd name="T38" fmla="*/ 67 w 235"/>
                  <a:gd name="T39" fmla="*/ 12 h 71"/>
                  <a:gd name="T40" fmla="*/ 55 w 235"/>
                  <a:gd name="T41" fmla="*/ 6 h 71"/>
                  <a:gd name="T42" fmla="*/ 49 w 235"/>
                  <a:gd name="T43" fmla="*/ 6 h 71"/>
                  <a:gd name="T44" fmla="*/ 37 w 235"/>
                  <a:gd name="T45" fmla="*/ 0 h 71"/>
                  <a:gd name="T46" fmla="*/ 31 w 235"/>
                  <a:gd name="T47" fmla="*/ 0 h 71"/>
                  <a:gd name="T48" fmla="*/ 18 w 235"/>
                  <a:gd name="T49" fmla="*/ 0 h 71"/>
                  <a:gd name="T50" fmla="*/ 12 w 235"/>
                  <a:gd name="T51" fmla="*/ 6 h 71"/>
                  <a:gd name="T52" fmla="*/ 0 w 235"/>
                  <a:gd name="T53" fmla="*/ 6 h 71"/>
                  <a:gd name="T54" fmla="*/ 0 w 235"/>
                  <a:gd name="T55" fmla="*/ 12 h 71"/>
                  <a:gd name="T56" fmla="*/ 6 w 235"/>
                  <a:gd name="T57" fmla="*/ 12 h 71"/>
                  <a:gd name="T58" fmla="*/ 12 w 235"/>
                  <a:gd name="T59" fmla="*/ 12 h 71"/>
                  <a:gd name="T60" fmla="*/ 18 w 235"/>
                  <a:gd name="T61" fmla="*/ 12 h 71"/>
                  <a:gd name="T62" fmla="*/ 24 w 235"/>
                  <a:gd name="T63" fmla="*/ 17 h 71"/>
                  <a:gd name="T64" fmla="*/ 31 w 235"/>
                  <a:gd name="T65" fmla="*/ 17 h 71"/>
                  <a:gd name="T66" fmla="*/ 43 w 235"/>
                  <a:gd name="T67" fmla="*/ 23 h 71"/>
                  <a:gd name="T68" fmla="*/ 55 w 235"/>
                  <a:gd name="T69" fmla="*/ 23 h 71"/>
                  <a:gd name="T70" fmla="*/ 67 w 235"/>
                  <a:gd name="T71" fmla="*/ 29 h 71"/>
                  <a:gd name="T72" fmla="*/ 79 w 235"/>
                  <a:gd name="T73" fmla="*/ 29 h 71"/>
                  <a:gd name="T74" fmla="*/ 97 w 235"/>
                  <a:gd name="T75" fmla="*/ 29 h 71"/>
                  <a:gd name="T76" fmla="*/ 109 w 235"/>
                  <a:gd name="T77" fmla="*/ 29 h 71"/>
                  <a:gd name="T78" fmla="*/ 121 w 235"/>
                  <a:gd name="T79" fmla="*/ 29 h 71"/>
                  <a:gd name="T80" fmla="*/ 133 w 235"/>
                  <a:gd name="T81" fmla="*/ 29 h 71"/>
                  <a:gd name="T82" fmla="*/ 145 w 235"/>
                  <a:gd name="T83" fmla="*/ 35 h 71"/>
                  <a:gd name="T84" fmla="*/ 157 w 235"/>
                  <a:gd name="T85" fmla="*/ 35 h 71"/>
                  <a:gd name="T86" fmla="*/ 163 w 235"/>
                  <a:gd name="T87" fmla="*/ 35 h 71"/>
                  <a:gd name="T88" fmla="*/ 175 w 235"/>
                  <a:gd name="T89" fmla="*/ 35 h 71"/>
                  <a:gd name="T90" fmla="*/ 187 w 235"/>
                  <a:gd name="T91" fmla="*/ 41 h 71"/>
                  <a:gd name="T92" fmla="*/ 205 w 235"/>
                  <a:gd name="T93" fmla="*/ 47 h 71"/>
                  <a:gd name="T94" fmla="*/ 217 w 235"/>
                  <a:gd name="T95" fmla="*/ 53 h 71"/>
                  <a:gd name="T96" fmla="*/ 223 w 235"/>
                  <a:gd name="T97" fmla="*/ 65 h 71"/>
                  <a:gd name="T98" fmla="*/ 229 w 235"/>
                  <a:gd name="T99" fmla="*/ 71 h 71"/>
                  <a:gd name="T100" fmla="*/ 229 w 235"/>
                  <a:gd name="T101" fmla="*/ 71 h 7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35"/>
                  <a:gd name="T154" fmla="*/ 0 h 71"/>
                  <a:gd name="T155" fmla="*/ 235 w 235"/>
                  <a:gd name="T156" fmla="*/ 71 h 7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35" h="71">
                    <a:moveTo>
                      <a:pt x="229" y="71"/>
                    </a:moveTo>
                    <a:lnTo>
                      <a:pt x="235" y="65"/>
                    </a:lnTo>
                    <a:lnTo>
                      <a:pt x="235" y="59"/>
                    </a:lnTo>
                    <a:lnTo>
                      <a:pt x="229" y="59"/>
                    </a:lnTo>
                    <a:lnTo>
                      <a:pt x="229" y="53"/>
                    </a:lnTo>
                    <a:lnTo>
                      <a:pt x="223" y="53"/>
                    </a:lnTo>
                    <a:lnTo>
                      <a:pt x="223" y="47"/>
                    </a:lnTo>
                    <a:lnTo>
                      <a:pt x="217" y="47"/>
                    </a:lnTo>
                    <a:lnTo>
                      <a:pt x="211" y="41"/>
                    </a:lnTo>
                    <a:lnTo>
                      <a:pt x="205" y="41"/>
                    </a:lnTo>
                    <a:lnTo>
                      <a:pt x="205" y="35"/>
                    </a:lnTo>
                    <a:lnTo>
                      <a:pt x="199" y="35"/>
                    </a:lnTo>
                    <a:lnTo>
                      <a:pt x="193" y="29"/>
                    </a:lnTo>
                    <a:lnTo>
                      <a:pt x="187" y="29"/>
                    </a:lnTo>
                    <a:lnTo>
                      <a:pt x="175" y="29"/>
                    </a:lnTo>
                    <a:lnTo>
                      <a:pt x="169" y="23"/>
                    </a:lnTo>
                    <a:lnTo>
                      <a:pt x="163" y="23"/>
                    </a:lnTo>
                    <a:lnTo>
                      <a:pt x="157" y="23"/>
                    </a:lnTo>
                    <a:lnTo>
                      <a:pt x="151" y="17"/>
                    </a:lnTo>
                    <a:lnTo>
                      <a:pt x="139" y="17"/>
                    </a:lnTo>
                    <a:lnTo>
                      <a:pt x="133" y="17"/>
                    </a:lnTo>
                    <a:lnTo>
                      <a:pt x="127" y="12"/>
                    </a:lnTo>
                    <a:lnTo>
                      <a:pt x="121" y="12"/>
                    </a:lnTo>
                    <a:lnTo>
                      <a:pt x="109" y="12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5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2"/>
                    </a:lnTo>
                    <a:lnTo>
                      <a:pt x="61" y="6"/>
                    </a:lnTo>
                    <a:lnTo>
                      <a:pt x="55" y="6"/>
                    </a:lnTo>
                    <a:lnTo>
                      <a:pt x="49" y="6"/>
                    </a:lnTo>
                    <a:lnTo>
                      <a:pt x="43" y="6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3" y="23"/>
                    </a:lnTo>
                    <a:lnTo>
                      <a:pt x="49" y="23"/>
                    </a:lnTo>
                    <a:lnTo>
                      <a:pt x="55" y="23"/>
                    </a:lnTo>
                    <a:lnTo>
                      <a:pt x="61" y="29"/>
                    </a:lnTo>
                    <a:lnTo>
                      <a:pt x="67" y="29"/>
                    </a:lnTo>
                    <a:lnTo>
                      <a:pt x="73" y="29"/>
                    </a:lnTo>
                    <a:lnTo>
                      <a:pt x="79" y="29"/>
                    </a:lnTo>
                    <a:lnTo>
                      <a:pt x="85" y="29"/>
                    </a:lnTo>
                    <a:lnTo>
                      <a:pt x="97" y="29"/>
                    </a:lnTo>
                    <a:lnTo>
                      <a:pt x="103" y="29"/>
                    </a:lnTo>
                    <a:lnTo>
                      <a:pt x="109" y="29"/>
                    </a:lnTo>
                    <a:lnTo>
                      <a:pt x="115" y="29"/>
                    </a:lnTo>
                    <a:lnTo>
                      <a:pt x="121" y="29"/>
                    </a:lnTo>
                    <a:lnTo>
                      <a:pt x="127" y="29"/>
                    </a:lnTo>
                    <a:lnTo>
                      <a:pt x="133" y="29"/>
                    </a:lnTo>
                    <a:lnTo>
                      <a:pt x="139" y="29"/>
                    </a:lnTo>
                    <a:lnTo>
                      <a:pt x="145" y="35"/>
                    </a:lnTo>
                    <a:lnTo>
                      <a:pt x="151" y="35"/>
                    </a:lnTo>
                    <a:lnTo>
                      <a:pt x="157" y="35"/>
                    </a:lnTo>
                    <a:lnTo>
                      <a:pt x="163" y="35"/>
                    </a:lnTo>
                    <a:lnTo>
                      <a:pt x="169" y="35"/>
                    </a:lnTo>
                    <a:lnTo>
                      <a:pt x="175" y="35"/>
                    </a:lnTo>
                    <a:lnTo>
                      <a:pt x="181" y="35"/>
                    </a:lnTo>
                    <a:lnTo>
                      <a:pt x="187" y="41"/>
                    </a:lnTo>
                    <a:lnTo>
                      <a:pt x="199" y="41"/>
                    </a:lnTo>
                    <a:lnTo>
                      <a:pt x="205" y="47"/>
                    </a:lnTo>
                    <a:lnTo>
                      <a:pt x="211" y="53"/>
                    </a:lnTo>
                    <a:lnTo>
                      <a:pt x="217" y="53"/>
                    </a:lnTo>
                    <a:lnTo>
                      <a:pt x="217" y="59"/>
                    </a:lnTo>
                    <a:lnTo>
                      <a:pt x="223" y="65"/>
                    </a:lnTo>
                    <a:lnTo>
                      <a:pt x="229" y="65"/>
                    </a:lnTo>
                    <a:lnTo>
                      <a:pt x="229" y="71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0" name="Freeform 267"/>
              <p:cNvSpPr>
                <a:spLocks/>
              </p:cNvSpPr>
              <p:nvPr/>
            </p:nvSpPr>
            <p:spPr bwMode="auto">
              <a:xfrm>
                <a:off x="1032" y="4026"/>
                <a:ext cx="235" cy="71"/>
              </a:xfrm>
              <a:custGeom>
                <a:avLst/>
                <a:gdLst>
                  <a:gd name="T0" fmla="*/ 235 w 235"/>
                  <a:gd name="T1" fmla="*/ 65 h 71"/>
                  <a:gd name="T2" fmla="*/ 229 w 235"/>
                  <a:gd name="T3" fmla="*/ 59 h 71"/>
                  <a:gd name="T4" fmla="*/ 223 w 235"/>
                  <a:gd name="T5" fmla="*/ 53 h 71"/>
                  <a:gd name="T6" fmla="*/ 217 w 235"/>
                  <a:gd name="T7" fmla="*/ 47 h 71"/>
                  <a:gd name="T8" fmla="*/ 205 w 235"/>
                  <a:gd name="T9" fmla="*/ 41 h 71"/>
                  <a:gd name="T10" fmla="*/ 199 w 235"/>
                  <a:gd name="T11" fmla="*/ 35 h 71"/>
                  <a:gd name="T12" fmla="*/ 187 w 235"/>
                  <a:gd name="T13" fmla="*/ 29 h 71"/>
                  <a:gd name="T14" fmla="*/ 169 w 235"/>
                  <a:gd name="T15" fmla="*/ 23 h 71"/>
                  <a:gd name="T16" fmla="*/ 157 w 235"/>
                  <a:gd name="T17" fmla="*/ 23 h 71"/>
                  <a:gd name="T18" fmla="*/ 139 w 235"/>
                  <a:gd name="T19" fmla="*/ 17 h 71"/>
                  <a:gd name="T20" fmla="*/ 127 w 235"/>
                  <a:gd name="T21" fmla="*/ 12 h 71"/>
                  <a:gd name="T22" fmla="*/ 109 w 235"/>
                  <a:gd name="T23" fmla="*/ 12 h 71"/>
                  <a:gd name="T24" fmla="*/ 97 w 235"/>
                  <a:gd name="T25" fmla="*/ 12 h 71"/>
                  <a:gd name="T26" fmla="*/ 85 w 235"/>
                  <a:gd name="T27" fmla="*/ 12 h 71"/>
                  <a:gd name="T28" fmla="*/ 73 w 235"/>
                  <a:gd name="T29" fmla="*/ 12 h 71"/>
                  <a:gd name="T30" fmla="*/ 61 w 235"/>
                  <a:gd name="T31" fmla="*/ 6 h 71"/>
                  <a:gd name="T32" fmla="*/ 49 w 235"/>
                  <a:gd name="T33" fmla="*/ 6 h 71"/>
                  <a:gd name="T34" fmla="*/ 37 w 235"/>
                  <a:gd name="T35" fmla="*/ 0 h 71"/>
                  <a:gd name="T36" fmla="*/ 24 w 235"/>
                  <a:gd name="T37" fmla="*/ 0 h 71"/>
                  <a:gd name="T38" fmla="*/ 12 w 235"/>
                  <a:gd name="T39" fmla="*/ 0 h 71"/>
                  <a:gd name="T40" fmla="*/ 6 w 235"/>
                  <a:gd name="T41" fmla="*/ 6 h 71"/>
                  <a:gd name="T42" fmla="*/ 0 w 235"/>
                  <a:gd name="T43" fmla="*/ 12 h 71"/>
                  <a:gd name="T44" fmla="*/ 12 w 235"/>
                  <a:gd name="T45" fmla="*/ 12 h 71"/>
                  <a:gd name="T46" fmla="*/ 24 w 235"/>
                  <a:gd name="T47" fmla="*/ 17 h 71"/>
                  <a:gd name="T48" fmla="*/ 37 w 235"/>
                  <a:gd name="T49" fmla="*/ 17 h 71"/>
                  <a:gd name="T50" fmla="*/ 49 w 235"/>
                  <a:gd name="T51" fmla="*/ 23 h 71"/>
                  <a:gd name="T52" fmla="*/ 61 w 235"/>
                  <a:gd name="T53" fmla="*/ 29 h 71"/>
                  <a:gd name="T54" fmla="*/ 73 w 235"/>
                  <a:gd name="T55" fmla="*/ 29 h 71"/>
                  <a:gd name="T56" fmla="*/ 85 w 235"/>
                  <a:gd name="T57" fmla="*/ 29 h 71"/>
                  <a:gd name="T58" fmla="*/ 103 w 235"/>
                  <a:gd name="T59" fmla="*/ 29 h 71"/>
                  <a:gd name="T60" fmla="*/ 115 w 235"/>
                  <a:gd name="T61" fmla="*/ 29 h 71"/>
                  <a:gd name="T62" fmla="*/ 127 w 235"/>
                  <a:gd name="T63" fmla="*/ 29 h 71"/>
                  <a:gd name="T64" fmla="*/ 139 w 235"/>
                  <a:gd name="T65" fmla="*/ 29 h 71"/>
                  <a:gd name="T66" fmla="*/ 151 w 235"/>
                  <a:gd name="T67" fmla="*/ 35 h 71"/>
                  <a:gd name="T68" fmla="*/ 163 w 235"/>
                  <a:gd name="T69" fmla="*/ 35 h 71"/>
                  <a:gd name="T70" fmla="*/ 175 w 235"/>
                  <a:gd name="T71" fmla="*/ 35 h 71"/>
                  <a:gd name="T72" fmla="*/ 187 w 235"/>
                  <a:gd name="T73" fmla="*/ 41 h 71"/>
                  <a:gd name="T74" fmla="*/ 205 w 235"/>
                  <a:gd name="T75" fmla="*/ 47 h 71"/>
                  <a:gd name="T76" fmla="*/ 217 w 235"/>
                  <a:gd name="T77" fmla="*/ 53 h 71"/>
                  <a:gd name="T78" fmla="*/ 223 w 235"/>
                  <a:gd name="T79" fmla="*/ 65 h 71"/>
                  <a:gd name="T80" fmla="*/ 229 w 235"/>
                  <a:gd name="T81" fmla="*/ 71 h 7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5"/>
                  <a:gd name="T124" fmla="*/ 0 h 71"/>
                  <a:gd name="T125" fmla="*/ 235 w 235"/>
                  <a:gd name="T126" fmla="*/ 71 h 7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5" h="71">
                    <a:moveTo>
                      <a:pt x="229" y="71"/>
                    </a:moveTo>
                    <a:lnTo>
                      <a:pt x="235" y="65"/>
                    </a:lnTo>
                    <a:lnTo>
                      <a:pt x="235" y="59"/>
                    </a:lnTo>
                    <a:lnTo>
                      <a:pt x="229" y="59"/>
                    </a:lnTo>
                    <a:lnTo>
                      <a:pt x="229" y="53"/>
                    </a:lnTo>
                    <a:lnTo>
                      <a:pt x="223" y="53"/>
                    </a:lnTo>
                    <a:lnTo>
                      <a:pt x="223" y="47"/>
                    </a:lnTo>
                    <a:lnTo>
                      <a:pt x="217" y="47"/>
                    </a:lnTo>
                    <a:lnTo>
                      <a:pt x="211" y="41"/>
                    </a:lnTo>
                    <a:lnTo>
                      <a:pt x="205" y="41"/>
                    </a:lnTo>
                    <a:lnTo>
                      <a:pt x="205" y="35"/>
                    </a:lnTo>
                    <a:lnTo>
                      <a:pt x="199" y="35"/>
                    </a:lnTo>
                    <a:lnTo>
                      <a:pt x="193" y="29"/>
                    </a:lnTo>
                    <a:lnTo>
                      <a:pt x="187" y="29"/>
                    </a:lnTo>
                    <a:lnTo>
                      <a:pt x="175" y="29"/>
                    </a:lnTo>
                    <a:lnTo>
                      <a:pt x="169" y="23"/>
                    </a:lnTo>
                    <a:lnTo>
                      <a:pt x="163" y="23"/>
                    </a:lnTo>
                    <a:lnTo>
                      <a:pt x="157" y="23"/>
                    </a:lnTo>
                    <a:lnTo>
                      <a:pt x="151" y="17"/>
                    </a:lnTo>
                    <a:lnTo>
                      <a:pt x="139" y="17"/>
                    </a:lnTo>
                    <a:lnTo>
                      <a:pt x="133" y="17"/>
                    </a:lnTo>
                    <a:lnTo>
                      <a:pt x="127" y="12"/>
                    </a:lnTo>
                    <a:lnTo>
                      <a:pt x="121" y="12"/>
                    </a:lnTo>
                    <a:lnTo>
                      <a:pt x="109" y="12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5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2"/>
                    </a:lnTo>
                    <a:lnTo>
                      <a:pt x="61" y="6"/>
                    </a:lnTo>
                    <a:lnTo>
                      <a:pt x="55" y="6"/>
                    </a:lnTo>
                    <a:lnTo>
                      <a:pt x="49" y="6"/>
                    </a:lnTo>
                    <a:lnTo>
                      <a:pt x="43" y="6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7"/>
                    </a:lnTo>
                    <a:lnTo>
                      <a:pt x="31" y="17"/>
                    </a:lnTo>
                    <a:lnTo>
                      <a:pt x="37" y="17"/>
                    </a:lnTo>
                    <a:lnTo>
                      <a:pt x="43" y="23"/>
                    </a:lnTo>
                    <a:lnTo>
                      <a:pt x="49" y="23"/>
                    </a:lnTo>
                    <a:lnTo>
                      <a:pt x="55" y="23"/>
                    </a:lnTo>
                    <a:lnTo>
                      <a:pt x="61" y="29"/>
                    </a:lnTo>
                    <a:lnTo>
                      <a:pt x="67" y="29"/>
                    </a:lnTo>
                    <a:lnTo>
                      <a:pt x="73" y="29"/>
                    </a:lnTo>
                    <a:lnTo>
                      <a:pt x="79" y="29"/>
                    </a:lnTo>
                    <a:lnTo>
                      <a:pt x="85" y="29"/>
                    </a:lnTo>
                    <a:lnTo>
                      <a:pt x="97" y="29"/>
                    </a:lnTo>
                    <a:lnTo>
                      <a:pt x="103" y="29"/>
                    </a:lnTo>
                    <a:lnTo>
                      <a:pt x="109" y="29"/>
                    </a:lnTo>
                    <a:lnTo>
                      <a:pt x="115" y="29"/>
                    </a:lnTo>
                    <a:lnTo>
                      <a:pt x="121" y="29"/>
                    </a:lnTo>
                    <a:lnTo>
                      <a:pt x="127" y="29"/>
                    </a:lnTo>
                    <a:lnTo>
                      <a:pt x="133" y="29"/>
                    </a:lnTo>
                    <a:lnTo>
                      <a:pt x="139" y="29"/>
                    </a:lnTo>
                    <a:lnTo>
                      <a:pt x="145" y="35"/>
                    </a:lnTo>
                    <a:lnTo>
                      <a:pt x="151" y="35"/>
                    </a:lnTo>
                    <a:lnTo>
                      <a:pt x="157" y="35"/>
                    </a:lnTo>
                    <a:lnTo>
                      <a:pt x="163" y="35"/>
                    </a:lnTo>
                    <a:lnTo>
                      <a:pt x="169" y="35"/>
                    </a:lnTo>
                    <a:lnTo>
                      <a:pt x="175" y="35"/>
                    </a:lnTo>
                    <a:lnTo>
                      <a:pt x="181" y="35"/>
                    </a:lnTo>
                    <a:lnTo>
                      <a:pt x="187" y="41"/>
                    </a:lnTo>
                    <a:lnTo>
                      <a:pt x="199" y="41"/>
                    </a:lnTo>
                    <a:lnTo>
                      <a:pt x="205" y="47"/>
                    </a:lnTo>
                    <a:lnTo>
                      <a:pt x="211" y="53"/>
                    </a:lnTo>
                    <a:lnTo>
                      <a:pt x="217" y="53"/>
                    </a:lnTo>
                    <a:lnTo>
                      <a:pt x="217" y="59"/>
                    </a:lnTo>
                    <a:lnTo>
                      <a:pt x="223" y="65"/>
                    </a:lnTo>
                    <a:lnTo>
                      <a:pt x="229" y="65"/>
                    </a:lnTo>
                    <a:lnTo>
                      <a:pt x="229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1" name="Freeform 268"/>
              <p:cNvSpPr>
                <a:spLocks/>
              </p:cNvSpPr>
              <p:nvPr/>
            </p:nvSpPr>
            <p:spPr bwMode="auto">
              <a:xfrm>
                <a:off x="918" y="4038"/>
                <a:ext cx="120" cy="29"/>
              </a:xfrm>
              <a:custGeom>
                <a:avLst/>
                <a:gdLst>
                  <a:gd name="T0" fmla="*/ 102 w 120"/>
                  <a:gd name="T1" fmla="*/ 5 h 29"/>
                  <a:gd name="T2" fmla="*/ 90 w 120"/>
                  <a:gd name="T3" fmla="*/ 5 h 29"/>
                  <a:gd name="T4" fmla="*/ 78 w 120"/>
                  <a:gd name="T5" fmla="*/ 11 h 29"/>
                  <a:gd name="T6" fmla="*/ 72 w 120"/>
                  <a:gd name="T7" fmla="*/ 11 h 29"/>
                  <a:gd name="T8" fmla="*/ 60 w 120"/>
                  <a:gd name="T9" fmla="*/ 11 h 29"/>
                  <a:gd name="T10" fmla="*/ 48 w 120"/>
                  <a:gd name="T11" fmla="*/ 11 h 29"/>
                  <a:gd name="T12" fmla="*/ 36 w 120"/>
                  <a:gd name="T13" fmla="*/ 5 h 29"/>
                  <a:gd name="T14" fmla="*/ 30 w 120"/>
                  <a:gd name="T15" fmla="*/ 5 h 29"/>
                  <a:gd name="T16" fmla="*/ 18 w 120"/>
                  <a:gd name="T17" fmla="*/ 5 h 29"/>
                  <a:gd name="T18" fmla="*/ 18 w 120"/>
                  <a:gd name="T19" fmla="*/ 5 h 29"/>
                  <a:gd name="T20" fmla="*/ 12 w 120"/>
                  <a:gd name="T21" fmla="*/ 5 h 29"/>
                  <a:gd name="T22" fmla="*/ 6 w 120"/>
                  <a:gd name="T23" fmla="*/ 11 h 29"/>
                  <a:gd name="T24" fmla="*/ 6 w 120"/>
                  <a:gd name="T25" fmla="*/ 17 h 29"/>
                  <a:gd name="T26" fmla="*/ 0 w 120"/>
                  <a:gd name="T27" fmla="*/ 17 h 29"/>
                  <a:gd name="T28" fmla="*/ 0 w 120"/>
                  <a:gd name="T29" fmla="*/ 23 h 29"/>
                  <a:gd name="T30" fmla="*/ 0 w 120"/>
                  <a:gd name="T31" fmla="*/ 23 h 29"/>
                  <a:gd name="T32" fmla="*/ 0 w 120"/>
                  <a:gd name="T33" fmla="*/ 23 h 29"/>
                  <a:gd name="T34" fmla="*/ 6 w 120"/>
                  <a:gd name="T35" fmla="*/ 23 h 29"/>
                  <a:gd name="T36" fmla="*/ 12 w 120"/>
                  <a:gd name="T37" fmla="*/ 17 h 29"/>
                  <a:gd name="T38" fmla="*/ 24 w 120"/>
                  <a:gd name="T39" fmla="*/ 17 h 29"/>
                  <a:gd name="T40" fmla="*/ 30 w 120"/>
                  <a:gd name="T41" fmla="*/ 17 h 29"/>
                  <a:gd name="T42" fmla="*/ 36 w 120"/>
                  <a:gd name="T43" fmla="*/ 23 h 29"/>
                  <a:gd name="T44" fmla="*/ 42 w 120"/>
                  <a:gd name="T45" fmla="*/ 23 h 29"/>
                  <a:gd name="T46" fmla="*/ 54 w 120"/>
                  <a:gd name="T47" fmla="*/ 23 h 29"/>
                  <a:gd name="T48" fmla="*/ 60 w 120"/>
                  <a:gd name="T49" fmla="*/ 23 h 29"/>
                  <a:gd name="T50" fmla="*/ 66 w 120"/>
                  <a:gd name="T51" fmla="*/ 29 h 29"/>
                  <a:gd name="T52" fmla="*/ 78 w 120"/>
                  <a:gd name="T53" fmla="*/ 29 h 29"/>
                  <a:gd name="T54" fmla="*/ 84 w 120"/>
                  <a:gd name="T55" fmla="*/ 23 h 29"/>
                  <a:gd name="T56" fmla="*/ 96 w 120"/>
                  <a:gd name="T57" fmla="*/ 23 h 29"/>
                  <a:gd name="T58" fmla="*/ 102 w 120"/>
                  <a:gd name="T59" fmla="*/ 23 h 29"/>
                  <a:gd name="T60" fmla="*/ 114 w 120"/>
                  <a:gd name="T61" fmla="*/ 17 h 29"/>
                  <a:gd name="T62" fmla="*/ 120 w 120"/>
                  <a:gd name="T63" fmla="*/ 17 h 29"/>
                  <a:gd name="T64" fmla="*/ 102 w 120"/>
                  <a:gd name="T65" fmla="*/ 0 h 29"/>
                  <a:gd name="T66" fmla="*/ 102 w 120"/>
                  <a:gd name="T67" fmla="*/ 0 h 2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0"/>
                  <a:gd name="T103" fmla="*/ 0 h 29"/>
                  <a:gd name="T104" fmla="*/ 120 w 120"/>
                  <a:gd name="T105" fmla="*/ 29 h 2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0" h="29">
                    <a:moveTo>
                      <a:pt x="102" y="0"/>
                    </a:moveTo>
                    <a:lnTo>
                      <a:pt x="102" y="5"/>
                    </a:lnTo>
                    <a:lnTo>
                      <a:pt x="96" y="5"/>
                    </a:lnTo>
                    <a:lnTo>
                      <a:pt x="90" y="5"/>
                    </a:lnTo>
                    <a:lnTo>
                      <a:pt x="84" y="11"/>
                    </a:lnTo>
                    <a:lnTo>
                      <a:pt x="78" y="11"/>
                    </a:lnTo>
                    <a:lnTo>
                      <a:pt x="72" y="11"/>
                    </a:lnTo>
                    <a:lnTo>
                      <a:pt x="66" y="11"/>
                    </a:lnTo>
                    <a:lnTo>
                      <a:pt x="60" y="11"/>
                    </a:lnTo>
                    <a:lnTo>
                      <a:pt x="54" y="11"/>
                    </a:lnTo>
                    <a:lnTo>
                      <a:pt x="48" y="11"/>
                    </a:lnTo>
                    <a:lnTo>
                      <a:pt x="42" y="11"/>
                    </a:lnTo>
                    <a:lnTo>
                      <a:pt x="36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6" y="11"/>
                    </a:lnTo>
                    <a:lnTo>
                      <a:pt x="6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17"/>
                    </a:lnTo>
                    <a:lnTo>
                      <a:pt x="18" y="17"/>
                    </a:lnTo>
                    <a:lnTo>
                      <a:pt x="24" y="17"/>
                    </a:lnTo>
                    <a:lnTo>
                      <a:pt x="30" y="17"/>
                    </a:lnTo>
                    <a:lnTo>
                      <a:pt x="36" y="17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60" y="23"/>
                    </a:lnTo>
                    <a:lnTo>
                      <a:pt x="60" y="29"/>
                    </a:lnTo>
                    <a:lnTo>
                      <a:pt x="66" y="29"/>
                    </a:lnTo>
                    <a:lnTo>
                      <a:pt x="72" y="29"/>
                    </a:lnTo>
                    <a:lnTo>
                      <a:pt x="78" y="29"/>
                    </a:lnTo>
                    <a:lnTo>
                      <a:pt x="84" y="23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2" y="23"/>
                    </a:lnTo>
                    <a:lnTo>
                      <a:pt x="108" y="17"/>
                    </a:lnTo>
                    <a:lnTo>
                      <a:pt x="114" y="17"/>
                    </a:lnTo>
                    <a:lnTo>
                      <a:pt x="120" y="17"/>
                    </a:lnTo>
                    <a:lnTo>
                      <a:pt x="120" y="11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2" name="Freeform 269"/>
              <p:cNvSpPr>
                <a:spLocks/>
              </p:cNvSpPr>
              <p:nvPr/>
            </p:nvSpPr>
            <p:spPr bwMode="auto">
              <a:xfrm>
                <a:off x="918" y="4038"/>
                <a:ext cx="120" cy="29"/>
              </a:xfrm>
              <a:custGeom>
                <a:avLst/>
                <a:gdLst>
                  <a:gd name="T0" fmla="*/ 102 w 120"/>
                  <a:gd name="T1" fmla="*/ 0 h 29"/>
                  <a:gd name="T2" fmla="*/ 102 w 120"/>
                  <a:gd name="T3" fmla="*/ 5 h 29"/>
                  <a:gd name="T4" fmla="*/ 96 w 120"/>
                  <a:gd name="T5" fmla="*/ 5 h 29"/>
                  <a:gd name="T6" fmla="*/ 90 w 120"/>
                  <a:gd name="T7" fmla="*/ 5 h 29"/>
                  <a:gd name="T8" fmla="*/ 84 w 120"/>
                  <a:gd name="T9" fmla="*/ 11 h 29"/>
                  <a:gd name="T10" fmla="*/ 78 w 120"/>
                  <a:gd name="T11" fmla="*/ 11 h 29"/>
                  <a:gd name="T12" fmla="*/ 72 w 120"/>
                  <a:gd name="T13" fmla="*/ 11 h 29"/>
                  <a:gd name="T14" fmla="*/ 66 w 120"/>
                  <a:gd name="T15" fmla="*/ 11 h 29"/>
                  <a:gd name="T16" fmla="*/ 60 w 120"/>
                  <a:gd name="T17" fmla="*/ 11 h 29"/>
                  <a:gd name="T18" fmla="*/ 54 w 120"/>
                  <a:gd name="T19" fmla="*/ 11 h 29"/>
                  <a:gd name="T20" fmla="*/ 48 w 120"/>
                  <a:gd name="T21" fmla="*/ 11 h 29"/>
                  <a:gd name="T22" fmla="*/ 42 w 120"/>
                  <a:gd name="T23" fmla="*/ 11 h 29"/>
                  <a:gd name="T24" fmla="*/ 36 w 120"/>
                  <a:gd name="T25" fmla="*/ 5 h 29"/>
                  <a:gd name="T26" fmla="*/ 30 w 120"/>
                  <a:gd name="T27" fmla="*/ 5 h 29"/>
                  <a:gd name="T28" fmla="*/ 24 w 120"/>
                  <a:gd name="T29" fmla="*/ 5 h 29"/>
                  <a:gd name="T30" fmla="*/ 18 w 120"/>
                  <a:gd name="T31" fmla="*/ 5 h 29"/>
                  <a:gd name="T32" fmla="*/ 12 w 120"/>
                  <a:gd name="T33" fmla="*/ 5 h 29"/>
                  <a:gd name="T34" fmla="*/ 12 w 120"/>
                  <a:gd name="T35" fmla="*/ 11 h 29"/>
                  <a:gd name="T36" fmla="*/ 6 w 120"/>
                  <a:gd name="T37" fmla="*/ 11 h 29"/>
                  <a:gd name="T38" fmla="*/ 6 w 120"/>
                  <a:gd name="T39" fmla="*/ 17 h 29"/>
                  <a:gd name="T40" fmla="*/ 0 w 120"/>
                  <a:gd name="T41" fmla="*/ 17 h 29"/>
                  <a:gd name="T42" fmla="*/ 0 w 120"/>
                  <a:gd name="T43" fmla="*/ 23 h 29"/>
                  <a:gd name="T44" fmla="*/ 0 w 120"/>
                  <a:gd name="T45" fmla="*/ 29 h 29"/>
                  <a:gd name="T46" fmla="*/ 0 w 120"/>
                  <a:gd name="T47" fmla="*/ 23 h 29"/>
                  <a:gd name="T48" fmla="*/ 6 w 120"/>
                  <a:gd name="T49" fmla="*/ 23 h 29"/>
                  <a:gd name="T50" fmla="*/ 12 w 120"/>
                  <a:gd name="T51" fmla="*/ 17 h 29"/>
                  <a:gd name="T52" fmla="*/ 18 w 120"/>
                  <a:gd name="T53" fmla="*/ 17 h 29"/>
                  <a:gd name="T54" fmla="*/ 24 w 120"/>
                  <a:gd name="T55" fmla="*/ 17 h 29"/>
                  <a:gd name="T56" fmla="*/ 30 w 120"/>
                  <a:gd name="T57" fmla="*/ 17 h 29"/>
                  <a:gd name="T58" fmla="*/ 36 w 120"/>
                  <a:gd name="T59" fmla="*/ 17 h 29"/>
                  <a:gd name="T60" fmla="*/ 36 w 120"/>
                  <a:gd name="T61" fmla="*/ 23 h 29"/>
                  <a:gd name="T62" fmla="*/ 42 w 120"/>
                  <a:gd name="T63" fmla="*/ 23 h 29"/>
                  <a:gd name="T64" fmla="*/ 48 w 120"/>
                  <a:gd name="T65" fmla="*/ 23 h 29"/>
                  <a:gd name="T66" fmla="*/ 54 w 120"/>
                  <a:gd name="T67" fmla="*/ 23 h 29"/>
                  <a:gd name="T68" fmla="*/ 60 w 120"/>
                  <a:gd name="T69" fmla="*/ 23 h 29"/>
                  <a:gd name="T70" fmla="*/ 60 w 120"/>
                  <a:gd name="T71" fmla="*/ 29 h 29"/>
                  <a:gd name="T72" fmla="*/ 66 w 120"/>
                  <a:gd name="T73" fmla="*/ 29 h 29"/>
                  <a:gd name="T74" fmla="*/ 72 w 120"/>
                  <a:gd name="T75" fmla="*/ 29 h 29"/>
                  <a:gd name="T76" fmla="*/ 78 w 120"/>
                  <a:gd name="T77" fmla="*/ 29 h 29"/>
                  <a:gd name="T78" fmla="*/ 84 w 120"/>
                  <a:gd name="T79" fmla="*/ 23 h 29"/>
                  <a:gd name="T80" fmla="*/ 90 w 120"/>
                  <a:gd name="T81" fmla="*/ 23 h 29"/>
                  <a:gd name="T82" fmla="*/ 96 w 120"/>
                  <a:gd name="T83" fmla="*/ 23 h 29"/>
                  <a:gd name="T84" fmla="*/ 102 w 120"/>
                  <a:gd name="T85" fmla="*/ 23 h 29"/>
                  <a:gd name="T86" fmla="*/ 108 w 120"/>
                  <a:gd name="T87" fmla="*/ 17 h 29"/>
                  <a:gd name="T88" fmla="*/ 114 w 120"/>
                  <a:gd name="T89" fmla="*/ 17 h 29"/>
                  <a:gd name="T90" fmla="*/ 120 w 120"/>
                  <a:gd name="T91" fmla="*/ 17 h 29"/>
                  <a:gd name="T92" fmla="*/ 120 w 120"/>
                  <a:gd name="T93" fmla="*/ 11 h 29"/>
                  <a:gd name="T94" fmla="*/ 102 w 120"/>
                  <a:gd name="T95" fmla="*/ 0 h 2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0"/>
                  <a:gd name="T145" fmla="*/ 0 h 29"/>
                  <a:gd name="T146" fmla="*/ 120 w 120"/>
                  <a:gd name="T147" fmla="*/ 29 h 2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0" h="29">
                    <a:moveTo>
                      <a:pt x="102" y="0"/>
                    </a:moveTo>
                    <a:lnTo>
                      <a:pt x="102" y="5"/>
                    </a:lnTo>
                    <a:lnTo>
                      <a:pt x="96" y="5"/>
                    </a:lnTo>
                    <a:lnTo>
                      <a:pt x="90" y="5"/>
                    </a:lnTo>
                    <a:lnTo>
                      <a:pt x="84" y="11"/>
                    </a:lnTo>
                    <a:lnTo>
                      <a:pt x="78" y="11"/>
                    </a:lnTo>
                    <a:lnTo>
                      <a:pt x="72" y="11"/>
                    </a:lnTo>
                    <a:lnTo>
                      <a:pt x="66" y="11"/>
                    </a:lnTo>
                    <a:lnTo>
                      <a:pt x="60" y="11"/>
                    </a:lnTo>
                    <a:lnTo>
                      <a:pt x="54" y="11"/>
                    </a:lnTo>
                    <a:lnTo>
                      <a:pt x="48" y="11"/>
                    </a:lnTo>
                    <a:lnTo>
                      <a:pt x="42" y="11"/>
                    </a:lnTo>
                    <a:lnTo>
                      <a:pt x="36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12" y="11"/>
                    </a:lnTo>
                    <a:lnTo>
                      <a:pt x="6" y="11"/>
                    </a:lnTo>
                    <a:lnTo>
                      <a:pt x="6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17"/>
                    </a:lnTo>
                    <a:lnTo>
                      <a:pt x="18" y="17"/>
                    </a:lnTo>
                    <a:lnTo>
                      <a:pt x="24" y="17"/>
                    </a:lnTo>
                    <a:lnTo>
                      <a:pt x="30" y="17"/>
                    </a:lnTo>
                    <a:lnTo>
                      <a:pt x="36" y="17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60" y="23"/>
                    </a:lnTo>
                    <a:lnTo>
                      <a:pt x="60" y="29"/>
                    </a:lnTo>
                    <a:lnTo>
                      <a:pt x="66" y="29"/>
                    </a:lnTo>
                    <a:lnTo>
                      <a:pt x="72" y="29"/>
                    </a:lnTo>
                    <a:lnTo>
                      <a:pt x="78" y="29"/>
                    </a:lnTo>
                    <a:lnTo>
                      <a:pt x="84" y="23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2" y="23"/>
                    </a:lnTo>
                    <a:lnTo>
                      <a:pt x="108" y="17"/>
                    </a:lnTo>
                    <a:lnTo>
                      <a:pt x="114" y="17"/>
                    </a:lnTo>
                    <a:lnTo>
                      <a:pt x="120" y="17"/>
                    </a:lnTo>
                    <a:lnTo>
                      <a:pt x="120" y="11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3" name="Freeform 270"/>
              <p:cNvSpPr>
                <a:spLocks/>
              </p:cNvSpPr>
              <p:nvPr/>
            </p:nvSpPr>
            <p:spPr bwMode="auto">
              <a:xfrm>
                <a:off x="1291" y="3978"/>
                <a:ext cx="115" cy="48"/>
              </a:xfrm>
              <a:custGeom>
                <a:avLst/>
                <a:gdLst>
                  <a:gd name="T0" fmla="*/ 109 w 115"/>
                  <a:gd name="T1" fmla="*/ 42 h 48"/>
                  <a:gd name="T2" fmla="*/ 103 w 115"/>
                  <a:gd name="T3" fmla="*/ 36 h 48"/>
                  <a:gd name="T4" fmla="*/ 97 w 115"/>
                  <a:gd name="T5" fmla="*/ 30 h 48"/>
                  <a:gd name="T6" fmla="*/ 91 w 115"/>
                  <a:gd name="T7" fmla="*/ 24 h 48"/>
                  <a:gd name="T8" fmla="*/ 79 w 115"/>
                  <a:gd name="T9" fmla="*/ 24 h 48"/>
                  <a:gd name="T10" fmla="*/ 66 w 115"/>
                  <a:gd name="T11" fmla="*/ 18 h 48"/>
                  <a:gd name="T12" fmla="*/ 60 w 115"/>
                  <a:gd name="T13" fmla="*/ 18 h 48"/>
                  <a:gd name="T14" fmla="*/ 48 w 115"/>
                  <a:gd name="T15" fmla="*/ 24 h 48"/>
                  <a:gd name="T16" fmla="*/ 42 w 115"/>
                  <a:gd name="T17" fmla="*/ 24 h 48"/>
                  <a:gd name="T18" fmla="*/ 36 w 115"/>
                  <a:gd name="T19" fmla="*/ 24 h 48"/>
                  <a:gd name="T20" fmla="*/ 30 w 115"/>
                  <a:gd name="T21" fmla="*/ 24 h 48"/>
                  <a:gd name="T22" fmla="*/ 18 w 115"/>
                  <a:gd name="T23" fmla="*/ 24 h 48"/>
                  <a:gd name="T24" fmla="*/ 12 w 115"/>
                  <a:gd name="T25" fmla="*/ 18 h 48"/>
                  <a:gd name="T26" fmla="*/ 6 w 115"/>
                  <a:gd name="T27" fmla="*/ 18 h 48"/>
                  <a:gd name="T28" fmla="*/ 6 w 115"/>
                  <a:gd name="T29" fmla="*/ 12 h 48"/>
                  <a:gd name="T30" fmla="*/ 0 w 115"/>
                  <a:gd name="T31" fmla="*/ 12 h 48"/>
                  <a:gd name="T32" fmla="*/ 6 w 115"/>
                  <a:gd name="T33" fmla="*/ 12 h 48"/>
                  <a:gd name="T34" fmla="*/ 12 w 115"/>
                  <a:gd name="T35" fmla="*/ 12 h 48"/>
                  <a:gd name="T36" fmla="*/ 24 w 115"/>
                  <a:gd name="T37" fmla="*/ 12 h 48"/>
                  <a:gd name="T38" fmla="*/ 36 w 115"/>
                  <a:gd name="T39" fmla="*/ 12 h 48"/>
                  <a:gd name="T40" fmla="*/ 54 w 115"/>
                  <a:gd name="T41" fmla="*/ 6 h 48"/>
                  <a:gd name="T42" fmla="*/ 66 w 115"/>
                  <a:gd name="T43" fmla="*/ 6 h 48"/>
                  <a:gd name="T44" fmla="*/ 79 w 115"/>
                  <a:gd name="T45" fmla="*/ 0 h 48"/>
                  <a:gd name="T46" fmla="*/ 91 w 115"/>
                  <a:gd name="T47" fmla="*/ 0 h 48"/>
                  <a:gd name="T48" fmla="*/ 103 w 115"/>
                  <a:gd name="T49" fmla="*/ 6 h 48"/>
                  <a:gd name="T50" fmla="*/ 103 w 115"/>
                  <a:gd name="T51" fmla="*/ 6 h 48"/>
                  <a:gd name="T52" fmla="*/ 109 w 115"/>
                  <a:gd name="T53" fmla="*/ 6 h 48"/>
                  <a:gd name="T54" fmla="*/ 115 w 115"/>
                  <a:gd name="T55" fmla="*/ 12 h 48"/>
                  <a:gd name="T56" fmla="*/ 115 w 115"/>
                  <a:gd name="T57" fmla="*/ 18 h 48"/>
                  <a:gd name="T58" fmla="*/ 115 w 115"/>
                  <a:gd name="T59" fmla="*/ 24 h 48"/>
                  <a:gd name="T60" fmla="*/ 115 w 115"/>
                  <a:gd name="T61" fmla="*/ 30 h 48"/>
                  <a:gd name="T62" fmla="*/ 115 w 115"/>
                  <a:gd name="T63" fmla="*/ 36 h 48"/>
                  <a:gd name="T64" fmla="*/ 109 w 115"/>
                  <a:gd name="T65" fmla="*/ 42 h 48"/>
                  <a:gd name="T66" fmla="*/ 109 w 115"/>
                  <a:gd name="T67" fmla="*/ 48 h 48"/>
                  <a:gd name="T68" fmla="*/ 109 w 115"/>
                  <a:gd name="T69" fmla="*/ 48 h 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5"/>
                  <a:gd name="T106" fmla="*/ 0 h 48"/>
                  <a:gd name="T107" fmla="*/ 115 w 115"/>
                  <a:gd name="T108" fmla="*/ 48 h 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5" h="48">
                    <a:moveTo>
                      <a:pt x="109" y="48"/>
                    </a:moveTo>
                    <a:lnTo>
                      <a:pt x="109" y="42"/>
                    </a:lnTo>
                    <a:lnTo>
                      <a:pt x="103" y="36"/>
                    </a:lnTo>
                    <a:lnTo>
                      <a:pt x="103" y="30"/>
                    </a:lnTo>
                    <a:lnTo>
                      <a:pt x="97" y="30"/>
                    </a:lnTo>
                    <a:lnTo>
                      <a:pt x="97" y="24"/>
                    </a:lnTo>
                    <a:lnTo>
                      <a:pt x="91" y="24"/>
                    </a:lnTo>
                    <a:lnTo>
                      <a:pt x="85" y="24"/>
                    </a:lnTo>
                    <a:lnTo>
                      <a:pt x="79" y="24"/>
                    </a:lnTo>
                    <a:lnTo>
                      <a:pt x="73" y="18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42" y="24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48" y="12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3" y="6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5" y="12"/>
                    </a:lnTo>
                    <a:lnTo>
                      <a:pt x="115" y="18"/>
                    </a:lnTo>
                    <a:lnTo>
                      <a:pt x="115" y="24"/>
                    </a:lnTo>
                    <a:lnTo>
                      <a:pt x="115" y="30"/>
                    </a:lnTo>
                    <a:lnTo>
                      <a:pt x="115" y="36"/>
                    </a:lnTo>
                    <a:lnTo>
                      <a:pt x="109" y="42"/>
                    </a:lnTo>
                    <a:lnTo>
                      <a:pt x="109" y="4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4" name="Freeform 271"/>
              <p:cNvSpPr>
                <a:spLocks/>
              </p:cNvSpPr>
              <p:nvPr/>
            </p:nvSpPr>
            <p:spPr bwMode="auto">
              <a:xfrm>
                <a:off x="1291" y="3978"/>
                <a:ext cx="115" cy="48"/>
              </a:xfrm>
              <a:custGeom>
                <a:avLst/>
                <a:gdLst>
                  <a:gd name="T0" fmla="*/ 109 w 115"/>
                  <a:gd name="T1" fmla="*/ 48 h 48"/>
                  <a:gd name="T2" fmla="*/ 109 w 115"/>
                  <a:gd name="T3" fmla="*/ 42 h 48"/>
                  <a:gd name="T4" fmla="*/ 103 w 115"/>
                  <a:gd name="T5" fmla="*/ 36 h 48"/>
                  <a:gd name="T6" fmla="*/ 103 w 115"/>
                  <a:gd name="T7" fmla="*/ 30 h 48"/>
                  <a:gd name="T8" fmla="*/ 97 w 115"/>
                  <a:gd name="T9" fmla="*/ 30 h 48"/>
                  <a:gd name="T10" fmla="*/ 97 w 115"/>
                  <a:gd name="T11" fmla="*/ 24 h 48"/>
                  <a:gd name="T12" fmla="*/ 91 w 115"/>
                  <a:gd name="T13" fmla="*/ 24 h 48"/>
                  <a:gd name="T14" fmla="*/ 85 w 115"/>
                  <a:gd name="T15" fmla="*/ 24 h 48"/>
                  <a:gd name="T16" fmla="*/ 79 w 115"/>
                  <a:gd name="T17" fmla="*/ 24 h 48"/>
                  <a:gd name="T18" fmla="*/ 73 w 115"/>
                  <a:gd name="T19" fmla="*/ 18 h 48"/>
                  <a:gd name="T20" fmla="*/ 66 w 115"/>
                  <a:gd name="T21" fmla="*/ 18 h 48"/>
                  <a:gd name="T22" fmla="*/ 60 w 115"/>
                  <a:gd name="T23" fmla="*/ 18 h 48"/>
                  <a:gd name="T24" fmla="*/ 54 w 115"/>
                  <a:gd name="T25" fmla="*/ 24 h 48"/>
                  <a:gd name="T26" fmla="*/ 48 w 115"/>
                  <a:gd name="T27" fmla="*/ 24 h 48"/>
                  <a:gd name="T28" fmla="*/ 42 w 115"/>
                  <a:gd name="T29" fmla="*/ 24 h 48"/>
                  <a:gd name="T30" fmla="*/ 36 w 115"/>
                  <a:gd name="T31" fmla="*/ 24 h 48"/>
                  <a:gd name="T32" fmla="*/ 30 w 115"/>
                  <a:gd name="T33" fmla="*/ 24 h 48"/>
                  <a:gd name="T34" fmla="*/ 24 w 115"/>
                  <a:gd name="T35" fmla="*/ 24 h 48"/>
                  <a:gd name="T36" fmla="*/ 18 w 115"/>
                  <a:gd name="T37" fmla="*/ 24 h 48"/>
                  <a:gd name="T38" fmla="*/ 18 w 115"/>
                  <a:gd name="T39" fmla="*/ 18 h 48"/>
                  <a:gd name="T40" fmla="*/ 12 w 115"/>
                  <a:gd name="T41" fmla="*/ 18 h 48"/>
                  <a:gd name="T42" fmla="*/ 6 w 115"/>
                  <a:gd name="T43" fmla="*/ 18 h 48"/>
                  <a:gd name="T44" fmla="*/ 6 w 115"/>
                  <a:gd name="T45" fmla="*/ 12 h 48"/>
                  <a:gd name="T46" fmla="*/ 0 w 115"/>
                  <a:gd name="T47" fmla="*/ 12 h 48"/>
                  <a:gd name="T48" fmla="*/ 6 w 115"/>
                  <a:gd name="T49" fmla="*/ 12 h 48"/>
                  <a:gd name="T50" fmla="*/ 12 w 115"/>
                  <a:gd name="T51" fmla="*/ 12 h 48"/>
                  <a:gd name="T52" fmla="*/ 18 w 115"/>
                  <a:gd name="T53" fmla="*/ 12 h 48"/>
                  <a:gd name="T54" fmla="*/ 24 w 115"/>
                  <a:gd name="T55" fmla="*/ 12 h 48"/>
                  <a:gd name="T56" fmla="*/ 30 w 115"/>
                  <a:gd name="T57" fmla="*/ 12 h 48"/>
                  <a:gd name="T58" fmla="*/ 36 w 115"/>
                  <a:gd name="T59" fmla="*/ 12 h 48"/>
                  <a:gd name="T60" fmla="*/ 48 w 115"/>
                  <a:gd name="T61" fmla="*/ 12 h 48"/>
                  <a:gd name="T62" fmla="*/ 54 w 115"/>
                  <a:gd name="T63" fmla="*/ 6 h 48"/>
                  <a:gd name="T64" fmla="*/ 60 w 115"/>
                  <a:gd name="T65" fmla="*/ 6 h 48"/>
                  <a:gd name="T66" fmla="*/ 66 w 115"/>
                  <a:gd name="T67" fmla="*/ 6 h 48"/>
                  <a:gd name="T68" fmla="*/ 73 w 115"/>
                  <a:gd name="T69" fmla="*/ 6 h 48"/>
                  <a:gd name="T70" fmla="*/ 79 w 115"/>
                  <a:gd name="T71" fmla="*/ 0 h 48"/>
                  <a:gd name="T72" fmla="*/ 85 w 115"/>
                  <a:gd name="T73" fmla="*/ 0 h 48"/>
                  <a:gd name="T74" fmla="*/ 91 w 115"/>
                  <a:gd name="T75" fmla="*/ 0 h 48"/>
                  <a:gd name="T76" fmla="*/ 97 w 115"/>
                  <a:gd name="T77" fmla="*/ 0 h 48"/>
                  <a:gd name="T78" fmla="*/ 103 w 115"/>
                  <a:gd name="T79" fmla="*/ 6 h 48"/>
                  <a:gd name="T80" fmla="*/ 109 w 115"/>
                  <a:gd name="T81" fmla="*/ 6 h 48"/>
                  <a:gd name="T82" fmla="*/ 109 w 115"/>
                  <a:gd name="T83" fmla="*/ 12 h 48"/>
                  <a:gd name="T84" fmla="*/ 115 w 115"/>
                  <a:gd name="T85" fmla="*/ 12 h 48"/>
                  <a:gd name="T86" fmla="*/ 115 w 115"/>
                  <a:gd name="T87" fmla="*/ 18 h 48"/>
                  <a:gd name="T88" fmla="*/ 115 w 115"/>
                  <a:gd name="T89" fmla="*/ 24 h 48"/>
                  <a:gd name="T90" fmla="*/ 115 w 115"/>
                  <a:gd name="T91" fmla="*/ 30 h 48"/>
                  <a:gd name="T92" fmla="*/ 115 w 115"/>
                  <a:gd name="T93" fmla="*/ 36 h 48"/>
                  <a:gd name="T94" fmla="*/ 109 w 115"/>
                  <a:gd name="T95" fmla="*/ 42 h 48"/>
                  <a:gd name="T96" fmla="*/ 109 w 115"/>
                  <a:gd name="T97" fmla="*/ 48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5"/>
                  <a:gd name="T148" fmla="*/ 0 h 48"/>
                  <a:gd name="T149" fmla="*/ 115 w 115"/>
                  <a:gd name="T150" fmla="*/ 48 h 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5" h="48">
                    <a:moveTo>
                      <a:pt x="109" y="48"/>
                    </a:moveTo>
                    <a:lnTo>
                      <a:pt x="109" y="42"/>
                    </a:lnTo>
                    <a:lnTo>
                      <a:pt x="103" y="36"/>
                    </a:lnTo>
                    <a:lnTo>
                      <a:pt x="103" y="30"/>
                    </a:lnTo>
                    <a:lnTo>
                      <a:pt x="97" y="30"/>
                    </a:lnTo>
                    <a:lnTo>
                      <a:pt x="97" y="24"/>
                    </a:lnTo>
                    <a:lnTo>
                      <a:pt x="91" y="24"/>
                    </a:lnTo>
                    <a:lnTo>
                      <a:pt x="85" y="24"/>
                    </a:lnTo>
                    <a:lnTo>
                      <a:pt x="79" y="24"/>
                    </a:lnTo>
                    <a:lnTo>
                      <a:pt x="73" y="18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42" y="24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8" y="18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48" y="12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3" y="6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5" y="12"/>
                    </a:lnTo>
                    <a:lnTo>
                      <a:pt x="115" y="18"/>
                    </a:lnTo>
                    <a:lnTo>
                      <a:pt x="115" y="24"/>
                    </a:lnTo>
                    <a:lnTo>
                      <a:pt x="115" y="30"/>
                    </a:lnTo>
                    <a:lnTo>
                      <a:pt x="115" y="36"/>
                    </a:lnTo>
                    <a:lnTo>
                      <a:pt x="109" y="42"/>
                    </a:lnTo>
                    <a:lnTo>
                      <a:pt x="109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5" name="Freeform 272"/>
              <p:cNvSpPr>
                <a:spLocks/>
              </p:cNvSpPr>
              <p:nvPr/>
            </p:nvSpPr>
            <p:spPr bwMode="auto">
              <a:xfrm>
                <a:off x="1219" y="3990"/>
                <a:ext cx="84" cy="18"/>
              </a:xfrm>
              <a:custGeom>
                <a:avLst/>
                <a:gdLst>
                  <a:gd name="T0" fmla="*/ 84 w 84"/>
                  <a:gd name="T1" fmla="*/ 12 h 18"/>
                  <a:gd name="T2" fmla="*/ 78 w 84"/>
                  <a:gd name="T3" fmla="*/ 12 h 18"/>
                  <a:gd name="T4" fmla="*/ 78 w 84"/>
                  <a:gd name="T5" fmla="*/ 12 h 18"/>
                  <a:gd name="T6" fmla="*/ 72 w 84"/>
                  <a:gd name="T7" fmla="*/ 12 h 18"/>
                  <a:gd name="T8" fmla="*/ 66 w 84"/>
                  <a:gd name="T9" fmla="*/ 18 h 18"/>
                  <a:gd name="T10" fmla="*/ 60 w 84"/>
                  <a:gd name="T11" fmla="*/ 18 h 18"/>
                  <a:gd name="T12" fmla="*/ 54 w 84"/>
                  <a:gd name="T13" fmla="*/ 18 h 18"/>
                  <a:gd name="T14" fmla="*/ 48 w 84"/>
                  <a:gd name="T15" fmla="*/ 18 h 18"/>
                  <a:gd name="T16" fmla="*/ 42 w 84"/>
                  <a:gd name="T17" fmla="*/ 18 h 18"/>
                  <a:gd name="T18" fmla="*/ 36 w 84"/>
                  <a:gd name="T19" fmla="*/ 18 h 18"/>
                  <a:gd name="T20" fmla="*/ 30 w 84"/>
                  <a:gd name="T21" fmla="*/ 18 h 18"/>
                  <a:gd name="T22" fmla="*/ 24 w 84"/>
                  <a:gd name="T23" fmla="*/ 18 h 18"/>
                  <a:gd name="T24" fmla="*/ 18 w 84"/>
                  <a:gd name="T25" fmla="*/ 18 h 18"/>
                  <a:gd name="T26" fmla="*/ 12 w 84"/>
                  <a:gd name="T27" fmla="*/ 12 h 18"/>
                  <a:gd name="T28" fmla="*/ 6 w 84"/>
                  <a:gd name="T29" fmla="*/ 12 h 18"/>
                  <a:gd name="T30" fmla="*/ 6 w 84"/>
                  <a:gd name="T31" fmla="*/ 12 h 18"/>
                  <a:gd name="T32" fmla="*/ 0 w 84"/>
                  <a:gd name="T33" fmla="*/ 6 h 18"/>
                  <a:gd name="T34" fmla="*/ 0 w 84"/>
                  <a:gd name="T35" fmla="*/ 0 h 18"/>
                  <a:gd name="T36" fmla="*/ 0 w 84"/>
                  <a:gd name="T37" fmla="*/ 6 h 18"/>
                  <a:gd name="T38" fmla="*/ 0 w 84"/>
                  <a:gd name="T39" fmla="*/ 6 h 18"/>
                  <a:gd name="T40" fmla="*/ 6 w 84"/>
                  <a:gd name="T41" fmla="*/ 6 h 18"/>
                  <a:gd name="T42" fmla="*/ 12 w 84"/>
                  <a:gd name="T43" fmla="*/ 12 h 18"/>
                  <a:gd name="T44" fmla="*/ 18 w 84"/>
                  <a:gd name="T45" fmla="*/ 12 h 18"/>
                  <a:gd name="T46" fmla="*/ 18 w 84"/>
                  <a:gd name="T47" fmla="*/ 12 h 18"/>
                  <a:gd name="T48" fmla="*/ 24 w 84"/>
                  <a:gd name="T49" fmla="*/ 12 h 18"/>
                  <a:gd name="T50" fmla="*/ 30 w 84"/>
                  <a:gd name="T51" fmla="*/ 12 h 18"/>
                  <a:gd name="T52" fmla="*/ 36 w 84"/>
                  <a:gd name="T53" fmla="*/ 12 h 18"/>
                  <a:gd name="T54" fmla="*/ 42 w 84"/>
                  <a:gd name="T55" fmla="*/ 12 h 18"/>
                  <a:gd name="T56" fmla="*/ 48 w 84"/>
                  <a:gd name="T57" fmla="*/ 12 h 18"/>
                  <a:gd name="T58" fmla="*/ 54 w 84"/>
                  <a:gd name="T59" fmla="*/ 12 h 18"/>
                  <a:gd name="T60" fmla="*/ 60 w 84"/>
                  <a:gd name="T61" fmla="*/ 12 h 18"/>
                  <a:gd name="T62" fmla="*/ 66 w 84"/>
                  <a:gd name="T63" fmla="*/ 12 h 18"/>
                  <a:gd name="T64" fmla="*/ 72 w 84"/>
                  <a:gd name="T65" fmla="*/ 12 h 18"/>
                  <a:gd name="T66" fmla="*/ 78 w 84"/>
                  <a:gd name="T67" fmla="*/ 12 h 18"/>
                  <a:gd name="T68" fmla="*/ 84 w 84"/>
                  <a:gd name="T69" fmla="*/ 12 h 18"/>
                  <a:gd name="T70" fmla="*/ 84 w 84"/>
                  <a:gd name="T71" fmla="*/ 12 h 18"/>
                  <a:gd name="T72" fmla="*/ 84 w 84"/>
                  <a:gd name="T73" fmla="*/ 12 h 18"/>
                  <a:gd name="T74" fmla="*/ 84 w 84"/>
                  <a:gd name="T75" fmla="*/ 12 h 1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4"/>
                  <a:gd name="T115" fmla="*/ 0 h 18"/>
                  <a:gd name="T116" fmla="*/ 84 w 84"/>
                  <a:gd name="T117" fmla="*/ 18 h 1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4" h="18">
                    <a:moveTo>
                      <a:pt x="84" y="12"/>
                    </a:moveTo>
                    <a:lnTo>
                      <a:pt x="78" y="12"/>
                    </a:lnTo>
                    <a:lnTo>
                      <a:pt x="72" y="12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6" y="18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42" y="12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2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6" name="Freeform 273"/>
              <p:cNvSpPr>
                <a:spLocks/>
              </p:cNvSpPr>
              <p:nvPr/>
            </p:nvSpPr>
            <p:spPr bwMode="auto">
              <a:xfrm>
                <a:off x="1219" y="3990"/>
                <a:ext cx="84" cy="18"/>
              </a:xfrm>
              <a:custGeom>
                <a:avLst/>
                <a:gdLst>
                  <a:gd name="T0" fmla="*/ 84 w 84"/>
                  <a:gd name="T1" fmla="*/ 12 h 18"/>
                  <a:gd name="T2" fmla="*/ 78 w 84"/>
                  <a:gd name="T3" fmla="*/ 12 h 18"/>
                  <a:gd name="T4" fmla="*/ 72 w 84"/>
                  <a:gd name="T5" fmla="*/ 12 h 18"/>
                  <a:gd name="T6" fmla="*/ 66 w 84"/>
                  <a:gd name="T7" fmla="*/ 18 h 18"/>
                  <a:gd name="T8" fmla="*/ 60 w 84"/>
                  <a:gd name="T9" fmla="*/ 18 h 18"/>
                  <a:gd name="T10" fmla="*/ 54 w 84"/>
                  <a:gd name="T11" fmla="*/ 18 h 18"/>
                  <a:gd name="T12" fmla="*/ 48 w 84"/>
                  <a:gd name="T13" fmla="*/ 18 h 18"/>
                  <a:gd name="T14" fmla="*/ 42 w 84"/>
                  <a:gd name="T15" fmla="*/ 18 h 18"/>
                  <a:gd name="T16" fmla="*/ 36 w 84"/>
                  <a:gd name="T17" fmla="*/ 18 h 18"/>
                  <a:gd name="T18" fmla="*/ 30 w 84"/>
                  <a:gd name="T19" fmla="*/ 18 h 18"/>
                  <a:gd name="T20" fmla="*/ 24 w 84"/>
                  <a:gd name="T21" fmla="*/ 18 h 18"/>
                  <a:gd name="T22" fmla="*/ 18 w 84"/>
                  <a:gd name="T23" fmla="*/ 18 h 18"/>
                  <a:gd name="T24" fmla="*/ 12 w 84"/>
                  <a:gd name="T25" fmla="*/ 12 h 18"/>
                  <a:gd name="T26" fmla="*/ 6 w 84"/>
                  <a:gd name="T27" fmla="*/ 12 h 18"/>
                  <a:gd name="T28" fmla="*/ 0 w 84"/>
                  <a:gd name="T29" fmla="*/ 6 h 18"/>
                  <a:gd name="T30" fmla="*/ 0 w 84"/>
                  <a:gd name="T31" fmla="*/ 0 h 18"/>
                  <a:gd name="T32" fmla="*/ 0 w 84"/>
                  <a:gd name="T33" fmla="*/ 6 h 18"/>
                  <a:gd name="T34" fmla="*/ 6 w 84"/>
                  <a:gd name="T35" fmla="*/ 6 h 18"/>
                  <a:gd name="T36" fmla="*/ 12 w 84"/>
                  <a:gd name="T37" fmla="*/ 12 h 18"/>
                  <a:gd name="T38" fmla="*/ 18 w 84"/>
                  <a:gd name="T39" fmla="*/ 12 h 18"/>
                  <a:gd name="T40" fmla="*/ 24 w 84"/>
                  <a:gd name="T41" fmla="*/ 12 h 18"/>
                  <a:gd name="T42" fmla="*/ 30 w 84"/>
                  <a:gd name="T43" fmla="*/ 12 h 18"/>
                  <a:gd name="T44" fmla="*/ 36 w 84"/>
                  <a:gd name="T45" fmla="*/ 12 h 18"/>
                  <a:gd name="T46" fmla="*/ 42 w 84"/>
                  <a:gd name="T47" fmla="*/ 12 h 18"/>
                  <a:gd name="T48" fmla="*/ 48 w 84"/>
                  <a:gd name="T49" fmla="*/ 12 h 18"/>
                  <a:gd name="T50" fmla="*/ 54 w 84"/>
                  <a:gd name="T51" fmla="*/ 12 h 18"/>
                  <a:gd name="T52" fmla="*/ 60 w 84"/>
                  <a:gd name="T53" fmla="*/ 12 h 18"/>
                  <a:gd name="T54" fmla="*/ 66 w 84"/>
                  <a:gd name="T55" fmla="*/ 12 h 18"/>
                  <a:gd name="T56" fmla="*/ 72 w 84"/>
                  <a:gd name="T57" fmla="*/ 12 h 18"/>
                  <a:gd name="T58" fmla="*/ 78 w 84"/>
                  <a:gd name="T59" fmla="*/ 12 h 18"/>
                  <a:gd name="T60" fmla="*/ 84 w 84"/>
                  <a:gd name="T61" fmla="*/ 12 h 1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4"/>
                  <a:gd name="T94" fmla="*/ 0 h 18"/>
                  <a:gd name="T95" fmla="*/ 84 w 84"/>
                  <a:gd name="T96" fmla="*/ 18 h 1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4" h="18">
                    <a:moveTo>
                      <a:pt x="84" y="12"/>
                    </a:moveTo>
                    <a:lnTo>
                      <a:pt x="78" y="12"/>
                    </a:lnTo>
                    <a:lnTo>
                      <a:pt x="72" y="12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6" y="18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2"/>
                    </a:lnTo>
                    <a:lnTo>
                      <a:pt x="42" y="12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7" name="Freeform 274"/>
              <p:cNvSpPr>
                <a:spLocks/>
              </p:cNvSpPr>
              <p:nvPr/>
            </p:nvSpPr>
            <p:spPr bwMode="auto">
              <a:xfrm>
                <a:off x="1237" y="3948"/>
                <a:ext cx="66" cy="24"/>
              </a:xfrm>
              <a:custGeom>
                <a:avLst/>
                <a:gdLst>
                  <a:gd name="T0" fmla="*/ 0 w 66"/>
                  <a:gd name="T1" fmla="*/ 0 h 24"/>
                  <a:gd name="T2" fmla="*/ 0 w 66"/>
                  <a:gd name="T3" fmla="*/ 6 h 24"/>
                  <a:gd name="T4" fmla="*/ 0 w 66"/>
                  <a:gd name="T5" fmla="*/ 6 h 24"/>
                  <a:gd name="T6" fmla="*/ 6 w 66"/>
                  <a:gd name="T7" fmla="*/ 6 h 24"/>
                  <a:gd name="T8" fmla="*/ 6 w 66"/>
                  <a:gd name="T9" fmla="*/ 6 h 24"/>
                  <a:gd name="T10" fmla="*/ 12 w 66"/>
                  <a:gd name="T11" fmla="*/ 6 h 24"/>
                  <a:gd name="T12" fmla="*/ 12 w 66"/>
                  <a:gd name="T13" fmla="*/ 6 h 24"/>
                  <a:gd name="T14" fmla="*/ 18 w 66"/>
                  <a:gd name="T15" fmla="*/ 6 h 24"/>
                  <a:gd name="T16" fmla="*/ 18 w 66"/>
                  <a:gd name="T17" fmla="*/ 12 h 24"/>
                  <a:gd name="T18" fmla="*/ 24 w 66"/>
                  <a:gd name="T19" fmla="*/ 12 h 24"/>
                  <a:gd name="T20" fmla="*/ 24 w 66"/>
                  <a:gd name="T21" fmla="*/ 12 h 24"/>
                  <a:gd name="T22" fmla="*/ 30 w 66"/>
                  <a:gd name="T23" fmla="*/ 12 h 24"/>
                  <a:gd name="T24" fmla="*/ 30 w 66"/>
                  <a:gd name="T25" fmla="*/ 12 h 24"/>
                  <a:gd name="T26" fmla="*/ 30 w 66"/>
                  <a:gd name="T27" fmla="*/ 18 h 24"/>
                  <a:gd name="T28" fmla="*/ 36 w 66"/>
                  <a:gd name="T29" fmla="*/ 18 h 24"/>
                  <a:gd name="T30" fmla="*/ 36 w 66"/>
                  <a:gd name="T31" fmla="*/ 18 h 24"/>
                  <a:gd name="T32" fmla="*/ 42 w 66"/>
                  <a:gd name="T33" fmla="*/ 24 h 24"/>
                  <a:gd name="T34" fmla="*/ 42 w 66"/>
                  <a:gd name="T35" fmla="*/ 24 h 24"/>
                  <a:gd name="T36" fmla="*/ 42 w 66"/>
                  <a:gd name="T37" fmla="*/ 24 h 24"/>
                  <a:gd name="T38" fmla="*/ 48 w 66"/>
                  <a:gd name="T39" fmla="*/ 24 h 24"/>
                  <a:gd name="T40" fmla="*/ 48 w 66"/>
                  <a:gd name="T41" fmla="*/ 18 h 24"/>
                  <a:gd name="T42" fmla="*/ 48 w 66"/>
                  <a:gd name="T43" fmla="*/ 18 h 24"/>
                  <a:gd name="T44" fmla="*/ 48 w 66"/>
                  <a:gd name="T45" fmla="*/ 18 h 24"/>
                  <a:gd name="T46" fmla="*/ 48 w 66"/>
                  <a:gd name="T47" fmla="*/ 18 h 24"/>
                  <a:gd name="T48" fmla="*/ 54 w 66"/>
                  <a:gd name="T49" fmla="*/ 18 h 24"/>
                  <a:gd name="T50" fmla="*/ 54 w 66"/>
                  <a:gd name="T51" fmla="*/ 18 h 24"/>
                  <a:gd name="T52" fmla="*/ 54 w 66"/>
                  <a:gd name="T53" fmla="*/ 18 h 24"/>
                  <a:gd name="T54" fmla="*/ 60 w 66"/>
                  <a:gd name="T55" fmla="*/ 12 h 24"/>
                  <a:gd name="T56" fmla="*/ 60 w 66"/>
                  <a:gd name="T57" fmla="*/ 12 h 24"/>
                  <a:gd name="T58" fmla="*/ 60 w 66"/>
                  <a:gd name="T59" fmla="*/ 12 h 24"/>
                  <a:gd name="T60" fmla="*/ 66 w 66"/>
                  <a:gd name="T61" fmla="*/ 12 h 24"/>
                  <a:gd name="T62" fmla="*/ 66 w 66"/>
                  <a:gd name="T63" fmla="*/ 12 h 24"/>
                  <a:gd name="T64" fmla="*/ 66 w 66"/>
                  <a:gd name="T65" fmla="*/ 12 h 24"/>
                  <a:gd name="T66" fmla="*/ 66 w 66"/>
                  <a:gd name="T67" fmla="*/ 12 h 24"/>
                  <a:gd name="T68" fmla="*/ 66 w 66"/>
                  <a:gd name="T69" fmla="*/ 12 h 24"/>
                  <a:gd name="T70" fmla="*/ 66 w 66"/>
                  <a:gd name="T71" fmla="*/ 12 h 24"/>
                  <a:gd name="T72" fmla="*/ 60 w 66"/>
                  <a:gd name="T73" fmla="*/ 12 h 24"/>
                  <a:gd name="T74" fmla="*/ 54 w 66"/>
                  <a:gd name="T75" fmla="*/ 12 h 24"/>
                  <a:gd name="T76" fmla="*/ 48 w 66"/>
                  <a:gd name="T77" fmla="*/ 12 h 24"/>
                  <a:gd name="T78" fmla="*/ 48 w 66"/>
                  <a:gd name="T79" fmla="*/ 12 h 24"/>
                  <a:gd name="T80" fmla="*/ 42 w 66"/>
                  <a:gd name="T81" fmla="*/ 12 h 24"/>
                  <a:gd name="T82" fmla="*/ 36 w 66"/>
                  <a:gd name="T83" fmla="*/ 12 h 24"/>
                  <a:gd name="T84" fmla="*/ 36 w 66"/>
                  <a:gd name="T85" fmla="*/ 12 h 24"/>
                  <a:gd name="T86" fmla="*/ 30 w 66"/>
                  <a:gd name="T87" fmla="*/ 12 h 24"/>
                  <a:gd name="T88" fmla="*/ 24 w 66"/>
                  <a:gd name="T89" fmla="*/ 12 h 24"/>
                  <a:gd name="T90" fmla="*/ 18 w 66"/>
                  <a:gd name="T91" fmla="*/ 6 h 24"/>
                  <a:gd name="T92" fmla="*/ 18 w 66"/>
                  <a:gd name="T93" fmla="*/ 6 h 24"/>
                  <a:gd name="T94" fmla="*/ 12 w 66"/>
                  <a:gd name="T95" fmla="*/ 6 h 24"/>
                  <a:gd name="T96" fmla="*/ 6 w 66"/>
                  <a:gd name="T97" fmla="*/ 6 h 24"/>
                  <a:gd name="T98" fmla="*/ 6 w 66"/>
                  <a:gd name="T99" fmla="*/ 6 h 24"/>
                  <a:gd name="T100" fmla="*/ 0 w 66"/>
                  <a:gd name="T101" fmla="*/ 0 h 24"/>
                  <a:gd name="T102" fmla="*/ 0 w 66"/>
                  <a:gd name="T103" fmla="*/ 0 h 24"/>
                  <a:gd name="T104" fmla="*/ 0 w 66"/>
                  <a:gd name="T105" fmla="*/ 0 h 24"/>
                  <a:gd name="T106" fmla="*/ 0 w 66"/>
                  <a:gd name="T107" fmla="*/ 0 h 2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6"/>
                  <a:gd name="T163" fmla="*/ 0 h 24"/>
                  <a:gd name="T164" fmla="*/ 66 w 66"/>
                  <a:gd name="T165" fmla="*/ 24 h 2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6" h="24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6" y="18"/>
                    </a:lnTo>
                    <a:lnTo>
                      <a:pt x="42" y="24"/>
                    </a:lnTo>
                    <a:lnTo>
                      <a:pt x="48" y="24"/>
                    </a:lnTo>
                    <a:lnTo>
                      <a:pt x="48" y="18"/>
                    </a:lnTo>
                    <a:lnTo>
                      <a:pt x="54" y="18"/>
                    </a:lnTo>
                    <a:lnTo>
                      <a:pt x="60" y="12"/>
                    </a:lnTo>
                    <a:lnTo>
                      <a:pt x="66" y="12"/>
                    </a:lnTo>
                    <a:lnTo>
                      <a:pt x="60" y="12"/>
                    </a:lnTo>
                    <a:lnTo>
                      <a:pt x="54" y="12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8" name="Freeform 275"/>
              <p:cNvSpPr>
                <a:spLocks/>
              </p:cNvSpPr>
              <p:nvPr/>
            </p:nvSpPr>
            <p:spPr bwMode="auto">
              <a:xfrm>
                <a:off x="1237" y="3948"/>
                <a:ext cx="66" cy="24"/>
              </a:xfrm>
              <a:custGeom>
                <a:avLst/>
                <a:gdLst>
                  <a:gd name="T0" fmla="*/ 0 w 66"/>
                  <a:gd name="T1" fmla="*/ 0 h 24"/>
                  <a:gd name="T2" fmla="*/ 0 w 66"/>
                  <a:gd name="T3" fmla="*/ 6 h 24"/>
                  <a:gd name="T4" fmla="*/ 6 w 66"/>
                  <a:gd name="T5" fmla="*/ 6 h 24"/>
                  <a:gd name="T6" fmla="*/ 12 w 66"/>
                  <a:gd name="T7" fmla="*/ 6 h 24"/>
                  <a:gd name="T8" fmla="*/ 18 w 66"/>
                  <a:gd name="T9" fmla="*/ 6 h 24"/>
                  <a:gd name="T10" fmla="*/ 18 w 66"/>
                  <a:gd name="T11" fmla="*/ 12 h 24"/>
                  <a:gd name="T12" fmla="*/ 24 w 66"/>
                  <a:gd name="T13" fmla="*/ 12 h 24"/>
                  <a:gd name="T14" fmla="*/ 30 w 66"/>
                  <a:gd name="T15" fmla="*/ 12 h 24"/>
                  <a:gd name="T16" fmla="*/ 30 w 66"/>
                  <a:gd name="T17" fmla="*/ 18 h 24"/>
                  <a:gd name="T18" fmla="*/ 36 w 66"/>
                  <a:gd name="T19" fmla="*/ 18 h 24"/>
                  <a:gd name="T20" fmla="*/ 42 w 66"/>
                  <a:gd name="T21" fmla="*/ 24 h 24"/>
                  <a:gd name="T22" fmla="*/ 48 w 66"/>
                  <a:gd name="T23" fmla="*/ 24 h 24"/>
                  <a:gd name="T24" fmla="*/ 48 w 66"/>
                  <a:gd name="T25" fmla="*/ 18 h 24"/>
                  <a:gd name="T26" fmla="*/ 54 w 66"/>
                  <a:gd name="T27" fmla="*/ 18 h 24"/>
                  <a:gd name="T28" fmla="*/ 60 w 66"/>
                  <a:gd name="T29" fmla="*/ 12 h 24"/>
                  <a:gd name="T30" fmla="*/ 66 w 66"/>
                  <a:gd name="T31" fmla="*/ 12 h 24"/>
                  <a:gd name="T32" fmla="*/ 60 w 66"/>
                  <a:gd name="T33" fmla="*/ 12 h 24"/>
                  <a:gd name="T34" fmla="*/ 54 w 66"/>
                  <a:gd name="T35" fmla="*/ 12 h 24"/>
                  <a:gd name="T36" fmla="*/ 48 w 66"/>
                  <a:gd name="T37" fmla="*/ 12 h 24"/>
                  <a:gd name="T38" fmla="*/ 42 w 66"/>
                  <a:gd name="T39" fmla="*/ 12 h 24"/>
                  <a:gd name="T40" fmla="*/ 36 w 66"/>
                  <a:gd name="T41" fmla="*/ 12 h 24"/>
                  <a:gd name="T42" fmla="*/ 30 w 66"/>
                  <a:gd name="T43" fmla="*/ 12 h 24"/>
                  <a:gd name="T44" fmla="*/ 24 w 66"/>
                  <a:gd name="T45" fmla="*/ 12 h 24"/>
                  <a:gd name="T46" fmla="*/ 18 w 66"/>
                  <a:gd name="T47" fmla="*/ 6 h 24"/>
                  <a:gd name="T48" fmla="*/ 12 w 66"/>
                  <a:gd name="T49" fmla="*/ 6 h 24"/>
                  <a:gd name="T50" fmla="*/ 6 w 66"/>
                  <a:gd name="T51" fmla="*/ 6 h 24"/>
                  <a:gd name="T52" fmla="*/ 0 w 66"/>
                  <a:gd name="T53" fmla="*/ 0 h 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6"/>
                  <a:gd name="T82" fmla="*/ 0 h 24"/>
                  <a:gd name="T83" fmla="*/ 66 w 66"/>
                  <a:gd name="T84" fmla="*/ 24 h 2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6" h="24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6" y="18"/>
                    </a:lnTo>
                    <a:lnTo>
                      <a:pt x="42" y="24"/>
                    </a:lnTo>
                    <a:lnTo>
                      <a:pt x="48" y="24"/>
                    </a:lnTo>
                    <a:lnTo>
                      <a:pt x="48" y="18"/>
                    </a:lnTo>
                    <a:lnTo>
                      <a:pt x="54" y="18"/>
                    </a:lnTo>
                    <a:lnTo>
                      <a:pt x="60" y="12"/>
                    </a:lnTo>
                    <a:lnTo>
                      <a:pt x="66" y="12"/>
                    </a:lnTo>
                    <a:lnTo>
                      <a:pt x="60" y="12"/>
                    </a:lnTo>
                    <a:lnTo>
                      <a:pt x="54" y="12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9" name="Freeform 276"/>
              <p:cNvSpPr>
                <a:spLocks/>
              </p:cNvSpPr>
              <p:nvPr/>
            </p:nvSpPr>
            <p:spPr bwMode="auto">
              <a:xfrm>
                <a:off x="1093" y="3966"/>
                <a:ext cx="138" cy="24"/>
              </a:xfrm>
              <a:custGeom>
                <a:avLst/>
                <a:gdLst>
                  <a:gd name="T0" fmla="*/ 138 w 138"/>
                  <a:gd name="T1" fmla="*/ 12 h 24"/>
                  <a:gd name="T2" fmla="*/ 132 w 138"/>
                  <a:gd name="T3" fmla="*/ 12 h 24"/>
                  <a:gd name="T4" fmla="*/ 132 w 138"/>
                  <a:gd name="T5" fmla="*/ 12 h 24"/>
                  <a:gd name="T6" fmla="*/ 126 w 138"/>
                  <a:gd name="T7" fmla="*/ 12 h 24"/>
                  <a:gd name="T8" fmla="*/ 120 w 138"/>
                  <a:gd name="T9" fmla="*/ 18 h 24"/>
                  <a:gd name="T10" fmla="*/ 114 w 138"/>
                  <a:gd name="T11" fmla="*/ 18 h 24"/>
                  <a:gd name="T12" fmla="*/ 108 w 138"/>
                  <a:gd name="T13" fmla="*/ 18 h 24"/>
                  <a:gd name="T14" fmla="*/ 102 w 138"/>
                  <a:gd name="T15" fmla="*/ 18 h 24"/>
                  <a:gd name="T16" fmla="*/ 96 w 138"/>
                  <a:gd name="T17" fmla="*/ 24 h 24"/>
                  <a:gd name="T18" fmla="*/ 96 w 138"/>
                  <a:gd name="T19" fmla="*/ 24 h 24"/>
                  <a:gd name="T20" fmla="*/ 90 w 138"/>
                  <a:gd name="T21" fmla="*/ 24 h 24"/>
                  <a:gd name="T22" fmla="*/ 84 w 138"/>
                  <a:gd name="T23" fmla="*/ 24 h 24"/>
                  <a:gd name="T24" fmla="*/ 78 w 138"/>
                  <a:gd name="T25" fmla="*/ 24 h 24"/>
                  <a:gd name="T26" fmla="*/ 72 w 138"/>
                  <a:gd name="T27" fmla="*/ 24 h 24"/>
                  <a:gd name="T28" fmla="*/ 66 w 138"/>
                  <a:gd name="T29" fmla="*/ 18 h 24"/>
                  <a:gd name="T30" fmla="*/ 60 w 138"/>
                  <a:gd name="T31" fmla="*/ 18 h 24"/>
                  <a:gd name="T32" fmla="*/ 54 w 138"/>
                  <a:gd name="T33" fmla="*/ 18 h 24"/>
                  <a:gd name="T34" fmla="*/ 48 w 138"/>
                  <a:gd name="T35" fmla="*/ 12 h 24"/>
                  <a:gd name="T36" fmla="*/ 48 w 138"/>
                  <a:gd name="T37" fmla="*/ 12 h 24"/>
                  <a:gd name="T38" fmla="*/ 48 w 138"/>
                  <a:gd name="T39" fmla="*/ 12 h 24"/>
                  <a:gd name="T40" fmla="*/ 42 w 138"/>
                  <a:gd name="T41" fmla="*/ 12 h 24"/>
                  <a:gd name="T42" fmla="*/ 36 w 138"/>
                  <a:gd name="T43" fmla="*/ 12 h 24"/>
                  <a:gd name="T44" fmla="*/ 36 w 138"/>
                  <a:gd name="T45" fmla="*/ 12 h 24"/>
                  <a:gd name="T46" fmla="*/ 30 w 138"/>
                  <a:gd name="T47" fmla="*/ 12 h 24"/>
                  <a:gd name="T48" fmla="*/ 24 w 138"/>
                  <a:gd name="T49" fmla="*/ 12 h 24"/>
                  <a:gd name="T50" fmla="*/ 18 w 138"/>
                  <a:gd name="T51" fmla="*/ 12 h 24"/>
                  <a:gd name="T52" fmla="*/ 18 w 138"/>
                  <a:gd name="T53" fmla="*/ 12 h 24"/>
                  <a:gd name="T54" fmla="*/ 12 w 138"/>
                  <a:gd name="T55" fmla="*/ 12 h 24"/>
                  <a:gd name="T56" fmla="*/ 6 w 138"/>
                  <a:gd name="T57" fmla="*/ 12 h 24"/>
                  <a:gd name="T58" fmla="*/ 6 w 138"/>
                  <a:gd name="T59" fmla="*/ 12 h 24"/>
                  <a:gd name="T60" fmla="*/ 6 w 138"/>
                  <a:gd name="T61" fmla="*/ 12 h 24"/>
                  <a:gd name="T62" fmla="*/ 0 w 138"/>
                  <a:gd name="T63" fmla="*/ 12 h 24"/>
                  <a:gd name="T64" fmla="*/ 0 w 138"/>
                  <a:gd name="T65" fmla="*/ 12 h 24"/>
                  <a:gd name="T66" fmla="*/ 0 w 138"/>
                  <a:gd name="T67" fmla="*/ 6 h 24"/>
                  <a:gd name="T68" fmla="*/ 6 w 138"/>
                  <a:gd name="T69" fmla="*/ 6 h 24"/>
                  <a:gd name="T70" fmla="*/ 6 w 138"/>
                  <a:gd name="T71" fmla="*/ 6 h 24"/>
                  <a:gd name="T72" fmla="*/ 18 w 138"/>
                  <a:gd name="T73" fmla="*/ 6 h 24"/>
                  <a:gd name="T74" fmla="*/ 24 w 138"/>
                  <a:gd name="T75" fmla="*/ 0 h 24"/>
                  <a:gd name="T76" fmla="*/ 36 w 138"/>
                  <a:gd name="T77" fmla="*/ 0 h 24"/>
                  <a:gd name="T78" fmla="*/ 42 w 138"/>
                  <a:gd name="T79" fmla="*/ 0 h 24"/>
                  <a:gd name="T80" fmla="*/ 48 w 138"/>
                  <a:gd name="T81" fmla="*/ 0 h 24"/>
                  <a:gd name="T82" fmla="*/ 60 w 138"/>
                  <a:gd name="T83" fmla="*/ 0 h 24"/>
                  <a:gd name="T84" fmla="*/ 66 w 138"/>
                  <a:gd name="T85" fmla="*/ 0 h 24"/>
                  <a:gd name="T86" fmla="*/ 72 w 138"/>
                  <a:gd name="T87" fmla="*/ 6 h 24"/>
                  <a:gd name="T88" fmla="*/ 84 w 138"/>
                  <a:gd name="T89" fmla="*/ 6 h 24"/>
                  <a:gd name="T90" fmla="*/ 90 w 138"/>
                  <a:gd name="T91" fmla="*/ 6 h 24"/>
                  <a:gd name="T92" fmla="*/ 102 w 138"/>
                  <a:gd name="T93" fmla="*/ 6 h 24"/>
                  <a:gd name="T94" fmla="*/ 108 w 138"/>
                  <a:gd name="T95" fmla="*/ 12 h 24"/>
                  <a:gd name="T96" fmla="*/ 126 w 138"/>
                  <a:gd name="T97" fmla="*/ 12 h 24"/>
                  <a:gd name="T98" fmla="*/ 132 w 138"/>
                  <a:gd name="T99" fmla="*/ 12 h 24"/>
                  <a:gd name="T100" fmla="*/ 138 w 138"/>
                  <a:gd name="T101" fmla="*/ 12 h 24"/>
                  <a:gd name="T102" fmla="*/ 138 w 138"/>
                  <a:gd name="T103" fmla="*/ 12 h 24"/>
                  <a:gd name="T104" fmla="*/ 138 w 138"/>
                  <a:gd name="T105" fmla="*/ 12 h 24"/>
                  <a:gd name="T106" fmla="*/ 138 w 138"/>
                  <a:gd name="T107" fmla="*/ 12 h 2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8"/>
                  <a:gd name="T163" fmla="*/ 0 h 24"/>
                  <a:gd name="T164" fmla="*/ 138 w 138"/>
                  <a:gd name="T165" fmla="*/ 24 h 2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8" h="24">
                    <a:moveTo>
                      <a:pt x="138" y="12"/>
                    </a:moveTo>
                    <a:lnTo>
                      <a:pt x="132" y="12"/>
                    </a:lnTo>
                    <a:lnTo>
                      <a:pt x="126" y="12"/>
                    </a:lnTo>
                    <a:lnTo>
                      <a:pt x="120" y="18"/>
                    </a:lnTo>
                    <a:lnTo>
                      <a:pt x="114" y="18"/>
                    </a:lnTo>
                    <a:lnTo>
                      <a:pt x="108" y="18"/>
                    </a:lnTo>
                    <a:lnTo>
                      <a:pt x="102" y="18"/>
                    </a:lnTo>
                    <a:lnTo>
                      <a:pt x="96" y="24"/>
                    </a:lnTo>
                    <a:lnTo>
                      <a:pt x="90" y="24"/>
                    </a:lnTo>
                    <a:lnTo>
                      <a:pt x="84" y="24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2" y="6"/>
                    </a:lnTo>
                    <a:lnTo>
                      <a:pt x="84" y="6"/>
                    </a:lnTo>
                    <a:lnTo>
                      <a:pt x="90" y="6"/>
                    </a:lnTo>
                    <a:lnTo>
                      <a:pt x="102" y="6"/>
                    </a:lnTo>
                    <a:lnTo>
                      <a:pt x="108" y="12"/>
                    </a:lnTo>
                    <a:lnTo>
                      <a:pt x="126" y="12"/>
                    </a:lnTo>
                    <a:lnTo>
                      <a:pt x="132" y="12"/>
                    </a:lnTo>
                    <a:lnTo>
                      <a:pt x="138" y="12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0" name="Freeform 277"/>
              <p:cNvSpPr>
                <a:spLocks/>
              </p:cNvSpPr>
              <p:nvPr/>
            </p:nvSpPr>
            <p:spPr bwMode="auto">
              <a:xfrm>
                <a:off x="1093" y="3966"/>
                <a:ext cx="138" cy="24"/>
              </a:xfrm>
              <a:custGeom>
                <a:avLst/>
                <a:gdLst>
                  <a:gd name="T0" fmla="*/ 138 w 138"/>
                  <a:gd name="T1" fmla="*/ 12 h 24"/>
                  <a:gd name="T2" fmla="*/ 132 w 138"/>
                  <a:gd name="T3" fmla="*/ 12 h 24"/>
                  <a:gd name="T4" fmla="*/ 126 w 138"/>
                  <a:gd name="T5" fmla="*/ 12 h 24"/>
                  <a:gd name="T6" fmla="*/ 120 w 138"/>
                  <a:gd name="T7" fmla="*/ 18 h 24"/>
                  <a:gd name="T8" fmla="*/ 114 w 138"/>
                  <a:gd name="T9" fmla="*/ 18 h 24"/>
                  <a:gd name="T10" fmla="*/ 108 w 138"/>
                  <a:gd name="T11" fmla="*/ 18 h 24"/>
                  <a:gd name="T12" fmla="*/ 102 w 138"/>
                  <a:gd name="T13" fmla="*/ 18 h 24"/>
                  <a:gd name="T14" fmla="*/ 96 w 138"/>
                  <a:gd name="T15" fmla="*/ 24 h 24"/>
                  <a:gd name="T16" fmla="*/ 90 w 138"/>
                  <a:gd name="T17" fmla="*/ 24 h 24"/>
                  <a:gd name="T18" fmla="*/ 84 w 138"/>
                  <a:gd name="T19" fmla="*/ 24 h 24"/>
                  <a:gd name="T20" fmla="*/ 78 w 138"/>
                  <a:gd name="T21" fmla="*/ 24 h 24"/>
                  <a:gd name="T22" fmla="*/ 72 w 138"/>
                  <a:gd name="T23" fmla="*/ 24 h 24"/>
                  <a:gd name="T24" fmla="*/ 66 w 138"/>
                  <a:gd name="T25" fmla="*/ 18 h 24"/>
                  <a:gd name="T26" fmla="*/ 60 w 138"/>
                  <a:gd name="T27" fmla="*/ 18 h 24"/>
                  <a:gd name="T28" fmla="*/ 54 w 138"/>
                  <a:gd name="T29" fmla="*/ 18 h 24"/>
                  <a:gd name="T30" fmla="*/ 48 w 138"/>
                  <a:gd name="T31" fmla="*/ 12 h 24"/>
                  <a:gd name="T32" fmla="*/ 42 w 138"/>
                  <a:gd name="T33" fmla="*/ 12 h 24"/>
                  <a:gd name="T34" fmla="*/ 36 w 138"/>
                  <a:gd name="T35" fmla="*/ 12 h 24"/>
                  <a:gd name="T36" fmla="*/ 30 w 138"/>
                  <a:gd name="T37" fmla="*/ 12 h 24"/>
                  <a:gd name="T38" fmla="*/ 24 w 138"/>
                  <a:gd name="T39" fmla="*/ 12 h 24"/>
                  <a:gd name="T40" fmla="*/ 18 w 138"/>
                  <a:gd name="T41" fmla="*/ 12 h 24"/>
                  <a:gd name="T42" fmla="*/ 12 w 138"/>
                  <a:gd name="T43" fmla="*/ 12 h 24"/>
                  <a:gd name="T44" fmla="*/ 6 w 138"/>
                  <a:gd name="T45" fmla="*/ 12 h 24"/>
                  <a:gd name="T46" fmla="*/ 0 w 138"/>
                  <a:gd name="T47" fmla="*/ 12 h 24"/>
                  <a:gd name="T48" fmla="*/ 0 w 138"/>
                  <a:gd name="T49" fmla="*/ 6 h 24"/>
                  <a:gd name="T50" fmla="*/ 6 w 138"/>
                  <a:gd name="T51" fmla="*/ 6 h 24"/>
                  <a:gd name="T52" fmla="*/ 18 w 138"/>
                  <a:gd name="T53" fmla="*/ 6 h 24"/>
                  <a:gd name="T54" fmla="*/ 24 w 138"/>
                  <a:gd name="T55" fmla="*/ 0 h 24"/>
                  <a:gd name="T56" fmla="*/ 36 w 138"/>
                  <a:gd name="T57" fmla="*/ 0 h 24"/>
                  <a:gd name="T58" fmla="*/ 42 w 138"/>
                  <a:gd name="T59" fmla="*/ 0 h 24"/>
                  <a:gd name="T60" fmla="*/ 48 w 138"/>
                  <a:gd name="T61" fmla="*/ 0 h 24"/>
                  <a:gd name="T62" fmla="*/ 60 w 138"/>
                  <a:gd name="T63" fmla="*/ 0 h 24"/>
                  <a:gd name="T64" fmla="*/ 66 w 138"/>
                  <a:gd name="T65" fmla="*/ 0 h 24"/>
                  <a:gd name="T66" fmla="*/ 72 w 138"/>
                  <a:gd name="T67" fmla="*/ 6 h 24"/>
                  <a:gd name="T68" fmla="*/ 84 w 138"/>
                  <a:gd name="T69" fmla="*/ 6 h 24"/>
                  <a:gd name="T70" fmla="*/ 90 w 138"/>
                  <a:gd name="T71" fmla="*/ 6 h 24"/>
                  <a:gd name="T72" fmla="*/ 102 w 138"/>
                  <a:gd name="T73" fmla="*/ 6 h 24"/>
                  <a:gd name="T74" fmla="*/ 108 w 138"/>
                  <a:gd name="T75" fmla="*/ 12 h 24"/>
                  <a:gd name="T76" fmla="*/ 126 w 138"/>
                  <a:gd name="T77" fmla="*/ 12 h 24"/>
                  <a:gd name="T78" fmla="*/ 132 w 138"/>
                  <a:gd name="T79" fmla="*/ 12 h 24"/>
                  <a:gd name="T80" fmla="*/ 138 w 138"/>
                  <a:gd name="T81" fmla="*/ 12 h 2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38"/>
                  <a:gd name="T124" fmla="*/ 0 h 24"/>
                  <a:gd name="T125" fmla="*/ 138 w 138"/>
                  <a:gd name="T126" fmla="*/ 24 h 2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38" h="24">
                    <a:moveTo>
                      <a:pt x="138" y="12"/>
                    </a:moveTo>
                    <a:lnTo>
                      <a:pt x="132" y="12"/>
                    </a:lnTo>
                    <a:lnTo>
                      <a:pt x="126" y="12"/>
                    </a:lnTo>
                    <a:lnTo>
                      <a:pt x="120" y="18"/>
                    </a:lnTo>
                    <a:lnTo>
                      <a:pt x="114" y="18"/>
                    </a:lnTo>
                    <a:lnTo>
                      <a:pt x="108" y="18"/>
                    </a:lnTo>
                    <a:lnTo>
                      <a:pt x="102" y="18"/>
                    </a:lnTo>
                    <a:lnTo>
                      <a:pt x="96" y="24"/>
                    </a:lnTo>
                    <a:lnTo>
                      <a:pt x="90" y="24"/>
                    </a:lnTo>
                    <a:lnTo>
                      <a:pt x="84" y="24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2" y="6"/>
                    </a:lnTo>
                    <a:lnTo>
                      <a:pt x="84" y="6"/>
                    </a:lnTo>
                    <a:lnTo>
                      <a:pt x="90" y="6"/>
                    </a:lnTo>
                    <a:lnTo>
                      <a:pt x="102" y="6"/>
                    </a:lnTo>
                    <a:lnTo>
                      <a:pt x="108" y="12"/>
                    </a:lnTo>
                    <a:lnTo>
                      <a:pt x="126" y="12"/>
                    </a:lnTo>
                    <a:lnTo>
                      <a:pt x="132" y="12"/>
                    </a:lnTo>
                    <a:lnTo>
                      <a:pt x="138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1" name="Freeform 278"/>
              <p:cNvSpPr>
                <a:spLocks/>
              </p:cNvSpPr>
              <p:nvPr/>
            </p:nvSpPr>
            <p:spPr bwMode="auto">
              <a:xfrm>
                <a:off x="954" y="3960"/>
                <a:ext cx="133" cy="18"/>
              </a:xfrm>
              <a:custGeom>
                <a:avLst/>
                <a:gdLst>
                  <a:gd name="T0" fmla="*/ 0 w 133"/>
                  <a:gd name="T1" fmla="*/ 0 h 18"/>
                  <a:gd name="T2" fmla="*/ 0 w 133"/>
                  <a:gd name="T3" fmla="*/ 6 h 18"/>
                  <a:gd name="T4" fmla="*/ 0 w 133"/>
                  <a:gd name="T5" fmla="*/ 6 h 18"/>
                  <a:gd name="T6" fmla="*/ 6 w 133"/>
                  <a:gd name="T7" fmla="*/ 12 h 18"/>
                  <a:gd name="T8" fmla="*/ 12 w 133"/>
                  <a:gd name="T9" fmla="*/ 18 h 18"/>
                  <a:gd name="T10" fmla="*/ 18 w 133"/>
                  <a:gd name="T11" fmla="*/ 18 h 18"/>
                  <a:gd name="T12" fmla="*/ 24 w 133"/>
                  <a:gd name="T13" fmla="*/ 18 h 18"/>
                  <a:gd name="T14" fmla="*/ 30 w 133"/>
                  <a:gd name="T15" fmla="*/ 18 h 18"/>
                  <a:gd name="T16" fmla="*/ 42 w 133"/>
                  <a:gd name="T17" fmla="*/ 18 h 18"/>
                  <a:gd name="T18" fmla="*/ 48 w 133"/>
                  <a:gd name="T19" fmla="*/ 18 h 18"/>
                  <a:gd name="T20" fmla="*/ 54 w 133"/>
                  <a:gd name="T21" fmla="*/ 18 h 18"/>
                  <a:gd name="T22" fmla="*/ 66 w 133"/>
                  <a:gd name="T23" fmla="*/ 18 h 18"/>
                  <a:gd name="T24" fmla="*/ 78 w 133"/>
                  <a:gd name="T25" fmla="*/ 12 h 18"/>
                  <a:gd name="T26" fmla="*/ 84 w 133"/>
                  <a:gd name="T27" fmla="*/ 12 h 18"/>
                  <a:gd name="T28" fmla="*/ 96 w 133"/>
                  <a:gd name="T29" fmla="*/ 12 h 18"/>
                  <a:gd name="T30" fmla="*/ 109 w 133"/>
                  <a:gd name="T31" fmla="*/ 12 h 18"/>
                  <a:gd name="T32" fmla="*/ 121 w 133"/>
                  <a:gd name="T33" fmla="*/ 12 h 18"/>
                  <a:gd name="T34" fmla="*/ 133 w 133"/>
                  <a:gd name="T35" fmla="*/ 12 h 18"/>
                  <a:gd name="T36" fmla="*/ 127 w 133"/>
                  <a:gd name="T37" fmla="*/ 12 h 18"/>
                  <a:gd name="T38" fmla="*/ 127 w 133"/>
                  <a:gd name="T39" fmla="*/ 6 h 18"/>
                  <a:gd name="T40" fmla="*/ 121 w 133"/>
                  <a:gd name="T41" fmla="*/ 6 h 18"/>
                  <a:gd name="T42" fmla="*/ 115 w 133"/>
                  <a:gd name="T43" fmla="*/ 6 h 18"/>
                  <a:gd name="T44" fmla="*/ 109 w 133"/>
                  <a:gd name="T45" fmla="*/ 6 h 18"/>
                  <a:gd name="T46" fmla="*/ 96 w 133"/>
                  <a:gd name="T47" fmla="*/ 6 h 18"/>
                  <a:gd name="T48" fmla="*/ 90 w 133"/>
                  <a:gd name="T49" fmla="*/ 6 h 18"/>
                  <a:gd name="T50" fmla="*/ 84 w 133"/>
                  <a:gd name="T51" fmla="*/ 6 h 18"/>
                  <a:gd name="T52" fmla="*/ 78 w 133"/>
                  <a:gd name="T53" fmla="*/ 6 h 18"/>
                  <a:gd name="T54" fmla="*/ 66 w 133"/>
                  <a:gd name="T55" fmla="*/ 6 h 18"/>
                  <a:gd name="T56" fmla="*/ 60 w 133"/>
                  <a:gd name="T57" fmla="*/ 6 h 18"/>
                  <a:gd name="T58" fmla="*/ 54 w 133"/>
                  <a:gd name="T59" fmla="*/ 6 h 18"/>
                  <a:gd name="T60" fmla="*/ 48 w 133"/>
                  <a:gd name="T61" fmla="*/ 6 h 18"/>
                  <a:gd name="T62" fmla="*/ 42 w 133"/>
                  <a:gd name="T63" fmla="*/ 6 h 18"/>
                  <a:gd name="T64" fmla="*/ 30 w 133"/>
                  <a:gd name="T65" fmla="*/ 6 h 18"/>
                  <a:gd name="T66" fmla="*/ 24 w 133"/>
                  <a:gd name="T67" fmla="*/ 6 h 18"/>
                  <a:gd name="T68" fmla="*/ 24 w 133"/>
                  <a:gd name="T69" fmla="*/ 6 h 18"/>
                  <a:gd name="T70" fmla="*/ 18 w 133"/>
                  <a:gd name="T71" fmla="*/ 6 h 18"/>
                  <a:gd name="T72" fmla="*/ 18 w 133"/>
                  <a:gd name="T73" fmla="*/ 6 h 18"/>
                  <a:gd name="T74" fmla="*/ 18 w 133"/>
                  <a:gd name="T75" fmla="*/ 6 h 18"/>
                  <a:gd name="T76" fmla="*/ 12 w 133"/>
                  <a:gd name="T77" fmla="*/ 6 h 18"/>
                  <a:gd name="T78" fmla="*/ 12 w 133"/>
                  <a:gd name="T79" fmla="*/ 6 h 18"/>
                  <a:gd name="T80" fmla="*/ 12 w 133"/>
                  <a:gd name="T81" fmla="*/ 6 h 18"/>
                  <a:gd name="T82" fmla="*/ 12 w 133"/>
                  <a:gd name="T83" fmla="*/ 6 h 18"/>
                  <a:gd name="T84" fmla="*/ 6 w 133"/>
                  <a:gd name="T85" fmla="*/ 6 h 18"/>
                  <a:gd name="T86" fmla="*/ 6 w 133"/>
                  <a:gd name="T87" fmla="*/ 6 h 18"/>
                  <a:gd name="T88" fmla="*/ 6 w 133"/>
                  <a:gd name="T89" fmla="*/ 6 h 18"/>
                  <a:gd name="T90" fmla="*/ 6 w 133"/>
                  <a:gd name="T91" fmla="*/ 6 h 18"/>
                  <a:gd name="T92" fmla="*/ 0 w 133"/>
                  <a:gd name="T93" fmla="*/ 6 h 18"/>
                  <a:gd name="T94" fmla="*/ 0 w 133"/>
                  <a:gd name="T95" fmla="*/ 6 h 18"/>
                  <a:gd name="T96" fmla="*/ 0 w 133"/>
                  <a:gd name="T97" fmla="*/ 6 h 18"/>
                  <a:gd name="T98" fmla="*/ 0 w 133"/>
                  <a:gd name="T99" fmla="*/ 0 h 18"/>
                  <a:gd name="T100" fmla="*/ 0 w 133"/>
                  <a:gd name="T101" fmla="*/ 0 h 18"/>
                  <a:gd name="T102" fmla="*/ 0 w 133"/>
                  <a:gd name="T103" fmla="*/ 0 h 18"/>
                  <a:gd name="T104" fmla="*/ 0 w 133"/>
                  <a:gd name="T105" fmla="*/ 0 h 18"/>
                  <a:gd name="T106" fmla="*/ 0 w 133"/>
                  <a:gd name="T107" fmla="*/ 0 h 1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3"/>
                  <a:gd name="T163" fmla="*/ 0 h 18"/>
                  <a:gd name="T164" fmla="*/ 133 w 133"/>
                  <a:gd name="T165" fmla="*/ 18 h 1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3" h="18">
                    <a:moveTo>
                      <a:pt x="0" y="0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42" y="18"/>
                    </a:lnTo>
                    <a:lnTo>
                      <a:pt x="48" y="18"/>
                    </a:lnTo>
                    <a:lnTo>
                      <a:pt x="54" y="18"/>
                    </a:lnTo>
                    <a:lnTo>
                      <a:pt x="66" y="18"/>
                    </a:lnTo>
                    <a:lnTo>
                      <a:pt x="78" y="12"/>
                    </a:lnTo>
                    <a:lnTo>
                      <a:pt x="84" y="12"/>
                    </a:lnTo>
                    <a:lnTo>
                      <a:pt x="96" y="12"/>
                    </a:lnTo>
                    <a:lnTo>
                      <a:pt x="109" y="12"/>
                    </a:lnTo>
                    <a:lnTo>
                      <a:pt x="121" y="12"/>
                    </a:lnTo>
                    <a:lnTo>
                      <a:pt x="133" y="12"/>
                    </a:lnTo>
                    <a:lnTo>
                      <a:pt x="127" y="12"/>
                    </a:lnTo>
                    <a:lnTo>
                      <a:pt x="127" y="6"/>
                    </a:lnTo>
                    <a:lnTo>
                      <a:pt x="121" y="6"/>
                    </a:lnTo>
                    <a:lnTo>
                      <a:pt x="115" y="6"/>
                    </a:lnTo>
                    <a:lnTo>
                      <a:pt x="109" y="6"/>
                    </a:lnTo>
                    <a:lnTo>
                      <a:pt x="96" y="6"/>
                    </a:lnTo>
                    <a:lnTo>
                      <a:pt x="90" y="6"/>
                    </a:lnTo>
                    <a:lnTo>
                      <a:pt x="84" y="6"/>
                    </a:lnTo>
                    <a:lnTo>
                      <a:pt x="78" y="6"/>
                    </a:lnTo>
                    <a:lnTo>
                      <a:pt x="66" y="6"/>
                    </a:lnTo>
                    <a:lnTo>
                      <a:pt x="60" y="6"/>
                    </a:lnTo>
                    <a:lnTo>
                      <a:pt x="54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2" name="Freeform 279"/>
              <p:cNvSpPr>
                <a:spLocks/>
              </p:cNvSpPr>
              <p:nvPr/>
            </p:nvSpPr>
            <p:spPr bwMode="auto">
              <a:xfrm>
                <a:off x="954" y="3960"/>
                <a:ext cx="133" cy="18"/>
              </a:xfrm>
              <a:custGeom>
                <a:avLst/>
                <a:gdLst>
                  <a:gd name="T0" fmla="*/ 0 w 133"/>
                  <a:gd name="T1" fmla="*/ 0 h 18"/>
                  <a:gd name="T2" fmla="*/ 0 w 133"/>
                  <a:gd name="T3" fmla="*/ 6 h 18"/>
                  <a:gd name="T4" fmla="*/ 6 w 133"/>
                  <a:gd name="T5" fmla="*/ 12 h 18"/>
                  <a:gd name="T6" fmla="*/ 12 w 133"/>
                  <a:gd name="T7" fmla="*/ 18 h 18"/>
                  <a:gd name="T8" fmla="*/ 18 w 133"/>
                  <a:gd name="T9" fmla="*/ 18 h 18"/>
                  <a:gd name="T10" fmla="*/ 24 w 133"/>
                  <a:gd name="T11" fmla="*/ 18 h 18"/>
                  <a:gd name="T12" fmla="*/ 30 w 133"/>
                  <a:gd name="T13" fmla="*/ 18 h 18"/>
                  <a:gd name="T14" fmla="*/ 42 w 133"/>
                  <a:gd name="T15" fmla="*/ 18 h 18"/>
                  <a:gd name="T16" fmla="*/ 48 w 133"/>
                  <a:gd name="T17" fmla="*/ 18 h 18"/>
                  <a:gd name="T18" fmla="*/ 54 w 133"/>
                  <a:gd name="T19" fmla="*/ 18 h 18"/>
                  <a:gd name="T20" fmla="*/ 66 w 133"/>
                  <a:gd name="T21" fmla="*/ 18 h 18"/>
                  <a:gd name="T22" fmla="*/ 78 w 133"/>
                  <a:gd name="T23" fmla="*/ 12 h 18"/>
                  <a:gd name="T24" fmla="*/ 84 w 133"/>
                  <a:gd name="T25" fmla="*/ 12 h 18"/>
                  <a:gd name="T26" fmla="*/ 96 w 133"/>
                  <a:gd name="T27" fmla="*/ 12 h 18"/>
                  <a:gd name="T28" fmla="*/ 109 w 133"/>
                  <a:gd name="T29" fmla="*/ 12 h 18"/>
                  <a:gd name="T30" fmla="*/ 121 w 133"/>
                  <a:gd name="T31" fmla="*/ 12 h 18"/>
                  <a:gd name="T32" fmla="*/ 133 w 133"/>
                  <a:gd name="T33" fmla="*/ 12 h 18"/>
                  <a:gd name="T34" fmla="*/ 127 w 133"/>
                  <a:gd name="T35" fmla="*/ 12 h 18"/>
                  <a:gd name="T36" fmla="*/ 127 w 133"/>
                  <a:gd name="T37" fmla="*/ 6 h 18"/>
                  <a:gd name="T38" fmla="*/ 121 w 133"/>
                  <a:gd name="T39" fmla="*/ 6 h 18"/>
                  <a:gd name="T40" fmla="*/ 115 w 133"/>
                  <a:gd name="T41" fmla="*/ 6 h 18"/>
                  <a:gd name="T42" fmla="*/ 109 w 133"/>
                  <a:gd name="T43" fmla="*/ 6 h 18"/>
                  <a:gd name="T44" fmla="*/ 96 w 133"/>
                  <a:gd name="T45" fmla="*/ 6 h 18"/>
                  <a:gd name="T46" fmla="*/ 90 w 133"/>
                  <a:gd name="T47" fmla="*/ 6 h 18"/>
                  <a:gd name="T48" fmla="*/ 84 w 133"/>
                  <a:gd name="T49" fmla="*/ 6 h 18"/>
                  <a:gd name="T50" fmla="*/ 78 w 133"/>
                  <a:gd name="T51" fmla="*/ 6 h 18"/>
                  <a:gd name="T52" fmla="*/ 66 w 133"/>
                  <a:gd name="T53" fmla="*/ 6 h 18"/>
                  <a:gd name="T54" fmla="*/ 60 w 133"/>
                  <a:gd name="T55" fmla="*/ 6 h 18"/>
                  <a:gd name="T56" fmla="*/ 54 w 133"/>
                  <a:gd name="T57" fmla="*/ 6 h 18"/>
                  <a:gd name="T58" fmla="*/ 48 w 133"/>
                  <a:gd name="T59" fmla="*/ 6 h 18"/>
                  <a:gd name="T60" fmla="*/ 42 w 133"/>
                  <a:gd name="T61" fmla="*/ 6 h 18"/>
                  <a:gd name="T62" fmla="*/ 30 w 133"/>
                  <a:gd name="T63" fmla="*/ 6 h 18"/>
                  <a:gd name="T64" fmla="*/ 24 w 133"/>
                  <a:gd name="T65" fmla="*/ 6 h 18"/>
                  <a:gd name="T66" fmla="*/ 18 w 133"/>
                  <a:gd name="T67" fmla="*/ 6 h 18"/>
                  <a:gd name="T68" fmla="*/ 12 w 133"/>
                  <a:gd name="T69" fmla="*/ 6 h 18"/>
                  <a:gd name="T70" fmla="*/ 6 w 133"/>
                  <a:gd name="T71" fmla="*/ 6 h 18"/>
                  <a:gd name="T72" fmla="*/ 0 w 133"/>
                  <a:gd name="T73" fmla="*/ 6 h 18"/>
                  <a:gd name="T74" fmla="*/ 0 w 133"/>
                  <a:gd name="T75" fmla="*/ 0 h 1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3"/>
                  <a:gd name="T115" fmla="*/ 0 h 18"/>
                  <a:gd name="T116" fmla="*/ 133 w 133"/>
                  <a:gd name="T117" fmla="*/ 18 h 1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3" h="18">
                    <a:moveTo>
                      <a:pt x="0" y="0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30" y="18"/>
                    </a:lnTo>
                    <a:lnTo>
                      <a:pt x="42" y="18"/>
                    </a:lnTo>
                    <a:lnTo>
                      <a:pt x="48" y="18"/>
                    </a:lnTo>
                    <a:lnTo>
                      <a:pt x="54" y="18"/>
                    </a:lnTo>
                    <a:lnTo>
                      <a:pt x="66" y="18"/>
                    </a:lnTo>
                    <a:lnTo>
                      <a:pt x="78" y="12"/>
                    </a:lnTo>
                    <a:lnTo>
                      <a:pt x="84" y="12"/>
                    </a:lnTo>
                    <a:lnTo>
                      <a:pt x="96" y="12"/>
                    </a:lnTo>
                    <a:lnTo>
                      <a:pt x="109" y="12"/>
                    </a:lnTo>
                    <a:lnTo>
                      <a:pt x="121" y="12"/>
                    </a:lnTo>
                    <a:lnTo>
                      <a:pt x="133" y="12"/>
                    </a:lnTo>
                    <a:lnTo>
                      <a:pt x="127" y="12"/>
                    </a:lnTo>
                    <a:lnTo>
                      <a:pt x="127" y="6"/>
                    </a:lnTo>
                    <a:lnTo>
                      <a:pt x="121" y="6"/>
                    </a:lnTo>
                    <a:lnTo>
                      <a:pt x="115" y="6"/>
                    </a:lnTo>
                    <a:lnTo>
                      <a:pt x="109" y="6"/>
                    </a:lnTo>
                    <a:lnTo>
                      <a:pt x="96" y="6"/>
                    </a:lnTo>
                    <a:lnTo>
                      <a:pt x="90" y="6"/>
                    </a:lnTo>
                    <a:lnTo>
                      <a:pt x="84" y="6"/>
                    </a:lnTo>
                    <a:lnTo>
                      <a:pt x="78" y="6"/>
                    </a:lnTo>
                    <a:lnTo>
                      <a:pt x="66" y="6"/>
                    </a:lnTo>
                    <a:lnTo>
                      <a:pt x="60" y="6"/>
                    </a:lnTo>
                    <a:lnTo>
                      <a:pt x="54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3" name="Freeform 280"/>
              <p:cNvSpPr>
                <a:spLocks/>
              </p:cNvSpPr>
              <p:nvPr/>
            </p:nvSpPr>
            <p:spPr bwMode="auto">
              <a:xfrm>
                <a:off x="942" y="3948"/>
                <a:ext cx="48" cy="12"/>
              </a:xfrm>
              <a:custGeom>
                <a:avLst/>
                <a:gdLst>
                  <a:gd name="T0" fmla="*/ 0 w 48"/>
                  <a:gd name="T1" fmla="*/ 0 h 12"/>
                  <a:gd name="T2" fmla="*/ 0 w 48"/>
                  <a:gd name="T3" fmla="*/ 6 h 12"/>
                  <a:gd name="T4" fmla="*/ 0 w 48"/>
                  <a:gd name="T5" fmla="*/ 6 h 12"/>
                  <a:gd name="T6" fmla="*/ 0 w 48"/>
                  <a:gd name="T7" fmla="*/ 6 h 12"/>
                  <a:gd name="T8" fmla="*/ 6 w 48"/>
                  <a:gd name="T9" fmla="*/ 6 h 12"/>
                  <a:gd name="T10" fmla="*/ 6 w 48"/>
                  <a:gd name="T11" fmla="*/ 6 h 12"/>
                  <a:gd name="T12" fmla="*/ 12 w 48"/>
                  <a:gd name="T13" fmla="*/ 6 h 12"/>
                  <a:gd name="T14" fmla="*/ 12 w 48"/>
                  <a:gd name="T15" fmla="*/ 6 h 12"/>
                  <a:gd name="T16" fmla="*/ 12 w 48"/>
                  <a:gd name="T17" fmla="*/ 6 h 12"/>
                  <a:gd name="T18" fmla="*/ 18 w 48"/>
                  <a:gd name="T19" fmla="*/ 6 h 12"/>
                  <a:gd name="T20" fmla="*/ 18 w 48"/>
                  <a:gd name="T21" fmla="*/ 6 h 12"/>
                  <a:gd name="T22" fmla="*/ 24 w 48"/>
                  <a:gd name="T23" fmla="*/ 6 h 12"/>
                  <a:gd name="T24" fmla="*/ 24 w 48"/>
                  <a:gd name="T25" fmla="*/ 6 h 12"/>
                  <a:gd name="T26" fmla="*/ 24 w 48"/>
                  <a:gd name="T27" fmla="*/ 6 h 12"/>
                  <a:gd name="T28" fmla="*/ 30 w 48"/>
                  <a:gd name="T29" fmla="*/ 6 h 12"/>
                  <a:gd name="T30" fmla="*/ 30 w 48"/>
                  <a:gd name="T31" fmla="*/ 6 h 12"/>
                  <a:gd name="T32" fmla="*/ 30 w 48"/>
                  <a:gd name="T33" fmla="*/ 6 h 12"/>
                  <a:gd name="T34" fmla="*/ 30 w 48"/>
                  <a:gd name="T35" fmla="*/ 6 h 12"/>
                  <a:gd name="T36" fmla="*/ 36 w 48"/>
                  <a:gd name="T37" fmla="*/ 6 h 12"/>
                  <a:gd name="T38" fmla="*/ 36 w 48"/>
                  <a:gd name="T39" fmla="*/ 6 h 12"/>
                  <a:gd name="T40" fmla="*/ 36 w 48"/>
                  <a:gd name="T41" fmla="*/ 6 h 12"/>
                  <a:gd name="T42" fmla="*/ 36 w 48"/>
                  <a:gd name="T43" fmla="*/ 6 h 12"/>
                  <a:gd name="T44" fmla="*/ 36 w 48"/>
                  <a:gd name="T45" fmla="*/ 6 h 12"/>
                  <a:gd name="T46" fmla="*/ 42 w 48"/>
                  <a:gd name="T47" fmla="*/ 6 h 12"/>
                  <a:gd name="T48" fmla="*/ 42 w 48"/>
                  <a:gd name="T49" fmla="*/ 6 h 12"/>
                  <a:gd name="T50" fmla="*/ 42 w 48"/>
                  <a:gd name="T51" fmla="*/ 6 h 12"/>
                  <a:gd name="T52" fmla="*/ 42 w 48"/>
                  <a:gd name="T53" fmla="*/ 6 h 12"/>
                  <a:gd name="T54" fmla="*/ 48 w 48"/>
                  <a:gd name="T55" fmla="*/ 6 h 12"/>
                  <a:gd name="T56" fmla="*/ 48 w 48"/>
                  <a:gd name="T57" fmla="*/ 6 h 12"/>
                  <a:gd name="T58" fmla="*/ 48 w 48"/>
                  <a:gd name="T59" fmla="*/ 12 h 12"/>
                  <a:gd name="T60" fmla="*/ 48 w 48"/>
                  <a:gd name="T61" fmla="*/ 12 h 12"/>
                  <a:gd name="T62" fmla="*/ 48 w 48"/>
                  <a:gd name="T63" fmla="*/ 12 h 12"/>
                  <a:gd name="T64" fmla="*/ 48 w 48"/>
                  <a:gd name="T65" fmla="*/ 12 h 12"/>
                  <a:gd name="T66" fmla="*/ 48 w 48"/>
                  <a:gd name="T67" fmla="*/ 12 h 12"/>
                  <a:gd name="T68" fmla="*/ 42 w 48"/>
                  <a:gd name="T69" fmla="*/ 12 h 12"/>
                  <a:gd name="T70" fmla="*/ 42 w 48"/>
                  <a:gd name="T71" fmla="*/ 12 h 12"/>
                  <a:gd name="T72" fmla="*/ 36 w 48"/>
                  <a:gd name="T73" fmla="*/ 6 h 12"/>
                  <a:gd name="T74" fmla="*/ 30 w 48"/>
                  <a:gd name="T75" fmla="*/ 6 h 12"/>
                  <a:gd name="T76" fmla="*/ 30 w 48"/>
                  <a:gd name="T77" fmla="*/ 6 h 12"/>
                  <a:gd name="T78" fmla="*/ 24 w 48"/>
                  <a:gd name="T79" fmla="*/ 6 h 12"/>
                  <a:gd name="T80" fmla="*/ 18 w 48"/>
                  <a:gd name="T81" fmla="*/ 6 h 12"/>
                  <a:gd name="T82" fmla="*/ 18 w 48"/>
                  <a:gd name="T83" fmla="*/ 6 h 12"/>
                  <a:gd name="T84" fmla="*/ 12 w 48"/>
                  <a:gd name="T85" fmla="*/ 6 h 12"/>
                  <a:gd name="T86" fmla="*/ 12 w 48"/>
                  <a:gd name="T87" fmla="*/ 6 h 12"/>
                  <a:gd name="T88" fmla="*/ 6 w 48"/>
                  <a:gd name="T89" fmla="*/ 6 h 12"/>
                  <a:gd name="T90" fmla="*/ 6 w 48"/>
                  <a:gd name="T91" fmla="*/ 6 h 12"/>
                  <a:gd name="T92" fmla="*/ 0 w 48"/>
                  <a:gd name="T93" fmla="*/ 6 h 12"/>
                  <a:gd name="T94" fmla="*/ 0 w 48"/>
                  <a:gd name="T95" fmla="*/ 6 h 12"/>
                  <a:gd name="T96" fmla="*/ 0 w 48"/>
                  <a:gd name="T97" fmla="*/ 0 h 12"/>
                  <a:gd name="T98" fmla="*/ 0 w 48"/>
                  <a:gd name="T99" fmla="*/ 0 h 12"/>
                  <a:gd name="T100" fmla="*/ 0 w 48"/>
                  <a:gd name="T101" fmla="*/ 0 h 12"/>
                  <a:gd name="T102" fmla="*/ 0 w 48"/>
                  <a:gd name="T103" fmla="*/ 0 h 1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8"/>
                  <a:gd name="T157" fmla="*/ 0 h 12"/>
                  <a:gd name="T158" fmla="*/ 48 w 48"/>
                  <a:gd name="T159" fmla="*/ 12 h 1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8" h="12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6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4" name="Freeform 281"/>
              <p:cNvSpPr>
                <a:spLocks/>
              </p:cNvSpPr>
              <p:nvPr/>
            </p:nvSpPr>
            <p:spPr bwMode="auto">
              <a:xfrm>
                <a:off x="942" y="3948"/>
                <a:ext cx="48" cy="12"/>
              </a:xfrm>
              <a:custGeom>
                <a:avLst/>
                <a:gdLst>
                  <a:gd name="T0" fmla="*/ 0 w 48"/>
                  <a:gd name="T1" fmla="*/ 0 h 12"/>
                  <a:gd name="T2" fmla="*/ 0 w 48"/>
                  <a:gd name="T3" fmla="*/ 6 h 12"/>
                  <a:gd name="T4" fmla="*/ 6 w 48"/>
                  <a:gd name="T5" fmla="*/ 6 h 12"/>
                  <a:gd name="T6" fmla="*/ 12 w 48"/>
                  <a:gd name="T7" fmla="*/ 6 h 12"/>
                  <a:gd name="T8" fmla="*/ 18 w 48"/>
                  <a:gd name="T9" fmla="*/ 6 h 12"/>
                  <a:gd name="T10" fmla="*/ 24 w 48"/>
                  <a:gd name="T11" fmla="*/ 6 h 12"/>
                  <a:gd name="T12" fmla="*/ 30 w 48"/>
                  <a:gd name="T13" fmla="*/ 6 h 12"/>
                  <a:gd name="T14" fmla="*/ 36 w 48"/>
                  <a:gd name="T15" fmla="*/ 6 h 12"/>
                  <a:gd name="T16" fmla="*/ 42 w 48"/>
                  <a:gd name="T17" fmla="*/ 6 h 12"/>
                  <a:gd name="T18" fmla="*/ 48 w 48"/>
                  <a:gd name="T19" fmla="*/ 6 h 12"/>
                  <a:gd name="T20" fmla="*/ 48 w 48"/>
                  <a:gd name="T21" fmla="*/ 12 h 12"/>
                  <a:gd name="T22" fmla="*/ 42 w 48"/>
                  <a:gd name="T23" fmla="*/ 12 h 12"/>
                  <a:gd name="T24" fmla="*/ 36 w 48"/>
                  <a:gd name="T25" fmla="*/ 6 h 12"/>
                  <a:gd name="T26" fmla="*/ 30 w 48"/>
                  <a:gd name="T27" fmla="*/ 6 h 12"/>
                  <a:gd name="T28" fmla="*/ 24 w 48"/>
                  <a:gd name="T29" fmla="*/ 6 h 12"/>
                  <a:gd name="T30" fmla="*/ 18 w 48"/>
                  <a:gd name="T31" fmla="*/ 6 h 12"/>
                  <a:gd name="T32" fmla="*/ 12 w 48"/>
                  <a:gd name="T33" fmla="*/ 6 h 12"/>
                  <a:gd name="T34" fmla="*/ 6 w 48"/>
                  <a:gd name="T35" fmla="*/ 6 h 12"/>
                  <a:gd name="T36" fmla="*/ 0 w 48"/>
                  <a:gd name="T37" fmla="*/ 6 h 12"/>
                  <a:gd name="T38" fmla="*/ 0 w 48"/>
                  <a:gd name="T39" fmla="*/ 0 h 1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8"/>
                  <a:gd name="T61" fmla="*/ 0 h 12"/>
                  <a:gd name="T62" fmla="*/ 48 w 48"/>
                  <a:gd name="T63" fmla="*/ 12 h 1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8" h="12">
                    <a:moveTo>
                      <a:pt x="0" y="0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48" y="12"/>
                    </a:lnTo>
                    <a:lnTo>
                      <a:pt x="42" y="12"/>
                    </a:lnTo>
                    <a:lnTo>
                      <a:pt x="36" y="6"/>
                    </a:lnTo>
                    <a:lnTo>
                      <a:pt x="30" y="6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5" name="Freeform 282"/>
              <p:cNvSpPr>
                <a:spLocks/>
              </p:cNvSpPr>
              <p:nvPr/>
            </p:nvSpPr>
            <p:spPr bwMode="auto">
              <a:xfrm>
                <a:off x="942" y="4032"/>
                <a:ext cx="295" cy="65"/>
              </a:xfrm>
              <a:custGeom>
                <a:avLst/>
                <a:gdLst>
                  <a:gd name="T0" fmla="*/ 295 w 295"/>
                  <a:gd name="T1" fmla="*/ 53 h 65"/>
                  <a:gd name="T2" fmla="*/ 289 w 295"/>
                  <a:gd name="T3" fmla="*/ 41 h 65"/>
                  <a:gd name="T4" fmla="*/ 277 w 295"/>
                  <a:gd name="T5" fmla="*/ 35 h 65"/>
                  <a:gd name="T6" fmla="*/ 271 w 295"/>
                  <a:gd name="T7" fmla="*/ 29 h 65"/>
                  <a:gd name="T8" fmla="*/ 259 w 295"/>
                  <a:gd name="T9" fmla="*/ 29 h 65"/>
                  <a:gd name="T10" fmla="*/ 253 w 295"/>
                  <a:gd name="T11" fmla="*/ 29 h 65"/>
                  <a:gd name="T12" fmla="*/ 247 w 295"/>
                  <a:gd name="T13" fmla="*/ 29 h 65"/>
                  <a:gd name="T14" fmla="*/ 223 w 295"/>
                  <a:gd name="T15" fmla="*/ 23 h 65"/>
                  <a:gd name="T16" fmla="*/ 199 w 295"/>
                  <a:gd name="T17" fmla="*/ 17 h 65"/>
                  <a:gd name="T18" fmla="*/ 181 w 295"/>
                  <a:gd name="T19" fmla="*/ 17 h 65"/>
                  <a:gd name="T20" fmla="*/ 157 w 295"/>
                  <a:gd name="T21" fmla="*/ 17 h 65"/>
                  <a:gd name="T22" fmla="*/ 139 w 295"/>
                  <a:gd name="T23" fmla="*/ 17 h 65"/>
                  <a:gd name="T24" fmla="*/ 114 w 295"/>
                  <a:gd name="T25" fmla="*/ 11 h 65"/>
                  <a:gd name="T26" fmla="*/ 96 w 295"/>
                  <a:gd name="T27" fmla="*/ 6 h 65"/>
                  <a:gd name="T28" fmla="*/ 72 w 295"/>
                  <a:gd name="T29" fmla="*/ 0 h 65"/>
                  <a:gd name="T30" fmla="*/ 48 w 295"/>
                  <a:gd name="T31" fmla="*/ 0 h 65"/>
                  <a:gd name="T32" fmla="*/ 24 w 295"/>
                  <a:gd name="T33" fmla="*/ 0 h 65"/>
                  <a:gd name="T34" fmla="*/ 6 w 295"/>
                  <a:gd name="T35" fmla="*/ 0 h 65"/>
                  <a:gd name="T36" fmla="*/ 0 w 295"/>
                  <a:gd name="T37" fmla="*/ 6 h 65"/>
                  <a:gd name="T38" fmla="*/ 0 w 295"/>
                  <a:gd name="T39" fmla="*/ 17 h 65"/>
                  <a:gd name="T40" fmla="*/ 0 w 295"/>
                  <a:gd name="T41" fmla="*/ 23 h 65"/>
                  <a:gd name="T42" fmla="*/ 6 w 295"/>
                  <a:gd name="T43" fmla="*/ 17 h 65"/>
                  <a:gd name="T44" fmla="*/ 18 w 295"/>
                  <a:gd name="T45" fmla="*/ 11 h 65"/>
                  <a:gd name="T46" fmla="*/ 30 w 295"/>
                  <a:gd name="T47" fmla="*/ 11 h 65"/>
                  <a:gd name="T48" fmla="*/ 48 w 295"/>
                  <a:gd name="T49" fmla="*/ 11 h 65"/>
                  <a:gd name="T50" fmla="*/ 66 w 295"/>
                  <a:gd name="T51" fmla="*/ 23 h 65"/>
                  <a:gd name="T52" fmla="*/ 84 w 295"/>
                  <a:gd name="T53" fmla="*/ 23 h 65"/>
                  <a:gd name="T54" fmla="*/ 102 w 295"/>
                  <a:gd name="T55" fmla="*/ 23 h 65"/>
                  <a:gd name="T56" fmla="*/ 108 w 295"/>
                  <a:gd name="T57" fmla="*/ 23 h 65"/>
                  <a:gd name="T58" fmla="*/ 121 w 295"/>
                  <a:gd name="T59" fmla="*/ 17 h 65"/>
                  <a:gd name="T60" fmla="*/ 133 w 295"/>
                  <a:gd name="T61" fmla="*/ 23 h 65"/>
                  <a:gd name="T62" fmla="*/ 139 w 295"/>
                  <a:gd name="T63" fmla="*/ 29 h 65"/>
                  <a:gd name="T64" fmla="*/ 151 w 295"/>
                  <a:gd name="T65" fmla="*/ 35 h 65"/>
                  <a:gd name="T66" fmla="*/ 163 w 295"/>
                  <a:gd name="T67" fmla="*/ 35 h 65"/>
                  <a:gd name="T68" fmla="*/ 181 w 295"/>
                  <a:gd name="T69" fmla="*/ 35 h 65"/>
                  <a:gd name="T70" fmla="*/ 199 w 295"/>
                  <a:gd name="T71" fmla="*/ 35 h 65"/>
                  <a:gd name="T72" fmla="*/ 211 w 295"/>
                  <a:gd name="T73" fmla="*/ 41 h 65"/>
                  <a:gd name="T74" fmla="*/ 223 w 295"/>
                  <a:gd name="T75" fmla="*/ 41 h 65"/>
                  <a:gd name="T76" fmla="*/ 235 w 295"/>
                  <a:gd name="T77" fmla="*/ 41 h 65"/>
                  <a:gd name="T78" fmla="*/ 253 w 295"/>
                  <a:gd name="T79" fmla="*/ 47 h 65"/>
                  <a:gd name="T80" fmla="*/ 271 w 295"/>
                  <a:gd name="T81" fmla="*/ 47 h 65"/>
                  <a:gd name="T82" fmla="*/ 283 w 295"/>
                  <a:gd name="T83" fmla="*/ 53 h 65"/>
                  <a:gd name="T84" fmla="*/ 289 w 295"/>
                  <a:gd name="T85" fmla="*/ 65 h 65"/>
                  <a:gd name="T86" fmla="*/ 295 w 295"/>
                  <a:gd name="T87" fmla="*/ 59 h 65"/>
                  <a:gd name="T88" fmla="*/ 295 w 295"/>
                  <a:gd name="T89" fmla="*/ 59 h 6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95"/>
                  <a:gd name="T136" fmla="*/ 0 h 65"/>
                  <a:gd name="T137" fmla="*/ 295 w 295"/>
                  <a:gd name="T138" fmla="*/ 65 h 6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95" h="65">
                    <a:moveTo>
                      <a:pt x="295" y="59"/>
                    </a:moveTo>
                    <a:lnTo>
                      <a:pt x="295" y="59"/>
                    </a:lnTo>
                    <a:lnTo>
                      <a:pt x="295" y="53"/>
                    </a:lnTo>
                    <a:lnTo>
                      <a:pt x="289" y="47"/>
                    </a:lnTo>
                    <a:lnTo>
                      <a:pt x="289" y="41"/>
                    </a:lnTo>
                    <a:lnTo>
                      <a:pt x="283" y="41"/>
                    </a:lnTo>
                    <a:lnTo>
                      <a:pt x="277" y="35"/>
                    </a:lnTo>
                    <a:lnTo>
                      <a:pt x="271" y="35"/>
                    </a:lnTo>
                    <a:lnTo>
                      <a:pt x="271" y="29"/>
                    </a:lnTo>
                    <a:lnTo>
                      <a:pt x="265" y="29"/>
                    </a:lnTo>
                    <a:lnTo>
                      <a:pt x="259" y="29"/>
                    </a:lnTo>
                    <a:lnTo>
                      <a:pt x="253" y="29"/>
                    </a:lnTo>
                    <a:lnTo>
                      <a:pt x="247" y="29"/>
                    </a:lnTo>
                    <a:lnTo>
                      <a:pt x="235" y="23"/>
                    </a:lnTo>
                    <a:lnTo>
                      <a:pt x="229" y="23"/>
                    </a:lnTo>
                    <a:lnTo>
                      <a:pt x="223" y="23"/>
                    </a:lnTo>
                    <a:lnTo>
                      <a:pt x="211" y="23"/>
                    </a:lnTo>
                    <a:lnTo>
                      <a:pt x="205" y="17"/>
                    </a:lnTo>
                    <a:lnTo>
                      <a:pt x="199" y="17"/>
                    </a:lnTo>
                    <a:lnTo>
                      <a:pt x="193" y="17"/>
                    </a:lnTo>
                    <a:lnTo>
                      <a:pt x="187" y="17"/>
                    </a:lnTo>
                    <a:lnTo>
                      <a:pt x="181" y="17"/>
                    </a:lnTo>
                    <a:lnTo>
                      <a:pt x="169" y="17"/>
                    </a:lnTo>
                    <a:lnTo>
                      <a:pt x="163" y="17"/>
                    </a:lnTo>
                    <a:lnTo>
                      <a:pt x="157" y="17"/>
                    </a:lnTo>
                    <a:lnTo>
                      <a:pt x="151" y="17"/>
                    </a:lnTo>
                    <a:lnTo>
                      <a:pt x="145" y="17"/>
                    </a:lnTo>
                    <a:lnTo>
                      <a:pt x="139" y="17"/>
                    </a:lnTo>
                    <a:lnTo>
                      <a:pt x="127" y="17"/>
                    </a:lnTo>
                    <a:lnTo>
                      <a:pt x="121" y="17"/>
                    </a:lnTo>
                    <a:lnTo>
                      <a:pt x="114" y="11"/>
                    </a:lnTo>
                    <a:lnTo>
                      <a:pt x="108" y="11"/>
                    </a:lnTo>
                    <a:lnTo>
                      <a:pt x="102" y="11"/>
                    </a:lnTo>
                    <a:lnTo>
                      <a:pt x="96" y="6"/>
                    </a:lnTo>
                    <a:lnTo>
                      <a:pt x="90" y="6"/>
                    </a:lnTo>
                    <a:lnTo>
                      <a:pt x="78" y="6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18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6" y="11"/>
                    </a:lnTo>
                    <a:lnTo>
                      <a:pt x="42" y="11"/>
                    </a:lnTo>
                    <a:lnTo>
                      <a:pt x="48" y="11"/>
                    </a:lnTo>
                    <a:lnTo>
                      <a:pt x="54" y="17"/>
                    </a:lnTo>
                    <a:lnTo>
                      <a:pt x="60" y="17"/>
                    </a:lnTo>
                    <a:lnTo>
                      <a:pt x="66" y="23"/>
                    </a:lnTo>
                    <a:lnTo>
                      <a:pt x="72" y="23"/>
                    </a:lnTo>
                    <a:lnTo>
                      <a:pt x="78" y="23"/>
                    </a:lnTo>
                    <a:lnTo>
                      <a:pt x="84" y="23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2" y="23"/>
                    </a:lnTo>
                    <a:lnTo>
                      <a:pt x="108" y="23"/>
                    </a:lnTo>
                    <a:lnTo>
                      <a:pt x="114" y="23"/>
                    </a:lnTo>
                    <a:lnTo>
                      <a:pt x="114" y="17"/>
                    </a:lnTo>
                    <a:lnTo>
                      <a:pt x="121" y="17"/>
                    </a:lnTo>
                    <a:lnTo>
                      <a:pt x="127" y="17"/>
                    </a:lnTo>
                    <a:lnTo>
                      <a:pt x="133" y="23"/>
                    </a:lnTo>
                    <a:lnTo>
                      <a:pt x="139" y="29"/>
                    </a:lnTo>
                    <a:lnTo>
                      <a:pt x="139" y="35"/>
                    </a:lnTo>
                    <a:lnTo>
                      <a:pt x="145" y="35"/>
                    </a:lnTo>
                    <a:lnTo>
                      <a:pt x="151" y="35"/>
                    </a:lnTo>
                    <a:lnTo>
                      <a:pt x="157" y="35"/>
                    </a:lnTo>
                    <a:lnTo>
                      <a:pt x="163" y="35"/>
                    </a:lnTo>
                    <a:lnTo>
                      <a:pt x="169" y="35"/>
                    </a:lnTo>
                    <a:lnTo>
                      <a:pt x="175" y="35"/>
                    </a:lnTo>
                    <a:lnTo>
                      <a:pt x="181" y="35"/>
                    </a:lnTo>
                    <a:lnTo>
                      <a:pt x="187" y="35"/>
                    </a:lnTo>
                    <a:lnTo>
                      <a:pt x="193" y="35"/>
                    </a:lnTo>
                    <a:lnTo>
                      <a:pt x="199" y="35"/>
                    </a:lnTo>
                    <a:lnTo>
                      <a:pt x="205" y="35"/>
                    </a:lnTo>
                    <a:lnTo>
                      <a:pt x="211" y="41"/>
                    </a:lnTo>
                    <a:lnTo>
                      <a:pt x="217" y="41"/>
                    </a:lnTo>
                    <a:lnTo>
                      <a:pt x="223" y="41"/>
                    </a:lnTo>
                    <a:lnTo>
                      <a:pt x="229" y="41"/>
                    </a:lnTo>
                    <a:lnTo>
                      <a:pt x="235" y="41"/>
                    </a:lnTo>
                    <a:lnTo>
                      <a:pt x="241" y="41"/>
                    </a:lnTo>
                    <a:lnTo>
                      <a:pt x="247" y="47"/>
                    </a:lnTo>
                    <a:lnTo>
                      <a:pt x="253" y="47"/>
                    </a:lnTo>
                    <a:lnTo>
                      <a:pt x="259" y="47"/>
                    </a:lnTo>
                    <a:lnTo>
                      <a:pt x="265" y="47"/>
                    </a:lnTo>
                    <a:lnTo>
                      <a:pt x="271" y="47"/>
                    </a:lnTo>
                    <a:lnTo>
                      <a:pt x="277" y="47"/>
                    </a:lnTo>
                    <a:lnTo>
                      <a:pt x="277" y="53"/>
                    </a:lnTo>
                    <a:lnTo>
                      <a:pt x="283" y="53"/>
                    </a:lnTo>
                    <a:lnTo>
                      <a:pt x="283" y="59"/>
                    </a:lnTo>
                    <a:lnTo>
                      <a:pt x="289" y="59"/>
                    </a:lnTo>
                    <a:lnTo>
                      <a:pt x="289" y="65"/>
                    </a:lnTo>
                    <a:lnTo>
                      <a:pt x="295" y="59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6" name="Freeform 283"/>
              <p:cNvSpPr>
                <a:spLocks/>
              </p:cNvSpPr>
              <p:nvPr/>
            </p:nvSpPr>
            <p:spPr bwMode="auto">
              <a:xfrm>
                <a:off x="942" y="4032"/>
                <a:ext cx="295" cy="65"/>
              </a:xfrm>
              <a:custGeom>
                <a:avLst/>
                <a:gdLst>
                  <a:gd name="T0" fmla="*/ 295 w 295"/>
                  <a:gd name="T1" fmla="*/ 53 h 65"/>
                  <a:gd name="T2" fmla="*/ 289 w 295"/>
                  <a:gd name="T3" fmla="*/ 41 h 65"/>
                  <a:gd name="T4" fmla="*/ 277 w 295"/>
                  <a:gd name="T5" fmla="*/ 35 h 65"/>
                  <a:gd name="T6" fmla="*/ 271 w 295"/>
                  <a:gd name="T7" fmla="*/ 29 h 65"/>
                  <a:gd name="T8" fmla="*/ 259 w 295"/>
                  <a:gd name="T9" fmla="*/ 29 h 65"/>
                  <a:gd name="T10" fmla="*/ 247 w 295"/>
                  <a:gd name="T11" fmla="*/ 29 h 65"/>
                  <a:gd name="T12" fmla="*/ 229 w 295"/>
                  <a:gd name="T13" fmla="*/ 23 h 65"/>
                  <a:gd name="T14" fmla="*/ 211 w 295"/>
                  <a:gd name="T15" fmla="*/ 23 h 65"/>
                  <a:gd name="T16" fmla="*/ 199 w 295"/>
                  <a:gd name="T17" fmla="*/ 17 h 65"/>
                  <a:gd name="T18" fmla="*/ 187 w 295"/>
                  <a:gd name="T19" fmla="*/ 17 h 65"/>
                  <a:gd name="T20" fmla="*/ 169 w 295"/>
                  <a:gd name="T21" fmla="*/ 17 h 65"/>
                  <a:gd name="T22" fmla="*/ 157 w 295"/>
                  <a:gd name="T23" fmla="*/ 17 h 65"/>
                  <a:gd name="T24" fmla="*/ 145 w 295"/>
                  <a:gd name="T25" fmla="*/ 17 h 65"/>
                  <a:gd name="T26" fmla="*/ 127 w 295"/>
                  <a:gd name="T27" fmla="*/ 17 h 65"/>
                  <a:gd name="T28" fmla="*/ 114 w 295"/>
                  <a:gd name="T29" fmla="*/ 11 h 65"/>
                  <a:gd name="T30" fmla="*/ 102 w 295"/>
                  <a:gd name="T31" fmla="*/ 11 h 65"/>
                  <a:gd name="T32" fmla="*/ 90 w 295"/>
                  <a:gd name="T33" fmla="*/ 6 h 65"/>
                  <a:gd name="T34" fmla="*/ 72 w 295"/>
                  <a:gd name="T35" fmla="*/ 0 h 65"/>
                  <a:gd name="T36" fmla="*/ 54 w 295"/>
                  <a:gd name="T37" fmla="*/ 0 h 65"/>
                  <a:gd name="T38" fmla="*/ 42 w 295"/>
                  <a:gd name="T39" fmla="*/ 0 h 65"/>
                  <a:gd name="T40" fmla="*/ 24 w 295"/>
                  <a:gd name="T41" fmla="*/ 0 h 65"/>
                  <a:gd name="T42" fmla="*/ 12 w 295"/>
                  <a:gd name="T43" fmla="*/ 0 h 65"/>
                  <a:gd name="T44" fmla="*/ 0 w 295"/>
                  <a:gd name="T45" fmla="*/ 6 h 65"/>
                  <a:gd name="T46" fmla="*/ 0 w 295"/>
                  <a:gd name="T47" fmla="*/ 17 h 65"/>
                  <a:gd name="T48" fmla="*/ 6 w 295"/>
                  <a:gd name="T49" fmla="*/ 23 h 65"/>
                  <a:gd name="T50" fmla="*/ 6 w 295"/>
                  <a:gd name="T51" fmla="*/ 11 h 65"/>
                  <a:gd name="T52" fmla="*/ 24 w 295"/>
                  <a:gd name="T53" fmla="*/ 11 h 65"/>
                  <a:gd name="T54" fmla="*/ 36 w 295"/>
                  <a:gd name="T55" fmla="*/ 11 h 65"/>
                  <a:gd name="T56" fmla="*/ 48 w 295"/>
                  <a:gd name="T57" fmla="*/ 11 h 65"/>
                  <a:gd name="T58" fmla="*/ 60 w 295"/>
                  <a:gd name="T59" fmla="*/ 17 h 65"/>
                  <a:gd name="T60" fmla="*/ 72 w 295"/>
                  <a:gd name="T61" fmla="*/ 23 h 65"/>
                  <a:gd name="T62" fmla="*/ 84 w 295"/>
                  <a:gd name="T63" fmla="*/ 23 h 65"/>
                  <a:gd name="T64" fmla="*/ 96 w 295"/>
                  <a:gd name="T65" fmla="*/ 23 h 65"/>
                  <a:gd name="T66" fmla="*/ 108 w 295"/>
                  <a:gd name="T67" fmla="*/ 23 h 65"/>
                  <a:gd name="T68" fmla="*/ 114 w 295"/>
                  <a:gd name="T69" fmla="*/ 17 h 65"/>
                  <a:gd name="T70" fmla="*/ 127 w 295"/>
                  <a:gd name="T71" fmla="*/ 17 h 65"/>
                  <a:gd name="T72" fmla="*/ 139 w 295"/>
                  <a:gd name="T73" fmla="*/ 29 h 65"/>
                  <a:gd name="T74" fmla="*/ 145 w 295"/>
                  <a:gd name="T75" fmla="*/ 35 h 65"/>
                  <a:gd name="T76" fmla="*/ 157 w 295"/>
                  <a:gd name="T77" fmla="*/ 35 h 65"/>
                  <a:gd name="T78" fmla="*/ 169 w 295"/>
                  <a:gd name="T79" fmla="*/ 35 h 65"/>
                  <a:gd name="T80" fmla="*/ 181 w 295"/>
                  <a:gd name="T81" fmla="*/ 35 h 65"/>
                  <a:gd name="T82" fmla="*/ 193 w 295"/>
                  <a:gd name="T83" fmla="*/ 35 h 65"/>
                  <a:gd name="T84" fmla="*/ 205 w 295"/>
                  <a:gd name="T85" fmla="*/ 35 h 65"/>
                  <a:gd name="T86" fmla="*/ 217 w 295"/>
                  <a:gd name="T87" fmla="*/ 41 h 65"/>
                  <a:gd name="T88" fmla="*/ 229 w 295"/>
                  <a:gd name="T89" fmla="*/ 41 h 65"/>
                  <a:gd name="T90" fmla="*/ 241 w 295"/>
                  <a:gd name="T91" fmla="*/ 41 h 65"/>
                  <a:gd name="T92" fmla="*/ 253 w 295"/>
                  <a:gd name="T93" fmla="*/ 47 h 65"/>
                  <a:gd name="T94" fmla="*/ 265 w 295"/>
                  <a:gd name="T95" fmla="*/ 47 h 65"/>
                  <a:gd name="T96" fmla="*/ 277 w 295"/>
                  <a:gd name="T97" fmla="*/ 47 h 65"/>
                  <a:gd name="T98" fmla="*/ 283 w 295"/>
                  <a:gd name="T99" fmla="*/ 53 h 65"/>
                  <a:gd name="T100" fmla="*/ 289 w 295"/>
                  <a:gd name="T101" fmla="*/ 59 h 65"/>
                  <a:gd name="T102" fmla="*/ 295 w 295"/>
                  <a:gd name="T103" fmla="*/ 59 h 6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95"/>
                  <a:gd name="T157" fmla="*/ 0 h 65"/>
                  <a:gd name="T158" fmla="*/ 295 w 295"/>
                  <a:gd name="T159" fmla="*/ 65 h 6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95" h="65">
                    <a:moveTo>
                      <a:pt x="295" y="59"/>
                    </a:moveTo>
                    <a:lnTo>
                      <a:pt x="295" y="53"/>
                    </a:lnTo>
                    <a:lnTo>
                      <a:pt x="289" y="47"/>
                    </a:lnTo>
                    <a:lnTo>
                      <a:pt x="289" y="41"/>
                    </a:lnTo>
                    <a:lnTo>
                      <a:pt x="283" y="41"/>
                    </a:lnTo>
                    <a:lnTo>
                      <a:pt x="277" y="35"/>
                    </a:lnTo>
                    <a:lnTo>
                      <a:pt x="271" y="35"/>
                    </a:lnTo>
                    <a:lnTo>
                      <a:pt x="271" y="29"/>
                    </a:lnTo>
                    <a:lnTo>
                      <a:pt x="265" y="29"/>
                    </a:lnTo>
                    <a:lnTo>
                      <a:pt x="259" y="29"/>
                    </a:lnTo>
                    <a:lnTo>
                      <a:pt x="253" y="29"/>
                    </a:lnTo>
                    <a:lnTo>
                      <a:pt x="247" y="29"/>
                    </a:lnTo>
                    <a:lnTo>
                      <a:pt x="235" y="23"/>
                    </a:lnTo>
                    <a:lnTo>
                      <a:pt x="229" y="23"/>
                    </a:lnTo>
                    <a:lnTo>
                      <a:pt x="223" y="23"/>
                    </a:lnTo>
                    <a:lnTo>
                      <a:pt x="211" y="23"/>
                    </a:lnTo>
                    <a:lnTo>
                      <a:pt x="205" y="17"/>
                    </a:lnTo>
                    <a:lnTo>
                      <a:pt x="199" y="17"/>
                    </a:lnTo>
                    <a:lnTo>
                      <a:pt x="193" y="17"/>
                    </a:lnTo>
                    <a:lnTo>
                      <a:pt x="187" y="17"/>
                    </a:lnTo>
                    <a:lnTo>
                      <a:pt x="181" y="17"/>
                    </a:lnTo>
                    <a:lnTo>
                      <a:pt x="169" y="17"/>
                    </a:lnTo>
                    <a:lnTo>
                      <a:pt x="163" y="17"/>
                    </a:lnTo>
                    <a:lnTo>
                      <a:pt x="157" y="17"/>
                    </a:lnTo>
                    <a:lnTo>
                      <a:pt x="151" y="17"/>
                    </a:lnTo>
                    <a:lnTo>
                      <a:pt x="145" y="17"/>
                    </a:lnTo>
                    <a:lnTo>
                      <a:pt x="139" y="17"/>
                    </a:lnTo>
                    <a:lnTo>
                      <a:pt x="127" y="17"/>
                    </a:lnTo>
                    <a:lnTo>
                      <a:pt x="121" y="17"/>
                    </a:lnTo>
                    <a:lnTo>
                      <a:pt x="114" y="11"/>
                    </a:lnTo>
                    <a:lnTo>
                      <a:pt x="108" y="11"/>
                    </a:lnTo>
                    <a:lnTo>
                      <a:pt x="102" y="11"/>
                    </a:lnTo>
                    <a:lnTo>
                      <a:pt x="96" y="6"/>
                    </a:lnTo>
                    <a:lnTo>
                      <a:pt x="90" y="6"/>
                    </a:lnTo>
                    <a:lnTo>
                      <a:pt x="78" y="6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18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6" y="11"/>
                    </a:lnTo>
                    <a:lnTo>
                      <a:pt x="42" y="11"/>
                    </a:lnTo>
                    <a:lnTo>
                      <a:pt x="48" y="11"/>
                    </a:lnTo>
                    <a:lnTo>
                      <a:pt x="54" y="17"/>
                    </a:lnTo>
                    <a:lnTo>
                      <a:pt x="60" y="17"/>
                    </a:lnTo>
                    <a:lnTo>
                      <a:pt x="66" y="23"/>
                    </a:lnTo>
                    <a:lnTo>
                      <a:pt x="72" y="23"/>
                    </a:lnTo>
                    <a:lnTo>
                      <a:pt x="78" y="23"/>
                    </a:lnTo>
                    <a:lnTo>
                      <a:pt x="84" y="23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2" y="23"/>
                    </a:lnTo>
                    <a:lnTo>
                      <a:pt x="108" y="23"/>
                    </a:lnTo>
                    <a:lnTo>
                      <a:pt x="114" y="23"/>
                    </a:lnTo>
                    <a:lnTo>
                      <a:pt x="114" y="17"/>
                    </a:lnTo>
                    <a:lnTo>
                      <a:pt x="121" y="17"/>
                    </a:lnTo>
                    <a:lnTo>
                      <a:pt x="127" y="17"/>
                    </a:lnTo>
                    <a:lnTo>
                      <a:pt x="133" y="23"/>
                    </a:lnTo>
                    <a:lnTo>
                      <a:pt x="139" y="29"/>
                    </a:lnTo>
                    <a:lnTo>
                      <a:pt x="139" y="35"/>
                    </a:lnTo>
                    <a:lnTo>
                      <a:pt x="145" y="35"/>
                    </a:lnTo>
                    <a:lnTo>
                      <a:pt x="151" y="35"/>
                    </a:lnTo>
                    <a:lnTo>
                      <a:pt x="157" y="35"/>
                    </a:lnTo>
                    <a:lnTo>
                      <a:pt x="163" y="35"/>
                    </a:lnTo>
                    <a:lnTo>
                      <a:pt x="169" y="35"/>
                    </a:lnTo>
                    <a:lnTo>
                      <a:pt x="175" y="35"/>
                    </a:lnTo>
                    <a:lnTo>
                      <a:pt x="181" y="35"/>
                    </a:lnTo>
                    <a:lnTo>
                      <a:pt x="187" y="35"/>
                    </a:lnTo>
                    <a:lnTo>
                      <a:pt x="193" y="35"/>
                    </a:lnTo>
                    <a:lnTo>
                      <a:pt x="199" y="35"/>
                    </a:lnTo>
                    <a:lnTo>
                      <a:pt x="205" y="35"/>
                    </a:lnTo>
                    <a:lnTo>
                      <a:pt x="211" y="41"/>
                    </a:lnTo>
                    <a:lnTo>
                      <a:pt x="217" y="41"/>
                    </a:lnTo>
                    <a:lnTo>
                      <a:pt x="223" y="41"/>
                    </a:lnTo>
                    <a:lnTo>
                      <a:pt x="229" y="41"/>
                    </a:lnTo>
                    <a:lnTo>
                      <a:pt x="235" y="41"/>
                    </a:lnTo>
                    <a:lnTo>
                      <a:pt x="241" y="41"/>
                    </a:lnTo>
                    <a:lnTo>
                      <a:pt x="247" y="47"/>
                    </a:lnTo>
                    <a:lnTo>
                      <a:pt x="253" y="47"/>
                    </a:lnTo>
                    <a:lnTo>
                      <a:pt x="259" y="47"/>
                    </a:lnTo>
                    <a:lnTo>
                      <a:pt x="265" y="47"/>
                    </a:lnTo>
                    <a:lnTo>
                      <a:pt x="271" y="47"/>
                    </a:lnTo>
                    <a:lnTo>
                      <a:pt x="277" y="47"/>
                    </a:lnTo>
                    <a:lnTo>
                      <a:pt x="277" y="53"/>
                    </a:lnTo>
                    <a:lnTo>
                      <a:pt x="283" y="53"/>
                    </a:lnTo>
                    <a:lnTo>
                      <a:pt x="283" y="59"/>
                    </a:lnTo>
                    <a:lnTo>
                      <a:pt x="289" y="59"/>
                    </a:lnTo>
                    <a:lnTo>
                      <a:pt x="289" y="65"/>
                    </a:lnTo>
                    <a:lnTo>
                      <a:pt x="295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7" name="Freeform 284"/>
              <p:cNvSpPr>
                <a:spLocks/>
              </p:cNvSpPr>
              <p:nvPr/>
            </p:nvSpPr>
            <p:spPr bwMode="auto">
              <a:xfrm>
                <a:off x="978" y="4049"/>
                <a:ext cx="169" cy="24"/>
              </a:xfrm>
              <a:custGeom>
                <a:avLst/>
                <a:gdLst>
                  <a:gd name="T0" fmla="*/ 163 w 169"/>
                  <a:gd name="T1" fmla="*/ 18 h 24"/>
                  <a:gd name="T2" fmla="*/ 157 w 169"/>
                  <a:gd name="T3" fmla="*/ 24 h 24"/>
                  <a:gd name="T4" fmla="*/ 151 w 169"/>
                  <a:gd name="T5" fmla="*/ 24 h 24"/>
                  <a:gd name="T6" fmla="*/ 145 w 169"/>
                  <a:gd name="T7" fmla="*/ 24 h 24"/>
                  <a:gd name="T8" fmla="*/ 133 w 169"/>
                  <a:gd name="T9" fmla="*/ 24 h 24"/>
                  <a:gd name="T10" fmla="*/ 121 w 169"/>
                  <a:gd name="T11" fmla="*/ 24 h 24"/>
                  <a:gd name="T12" fmla="*/ 115 w 169"/>
                  <a:gd name="T13" fmla="*/ 24 h 24"/>
                  <a:gd name="T14" fmla="*/ 103 w 169"/>
                  <a:gd name="T15" fmla="*/ 24 h 24"/>
                  <a:gd name="T16" fmla="*/ 91 w 169"/>
                  <a:gd name="T17" fmla="*/ 24 h 24"/>
                  <a:gd name="T18" fmla="*/ 78 w 169"/>
                  <a:gd name="T19" fmla="*/ 24 h 24"/>
                  <a:gd name="T20" fmla="*/ 72 w 169"/>
                  <a:gd name="T21" fmla="*/ 24 h 24"/>
                  <a:gd name="T22" fmla="*/ 60 w 169"/>
                  <a:gd name="T23" fmla="*/ 18 h 24"/>
                  <a:gd name="T24" fmla="*/ 48 w 169"/>
                  <a:gd name="T25" fmla="*/ 18 h 24"/>
                  <a:gd name="T26" fmla="*/ 42 w 169"/>
                  <a:gd name="T27" fmla="*/ 18 h 24"/>
                  <a:gd name="T28" fmla="*/ 36 w 169"/>
                  <a:gd name="T29" fmla="*/ 18 h 24"/>
                  <a:gd name="T30" fmla="*/ 24 w 169"/>
                  <a:gd name="T31" fmla="*/ 18 h 24"/>
                  <a:gd name="T32" fmla="*/ 24 w 169"/>
                  <a:gd name="T33" fmla="*/ 24 h 24"/>
                  <a:gd name="T34" fmla="*/ 18 w 169"/>
                  <a:gd name="T35" fmla="*/ 24 h 24"/>
                  <a:gd name="T36" fmla="*/ 12 w 169"/>
                  <a:gd name="T37" fmla="*/ 24 h 24"/>
                  <a:gd name="T38" fmla="*/ 6 w 169"/>
                  <a:gd name="T39" fmla="*/ 24 h 24"/>
                  <a:gd name="T40" fmla="*/ 0 w 169"/>
                  <a:gd name="T41" fmla="*/ 24 h 24"/>
                  <a:gd name="T42" fmla="*/ 6 w 169"/>
                  <a:gd name="T43" fmla="*/ 18 h 24"/>
                  <a:gd name="T44" fmla="*/ 12 w 169"/>
                  <a:gd name="T45" fmla="*/ 18 h 24"/>
                  <a:gd name="T46" fmla="*/ 12 w 169"/>
                  <a:gd name="T47" fmla="*/ 12 h 24"/>
                  <a:gd name="T48" fmla="*/ 18 w 169"/>
                  <a:gd name="T49" fmla="*/ 6 h 24"/>
                  <a:gd name="T50" fmla="*/ 24 w 169"/>
                  <a:gd name="T51" fmla="*/ 6 h 24"/>
                  <a:gd name="T52" fmla="*/ 30 w 169"/>
                  <a:gd name="T53" fmla="*/ 6 h 24"/>
                  <a:gd name="T54" fmla="*/ 36 w 169"/>
                  <a:gd name="T55" fmla="*/ 0 h 24"/>
                  <a:gd name="T56" fmla="*/ 42 w 169"/>
                  <a:gd name="T57" fmla="*/ 0 h 24"/>
                  <a:gd name="T58" fmla="*/ 48 w 169"/>
                  <a:gd name="T59" fmla="*/ 0 h 24"/>
                  <a:gd name="T60" fmla="*/ 54 w 169"/>
                  <a:gd name="T61" fmla="*/ 0 h 24"/>
                  <a:gd name="T62" fmla="*/ 60 w 169"/>
                  <a:gd name="T63" fmla="*/ 0 h 24"/>
                  <a:gd name="T64" fmla="*/ 66 w 169"/>
                  <a:gd name="T65" fmla="*/ 6 h 24"/>
                  <a:gd name="T66" fmla="*/ 78 w 169"/>
                  <a:gd name="T67" fmla="*/ 6 h 24"/>
                  <a:gd name="T68" fmla="*/ 85 w 169"/>
                  <a:gd name="T69" fmla="*/ 6 h 24"/>
                  <a:gd name="T70" fmla="*/ 97 w 169"/>
                  <a:gd name="T71" fmla="*/ 6 h 24"/>
                  <a:gd name="T72" fmla="*/ 103 w 169"/>
                  <a:gd name="T73" fmla="*/ 12 h 24"/>
                  <a:gd name="T74" fmla="*/ 115 w 169"/>
                  <a:gd name="T75" fmla="*/ 12 h 24"/>
                  <a:gd name="T76" fmla="*/ 121 w 169"/>
                  <a:gd name="T77" fmla="*/ 12 h 24"/>
                  <a:gd name="T78" fmla="*/ 133 w 169"/>
                  <a:gd name="T79" fmla="*/ 18 h 24"/>
                  <a:gd name="T80" fmla="*/ 139 w 169"/>
                  <a:gd name="T81" fmla="*/ 18 h 24"/>
                  <a:gd name="T82" fmla="*/ 151 w 169"/>
                  <a:gd name="T83" fmla="*/ 18 h 24"/>
                  <a:gd name="T84" fmla="*/ 157 w 169"/>
                  <a:gd name="T85" fmla="*/ 18 h 24"/>
                  <a:gd name="T86" fmla="*/ 163 w 169"/>
                  <a:gd name="T87" fmla="*/ 18 h 24"/>
                  <a:gd name="T88" fmla="*/ 169 w 169"/>
                  <a:gd name="T89" fmla="*/ 18 h 24"/>
                  <a:gd name="T90" fmla="*/ 169 w 169"/>
                  <a:gd name="T91" fmla="*/ 18 h 2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69"/>
                  <a:gd name="T139" fmla="*/ 0 h 24"/>
                  <a:gd name="T140" fmla="*/ 169 w 169"/>
                  <a:gd name="T141" fmla="*/ 24 h 2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69" h="24">
                    <a:moveTo>
                      <a:pt x="169" y="18"/>
                    </a:moveTo>
                    <a:lnTo>
                      <a:pt x="163" y="18"/>
                    </a:lnTo>
                    <a:lnTo>
                      <a:pt x="157" y="24"/>
                    </a:lnTo>
                    <a:lnTo>
                      <a:pt x="151" y="24"/>
                    </a:lnTo>
                    <a:lnTo>
                      <a:pt x="145" y="24"/>
                    </a:lnTo>
                    <a:lnTo>
                      <a:pt x="139" y="24"/>
                    </a:lnTo>
                    <a:lnTo>
                      <a:pt x="133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5" y="24"/>
                    </a:lnTo>
                    <a:lnTo>
                      <a:pt x="109" y="24"/>
                    </a:lnTo>
                    <a:lnTo>
                      <a:pt x="103" y="24"/>
                    </a:lnTo>
                    <a:lnTo>
                      <a:pt x="97" y="24"/>
                    </a:lnTo>
                    <a:lnTo>
                      <a:pt x="91" y="24"/>
                    </a:lnTo>
                    <a:lnTo>
                      <a:pt x="85" y="24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66" y="24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6" y="18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2" y="24"/>
                    </a:lnTo>
                    <a:lnTo>
                      <a:pt x="6" y="24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8" y="6"/>
                    </a:lnTo>
                    <a:lnTo>
                      <a:pt x="85" y="6"/>
                    </a:lnTo>
                    <a:lnTo>
                      <a:pt x="91" y="6"/>
                    </a:lnTo>
                    <a:lnTo>
                      <a:pt x="97" y="6"/>
                    </a:lnTo>
                    <a:lnTo>
                      <a:pt x="97" y="12"/>
                    </a:lnTo>
                    <a:lnTo>
                      <a:pt x="103" y="12"/>
                    </a:lnTo>
                    <a:lnTo>
                      <a:pt x="109" y="12"/>
                    </a:lnTo>
                    <a:lnTo>
                      <a:pt x="115" y="12"/>
                    </a:lnTo>
                    <a:lnTo>
                      <a:pt x="121" y="12"/>
                    </a:lnTo>
                    <a:lnTo>
                      <a:pt x="127" y="18"/>
                    </a:lnTo>
                    <a:lnTo>
                      <a:pt x="133" y="18"/>
                    </a:lnTo>
                    <a:lnTo>
                      <a:pt x="139" y="18"/>
                    </a:lnTo>
                    <a:lnTo>
                      <a:pt x="145" y="18"/>
                    </a:lnTo>
                    <a:lnTo>
                      <a:pt x="151" y="18"/>
                    </a:lnTo>
                    <a:lnTo>
                      <a:pt x="157" y="18"/>
                    </a:lnTo>
                    <a:lnTo>
                      <a:pt x="163" y="18"/>
                    </a:lnTo>
                    <a:lnTo>
                      <a:pt x="169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8" name="Freeform 285"/>
              <p:cNvSpPr>
                <a:spLocks/>
              </p:cNvSpPr>
              <p:nvPr/>
            </p:nvSpPr>
            <p:spPr bwMode="auto">
              <a:xfrm>
                <a:off x="978" y="4049"/>
                <a:ext cx="169" cy="24"/>
              </a:xfrm>
              <a:custGeom>
                <a:avLst/>
                <a:gdLst>
                  <a:gd name="T0" fmla="*/ 169 w 169"/>
                  <a:gd name="T1" fmla="*/ 18 h 24"/>
                  <a:gd name="T2" fmla="*/ 163 w 169"/>
                  <a:gd name="T3" fmla="*/ 18 h 24"/>
                  <a:gd name="T4" fmla="*/ 157 w 169"/>
                  <a:gd name="T5" fmla="*/ 24 h 24"/>
                  <a:gd name="T6" fmla="*/ 151 w 169"/>
                  <a:gd name="T7" fmla="*/ 24 h 24"/>
                  <a:gd name="T8" fmla="*/ 145 w 169"/>
                  <a:gd name="T9" fmla="*/ 24 h 24"/>
                  <a:gd name="T10" fmla="*/ 139 w 169"/>
                  <a:gd name="T11" fmla="*/ 24 h 24"/>
                  <a:gd name="T12" fmla="*/ 133 w 169"/>
                  <a:gd name="T13" fmla="*/ 24 h 24"/>
                  <a:gd name="T14" fmla="*/ 127 w 169"/>
                  <a:gd name="T15" fmla="*/ 24 h 24"/>
                  <a:gd name="T16" fmla="*/ 121 w 169"/>
                  <a:gd name="T17" fmla="*/ 24 h 24"/>
                  <a:gd name="T18" fmla="*/ 115 w 169"/>
                  <a:gd name="T19" fmla="*/ 24 h 24"/>
                  <a:gd name="T20" fmla="*/ 109 w 169"/>
                  <a:gd name="T21" fmla="*/ 24 h 24"/>
                  <a:gd name="T22" fmla="*/ 103 w 169"/>
                  <a:gd name="T23" fmla="*/ 24 h 24"/>
                  <a:gd name="T24" fmla="*/ 97 w 169"/>
                  <a:gd name="T25" fmla="*/ 24 h 24"/>
                  <a:gd name="T26" fmla="*/ 91 w 169"/>
                  <a:gd name="T27" fmla="*/ 24 h 24"/>
                  <a:gd name="T28" fmla="*/ 85 w 169"/>
                  <a:gd name="T29" fmla="*/ 24 h 24"/>
                  <a:gd name="T30" fmla="*/ 78 w 169"/>
                  <a:gd name="T31" fmla="*/ 24 h 24"/>
                  <a:gd name="T32" fmla="*/ 72 w 169"/>
                  <a:gd name="T33" fmla="*/ 24 h 24"/>
                  <a:gd name="T34" fmla="*/ 66 w 169"/>
                  <a:gd name="T35" fmla="*/ 24 h 24"/>
                  <a:gd name="T36" fmla="*/ 60 w 169"/>
                  <a:gd name="T37" fmla="*/ 18 h 24"/>
                  <a:gd name="T38" fmla="*/ 54 w 169"/>
                  <a:gd name="T39" fmla="*/ 18 h 24"/>
                  <a:gd name="T40" fmla="*/ 48 w 169"/>
                  <a:gd name="T41" fmla="*/ 18 h 24"/>
                  <a:gd name="T42" fmla="*/ 42 w 169"/>
                  <a:gd name="T43" fmla="*/ 18 h 24"/>
                  <a:gd name="T44" fmla="*/ 36 w 169"/>
                  <a:gd name="T45" fmla="*/ 18 h 24"/>
                  <a:gd name="T46" fmla="*/ 30 w 169"/>
                  <a:gd name="T47" fmla="*/ 18 h 24"/>
                  <a:gd name="T48" fmla="*/ 24 w 169"/>
                  <a:gd name="T49" fmla="*/ 18 h 24"/>
                  <a:gd name="T50" fmla="*/ 24 w 169"/>
                  <a:gd name="T51" fmla="*/ 24 h 24"/>
                  <a:gd name="T52" fmla="*/ 18 w 169"/>
                  <a:gd name="T53" fmla="*/ 24 h 24"/>
                  <a:gd name="T54" fmla="*/ 12 w 169"/>
                  <a:gd name="T55" fmla="*/ 24 h 24"/>
                  <a:gd name="T56" fmla="*/ 6 w 169"/>
                  <a:gd name="T57" fmla="*/ 24 h 24"/>
                  <a:gd name="T58" fmla="*/ 0 w 169"/>
                  <a:gd name="T59" fmla="*/ 24 h 24"/>
                  <a:gd name="T60" fmla="*/ 6 w 169"/>
                  <a:gd name="T61" fmla="*/ 18 h 24"/>
                  <a:gd name="T62" fmla="*/ 12 w 169"/>
                  <a:gd name="T63" fmla="*/ 18 h 24"/>
                  <a:gd name="T64" fmla="*/ 12 w 169"/>
                  <a:gd name="T65" fmla="*/ 12 h 24"/>
                  <a:gd name="T66" fmla="*/ 18 w 169"/>
                  <a:gd name="T67" fmla="*/ 12 h 24"/>
                  <a:gd name="T68" fmla="*/ 18 w 169"/>
                  <a:gd name="T69" fmla="*/ 6 h 24"/>
                  <a:gd name="T70" fmla="*/ 24 w 169"/>
                  <a:gd name="T71" fmla="*/ 6 h 24"/>
                  <a:gd name="T72" fmla="*/ 30 w 169"/>
                  <a:gd name="T73" fmla="*/ 6 h 24"/>
                  <a:gd name="T74" fmla="*/ 36 w 169"/>
                  <a:gd name="T75" fmla="*/ 0 h 24"/>
                  <a:gd name="T76" fmla="*/ 42 w 169"/>
                  <a:gd name="T77" fmla="*/ 0 h 24"/>
                  <a:gd name="T78" fmla="*/ 48 w 169"/>
                  <a:gd name="T79" fmla="*/ 0 h 24"/>
                  <a:gd name="T80" fmla="*/ 54 w 169"/>
                  <a:gd name="T81" fmla="*/ 0 h 24"/>
                  <a:gd name="T82" fmla="*/ 60 w 169"/>
                  <a:gd name="T83" fmla="*/ 0 h 24"/>
                  <a:gd name="T84" fmla="*/ 66 w 169"/>
                  <a:gd name="T85" fmla="*/ 0 h 24"/>
                  <a:gd name="T86" fmla="*/ 66 w 169"/>
                  <a:gd name="T87" fmla="*/ 6 h 24"/>
                  <a:gd name="T88" fmla="*/ 72 w 169"/>
                  <a:gd name="T89" fmla="*/ 6 h 24"/>
                  <a:gd name="T90" fmla="*/ 78 w 169"/>
                  <a:gd name="T91" fmla="*/ 6 h 24"/>
                  <a:gd name="T92" fmla="*/ 85 w 169"/>
                  <a:gd name="T93" fmla="*/ 6 h 24"/>
                  <a:gd name="T94" fmla="*/ 91 w 169"/>
                  <a:gd name="T95" fmla="*/ 6 h 24"/>
                  <a:gd name="T96" fmla="*/ 97 w 169"/>
                  <a:gd name="T97" fmla="*/ 6 h 24"/>
                  <a:gd name="T98" fmla="*/ 97 w 169"/>
                  <a:gd name="T99" fmla="*/ 12 h 24"/>
                  <a:gd name="T100" fmla="*/ 103 w 169"/>
                  <a:gd name="T101" fmla="*/ 12 h 24"/>
                  <a:gd name="T102" fmla="*/ 109 w 169"/>
                  <a:gd name="T103" fmla="*/ 12 h 24"/>
                  <a:gd name="T104" fmla="*/ 115 w 169"/>
                  <a:gd name="T105" fmla="*/ 12 h 24"/>
                  <a:gd name="T106" fmla="*/ 121 w 169"/>
                  <a:gd name="T107" fmla="*/ 12 h 24"/>
                  <a:gd name="T108" fmla="*/ 127 w 169"/>
                  <a:gd name="T109" fmla="*/ 18 h 24"/>
                  <a:gd name="T110" fmla="*/ 133 w 169"/>
                  <a:gd name="T111" fmla="*/ 18 h 24"/>
                  <a:gd name="T112" fmla="*/ 139 w 169"/>
                  <a:gd name="T113" fmla="*/ 18 h 24"/>
                  <a:gd name="T114" fmla="*/ 145 w 169"/>
                  <a:gd name="T115" fmla="*/ 18 h 24"/>
                  <a:gd name="T116" fmla="*/ 151 w 169"/>
                  <a:gd name="T117" fmla="*/ 18 h 24"/>
                  <a:gd name="T118" fmla="*/ 157 w 169"/>
                  <a:gd name="T119" fmla="*/ 18 h 24"/>
                  <a:gd name="T120" fmla="*/ 163 w 169"/>
                  <a:gd name="T121" fmla="*/ 18 h 24"/>
                  <a:gd name="T122" fmla="*/ 169 w 169"/>
                  <a:gd name="T123" fmla="*/ 18 h 2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69"/>
                  <a:gd name="T187" fmla="*/ 0 h 24"/>
                  <a:gd name="T188" fmla="*/ 169 w 169"/>
                  <a:gd name="T189" fmla="*/ 24 h 2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69" h="24">
                    <a:moveTo>
                      <a:pt x="169" y="18"/>
                    </a:moveTo>
                    <a:lnTo>
                      <a:pt x="163" y="18"/>
                    </a:lnTo>
                    <a:lnTo>
                      <a:pt x="157" y="24"/>
                    </a:lnTo>
                    <a:lnTo>
                      <a:pt x="151" y="24"/>
                    </a:lnTo>
                    <a:lnTo>
                      <a:pt x="145" y="24"/>
                    </a:lnTo>
                    <a:lnTo>
                      <a:pt x="139" y="24"/>
                    </a:lnTo>
                    <a:lnTo>
                      <a:pt x="133" y="24"/>
                    </a:lnTo>
                    <a:lnTo>
                      <a:pt x="127" y="24"/>
                    </a:lnTo>
                    <a:lnTo>
                      <a:pt x="121" y="24"/>
                    </a:lnTo>
                    <a:lnTo>
                      <a:pt x="115" y="24"/>
                    </a:lnTo>
                    <a:lnTo>
                      <a:pt x="109" y="24"/>
                    </a:lnTo>
                    <a:lnTo>
                      <a:pt x="103" y="24"/>
                    </a:lnTo>
                    <a:lnTo>
                      <a:pt x="97" y="24"/>
                    </a:lnTo>
                    <a:lnTo>
                      <a:pt x="91" y="24"/>
                    </a:lnTo>
                    <a:lnTo>
                      <a:pt x="85" y="24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66" y="24"/>
                    </a:lnTo>
                    <a:lnTo>
                      <a:pt x="60" y="18"/>
                    </a:lnTo>
                    <a:lnTo>
                      <a:pt x="54" y="18"/>
                    </a:lnTo>
                    <a:lnTo>
                      <a:pt x="48" y="18"/>
                    </a:lnTo>
                    <a:lnTo>
                      <a:pt x="42" y="18"/>
                    </a:lnTo>
                    <a:lnTo>
                      <a:pt x="36" y="18"/>
                    </a:lnTo>
                    <a:lnTo>
                      <a:pt x="30" y="18"/>
                    </a:lnTo>
                    <a:lnTo>
                      <a:pt x="24" y="18"/>
                    </a:lnTo>
                    <a:lnTo>
                      <a:pt x="24" y="24"/>
                    </a:lnTo>
                    <a:lnTo>
                      <a:pt x="18" y="24"/>
                    </a:lnTo>
                    <a:lnTo>
                      <a:pt x="12" y="24"/>
                    </a:lnTo>
                    <a:lnTo>
                      <a:pt x="6" y="24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8" y="6"/>
                    </a:lnTo>
                    <a:lnTo>
                      <a:pt x="85" y="6"/>
                    </a:lnTo>
                    <a:lnTo>
                      <a:pt x="91" y="6"/>
                    </a:lnTo>
                    <a:lnTo>
                      <a:pt x="97" y="6"/>
                    </a:lnTo>
                    <a:lnTo>
                      <a:pt x="97" y="12"/>
                    </a:lnTo>
                    <a:lnTo>
                      <a:pt x="103" y="12"/>
                    </a:lnTo>
                    <a:lnTo>
                      <a:pt x="109" y="12"/>
                    </a:lnTo>
                    <a:lnTo>
                      <a:pt x="115" y="12"/>
                    </a:lnTo>
                    <a:lnTo>
                      <a:pt x="121" y="12"/>
                    </a:lnTo>
                    <a:lnTo>
                      <a:pt x="127" y="18"/>
                    </a:lnTo>
                    <a:lnTo>
                      <a:pt x="133" y="18"/>
                    </a:lnTo>
                    <a:lnTo>
                      <a:pt x="139" y="18"/>
                    </a:lnTo>
                    <a:lnTo>
                      <a:pt x="145" y="18"/>
                    </a:lnTo>
                    <a:lnTo>
                      <a:pt x="151" y="18"/>
                    </a:lnTo>
                    <a:lnTo>
                      <a:pt x="157" y="18"/>
                    </a:lnTo>
                    <a:lnTo>
                      <a:pt x="163" y="18"/>
                    </a:lnTo>
                    <a:lnTo>
                      <a:pt x="169" y="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9" name="Freeform 286"/>
              <p:cNvSpPr>
                <a:spLocks/>
              </p:cNvSpPr>
              <p:nvPr/>
            </p:nvSpPr>
            <p:spPr bwMode="auto">
              <a:xfrm>
                <a:off x="1388" y="4032"/>
                <a:ext cx="36" cy="161"/>
              </a:xfrm>
              <a:custGeom>
                <a:avLst/>
                <a:gdLst>
                  <a:gd name="T0" fmla="*/ 0 w 36"/>
                  <a:gd name="T1" fmla="*/ 161 h 161"/>
                  <a:gd name="T2" fmla="*/ 36 w 36"/>
                  <a:gd name="T3" fmla="*/ 161 h 161"/>
                  <a:gd name="T4" fmla="*/ 30 w 36"/>
                  <a:gd name="T5" fmla="*/ 0 h 161"/>
                  <a:gd name="T6" fmla="*/ 6 w 36"/>
                  <a:gd name="T7" fmla="*/ 0 h 161"/>
                  <a:gd name="T8" fmla="*/ 0 w 36"/>
                  <a:gd name="T9" fmla="*/ 161 h 161"/>
                  <a:gd name="T10" fmla="*/ 0 w 36"/>
                  <a:gd name="T11" fmla="*/ 161 h 161"/>
                  <a:gd name="T12" fmla="*/ 0 w 36"/>
                  <a:gd name="T13" fmla="*/ 161 h 161"/>
                  <a:gd name="T14" fmla="*/ 0 w 36"/>
                  <a:gd name="T15" fmla="*/ 161 h 1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161"/>
                  <a:gd name="T26" fmla="*/ 36 w 36"/>
                  <a:gd name="T27" fmla="*/ 161 h 1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161">
                    <a:moveTo>
                      <a:pt x="0" y="161"/>
                    </a:moveTo>
                    <a:lnTo>
                      <a:pt x="36" y="161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0" name="Freeform 287"/>
              <p:cNvSpPr>
                <a:spLocks/>
              </p:cNvSpPr>
              <p:nvPr/>
            </p:nvSpPr>
            <p:spPr bwMode="auto">
              <a:xfrm>
                <a:off x="1388" y="4032"/>
                <a:ext cx="36" cy="161"/>
              </a:xfrm>
              <a:custGeom>
                <a:avLst/>
                <a:gdLst>
                  <a:gd name="T0" fmla="*/ 0 w 36"/>
                  <a:gd name="T1" fmla="*/ 161 h 161"/>
                  <a:gd name="T2" fmla="*/ 36 w 36"/>
                  <a:gd name="T3" fmla="*/ 161 h 161"/>
                  <a:gd name="T4" fmla="*/ 30 w 36"/>
                  <a:gd name="T5" fmla="*/ 0 h 161"/>
                  <a:gd name="T6" fmla="*/ 6 w 36"/>
                  <a:gd name="T7" fmla="*/ 0 h 161"/>
                  <a:gd name="T8" fmla="*/ 0 w 36"/>
                  <a:gd name="T9" fmla="*/ 16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61"/>
                  <a:gd name="T17" fmla="*/ 36 w 36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61">
                    <a:moveTo>
                      <a:pt x="0" y="161"/>
                    </a:moveTo>
                    <a:lnTo>
                      <a:pt x="36" y="161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1" name="Line 288"/>
              <p:cNvSpPr>
                <a:spLocks noChangeShapeType="1"/>
              </p:cNvSpPr>
              <p:nvPr/>
            </p:nvSpPr>
            <p:spPr bwMode="auto">
              <a:xfrm>
                <a:off x="1394" y="4038"/>
                <a:ext cx="1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2" name="Line 289"/>
              <p:cNvSpPr>
                <a:spLocks noChangeShapeType="1"/>
              </p:cNvSpPr>
              <p:nvPr/>
            </p:nvSpPr>
            <p:spPr bwMode="auto">
              <a:xfrm>
                <a:off x="1394" y="4032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3" name="Freeform 290"/>
              <p:cNvSpPr>
                <a:spLocks/>
              </p:cNvSpPr>
              <p:nvPr/>
            </p:nvSpPr>
            <p:spPr bwMode="auto">
              <a:xfrm>
                <a:off x="1406" y="404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4" name="Freeform 291"/>
              <p:cNvSpPr>
                <a:spLocks/>
              </p:cNvSpPr>
              <p:nvPr/>
            </p:nvSpPr>
            <p:spPr bwMode="auto">
              <a:xfrm>
                <a:off x="1406" y="404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" name="Freeform 292"/>
              <p:cNvSpPr>
                <a:spLocks/>
              </p:cNvSpPr>
              <p:nvPr/>
            </p:nvSpPr>
            <p:spPr bwMode="auto">
              <a:xfrm>
                <a:off x="1406" y="404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" name="Line 293"/>
              <p:cNvSpPr>
                <a:spLocks noChangeShapeType="1"/>
              </p:cNvSpPr>
              <p:nvPr/>
            </p:nvSpPr>
            <p:spPr bwMode="auto">
              <a:xfrm flipH="1">
                <a:off x="1406" y="404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" name="Freeform 294"/>
              <p:cNvSpPr>
                <a:spLocks/>
              </p:cNvSpPr>
              <p:nvPr/>
            </p:nvSpPr>
            <p:spPr bwMode="auto">
              <a:xfrm>
                <a:off x="1406" y="406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" name="Freeform 295"/>
              <p:cNvSpPr>
                <a:spLocks/>
              </p:cNvSpPr>
              <p:nvPr/>
            </p:nvSpPr>
            <p:spPr bwMode="auto">
              <a:xfrm>
                <a:off x="1406" y="406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" name="Freeform 296"/>
              <p:cNvSpPr>
                <a:spLocks/>
              </p:cNvSpPr>
              <p:nvPr/>
            </p:nvSpPr>
            <p:spPr bwMode="auto">
              <a:xfrm>
                <a:off x="1400" y="407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" name="Freeform 297"/>
              <p:cNvSpPr>
                <a:spLocks/>
              </p:cNvSpPr>
              <p:nvPr/>
            </p:nvSpPr>
            <p:spPr bwMode="auto">
              <a:xfrm>
                <a:off x="1400" y="407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" name="Freeform 298"/>
              <p:cNvSpPr>
                <a:spLocks/>
              </p:cNvSpPr>
              <p:nvPr/>
            </p:nvSpPr>
            <p:spPr bwMode="auto">
              <a:xfrm>
                <a:off x="1406" y="405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" name="Freeform 299"/>
              <p:cNvSpPr>
                <a:spLocks/>
              </p:cNvSpPr>
              <p:nvPr/>
            </p:nvSpPr>
            <p:spPr bwMode="auto">
              <a:xfrm>
                <a:off x="1406" y="405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" name="Freeform 300"/>
              <p:cNvSpPr>
                <a:spLocks/>
              </p:cNvSpPr>
              <p:nvPr/>
            </p:nvSpPr>
            <p:spPr bwMode="auto">
              <a:xfrm>
                <a:off x="1412" y="407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" name="Freeform 301"/>
              <p:cNvSpPr>
                <a:spLocks/>
              </p:cNvSpPr>
              <p:nvPr/>
            </p:nvSpPr>
            <p:spPr bwMode="auto">
              <a:xfrm>
                <a:off x="1406" y="4073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" name="Freeform 302"/>
              <p:cNvSpPr>
                <a:spLocks/>
              </p:cNvSpPr>
              <p:nvPr/>
            </p:nvSpPr>
            <p:spPr bwMode="auto">
              <a:xfrm>
                <a:off x="1406" y="406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" name="Freeform 303"/>
              <p:cNvSpPr>
                <a:spLocks/>
              </p:cNvSpPr>
              <p:nvPr/>
            </p:nvSpPr>
            <p:spPr bwMode="auto">
              <a:xfrm>
                <a:off x="1406" y="406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" name="Line 304"/>
              <p:cNvSpPr>
                <a:spLocks noChangeShapeType="1"/>
              </p:cNvSpPr>
              <p:nvPr/>
            </p:nvSpPr>
            <p:spPr bwMode="auto">
              <a:xfrm flipH="1">
                <a:off x="1394" y="407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8" name="Line 305"/>
              <p:cNvSpPr>
                <a:spLocks noChangeShapeType="1"/>
              </p:cNvSpPr>
              <p:nvPr/>
            </p:nvSpPr>
            <p:spPr bwMode="auto">
              <a:xfrm flipH="1">
                <a:off x="1394" y="407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" name="Line 306"/>
              <p:cNvSpPr>
                <a:spLocks noChangeShapeType="1"/>
              </p:cNvSpPr>
              <p:nvPr/>
            </p:nvSpPr>
            <p:spPr bwMode="auto">
              <a:xfrm flipH="1">
                <a:off x="1412" y="408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" name="Line 307"/>
              <p:cNvSpPr>
                <a:spLocks noChangeShapeType="1"/>
              </p:cNvSpPr>
              <p:nvPr/>
            </p:nvSpPr>
            <p:spPr bwMode="auto">
              <a:xfrm flipH="1">
                <a:off x="1406" y="408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" name="Line 308"/>
              <p:cNvSpPr>
                <a:spLocks noChangeShapeType="1"/>
              </p:cNvSpPr>
              <p:nvPr/>
            </p:nvSpPr>
            <p:spPr bwMode="auto">
              <a:xfrm flipH="1">
                <a:off x="1406" y="407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2" name="Line 309"/>
              <p:cNvSpPr>
                <a:spLocks noChangeShapeType="1"/>
              </p:cNvSpPr>
              <p:nvPr/>
            </p:nvSpPr>
            <p:spPr bwMode="auto">
              <a:xfrm flipH="1">
                <a:off x="1406" y="407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3" name="Line 310"/>
              <p:cNvSpPr>
                <a:spLocks noChangeShapeType="1"/>
              </p:cNvSpPr>
              <p:nvPr/>
            </p:nvSpPr>
            <p:spPr bwMode="auto">
              <a:xfrm flipH="1">
                <a:off x="1394" y="410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4" name="Line 311"/>
              <p:cNvSpPr>
                <a:spLocks noChangeShapeType="1"/>
              </p:cNvSpPr>
              <p:nvPr/>
            </p:nvSpPr>
            <p:spPr bwMode="auto">
              <a:xfrm flipH="1">
                <a:off x="1394" y="410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5" name="Freeform 312"/>
              <p:cNvSpPr>
                <a:spLocks/>
              </p:cNvSpPr>
              <p:nvPr/>
            </p:nvSpPr>
            <p:spPr bwMode="auto">
              <a:xfrm>
                <a:off x="1412" y="413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6" name="Line 313"/>
              <p:cNvSpPr>
                <a:spLocks noChangeShapeType="1"/>
              </p:cNvSpPr>
              <p:nvPr/>
            </p:nvSpPr>
            <p:spPr bwMode="auto">
              <a:xfrm flipH="1">
                <a:off x="1412" y="413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7" name="Freeform 314"/>
              <p:cNvSpPr>
                <a:spLocks/>
              </p:cNvSpPr>
              <p:nvPr/>
            </p:nvSpPr>
            <p:spPr bwMode="auto">
              <a:xfrm>
                <a:off x="1406" y="409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8" name="Freeform 315"/>
              <p:cNvSpPr>
                <a:spLocks/>
              </p:cNvSpPr>
              <p:nvPr/>
            </p:nvSpPr>
            <p:spPr bwMode="auto">
              <a:xfrm>
                <a:off x="1406" y="409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9" name="Freeform 316"/>
              <p:cNvSpPr>
                <a:spLocks/>
              </p:cNvSpPr>
              <p:nvPr/>
            </p:nvSpPr>
            <p:spPr bwMode="auto">
              <a:xfrm>
                <a:off x="1394" y="415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0" name="Line 317"/>
              <p:cNvSpPr>
                <a:spLocks noChangeShapeType="1"/>
              </p:cNvSpPr>
              <p:nvPr/>
            </p:nvSpPr>
            <p:spPr bwMode="auto">
              <a:xfrm flipH="1">
                <a:off x="1394" y="416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1" name="Freeform 318"/>
              <p:cNvSpPr>
                <a:spLocks/>
              </p:cNvSpPr>
              <p:nvPr/>
            </p:nvSpPr>
            <p:spPr bwMode="auto">
              <a:xfrm>
                <a:off x="1394" y="413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2" name="Line 319"/>
              <p:cNvSpPr>
                <a:spLocks noChangeShapeType="1"/>
              </p:cNvSpPr>
              <p:nvPr/>
            </p:nvSpPr>
            <p:spPr bwMode="auto">
              <a:xfrm flipH="1">
                <a:off x="1394" y="413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" name="Freeform 320"/>
              <p:cNvSpPr>
                <a:spLocks/>
              </p:cNvSpPr>
              <p:nvPr/>
            </p:nvSpPr>
            <p:spPr bwMode="auto">
              <a:xfrm>
                <a:off x="1394" y="409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4" name="Freeform 321"/>
              <p:cNvSpPr>
                <a:spLocks/>
              </p:cNvSpPr>
              <p:nvPr/>
            </p:nvSpPr>
            <p:spPr bwMode="auto">
              <a:xfrm>
                <a:off x="1394" y="409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5" name="Line 322"/>
              <p:cNvSpPr>
                <a:spLocks noChangeShapeType="1"/>
              </p:cNvSpPr>
              <p:nvPr/>
            </p:nvSpPr>
            <p:spPr bwMode="auto">
              <a:xfrm flipH="1">
                <a:off x="1412" y="416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6" name="Line 323"/>
              <p:cNvSpPr>
                <a:spLocks noChangeShapeType="1"/>
              </p:cNvSpPr>
              <p:nvPr/>
            </p:nvSpPr>
            <p:spPr bwMode="auto">
              <a:xfrm flipH="1">
                <a:off x="1412" y="416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7" name="Freeform 324"/>
              <p:cNvSpPr>
                <a:spLocks/>
              </p:cNvSpPr>
              <p:nvPr/>
            </p:nvSpPr>
            <p:spPr bwMode="auto">
              <a:xfrm>
                <a:off x="1418" y="418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8" name="Freeform 325"/>
              <p:cNvSpPr>
                <a:spLocks/>
              </p:cNvSpPr>
              <p:nvPr/>
            </p:nvSpPr>
            <p:spPr bwMode="auto">
              <a:xfrm>
                <a:off x="1412" y="4187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9" name="Freeform 326"/>
              <p:cNvSpPr>
                <a:spLocks/>
              </p:cNvSpPr>
              <p:nvPr/>
            </p:nvSpPr>
            <p:spPr bwMode="auto">
              <a:xfrm>
                <a:off x="1412" y="410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0" name="Freeform 327"/>
              <p:cNvSpPr>
                <a:spLocks/>
              </p:cNvSpPr>
              <p:nvPr/>
            </p:nvSpPr>
            <p:spPr bwMode="auto">
              <a:xfrm>
                <a:off x="1406" y="4103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1" name="Line 328"/>
              <p:cNvSpPr>
                <a:spLocks noChangeShapeType="1"/>
              </p:cNvSpPr>
              <p:nvPr/>
            </p:nvSpPr>
            <p:spPr bwMode="auto">
              <a:xfrm flipH="1">
                <a:off x="1412" y="412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2" name="Line 329"/>
              <p:cNvSpPr>
                <a:spLocks noChangeShapeType="1"/>
              </p:cNvSpPr>
              <p:nvPr/>
            </p:nvSpPr>
            <p:spPr bwMode="auto">
              <a:xfrm flipH="1">
                <a:off x="1412" y="412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3" name="Line 330"/>
              <p:cNvSpPr>
                <a:spLocks noChangeShapeType="1"/>
              </p:cNvSpPr>
              <p:nvPr/>
            </p:nvSpPr>
            <p:spPr bwMode="auto">
              <a:xfrm flipH="1">
                <a:off x="1406" y="414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4" name="Line 331"/>
              <p:cNvSpPr>
                <a:spLocks noChangeShapeType="1"/>
              </p:cNvSpPr>
              <p:nvPr/>
            </p:nvSpPr>
            <p:spPr bwMode="auto">
              <a:xfrm flipH="1">
                <a:off x="1406" y="414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5" name="Freeform 332"/>
              <p:cNvSpPr>
                <a:spLocks/>
              </p:cNvSpPr>
              <p:nvPr/>
            </p:nvSpPr>
            <p:spPr bwMode="auto">
              <a:xfrm>
                <a:off x="1412" y="416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6" name="Freeform 333"/>
              <p:cNvSpPr>
                <a:spLocks/>
              </p:cNvSpPr>
              <p:nvPr/>
            </p:nvSpPr>
            <p:spPr bwMode="auto">
              <a:xfrm>
                <a:off x="1412" y="416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7" name="Line 334"/>
              <p:cNvSpPr>
                <a:spLocks noChangeShapeType="1"/>
              </p:cNvSpPr>
              <p:nvPr/>
            </p:nvSpPr>
            <p:spPr bwMode="auto">
              <a:xfrm flipH="1">
                <a:off x="1412" y="409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8" name="Line 335"/>
              <p:cNvSpPr>
                <a:spLocks noChangeShapeType="1"/>
              </p:cNvSpPr>
              <p:nvPr/>
            </p:nvSpPr>
            <p:spPr bwMode="auto">
              <a:xfrm flipH="1">
                <a:off x="1412" y="409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9" name="Freeform 336"/>
              <p:cNvSpPr>
                <a:spLocks/>
              </p:cNvSpPr>
              <p:nvPr/>
            </p:nvSpPr>
            <p:spPr bwMode="auto">
              <a:xfrm>
                <a:off x="1394" y="412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0" name="Freeform 337"/>
              <p:cNvSpPr>
                <a:spLocks/>
              </p:cNvSpPr>
              <p:nvPr/>
            </p:nvSpPr>
            <p:spPr bwMode="auto">
              <a:xfrm>
                <a:off x="1394" y="412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1" name="Line 338"/>
              <p:cNvSpPr>
                <a:spLocks noChangeShapeType="1"/>
              </p:cNvSpPr>
              <p:nvPr/>
            </p:nvSpPr>
            <p:spPr bwMode="auto">
              <a:xfrm flipH="1">
                <a:off x="1400" y="411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2" name="Line 339"/>
              <p:cNvSpPr>
                <a:spLocks noChangeShapeType="1"/>
              </p:cNvSpPr>
              <p:nvPr/>
            </p:nvSpPr>
            <p:spPr bwMode="auto">
              <a:xfrm flipH="1">
                <a:off x="1400" y="411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3" name="Freeform 340"/>
              <p:cNvSpPr>
                <a:spLocks/>
              </p:cNvSpPr>
              <p:nvPr/>
            </p:nvSpPr>
            <p:spPr bwMode="auto">
              <a:xfrm>
                <a:off x="1406" y="412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4" name="Freeform 341"/>
              <p:cNvSpPr>
                <a:spLocks/>
              </p:cNvSpPr>
              <p:nvPr/>
            </p:nvSpPr>
            <p:spPr bwMode="auto">
              <a:xfrm>
                <a:off x="1406" y="412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5" name="Freeform 342"/>
              <p:cNvSpPr>
                <a:spLocks/>
              </p:cNvSpPr>
              <p:nvPr/>
            </p:nvSpPr>
            <p:spPr bwMode="auto">
              <a:xfrm>
                <a:off x="1400" y="4151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12 w 12"/>
                  <a:gd name="T3" fmla="*/ 6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12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6" name="Freeform 343"/>
              <p:cNvSpPr>
                <a:spLocks/>
              </p:cNvSpPr>
              <p:nvPr/>
            </p:nvSpPr>
            <p:spPr bwMode="auto">
              <a:xfrm>
                <a:off x="1400" y="415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7" name="Line 344"/>
              <p:cNvSpPr>
                <a:spLocks noChangeShapeType="1"/>
              </p:cNvSpPr>
              <p:nvPr/>
            </p:nvSpPr>
            <p:spPr bwMode="auto">
              <a:xfrm flipH="1">
                <a:off x="1406" y="418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8" name="Line 345"/>
              <p:cNvSpPr>
                <a:spLocks noChangeShapeType="1"/>
              </p:cNvSpPr>
              <p:nvPr/>
            </p:nvSpPr>
            <p:spPr bwMode="auto">
              <a:xfrm flipH="1">
                <a:off x="1406" y="418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9" name="Line 346"/>
              <p:cNvSpPr>
                <a:spLocks noChangeShapeType="1"/>
              </p:cNvSpPr>
              <p:nvPr/>
            </p:nvSpPr>
            <p:spPr bwMode="auto">
              <a:xfrm flipH="1">
                <a:off x="1412" y="419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0" name="Line 347"/>
              <p:cNvSpPr>
                <a:spLocks noChangeShapeType="1"/>
              </p:cNvSpPr>
              <p:nvPr/>
            </p:nvSpPr>
            <p:spPr bwMode="auto">
              <a:xfrm flipH="1">
                <a:off x="1412" y="419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1" name="Line 348"/>
              <p:cNvSpPr>
                <a:spLocks noChangeShapeType="1"/>
              </p:cNvSpPr>
              <p:nvPr/>
            </p:nvSpPr>
            <p:spPr bwMode="auto">
              <a:xfrm flipH="1">
                <a:off x="1406" y="410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2" name="Line 349"/>
              <p:cNvSpPr>
                <a:spLocks noChangeShapeType="1"/>
              </p:cNvSpPr>
              <p:nvPr/>
            </p:nvSpPr>
            <p:spPr bwMode="auto">
              <a:xfrm flipH="1">
                <a:off x="1406" y="4109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3" name="Freeform 350"/>
              <p:cNvSpPr>
                <a:spLocks/>
              </p:cNvSpPr>
              <p:nvPr/>
            </p:nvSpPr>
            <p:spPr bwMode="auto">
              <a:xfrm>
                <a:off x="1406" y="4121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12 w 12"/>
                  <a:gd name="T3" fmla="*/ 6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12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4" name="Line 351"/>
              <p:cNvSpPr>
                <a:spLocks noChangeShapeType="1"/>
              </p:cNvSpPr>
              <p:nvPr/>
            </p:nvSpPr>
            <p:spPr bwMode="auto">
              <a:xfrm flipH="1">
                <a:off x="1406" y="412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5" name="Freeform 352"/>
              <p:cNvSpPr>
                <a:spLocks/>
              </p:cNvSpPr>
              <p:nvPr/>
            </p:nvSpPr>
            <p:spPr bwMode="auto">
              <a:xfrm>
                <a:off x="1412" y="414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6" name="Freeform 353"/>
              <p:cNvSpPr>
                <a:spLocks/>
              </p:cNvSpPr>
              <p:nvPr/>
            </p:nvSpPr>
            <p:spPr bwMode="auto">
              <a:xfrm>
                <a:off x="1406" y="4145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7" name="Freeform 354"/>
              <p:cNvSpPr>
                <a:spLocks/>
              </p:cNvSpPr>
              <p:nvPr/>
            </p:nvSpPr>
            <p:spPr bwMode="auto">
              <a:xfrm>
                <a:off x="1412" y="417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8" name="Freeform 355"/>
              <p:cNvSpPr>
                <a:spLocks/>
              </p:cNvSpPr>
              <p:nvPr/>
            </p:nvSpPr>
            <p:spPr bwMode="auto">
              <a:xfrm>
                <a:off x="1412" y="417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9" name="Freeform 356"/>
              <p:cNvSpPr>
                <a:spLocks/>
              </p:cNvSpPr>
              <p:nvPr/>
            </p:nvSpPr>
            <p:spPr bwMode="auto">
              <a:xfrm>
                <a:off x="1412" y="416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0" name="Line 357"/>
              <p:cNvSpPr>
                <a:spLocks noChangeShapeType="1"/>
              </p:cNvSpPr>
              <p:nvPr/>
            </p:nvSpPr>
            <p:spPr bwMode="auto">
              <a:xfrm flipH="1">
                <a:off x="1406" y="4169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1" name="Line 358"/>
              <p:cNvSpPr>
                <a:spLocks noChangeShapeType="1"/>
              </p:cNvSpPr>
              <p:nvPr/>
            </p:nvSpPr>
            <p:spPr bwMode="auto">
              <a:xfrm flipH="1">
                <a:off x="1394" y="418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2" name="Line 359"/>
              <p:cNvSpPr>
                <a:spLocks noChangeShapeType="1"/>
              </p:cNvSpPr>
              <p:nvPr/>
            </p:nvSpPr>
            <p:spPr bwMode="auto">
              <a:xfrm flipH="1">
                <a:off x="1394" y="418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3" name="Freeform 360"/>
              <p:cNvSpPr>
                <a:spLocks/>
              </p:cNvSpPr>
              <p:nvPr/>
            </p:nvSpPr>
            <p:spPr bwMode="auto">
              <a:xfrm>
                <a:off x="1412" y="410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4" name="Line 361"/>
              <p:cNvSpPr>
                <a:spLocks noChangeShapeType="1"/>
              </p:cNvSpPr>
              <p:nvPr/>
            </p:nvSpPr>
            <p:spPr bwMode="auto">
              <a:xfrm flipH="1">
                <a:off x="1412" y="411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5" name="Freeform 362"/>
              <p:cNvSpPr>
                <a:spLocks/>
              </p:cNvSpPr>
              <p:nvPr/>
            </p:nvSpPr>
            <p:spPr bwMode="auto">
              <a:xfrm>
                <a:off x="1412" y="412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6" name="Freeform 363"/>
              <p:cNvSpPr>
                <a:spLocks/>
              </p:cNvSpPr>
              <p:nvPr/>
            </p:nvSpPr>
            <p:spPr bwMode="auto">
              <a:xfrm>
                <a:off x="1412" y="412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7" name="Freeform 364"/>
              <p:cNvSpPr>
                <a:spLocks/>
              </p:cNvSpPr>
              <p:nvPr/>
            </p:nvSpPr>
            <p:spPr bwMode="auto">
              <a:xfrm>
                <a:off x="1412" y="415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8" name="Freeform 365"/>
              <p:cNvSpPr>
                <a:spLocks/>
              </p:cNvSpPr>
              <p:nvPr/>
            </p:nvSpPr>
            <p:spPr bwMode="auto">
              <a:xfrm>
                <a:off x="1412" y="4151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9" name="Line 366"/>
              <p:cNvSpPr>
                <a:spLocks noChangeShapeType="1"/>
              </p:cNvSpPr>
              <p:nvPr/>
            </p:nvSpPr>
            <p:spPr bwMode="auto">
              <a:xfrm flipH="1">
                <a:off x="1418" y="418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0" name="Line 367"/>
              <p:cNvSpPr>
                <a:spLocks noChangeShapeType="1"/>
              </p:cNvSpPr>
              <p:nvPr/>
            </p:nvSpPr>
            <p:spPr bwMode="auto">
              <a:xfrm flipH="1">
                <a:off x="1412" y="418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1" name="Freeform 368"/>
              <p:cNvSpPr>
                <a:spLocks/>
              </p:cNvSpPr>
              <p:nvPr/>
            </p:nvSpPr>
            <p:spPr bwMode="auto">
              <a:xfrm>
                <a:off x="1406" y="418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2" name="Freeform 369"/>
              <p:cNvSpPr>
                <a:spLocks/>
              </p:cNvSpPr>
              <p:nvPr/>
            </p:nvSpPr>
            <p:spPr bwMode="auto">
              <a:xfrm>
                <a:off x="1406" y="4187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3" name="Freeform 370"/>
              <p:cNvSpPr>
                <a:spLocks/>
              </p:cNvSpPr>
              <p:nvPr/>
            </p:nvSpPr>
            <p:spPr bwMode="auto">
              <a:xfrm>
                <a:off x="1406" y="416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4" name="Freeform 371"/>
              <p:cNvSpPr>
                <a:spLocks/>
              </p:cNvSpPr>
              <p:nvPr/>
            </p:nvSpPr>
            <p:spPr bwMode="auto">
              <a:xfrm>
                <a:off x="1406" y="4169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5" name="Freeform 372"/>
              <p:cNvSpPr>
                <a:spLocks/>
              </p:cNvSpPr>
              <p:nvPr/>
            </p:nvSpPr>
            <p:spPr bwMode="auto">
              <a:xfrm>
                <a:off x="1406" y="411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6" name="Freeform 373"/>
              <p:cNvSpPr>
                <a:spLocks/>
              </p:cNvSpPr>
              <p:nvPr/>
            </p:nvSpPr>
            <p:spPr bwMode="auto">
              <a:xfrm>
                <a:off x="1406" y="411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0 w 6"/>
                  <a:gd name="T3" fmla="*/ 0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7" name="Freeform 374"/>
              <p:cNvSpPr>
                <a:spLocks/>
              </p:cNvSpPr>
              <p:nvPr/>
            </p:nvSpPr>
            <p:spPr bwMode="auto">
              <a:xfrm>
                <a:off x="1412" y="4133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6 h 6"/>
                  <a:gd name="T4" fmla="*/ 0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6" y="0"/>
                    </a:moveTo>
                    <a:lnTo>
                      <a:pt x="6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8" name="Freeform 375"/>
              <p:cNvSpPr>
                <a:spLocks/>
              </p:cNvSpPr>
              <p:nvPr/>
            </p:nvSpPr>
            <p:spPr bwMode="auto">
              <a:xfrm>
                <a:off x="1406" y="4133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6"/>
                  <a:gd name="T11" fmla="*/ 12 w 1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9" name="Line 376"/>
              <p:cNvSpPr>
                <a:spLocks noChangeShapeType="1"/>
              </p:cNvSpPr>
              <p:nvPr/>
            </p:nvSpPr>
            <p:spPr bwMode="auto">
              <a:xfrm flipH="1">
                <a:off x="1406" y="415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0" name="Line 377"/>
              <p:cNvSpPr>
                <a:spLocks noChangeShapeType="1"/>
              </p:cNvSpPr>
              <p:nvPr/>
            </p:nvSpPr>
            <p:spPr bwMode="auto">
              <a:xfrm flipH="1">
                <a:off x="1406" y="415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1" name="Line 378"/>
              <p:cNvSpPr>
                <a:spLocks noChangeShapeType="1"/>
              </p:cNvSpPr>
              <p:nvPr/>
            </p:nvSpPr>
            <p:spPr bwMode="auto">
              <a:xfrm flipH="1">
                <a:off x="1412" y="418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2" name="Line 379"/>
              <p:cNvSpPr>
                <a:spLocks noChangeShapeType="1"/>
              </p:cNvSpPr>
              <p:nvPr/>
            </p:nvSpPr>
            <p:spPr bwMode="auto">
              <a:xfrm flipH="1">
                <a:off x="1412" y="418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3" name="Line 380"/>
              <p:cNvSpPr>
                <a:spLocks noChangeShapeType="1"/>
              </p:cNvSpPr>
              <p:nvPr/>
            </p:nvSpPr>
            <p:spPr bwMode="auto">
              <a:xfrm flipH="1">
                <a:off x="1400" y="419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4" name="Line 381"/>
              <p:cNvSpPr>
                <a:spLocks noChangeShapeType="1"/>
              </p:cNvSpPr>
              <p:nvPr/>
            </p:nvSpPr>
            <p:spPr bwMode="auto">
              <a:xfrm flipH="1">
                <a:off x="1400" y="419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5" name="Line 382"/>
              <p:cNvSpPr>
                <a:spLocks noChangeShapeType="1"/>
              </p:cNvSpPr>
              <p:nvPr/>
            </p:nvSpPr>
            <p:spPr bwMode="auto">
              <a:xfrm flipH="1">
                <a:off x="1400" y="410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6" name="Line 383"/>
              <p:cNvSpPr>
                <a:spLocks noChangeShapeType="1"/>
              </p:cNvSpPr>
              <p:nvPr/>
            </p:nvSpPr>
            <p:spPr bwMode="auto">
              <a:xfrm flipH="1">
                <a:off x="1400" y="4103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" name="Freeform 384"/>
              <p:cNvSpPr>
                <a:spLocks/>
              </p:cNvSpPr>
              <p:nvPr/>
            </p:nvSpPr>
            <p:spPr bwMode="auto">
              <a:xfrm>
                <a:off x="1388" y="4032"/>
                <a:ext cx="30" cy="6"/>
              </a:xfrm>
              <a:custGeom>
                <a:avLst/>
                <a:gdLst>
                  <a:gd name="T0" fmla="*/ 0 w 30"/>
                  <a:gd name="T1" fmla="*/ 6 h 6"/>
                  <a:gd name="T2" fmla="*/ 30 w 30"/>
                  <a:gd name="T3" fmla="*/ 6 h 6"/>
                  <a:gd name="T4" fmla="*/ 30 w 30"/>
                  <a:gd name="T5" fmla="*/ 0 h 6"/>
                  <a:gd name="T6" fmla="*/ 0 w 30"/>
                  <a:gd name="T7" fmla="*/ 0 h 6"/>
                  <a:gd name="T8" fmla="*/ 0 w 30"/>
                  <a:gd name="T9" fmla="*/ 6 h 6"/>
                  <a:gd name="T10" fmla="*/ 0 w 30"/>
                  <a:gd name="T11" fmla="*/ 6 h 6"/>
                  <a:gd name="T12" fmla="*/ 0 w 30"/>
                  <a:gd name="T13" fmla="*/ 6 h 6"/>
                  <a:gd name="T14" fmla="*/ 0 w 30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"/>
                  <a:gd name="T25" fmla="*/ 0 h 6"/>
                  <a:gd name="T26" fmla="*/ 30 w 30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" h="6">
                    <a:moveTo>
                      <a:pt x="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8" name="Rectangle 385"/>
              <p:cNvSpPr>
                <a:spLocks noChangeArrowheads="1"/>
              </p:cNvSpPr>
              <p:nvPr/>
            </p:nvSpPr>
            <p:spPr bwMode="auto">
              <a:xfrm>
                <a:off x="1388" y="4032"/>
                <a:ext cx="30" cy="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9" name="Freeform 386"/>
              <p:cNvSpPr>
                <a:spLocks/>
              </p:cNvSpPr>
              <p:nvPr/>
            </p:nvSpPr>
            <p:spPr bwMode="auto">
              <a:xfrm>
                <a:off x="1273" y="4091"/>
                <a:ext cx="24" cy="108"/>
              </a:xfrm>
              <a:custGeom>
                <a:avLst/>
                <a:gdLst>
                  <a:gd name="T0" fmla="*/ 0 w 24"/>
                  <a:gd name="T1" fmla="*/ 108 h 108"/>
                  <a:gd name="T2" fmla="*/ 24 w 24"/>
                  <a:gd name="T3" fmla="*/ 108 h 108"/>
                  <a:gd name="T4" fmla="*/ 18 w 24"/>
                  <a:gd name="T5" fmla="*/ 0 h 108"/>
                  <a:gd name="T6" fmla="*/ 6 w 24"/>
                  <a:gd name="T7" fmla="*/ 0 h 108"/>
                  <a:gd name="T8" fmla="*/ 0 w 24"/>
                  <a:gd name="T9" fmla="*/ 108 h 108"/>
                  <a:gd name="T10" fmla="*/ 0 w 24"/>
                  <a:gd name="T11" fmla="*/ 108 h 108"/>
                  <a:gd name="T12" fmla="*/ 0 w 24"/>
                  <a:gd name="T13" fmla="*/ 108 h 108"/>
                  <a:gd name="T14" fmla="*/ 0 w 24"/>
                  <a:gd name="T15" fmla="*/ 108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108"/>
                  <a:gd name="T26" fmla="*/ 24 w 24"/>
                  <a:gd name="T27" fmla="*/ 108 h 1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108">
                    <a:moveTo>
                      <a:pt x="0" y="108"/>
                    </a:moveTo>
                    <a:lnTo>
                      <a:pt x="24" y="108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0" name="Freeform 387"/>
              <p:cNvSpPr>
                <a:spLocks/>
              </p:cNvSpPr>
              <p:nvPr/>
            </p:nvSpPr>
            <p:spPr bwMode="auto">
              <a:xfrm>
                <a:off x="1273" y="4091"/>
                <a:ext cx="24" cy="108"/>
              </a:xfrm>
              <a:custGeom>
                <a:avLst/>
                <a:gdLst>
                  <a:gd name="T0" fmla="*/ 0 w 24"/>
                  <a:gd name="T1" fmla="*/ 108 h 108"/>
                  <a:gd name="T2" fmla="*/ 24 w 24"/>
                  <a:gd name="T3" fmla="*/ 108 h 108"/>
                  <a:gd name="T4" fmla="*/ 18 w 24"/>
                  <a:gd name="T5" fmla="*/ 0 h 108"/>
                  <a:gd name="T6" fmla="*/ 6 w 24"/>
                  <a:gd name="T7" fmla="*/ 0 h 108"/>
                  <a:gd name="T8" fmla="*/ 0 w 24"/>
                  <a:gd name="T9" fmla="*/ 108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08"/>
                  <a:gd name="T17" fmla="*/ 24 w 24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08">
                    <a:moveTo>
                      <a:pt x="0" y="108"/>
                    </a:moveTo>
                    <a:lnTo>
                      <a:pt x="24" y="108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0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1" name="Line 388"/>
              <p:cNvSpPr>
                <a:spLocks noChangeShapeType="1"/>
              </p:cNvSpPr>
              <p:nvPr/>
            </p:nvSpPr>
            <p:spPr bwMode="auto">
              <a:xfrm>
                <a:off x="1279" y="409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2" name="Line 389"/>
              <p:cNvSpPr>
                <a:spLocks noChangeShapeType="1"/>
              </p:cNvSpPr>
              <p:nvPr/>
            </p:nvSpPr>
            <p:spPr bwMode="auto">
              <a:xfrm>
                <a:off x="1279" y="408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3" name="Freeform 390"/>
              <p:cNvSpPr>
                <a:spLocks/>
              </p:cNvSpPr>
              <p:nvPr/>
            </p:nvSpPr>
            <p:spPr bwMode="auto">
              <a:xfrm>
                <a:off x="1279" y="4085"/>
                <a:ext cx="18" cy="6"/>
              </a:xfrm>
              <a:custGeom>
                <a:avLst/>
                <a:gdLst>
                  <a:gd name="T0" fmla="*/ 18 w 18"/>
                  <a:gd name="T1" fmla="*/ 0 h 6"/>
                  <a:gd name="T2" fmla="*/ 0 w 18"/>
                  <a:gd name="T3" fmla="*/ 0 h 6"/>
                  <a:gd name="T4" fmla="*/ 0 w 18"/>
                  <a:gd name="T5" fmla="*/ 6 h 6"/>
                  <a:gd name="T6" fmla="*/ 18 w 18"/>
                  <a:gd name="T7" fmla="*/ 6 h 6"/>
                  <a:gd name="T8" fmla="*/ 18 w 18"/>
                  <a:gd name="T9" fmla="*/ 0 h 6"/>
                  <a:gd name="T10" fmla="*/ 18 w 18"/>
                  <a:gd name="T11" fmla="*/ 0 h 6"/>
                  <a:gd name="T12" fmla="*/ 18 w 18"/>
                  <a:gd name="T13" fmla="*/ 0 h 6"/>
                  <a:gd name="T14" fmla="*/ 18 w 18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6"/>
                  <a:gd name="T26" fmla="*/ 18 w 1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6">
                    <a:moveTo>
                      <a:pt x="18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4" name="Rectangle 391"/>
              <p:cNvSpPr>
                <a:spLocks noChangeArrowheads="1"/>
              </p:cNvSpPr>
              <p:nvPr/>
            </p:nvSpPr>
            <p:spPr bwMode="auto">
              <a:xfrm>
                <a:off x="1279" y="4085"/>
                <a:ext cx="18" cy="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5" name="Line 392"/>
              <p:cNvSpPr>
                <a:spLocks noChangeShapeType="1"/>
              </p:cNvSpPr>
              <p:nvPr/>
            </p:nvSpPr>
            <p:spPr bwMode="auto">
              <a:xfrm>
                <a:off x="1291" y="4109"/>
                <a:ext cx="6" cy="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6" name="Line 393"/>
              <p:cNvSpPr>
                <a:spLocks noChangeShapeType="1"/>
              </p:cNvSpPr>
              <p:nvPr/>
            </p:nvSpPr>
            <p:spPr bwMode="auto">
              <a:xfrm>
                <a:off x="1291" y="4157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" name="Line 394"/>
              <p:cNvSpPr>
                <a:spLocks noChangeShapeType="1"/>
              </p:cNvSpPr>
              <p:nvPr/>
            </p:nvSpPr>
            <p:spPr bwMode="auto">
              <a:xfrm>
                <a:off x="1291" y="4121"/>
                <a:ext cx="1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" name="Rectangle 395"/>
              <p:cNvSpPr>
                <a:spLocks noChangeArrowheads="1"/>
              </p:cNvSpPr>
              <p:nvPr/>
            </p:nvSpPr>
            <p:spPr bwMode="auto">
              <a:xfrm>
                <a:off x="1285" y="4133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" name="Rectangle 396"/>
              <p:cNvSpPr>
                <a:spLocks noChangeArrowheads="1"/>
              </p:cNvSpPr>
              <p:nvPr/>
            </p:nvSpPr>
            <p:spPr bwMode="auto">
              <a:xfrm>
                <a:off x="1285" y="4181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" name="Rectangle 397"/>
              <p:cNvSpPr>
                <a:spLocks noChangeArrowheads="1"/>
              </p:cNvSpPr>
              <p:nvPr/>
            </p:nvSpPr>
            <p:spPr bwMode="auto">
              <a:xfrm>
                <a:off x="1285" y="4151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" name="Rectangle 398"/>
              <p:cNvSpPr>
                <a:spLocks noChangeArrowheads="1"/>
              </p:cNvSpPr>
              <p:nvPr/>
            </p:nvSpPr>
            <p:spPr bwMode="auto">
              <a:xfrm>
                <a:off x="1285" y="4139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" name="Rectangle 399"/>
              <p:cNvSpPr>
                <a:spLocks noChangeArrowheads="1"/>
              </p:cNvSpPr>
              <p:nvPr/>
            </p:nvSpPr>
            <p:spPr bwMode="auto">
              <a:xfrm>
                <a:off x="1285" y="4187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" name="Rectangle 400"/>
              <p:cNvSpPr>
                <a:spLocks noChangeArrowheads="1"/>
              </p:cNvSpPr>
              <p:nvPr/>
            </p:nvSpPr>
            <p:spPr bwMode="auto">
              <a:xfrm>
                <a:off x="1285" y="4127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" name="Rectangle 401"/>
              <p:cNvSpPr>
                <a:spLocks noChangeArrowheads="1"/>
              </p:cNvSpPr>
              <p:nvPr/>
            </p:nvSpPr>
            <p:spPr bwMode="auto">
              <a:xfrm>
                <a:off x="1285" y="4103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" name="Freeform 402"/>
              <p:cNvSpPr>
                <a:spLocks/>
              </p:cNvSpPr>
              <p:nvPr/>
            </p:nvSpPr>
            <p:spPr bwMode="auto">
              <a:xfrm>
                <a:off x="1249" y="4091"/>
                <a:ext cx="18" cy="114"/>
              </a:xfrm>
              <a:custGeom>
                <a:avLst/>
                <a:gdLst>
                  <a:gd name="T0" fmla="*/ 0 w 18"/>
                  <a:gd name="T1" fmla="*/ 114 h 114"/>
                  <a:gd name="T2" fmla="*/ 18 w 18"/>
                  <a:gd name="T3" fmla="*/ 114 h 114"/>
                  <a:gd name="T4" fmla="*/ 18 w 18"/>
                  <a:gd name="T5" fmla="*/ 0 h 114"/>
                  <a:gd name="T6" fmla="*/ 6 w 18"/>
                  <a:gd name="T7" fmla="*/ 0 h 114"/>
                  <a:gd name="T8" fmla="*/ 0 w 18"/>
                  <a:gd name="T9" fmla="*/ 114 h 114"/>
                  <a:gd name="T10" fmla="*/ 0 w 18"/>
                  <a:gd name="T11" fmla="*/ 114 h 114"/>
                  <a:gd name="T12" fmla="*/ 0 w 18"/>
                  <a:gd name="T13" fmla="*/ 114 h 114"/>
                  <a:gd name="T14" fmla="*/ 0 w 18"/>
                  <a:gd name="T15" fmla="*/ 114 h 1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114"/>
                  <a:gd name="T26" fmla="*/ 18 w 18"/>
                  <a:gd name="T27" fmla="*/ 114 h 1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114">
                    <a:moveTo>
                      <a:pt x="0" y="114"/>
                    </a:moveTo>
                    <a:lnTo>
                      <a:pt x="18" y="114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" name="Freeform 403"/>
              <p:cNvSpPr>
                <a:spLocks/>
              </p:cNvSpPr>
              <p:nvPr/>
            </p:nvSpPr>
            <p:spPr bwMode="auto">
              <a:xfrm>
                <a:off x="1249" y="4091"/>
                <a:ext cx="18" cy="114"/>
              </a:xfrm>
              <a:custGeom>
                <a:avLst/>
                <a:gdLst>
                  <a:gd name="T0" fmla="*/ 0 w 18"/>
                  <a:gd name="T1" fmla="*/ 114 h 114"/>
                  <a:gd name="T2" fmla="*/ 18 w 18"/>
                  <a:gd name="T3" fmla="*/ 114 h 114"/>
                  <a:gd name="T4" fmla="*/ 18 w 18"/>
                  <a:gd name="T5" fmla="*/ 0 h 114"/>
                  <a:gd name="T6" fmla="*/ 6 w 18"/>
                  <a:gd name="T7" fmla="*/ 0 h 114"/>
                  <a:gd name="T8" fmla="*/ 0 w 18"/>
                  <a:gd name="T9" fmla="*/ 114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14"/>
                  <a:gd name="T17" fmla="*/ 18 w 18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14">
                    <a:moveTo>
                      <a:pt x="0" y="114"/>
                    </a:moveTo>
                    <a:lnTo>
                      <a:pt x="18" y="114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" name="Line 404"/>
              <p:cNvSpPr>
                <a:spLocks noChangeShapeType="1"/>
              </p:cNvSpPr>
              <p:nvPr/>
            </p:nvSpPr>
            <p:spPr bwMode="auto">
              <a:xfrm>
                <a:off x="1255" y="409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" name="Line 405"/>
              <p:cNvSpPr>
                <a:spLocks noChangeShapeType="1"/>
              </p:cNvSpPr>
              <p:nvPr/>
            </p:nvSpPr>
            <p:spPr bwMode="auto">
              <a:xfrm>
                <a:off x="1255" y="408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" name="Freeform 406"/>
              <p:cNvSpPr>
                <a:spLocks/>
              </p:cNvSpPr>
              <p:nvPr/>
            </p:nvSpPr>
            <p:spPr bwMode="auto">
              <a:xfrm>
                <a:off x="1249" y="4085"/>
                <a:ext cx="18" cy="6"/>
              </a:xfrm>
              <a:custGeom>
                <a:avLst/>
                <a:gdLst>
                  <a:gd name="T0" fmla="*/ 18 w 18"/>
                  <a:gd name="T1" fmla="*/ 0 h 6"/>
                  <a:gd name="T2" fmla="*/ 0 w 18"/>
                  <a:gd name="T3" fmla="*/ 0 h 6"/>
                  <a:gd name="T4" fmla="*/ 0 w 18"/>
                  <a:gd name="T5" fmla="*/ 6 h 6"/>
                  <a:gd name="T6" fmla="*/ 18 w 18"/>
                  <a:gd name="T7" fmla="*/ 6 h 6"/>
                  <a:gd name="T8" fmla="*/ 18 w 18"/>
                  <a:gd name="T9" fmla="*/ 0 h 6"/>
                  <a:gd name="T10" fmla="*/ 18 w 18"/>
                  <a:gd name="T11" fmla="*/ 0 h 6"/>
                  <a:gd name="T12" fmla="*/ 18 w 18"/>
                  <a:gd name="T13" fmla="*/ 0 h 6"/>
                  <a:gd name="T14" fmla="*/ 18 w 18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6"/>
                  <a:gd name="T26" fmla="*/ 18 w 1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6">
                    <a:moveTo>
                      <a:pt x="18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0" name="Rectangle 407"/>
              <p:cNvSpPr>
                <a:spLocks noChangeArrowheads="1"/>
              </p:cNvSpPr>
              <p:nvPr/>
            </p:nvSpPr>
            <p:spPr bwMode="auto">
              <a:xfrm>
                <a:off x="1249" y="4085"/>
                <a:ext cx="18" cy="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1" name="Line 408"/>
              <p:cNvSpPr>
                <a:spLocks noChangeShapeType="1"/>
              </p:cNvSpPr>
              <p:nvPr/>
            </p:nvSpPr>
            <p:spPr bwMode="auto">
              <a:xfrm>
                <a:off x="1267" y="4109"/>
                <a:ext cx="1" cy="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2" name="Line 409"/>
              <p:cNvSpPr>
                <a:spLocks noChangeShapeType="1"/>
              </p:cNvSpPr>
              <p:nvPr/>
            </p:nvSpPr>
            <p:spPr bwMode="auto">
              <a:xfrm>
                <a:off x="1261" y="4157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3" name="Line 410"/>
              <p:cNvSpPr>
                <a:spLocks noChangeShapeType="1"/>
              </p:cNvSpPr>
              <p:nvPr/>
            </p:nvSpPr>
            <p:spPr bwMode="auto">
              <a:xfrm>
                <a:off x="1261" y="4121"/>
                <a:ext cx="1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4" name="Rectangle 411"/>
              <p:cNvSpPr>
                <a:spLocks noChangeArrowheads="1"/>
              </p:cNvSpPr>
              <p:nvPr/>
            </p:nvSpPr>
            <p:spPr bwMode="auto">
              <a:xfrm>
                <a:off x="1255" y="4133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5" name="Rectangle 412"/>
              <p:cNvSpPr>
                <a:spLocks noChangeArrowheads="1"/>
              </p:cNvSpPr>
              <p:nvPr/>
            </p:nvSpPr>
            <p:spPr bwMode="auto">
              <a:xfrm>
                <a:off x="1255" y="4115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6" name="Rectangle 413"/>
              <p:cNvSpPr>
                <a:spLocks noChangeArrowheads="1"/>
              </p:cNvSpPr>
              <p:nvPr/>
            </p:nvSpPr>
            <p:spPr bwMode="auto">
              <a:xfrm>
                <a:off x="1261" y="4169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7" name="Rectangle 414"/>
              <p:cNvSpPr>
                <a:spLocks noChangeArrowheads="1"/>
              </p:cNvSpPr>
              <p:nvPr/>
            </p:nvSpPr>
            <p:spPr bwMode="auto">
              <a:xfrm>
                <a:off x="1261" y="4175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8" name="Rectangle 415"/>
              <p:cNvSpPr>
                <a:spLocks noChangeArrowheads="1"/>
              </p:cNvSpPr>
              <p:nvPr/>
            </p:nvSpPr>
            <p:spPr bwMode="auto">
              <a:xfrm>
                <a:off x="1261" y="4187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9" name="Freeform 416"/>
              <p:cNvSpPr>
                <a:spLocks/>
              </p:cNvSpPr>
              <p:nvPr/>
            </p:nvSpPr>
            <p:spPr bwMode="auto">
              <a:xfrm>
                <a:off x="1219" y="4091"/>
                <a:ext cx="24" cy="114"/>
              </a:xfrm>
              <a:custGeom>
                <a:avLst/>
                <a:gdLst>
                  <a:gd name="T0" fmla="*/ 0 w 24"/>
                  <a:gd name="T1" fmla="*/ 114 h 114"/>
                  <a:gd name="T2" fmla="*/ 24 w 24"/>
                  <a:gd name="T3" fmla="*/ 114 h 114"/>
                  <a:gd name="T4" fmla="*/ 18 w 24"/>
                  <a:gd name="T5" fmla="*/ 0 h 114"/>
                  <a:gd name="T6" fmla="*/ 6 w 24"/>
                  <a:gd name="T7" fmla="*/ 0 h 114"/>
                  <a:gd name="T8" fmla="*/ 0 w 24"/>
                  <a:gd name="T9" fmla="*/ 114 h 114"/>
                  <a:gd name="T10" fmla="*/ 0 w 24"/>
                  <a:gd name="T11" fmla="*/ 114 h 114"/>
                  <a:gd name="T12" fmla="*/ 0 w 24"/>
                  <a:gd name="T13" fmla="*/ 114 h 114"/>
                  <a:gd name="T14" fmla="*/ 0 w 24"/>
                  <a:gd name="T15" fmla="*/ 114 h 1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114"/>
                  <a:gd name="T26" fmla="*/ 24 w 24"/>
                  <a:gd name="T27" fmla="*/ 114 h 1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114">
                    <a:moveTo>
                      <a:pt x="0" y="114"/>
                    </a:moveTo>
                    <a:lnTo>
                      <a:pt x="24" y="114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0" name="Freeform 417"/>
              <p:cNvSpPr>
                <a:spLocks/>
              </p:cNvSpPr>
              <p:nvPr/>
            </p:nvSpPr>
            <p:spPr bwMode="auto">
              <a:xfrm>
                <a:off x="1219" y="4091"/>
                <a:ext cx="24" cy="114"/>
              </a:xfrm>
              <a:custGeom>
                <a:avLst/>
                <a:gdLst>
                  <a:gd name="T0" fmla="*/ 0 w 24"/>
                  <a:gd name="T1" fmla="*/ 114 h 114"/>
                  <a:gd name="T2" fmla="*/ 24 w 24"/>
                  <a:gd name="T3" fmla="*/ 114 h 114"/>
                  <a:gd name="T4" fmla="*/ 18 w 24"/>
                  <a:gd name="T5" fmla="*/ 0 h 114"/>
                  <a:gd name="T6" fmla="*/ 6 w 24"/>
                  <a:gd name="T7" fmla="*/ 0 h 114"/>
                  <a:gd name="T8" fmla="*/ 0 w 24"/>
                  <a:gd name="T9" fmla="*/ 114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14"/>
                  <a:gd name="T17" fmla="*/ 24 w 24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14">
                    <a:moveTo>
                      <a:pt x="0" y="114"/>
                    </a:moveTo>
                    <a:lnTo>
                      <a:pt x="24" y="114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1" name="Line 418"/>
              <p:cNvSpPr>
                <a:spLocks noChangeShapeType="1"/>
              </p:cNvSpPr>
              <p:nvPr/>
            </p:nvSpPr>
            <p:spPr bwMode="auto">
              <a:xfrm>
                <a:off x="1225" y="409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2" name="Line 419"/>
              <p:cNvSpPr>
                <a:spLocks noChangeShapeType="1"/>
              </p:cNvSpPr>
              <p:nvPr/>
            </p:nvSpPr>
            <p:spPr bwMode="auto">
              <a:xfrm>
                <a:off x="1225" y="4085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3" name="Freeform 420"/>
              <p:cNvSpPr>
                <a:spLocks/>
              </p:cNvSpPr>
              <p:nvPr/>
            </p:nvSpPr>
            <p:spPr bwMode="auto">
              <a:xfrm>
                <a:off x="1225" y="4085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0 w 12"/>
                  <a:gd name="T3" fmla="*/ 0 h 6"/>
                  <a:gd name="T4" fmla="*/ 0 w 12"/>
                  <a:gd name="T5" fmla="*/ 6 h 6"/>
                  <a:gd name="T6" fmla="*/ 12 w 12"/>
                  <a:gd name="T7" fmla="*/ 6 h 6"/>
                  <a:gd name="T8" fmla="*/ 12 w 12"/>
                  <a:gd name="T9" fmla="*/ 0 h 6"/>
                  <a:gd name="T10" fmla="*/ 12 w 12"/>
                  <a:gd name="T11" fmla="*/ 0 h 6"/>
                  <a:gd name="T12" fmla="*/ 12 w 12"/>
                  <a:gd name="T13" fmla="*/ 0 h 6"/>
                  <a:gd name="T14" fmla="*/ 12 w 1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6"/>
                  <a:gd name="T26" fmla="*/ 12 w 12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6">
                    <a:moveTo>
                      <a:pt x="12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4" name="Rectangle 421"/>
              <p:cNvSpPr>
                <a:spLocks noChangeArrowheads="1"/>
              </p:cNvSpPr>
              <p:nvPr/>
            </p:nvSpPr>
            <p:spPr bwMode="auto">
              <a:xfrm>
                <a:off x="1225" y="4085"/>
                <a:ext cx="12" cy="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5" name="Line 422"/>
              <p:cNvSpPr>
                <a:spLocks noChangeShapeType="1"/>
              </p:cNvSpPr>
              <p:nvPr/>
            </p:nvSpPr>
            <p:spPr bwMode="auto">
              <a:xfrm>
                <a:off x="1237" y="4109"/>
                <a:ext cx="1" cy="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6" name="Line 423"/>
              <p:cNvSpPr>
                <a:spLocks noChangeShapeType="1"/>
              </p:cNvSpPr>
              <p:nvPr/>
            </p:nvSpPr>
            <p:spPr bwMode="auto">
              <a:xfrm>
                <a:off x="1237" y="4157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7" name="Line 424"/>
              <p:cNvSpPr>
                <a:spLocks noChangeShapeType="1"/>
              </p:cNvSpPr>
              <p:nvPr/>
            </p:nvSpPr>
            <p:spPr bwMode="auto">
              <a:xfrm>
                <a:off x="1237" y="4121"/>
                <a:ext cx="1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8" name="Rectangle 425"/>
              <p:cNvSpPr>
                <a:spLocks noChangeArrowheads="1"/>
              </p:cNvSpPr>
              <p:nvPr/>
            </p:nvSpPr>
            <p:spPr bwMode="auto">
              <a:xfrm>
                <a:off x="1231" y="4133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9" name="Rectangle 426"/>
              <p:cNvSpPr>
                <a:spLocks noChangeArrowheads="1"/>
              </p:cNvSpPr>
              <p:nvPr/>
            </p:nvSpPr>
            <p:spPr bwMode="auto">
              <a:xfrm>
                <a:off x="1231" y="4181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0" name="Rectangle 427"/>
              <p:cNvSpPr>
                <a:spLocks noChangeArrowheads="1"/>
              </p:cNvSpPr>
              <p:nvPr/>
            </p:nvSpPr>
            <p:spPr bwMode="auto">
              <a:xfrm>
                <a:off x="1231" y="4151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1" name="Rectangle 428"/>
              <p:cNvSpPr>
                <a:spLocks noChangeArrowheads="1"/>
              </p:cNvSpPr>
              <p:nvPr/>
            </p:nvSpPr>
            <p:spPr bwMode="auto">
              <a:xfrm>
                <a:off x="1231" y="4139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2" name="Line 429"/>
              <p:cNvSpPr>
                <a:spLocks noChangeShapeType="1"/>
              </p:cNvSpPr>
              <p:nvPr/>
            </p:nvSpPr>
            <p:spPr bwMode="auto">
              <a:xfrm>
                <a:off x="1231" y="4187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3" name="Rectangle 430"/>
              <p:cNvSpPr>
                <a:spLocks noChangeArrowheads="1"/>
              </p:cNvSpPr>
              <p:nvPr/>
            </p:nvSpPr>
            <p:spPr bwMode="auto">
              <a:xfrm>
                <a:off x="1231" y="4127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4" name="Rectangle 431"/>
              <p:cNvSpPr>
                <a:spLocks noChangeArrowheads="1"/>
              </p:cNvSpPr>
              <p:nvPr/>
            </p:nvSpPr>
            <p:spPr bwMode="auto">
              <a:xfrm>
                <a:off x="1231" y="4103"/>
                <a:ext cx="6" cy="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5" name="Freeform 432"/>
              <p:cNvSpPr>
                <a:spLocks/>
              </p:cNvSpPr>
              <p:nvPr/>
            </p:nvSpPr>
            <p:spPr bwMode="auto">
              <a:xfrm>
                <a:off x="972" y="4193"/>
                <a:ext cx="536" cy="83"/>
              </a:xfrm>
              <a:custGeom>
                <a:avLst/>
                <a:gdLst>
                  <a:gd name="T0" fmla="*/ 0 w 536"/>
                  <a:gd name="T1" fmla="*/ 54 h 83"/>
                  <a:gd name="T2" fmla="*/ 66 w 536"/>
                  <a:gd name="T3" fmla="*/ 0 h 83"/>
                  <a:gd name="T4" fmla="*/ 133 w 536"/>
                  <a:gd name="T5" fmla="*/ 0 h 83"/>
                  <a:gd name="T6" fmla="*/ 199 w 536"/>
                  <a:gd name="T7" fmla="*/ 0 h 83"/>
                  <a:gd name="T8" fmla="*/ 265 w 536"/>
                  <a:gd name="T9" fmla="*/ 0 h 83"/>
                  <a:gd name="T10" fmla="*/ 331 w 536"/>
                  <a:gd name="T11" fmla="*/ 0 h 83"/>
                  <a:gd name="T12" fmla="*/ 398 w 536"/>
                  <a:gd name="T13" fmla="*/ 0 h 83"/>
                  <a:gd name="T14" fmla="*/ 464 w 536"/>
                  <a:gd name="T15" fmla="*/ 0 h 83"/>
                  <a:gd name="T16" fmla="*/ 536 w 536"/>
                  <a:gd name="T17" fmla="*/ 54 h 83"/>
                  <a:gd name="T18" fmla="*/ 536 w 536"/>
                  <a:gd name="T19" fmla="*/ 83 h 83"/>
                  <a:gd name="T20" fmla="*/ 0 w 536"/>
                  <a:gd name="T21" fmla="*/ 83 h 83"/>
                  <a:gd name="T22" fmla="*/ 0 w 536"/>
                  <a:gd name="T23" fmla="*/ 54 h 83"/>
                  <a:gd name="T24" fmla="*/ 0 w 536"/>
                  <a:gd name="T25" fmla="*/ 54 h 83"/>
                  <a:gd name="T26" fmla="*/ 0 w 536"/>
                  <a:gd name="T27" fmla="*/ 54 h 83"/>
                  <a:gd name="T28" fmla="*/ 0 w 536"/>
                  <a:gd name="T29" fmla="*/ 54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36"/>
                  <a:gd name="T46" fmla="*/ 0 h 83"/>
                  <a:gd name="T47" fmla="*/ 536 w 536"/>
                  <a:gd name="T48" fmla="*/ 83 h 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36" h="83">
                    <a:moveTo>
                      <a:pt x="0" y="54"/>
                    </a:moveTo>
                    <a:lnTo>
                      <a:pt x="66" y="0"/>
                    </a:lnTo>
                    <a:lnTo>
                      <a:pt x="133" y="0"/>
                    </a:lnTo>
                    <a:lnTo>
                      <a:pt x="199" y="0"/>
                    </a:lnTo>
                    <a:lnTo>
                      <a:pt x="265" y="0"/>
                    </a:lnTo>
                    <a:lnTo>
                      <a:pt x="331" y="0"/>
                    </a:lnTo>
                    <a:lnTo>
                      <a:pt x="398" y="0"/>
                    </a:lnTo>
                    <a:lnTo>
                      <a:pt x="464" y="0"/>
                    </a:lnTo>
                    <a:lnTo>
                      <a:pt x="536" y="54"/>
                    </a:lnTo>
                    <a:lnTo>
                      <a:pt x="536" y="83"/>
                    </a:lnTo>
                    <a:lnTo>
                      <a:pt x="0" y="8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6" name="Freeform 433"/>
              <p:cNvSpPr>
                <a:spLocks/>
              </p:cNvSpPr>
              <p:nvPr/>
            </p:nvSpPr>
            <p:spPr bwMode="auto">
              <a:xfrm>
                <a:off x="972" y="4193"/>
                <a:ext cx="536" cy="83"/>
              </a:xfrm>
              <a:custGeom>
                <a:avLst/>
                <a:gdLst>
                  <a:gd name="T0" fmla="*/ 0 w 536"/>
                  <a:gd name="T1" fmla="*/ 54 h 83"/>
                  <a:gd name="T2" fmla="*/ 66 w 536"/>
                  <a:gd name="T3" fmla="*/ 0 h 83"/>
                  <a:gd name="T4" fmla="*/ 133 w 536"/>
                  <a:gd name="T5" fmla="*/ 0 h 83"/>
                  <a:gd name="T6" fmla="*/ 199 w 536"/>
                  <a:gd name="T7" fmla="*/ 0 h 83"/>
                  <a:gd name="T8" fmla="*/ 265 w 536"/>
                  <a:gd name="T9" fmla="*/ 0 h 83"/>
                  <a:gd name="T10" fmla="*/ 331 w 536"/>
                  <a:gd name="T11" fmla="*/ 0 h 83"/>
                  <a:gd name="T12" fmla="*/ 398 w 536"/>
                  <a:gd name="T13" fmla="*/ 0 h 83"/>
                  <a:gd name="T14" fmla="*/ 464 w 536"/>
                  <a:gd name="T15" fmla="*/ 0 h 83"/>
                  <a:gd name="T16" fmla="*/ 536 w 536"/>
                  <a:gd name="T17" fmla="*/ 54 h 83"/>
                  <a:gd name="T18" fmla="*/ 536 w 536"/>
                  <a:gd name="T19" fmla="*/ 83 h 83"/>
                  <a:gd name="T20" fmla="*/ 0 w 536"/>
                  <a:gd name="T21" fmla="*/ 83 h 83"/>
                  <a:gd name="T22" fmla="*/ 0 w 536"/>
                  <a:gd name="T23" fmla="*/ 54 h 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36"/>
                  <a:gd name="T37" fmla="*/ 0 h 83"/>
                  <a:gd name="T38" fmla="*/ 536 w 536"/>
                  <a:gd name="T39" fmla="*/ 83 h 8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36" h="83">
                    <a:moveTo>
                      <a:pt x="0" y="54"/>
                    </a:moveTo>
                    <a:lnTo>
                      <a:pt x="66" y="0"/>
                    </a:lnTo>
                    <a:lnTo>
                      <a:pt x="133" y="0"/>
                    </a:lnTo>
                    <a:lnTo>
                      <a:pt x="199" y="0"/>
                    </a:lnTo>
                    <a:lnTo>
                      <a:pt x="265" y="0"/>
                    </a:lnTo>
                    <a:lnTo>
                      <a:pt x="331" y="0"/>
                    </a:lnTo>
                    <a:lnTo>
                      <a:pt x="398" y="0"/>
                    </a:lnTo>
                    <a:lnTo>
                      <a:pt x="464" y="0"/>
                    </a:lnTo>
                    <a:lnTo>
                      <a:pt x="536" y="54"/>
                    </a:lnTo>
                    <a:lnTo>
                      <a:pt x="536" y="83"/>
                    </a:lnTo>
                    <a:lnTo>
                      <a:pt x="0" y="83"/>
                    </a:lnTo>
                    <a:lnTo>
                      <a:pt x="0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7" name="Freeform 434"/>
              <p:cNvSpPr>
                <a:spLocks/>
              </p:cNvSpPr>
              <p:nvPr/>
            </p:nvSpPr>
            <p:spPr bwMode="auto">
              <a:xfrm>
                <a:off x="972" y="4193"/>
                <a:ext cx="536" cy="155"/>
              </a:xfrm>
              <a:custGeom>
                <a:avLst/>
                <a:gdLst>
                  <a:gd name="T0" fmla="*/ 0 w 536"/>
                  <a:gd name="T1" fmla="*/ 48 h 155"/>
                  <a:gd name="T2" fmla="*/ 66 w 536"/>
                  <a:gd name="T3" fmla="*/ 0 h 155"/>
                  <a:gd name="T4" fmla="*/ 133 w 536"/>
                  <a:gd name="T5" fmla="*/ 48 h 155"/>
                  <a:gd name="T6" fmla="*/ 199 w 536"/>
                  <a:gd name="T7" fmla="*/ 0 h 155"/>
                  <a:gd name="T8" fmla="*/ 265 w 536"/>
                  <a:gd name="T9" fmla="*/ 48 h 155"/>
                  <a:gd name="T10" fmla="*/ 331 w 536"/>
                  <a:gd name="T11" fmla="*/ 0 h 155"/>
                  <a:gd name="T12" fmla="*/ 398 w 536"/>
                  <a:gd name="T13" fmla="*/ 48 h 155"/>
                  <a:gd name="T14" fmla="*/ 464 w 536"/>
                  <a:gd name="T15" fmla="*/ 0 h 155"/>
                  <a:gd name="T16" fmla="*/ 536 w 536"/>
                  <a:gd name="T17" fmla="*/ 48 h 155"/>
                  <a:gd name="T18" fmla="*/ 536 w 536"/>
                  <a:gd name="T19" fmla="*/ 155 h 155"/>
                  <a:gd name="T20" fmla="*/ 0 w 536"/>
                  <a:gd name="T21" fmla="*/ 155 h 155"/>
                  <a:gd name="T22" fmla="*/ 0 w 536"/>
                  <a:gd name="T23" fmla="*/ 48 h 155"/>
                  <a:gd name="T24" fmla="*/ 0 w 536"/>
                  <a:gd name="T25" fmla="*/ 48 h 155"/>
                  <a:gd name="T26" fmla="*/ 0 w 536"/>
                  <a:gd name="T27" fmla="*/ 48 h 155"/>
                  <a:gd name="T28" fmla="*/ 0 w 536"/>
                  <a:gd name="T29" fmla="*/ 48 h 15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36"/>
                  <a:gd name="T46" fmla="*/ 0 h 155"/>
                  <a:gd name="T47" fmla="*/ 536 w 536"/>
                  <a:gd name="T48" fmla="*/ 155 h 15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36" h="155">
                    <a:moveTo>
                      <a:pt x="0" y="48"/>
                    </a:moveTo>
                    <a:lnTo>
                      <a:pt x="66" y="0"/>
                    </a:lnTo>
                    <a:lnTo>
                      <a:pt x="133" y="48"/>
                    </a:lnTo>
                    <a:lnTo>
                      <a:pt x="199" y="0"/>
                    </a:lnTo>
                    <a:lnTo>
                      <a:pt x="265" y="48"/>
                    </a:lnTo>
                    <a:lnTo>
                      <a:pt x="331" y="0"/>
                    </a:lnTo>
                    <a:lnTo>
                      <a:pt x="398" y="48"/>
                    </a:lnTo>
                    <a:lnTo>
                      <a:pt x="464" y="0"/>
                    </a:lnTo>
                    <a:lnTo>
                      <a:pt x="536" y="48"/>
                    </a:lnTo>
                    <a:lnTo>
                      <a:pt x="536" y="155"/>
                    </a:lnTo>
                    <a:lnTo>
                      <a:pt x="0" y="15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8" name="Freeform 435"/>
              <p:cNvSpPr>
                <a:spLocks/>
              </p:cNvSpPr>
              <p:nvPr/>
            </p:nvSpPr>
            <p:spPr bwMode="auto">
              <a:xfrm>
                <a:off x="972" y="4193"/>
                <a:ext cx="536" cy="155"/>
              </a:xfrm>
              <a:custGeom>
                <a:avLst/>
                <a:gdLst>
                  <a:gd name="T0" fmla="*/ 0 w 536"/>
                  <a:gd name="T1" fmla="*/ 48 h 155"/>
                  <a:gd name="T2" fmla="*/ 66 w 536"/>
                  <a:gd name="T3" fmla="*/ 0 h 155"/>
                  <a:gd name="T4" fmla="*/ 133 w 536"/>
                  <a:gd name="T5" fmla="*/ 48 h 155"/>
                  <a:gd name="T6" fmla="*/ 199 w 536"/>
                  <a:gd name="T7" fmla="*/ 0 h 155"/>
                  <a:gd name="T8" fmla="*/ 265 w 536"/>
                  <a:gd name="T9" fmla="*/ 48 h 155"/>
                  <a:gd name="T10" fmla="*/ 331 w 536"/>
                  <a:gd name="T11" fmla="*/ 0 h 155"/>
                  <a:gd name="T12" fmla="*/ 398 w 536"/>
                  <a:gd name="T13" fmla="*/ 48 h 155"/>
                  <a:gd name="T14" fmla="*/ 464 w 536"/>
                  <a:gd name="T15" fmla="*/ 0 h 155"/>
                  <a:gd name="T16" fmla="*/ 536 w 536"/>
                  <a:gd name="T17" fmla="*/ 48 h 155"/>
                  <a:gd name="T18" fmla="*/ 536 w 536"/>
                  <a:gd name="T19" fmla="*/ 155 h 155"/>
                  <a:gd name="T20" fmla="*/ 0 w 536"/>
                  <a:gd name="T21" fmla="*/ 155 h 155"/>
                  <a:gd name="T22" fmla="*/ 0 w 536"/>
                  <a:gd name="T23" fmla="*/ 48 h 1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36"/>
                  <a:gd name="T37" fmla="*/ 0 h 155"/>
                  <a:gd name="T38" fmla="*/ 536 w 536"/>
                  <a:gd name="T39" fmla="*/ 155 h 15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36" h="155">
                    <a:moveTo>
                      <a:pt x="0" y="48"/>
                    </a:moveTo>
                    <a:lnTo>
                      <a:pt x="66" y="0"/>
                    </a:lnTo>
                    <a:lnTo>
                      <a:pt x="133" y="48"/>
                    </a:lnTo>
                    <a:lnTo>
                      <a:pt x="199" y="0"/>
                    </a:lnTo>
                    <a:lnTo>
                      <a:pt x="265" y="48"/>
                    </a:lnTo>
                    <a:lnTo>
                      <a:pt x="331" y="0"/>
                    </a:lnTo>
                    <a:lnTo>
                      <a:pt x="398" y="48"/>
                    </a:lnTo>
                    <a:lnTo>
                      <a:pt x="464" y="0"/>
                    </a:lnTo>
                    <a:lnTo>
                      <a:pt x="536" y="48"/>
                    </a:lnTo>
                    <a:lnTo>
                      <a:pt x="536" y="155"/>
                    </a:lnTo>
                    <a:lnTo>
                      <a:pt x="0" y="155"/>
                    </a:lnTo>
                    <a:lnTo>
                      <a:pt x="0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9" name="Freeform 436"/>
              <p:cNvSpPr>
                <a:spLocks/>
              </p:cNvSpPr>
              <p:nvPr/>
            </p:nvSpPr>
            <p:spPr bwMode="auto">
              <a:xfrm>
                <a:off x="1430" y="4229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0" name="Rectangle 437"/>
              <p:cNvSpPr>
                <a:spLocks noChangeArrowheads="1"/>
              </p:cNvSpPr>
              <p:nvPr/>
            </p:nvSpPr>
            <p:spPr bwMode="auto">
              <a:xfrm>
                <a:off x="1430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1" name="Freeform 438"/>
              <p:cNvSpPr>
                <a:spLocks/>
              </p:cNvSpPr>
              <p:nvPr/>
            </p:nvSpPr>
            <p:spPr bwMode="auto">
              <a:xfrm>
                <a:off x="1430" y="4229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2" name="Rectangle 439"/>
              <p:cNvSpPr>
                <a:spLocks noChangeArrowheads="1"/>
              </p:cNvSpPr>
              <p:nvPr/>
            </p:nvSpPr>
            <p:spPr bwMode="auto">
              <a:xfrm>
                <a:off x="1430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3" name="Freeform 440"/>
              <p:cNvSpPr>
                <a:spLocks/>
              </p:cNvSpPr>
              <p:nvPr/>
            </p:nvSpPr>
            <p:spPr bwMode="auto">
              <a:xfrm>
                <a:off x="1442" y="4229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4" name="Rectangle 441"/>
              <p:cNvSpPr>
                <a:spLocks noChangeArrowheads="1"/>
              </p:cNvSpPr>
              <p:nvPr/>
            </p:nvSpPr>
            <p:spPr bwMode="auto">
              <a:xfrm>
                <a:off x="1442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5" name="Freeform 442"/>
              <p:cNvSpPr>
                <a:spLocks/>
              </p:cNvSpPr>
              <p:nvPr/>
            </p:nvSpPr>
            <p:spPr bwMode="auto">
              <a:xfrm>
                <a:off x="1442" y="4229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6" name="Rectangle 443"/>
              <p:cNvSpPr>
                <a:spLocks noChangeArrowheads="1"/>
              </p:cNvSpPr>
              <p:nvPr/>
            </p:nvSpPr>
            <p:spPr bwMode="auto">
              <a:xfrm>
                <a:off x="1442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7" name="Freeform 444"/>
              <p:cNvSpPr>
                <a:spLocks/>
              </p:cNvSpPr>
              <p:nvPr/>
            </p:nvSpPr>
            <p:spPr bwMode="auto">
              <a:xfrm>
                <a:off x="1430" y="4294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8" name="Rectangle 445"/>
              <p:cNvSpPr>
                <a:spLocks noChangeArrowheads="1"/>
              </p:cNvSpPr>
              <p:nvPr/>
            </p:nvSpPr>
            <p:spPr bwMode="auto">
              <a:xfrm>
                <a:off x="1430" y="4294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9" name="Freeform 446"/>
              <p:cNvSpPr>
                <a:spLocks/>
              </p:cNvSpPr>
              <p:nvPr/>
            </p:nvSpPr>
            <p:spPr bwMode="auto">
              <a:xfrm>
                <a:off x="1430" y="4294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0" name="Rectangle 447"/>
              <p:cNvSpPr>
                <a:spLocks noChangeArrowheads="1"/>
              </p:cNvSpPr>
              <p:nvPr/>
            </p:nvSpPr>
            <p:spPr bwMode="auto">
              <a:xfrm>
                <a:off x="1430" y="4294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1" name="Freeform 448"/>
              <p:cNvSpPr>
                <a:spLocks/>
              </p:cNvSpPr>
              <p:nvPr/>
            </p:nvSpPr>
            <p:spPr bwMode="auto">
              <a:xfrm>
                <a:off x="1442" y="4294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2" name="Rectangle 449"/>
              <p:cNvSpPr>
                <a:spLocks noChangeArrowheads="1"/>
              </p:cNvSpPr>
              <p:nvPr/>
            </p:nvSpPr>
            <p:spPr bwMode="auto">
              <a:xfrm>
                <a:off x="1442" y="4294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3" name="Freeform 450"/>
              <p:cNvSpPr>
                <a:spLocks/>
              </p:cNvSpPr>
              <p:nvPr/>
            </p:nvSpPr>
            <p:spPr bwMode="auto">
              <a:xfrm>
                <a:off x="1442" y="4294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4" name="Rectangle 451"/>
              <p:cNvSpPr>
                <a:spLocks noChangeArrowheads="1"/>
              </p:cNvSpPr>
              <p:nvPr/>
            </p:nvSpPr>
            <p:spPr bwMode="auto">
              <a:xfrm>
                <a:off x="1442" y="4294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5" name="Freeform 452"/>
              <p:cNvSpPr>
                <a:spLocks/>
              </p:cNvSpPr>
              <p:nvPr/>
            </p:nvSpPr>
            <p:spPr bwMode="auto">
              <a:xfrm>
                <a:off x="1297" y="4229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6" name="Rectangle 453"/>
              <p:cNvSpPr>
                <a:spLocks noChangeArrowheads="1"/>
              </p:cNvSpPr>
              <p:nvPr/>
            </p:nvSpPr>
            <p:spPr bwMode="auto">
              <a:xfrm>
                <a:off x="1297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7" name="Freeform 454"/>
              <p:cNvSpPr>
                <a:spLocks/>
              </p:cNvSpPr>
              <p:nvPr/>
            </p:nvSpPr>
            <p:spPr bwMode="auto">
              <a:xfrm>
                <a:off x="1297" y="4229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8" name="Rectangle 455"/>
              <p:cNvSpPr>
                <a:spLocks noChangeArrowheads="1"/>
              </p:cNvSpPr>
              <p:nvPr/>
            </p:nvSpPr>
            <p:spPr bwMode="auto">
              <a:xfrm>
                <a:off x="1297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9" name="Freeform 456"/>
              <p:cNvSpPr>
                <a:spLocks/>
              </p:cNvSpPr>
              <p:nvPr/>
            </p:nvSpPr>
            <p:spPr bwMode="auto">
              <a:xfrm>
                <a:off x="1309" y="4229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" name="Rectangle 457"/>
              <p:cNvSpPr>
                <a:spLocks noChangeArrowheads="1"/>
              </p:cNvSpPr>
              <p:nvPr/>
            </p:nvSpPr>
            <p:spPr bwMode="auto">
              <a:xfrm>
                <a:off x="1309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" name="Freeform 458"/>
              <p:cNvSpPr>
                <a:spLocks/>
              </p:cNvSpPr>
              <p:nvPr/>
            </p:nvSpPr>
            <p:spPr bwMode="auto">
              <a:xfrm>
                <a:off x="1309" y="4229"/>
                <a:ext cx="6" cy="18"/>
              </a:xfrm>
              <a:custGeom>
                <a:avLst/>
                <a:gdLst>
                  <a:gd name="T0" fmla="*/ 0 w 6"/>
                  <a:gd name="T1" fmla="*/ 18 h 18"/>
                  <a:gd name="T2" fmla="*/ 6 w 6"/>
                  <a:gd name="T3" fmla="*/ 18 h 18"/>
                  <a:gd name="T4" fmla="*/ 6 w 6"/>
                  <a:gd name="T5" fmla="*/ 0 h 18"/>
                  <a:gd name="T6" fmla="*/ 0 w 6"/>
                  <a:gd name="T7" fmla="*/ 0 h 18"/>
                  <a:gd name="T8" fmla="*/ 0 w 6"/>
                  <a:gd name="T9" fmla="*/ 18 h 18"/>
                  <a:gd name="T10" fmla="*/ 0 w 6"/>
                  <a:gd name="T11" fmla="*/ 18 h 18"/>
                  <a:gd name="T12" fmla="*/ 0 w 6"/>
                  <a:gd name="T13" fmla="*/ 18 h 18"/>
                  <a:gd name="T14" fmla="*/ 0 w 6"/>
                  <a:gd name="T15" fmla="*/ 18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18"/>
                    </a:move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2" name="Rectangle 459"/>
              <p:cNvSpPr>
                <a:spLocks noChangeArrowheads="1"/>
              </p:cNvSpPr>
              <p:nvPr/>
            </p:nvSpPr>
            <p:spPr bwMode="auto">
              <a:xfrm>
                <a:off x="1309" y="4229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3" name="Freeform 460"/>
              <p:cNvSpPr>
                <a:spLocks/>
              </p:cNvSpPr>
              <p:nvPr/>
            </p:nvSpPr>
            <p:spPr bwMode="auto">
              <a:xfrm>
                <a:off x="1297" y="4294"/>
                <a:ext cx="6" cy="18"/>
              </a:xfrm>
              <a:custGeom>
                <a:avLst/>
                <a:gdLst>
                  <a:gd name="T0" fmla="*/ 0 w 6"/>
                  <a:gd name="T1" fmla="*/ 0 h 18"/>
                  <a:gd name="T2" fmla="*/ 6 w 6"/>
                  <a:gd name="T3" fmla="*/ 0 h 18"/>
                  <a:gd name="T4" fmla="*/ 6 w 6"/>
                  <a:gd name="T5" fmla="*/ 18 h 18"/>
                  <a:gd name="T6" fmla="*/ 0 w 6"/>
                  <a:gd name="T7" fmla="*/ 18 h 18"/>
                  <a:gd name="T8" fmla="*/ 0 w 6"/>
                  <a:gd name="T9" fmla="*/ 0 h 18"/>
                  <a:gd name="T10" fmla="*/ 0 w 6"/>
                  <a:gd name="T11" fmla="*/ 0 h 18"/>
                  <a:gd name="T12" fmla="*/ 0 w 6"/>
                  <a:gd name="T13" fmla="*/ 0 h 18"/>
                  <a:gd name="T14" fmla="*/ 0 w 6"/>
                  <a:gd name="T15" fmla="*/ 0 h 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8"/>
                  <a:gd name="T26" fmla="*/ 6 w 6"/>
                  <a:gd name="T27" fmla="*/ 18 h 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8">
                    <a:moveTo>
                      <a:pt x="0" y="0"/>
                    </a:moveTo>
                    <a:lnTo>
                      <a:pt x="6" y="0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4" name="Rectangle 461"/>
              <p:cNvSpPr>
                <a:spLocks noChangeArrowheads="1"/>
              </p:cNvSpPr>
              <p:nvPr/>
            </p:nvSpPr>
            <p:spPr bwMode="auto">
              <a:xfrm>
                <a:off x="1297" y="4294"/>
                <a:ext cx="6" cy="1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42" name="Freeform 462"/>
            <p:cNvSpPr>
              <a:spLocks/>
            </p:cNvSpPr>
            <p:nvPr/>
          </p:nvSpPr>
          <p:spPr bwMode="auto">
            <a:xfrm>
              <a:off x="1297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Rectangle 463"/>
            <p:cNvSpPr>
              <a:spLocks noChangeArrowheads="1"/>
            </p:cNvSpPr>
            <p:nvPr/>
          </p:nvSpPr>
          <p:spPr bwMode="auto">
            <a:xfrm>
              <a:off x="1297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Freeform 464"/>
            <p:cNvSpPr>
              <a:spLocks/>
            </p:cNvSpPr>
            <p:nvPr/>
          </p:nvSpPr>
          <p:spPr bwMode="auto">
            <a:xfrm>
              <a:off x="1309" y="4294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Rectangle 465"/>
            <p:cNvSpPr>
              <a:spLocks noChangeArrowheads="1"/>
            </p:cNvSpPr>
            <p:nvPr/>
          </p:nvSpPr>
          <p:spPr bwMode="auto">
            <a:xfrm>
              <a:off x="1309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466"/>
            <p:cNvSpPr>
              <a:spLocks/>
            </p:cNvSpPr>
            <p:nvPr/>
          </p:nvSpPr>
          <p:spPr bwMode="auto">
            <a:xfrm>
              <a:off x="1309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Rectangle 467"/>
            <p:cNvSpPr>
              <a:spLocks noChangeArrowheads="1"/>
            </p:cNvSpPr>
            <p:nvPr/>
          </p:nvSpPr>
          <p:spPr bwMode="auto">
            <a:xfrm>
              <a:off x="1309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468"/>
            <p:cNvSpPr>
              <a:spLocks/>
            </p:cNvSpPr>
            <p:nvPr/>
          </p:nvSpPr>
          <p:spPr bwMode="auto">
            <a:xfrm>
              <a:off x="1165" y="4229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Rectangle 469"/>
            <p:cNvSpPr>
              <a:spLocks noChangeArrowheads="1"/>
            </p:cNvSpPr>
            <p:nvPr/>
          </p:nvSpPr>
          <p:spPr bwMode="auto">
            <a:xfrm>
              <a:off x="1165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470"/>
            <p:cNvSpPr>
              <a:spLocks/>
            </p:cNvSpPr>
            <p:nvPr/>
          </p:nvSpPr>
          <p:spPr bwMode="auto">
            <a:xfrm>
              <a:off x="1165" y="4229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Rectangle 471"/>
            <p:cNvSpPr>
              <a:spLocks noChangeArrowheads="1"/>
            </p:cNvSpPr>
            <p:nvPr/>
          </p:nvSpPr>
          <p:spPr bwMode="auto">
            <a:xfrm>
              <a:off x="1165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472"/>
            <p:cNvSpPr>
              <a:spLocks/>
            </p:cNvSpPr>
            <p:nvPr/>
          </p:nvSpPr>
          <p:spPr bwMode="auto">
            <a:xfrm>
              <a:off x="1177" y="4229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Rectangle 473"/>
            <p:cNvSpPr>
              <a:spLocks noChangeArrowheads="1"/>
            </p:cNvSpPr>
            <p:nvPr/>
          </p:nvSpPr>
          <p:spPr bwMode="auto">
            <a:xfrm>
              <a:off x="1177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474"/>
            <p:cNvSpPr>
              <a:spLocks/>
            </p:cNvSpPr>
            <p:nvPr/>
          </p:nvSpPr>
          <p:spPr bwMode="auto">
            <a:xfrm>
              <a:off x="1177" y="4229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475"/>
            <p:cNvSpPr>
              <a:spLocks noChangeArrowheads="1"/>
            </p:cNvSpPr>
            <p:nvPr/>
          </p:nvSpPr>
          <p:spPr bwMode="auto">
            <a:xfrm>
              <a:off x="1177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476"/>
            <p:cNvSpPr>
              <a:spLocks/>
            </p:cNvSpPr>
            <p:nvPr/>
          </p:nvSpPr>
          <p:spPr bwMode="auto">
            <a:xfrm>
              <a:off x="1165" y="4294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477"/>
            <p:cNvSpPr>
              <a:spLocks noChangeArrowheads="1"/>
            </p:cNvSpPr>
            <p:nvPr/>
          </p:nvSpPr>
          <p:spPr bwMode="auto">
            <a:xfrm>
              <a:off x="1165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478"/>
            <p:cNvSpPr>
              <a:spLocks/>
            </p:cNvSpPr>
            <p:nvPr/>
          </p:nvSpPr>
          <p:spPr bwMode="auto">
            <a:xfrm>
              <a:off x="1165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479"/>
            <p:cNvSpPr>
              <a:spLocks noChangeArrowheads="1"/>
            </p:cNvSpPr>
            <p:nvPr/>
          </p:nvSpPr>
          <p:spPr bwMode="auto">
            <a:xfrm>
              <a:off x="1165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480"/>
            <p:cNvSpPr>
              <a:spLocks/>
            </p:cNvSpPr>
            <p:nvPr/>
          </p:nvSpPr>
          <p:spPr bwMode="auto">
            <a:xfrm>
              <a:off x="1177" y="4294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481"/>
            <p:cNvSpPr>
              <a:spLocks noChangeArrowheads="1"/>
            </p:cNvSpPr>
            <p:nvPr/>
          </p:nvSpPr>
          <p:spPr bwMode="auto">
            <a:xfrm>
              <a:off x="1177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482"/>
            <p:cNvSpPr>
              <a:spLocks/>
            </p:cNvSpPr>
            <p:nvPr/>
          </p:nvSpPr>
          <p:spPr bwMode="auto">
            <a:xfrm>
              <a:off x="1177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483"/>
            <p:cNvSpPr>
              <a:spLocks noChangeArrowheads="1"/>
            </p:cNvSpPr>
            <p:nvPr/>
          </p:nvSpPr>
          <p:spPr bwMode="auto">
            <a:xfrm>
              <a:off x="1177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484"/>
            <p:cNvSpPr>
              <a:spLocks/>
            </p:cNvSpPr>
            <p:nvPr/>
          </p:nvSpPr>
          <p:spPr bwMode="auto">
            <a:xfrm>
              <a:off x="1032" y="4229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485"/>
            <p:cNvSpPr>
              <a:spLocks noChangeArrowheads="1"/>
            </p:cNvSpPr>
            <p:nvPr/>
          </p:nvSpPr>
          <p:spPr bwMode="auto">
            <a:xfrm>
              <a:off x="1032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486"/>
            <p:cNvSpPr>
              <a:spLocks/>
            </p:cNvSpPr>
            <p:nvPr/>
          </p:nvSpPr>
          <p:spPr bwMode="auto">
            <a:xfrm>
              <a:off x="1032" y="4229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487"/>
            <p:cNvSpPr>
              <a:spLocks noChangeArrowheads="1"/>
            </p:cNvSpPr>
            <p:nvPr/>
          </p:nvSpPr>
          <p:spPr bwMode="auto">
            <a:xfrm>
              <a:off x="1032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488"/>
            <p:cNvSpPr>
              <a:spLocks/>
            </p:cNvSpPr>
            <p:nvPr/>
          </p:nvSpPr>
          <p:spPr bwMode="auto">
            <a:xfrm>
              <a:off x="1044" y="4229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Rectangle 489"/>
            <p:cNvSpPr>
              <a:spLocks noChangeArrowheads="1"/>
            </p:cNvSpPr>
            <p:nvPr/>
          </p:nvSpPr>
          <p:spPr bwMode="auto">
            <a:xfrm>
              <a:off x="1044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490"/>
            <p:cNvSpPr>
              <a:spLocks/>
            </p:cNvSpPr>
            <p:nvPr/>
          </p:nvSpPr>
          <p:spPr bwMode="auto">
            <a:xfrm>
              <a:off x="1044" y="4229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Rectangle 491"/>
            <p:cNvSpPr>
              <a:spLocks noChangeArrowheads="1"/>
            </p:cNvSpPr>
            <p:nvPr/>
          </p:nvSpPr>
          <p:spPr bwMode="auto">
            <a:xfrm>
              <a:off x="1044" y="4229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492"/>
            <p:cNvSpPr>
              <a:spLocks/>
            </p:cNvSpPr>
            <p:nvPr/>
          </p:nvSpPr>
          <p:spPr bwMode="auto">
            <a:xfrm>
              <a:off x="1032" y="4294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493"/>
            <p:cNvSpPr>
              <a:spLocks noChangeArrowheads="1"/>
            </p:cNvSpPr>
            <p:nvPr/>
          </p:nvSpPr>
          <p:spPr bwMode="auto">
            <a:xfrm>
              <a:off x="1032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494"/>
            <p:cNvSpPr>
              <a:spLocks/>
            </p:cNvSpPr>
            <p:nvPr/>
          </p:nvSpPr>
          <p:spPr bwMode="auto">
            <a:xfrm>
              <a:off x="1032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Rectangle 495"/>
            <p:cNvSpPr>
              <a:spLocks noChangeArrowheads="1"/>
            </p:cNvSpPr>
            <p:nvPr/>
          </p:nvSpPr>
          <p:spPr bwMode="auto">
            <a:xfrm>
              <a:off x="1032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496"/>
            <p:cNvSpPr>
              <a:spLocks/>
            </p:cNvSpPr>
            <p:nvPr/>
          </p:nvSpPr>
          <p:spPr bwMode="auto">
            <a:xfrm>
              <a:off x="1044" y="4294"/>
              <a:ext cx="6" cy="18"/>
            </a:xfrm>
            <a:custGeom>
              <a:avLst/>
              <a:gdLst>
                <a:gd name="T0" fmla="*/ 0 w 6"/>
                <a:gd name="T1" fmla="*/ 0 h 18"/>
                <a:gd name="T2" fmla="*/ 6 w 6"/>
                <a:gd name="T3" fmla="*/ 0 h 18"/>
                <a:gd name="T4" fmla="*/ 6 w 6"/>
                <a:gd name="T5" fmla="*/ 18 h 18"/>
                <a:gd name="T6" fmla="*/ 0 w 6"/>
                <a:gd name="T7" fmla="*/ 18 h 18"/>
                <a:gd name="T8" fmla="*/ 0 w 6"/>
                <a:gd name="T9" fmla="*/ 0 h 18"/>
                <a:gd name="T10" fmla="*/ 0 w 6"/>
                <a:gd name="T11" fmla="*/ 0 h 18"/>
                <a:gd name="T12" fmla="*/ 0 w 6"/>
                <a:gd name="T13" fmla="*/ 0 h 18"/>
                <a:gd name="T14" fmla="*/ 0 w 6"/>
                <a:gd name="T15" fmla="*/ 0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0"/>
                  </a:moveTo>
                  <a:lnTo>
                    <a:pt x="6" y="0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Rectangle 497"/>
            <p:cNvSpPr>
              <a:spLocks noChangeArrowheads="1"/>
            </p:cNvSpPr>
            <p:nvPr/>
          </p:nvSpPr>
          <p:spPr bwMode="auto">
            <a:xfrm>
              <a:off x="1044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498"/>
            <p:cNvSpPr>
              <a:spLocks/>
            </p:cNvSpPr>
            <p:nvPr/>
          </p:nvSpPr>
          <p:spPr bwMode="auto">
            <a:xfrm>
              <a:off x="1044" y="4294"/>
              <a:ext cx="6" cy="18"/>
            </a:xfrm>
            <a:custGeom>
              <a:avLst/>
              <a:gdLst>
                <a:gd name="T0" fmla="*/ 0 w 6"/>
                <a:gd name="T1" fmla="*/ 18 h 18"/>
                <a:gd name="T2" fmla="*/ 6 w 6"/>
                <a:gd name="T3" fmla="*/ 18 h 18"/>
                <a:gd name="T4" fmla="*/ 6 w 6"/>
                <a:gd name="T5" fmla="*/ 0 h 18"/>
                <a:gd name="T6" fmla="*/ 0 w 6"/>
                <a:gd name="T7" fmla="*/ 0 h 18"/>
                <a:gd name="T8" fmla="*/ 0 w 6"/>
                <a:gd name="T9" fmla="*/ 18 h 18"/>
                <a:gd name="T10" fmla="*/ 0 w 6"/>
                <a:gd name="T11" fmla="*/ 18 h 18"/>
                <a:gd name="T12" fmla="*/ 0 w 6"/>
                <a:gd name="T13" fmla="*/ 18 h 18"/>
                <a:gd name="T14" fmla="*/ 0 w 6"/>
                <a:gd name="T15" fmla="*/ 18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"/>
                <a:gd name="T25" fmla="*/ 0 h 18"/>
                <a:gd name="T26" fmla="*/ 6 w 6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" h="18">
                  <a:moveTo>
                    <a:pt x="0" y="18"/>
                  </a:moveTo>
                  <a:lnTo>
                    <a:pt x="6" y="18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Rectangle 499"/>
            <p:cNvSpPr>
              <a:spLocks noChangeArrowheads="1"/>
            </p:cNvSpPr>
            <p:nvPr/>
          </p:nvSpPr>
          <p:spPr bwMode="auto">
            <a:xfrm>
              <a:off x="1044" y="4294"/>
              <a:ext cx="6" cy="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500"/>
            <p:cNvSpPr>
              <a:spLocks/>
            </p:cNvSpPr>
            <p:nvPr/>
          </p:nvSpPr>
          <p:spPr bwMode="auto">
            <a:xfrm>
              <a:off x="1038" y="4193"/>
              <a:ext cx="73" cy="48"/>
            </a:xfrm>
            <a:custGeom>
              <a:avLst/>
              <a:gdLst>
                <a:gd name="T0" fmla="*/ 67 w 73"/>
                <a:gd name="T1" fmla="*/ 48 h 48"/>
                <a:gd name="T2" fmla="*/ 73 w 73"/>
                <a:gd name="T3" fmla="*/ 24 h 48"/>
                <a:gd name="T4" fmla="*/ 67 w 73"/>
                <a:gd name="T5" fmla="*/ 18 h 48"/>
                <a:gd name="T6" fmla="*/ 0 w 73"/>
                <a:gd name="T7" fmla="*/ 0 h 48"/>
                <a:gd name="T8" fmla="*/ 67 w 73"/>
                <a:gd name="T9" fmla="*/ 48 h 48"/>
                <a:gd name="T10" fmla="*/ 67 w 73"/>
                <a:gd name="T11" fmla="*/ 48 h 48"/>
                <a:gd name="T12" fmla="*/ 67 w 73"/>
                <a:gd name="T13" fmla="*/ 48 h 48"/>
                <a:gd name="T14" fmla="*/ 67 w 73"/>
                <a:gd name="T15" fmla="*/ 4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8"/>
                <a:gd name="T26" fmla="*/ 73 w 7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8">
                  <a:moveTo>
                    <a:pt x="67" y="48"/>
                  </a:moveTo>
                  <a:lnTo>
                    <a:pt x="73" y="24"/>
                  </a:lnTo>
                  <a:lnTo>
                    <a:pt x="67" y="18"/>
                  </a:lnTo>
                  <a:lnTo>
                    <a:pt x="0" y="0"/>
                  </a:lnTo>
                  <a:lnTo>
                    <a:pt x="67" y="4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501"/>
            <p:cNvSpPr>
              <a:spLocks/>
            </p:cNvSpPr>
            <p:nvPr/>
          </p:nvSpPr>
          <p:spPr bwMode="auto">
            <a:xfrm>
              <a:off x="1038" y="4193"/>
              <a:ext cx="73" cy="48"/>
            </a:xfrm>
            <a:custGeom>
              <a:avLst/>
              <a:gdLst>
                <a:gd name="T0" fmla="*/ 67 w 73"/>
                <a:gd name="T1" fmla="*/ 48 h 48"/>
                <a:gd name="T2" fmla="*/ 73 w 73"/>
                <a:gd name="T3" fmla="*/ 24 h 48"/>
                <a:gd name="T4" fmla="*/ 67 w 73"/>
                <a:gd name="T5" fmla="*/ 18 h 48"/>
                <a:gd name="T6" fmla="*/ 0 w 73"/>
                <a:gd name="T7" fmla="*/ 0 h 48"/>
                <a:gd name="T8" fmla="*/ 67 w 73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"/>
                <a:gd name="T17" fmla="*/ 73 w 7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">
                  <a:moveTo>
                    <a:pt x="67" y="48"/>
                  </a:moveTo>
                  <a:lnTo>
                    <a:pt x="73" y="24"/>
                  </a:lnTo>
                  <a:lnTo>
                    <a:pt x="67" y="18"/>
                  </a:lnTo>
                  <a:lnTo>
                    <a:pt x="0" y="0"/>
                  </a:lnTo>
                  <a:lnTo>
                    <a:pt x="67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502"/>
            <p:cNvSpPr>
              <a:spLocks/>
            </p:cNvSpPr>
            <p:nvPr/>
          </p:nvSpPr>
          <p:spPr bwMode="auto">
            <a:xfrm>
              <a:off x="1309" y="4193"/>
              <a:ext cx="73" cy="48"/>
            </a:xfrm>
            <a:custGeom>
              <a:avLst/>
              <a:gdLst>
                <a:gd name="T0" fmla="*/ 61 w 73"/>
                <a:gd name="T1" fmla="*/ 48 h 48"/>
                <a:gd name="T2" fmla="*/ 73 w 73"/>
                <a:gd name="T3" fmla="*/ 24 h 48"/>
                <a:gd name="T4" fmla="*/ 61 w 73"/>
                <a:gd name="T5" fmla="*/ 18 h 48"/>
                <a:gd name="T6" fmla="*/ 0 w 73"/>
                <a:gd name="T7" fmla="*/ 0 h 48"/>
                <a:gd name="T8" fmla="*/ 61 w 73"/>
                <a:gd name="T9" fmla="*/ 48 h 48"/>
                <a:gd name="T10" fmla="*/ 61 w 73"/>
                <a:gd name="T11" fmla="*/ 48 h 48"/>
                <a:gd name="T12" fmla="*/ 61 w 73"/>
                <a:gd name="T13" fmla="*/ 48 h 48"/>
                <a:gd name="T14" fmla="*/ 61 w 73"/>
                <a:gd name="T15" fmla="*/ 4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8"/>
                <a:gd name="T26" fmla="*/ 73 w 7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8">
                  <a:moveTo>
                    <a:pt x="61" y="48"/>
                  </a:moveTo>
                  <a:lnTo>
                    <a:pt x="73" y="24"/>
                  </a:lnTo>
                  <a:lnTo>
                    <a:pt x="61" y="18"/>
                  </a:lnTo>
                  <a:lnTo>
                    <a:pt x="0" y="0"/>
                  </a:lnTo>
                  <a:lnTo>
                    <a:pt x="61" y="4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503"/>
            <p:cNvSpPr>
              <a:spLocks/>
            </p:cNvSpPr>
            <p:nvPr/>
          </p:nvSpPr>
          <p:spPr bwMode="auto">
            <a:xfrm>
              <a:off x="1309" y="4193"/>
              <a:ext cx="73" cy="48"/>
            </a:xfrm>
            <a:custGeom>
              <a:avLst/>
              <a:gdLst>
                <a:gd name="T0" fmla="*/ 61 w 73"/>
                <a:gd name="T1" fmla="*/ 48 h 48"/>
                <a:gd name="T2" fmla="*/ 73 w 73"/>
                <a:gd name="T3" fmla="*/ 24 h 48"/>
                <a:gd name="T4" fmla="*/ 61 w 73"/>
                <a:gd name="T5" fmla="*/ 18 h 48"/>
                <a:gd name="T6" fmla="*/ 0 w 73"/>
                <a:gd name="T7" fmla="*/ 0 h 48"/>
                <a:gd name="T8" fmla="*/ 61 w 73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"/>
                <a:gd name="T17" fmla="*/ 73 w 73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">
                  <a:moveTo>
                    <a:pt x="61" y="48"/>
                  </a:moveTo>
                  <a:lnTo>
                    <a:pt x="73" y="24"/>
                  </a:lnTo>
                  <a:lnTo>
                    <a:pt x="61" y="18"/>
                  </a:lnTo>
                  <a:lnTo>
                    <a:pt x="0" y="0"/>
                  </a:lnTo>
                  <a:lnTo>
                    <a:pt x="61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504"/>
            <p:cNvSpPr>
              <a:spLocks/>
            </p:cNvSpPr>
            <p:nvPr/>
          </p:nvSpPr>
          <p:spPr bwMode="auto">
            <a:xfrm>
              <a:off x="1171" y="4193"/>
              <a:ext cx="72" cy="48"/>
            </a:xfrm>
            <a:custGeom>
              <a:avLst/>
              <a:gdLst>
                <a:gd name="T0" fmla="*/ 66 w 72"/>
                <a:gd name="T1" fmla="*/ 48 h 48"/>
                <a:gd name="T2" fmla="*/ 72 w 72"/>
                <a:gd name="T3" fmla="*/ 24 h 48"/>
                <a:gd name="T4" fmla="*/ 66 w 72"/>
                <a:gd name="T5" fmla="*/ 18 h 48"/>
                <a:gd name="T6" fmla="*/ 0 w 72"/>
                <a:gd name="T7" fmla="*/ 0 h 48"/>
                <a:gd name="T8" fmla="*/ 66 w 72"/>
                <a:gd name="T9" fmla="*/ 48 h 48"/>
                <a:gd name="T10" fmla="*/ 66 w 72"/>
                <a:gd name="T11" fmla="*/ 48 h 48"/>
                <a:gd name="T12" fmla="*/ 66 w 72"/>
                <a:gd name="T13" fmla="*/ 48 h 48"/>
                <a:gd name="T14" fmla="*/ 66 w 72"/>
                <a:gd name="T15" fmla="*/ 4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2"/>
                <a:gd name="T25" fmla="*/ 0 h 48"/>
                <a:gd name="T26" fmla="*/ 72 w 7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2" h="48">
                  <a:moveTo>
                    <a:pt x="66" y="48"/>
                  </a:moveTo>
                  <a:lnTo>
                    <a:pt x="72" y="24"/>
                  </a:lnTo>
                  <a:lnTo>
                    <a:pt x="66" y="18"/>
                  </a:lnTo>
                  <a:lnTo>
                    <a:pt x="0" y="0"/>
                  </a:lnTo>
                  <a:lnTo>
                    <a:pt x="66" y="48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505"/>
            <p:cNvSpPr>
              <a:spLocks/>
            </p:cNvSpPr>
            <p:nvPr/>
          </p:nvSpPr>
          <p:spPr bwMode="auto">
            <a:xfrm>
              <a:off x="1171" y="4193"/>
              <a:ext cx="72" cy="48"/>
            </a:xfrm>
            <a:custGeom>
              <a:avLst/>
              <a:gdLst>
                <a:gd name="T0" fmla="*/ 66 w 72"/>
                <a:gd name="T1" fmla="*/ 48 h 48"/>
                <a:gd name="T2" fmla="*/ 72 w 72"/>
                <a:gd name="T3" fmla="*/ 24 h 48"/>
                <a:gd name="T4" fmla="*/ 66 w 72"/>
                <a:gd name="T5" fmla="*/ 18 h 48"/>
                <a:gd name="T6" fmla="*/ 0 w 72"/>
                <a:gd name="T7" fmla="*/ 0 h 48"/>
                <a:gd name="T8" fmla="*/ 66 w 72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48"/>
                <a:gd name="T17" fmla="*/ 72 w 72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48">
                  <a:moveTo>
                    <a:pt x="66" y="48"/>
                  </a:moveTo>
                  <a:lnTo>
                    <a:pt x="72" y="24"/>
                  </a:lnTo>
                  <a:lnTo>
                    <a:pt x="66" y="18"/>
                  </a:lnTo>
                  <a:lnTo>
                    <a:pt x="0" y="0"/>
                  </a:lnTo>
                  <a:lnTo>
                    <a:pt x="66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506"/>
            <p:cNvSpPr>
              <a:spLocks noChangeShapeType="1"/>
            </p:cNvSpPr>
            <p:nvPr/>
          </p:nvSpPr>
          <p:spPr bwMode="auto">
            <a:xfrm flipV="1">
              <a:off x="1105" y="4193"/>
              <a:ext cx="1" cy="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Line 507"/>
            <p:cNvSpPr>
              <a:spLocks noChangeShapeType="1"/>
            </p:cNvSpPr>
            <p:nvPr/>
          </p:nvSpPr>
          <p:spPr bwMode="auto">
            <a:xfrm flipV="1">
              <a:off x="1370" y="4193"/>
              <a:ext cx="1" cy="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Line 508"/>
            <p:cNvSpPr>
              <a:spLocks noChangeShapeType="1"/>
            </p:cNvSpPr>
            <p:nvPr/>
          </p:nvSpPr>
          <p:spPr bwMode="auto">
            <a:xfrm flipV="1">
              <a:off x="1237" y="4193"/>
              <a:ext cx="1" cy="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509"/>
            <p:cNvSpPr>
              <a:spLocks/>
            </p:cNvSpPr>
            <p:nvPr/>
          </p:nvSpPr>
          <p:spPr bwMode="auto">
            <a:xfrm>
              <a:off x="972" y="4342"/>
              <a:ext cx="536" cy="12"/>
            </a:xfrm>
            <a:custGeom>
              <a:avLst/>
              <a:gdLst>
                <a:gd name="T0" fmla="*/ 0 w 536"/>
                <a:gd name="T1" fmla="*/ 12 h 12"/>
                <a:gd name="T2" fmla="*/ 536 w 536"/>
                <a:gd name="T3" fmla="*/ 12 h 12"/>
                <a:gd name="T4" fmla="*/ 536 w 536"/>
                <a:gd name="T5" fmla="*/ 0 h 12"/>
                <a:gd name="T6" fmla="*/ 0 w 536"/>
                <a:gd name="T7" fmla="*/ 0 h 12"/>
                <a:gd name="T8" fmla="*/ 0 w 536"/>
                <a:gd name="T9" fmla="*/ 12 h 12"/>
                <a:gd name="T10" fmla="*/ 0 w 536"/>
                <a:gd name="T11" fmla="*/ 12 h 12"/>
                <a:gd name="T12" fmla="*/ 0 w 536"/>
                <a:gd name="T13" fmla="*/ 12 h 12"/>
                <a:gd name="T14" fmla="*/ 0 w 536"/>
                <a:gd name="T15" fmla="*/ 12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6"/>
                <a:gd name="T25" fmla="*/ 0 h 12"/>
                <a:gd name="T26" fmla="*/ 536 w 536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6" h="12">
                  <a:moveTo>
                    <a:pt x="0" y="12"/>
                  </a:moveTo>
                  <a:lnTo>
                    <a:pt x="536" y="12"/>
                  </a:lnTo>
                  <a:lnTo>
                    <a:pt x="53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Rectangle 510"/>
            <p:cNvSpPr>
              <a:spLocks noChangeArrowheads="1"/>
            </p:cNvSpPr>
            <p:nvPr/>
          </p:nvSpPr>
          <p:spPr bwMode="auto">
            <a:xfrm>
              <a:off x="972" y="4342"/>
              <a:ext cx="536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511"/>
            <p:cNvSpPr>
              <a:spLocks/>
            </p:cNvSpPr>
            <p:nvPr/>
          </p:nvSpPr>
          <p:spPr bwMode="auto">
            <a:xfrm>
              <a:off x="1105" y="4199"/>
              <a:ext cx="66" cy="143"/>
            </a:xfrm>
            <a:custGeom>
              <a:avLst/>
              <a:gdLst>
                <a:gd name="T0" fmla="*/ 0 w 66"/>
                <a:gd name="T1" fmla="*/ 143 h 143"/>
                <a:gd name="T2" fmla="*/ 0 w 66"/>
                <a:gd name="T3" fmla="*/ 48 h 143"/>
                <a:gd name="T4" fmla="*/ 66 w 66"/>
                <a:gd name="T5" fmla="*/ 0 h 143"/>
                <a:gd name="T6" fmla="*/ 0 60000 65536"/>
                <a:gd name="T7" fmla="*/ 0 60000 65536"/>
                <a:gd name="T8" fmla="*/ 0 60000 65536"/>
                <a:gd name="T9" fmla="*/ 0 w 66"/>
                <a:gd name="T10" fmla="*/ 0 h 143"/>
                <a:gd name="T11" fmla="*/ 66 w 66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143">
                  <a:moveTo>
                    <a:pt x="0" y="143"/>
                  </a:moveTo>
                  <a:lnTo>
                    <a:pt x="0" y="48"/>
                  </a:lnTo>
                  <a:lnTo>
                    <a:pt x="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512"/>
            <p:cNvSpPr>
              <a:spLocks/>
            </p:cNvSpPr>
            <p:nvPr/>
          </p:nvSpPr>
          <p:spPr bwMode="auto">
            <a:xfrm>
              <a:off x="1243" y="4199"/>
              <a:ext cx="60" cy="143"/>
            </a:xfrm>
            <a:custGeom>
              <a:avLst/>
              <a:gdLst>
                <a:gd name="T0" fmla="*/ 0 w 60"/>
                <a:gd name="T1" fmla="*/ 143 h 143"/>
                <a:gd name="T2" fmla="*/ 0 w 60"/>
                <a:gd name="T3" fmla="*/ 48 h 143"/>
                <a:gd name="T4" fmla="*/ 60 w 60"/>
                <a:gd name="T5" fmla="*/ 0 h 143"/>
                <a:gd name="T6" fmla="*/ 0 60000 65536"/>
                <a:gd name="T7" fmla="*/ 0 60000 65536"/>
                <a:gd name="T8" fmla="*/ 0 60000 65536"/>
                <a:gd name="T9" fmla="*/ 0 w 60"/>
                <a:gd name="T10" fmla="*/ 0 h 143"/>
                <a:gd name="T11" fmla="*/ 60 w 60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143">
                  <a:moveTo>
                    <a:pt x="0" y="143"/>
                  </a:moveTo>
                  <a:lnTo>
                    <a:pt x="0" y="48"/>
                  </a:lnTo>
                  <a:lnTo>
                    <a:pt x="6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513"/>
            <p:cNvSpPr>
              <a:spLocks/>
            </p:cNvSpPr>
            <p:nvPr/>
          </p:nvSpPr>
          <p:spPr bwMode="auto">
            <a:xfrm>
              <a:off x="1376" y="4199"/>
              <a:ext cx="66" cy="143"/>
            </a:xfrm>
            <a:custGeom>
              <a:avLst/>
              <a:gdLst>
                <a:gd name="T0" fmla="*/ 0 w 66"/>
                <a:gd name="T1" fmla="*/ 143 h 143"/>
                <a:gd name="T2" fmla="*/ 0 w 66"/>
                <a:gd name="T3" fmla="*/ 48 h 143"/>
                <a:gd name="T4" fmla="*/ 66 w 66"/>
                <a:gd name="T5" fmla="*/ 0 h 143"/>
                <a:gd name="T6" fmla="*/ 0 60000 65536"/>
                <a:gd name="T7" fmla="*/ 0 60000 65536"/>
                <a:gd name="T8" fmla="*/ 0 60000 65536"/>
                <a:gd name="T9" fmla="*/ 0 w 66"/>
                <a:gd name="T10" fmla="*/ 0 h 143"/>
                <a:gd name="T11" fmla="*/ 66 w 66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143">
                  <a:moveTo>
                    <a:pt x="0" y="143"/>
                  </a:moveTo>
                  <a:lnTo>
                    <a:pt x="0" y="48"/>
                  </a:lnTo>
                  <a:lnTo>
                    <a:pt x="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514"/>
            <p:cNvSpPr>
              <a:spLocks/>
            </p:cNvSpPr>
            <p:nvPr/>
          </p:nvSpPr>
          <p:spPr bwMode="auto">
            <a:xfrm>
              <a:off x="972" y="4199"/>
              <a:ext cx="66" cy="143"/>
            </a:xfrm>
            <a:custGeom>
              <a:avLst/>
              <a:gdLst>
                <a:gd name="T0" fmla="*/ 0 w 66"/>
                <a:gd name="T1" fmla="*/ 143 h 143"/>
                <a:gd name="T2" fmla="*/ 0 w 66"/>
                <a:gd name="T3" fmla="*/ 42 h 143"/>
                <a:gd name="T4" fmla="*/ 66 w 66"/>
                <a:gd name="T5" fmla="*/ 0 h 143"/>
                <a:gd name="T6" fmla="*/ 0 60000 65536"/>
                <a:gd name="T7" fmla="*/ 0 60000 65536"/>
                <a:gd name="T8" fmla="*/ 0 60000 65536"/>
                <a:gd name="T9" fmla="*/ 0 w 66"/>
                <a:gd name="T10" fmla="*/ 0 h 143"/>
                <a:gd name="T11" fmla="*/ 66 w 66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143">
                  <a:moveTo>
                    <a:pt x="0" y="143"/>
                  </a:moveTo>
                  <a:lnTo>
                    <a:pt x="0" y="42"/>
                  </a:lnTo>
                  <a:lnTo>
                    <a:pt x="6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7" name="Group 515"/>
          <p:cNvGrpSpPr>
            <a:grpSpLocks noChangeAspect="1"/>
          </p:cNvGrpSpPr>
          <p:nvPr/>
        </p:nvGrpSpPr>
        <p:grpSpPr bwMode="auto">
          <a:xfrm>
            <a:off x="4603750" y="2581275"/>
            <a:ext cx="627063" cy="901700"/>
            <a:chOff x="2592" y="3030"/>
            <a:chExt cx="252" cy="299"/>
          </a:xfrm>
        </p:grpSpPr>
        <p:sp>
          <p:nvSpPr>
            <p:cNvPr id="5208" name="Freeform 516"/>
            <p:cNvSpPr>
              <a:spLocks noChangeAspect="1"/>
            </p:cNvSpPr>
            <p:nvPr/>
          </p:nvSpPr>
          <p:spPr bwMode="auto">
            <a:xfrm>
              <a:off x="2760" y="3120"/>
              <a:ext cx="78" cy="24"/>
            </a:xfrm>
            <a:custGeom>
              <a:avLst/>
              <a:gdLst>
                <a:gd name="T0" fmla="*/ 72 w 78"/>
                <a:gd name="T1" fmla="*/ 24 h 24"/>
                <a:gd name="T2" fmla="*/ 78 w 78"/>
                <a:gd name="T3" fmla="*/ 18 h 24"/>
                <a:gd name="T4" fmla="*/ 72 w 78"/>
                <a:gd name="T5" fmla="*/ 12 h 24"/>
                <a:gd name="T6" fmla="*/ 72 w 78"/>
                <a:gd name="T7" fmla="*/ 6 h 24"/>
                <a:gd name="T8" fmla="*/ 66 w 78"/>
                <a:gd name="T9" fmla="*/ 0 h 24"/>
                <a:gd name="T10" fmla="*/ 60 w 78"/>
                <a:gd name="T11" fmla="*/ 0 h 24"/>
                <a:gd name="T12" fmla="*/ 54 w 78"/>
                <a:gd name="T13" fmla="*/ 0 h 24"/>
                <a:gd name="T14" fmla="*/ 54 w 78"/>
                <a:gd name="T15" fmla="*/ 0 h 24"/>
                <a:gd name="T16" fmla="*/ 48 w 78"/>
                <a:gd name="T17" fmla="*/ 0 h 24"/>
                <a:gd name="T18" fmla="*/ 42 w 78"/>
                <a:gd name="T19" fmla="*/ 0 h 24"/>
                <a:gd name="T20" fmla="*/ 42 w 78"/>
                <a:gd name="T21" fmla="*/ 0 h 24"/>
                <a:gd name="T22" fmla="*/ 30 w 78"/>
                <a:gd name="T23" fmla="*/ 0 h 24"/>
                <a:gd name="T24" fmla="*/ 24 w 78"/>
                <a:gd name="T25" fmla="*/ 0 h 24"/>
                <a:gd name="T26" fmla="*/ 24 w 78"/>
                <a:gd name="T27" fmla="*/ 0 h 24"/>
                <a:gd name="T28" fmla="*/ 18 w 78"/>
                <a:gd name="T29" fmla="*/ 0 h 24"/>
                <a:gd name="T30" fmla="*/ 18 w 78"/>
                <a:gd name="T31" fmla="*/ 0 h 24"/>
                <a:gd name="T32" fmla="*/ 18 w 78"/>
                <a:gd name="T33" fmla="*/ 0 h 24"/>
                <a:gd name="T34" fmla="*/ 18 w 78"/>
                <a:gd name="T35" fmla="*/ 0 h 24"/>
                <a:gd name="T36" fmla="*/ 18 w 78"/>
                <a:gd name="T37" fmla="*/ 6 h 24"/>
                <a:gd name="T38" fmla="*/ 18 w 78"/>
                <a:gd name="T39" fmla="*/ 6 h 24"/>
                <a:gd name="T40" fmla="*/ 12 w 78"/>
                <a:gd name="T41" fmla="*/ 0 h 24"/>
                <a:gd name="T42" fmla="*/ 6 w 78"/>
                <a:gd name="T43" fmla="*/ 0 h 24"/>
                <a:gd name="T44" fmla="*/ 0 w 78"/>
                <a:gd name="T45" fmla="*/ 0 h 24"/>
                <a:gd name="T46" fmla="*/ 0 w 78"/>
                <a:gd name="T47" fmla="*/ 0 h 24"/>
                <a:gd name="T48" fmla="*/ 0 w 78"/>
                <a:gd name="T49" fmla="*/ 0 h 24"/>
                <a:gd name="T50" fmla="*/ 0 w 78"/>
                <a:gd name="T51" fmla="*/ 6 h 24"/>
                <a:gd name="T52" fmla="*/ 0 w 78"/>
                <a:gd name="T53" fmla="*/ 6 h 24"/>
                <a:gd name="T54" fmla="*/ 6 w 78"/>
                <a:gd name="T55" fmla="*/ 6 h 24"/>
                <a:gd name="T56" fmla="*/ 18 w 78"/>
                <a:gd name="T57" fmla="*/ 12 h 24"/>
                <a:gd name="T58" fmla="*/ 24 w 78"/>
                <a:gd name="T59" fmla="*/ 18 h 24"/>
                <a:gd name="T60" fmla="*/ 24 w 78"/>
                <a:gd name="T61" fmla="*/ 12 h 24"/>
                <a:gd name="T62" fmla="*/ 30 w 78"/>
                <a:gd name="T63" fmla="*/ 12 h 24"/>
                <a:gd name="T64" fmla="*/ 36 w 78"/>
                <a:gd name="T65" fmla="*/ 18 h 24"/>
                <a:gd name="T66" fmla="*/ 36 w 78"/>
                <a:gd name="T67" fmla="*/ 18 h 24"/>
                <a:gd name="T68" fmla="*/ 42 w 78"/>
                <a:gd name="T69" fmla="*/ 18 h 24"/>
                <a:gd name="T70" fmla="*/ 48 w 78"/>
                <a:gd name="T71" fmla="*/ 18 h 24"/>
                <a:gd name="T72" fmla="*/ 48 w 78"/>
                <a:gd name="T73" fmla="*/ 18 h 24"/>
                <a:gd name="T74" fmla="*/ 54 w 78"/>
                <a:gd name="T75" fmla="*/ 18 h 24"/>
                <a:gd name="T76" fmla="*/ 60 w 78"/>
                <a:gd name="T77" fmla="*/ 24 h 24"/>
                <a:gd name="T78" fmla="*/ 66 w 78"/>
                <a:gd name="T79" fmla="*/ 24 h 24"/>
                <a:gd name="T80" fmla="*/ 72 w 78"/>
                <a:gd name="T81" fmla="*/ 24 h 24"/>
                <a:gd name="T82" fmla="*/ 72 w 78"/>
                <a:gd name="T83" fmla="*/ 24 h 24"/>
                <a:gd name="T84" fmla="*/ 72 w 78"/>
                <a:gd name="T85" fmla="*/ 24 h 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8"/>
                <a:gd name="T130" fmla="*/ 0 h 24"/>
                <a:gd name="T131" fmla="*/ 78 w 78"/>
                <a:gd name="T132" fmla="*/ 24 h 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8" h="24">
                  <a:moveTo>
                    <a:pt x="72" y="24"/>
                  </a:moveTo>
                  <a:lnTo>
                    <a:pt x="72" y="24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517"/>
            <p:cNvSpPr>
              <a:spLocks noChangeAspect="1"/>
            </p:cNvSpPr>
            <p:nvPr/>
          </p:nvSpPr>
          <p:spPr bwMode="auto">
            <a:xfrm>
              <a:off x="2760" y="3120"/>
              <a:ext cx="78" cy="24"/>
            </a:xfrm>
            <a:custGeom>
              <a:avLst/>
              <a:gdLst>
                <a:gd name="T0" fmla="*/ 72 w 78"/>
                <a:gd name="T1" fmla="*/ 24 h 24"/>
                <a:gd name="T2" fmla="*/ 78 w 78"/>
                <a:gd name="T3" fmla="*/ 18 h 24"/>
                <a:gd name="T4" fmla="*/ 72 w 78"/>
                <a:gd name="T5" fmla="*/ 12 h 24"/>
                <a:gd name="T6" fmla="*/ 72 w 78"/>
                <a:gd name="T7" fmla="*/ 6 h 24"/>
                <a:gd name="T8" fmla="*/ 66 w 78"/>
                <a:gd name="T9" fmla="*/ 6 h 24"/>
                <a:gd name="T10" fmla="*/ 66 w 78"/>
                <a:gd name="T11" fmla="*/ 0 h 24"/>
                <a:gd name="T12" fmla="*/ 60 w 78"/>
                <a:gd name="T13" fmla="*/ 0 h 24"/>
                <a:gd name="T14" fmla="*/ 54 w 78"/>
                <a:gd name="T15" fmla="*/ 0 h 24"/>
                <a:gd name="T16" fmla="*/ 48 w 78"/>
                <a:gd name="T17" fmla="*/ 0 h 24"/>
                <a:gd name="T18" fmla="*/ 42 w 78"/>
                <a:gd name="T19" fmla="*/ 0 h 24"/>
                <a:gd name="T20" fmla="*/ 36 w 78"/>
                <a:gd name="T21" fmla="*/ 0 h 24"/>
                <a:gd name="T22" fmla="*/ 30 w 78"/>
                <a:gd name="T23" fmla="*/ 0 h 24"/>
                <a:gd name="T24" fmla="*/ 24 w 78"/>
                <a:gd name="T25" fmla="*/ 0 h 24"/>
                <a:gd name="T26" fmla="*/ 18 w 78"/>
                <a:gd name="T27" fmla="*/ 0 h 24"/>
                <a:gd name="T28" fmla="*/ 18 w 78"/>
                <a:gd name="T29" fmla="*/ 6 h 24"/>
                <a:gd name="T30" fmla="*/ 12 w 78"/>
                <a:gd name="T31" fmla="*/ 0 h 24"/>
                <a:gd name="T32" fmla="*/ 6 w 78"/>
                <a:gd name="T33" fmla="*/ 0 h 24"/>
                <a:gd name="T34" fmla="*/ 0 w 78"/>
                <a:gd name="T35" fmla="*/ 0 h 24"/>
                <a:gd name="T36" fmla="*/ 0 w 78"/>
                <a:gd name="T37" fmla="*/ 6 h 24"/>
                <a:gd name="T38" fmla="*/ 6 w 78"/>
                <a:gd name="T39" fmla="*/ 6 h 24"/>
                <a:gd name="T40" fmla="*/ 12 w 78"/>
                <a:gd name="T41" fmla="*/ 12 h 24"/>
                <a:gd name="T42" fmla="*/ 18 w 78"/>
                <a:gd name="T43" fmla="*/ 12 h 24"/>
                <a:gd name="T44" fmla="*/ 24 w 78"/>
                <a:gd name="T45" fmla="*/ 18 h 24"/>
                <a:gd name="T46" fmla="*/ 24 w 78"/>
                <a:gd name="T47" fmla="*/ 12 h 24"/>
                <a:gd name="T48" fmla="*/ 30 w 78"/>
                <a:gd name="T49" fmla="*/ 12 h 24"/>
                <a:gd name="T50" fmla="*/ 36 w 78"/>
                <a:gd name="T51" fmla="*/ 18 h 24"/>
                <a:gd name="T52" fmla="*/ 42 w 78"/>
                <a:gd name="T53" fmla="*/ 18 h 24"/>
                <a:gd name="T54" fmla="*/ 48 w 78"/>
                <a:gd name="T55" fmla="*/ 18 h 24"/>
                <a:gd name="T56" fmla="*/ 54 w 78"/>
                <a:gd name="T57" fmla="*/ 18 h 24"/>
                <a:gd name="T58" fmla="*/ 60 w 78"/>
                <a:gd name="T59" fmla="*/ 24 h 24"/>
                <a:gd name="T60" fmla="*/ 66 w 78"/>
                <a:gd name="T61" fmla="*/ 24 h 24"/>
                <a:gd name="T62" fmla="*/ 72 w 78"/>
                <a:gd name="T63" fmla="*/ 24 h 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8"/>
                <a:gd name="T97" fmla="*/ 0 h 24"/>
                <a:gd name="T98" fmla="*/ 78 w 78"/>
                <a:gd name="T99" fmla="*/ 24 h 2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8" h="24">
                  <a:moveTo>
                    <a:pt x="72" y="24"/>
                  </a:moveTo>
                  <a:lnTo>
                    <a:pt x="78" y="18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518"/>
            <p:cNvSpPr>
              <a:spLocks noChangeAspect="1"/>
            </p:cNvSpPr>
            <p:nvPr/>
          </p:nvSpPr>
          <p:spPr bwMode="auto">
            <a:xfrm>
              <a:off x="2706" y="3084"/>
              <a:ext cx="90" cy="42"/>
            </a:xfrm>
            <a:custGeom>
              <a:avLst/>
              <a:gdLst>
                <a:gd name="T0" fmla="*/ 90 w 90"/>
                <a:gd name="T1" fmla="*/ 36 h 42"/>
                <a:gd name="T2" fmla="*/ 90 w 90"/>
                <a:gd name="T3" fmla="*/ 30 h 42"/>
                <a:gd name="T4" fmla="*/ 90 w 90"/>
                <a:gd name="T5" fmla="*/ 30 h 42"/>
                <a:gd name="T6" fmla="*/ 90 w 90"/>
                <a:gd name="T7" fmla="*/ 24 h 42"/>
                <a:gd name="T8" fmla="*/ 84 w 90"/>
                <a:gd name="T9" fmla="*/ 18 h 42"/>
                <a:gd name="T10" fmla="*/ 78 w 90"/>
                <a:gd name="T11" fmla="*/ 18 h 42"/>
                <a:gd name="T12" fmla="*/ 72 w 90"/>
                <a:gd name="T13" fmla="*/ 12 h 42"/>
                <a:gd name="T14" fmla="*/ 66 w 90"/>
                <a:gd name="T15" fmla="*/ 12 h 42"/>
                <a:gd name="T16" fmla="*/ 66 w 90"/>
                <a:gd name="T17" fmla="*/ 12 h 42"/>
                <a:gd name="T18" fmla="*/ 60 w 90"/>
                <a:gd name="T19" fmla="*/ 12 h 42"/>
                <a:gd name="T20" fmla="*/ 60 w 90"/>
                <a:gd name="T21" fmla="*/ 12 h 42"/>
                <a:gd name="T22" fmla="*/ 54 w 90"/>
                <a:gd name="T23" fmla="*/ 12 h 42"/>
                <a:gd name="T24" fmla="*/ 54 w 90"/>
                <a:gd name="T25" fmla="*/ 12 h 42"/>
                <a:gd name="T26" fmla="*/ 48 w 90"/>
                <a:gd name="T27" fmla="*/ 12 h 42"/>
                <a:gd name="T28" fmla="*/ 42 w 90"/>
                <a:gd name="T29" fmla="*/ 6 h 42"/>
                <a:gd name="T30" fmla="*/ 42 w 90"/>
                <a:gd name="T31" fmla="*/ 6 h 42"/>
                <a:gd name="T32" fmla="*/ 42 w 90"/>
                <a:gd name="T33" fmla="*/ 0 h 42"/>
                <a:gd name="T34" fmla="*/ 42 w 90"/>
                <a:gd name="T35" fmla="*/ 0 h 42"/>
                <a:gd name="T36" fmla="*/ 36 w 90"/>
                <a:gd name="T37" fmla="*/ 0 h 42"/>
                <a:gd name="T38" fmla="*/ 36 w 90"/>
                <a:gd name="T39" fmla="*/ 0 h 42"/>
                <a:gd name="T40" fmla="*/ 30 w 90"/>
                <a:gd name="T41" fmla="*/ 0 h 42"/>
                <a:gd name="T42" fmla="*/ 30 w 90"/>
                <a:gd name="T43" fmla="*/ 6 h 42"/>
                <a:gd name="T44" fmla="*/ 30 w 90"/>
                <a:gd name="T45" fmla="*/ 6 h 42"/>
                <a:gd name="T46" fmla="*/ 24 w 90"/>
                <a:gd name="T47" fmla="*/ 6 h 42"/>
                <a:gd name="T48" fmla="*/ 18 w 90"/>
                <a:gd name="T49" fmla="*/ 6 h 42"/>
                <a:gd name="T50" fmla="*/ 12 w 90"/>
                <a:gd name="T51" fmla="*/ 6 h 42"/>
                <a:gd name="T52" fmla="*/ 6 w 90"/>
                <a:gd name="T53" fmla="*/ 12 h 42"/>
                <a:gd name="T54" fmla="*/ 0 w 90"/>
                <a:gd name="T55" fmla="*/ 12 h 42"/>
                <a:gd name="T56" fmla="*/ 0 w 90"/>
                <a:gd name="T57" fmla="*/ 18 h 42"/>
                <a:gd name="T58" fmla="*/ 0 w 90"/>
                <a:gd name="T59" fmla="*/ 18 h 42"/>
                <a:gd name="T60" fmla="*/ 6 w 90"/>
                <a:gd name="T61" fmla="*/ 24 h 42"/>
                <a:gd name="T62" fmla="*/ 12 w 90"/>
                <a:gd name="T63" fmla="*/ 18 h 42"/>
                <a:gd name="T64" fmla="*/ 18 w 90"/>
                <a:gd name="T65" fmla="*/ 18 h 42"/>
                <a:gd name="T66" fmla="*/ 18 w 90"/>
                <a:gd name="T67" fmla="*/ 24 h 42"/>
                <a:gd name="T68" fmla="*/ 24 w 90"/>
                <a:gd name="T69" fmla="*/ 24 h 42"/>
                <a:gd name="T70" fmla="*/ 30 w 90"/>
                <a:gd name="T71" fmla="*/ 24 h 42"/>
                <a:gd name="T72" fmla="*/ 36 w 90"/>
                <a:gd name="T73" fmla="*/ 24 h 42"/>
                <a:gd name="T74" fmla="*/ 42 w 90"/>
                <a:gd name="T75" fmla="*/ 30 h 42"/>
                <a:gd name="T76" fmla="*/ 42 w 90"/>
                <a:gd name="T77" fmla="*/ 30 h 42"/>
                <a:gd name="T78" fmla="*/ 48 w 90"/>
                <a:gd name="T79" fmla="*/ 30 h 42"/>
                <a:gd name="T80" fmla="*/ 54 w 90"/>
                <a:gd name="T81" fmla="*/ 30 h 42"/>
                <a:gd name="T82" fmla="*/ 60 w 90"/>
                <a:gd name="T83" fmla="*/ 30 h 42"/>
                <a:gd name="T84" fmla="*/ 66 w 90"/>
                <a:gd name="T85" fmla="*/ 36 h 42"/>
                <a:gd name="T86" fmla="*/ 72 w 90"/>
                <a:gd name="T87" fmla="*/ 36 h 42"/>
                <a:gd name="T88" fmla="*/ 72 w 90"/>
                <a:gd name="T89" fmla="*/ 42 h 42"/>
                <a:gd name="T90" fmla="*/ 78 w 90"/>
                <a:gd name="T91" fmla="*/ 42 h 42"/>
                <a:gd name="T92" fmla="*/ 84 w 90"/>
                <a:gd name="T93" fmla="*/ 42 h 42"/>
                <a:gd name="T94" fmla="*/ 84 w 90"/>
                <a:gd name="T95" fmla="*/ 42 h 42"/>
                <a:gd name="T96" fmla="*/ 84 w 90"/>
                <a:gd name="T97" fmla="*/ 42 h 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0"/>
                <a:gd name="T148" fmla="*/ 0 h 42"/>
                <a:gd name="T149" fmla="*/ 90 w 90"/>
                <a:gd name="T150" fmla="*/ 42 h 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0" h="42">
                  <a:moveTo>
                    <a:pt x="84" y="42"/>
                  </a:moveTo>
                  <a:lnTo>
                    <a:pt x="90" y="36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84" y="42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519"/>
            <p:cNvSpPr>
              <a:spLocks noChangeAspect="1"/>
            </p:cNvSpPr>
            <p:nvPr/>
          </p:nvSpPr>
          <p:spPr bwMode="auto">
            <a:xfrm>
              <a:off x="2706" y="3084"/>
              <a:ext cx="90" cy="42"/>
            </a:xfrm>
            <a:custGeom>
              <a:avLst/>
              <a:gdLst>
                <a:gd name="T0" fmla="*/ 84 w 90"/>
                <a:gd name="T1" fmla="*/ 42 h 42"/>
                <a:gd name="T2" fmla="*/ 90 w 90"/>
                <a:gd name="T3" fmla="*/ 36 h 42"/>
                <a:gd name="T4" fmla="*/ 90 w 90"/>
                <a:gd name="T5" fmla="*/ 30 h 42"/>
                <a:gd name="T6" fmla="*/ 90 w 90"/>
                <a:gd name="T7" fmla="*/ 24 h 42"/>
                <a:gd name="T8" fmla="*/ 84 w 90"/>
                <a:gd name="T9" fmla="*/ 18 h 42"/>
                <a:gd name="T10" fmla="*/ 78 w 90"/>
                <a:gd name="T11" fmla="*/ 18 h 42"/>
                <a:gd name="T12" fmla="*/ 72 w 90"/>
                <a:gd name="T13" fmla="*/ 18 h 42"/>
                <a:gd name="T14" fmla="*/ 72 w 90"/>
                <a:gd name="T15" fmla="*/ 12 h 42"/>
                <a:gd name="T16" fmla="*/ 66 w 90"/>
                <a:gd name="T17" fmla="*/ 12 h 42"/>
                <a:gd name="T18" fmla="*/ 60 w 90"/>
                <a:gd name="T19" fmla="*/ 12 h 42"/>
                <a:gd name="T20" fmla="*/ 54 w 90"/>
                <a:gd name="T21" fmla="*/ 12 h 42"/>
                <a:gd name="T22" fmla="*/ 48 w 90"/>
                <a:gd name="T23" fmla="*/ 12 h 42"/>
                <a:gd name="T24" fmla="*/ 42 w 90"/>
                <a:gd name="T25" fmla="*/ 6 h 42"/>
                <a:gd name="T26" fmla="*/ 42 w 90"/>
                <a:gd name="T27" fmla="*/ 0 h 42"/>
                <a:gd name="T28" fmla="*/ 36 w 90"/>
                <a:gd name="T29" fmla="*/ 0 h 42"/>
                <a:gd name="T30" fmla="*/ 30 w 90"/>
                <a:gd name="T31" fmla="*/ 0 h 42"/>
                <a:gd name="T32" fmla="*/ 30 w 90"/>
                <a:gd name="T33" fmla="*/ 6 h 42"/>
                <a:gd name="T34" fmla="*/ 24 w 90"/>
                <a:gd name="T35" fmla="*/ 6 h 42"/>
                <a:gd name="T36" fmla="*/ 18 w 90"/>
                <a:gd name="T37" fmla="*/ 6 h 42"/>
                <a:gd name="T38" fmla="*/ 12 w 90"/>
                <a:gd name="T39" fmla="*/ 6 h 42"/>
                <a:gd name="T40" fmla="*/ 6 w 90"/>
                <a:gd name="T41" fmla="*/ 12 h 42"/>
                <a:gd name="T42" fmla="*/ 0 w 90"/>
                <a:gd name="T43" fmla="*/ 12 h 42"/>
                <a:gd name="T44" fmla="*/ 0 w 90"/>
                <a:gd name="T45" fmla="*/ 18 h 42"/>
                <a:gd name="T46" fmla="*/ 6 w 90"/>
                <a:gd name="T47" fmla="*/ 24 h 42"/>
                <a:gd name="T48" fmla="*/ 12 w 90"/>
                <a:gd name="T49" fmla="*/ 18 h 42"/>
                <a:gd name="T50" fmla="*/ 18 w 90"/>
                <a:gd name="T51" fmla="*/ 18 h 42"/>
                <a:gd name="T52" fmla="*/ 18 w 90"/>
                <a:gd name="T53" fmla="*/ 24 h 42"/>
                <a:gd name="T54" fmla="*/ 24 w 90"/>
                <a:gd name="T55" fmla="*/ 24 h 42"/>
                <a:gd name="T56" fmla="*/ 30 w 90"/>
                <a:gd name="T57" fmla="*/ 24 h 42"/>
                <a:gd name="T58" fmla="*/ 36 w 90"/>
                <a:gd name="T59" fmla="*/ 24 h 42"/>
                <a:gd name="T60" fmla="*/ 42 w 90"/>
                <a:gd name="T61" fmla="*/ 30 h 42"/>
                <a:gd name="T62" fmla="*/ 48 w 90"/>
                <a:gd name="T63" fmla="*/ 30 h 42"/>
                <a:gd name="T64" fmla="*/ 54 w 90"/>
                <a:gd name="T65" fmla="*/ 30 h 42"/>
                <a:gd name="T66" fmla="*/ 60 w 90"/>
                <a:gd name="T67" fmla="*/ 30 h 42"/>
                <a:gd name="T68" fmla="*/ 60 w 90"/>
                <a:gd name="T69" fmla="*/ 36 h 42"/>
                <a:gd name="T70" fmla="*/ 66 w 90"/>
                <a:gd name="T71" fmla="*/ 36 h 42"/>
                <a:gd name="T72" fmla="*/ 72 w 90"/>
                <a:gd name="T73" fmla="*/ 36 h 42"/>
                <a:gd name="T74" fmla="*/ 72 w 90"/>
                <a:gd name="T75" fmla="*/ 42 h 42"/>
                <a:gd name="T76" fmla="*/ 78 w 90"/>
                <a:gd name="T77" fmla="*/ 42 h 42"/>
                <a:gd name="T78" fmla="*/ 84 w 90"/>
                <a:gd name="T79" fmla="*/ 42 h 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0"/>
                <a:gd name="T121" fmla="*/ 0 h 42"/>
                <a:gd name="T122" fmla="*/ 90 w 90"/>
                <a:gd name="T123" fmla="*/ 42 h 4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0" h="42">
                  <a:moveTo>
                    <a:pt x="84" y="42"/>
                  </a:moveTo>
                  <a:lnTo>
                    <a:pt x="90" y="36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84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520"/>
            <p:cNvSpPr>
              <a:spLocks noChangeAspect="1"/>
            </p:cNvSpPr>
            <p:nvPr/>
          </p:nvSpPr>
          <p:spPr bwMode="auto">
            <a:xfrm>
              <a:off x="2592" y="3030"/>
              <a:ext cx="150" cy="78"/>
            </a:xfrm>
            <a:custGeom>
              <a:avLst/>
              <a:gdLst>
                <a:gd name="T0" fmla="*/ 150 w 150"/>
                <a:gd name="T1" fmla="*/ 72 h 78"/>
                <a:gd name="T2" fmla="*/ 150 w 150"/>
                <a:gd name="T3" fmla="*/ 66 h 78"/>
                <a:gd name="T4" fmla="*/ 150 w 150"/>
                <a:gd name="T5" fmla="*/ 60 h 78"/>
                <a:gd name="T6" fmla="*/ 144 w 150"/>
                <a:gd name="T7" fmla="*/ 48 h 78"/>
                <a:gd name="T8" fmla="*/ 144 w 150"/>
                <a:gd name="T9" fmla="*/ 42 h 78"/>
                <a:gd name="T10" fmla="*/ 138 w 150"/>
                <a:gd name="T11" fmla="*/ 36 h 78"/>
                <a:gd name="T12" fmla="*/ 132 w 150"/>
                <a:gd name="T13" fmla="*/ 30 h 78"/>
                <a:gd name="T14" fmla="*/ 126 w 150"/>
                <a:gd name="T15" fmla="*/ 30 h 78"/>
                <a:gd name="T16" fmla="*/ 114 w 150"/>
                <a:gd name="T17" fmla="*/ 30 h 78"/>
                <a:gd name="T18" fmla="*/ 108 w 150"/>
                <a:gd name="T19" fmla="*/ 24 h 78"/>
                <a:gd name="T20" fmla="*/ 102 w 150"/>
                <a:gd name="T21" fmla="*/ 18 h 78"/>
                <a:gd name="T22" fmla="*/ 96 w 150"/>
                <a:gd name="T23" fmla="*/ 12 h 78"/>
                <a:gd name="T24" fmla="*/ 84 w 150"/>
                <a:gd name="T25" fmla="*/ 0 h 78"/>
                <a:gd name="T26" fmla="*/ 66 w 150"/>
                <a:gd name="T27" fmla="*/ 0 h 78"/>
                <a:gd name="T28" fmla="*/ 60 w 150"/>
                <a:gd name="T29" fmla="*/ 0 h 78"/>
                <a:gd name="T30" fmla="*/ 54 w 150"/>
                <a:gd name="T31" fmla="*/ 0 h 78"/>
                <a:gd name="T32" fmla="*/ 48 w 150"/>
                <a:gd name="T33" fmla="*/ 0 h 78"/>
                <a:gd name="T34" fmla="*/ 42 w 150"/>
                <a:gd name="T35" fmla="*/ 0 h 78"/>
                <a:gd name="T36" fmla="*/ 42 w 150"/>
                <a:gd name="T37" fmla="*/ 6 h 78"/>
                <a:gd name="T38" fmla="*/ 36 w 150"/>
                <a:gd name="T39" fmla="*/ 6 h 78"/>
                <a:gd name="T40" fmla="*/ 30 w 150"/>
                <a:gd name="T41" fmla="*/ 6 h 78"/>
                <a:gd name="T42" fmla="*/ 18 w 150"/>
                <a:gd name="T43" fmla="*/ 6 h 78"/>
                <a:gd name="T44" fmla="*/ 12 w 150"/>
                <a:gd name="T45" fmla="*/ 6 h 78"/>
                <a:gd name="T46" fmla="*/ 6 w 150"/>
                <a:gd name="T47" fmla="*/ 12 h 78"/>
                <a:gd name="T48" fmla="*/ 0 w 150"/>
                <a:gd name="T49" fmla="*/ 12 h 78"/>
                <a:gd name="T50" fmla="*/ 6 w 150"/>
                <a:gd name="T51" fmla="*/ 18 h 78"/>
                <a:gd name="T52" fmla="*/ 12 w 150"/>
                <a:gd name="T53" fmla="*/ 18 h 78"/>
                <a:gd name="T54" fmla="*/ 18 w 150"/>
                <a:gd name="T55" fmla="*/ 24 h 78"/>
                <a:gd name="T56" fmla="*/ 24 w 150"/>
                <a:gd name="T57" fmla="*/ 24 h 78"/>
                <a:gd name="T58" fmla="*/ 24 w 150"/>
                <a:gd name="T59" fmla="*/ 24 h 78"/>
                <a:gd name="T60" fmla="*/ 30 w 150"/>
                <a:gd name="T61" fmla="*/ 30 h 78"/>
                <a:gd name="T62" fmla="*/ 42 w 150"/>
                <a:gd name="T63" fmla="*/ 30 h 78"/>
                <a:gd name="T64" fmla="*/ 48 w 150"/>
                <a:gd name="T65" fmla="*/ 30 h 78"/>
                <a:gd name="T66" fmla="*/ 54 w 150"/>
                <a:gd name="T67" fmla="*/ 24 h 78"/>
                <a:gd name="T68" fmla="*/ 60 w 150"/>
                <a:gd name="T69" fmla="*/ 30 h 78"/>
                <a:gd name="T70" fmla="*/ 60 w 150"/>
                <a:gd name="T71" fmla="*/ 30 h 78"/>
                <a:gd name="T72" fmla="*/ 66 w 150"/>
                <a:gd name="T73" fmla="*/ 24 h 78"/>
                <a:gd name="T74" fmla="*/ 66 w 150"/>
                <a:gd name="T75" fmla="*/ 24 h 78"/>
                <a:gd name="T76" fmla="*/ 72 w 150"/>
                <a:gd name="T77" fmla="*/ 30 h 78"/>
                <a:gd name="T78" fmla="*/ 78 w 150"/>
                <a:gd name="T79" fmla="*/ 36 h 78"/>
                <a:gd name="T80" fmla="*/ 84 w 150"/>
                <a:gd name="T81" fmla="*/ 42 h 78"/>
                <a:gd name="T82" fmla="*/ 90 w 150"/>
                <a:gd name="T83" fmla="*/ 42 h 78"/>
                <a:gd name="T84" fmla="*/ 96 w 150"/>
                <a:gd name="T85" fmla="*/ 42 h 78"/>
                <a:gd name="T86" fmla="*/ 96 w 150"/>
                <a:gd name="T87" fmla="*/ 48 h 78"/>
                <a:gd name="T88" fmla="*/ 102 w 150"/>
                <a:gd name="T89" fmla="*/ 48 h 78"/>
                <a:gd name="T90" fmla="*/ 102 w 150"/>
                <a:gd name="T91" fmla="*/ 54 h 78"/>
                <a:gd name="T92" fmla="*/ 114 w 150"/>
                <a:gd name="T93" fmla="*/ 54 h 78"/>
                <a:gd name="T94" fmla="*/ 114 w 150"/>
                <a:gd name="T95" fmla="*/ 54 h 78"/>
                <a:gd name="T96" fmla="*/ 120 w 150"/>
                <a:gd name="T97" fmla="*/ 54 h 78"/>
                <a:gd name="T98" fmla="*/ 120 w 150"/>
                <a:gd name="T99" fmla="*/ 60 h 78"/>
                <a:gd name="T100" fmla="*/ 126 w 150"/>
                <a:gd name="T101" fmla="*/ 66 h 78"/>
                <a:gd name="T102" fmla="*/ 126 w 150"/>
                <a:gd name="T103" fmla="*/ 66 h 78"/>
                <a:gd name="T104" fmla="*/ 132 w 150"/>
                <a:gd name="T105" fmla="*/ 72 h 78"/>
                <a:gd name="T106" fmla="*/ 138 w 150"/>
                <a:gd name="T107" fmla="*/ 78 h 78"/>
                <a:gd name="T108" fmla="*/ 138 w 150"/>
                <a:gd name="T109" fmla="*/ 72 h 78"/>
                <a:gd name="T110" fmla="*/ 144 w 150"/>
                <a:gd name="T111" fmla="*/ 72 h 78"/>
                <a:gd name="T112" fmla="*/ 150 w 150"/>
                <a:gd name="T113" fmla="*/ 72 h 78"/>
                <a:gd name="T114" fmla="*/ 150 w 150"/>
                <a:gd name="T115" fmla="*/ 72 h 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0"/>
                <a:gd name="T175" fmla="*/ 0 h 78"/>
                <a:gd name="T176" fmla="*/ 150 w 150"/>
                <a:gd name="T177" fmla="*/ 78 h 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0" h="78">
                  <a:moveTo>
                    <a:pt x="150" y="72"/>
                  </a:moveTo>
                  <a:lnTo>
                    <a:pt x="150" y="72"/>
                  </a:lnTo>
                  <a:lnTo>
                    <a:pt x="150" y="66"/>
                  </a:lnTo>
                  <a:lnTo>
                    <a:pt x="150" y="60"/>
                  </a:lnTo>
                  <a:lnTo>
                    <a:pt x="150" y="54"/>
                  </a:lnTo>
                  <a:lnTo>
                    <a:pt x="144" y="48"/>
                  </a:lnTo>
                  <a:lnTo>
                    <a:pt x="144" y="42"/>
                  </a:lnTo>
                  <a:lnTo>
                    <a:pt x="138" y="42"/>
                  </a:lnTo>
                  <a:lnTo>
                    <a:pt x="138" y="36"/>
                  </a:lnTo>
                  <a:lnTo>
                    <a:pt x="132" y="30"/>
                  </a:lnTo>
                  <a:lnTo>
                    <a:pt x="126" y="30"/>
                  </a:lnTo>
                  <a:lnTo>
                    <a:pt x="120" y="24"/>
                  </a:lnTo>
                  <a:lnTo>
                    <a:pt x="114" y="30"/>
                  </a:lnTo>
                  <a:lnTo>
                    <a:pt x="114" y="24"/>
                  </a:lnTo>
                  <a:lnTo>
                    <a:pt x="108" y="24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30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8" y="36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6" y="42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0" y="60"/>
                  </a:lnTo>
                  <a:lnTo>
                    <a:pt x="126" y="66"/>
                  </a:lnTo>
                  <a:lnTo>
                    <a:pt x="132" y="72"/>
                  </a:lnTo>
                  <a:lnTo>
                    <a:pt x="138" y="78"/>
                  </a:lnTo>
                  <a:lnTo>
                    <a:pt x="138" y="72"/>
                  </a:lnTo>
                  <a:lnTo>
                    <a:pt x="144" y="72"/>
                  </a:lnTo>
                  <a:lnTo>
                    <a:pt x="150" y="72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521"/>
            <p:cNvSpPr>
              <a:spLocks noChangeAspect="1"/>
            </p:cNvSpPr>
            <p:nvPr/>
          </p:nvSpPr>
          <p:spPr bwMode="auto">
            <a:xfrm>
              <a:off x="2592" y="3030"/>
              <a:ext cx="150" cy="78"/>
            </a:xfrm>
            <a:custGeom>
              <a:avLst/>
              <a:gdLst>
                <a:gd name="T0" fmla="*/ 150 w 150"/>
                <a:gd name="T1" fmla="*/ 66 h 78"/>
                <a:gd name="T2" fmla="*/ 150 w 150"/>
                <a:gd name="T3" fmla="*/ 54 h 78"/>
                <a:gd name="T4" fmla="*/ 144 w 150"/>
                <a:gd name="T5" fmla="*/ 42 h 78"/>
                <a:gd name="T6" fmla="*/ 138 w 150"/>
                <a:gd name="T7" fmla="*/ 36 h 78"/>
                <a:gd name="T8" fmla="*/ 126 w 150"/>
                <a:gd name="T9" fmla="*/ 30 h 78"/>
                <a:gd name="T10" fmla="*/ 114 w 150"/>
                <a:gd name="T11" fmla="*/ 30 h 78"/>
                <a:gd name="T12" fmla="*/ 108 w 150"/>
                <a:gd name="T13" fmla="*/ 24 h 78"/>
                <a:gd name="T14" fmla="*/ 96 w 150"/>
                <a:gd name="T15" fmla="*/ 12 h 78"/>
                <a:gd name="T16" fmla="*/ 84 w 150"/>
                <a:gd name="T17" fmla="*/ 0 h 78"/>
                <a:gd name="T18" fmla="*/ 66 w 150"/>
                <a:gd name="T19" fmla="*/ 0 h 78"/>
                <a:gd name="T20" fmla="*/ 54 w 150"/>
                <a:gd name="T21" fmla="*/ 0 h 78"/>
                <a:gd name="T22" fmla="*/ 42 w 150"/>
                <a:gd name="T23" fmla="*/ 0 h 78"/>
                <a:gd name="T24" fmla="*/ 36 w 150"/>
                <a:gd name="T25" fmla="*/ 6 h 78"/>
                <a:gd name="T26" fmla="*/ 24 w 150"/>
                <a:gd name="T27" fmla="*/ 6 h 78"/>
                <a:gd name="T28" fmla="*/ 12 w 150"/>
                <a:gd name="T29" fmla="*/ 6 h 78"/>
                <a:gd name="T30" fmla="*/ 6 w 150"/>
                <a:gd name="T31" fmla="*/ 12 h 78"/>
                <a:gd name="T32" fmla="*/ 6 w 150"/>
                <a:gd name="T33" fmla="*/ 18 h 78"/>
                <a:gd name="T34" fmla="*/ 18 w 150"/>
                <a:gd name="T35" fmla="*/ 18 h 78"/>
                <a:gd name="T36" fmla="*/ 24 w 150"/>
                <a:gd name="T37" fmla="*/ 24 h 78"/>
                <a:gd name="T38" fmla="*/ 36 w 150"/>
                <a:gd name="T39" fmla="*/ 30 h 78"/>
                <a:gd name="T40" fmla="*/ 48 w 150"/>
                <a:gd name="T41" fmla="*/ 30 h 78"/>
                <a:gd name="T42" fmla="*/ 54 w 150"/>
                <a:gd name="T43" fmla="*/ 24 h 78"/>
                <a:gd name="T44" fmla="*/ 66 w 150"/>
                <a:gd name="T45" fmla="*/ 24 h 78"/>
                <a:gd name="T46" fmla="*/ 72 w 150"/>
                <a:gd name="T47" fmla="*/ 30 h 78"/>
                <a:gd name="T48" fmla="*/ 84 w 150"/>
                <a:gd name="T49" fmla="*/ 42 h 78"/>
                <a:gd name="T50" fmla="*/ 96 w 150"/>
                <a:gd name="T51" fmla="*/ 42 h 78"/>
                <a:gd name="T52" fmla="*/ 102 w 150"/>
                <a:gd name="T53" fmla="*/ 48 h 78"/>
                <a:gd name="T54" fmla="*/ 108 w 150"/>
                <a:gd name="T55" fmla="*/ 54 h 78"/>
                <a:gd name="T56" fmla="*/ 120 w 150"/>
                <a:gd name="T57" fmla="*/ 54 h 78"/>
                <a:gd name="T58" fmla="*/ 126 w 150"/>
                <a:gd name="T59" fmla="*/ 66 h 78"/>
                <a:gd name="T60" fmla="*/ 138 w 150"/>
                <a:gd name="T61" fmla="*/ 78 h 78"/>
                <a:gd name="T62" fmla="*/ 144 w 150"/>
                <a:gd name="T63" fmla="*/ 72 h 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0"/>
                <a:gd name="T97" fmla="*/ 0 h 78"/>
                <a:gd name="T98" fmla="*/ 150 w 150"/>
                <a:gd name="T99" fmla="*/ 78 h 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0" h="78">
                  <a:moveTo>
                    <a:pt x="150" y="72"/>
                  </a:moveTo>
                  <a:lnTo>
                    <a:pt x="150" y="66"/>
                  </a:lnTo>
                  <a:lnTo>
                    <a:pt x="150" y="60"/>
                  </a:lnTo>
                  <a:lnTo>
                    <a:pt x="150" y="54"/>
                  </a:lnTo>
                  <a:lnTo>
                    <a:pt x="144" y="48"/>
                  </a:lnTo>
                  <a:lnTo>
                    <a:pt x="144" y="42"/>
                  </a:lnTo>
                  <a:lnTo>
                    <a:pt x="138" y="42"/>
                  </a:lnTo>
                  <a:lnTo>
                    <a:pt x="138" y="36"/>
                  </a:lnTo>
                  <a:lnTo>
                    <a:pt x="132" y="30"/>
                  </a:lnTo>
                  <a:lnTo>
                    <a:pt x="126" y="30"/>
                  </a:lnTo>
                  <a:lnTo>
                    <a:pt x="120" y="24"/>
                  </a:lnTo>
                  <a:lnTo>
                    <a:pt x="114" y="30"/>
                  </a:lnTo>
                  <a:lnTo>
                    <a:pt x="114" y="24"/>
                  </a:lnTo>
                  <a:lnTo>
                    <a:pt x="108" y="24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30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8" y="36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6" y="42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0" y="60"/>
                  </a:lnTo>
                  <a:lnTo>
                    <a:pt x="126" y="66"/>
                  </a:lnTo>
                  <a:lnTo>
                    <a:pt x="132" y="72"/>
                  </a:lnTo>
                  <a:lnTo>
                    <a:pt x="138" y="78"/>
                  </a:lnTo>
                  <a:lnTo>
                    <a:pt x="138" y="72"/>
                  </a:lnTo>
                  <a:lnTo>
                    <a:pt x="144" y="72"/>
                  </a:lnTo>
                  <a:lnTo>
                    <a:pt x="150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522"/>
            <p:cNvSpPr>
              <a:spLocks noChangeAspect="1"/>
            </p:cNvSpPr>
            <p:nvPr/>
          </p:nvSpPr>
          <p:spPr bwMode="auto">
            <a:xfrm>
              <a:off x="2664" y="3263"/>
              <a:ext cx="42" cy="60"/>
            </a:xfrm>
            <a:custGeom>
              <a:avLst/>
              <a:gdLst>
                <a:gd name="T0" fmla="*/ 0 w 42"/>
                <a:gd name="T1" fmla="*/ 12 h 60"/>
                <a:gd name="T2" fmla="*/ 42 w 42"/>
                <a:gd name="T3" fmla="*/ 0 h 60"/>
                <a:gd name="T4" fmla="*/ 42 w 42"/>
                <a:gd name="T5" fmla="*/ 60 h 60"/>
                <a:gd name="T6" fmla="*/ 0 w 42"/>
                <a:gd name="T7" fmla="*/ 60 h 60"/>
                <a:gd name="T8" fmla="*/ 0 w 42"/>
                <a:gd name="T9" fmla="*/ 12 h 60"/>
                <a:gd name="T10" fmla="*/ 0 w 42"/>
                <a:gd name="T11" fmla="*/ 12 h 60"/>
                <a:gd name="T12" fmla="*/ 0 w 42"/>
                <a:gd name="T13" fmla="*/ 12 h 60"/>
                <a:gd name="T14" fmla="*/ 0 w 42"/>
                <a:gd name="T15" fmla="*/ 12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60"/>
                <a:gd name="T26" fmla="*/ 42 w 42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60">
                  <a:moveTo>
                    <a:pt x="0" y="12"/>
                  </a:moveTo>
                  <a:lnTo>
                    <a:pt x="42" y="0"/>
                  </a:lnTo>
                  <a:lnTo>
                    <a:pt x="42" y="60"/>
                  </a:lnTo>
                  <a:lnTo>
                    <a:pt x="0" y="6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523"/>
            <p:cNvSpPr>
              <a:spLocks noChangeAspect="1"/>
            </p:cNvSpPr>
            <p:nvPr/>
          </p:nvSpPr>
          <p:spPr bwMode="auto">
            <a:xfrm>
              <a:off x="2664" y="3263"/>
              <a:ext cx="42" cy="60"/>
            </a:xfrm>
            <a:custGeom>
              <a:avLst/>
              <a:gdLst>
                <a:gd name="T0" fmla="*/ 0 w 42"/>
                <a:gd name="T1" fmla="*/ 12 h 60"/>
                <a:gd name="T2" fmla="*/ 42 w 42"/>
                <a:gd name="T3" fmla="*/ 0 h 60"/>
                <a:gd name="T4" fmla="*/ 42 w 42"/>
                <a:gd name="T5" fmla="*/ 60 h 60"/>
                <a:gd name="T6" fmla="*/ 0 w 42"/>
                <a:gd name="T7" fmla="*/ 60 h 60"/>
                <a:gd name="T8" fmla="*/ 0 w 42"/>
                <a:gd name="T9" fmla="*/ 1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0"/>
                <a:gd name="T17" fmla="*/ 42 w 4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0">
                  <a:moveTo>
                    <a:pt x="0" y="12"/>
                  </a:moveTo>
                  <a:lnTo>
                    <a:pt x="42" y="0"/>
                  </a:lnTo>
                  <a:lnTo>
                    <a:pt x="42" y="60"/>
                  </a:lnTo>
                  <a:lnTo>
                    <a:pt x="0" y="60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524"/>
            <p:cNvSpPr>
              <a:spLocks noChangeAspect="1"/>
            </p:cNvSpPr>
            <p:nvPr/>
          </p:nvSpPr>
          <p:spPr bwMode="auto">
            <a:xfrm>
              <a:off x="2706" y="3263"/>
              <a:ext cx="138" cy="60"/>
            </a:xfrm>
            <a:custGeom>
              <a:avLst/>
              <a:gdLst>
                <a:gd name="T0" fmla="*/ 0 w 138"/>
                <a:gd name="T1" fmla="*/ 0 h 60"/>
                <a:gd name="T2" fmla="*/ 138 w 138"/>
                <a:gd name="T3" fmla="*/ 18 h 60"/>
                <a:gd name="T4" fmla="*/ 138 w 138"/>
                <a:gd name="T5" fmla="*/ 54 h 60"/>
                <a:gd name="T6" fmla="*/ 0 w 138"/>
                <a:gd name="T7" fmla="*/ 60 h 60"/>
                <a:gd name="T8" fmla="*/ 0 w 138"/>
                <a:gd name="T9" fmla="*/ 0 h 60"/>
                <a:gd name="T10" fmla="*/ 0 w 138"/>
                <a:gd name="T11" fmla="*/ 0 h 60"/>
                <a:gd name="T12" fmla="*/ 0 w 138"/>
                <a:gd name="T13" fmla="*/ 0 h 60"/>
                <a:gd name="T14" fmla="*/ 0 w 138"/>
                <a:gd name="T15" fmla="*/ 0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"/>
                <a:gd name="T25" fmla="*/ 0 h 60"/>
                <a:gd name="T26" fmla="*/ 138 w 138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" h="60">
                  <a:moveTo>
                    <a:pt x="0" y="0"/>
                  </a:moveTo>
                  <a:lnTo>
                    <a:pt x="138" y="18"/>
                  </a:lnTo>
                  <a:lnTo>
                    <a:pt x="138" y="54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Freeform 525"/>
            <p:cNvSpPr>
              <a:spLocks noChangeAspect="1"/>
            </p:cNvSpPr>
            <p:nvPr/>
          </p:nvSpPr>
          <p:spPr bwMode="auto">
            <a:xfrm>
              <a:off x="2706" y="3263"/>
              <a:ext cx="138" cy="60"/>
            </a:xfrm>
            <a:custGeom>
              <a:avLst/>
              <a:gdLst>
                <a:gd name="T0" fmla="*/ 0 w 138"/>
                <a:gd name="T1" fmla="*/ 0 h 60"/>
                <a:gd name="T2" fmla="*/ 138 w 138"/>
                <a:gd name="T3" fmla="*/ 18 h 60"/>
                <a:gd name="T4" fmla="*/ 138 w 138"/>
                <a:gd name="T5" fmla="*/ 54 h 60"/>
                <a:gd name="T6" fmla="*/ 0 w 138"/>
                <a:gd name="T7" fmla="*/ 60 h 60"/>
                <a:gd name="T8" fmla="*/ 0 w 138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60"/>
                <a:gd name="T17" fmla="*/ 138 w 138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60">
                  <a:moveTo>
                    <a:pt x="0" y="0"/>
                  </a:moveTo>
                  <a:lnTo>
                    <a:pt x="138" y="18"/>
                  </a:lnTo>
                  <a:lnTo>
                    <a:pt x="138" y="54"/>
                  </a:lnTo>
                  <a:lnTo>
                    <a:pt x="0" y="6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526"/>
            <p:cNvSpPr>
              <a:spLocks noChangeAspect="1"/>
            </p:cNvSpPr>
            <p:nvPr/>
          </p:nvSpPr>
          <p:spPr bwMode="auto">
            <a:xfrm>
              <a:off x="2718" y="3102"/>
              <a:ext cx="30" cy="227"/>
            </a:xfrm>
            <a:custGeom>
              <a:avLst/>
              <a:gdLst>
                <a:gd name="T0" fmla="*/ 6 w 30"/>
                <a:gd name="T1" fmla="*/ 6 h 227"/>
                <a:gd name="T2" fmla="*/ 12 w 30"/>
                <a:gd name="T3" fmla="*/ 0 h 227"/>
                <a:gd name="T4" fmla="*/ 12 w 30"/>
                <a:gd name="T5" fmla="*/ 0 h 227"/>
                <a:gd name="T6" fmla="*/ 12 w 30"/>
                <a:gd name="T7" fmla="*/ 0 h 227"/>
                <a:gd name="T8" fmla="*/ 12 w 30"/>
                <a:gd name="T9" fmla="*/ 0 h 227"/>
                <a:gd name="T10" fmla="*/ 12 w 30"/>
                <a:gd name="T11" fmla="*/ 0 h 227"/>
                <a:gd name="T12" fmla="*/ 18 w 30"/>
                <a:gd name="T13" fmla="*/ 0 h 227"/>
                <a:gd name="T14" fmla="*/ 18 w 30"/>
                <a:gd name="T15" fmla="*/ 0 h 227"/>
                <a:gd name="T16" fmla="*/ 18 w 30"/>
                <a:gd name="T17" fmla="*/ 0 h 227"/>
                <a:gd name="T18" fmla="*/ 24 w 30"/>
                <a:gd name="T19" fmla="*/ 0 h 227"/>
                <a:gd name="T20" fmla="*/ 24 w 30"/>
                <a:gd name="T21" fmla="*/ 0 h 227"/>
                <a:gd name="T22" fmla="*/ 24 w 30"/>
                <a:gd name="T23" fmla="*/ 6 h 227"/>
                <a:gd name="T24" fmla="*/ 30 w 30"/>
                <a:gd name="T25" fmla="*/ 227 h 227"/>
                <a:gd name="T26" fmla="*/ 30 w 30"/>
                <a:gd name="T27" fmla="*/ 227 h 227"/>
                <a:gd name="T28" fmla="*/ 30 w 30"/>
                <a:gd name="T29" fmla="*/ 227 h 227"/>
                <a:gd name="T30" fmla="*/ 24 w 30"/>
                <a:gd name="T31" fmla="*/ 227 h 227"/>
                <a:gd name="T32" fmla="*/ 24 w 30"/>
                <a:gd name="T33" fmla="*/ 227 h 227"/>
                <a:gd name="T34" fmla="*/ 24 w 30"/>
                <a:gd name="T35" fmla="*/ 227 h 227"/>
                <a:gd name="T36" fmla="*/ 18 w 30"/>
                <a:gd name="T37" fmla="*/ 227 h 227"/>
                <a:gd name="T38" fmla="*/ 18 w 30"/>
                <a:gd name="T39" fmla="*/ 227 h 227"/>
                <a:gd name="T40" fmla="*/ 12 w 30"/>
                <a:gd name="T41" fmla="*/ 227 h 227"/>
                <a:gd name="T42" fmla="*/ 12 w 30"/>
                <a:gd name="T43" fmla="*/ 227 h 227"/>
                <a:gd name="T44" fmla="*/ 12 w 30"/>
                <a:gd name="T45" fmla="*/ 227 h 227"/>
                <a:gd name="T46" fmla="*/ 6 w 30"/>
                <a:gd name="T47" fmla="*/ 227 h 227"/>
                <a:gd name="T48" fmla="*/ 6 w 30"/>
                <a:gd name="T49" fmla="*/ 227 h 227"/>
                <a:gd name="T50" fmla="*/ 6 w 30"/>
                <a:gd name="T51" fmla="*/ 227 h 227"/>
                <a:gd name="T52" fmla="*/ 0 w 30"/>
                <a:gd name="T53" fmla="*/ 227 h 227"/>
                <a:gd name="T54" fmla="*/ 0 w 30"/>
                <a:gd name="T55" fmla="*/ 227 h 227"/>
                <a:gd name="T56" fmla="*/ 6 w 30"/>
                <a:gd name="T57" fmla="*/ 6 h 227"/>
                <a:gd name="T58" fmla="*/ 6 w 30"/>
                <a:gd name="T59" fmla="*/ 6 h 227"/>
                <a:gd name="T60" fmla="*/ 6 w 30"/>
                <a:gd name="T61" fmla="*/ 6 h 227"/>
                <a:gd name="T62" fmla="*/ 6 w 30"/>
                <a:gd name="T63" fmla="*/ 6 h 2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"/>
                <a:gd name="T97" fmla="*/ 0 h 227"/>
                <a:gd name="T98" fmla="*/ 30 w 30"/>
                <a:gd name="T99" fmla="*/ 227 h 2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" h="227">
                  <a:moveTo>
                    <a:pt x="6" y="6"/>
                  </a:move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30" y="227"/>
                  </a:lnTo>
                  <a:lnTo>
                    <a:pt x="24" y="227"/>
                  </a:lnTo>
                  <a:lnTo>
                    <a:pt x="18" y="227"/>
                  </a:lnTo>
                  <a:lnTo>
                    <a:pt x="12" y="227"/>
                  </a:lnTo>
                  <a:lnTo>
                    <a:pt x="6" y="227"/>
                  </a:lnTo>
                  <a:lnTo>
                    <a:pt x="0" y="227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Freeform 527"/>
            <p:cNvSpPr>
              <a:spLocks noChangeAspect="1"/>
            </p:cNvSpPr>
            <p:nvPr/>
          </p:nvSpPr>
          <p:spPr bwMode="auto">
            <a:xfrm>
              <a:off x="2718" y="3102"/>
              <a:ext cx="30" cy="227"/>
            </a:xfrm>
            <a:custGeom>
              <a:avLst/>
              <a:gdLst>
                <a:gd name="T0" fmla="*/ 6 w 30"/>
                <a:gd name="T1" fmla="*/ 6 h 227"/>
                <a:gd name="T2" fmla="*/ 12 w 30"/>
                <a:gd name="T3" fmla="*/ 0 h 227"/>
                <a:gd name="T4" fmla="*/ 18 w 30"/>
                <a:gd name="T5" fmla="*/ 0 h 227"/>
                <a:gd name="T6" fmla="*/ 24 w 30"/>
                <a:gd name="T7" fmla="*/ 0 h 227"/>
                <a:gd name="T8" fmla="*/ 24 w 30"/>
                <a:gd name="T9" fmla="*/ 6 h 227"/>
                <a:gd name="T10" fmla="*/ 30 w 30"/>
                <a:gd name="T11" fmla="*/ 227 h 227"/>
                <a:gd name="T12" fmla="*/ 24 w 30"/>
                <a:gd name="T13" fmla="*/ 227 h 227"/>
                <a:gd name="T14" fmla="*/ 18 w 30"/>
                <a:gd name="T15" fmla="*/ 227 h 227"/>
                <a:gd name="T16" fmla="*/ 12 w 30"/>
                <a:gd name="T17" fmla="*/ 227 h 227"/>
                <a:gd name="T18" fmla="*/ 6 w 30"/>
                <a:gd name="T19" fmla="*/ 227 h 227"/>
                <a:gd name="T20" fmla="*/ 0 w 30"/>
                <a:gd name="T21" fmla="*/ 227 h 227"/>
                <a:gd name="T22" fmla="*/ 6 w 30"/>
                <a:gd name="T23" fmla="*/ 6 h 2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227"/>
                <a:gd name="T38" fmla="*/ 30 w 30"/>
                <a:gd name="T39" fmla="*/ 227 h 2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227">
                  <a:moveTo>
                    <a:pt x="6" y="6"/>
                  </a:move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30" y="227"/>
                  </a:lnTo>
                  <a:lnTo>
                    <a:pt x="24" y="227"/>
                  </a:lnTo>
                  <a:lnTo>
                    <a:pt x="18" y="227"/>
                  </a:lnTo>
                  <a:lnTo>
                    <a:pt x="12" y="227"/>
                  </a:lnTo>
                  <a:lnTo>
                    <a:pt x="6" y="227"/>
                  </a:lnTo>
                  <a:lnTo>
                    <a:pt x="0" y="227"/>
                  </a:lnTo>
                  <a:lnTo>
                    <a:pt x="6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528"/>
            <p:cNvSpPr>
              <a:spLocks noChangeAspect="1"/>
            </p:cNvSpPr>
            <p:nvPr/>
          </p:nvSpPr>
          <p:spPr bwMode="auto">
            <a:xfrm>
              <a:off x="2772" y="3126"/>
              <a:ext cx="24" cy="203"/>
            </a:xfrm>
            <a:custGeom>
              <a:avLst/>
              <a:gdLst>
                <a:gd name="T0" fmla="*/ 6 w 24"/>
                <a:gd name="T1" fmla="*/ 0 h 203"/>
                <a:gd name="T2" fmla="*/ 6 w 24"/>
                <a:gd name="T3" fmla="*/ 0 h 203"/>
                <a:gd name="T4" fmla="*/ 12 w 24"/>
                <a:gd name="T5" fmla="*/ 0 h 203"/>
                <a:gd name="T6" fmla="*/ 12 w 24"/>
                <a:gd name="T7" fmla="*/ 0 h 203"/>
                <a:gd name="T8" fmla="*/ 12 w 24"/>
                <a:gd name="T9" fmla="*/ 0 h 203"/>
                <a:gd name="T10" fmla="*/ 12 w 24"/>
                <a:gd name="T11" fmla="*/ 0 h 203"/>
                <a:gd name="T12" fmla="*/ 18 w 24"/>
                <a:gd name="T13" fmla="*/ 0 h 203"/>
                <a:gd name="T14" fmla="*/ 18 w 24"/>
                <a:gd name="T15" fmla="*/ 0 h 203"/>
                <a:gd name="T16" fmla="*/ 18 w 24"/>
                <a:gd name="T17" fmla="*/ 0 h 203"/>
                <a:gd name="T18" fmla="*/ 18 w 24"/>
                <a:gd name="T19" fmla="*/ 0 h 203"/>
                <a:gd name="T20" fmla="*/ 24 w 24"/>
                <a:gd name="T21" fmla="*/ 197 h 203"/>
                <a:gd name="T22" fmla="*/ 24 w 24"/>
                <a:gd name="T23" fmla="*/ 197 h 203"/>
                <a:gd name="T24" fmla="*/ 24 w 24"/>
                <a:gd name="T25" fmla="*/ 203 h 203"/>
                <a:gd name="T26" fmla="*/ 18 w 24"/>
                <a:gd name="T27" fmla="*/ 203 h 203"/>
                <a:gd name="T28" fmla="*/ 18 w 24"/>
                <a:gd name="T29" fmla="*/ 203 h 203"/>
                <a:gd name="T30" fmla="*/ 18 w 24"/>
                <a:gd name="T31" fmla="*/ 203 h 203"/>
                <a:gd name="T32" fmla="*/ 12 w 24"/>
                <a:gd name="T33" fmla="*/ 203 h 203"/>
                <a:gd name="T34" fmla="*/ 12 w 24"/>
                <a:gd name="T35" fmla="*/ 203 h 203"/>
                <a:gd name="T36" fmla="*/ 12 w 24"/>
                <a:gd name="T37" fmla="*/ 203 h 203"/>
                <a:gd name="T38" fmla="*/ 6 w 24"/>
                <a:gd name="T39" fmla="*/ 203 h 203"/>
                <a:gd name="T40" fmla="*/ 6 w 24"/>
                <a:gd name="T41" fmla="*/ 203 h 203"/>
                <a:gd name="T42" fmla="*/ 6 w 24"/>
                <a:gd name="T43" fmla="*/ 203 h 203"/>
                <a:gd name="T44" fmla="*/ 0 w 24"/>
                <a:gd name="T45" fmla="*/ 197 h 203"/>
                <a:gd name="T46" fmla="*/ 0 w 24"/>
                <a:gd name="T47" fmla="*/ 197 h 203"/>
                <a:gd name="T48" fmla="*/ 0 w 24"/>
                <a:gd name="T49" fmla="*/ 197 h 203"/>
                <a:gd name="T50" fmla="*/ 6 w 24"/>
                <a:gd name="T51" fmla="*/ 0 h 203"/>
                <a:gd name="T52" fmla="*/ 6 w 24"/>
                <a:gd name="T53" fmla="*/ 0 h 203"/>
                <a:gd name="T54" fmla="*/ 6 w 24"/>
                <a:gd name="T55" fmla="*/ 0 h 203"/>
                <a:gd name="T56" fmla="*/ 6 w 24"/>
                <a:gd name="T57" fmla="*/ 0 h 2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"/>
                <a:gd name="T88" fmla="*/ 0 h 203"/>
                <a:gd name="T89" fmla="*/ 24 w 24"/>
                <a:gd name="T90" fmla="*/ 203 h 20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" h="203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197"/>
                  </a:lnTo>
                  <a:lnTo>
                    <a:pt x="24" y="203"/>
                  </a:lnTo>
                  <a:lnTo>
                    <a:pt x="18" y="203"/>
                  </a:lnTo>
                  <a:lnTo>
                    <a:pt x="12" y="203"/>
                  </a:lnTo>
                  <a:lnTo>
                    <a:pt x="6" y="203"/>
                  </a:lnTo>
                  <a:lnTo>
                    <a:pt x="0" y="19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529"/>
            <p:cNvSpPr>
              <a:spLocks noChangeAspect="1"/>
            </p:cNvSpPr>
            <p:nvPr/>
          </p:nvSpPr>
          <p:spPr bwMode="auto">
            <a:xfrm>
              <a:off x="2772" y="3126"/>
              <a:ext cx="24" cy="203"/>
            </a:xfrm>
            <a:custGeom>
              <a:avLst/>
              <a:gdLst>
                <a:gd name="T0" fmla="*/ 6 w 24"/>
                <a:gd name="T1" fmla="*/ 0 h 203"/>
                <a:gd name="T2" fmla="*/ 12 w 24"/>
                <a:gd name="T3" fmla="*/ 0 h 203"/>
                <a:gd name="T4" fmla="*/ 18 w 24"/>
                <a:gd name="T5" fmla="*/ 0 h 203"/>
                <a:gd name="T6" fmla="*/ 24 w 24"/>
                <a:gd name="T7" fmla="*/ 197 h 203"/>
                <a:gd name="T8" fmla="*/ 24 w 24"/>
                <a:gd name="T9" fmla="*/ 203 h 203"/>
                <a:gd name="T10" fmla="*/ 18 w 24"/>
                <a:gd name="T11" fmla="*/ 203 h 203"/>
                <a:gd name="T12" fmla="*/ 12 w 24"/>
                <a:gd name="T13" fmla="*/ 203 h 203"/>
                <a:gd name="T14" fmla="*/ 6 w 24"/>
                <a:gd name="T15" fmla="*/ 203 h 203"/>
                <a:gd name="T16" fmla="*/ 0 w 24"/>
                <a:gd name="T17" fmla="*/ 197 h 203"/>
                <a:gd name="T18" fmla="*/ 6 w 24"/>
                <a:gd name="T19" fmla="*/ 0 h 2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203"/>
                <a:gd name="T32" fmla="*/ 24 w 24"/>
                <a:gd name="T33" fmla="*/ 203 h 2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203">
                  <a:moveTo>
                    <a:pt x="6" y="0"/>
                  </a:moveTo>
                  <a:lnTo>
                    <a:pt x="12" y="0"/>
                  </a:lnTo>
                  <a:lnTo>
                    <a:pt x="18" y="0"/>
                  </a:lnTo>
                  <a:lnTo>
                    <a:pt x="24" y="197"/>
                  </a:lnTo>
                  <a:lnTo>
                    <a:pt x="24" y="203"/>
                  </a:lnTo>
                  <a:lnTo>
                    <a:pt x="18" y="203"/>
                  </a:lnTo>
                  <a:lnTo>
                    <a:pt x="12" y="203"/>
                  </a:lnTo>
                  <a:lnTo>
                    <a:pt x="6" y="203"/>
                  </a:lnTo>
                  <a:lnTo>
                    <a:pt x="0" y="197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Freeform 530"/>
            <p:cNvSpPr>
              <a:spLocks noChangeAspect="1"/>
            </p:cNvSpPr>
            <p:nvPr/>
          </p:nvSpPr>
          <p:spPr bwMode="auto">
            <a:xfrm>
              <a:off x="2814" y="3144"/>
              <a:ext cx="24" cy="179"/>
            </a:xfrm>
            <a:custGeom>
              <a:avLst/>
              <a:gdLst>
                <a:gd name="T0" fmla="*/ 6 w 24"/>
                <a:gd name="T1" fmla="*/ 0 h 179"/>
                <a:gd name="T2" fmla="*/ 6 w 24"/>
                <a:gd name="T3" fmla="*/ 0 h 179"/>
                <a:gd name="T4" fmla="*/ 12 w 24"/>
                <a:gd name="T5" fmla="*/ 0 h 179"/>
                <a:gd name="T6" fmla="*/ 12 w 24"/>
                <a:gd name="T7" fmla="*/ 0 h 179"/>
                <a:gd name="T8" fmla="*/ 12 w 24"/>
                <a:gd name="T9" fmla="*/ 0 h 179"/>
                <a:gd name="T10" fmla="*/ 18 w 24"/>
                <a:gd name="T11" fmla="*/ 0 h 179"/>
                <a:gd name="T12" fmla="*/ 18 w 24"/>
                <a:gd name="T13" fmla="*/ 0 h 179"/>
                <a:gd name="T14" fmla="*/ 18 w 24"/>
                <a:gd name="T15" fmla="*/ 0 h 179"/>
                <a:gd name="T16" fmla="*/ 18 w 24"/>
                <a:gd name="T17" fmla="*/ 0 h 179"/>
                <a:gd name="T18" fmla="*/ 24 w 24"/>
                <a:gd name="T19" fmla="*/ 179 h 179"/>
                <a:gd name="T20" fmla="*/ 24 w 24"/>
                <a:gd name="T21" fmla="*/ 179 h 179"/>
                <a:gd name="T22" fmla="*/ 24 w 24"/>
                <a:gd name="T23" fmla="*/ 179 h 179"/>
                <a:gd name="T24" fmla="*/ 18 w 24"/>
                <a:gd name="T25" fmla="*/ 179 h 179"/>
                <a:gd name="T26" fmla="*/ 18 w 24"/>
                <a:gd name="T27" fmla="*/ 179 h 179"/>
                <a:gd name="T28" fmla="*/ 18 w 24"/>
                <a:gd name="T29" fmla="*/ 179 h 179"/>
                <a:gd name="T30" fmla="*/ 12 w 24"/>
                <a:gd name="T31" fmla="*/ 179 h 179"/>
                <a:gd name="T32" fmla="*/ 12 w 24"/>
                <a:gd name="T33" fmla="*/ 179 h 179"/>
                <a:gd name="T34" fmla="*/ 12 w 24"/>
                <a:gd name="T35" fmla="*/ 179 h 179"/>
                <a:gd name="T36" fmla="*/ 12 w 24"/>
                <a:gd name="T37" fmla="*/ 179 h 179"/>
                <a:gd name="T38" fmla="*/ 6 w 24"/>
                <a:gd name="T39" fmla="*/ 179 h 179"/>
                <a:gd name="T40" fmla="*/ 6 w 24"/>
                <a:gd name="T41" fmla="*/ 179 h 179"/>
                <a:gd name="T42" fmla="*/ 6 w 24"/>
                <a:gd name="T43" fmla="*/ 179 h 179"/>
                <a:gd name="T44" fmla="*/ 0 w 24"/>
                <a:gd name="T45" fmla="*/ 179 h 179"/>
                <a:gd name="T46" fmla="*/ 6 w 24"/>
                <a:gd name="T47" fmla="*/ 0 h 179"/>
                <a:gd name="T48" fmla="*/ 6 w 24"/>
                <a:gd name="T49" fmla="*/ 0 h 179"/>
                <a:gd name="T50" fmla="*/ 6 w 24"/>
                <a:gd name="T51" fmla="*/ 0 h 179"/>
                <a:gd name="T52" fmla="*/ 6 w 24"/>
                <a:gd name="T53" fmla="*/ 0 h 1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"/>
                <a:gd name="T82" fmla="*/ 0 h 179"/>
                <a:gd name="T83" fmla="*/ 24 w 24"/>
                <a:gd name="T84" fmla="*/ 179 h 17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" h="17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179"/>
                  </a:lnTo>
                  <a:lnTo>
                    <a:pt x="18" y="179"/>
                  </a:lnTo>
                  <a:lnTo>
                    <a:pt x="12" y="179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8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Freeform 531"/>
            <p:cNvSpPr>
              <a:spLocks noChangeAspect="1"/>
            </p:cNvSpPr>
            <p:nvPr/>
          </p:nvSpPr>
          <p:spPr bwMode="auto">
            <a:xfrm>
              <a:off x="2814" y="3144"/>
              <a:ext cx="24" cy="179"/>
            </a:xfrm>
            <a:custGeom>
              <a:avLst/>
              <a:gdLst>
                <a:gd name="T0" fmla="*/ 6 w 24"/>
                <a:gd name="T1" fmla="*/ 0 h 179"/>
                <a:gd name="T2" fmla="*/ 12 w 24"/>
                <a:gd name="T3" fmla="*/ 0 h 179"/>
                <a:gd name="T4" fmla="*/ 18 w 24"/>
                <a:gd name="T5" fmla="*/ 0 h 179"/>
                <a:gd name="T6" fmla="*/ 24 w 24"/>
                <a:gd name="T7" fmla="*/ 179 h 179"/>
                <a:gd name="T8" fmla="*/ 18 w 24"/>
                <a:gd name="T9" fmla="*/ 179 h 179"/>
                <a:gd name="T10" fmla="*/ 12 w 24"/>
                <a:gd name="T11" fmla="*/ 179 h 179"/>
                <a:gd name="T12" fmla="*/ 6 w 24"/>
                <a:gd name="T13" fmla="*/ 179 h 179"/>
                <a:gd name="T14" fmla="*/ 0 w 24"/>
                <a:gd name="T15" fmla="*/ 179 h 179"/>
                <a:gd name="T16" fmla="*/ 6 w 24"/>
                <a:gd name="T17" fmla="*/ 0 h 1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79"/>
                <a:gd name="T29" fmla="*/ 24 w 24"/>
                <a:gd name="T30" fmla="*/ 179 h 17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79">
                  <a:moveTo>
                    <a:pt x="6" y="0"/>
                  </a:moveTo>
                  <a:lnTo>
                    <a:pt x="12" y="0"/>
                  </a:lnTo>
                  <a:lnTo>
                    <a:pt x="18" y="0"/>
                  </a:lnTo>
                  <a:lnTo>
                    <a:pt x="24" y="179"/>
                  </a:lnTo>
                  <a:lnTo>
                    <a:pt x="18" y="179"/>
                  </a:lnTo>
                  <a:lnTo>
                    <a:pt x="12" y="179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532"/>
            <p:cNvSpPr>
              <a:spLocks noChangeAspect="1"/>
            </p:cNvSpPr>
            <p:nvPr/>
          </p:nvSpPr>
          <p:spPr bwMode="auto">
            <a:xfrm>
              <a:off x="2724" y="3102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18 h 18"/>
                <a:gd name="T4" fmla="*/ 18 w 18"/>
                <a:gd name="T5" fmla="*/ 12 h 18"/>
                <a:gd name="T6" fmla="*/ 18 w 18"/>
                <a:gd name="T7" fmla="*/ 12 h 18"/>
                <a:gd name="T8" fmla="*/ 12 w 18"/>
                <a:gd name="T9" fmla="*/ 12 h 18"/>
                <a:gd name="T10" fmla="*/ 12 w 18"/>
                <a:gd name="T11" fmla="*/ 12 h 18"/>
                <a:gd name="T12" fmla="*/ 12 w 18"/>
                <a:gd name="T13" fmla="*/ 12 h 18"/>
                <a:gd name="T14" fmla="*/ 6 w 18"/>
                <a:gd name="T15" fmla="*/ 12 h 18"/>
                <a:gd name="T16" fmla="*/ 6 w 18"/>
                <a:gd name="T17" fmla="*/ 12 h 18"/>
                <a:gd name="T18" fmla="*/ 6 w 18"/>
                <a:gd name="T19" fmla="*/ 12 h 18"/>
                <a:gd name="T20" fmla="*/ 6 w 18"/>
                <a:gd name="T21" fmla="*/ 12 h 18"/>
                <a:gd name="T22" fmla="*/ 6 w 18"/>
                <a:gd name="T23" fmla="*/ 18 h 18"/>
                <a:gd name="T24" fmla="*/ 0 w 18"/>
                <a:gd name="T25" fmla="*/ 18 h 18"/>
                <a:gd name="T26" fmla="*/ 0 w 18"/>
                <a:gd name="T27" fmla="*/ 6 h 18"/>
                <a:gd name="T28" fmla="*/ 6 w 18"/>
                <a:gd name="T29" fmla="*/ 0 h 18"/>
                <a:gd name="T30" fmla="*/ 6 w 18"/>
                <a:gd name="T31" fmla="*/ 0 h 18"/>
                <a:gd name="T32" fmla="*/ 6 w 18"/>
                <a:gd name="T33" fmla="*/ 0 h 18"/>
                <a:gd name="T34" fmla="*/ 6 w 18"/>
                <a:gd name="T35" fmla="*/ 0 h 18"/>
                <a:gd name="T36" fmla="*/ 12 w 18"/>
                <a:gd name="T37" fmla="*/ 0 h 18"/>
                <a:gd name="T38" fmla="*/ 12 w 18"/>
                <a:gd name="T39" fmla="*/ 0 h 18"/>
                <a:gd name="T40" fmla="*/ 12 w 18"/>
                <a:gd name="T41" fmla="*/ 0 h 18"/>
                <a:gd name="T42" fmla="*/ 12 w 18"/>
                <a:gd name="T43" fmla="*/ 0 h 18"/>
                <a:gd name="T44" fmla="*/ 12 w 18"/>
                <a:gd name="T45" fmla="*/ 0 h 18"/>
                <a:gd name="T46" fmla="*/ 18 w 18"/>
                <a:gd name="T47" fmla="*/ 0 h 18"/>
                <a:gd name="T48" fmla="*/ 18 w 18"/>
                <a:gd name="T49" fmla="*/ 0 h 18"/>
                <a:gd name="T50" fmla="*/ 18 w 18"/>
                <a:gd name="T51" fmla="*/ 6 h 18"/>
                <a:gd name="T52" fmla="*/ 18 w 18"/>
                <a:gd name="T53" fmla="*/ 18 h 18"/>
                <a:gd name="T54" fmla="*/ 18 w 18"/>
                <a:gd name="T55" fmla="*/ 18 h 18"/>
                <a:gd name="T56" fmla="*/ 18 w 18"/>
                <a:gd name="T57" fmla="*/ 18 h 18"/>
                <a:gd name="T58" fmla="*/ 18 w 18"/>
                <a:gd name="T59" fmla="*/ 18 h 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"/>
                <a:gd name="T91" fmla="*/ 0 h 18"/>
                <a:gd name="T92" fmla="*/ 18 w 18"/>
                <a:gd name="T93" fmla="*/ 18 h 1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" h="18">
                  <a:moveTo>
                    <a:pt x="18" y="18"/>
                  </a:moveTo>
                  <a:lnTo>
                    <a:pt x="18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Freeform 533"/>
            <p:cNvSpPr>
              <a:spLocks noChangeAspect="1"/>
            </p:cNvSpPr>
            <p:nvPr/>
          </p:nvSpPr>
          <p:spPr bwMode="auto">
            <a:xfrm>
              <a:off x="2724" y="3102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12 h 18"/>
                <a:gd name="T4" fmla="*/ 12 w 18"/>
                <a:gd name="T5" fmla="*/ 12 h 18"/>
                <a:gd name="T6" fmla="*/ 6 w 18"/>
                <a:gd name="T7" fmla="*/ 12 h 18"/>
                <a:gd name="T8" fmla="*/ 6 w 18"/>
                <a:gd name="T9" fmla="*/ 18 h 18"/>
                <a:gd name="T10" fmla="*/ 0 w 18"/>
                <a:gd name="T11" fmla="*/ 18 h 18"/>
                <a:gd name="T12" fmla="*/ 0 w 18"/>
                <a:gd name="T13" fmla="*/ 6 h 18"/>
                <a:gd name="T14" fmla="*/ 6 w 18"/>
                <a:gd name="T15" fmla="*/ 0 h 18"/>
                <a:gd name="T16" fmla="*/ 12 w 18"/>
                <a:gd name="T17" fmla="*/ 0 h 18"/>
                <a:gd name="T18" fmla="*/ 18 w 18"/>
                <a:gd name="T19" fmla="*/ 0 h 18"/>
                <a:gd name="T20" fmla="*/ 18 w 18"/>
                <a:gd name="T21" fmla="*/ 6 h 18"/>
                <a:gd name="T22" fmla="*/ 18 w 18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8"/>
                <a:gd name="T38" fmla="*/ 18 w 18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8">
                  <a:moveTo>
                    <a:pt x="18" y="18"/>
                  </a:move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8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534"/>
            <p:cNvSpPr>
              <a:spLocks noChangeAspect="1"/>
            </p:cNvSpPr>
            <p:nvPr/>
          </p:nvSpPr>
          <p:spPr bwMode="auto">
            <a:xfrm>
              <a:off x="2778" y="3126"/>
              <a:ext cx="18" cy="12"/>
            </a:xfrm>
            <a:custGeom>
              <a:avLst/>
              <a:gdLst>
                <a:gd name="T0" fmla="*/ 18 w 18"/>
                <a:gd name="T1" fmla="*/ 12 h 12"/>
                <a:gd name="T2" fmla="*/ 12 w 18"/>
                <a:gd name="T3" fmla="*/ 12 h 12"/>
                <a:gd name="T4" fmla="*/ 12 w 18"/>
                <a:gd name="T5" fmla="*/ 12 h 12"/>
                <a:gd name="T6" fmla="*/ 12 w 18"/>
                <a:gd name="T7" fmla="*/ 12 h 12"/>
                <a:gd name="T8" fmla="*/ 12 w 18"/>
                <a:gd name="T9" fmla="*/ 12 h 12"/>
                <a:gd name="T10" fmla="*/ 12 w 18"/>
                <a:gd name="T11" fmla="*/ 12 h 12"/>
                <a:gd name="T12" fmla="*/ 6 w 18"/>
                <a:gd name="T13" fmla="*/ 12 h 12"/>
                <a:gd name="T14" fmla="*/ 6 w 18"/>
                <a:gd name="T15" fmla="*/ 12 h 12"/>
                <a:gd name="T16" fmla="*/ 6 w 18"/>
                <a:gd name="T17" fmla="*/ 12 h 12"/>
                <a:gd name="T18" fmla="*/ 6 w 18"/>
                <a:gd name="T19" fmla="*/ 12 h 12"/>
                <a:gd name="T20" fmla="*/ 0 w 18"/>
                <a:gd name="T21" fmla="*/ 12 h 12"/>
                <a:gd name="T22" fmla="*/ 0 w 18"/>
                <a:gd name="T23" fmla="*/ 12 h 12"/>
                <a:gd name="T24" fmla="*/ 0 w 18"/>
                <a:gd name="T25" fmla="*/ 12 h 12"/>
                <a:gd name="T26" fmla="*/ 0 w 18"/>
                <a:gd name="T27" fmla="*/ 0 h 12"/>
                <a:gd name="T28" fmla="*/ 0 w 18"/>
                <a:gd name="T29" fmla="*/ 0 h 12"/>
                <a:gd name="T30" fmla="*/ 0 w 18"/>
                <a:gd name="T31" fmla="*/ 0 h 12"/>
                <a:gd name="T32" fmla="*/ 6 w 18"/>
                <a:gd name="T33" fmla="*/ 0 h 12"/>
                <a:gd name="T34" fmla="*/ 6 w 18"/>
                <a:gd name="T35" fmla="*/ 0 h 12"/>
                <a:gd name="T36" fmla="*/ 6 w 18"/>
                <a:gd name="T37" fmla="*/ 0 h 12"/>
                <a:gd name="T38" fmla="*/ 6 w 18"/>
                <a:gd name="T39" fmla="*/ 0 h 12"/>
                <a:gd name="T40" fmla="*/ 12 w 18"/>
                <a:gd name="T41" fmla="*/ 0 h 12"/>
                <a:gd name="T42" fmla="*/ 12 w 18"/>
                <a:gd name="T43" fmla="*/ 0 h 12"/>
                <a:gd name="T44" fmla="*/ 12 w 18"/>
                <a:gd name="T45" fmla="*/ 0 h 12"/>
                <a:gd name="T46" fmla="*/ 12 w 18"/>
                <a:gd name="T47" fmla="*/ 0 h 12"/>
                <a:gd name="T48" fmla="*/ 12 w 18"/>
                <a:gd name="T49" fmla="*/ 0 h 12"/>
                <a:gd name="T50" fmla="*/ 12 w 18"/>
                <a:gd name="T51" fmla="*/ 0 h 12"/>
                <a:gd name="T52" fmla="*/ 18 w 18"/>
                <a:gd name="T53" fmla="*/ 12 h 12"/>
                <a:gd name="T54" fmla="*/ 18 w 18"/>
                <a:gd name="T55" fmla="*/ 12 h 12"/>
                <a:gd name="T56" fmla="*/ 18 w 18"/>
                <a:gd name="T57" fmla="*/ 12 h 12"/>
                <a:gd name="T58" fmla="*/ 18 w 18"/>
                <a:gd name="T59" fmla="*/ 12 h 1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"/>
                <a:gd name="T91" fmla="*/ 0 h 12"/>
                <a:gd name="T92" fmla="*/ 18 w 18"/>
                <a:gd name="T93" fmla="*/ 12 h 1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" h="12">
                  <a:moveTo>
                    <a:pt x="18" y="12"/>
                  </a:move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535"/>
            <p:cNvSpPr>
              <a:spLocks noChangeAspect="1"/>
            </p:cNvSpPr>
            <p:nvPr/>
          </p:nvSpPr>
          <p:spPr bwMode="auto">
            <a:xfrm>
              <a:off x="2778" y="3126"/>
              <a:ext cx="18" cy="12"/>
            </a:xfrm>
            <a:custGeom>
              <a:avLst/>
              <a:gdLst>
                <a:gd name="T0" fmla="*/ 18 w 18"/>
                <a:gd name="T1" fmla="*/ 12 h 12"/>
                <a:gd name="T2" fmla="*/ 12 w 18"/>
                <a:gd name="T3" fmla="*/ 12 h 12"/>
                <a:gd name="T4" fmla="*/ 6 w 18"/>
                <a:gd name="T5" fmla="*/ 12 h 12"/>
                <a:gd name="T6" fmla="*/ 0 w 18"/>
                <a:gd name="T7" fmla="*/ 12 h 12"/>
                <a:gd name="T8" fmla="*/ 0 w 18"/>
                <a:gd name="T9" fmla="*/ 0 h 12"/>
                <a:gd name="T10" fmla="*/ 6 w 18"/>
                <a:gd name="T11" fmla="*/ 0 h 12"/>
                <a:gd name="T12" fmla="*/ 12 w 18"/>
                <a:gd name="T13" fmla="*/ 0 h 12"/>
                <a:gd name="T14" fmla="*/ 18 w 18"/>
                <a:gd name="T15" fmla="*/ 12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2"/>
                <a:gd name="T26" fmla="*/ 18 w 18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2">
                  <a:moveTo>
                    <a:pt x="18" y="12"/>
                  </a:move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536"/>
            <p:cNvSpPr>
              <a:spLocks noChangeAspect="1"/>
            </p:cNvSpPr>
            <p:nvPr/>
          </p:nvSpPr>
          <p:spPr bwMode="auto">
            <a:xfrm>
              <a:off x="2820" y="3144"/>
              <a:ext cx="12" cy="12"/>
            </a:xfrm>
            <a:custGeom>
              <a:avLst/>
              <a:gdLst>
                <a:gd name="T0" fmla="*/ 12 w 12"/>
                <a:gd name="T1" fmla="*/ 12 h 12"/>
                <a:gd name="T2" fmla="*/ 12 w 12"/>
                <a:gd name="T3" fmla="*/ 12 h 12"/>
                <a:gd name="T4" fmla="*/ 12 w 12"/>
                <a:gd name="T5" fmla="*/ 12 h 12"/>
                <a:gd name="T6" fmla="*/ 12 w 12"/>
                <a:gd name="T7" fmla="*/ 12 h 12"/>
                <a:gd name="T8" fmla="*/ 12 w 12"/>
                <a:gd name="T9" fmla="*/ 12 h 12"/>
                <a:gd name="T10" fmla="*/ 6 w 12"/>
                <a:gd name="T11" fmla="*/ 12 h 12"/>
                <a:gd name="T12" fmla="*/ 6 w 12"/>
                <a:gd name="T13" fmla="*/ 12 h 12"/>
                <a:gd name="T14" fmla="*/ 6 w 12"/>
                <a:gd name="T15" fmla="*/ 12 h 12"/>
                <a:gd name="T16" fmla="*/ 6 w 12"/>
                <a:gd name="T17" fmla="*/ 12 h 12"/>
                <a:gd name="T18" fmla="*/ 6 w 12"/>
                <a:gd name="T19" fmla="*/ 12 h 12"/>
                <a:gd name="T20" fmla="*/ 0 w 12"/>
                <a:gd name="T21" fmla="*/ 12 h 12"/>
                <a:gd name="T22" fmla="*/ 0 w 12"/>
                <a:gd name="T23" fmla="*/ 0 h 12"/>
                <a:gd name="T24" fmla="*/ 0 w 12"/>
                <a:gd name="T25" fmla="*/ 0 h 12"/>
                <a:gd name="T26" fmla="*/ 6 w 12"/>
                <a:gd name="T27" fmla="*/ 0 h 12"/>
                <a:gd name="T28" fmla="*/ 6 w 12"/>
                <a:gd name="T29" fmla="*/ 0 h 12"/>
                <a:gd name="T30" fmla="*/ 6 w 12"/>
                <a:gd name="T31" fmla="*/ 0 h 12"/>
                <a:gd name="T32" fmla="*/ 6 w 12"/>
                <a:gd name="T33" fmla="*/ 0 h 12"/>
                <a:gd name="T34" fmla="*/ 12 w 12"/>
                <a:gd name="T35" fmla="*/ 0 h 12"/>
                <a:gd name="T36" fmla="*/ 12 w 12"/>
                <a:gd name="T37" fmla="*/ 0 h 12"/>
                <a:gd name="T38" fmla="*/ 12 w 12"/>
                <a:gd name="T39" fmla="*/ 0 h 12"/>
                <a:gd name="T40" fmla="*/ 12 w 12"/>
                <a:gd name="T41" fmla="*/ 0 h 12"/>
                <a:gd name="T42" fmla="*/ 12 w 12"/>
                <a:gd name="T43" fmla="*/ 0 h 12"/>
                <a:gd name="T44" fmla="*/ 12 w 12"/>
                <a:gd name="T45" fmla="*/ 0 h 12"/>
                <a:gd name="T46" fmla="*/ 12 w 12"/>
                <a:gd name="T47" fmla="*/ 12 h 12"/>
                <a:gd name="T48" fmla="*/ 12 w 12"/>
                <a:gd name="T49" fmla="*/ 12 h 12"/>
                <a:gd name="T50" fmla="*/ 12 w 12"/>
                <a:gd name="T51" fmla="*/ 12 h 12"/>
                <a:gd name="T52" fmla="*/ 12 w 12"/>
                <a:gd name="T53" fmla="*/ 12 h 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2"/>
                <a:gd name="T82" fmla="*/ 0 h 12"/>
                <a:gd name="T83" fmla="*/ 12 w 12"/>
                <a:gd name="T84" fmla="*/ 12 h 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2" h="12">
                  <a:moveTo>
                    <a:pt x="12" y="12"/>
                  </a:move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Freeform 537"/>
            <p:cNvSpPr>
              <a:spLocks noChangeAspect="1"/>
            </p:cNvSpPr>
            <p:nvPr/>
          </p:nvSpPr>
          <p:spPr bwMode="auto">
            <a:xfrm>
              <a:off x="2820" y="3144"/>
              <a:ext cx="12" cy="12"/>
            </a:xfrm>
            <a:custGeom>
              <a:avLst/>
              <a:gdLst>
                <a:gd name="T0" fmla="*/ 12 w 12"/>
                <a:gd name="T1" fmla="*/ 12 h 12"/>
                <a:gd name="T2" fmla="*/ 6 w 12"/>
                <a:gd name="T3" fmla="*/ 12 h 12"/>
                <a:gd name="T4" fmla="*/ 0 w 12"/>
                <a:gd name="T5" fmla="*/ 12 h 12"/>
                <a:gd name="T6" fmla="*/ 0 w 12"/>
                <a:gd name="T7" fmla="*/ 0 h 12"/>
                <a:gd name="T8" fmla="*/ 6 w 12"/>
                <a:gd name="T9" fmla="*/ 0 h 12"/>
                <a:gd name="T10" fmla="*/ 12 w 12"/>
                <a:gd name="T11" fmla="*/ 0 h 12"/>
                <a:gd name="T12" fmla="*/ 12 w 12"/>
                <a:gd name="T13" fmla="*/ 12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2"/>
                <a:gd name="T23" fmla="*/ 12 w 12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2">
                  <a:moveTo>
                    <a:pt x="12" y="12"/>
                  </a:move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Rectangle 538"/>
            <p:cNvSpPr>
              <a:spLocks noChangeAspect="1" noChangeArrowheads="1"/>
            </p:cNvSpPr>
            <p:nvPr/>
          </p:nvSpPr>
          <p:spPr bwMode="auto">
            <a:xfrm>
              <a:off x="2730" y="3114"/>
              <a:ext cx="0" cy="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Rectangle 539"/>
            <p:cNvSpPr>
              <a:spLocks noChangeAspect="1" noChangeArrowheads="1"/>
            </p:cNvSpPr>
            <p:nvPr/>
          </p:nvSpPr>
          <p:spPr bwMode="auto">
            <a:xfrm>
              <a:off x="2736" y="3114"/>
              <a:ext cx="0" cy="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Rectangle 540"/>
            <p:cNvSpPr>
              <a:spLocks noChangeAspect="1" noChangeArrowheads="1"/>
            </p:cNvSpPr>
            <p:nvPr/>
          </p:nvSpPr>
          <p:spPr bwMode="auto">
            <a:xfrm>
              <a:off x="2778" y="3138"/>
              <a:ext cx="6" cy="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Rectangle 541"/>
            <p:cNvSpPr>
              <a:spLocks noChangeAspect="1" noChangeArrowheads="1"/>
            </p:cNvSpPr>
            <p:nvPr/>
          </p:nvSpPr>
          <p:spPr bwMode="auto">
            <a:xfrm>
              <a:off x="2820" y="3150"/>
              <a:ext cx="6" cy="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Rectangle 542"/>
            <p:cNvSpPr>
              <a:spLocks noChangeAspect="1" noChangeArrowheads="1"/>
            </p:cNvSpPr>
            <p:nvPr/>
          </p:nvSpPr>
          <p:spPr bwMode="auto">
            <a:xfrm>
              <a:off x="2832" y="3150"/>
              <a:ext cx="0" cy="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543"/>
            <p:cNvSpPr>
              <a:spLocks noChangeAspect="1"/>
            </p:cNvSpPr>
            <p:nvPr/>
          </p:nvSpPr>
          <p:spPr bwMode="auto">
            <a:xfrm>
              <a:off x="2712" y="3257"/>
              <a:ext cx="12" cy="72"/>
            </a:xfrm>
            <a:custGeom>
              <a:avLst/>
              <a:gdLst>
                <a:gd name="T0" fmla="*/ 0 w 12"/>
                <a:gd name="T1" fmla="*/ 12 h 72"/>
                <a:gd name="T2" fmla="*/ 0 w 12"/>
                <a:gd name="T3" fmla="*/ 6 h 72"/>
                <a:gd name="T4" fmla="*/ 0 w 12"/>
                <a:gd name="T5" fmla="*/ 6 h 72"/>
                <a:gd name="T6" fmla="*/ 6 w 12"/>
                <a:gd name="T7" fmla="*/ 0 h 72"/>
                <a:gd name="T8" fmla="*/ 6 w 12"/>
                <a:gd name="T9" fmla="*/ 0 h 72"/>
                <a:gd name="T10" fmla="*/ 6 w 12"/>
                <a:gd name="T11" fmla="*/ 0 h 72"/>
                <a:gd name="T12" fmla="*/ 12 w 12"/>
                <a:gd name="T13" fmla="*/ 0 h 72"/>
                <a:gd name="T14" fmla="*/ 6 w 12"/>
                <a:gd name="T15" fmla="*/ 72 h 72"/>
                <a:gd name="T16" fmla="*/ 0 w 12"/>
                <a:gd name="T17" fmla="*/ 66 h 72"/>
                <a:gd name="T18" fmla="*/ 0 w 12"/>
                <a:gd name="T19" fmla="*/ 12 h 72"/>
                <a:gd name="T20" fmla="*/ 0 w 12"/>
                <a:gd name="T21" fmla="*/ 12 h 72"/>
                <a:gd name="T22" fmla="*/ 0 w 12"/>
                <a:gd name="T23" fmla="*/ 12 h 72"/>
                <a:gd name="T24" fmla="*/ 0 w 12"/>
                <a:gd name="T25" fmla="*/ 12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72"/>
                <a:gd name="T41" fmla="*/ 12 w 1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72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72"/>
                  </a:lnTo>
                  <a:lnTo>
                    <a:pt x="0" y="6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544"/>
            <p:cNvSpPr>
              <a:spLocks noChangeAspect="1"/>
            </p:cNvSpPr>
            <p:nvPr/>
          </p:nvSpPr>
          <p:spPr bwMode="auto">
            <a:xfrm>
              <a:off x="2712" y="3257"/>
              <a:ext cx="12" cy="72"/>
            </a:xfrm>
            <a:custGeom>
              <a:avLst/>
              <a:gdLst>
                <a:gd name="T0" fmla="*/ 0 w 12"/>
                <a:gd name="T1" fmla="*/ 12 h 72"/>
                <a:gd name="T2" fmla="*/ 0 w 12"/>
                <a:gd name="T3" fmla="*/ 6 h 72"/>
                <a:gd name="T4" fmla="*/ 6 w 12"/>
                <a:gd name="T5" fmla="*/ 0 h 72"/>
                <a:gd name="T6" fmla="*/ 12 w 12"/>
                <a:gd name="T7" fmla="*/ 0 h 72"/>
                <a:gd name="T8" fmla="*/ 6 w 12"/>
                <a:gd name="T9" fmla="*/ 72 h 72"/>
                <a:gd name="T10" fmla="*/ 0 w 12"/>
                <a:gd name="T11" fmla="*/ 66 h 72"/>
                <a:gd name="T12" fmla="*/ 0 w 12"/>
                <a:gd name="T13" fmla="*/ 1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72"/>
                <a:gd name="T23" fmla="*/ 12 w 12"/>
                <a:gd name="T24" fmla="*/ 72 h 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72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72"/>
                  </a:lnTo>
                  <a:lnTo>
                    <a:pt x="0" y="66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545"/>
            <p:cNvSpPr>
              <a:spLocks noChangeAspect="1"/>
            </p:cNvSpPr>
            <p:nvPr/>
          </p:nvSpPr>
          <p:spPr bwMode="auto">
            <a:xfrm>
              <a:off x="2766" y="3263"/>
              <a:ext cx="6" cy="60"/>
            </a:xfrm>
            <a:custGeom>
              <a:avLst/>
              <a:gdLst>
                <a:gd name="T0" fmla="*/ 0 w 6"/>
                <a:gd name="T1" fmla="*/ 12 h 60"/>
                <a:gd name="T2" fmla="*/ 0 w 6"/>
                <a:gd name="T3" fmla="*/ 6 h 60"/>
                <a:gd name="T4" fmla="*/ 0 w 6"/>
                <a:gd name="T5" fmla="*/ 6 h 60"/>
                <a:gd name="T6" fmla="*/ 0 w 6"/>
                <a:gd name="T7" fmla="*/ 6 h 60"/>
                <a:gd name="T8" fmla="*/ 6 w 6"/>
                <a:gd name="T9" fmla="*/ 0 h 60"/>
                <a:gd name="T10" fmla="*/ 6 w 6"/>
                <a:gd name="T11" fmla="*/ 0 h 60"/>
                <a:gd name="T12" fmla="*/ 6 w 6"/>
                <a:gd name="T13" fmla="*/ 0 h 60"/>
                <a:gd name="T14" fmla="*/ 6 w 6"/>
                <a:gd name="T15" fmla="*/ 60 h 60"/>
                <a:gd name="T16" fmla="*/ 0 w 6"/>
                <a:gd name="T17" fmla="*/ 60 h 60"/>
                <a:gd name="T18" fmla="*/ 0 w 6"/>
                <a:gd name="T19" fmla="*/ 12 h 60"/>
                <a:gd name="T20" fmla="*/ 0 w 6"/>
                <a:gd name="T21" fmla="*/ 12 h 60"/>
                <a:gd name="T22" fmla="*/ 0 w 6"/>
                <a:gd name="T23" fmla="*/ 12 h 60"/>
                <a:gd name="T24" fmla="*/ 0 w 6"/>
                <a:gd name="T25" fmla="*/ 12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"/>
                <a:gd name="T40" fmla="*/ 0 h 60"/>
                <a:gd name="T41" fmla="*/ 6 w 6"/>
                <a:gd name="T42" fmla="*/ 6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" h="60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546"/>
            <p:cNvSpPr>
              <a:spLocks noChangeAspect="1"/>
            </p:cNvSpPr>
            <p:nvPr/>
          </p:nvSpPr>
          <p:spPr bwMode="auto">
            <a:xfrm>
              <a:off x="2766" y="3263"/>
              <a:ext cx="6" cy="60"/>
            </a:xfrm>
            <a:custGeom>
              <a:avLst/>
              <a:gdLst>
                <a:gd name="T0" fmla="*/ 0 w 6"/>
                <a:gd name="T1" fmla="*/ 12 h 60"/>
                <a:gd name="T2" fmla="*/ 0 w 6"/>
                <a:gd name="T3" fmla="*/ 6 h 60"/>
                <a:gd name="T4" fmla="*/ 6 w 6"/>
                <a:gd name="T5" fmla="*/ 0 h 60"/>
                <a:gd name="T6" fmla="*/ 6 w 6"/>
                <a:gd name="T7" fmla="*/ 60 h 60"/>
                <a:gd name="T8" fmla="*/ 0 w 6"/>
                <a:gd name="T9" fmla="*/ 60 h 60"/>
                <a:gd name="T10" fmla="*/ 0 w 6"/>
                <a:gd name="T11" fmla="*/ 12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60"/>
                <a:gd name="T20" fmla="*/ 6 w 6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60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547"/>
            <p:cNvSpPr>
              <a:spLocks noChangeAspect="1"/>
            </p:cNvSpPr>
            <p:nvPr/>
          </p:nvSpPr>
          <p:spPr bwMode="auto">
            <a:xfrm>
              <a:off x="2808" y="3269"/>
              <a:ext cx="12" cy="54"/>
            </a:xfrm>
            <a:custGeom>
              <a:avLst/>
              <a:gdLst>
                <a:gd name="T0" fmla="*/ 0 w 12"/>
                <a:gd name="T1" fmla="*/ 12 h 54"/>
                <a:gd name="T2" fmla="*/ 6 w 12"/>
                <a:gd name="T3" fmla="*/ 6 h 54"/>
                <a:gd name="T4" fmla="*/ 6 w 12"/>
                <a:gd name="T5" fmla="*/ 6 h 54"/>
                <a:gd name="T6" fmla="*/ 6 w 12"/>
                <a:gd name="T7" fmla="*/ 6 h 54"/>
                <a:gd name="T8" fmla="*/ 6 w 12"/>
                <a:gd name="T9" fmla="*/ 6 h 54"/>
                <a:gd name="T10" fmla="*/ 6 w 12"/>
                <a:gd name="T11" fmla="*/ 0 h 54"/>
                <a:gd name="T12" fmla="*/ 6 w 12"/>
                <a:gd name="T13" fmla="*/ 0 h 54"/>
                <a:gd name="T14" fmla="*/ 12 w 12"/>
                <a:gd name="T15" fmla="*/ 0 h 54"/>
                <a:gd name="T16" fmla="*/ 6 w 12"/>
                <a:gd name="T17" fmla="*/ 54 h 54"/>
                <a:gd name="T18" fmla="*/ 0 w 12"/>
                <a:gd name="T19" fmla="*/ 48 h 54"/>
                <a:gd name="T20" fmla="*/ 0 w 12"/>
                <a:gd name="T21" fmla="*/ 12 h 54"/>
                <a:gd name="T22" fmla="*/ 0 w 12"/>
                <a:gd name="T23" fmla="*/ 12 h 54"/>
                <a:gd name="T24" fmla="*/ 0 w 12"/>
                <a:gd name="T25" fmla="*/ 12 h 54"/>
                <a:gd name="T26" fmla="*/ 0 w 12"/>
                <a:gd name="T27" fmla="*/ 12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"/>
                <a:gd name="T43" fmla="*/ 0 h 54"/>
                <a:gd name="T44" fmla="*/ 12 w 12"/>
                <a:gd name="T45" fmla="*/ 54 h 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" h="54">
                  <a:moveTo>
                    <a:pt x="0" y="12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54"/>
                  </a:lnTo>
                  <a:lnTo>
                    <a:pt x="0" y="4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548"/>
            <p:cNvSpPr>
              <a:spLocks noChangeAspect="1"/>
            </p:cNvSpPr>
            <p:nvPr/>
          </p:nvSpPr>
          <p:spPr bwMode="auto">
            <a:xfrm>
              <a:off x="2808" y="3269"/>
              <a:ext cx="12" cy="54"/>
            </a:xfrm>
            <a:custGeom>
              <a:avLst/>
              <a:gdLst>
                <a:gd name="T0" fmla="*/ 0 w 12"/>
                <a:gd name="T1" fmla="*/ 12 h 54"/>
                <a:gd name="T2" fmla="*/ 6 w 12"/>
                <a:gd name="T3" fmla="*/ 6 h 54"/>
                <a:gd name="T4" fmla="*/ 6 w 12"/>
                <a:gd name="T5" fmla="*/ 0 h 54"/>
                <a:gd name="T6" fmla="*/ 12 w 12"/>
                <a:gd name="T7" fmla="*/ 0 h 54"/>
                <a:gd name="T8" fmla="*/ 6 w 12"/>
                <a:gd name="T9" fmla="*/ 54 h 54"/>
                <a:gd name="T10" fmla="*/ 0 w 12"/>
                <a:gd name="T11" fmla="*/ 48 h 54"/>
                <a:gd name="T12" fmla="*/ 0 w 12"/>
                <a:gd name="T13" fmla="*/ 12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4"/>
                <a:gd name="T23" fmla="*/ 12 w 12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4">
                  <a:moveTo>
                    <a:pt x="0" y="12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54"/>
                  </a:lnTo>
                  <a:lnTo>
                    <a:pt x="0" y="48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8" name="Text Box 549"/>
          <p:cNvSpPr txBox="1">
            <a:spLocks noChangeArrowheads="1"/>
          </p:cNvSpPr>
          <p:nvPr/>
        </p:nvSpPr>
        <p:spPr bwMode="auto">
          <a:xfrm>
            <a:off x="5661025" y="2462213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Ocean Uptake</a:t>
            </a:r>
          </a:p>
          <a:p>
            <a:pPr algn="ctr"/>
            <a:r>
              <a:rPr lang="en-US"/>
              <a:t>91.9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  <a:endParaRPr lang="en-US" baseline="30000"/>
          </a:p>
        </p:txBody>
      </p:sp>
      <p:sp>
        <p:nvSpPr>
          <p:cNvPr id="5159" name="Text Box 550"/>
          <p:cNvSpPr txBox="1">
            <a:spLocks noChangeArrowheads="1"/>
          </p:cNvSpPr>
          <p:nvPr/>
        </p:nvSpPr>
        <p:spPr bwMode="auto">
          <a:xfrm>
            <a:off x="7051675" y="2457450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Ocean Release</a:t>
            </a:r>
          </a:p>
          <a:p>
            <a:pPr algn="ctr"/>
            <a:r>
              <a:rPr lang="en-US"/>
              <a:t>90.6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60" name="Text Box 551"/>
          <p:cNvSpPr txBox="1">
            <a:spLocks noChangeArrowheads="1"/>
          </p:cNvSpPr>
          <p:nvPr/>
        </p:nvSpPr>
        <p:spPr bwMode="auto">
          <a:xfrm>
            <a:off x="6561138" y="3978275"/>
            <a:ext cx="8937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Ocean</a:t>
            </a:r>
          </a:p>
          <a:p>
            <a:pPr algn="ctr"/>
            <a:r>
              <a:rPr lang="en-US"/>
              <a:t>38 000 P</a:t>
            </a:r>
            <a:r>
              <a:rPr lang="en-US">
                <a:sym typeface="Symbol" pitchFamily="18" charset="2"/>
              </a:rPr>
              <a:t>g C</a:t>
            </a:r>
            <a:endParaRPr lang="en-US" baseline="30000">
              <a:sym typeface="Symbol" pitchFamily="18" charset="2"/>
            </a:endParaRPr>
          </a:p>
        </p:txBody>
      </p:sp>
      <p:sp>
        <p:nvSpPr>
          <p:cNvPr id="5161" name="Text Box 552"/>
          <p:cNvSpPr txBox="1">
            <a:spLocks noChangeArrowheads="1"/>
          </p:cNvSpPr>
          <p:nvPr/>
        </p:nvSpPr>
        <p:spPr bwMode="auto">
          <a:xfrm>
            <a:off x="2582863" y="3074988"/>
            <a:ext cx="6969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/>
              <a:t>Soil</a:t>
            </a:r>
          </a:p>
          <a:p>
            <a:pPr algn="ctr"/>
            <a:r>
              <a:rPr lang="en-US"/>
              <a:t>1500 P</a:t>
            </a:r>
            <a:r>
              <a:rPr lang="en-US">
                <a:sym typeface="Symbol" pitchFamily="18" charset="2"/>
              </a:rPr>
              <a:t>g C</a:t>
            </a:r>
            <a:endParaRPr lang="en-US" baseline="30000">
              <a:sym typeface="Symbol" pitchFamily="18" charset="2"/>
            </a:endParaRPr>
          </a:p>
        </p:txBody>
      </p:sp>
      <p:sp>
        <p:nvSpPr>
          <p:cNvPr id="5162" name="Text Box 553"/>
          <p:cNvSpPr txBox="1">
            <a:spLocks noChangeArrowheads="1"/>
          </p:cNvSpPr>
          <p:nvPr/>
        </p:nvSpPr>
        <p:spPr bwMode="auto">
          <a:xfrm>
            <a:off x="5137150" y="1293813"/>
            <a:ext cx="8747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Atmosphere</a:t>
            </a:r>
          </a:p>
          <a:p>
            <a:pPr algn="ctr"/>
            <a:r>
              <a:rPr lang="en-US"/>
              <a:t>751 P</a:t>
            </a:r>
            <a:r>
              <a:rPr lang="en-US">
                <a:sym typeface="Symbol" pitchFamily="18" charset="2"/>
              </a:rPr>
              <a:t>g C</a:t>
            </a:r>
            <a:endParaRPr lang="en-US" baseline="30000">
              <a:sym typeface="Symbol" pitchFamily="18" charset="2"/>
            </a:endParaRPr>
          </a:p>
        </p:txBody>
      </p:sp>
      <p:sp>
        <p:nvSpPr>
          <p:cNvPr id="5163" name="Freeform 555"/>
          <p:cNvSpPr>
            <a:spLocks/>
          </p:cNvSpPr>
          <p:nvPr/>
        </p:nvSpPr>
        <p:spPr bwMode="auto">
          <a:xfrm>
            <a:off x="317500" y="3613150"/>
            <a:ext cx="825500" cy="790575"/>
          </a:xfrm>
          <a:custGeom>
            <a:avLst/>
            <a:gdLst>
              <a:gd name="T0" fmla="*/ 630 w 630"/>
              <a:gd name="T1" fmla="*/ 0 h 498"/>
              <a:gd name="T2" fmla="*/ 570 w 630"/>
              <a:gd name="T3" fmla="*/ 66 h 498"/>
              <a:gd name="T4" fmla="*/ 300 w 630"/>
              <a:gd name="T5" fmla="*/ 240 h 498"/>
              <a:gd name="T6" fmla="*/ 0 w 630"/>
              <a:gd name="T7" fmla="*/ 498 h 498"/>
              <a:gd name="T8" fmla="*/ 0 60000 65536"/>
              <a:gd name="T9" fmla="*/ 0 60000 65536"/>
              <a:gd name="T10" fmla="*/ 0 60000 65536"/>
              <a:gd name="T11" fmla="*/ 0 60000 65536"/>
              <a:gd name="T12" fmla="*/ 0 w 630"/>
              <a:gd name="T13" fmla="*/ 0 h 498"/>
              <a:gd name="T14" fmla="*/ 630 w 630"/>
              <a:gd name="T15" fmla="*/ 498 h 4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0" h="498">
                <a:moveTo>
                  <a:pt x="630" y="0"/>
                </a:moveTo>
                <a:cubicBezTo>
                  <a:pt x="627" y="13"/>
                  <a:pt x="625" y="26"/>
                  <a:pt x="570" y="66"/>
                </a:cubicBezTo>
                <a:cubicBezTo>
                  <a:pt x="515" y="106"/>
                  <a:pt x="395" y="168"/>
                  <a:pt x="300" y="240"/>
                </a:cubicBezTo>
                <a:cubicBezTo>
                  <a:pt x="205" y="312"/>
                  <a:pt x="50" y="455"/>
                  <a:pt x="0" y="49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Text Box 558"/>
          <p:cNvSpPr txBox="1">
            <a:spLocks noChangeArrowheads="1"/>
          </p:cNvSpPr>
          <p:nvPr/>
        </p:nvSpPr>
        <p:spPr bwMode="auto">
          <a:xfrm>
            <a:off x="2403475" y="2662238"/>
            <a:ext cx="6270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/>
              <a:t>Plants</a:t>
            </a:r>
          </a:p>
          <a:p>
            <a:pPr algn="ctr"/>
            <a:r>
              <a:rPr lang="en-US"/>
              <a:t>650 P</a:t>
            </a:r>
            <a:r>
              <a:rPr lang="en-US">
                <a:sym typeface="Symbol" pitchFamily="18" charset="2"/>
              </a:rPr>
              <a:t>g C</a:t>
            </a:r>
            <a:endParaRPr lang="en-US" baseline="30000">
              <a:sym typeface="Symbol" pitchFamily="18" charset="2"/>
            </a:endParaRPr>
          </a:p>
        </p:txBody>
      </p:sp>
      <p:grpSp>
        <p:nvGrpSpPr>
          <p:cNvPr id="5165" name="Group 600"/>
          <p:cNvGrpSpPr>
            <a:grpSpLocks/>
          </p:cNvGrpSpPr>
          <p:nvPr/>
        </p:nvGrpSpPr>
        <p:grpSpPr bwMode="auto">
          <a:xfrm>
            <a:off x="2289175" y="4162425"/>
            <a:ext cx="495300" cy="881063"/>
            <a:chOff x="3341" y="2314"/>
            <a:chExt cx="379" cy="555"/>
          </a:xfrm>
        </p:grpSpPr>
        <p:sp>
          <p:nvSpPr>
            <p:cNvPr id="5206" name="Line 601"/>
            <p:cNvSpPr>
              <a:spLocks noChangeShapeType="1"/>
            </p:cNvSpPr>
            <p:nvPr/>
          </p:nvSpPr>
          <p:spPr bwMode="auto">
            <a:xfrm>
              <a:off x="3540" y="272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Freeform 602"/>
            <p:cNvSpPr>
              <a:spLocks/>
            </p:cNvSpPr>
            <p:nvPr/>
          </p:nvSpPr>
          <p:spPr bwMode="auto">
            <a:xfrm>
              <a:off x="3341" y="2314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6" name="Freeform 604"/>
          <p:cNvSpPr>
            <a:spLocks noChangeAspect="1"/>
          </p:cNvSpPr>
          <p:nvPr/>
        </p:nvSpPr>
        <p:spPr bwMode="auto">
          <a:xfrm rot="5400000">
            <a:off x="5634037" y="3773488"/>
            <a:ext cx="136525" cy="10160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67" name="Group 607"/>
          <p:cNvGrpSpPr>
            <a:grpSpLocks/>
          </p:cNvGrpSpPr>
          <p:nvPr/>
        </p:nvGrpSpPr>
        <p:grpSpPr bwMode="auto">
          <a:xfrm>
            <a:off x="1408113" y="4284663"/>
            <a:ext cx="395287" cy="847725"/>
            <a:chOff x="1888" y="3140"/>
            <a:chExt cx="301" cy="534"/>
          </a:xfrm>
        </p:grpSpPr>
        <p:sp>
          <p:nvSpPr>
            <p:cNvPr id="5204" name="Line 608"/>
            <p:cNvSpPr>
              <a:spLocks noChangeShapeType="1"/>
            </p:cNvSpPr>
            <p:nvPr/>
          </p:nvSpPr>
          <p:spPr bwMode="auto">
            <a:xfrm>
              <a:off x="2050" y="353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Freeform 609"/>
            <p:cNvSpPr>
              <a:spLocks/>
            </p:cNvSpPr>
            <p:nvPr/>
          </p:nvSpPr>
          <p:spPr bwMode="auto">
            <a:xfrm>
              <a:off x="1888" y="3140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8" name="Group 610"/>
          <p:cNvGrpSpPr>
            <a:grpSpLocks/>
          </p:cNvGrpSpPr>
          <p:nvPr/>
        </p:nvGrpSpPr>
        <p:grpSpPr bwMode="auto">
          <a:xfrm>
            <a:off x="1836738" y="4567238"/>
            <a:ext cx="395287" cy="847725"/>
            <a:chOff x="1888" y="3140"/>
            <a:chExt cx="301" cy="534"/>
          </a:xfrm>
        </p:grpSpPr>
        <p:sp>
          <p:nvSpPr>
            <p:cNvPr id="5202" name="Line 611"/>
            <p:cNvSpPr>
              <a:spLocks noChangeShapeType="1"/>
            </p:cNvSpPr>
            <p:nvPr/>
          </p:nvSpPr>
          <p:spPr bwMode="auto">
            <a:xfrm>
              <a:off x="2050" y="353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Freeform 612"/>
            <p:cNvSpPr>
              <a:spLocks/>
            </p:cNvSpPr>
            <p:nvPr/>
          </p:nvSpPr>
          <p:spPr bwMode="auto">
            <a:xfrm>
              <a:off x="1888" y="3140"/>
              <a:ext cx="301" cy="392"/>
            </a:xfrm>
            <a:custGeom>
              <a:avLst/>
              <a:gdLst>
                <a:gd name="T0" fmla="*/ 228 w 301"/>
                <a:gd name="T1" fmla="*/ 31 h 392"/>
                <a:gd name="T2" fmla="*/ 210 w 301"/>
                <a:gd name="T3" fmla="*/ 24 h 392"/>
                <a:gd name="T4" fmla="*/ 182 w 301"/>
                <a:gd name="T5" fmla="*/ 7 h 392"/>
                <a:gd name="T6" fmla="*/ 168 w 301"/>
                <a:gd name="T7" fmla="*/ 2 h 392"/>
                <a:gd name="T8" fmla="*/ 152 w 301"/>
                <a:gd name="T9" fmla="*/ 0 h 392"/>
                <a:gd name="T10" fmla="*/ 136 w 301"/>
                <a:gd name="T11" fmla="*/ 2 h 392"/>
                <a:gd name="T12" fmla="*/ 129 w 301"/>
                <a:gd name="T13" fmla="*/ 11 h 392"/>
                <a:gd name="T14" fmla="*/ 114 w 301"/>
                <a:gd name="T15" fmla="*/ 20 h 392"/>
                <a:gd name="T16" fmla="*/ 99 w 301"/>
                <a:gd name="T17" fmla="*/ 25 h 392"/>
                <a:gd name="T18" fmla="*/ 90 w 301"/>
                <a:gd name="T19" fmla="*/ 24 h 392"/>
                <a:gd name="T20" fmla="*/ 77 w 301"/>
                <a:gd name="T21" fmla="*/ 30 h 392"/>
                <a:gd name="T22" fmla="*/ 62 w 301"/>
                <a:gd name="T23" fmla="*/ 37 h 392"/>
                <a:gd name="T24" fmla="*/ 49 w 301"/>
                <a:gd name="T25" fmla="*/ 47 h 392"/>
                <a:gd name="T26" fmla="*/ 50 w 301"/>
                <a:gd name="T27" fmla="*/ 62 h 392"/>
                <a:gd name="T28" fmla="*/ 45 w 301"/>
                <a:gd name="T29" fmla="*/ 69 h 392"/>
                <a:gd name="T30" fmla="*/ 39 w 301"/>
                <a:gd name="T31" fmla="*/ 81 h 392"/>
                <a:gd name="T32" fmla="*/ 35 w 301"/>
                <a:gd name="T33" fmla="*/ 102 h 392"/>
                <a:gd name="T34" fmla="*/ 24 w 301"/>
                <a:gd name="T35" fmla="*/ 117 h 392"/>
                <a:gd name="T36" fmla="*/ 13 w 301"/>
                <a:gd name="T37" fmla="*/ 129 h 392"/>
                <a:gd name="T38" fmla="*/ 5 w 301"/>
                <a:gd name="T39" fmla="*/ 142 h 392"/>
                <a:gd name="T40" fmla="*/ 2 w 301"/>
                <a:gd name="T41" fmla="*/ 157 h 392"/>
                <a:gd name="T42" fmla="*/ 2 w 301"/>
                <a:gd name="T43" fmla="*/ 173 h 392"/>
                <a:gd name="T44" fmla="*/ 6 w 301"/>
                <a:gd name="T45" fmla="*/ 189 h 392"/>
                <a:gd name="T46" fmla="*/ 11 w 301"/>
                <a:gd name="T47" fmla="*/ 206 h 392"/>
                <a:gd name="T48" fmla="*/ 11 w 301"/>
                <a:gd name="T49" fmla="*/ 220 h 392"/>
                <a:gd name="T50" fmla="*/ 5 w 301"/>
                <a:gd name="T51" fmla="*/ 235 h 392"/>
                <a:gd name="T52" fmla="*/ 0 w 301"/>
                <a:gd name="T53" fmla="*/ 252 h 392"/>
                <a:gd name="T54" fmla="*/ 8 w 301"/>
                <a:gd name="T55" fmla="*/ 266 h 392"/>
                <a:gd name="T56" fmla="*/ 17 w 301"/>
                <a:gd name="T57" fmla="*/ 275 h 392"/>
                <a:gd name="T58" fmla="*/ 21 w 301"/>
                <a:gd name="T59" fmla="*/ 289 h 392"/>
                <a:gd name="T60" fmla="*/ 19 w 301"/>
                <a:gd name="T61" fmla="*/ 309 h 392"/>
                <a:gd name="T62" fmla="*/ 34 w 301"/>
                <a:gd name="T63" fmla="*/ 326 h 392"/>
                <a:gd name="T64" fmla="*/ 48 w 301"/>
                <a:gd name="T65" fmla="*/ 337 h 392"/>
                <a:gd name="T66" fmla="*/ 62 w 301"/>
                <a:gd name="T67" fmla="*/ 346 h 392"/>
                <a:gd name="T68" fmla="*/ 78 w 301"/>
                <a:gd name="T69" fmla="*/ 359 h 392"/>
                <a:gd name="T70" fmla="*/ 96 w 301"/>
                <a:gd name="T71" fmla="*/ 361 h 392"/>
                <a:gd name="T72" fmla="*/ 110 w 301"/>
                <a:gd name="T73" fmla="*/ 369 h 392"/>
                <a:gd name="T74" fmla="*/ 116 w 301"/>
                <a:gd name="T75" fmla="*/ 387 h 392"/>
                <a:gd name="T76" fmla="*/ 139 w 301"/>
                <a:gd name="T77" fmla="*/ 390 h 392"/>
                <a:gd name="T78" fmla="*/ 168 w 301"/>
                <a:gd name="T79" fmla="*/ 386 h 392"/>
                <a:gd name="T80" fmla="*/ 195 w 301"/>
                <a:gd name="T81" fmla="*/ 381 h 392"/>
                <a:gd name="T82" fmla="*/ 202 w 301"/>
                <a:gd name="T83" fmla="*/ 387 h 392"/>
                <a:gd name="T84" fmla="*/ 211 w 301"/>
                <a:gd name="T85" fmla="*/ 373 h 392"/>
                <a:gd name="T86" fmla="*/ 226 w 301"/>
                <a:gd name="T87" fmla="*/ 360 h 392"/>
                <a:gd name="T88" fmla="*/ 250 w 301"/>
                <a:gd name="T89" fmla="*/ 352 h 392"/>
                <a:gd name="T90" fmla="*/ 264 w 301"/>
                <a:gd name="T91" fmla="*/ 322 h 392"/>
                <a:gd name="T92" fmla="*/ 275 w 301"/>
                <a:gd name="T93" fmla="*/ 293 h 392"/>
                <a:gd name="T94" fmla="*/ 283 w 301"/>
                <a:gd name="T95" fmla="*/ 270 h 392"/>
                <a:gd name="T96" fmla="*/ 283 w 301"/>
                <a:gd name="T97" fmla="*/ 259 h 392"/>
                <a:gd name="T98" fmla="*/ 291 w 301"/>
                <a:gd name="T99" fmla="*/ 241 h 392"/>
                <a:gd name="T100" fmla="*/ 298 w 301"/>
                <a:gd name="T101" fmla="*/ 220 h 392"/>
                <a:gd name="T102" fmla="*/ 299 w 301"/>
                <a:gd name="T103" fmla="*/ 197 h 392"/>
                <a:gd name="T104" fmla="*/ 299 w 301"/>
                <a:gd name="T105" fmla="*/ 151 h 392"/>
                <a:gd name="T106" fmla="*/ 291 w 301"/>
                <a:gd name="T107" fmla="*/ 128 h 392"/>
                <a:gd name="T108" fmla="*/ 280 w 301"/>
                <a:gd name="T109" fmla="*/ 121 h 392"/>
                <a:gd name="T110" fmla="*/ 279 w 301"/>
                <a:gd name="T111" fmla="*/ 115 h 392"/>
                <a:gd name="T112" fmla="*/ 272 w 301"/>
                <a:gd name="T113" fmla="*/ 99 h 392"/>
                <a:gd name="T114" fmla="*/ 267 w 301"/>
                <a:gd name="T115" fmla="*/ 82 h 392"/>
                <a:gd name="T116" fmla="*/ 264 w 301"/>
                <a:gd name="T117" fmla="*/ 67 h 392"/>
                <a:gd name="T118" fmla="*/ 252 w 301"/>
                <a:gd name="T119" fmla="*/ 66 h 392"/>
                <a:gd name="T120" fmla="*/ 244 w 301"/>
                <a:gd name="T121" fmla="*/ 54 h 392"/>
                <a:gd name="T122" fmla="*/ 241 w 301"/>
                <a:gd name="T123" fmla="*/ 36 h 392"/>
                <a:gd name="T124" fmla="*/ 236 w 301"/>
                <a:gd name="T125" fmla="*/ 27 h 3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1"/>
                <a:gd name="T190" fmla="*/ 0 h 392"/>
                <a:gd name="T191" fmla="*/ 301 w 301"/>
                <a:gd name="T192" fmla="*/ 392 h 3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1" h="392">
                  <a:moveTo>
                    <a:pt x="235" y="27"/>
                  </a:moveTo>
                  <a:lnTo>
                    <a:pt x="233" y="28"/>
                  </a:lnTo>
                  <a:lnTo>
                    <a:pt x="231" y="29"/>
                  </a:lnTo>
                  <a:lnTo>
                    <a:pt x="229" y="30"/>
                  </a:lnTo>
                  <a:lnTo>
                    <a:pt x="228" y="31"/>
                  </a:lnTo>
                  <a:lnTo>
                    <a:pt x="225" y="31"/>
                  </a:lnTo>
                  <a:lnTo>
                    <a:pt x="223" y="31"/>
                  </a:lnTo>
                  <a:lnTo>
                    <a:pt x="221" y="30"/>
                  </a:lnTo>
                  <a:lnTo>
                    <a:pt x="216" y="27"/>
                  </a:lnTo>
                  <a:lnTo>
                    <a:pt x="210" y="24"/>
                  </a:lnTo>
                  <a:lnTo>
                    <a:pt x="205" y="21"/>
                  </a:lnTo>
                  <a:lnTo>
                    <a:pt x="199" y="17"/>
                  </a:lnTo>
                  <a:lnTo>
                    <a:pt x="193" y="13"/>
                  </a:lnTo>
                  <a:lnTo>
                    <a:pt x="188" y="10"/>
                  </a:lnTo>
                  <a:lnTo>
                    <a:pt x="182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4" y="4"/>
                  </a:lnTo>
                  <a:lnTo>
                    <a:pt x="171" y="3"/>
                  </a:lnTo>
                  <a:lnTo>
                    <a:pt x="168" y="2"/>
                  </a:lnTo>
                  <a:lnTo>
                    <a:pt x="165" y="2"/>
                  </a:lnTo>
                  <a:lnTo>
                    <a:pt x="162" y="1"/>
                  </a:lnTo>
                  <a:lnTo>
                    <a:pt x="159" y="1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3" y="6"/>
                  </a:lnTo>
                  <a:lnTo>
                    <a:pt x="132" y="7"/>
                  </a:lnTo>
                  <a:lnTo>
                    <a:pt x="130" y="10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4" y="15"/>
                  </a:lnTo>
                  <a:lnTo>
                    <a:pt x="120" y="17"/>
                  </a:lnTo>
                  <a:lnTo>
                    <a:pt x="117" y="18"/>
                  </a:lnTo>
                  <a:lnTo>
                    <a:pt x="114" y="20"/>
                  </a:lnTo>
                  <a:lnTo>
                    <a:pt x="110" y="22"/>
                  </a:lnTo>
                  <a:lnTo>
                    <a:pt x="106" y="23"/>
                  </a:lnTo>
                  <a:lnTo>
                    <a:pt x="103" y="24"/>
                  </a:lnTo>
                  <a:lnTo>
                    <a:pt x="101" y="25"/>
                  </a:lnTo>
                  <a:lnTo>
                    <a:pt x="99" y="25"/>
                  </a:lnTo>
                  <a:lnTo>
                    <a:pt x="97" y="24"/>
                  </a:lnTo>
                  <a:lnTo>
                    <a:pt x="95" y="24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0" y="24"/>
                  </a:lnTo>
                  <a:lnTo>
                    <a:pt x="87" y="25"/>
                  </a:lnTo>
                  <a:lnTo>
                    <a:pt x="84" y="26"/>
                  </a:lnTo>
                  <a:lnTo>
                    <a:pt x="82" y="27"/>
                  </a:lnTo>
                  <a:lnTo>
                    <a:pt x="79" y="29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5" y="35"/>
                  </a:lnTo>
                  <a:lnTo>
                    <a:pt x="62" y="37"/>
                  </a:lnTo>
                  <a:lnTo>
                    <a:pt x="58" y="38"/>
                  </a:lnTo>
                  <a:lnTo>
                    <a:pt x="55" y="39"/>
                  </a:lnTo>
                  <a:lnTo>
                    <a:pt x="52" y="42"/>
                  </a:lnTo>
                  <a:lnTo>
                    <a:pt x="50" y="44"/>
                  </a:lnTo>
                  <a:lnTo>
                    <a:pt x="49" y="47"/>
                  </a:lnTo>
                  <a:lnTo>
                    <a:pt x="49" y="50"/>
                  </a:lnTo>
                  <a:lnTo>
                    <a:pt x="49" y="52"/>
                  </a:lnTo>
                  <a:lnTo>
                    <a:pt x="50" y="55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0" y="65"/>
                  </a:lnTo>
                  <a:lnTo>
                    <a:pt x="49" y="66"/>
                  </a:lnTo>
                  <a:lnTo>
                    <a:pt x="48" y="67"/>
                  </a:lnTo>
                  <a:lnTo>
                    <a:pt x="47" y="68"/>
                  </a:lnTo>
                  <a:lnTo>
                    <a:pt x="45" y="69"/>
                  </a:lnTo>
                  <a:lnTo>
                    <a:pt x="44" y="70"/>
                  </a:lnTo>
                  <a:lnTo>
                    <a:pt x="42" y="72"/>
                  </a:lnTo>
                  <a:lnTo>
                    <a:pt x="41" y="73"/>
                  </a:lnTo>
                  <a:lnTo>
                    <a:pt x="40" y="77"/>
                  </a:lnTo>
                  <a:lnTo>
                    <a:pt x="39" y="81"/>
                  </a:lnTo>
                  <a:lnTo>
                    <a:pt x="38" y="85"/>
                  </a:lnTo>
                  <a:lnTo>
                    <a:pt x="38" y="90"/>
                  </a:lnTo>
                  <a:lnTo>
                    <a:pt x="37" y="94"/>
                  </a:lnTo>
                  <a:lnTo>
                    <a:pt x="36" y="98"/>
                  </a:lnTo>
                  <a:lnTo>
                    <a:pt x="35" y="102"/>
                  </a:lnTo>
                  <a:lnTo>
                    <a:pt x="33" y="105"/>
                  </a:lnTo>
                  <a:lnTo>
                    <a:pt x="31" y="108"/>
                  </a:lnTo>
                  <a:lnTo>
                    <a:pt x="29" y="111"/>
                  </a:lnTo>
                  <a:lnTo>
                    <a:pt x="26" y="114"/>
                  </a:lnTo>
                  <a:lnTo>
                    <a:pt x="24" y="117"/>
                  </a:lnTo>
                  <a:lnTo>
                    <a:pt x="21" y="119"/>
                  </a:lnTo>
                  <a:lnTo>
                    <a:pt x="19" y="122"/>
                  </a:lnTo>
                  <a:lnTo>
                    <a:pt x="17" y="125"/>
                  </a:lnTo>
                  <a:lnTo>
                    <a:pt x="15" y="127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9" y="134"/>
                  </a:lnTo>
                  <a:lnTo>
                    <a:pt x="8" y="136"/>
                  </a:lnTo>
                  <a:lnTo>
                    <a:pt x="6" y="139"/>
                  </a:lnTo>
                  <a:lnTo>
                    <a:pt x="5" y="142"/>
                  </a:lnTo>
                  <a:lnTo>
                    <a:pt x="4" y="145"/>
                  </a:lnTo>
                  <a:lnTo>
                    <a:pt x="3" y="147"/>
                  </a:lnTo>
                  <a:lnTo>
                    <a:pt x="3" y="151"/>
                  </a:lnTo>
                  <a:lnTo>
                    <a:pt x="2" y="153"/>
                  </a:lnTo>
                  <a:lnTo>
                    <a:pt x="2" y="157"/>
                  </a:lnTo>
                  <a:lnTo>
                    <a:pt x="1" y="159"/>
                  </a:lnTo>
                  <a:lnTo>
                    <a:pt x="1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2" y="173"/>
                  </a:lnTo>
                  <a:lnTo>
                    <a:pt x="3" y="176"/>
                  </a:lnTo>
                  <a:lnTo>
                    <a:pt x="3" y="179"/>
                  </a:lnTo>
                  <a:lnTo>
                    <a:pt x="4" y="183"/>
                  </a:lnTo>
                  <a:lnTo>
                    <a:pt x="4" y="186"/>
                  </a:lnTo>
                  <a:lnTo>
                    <a:pt x="6" y="189"/>
                  </a:lnTo>
                  <a:lnTo>
                    <a:pt x="7" y="192"/>
                  </a:lnTo>
                  <a:lnTo>
                    <a:pt x="8" y="196"/>
                  </a:lnTo>
                  <a:lnTo>
                    <a:pt x="9" y="199"/>
                  </a:lnTo>
                  <a:lnTo>
                    <a:pt x="10" y="202"/>
                  </a:lnTo>
                  <a:lnTo>
                    <a:pt x="11" y="206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4"/>
                  </a:lnTo>
                  <a:lnTo>
                    <a:pt x="11" y="217"/>
                  </a:lnTo>
                  <a:lnTo>
                    <a:pt x="11" y="220"/>
                  </a:lnTo>
                  <a:lnTo>
                    <a:pt x="11" y="223"/>
                  </a:lnTo>
                  <a:lnTo>
                    <a:pt x="11" y="226"/>
                  </a:lnTo>
                  <a:lnTo>
                    <a:pt x="9" y="229"/>
                  </a:lnTo>
                  <a:lnTo>
                    <a:pt x="7" y="232"/>
                  </a:lnTo>
                  <a:lnTo>
                    <a:pt x="5" y="235"/>
                  </a:lnTo>
                  <a:lnTo>
                    <a:pt x="3" y="239"/>
                  </a:lnTo>
                  <a:lnTo>
                    <a:pt x="1" y="242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1" y="255"/>
                  </a:lnTo>
                  <a:lnTo>
                    <a:pt x="2" y="258"/>
                  </a:lnTo>
                  <a:lnTo>
                    <a:pt x="4" y="261"/>
                  </a:lnTo>
                  <a:lnTo>
                    <a:pt x="6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2" y="271"/>
                  </a:lnTo>
                  <a:lnTo>
                    <a:pt x="14" y="272"/>
                  </a:lnTo>
                  <a:lnTo>
                    <a:pt x="16" y="273"/>
                  </a:lnTo>
                  <a:lnTo>
                    <a:pt x="17" y="275"/>
                  </a:lnTo>
                  <a:lnTo>
                    <a:pt x="19" y="276"/>
                  </a:lnTo>
                  <a:lnTo>
                    <a:pt x="21" y="278"/>
                  </a:lnTo>
                  <a:lnTo>
                    <a:pt x="21" y="280"/>
                  </a:lnTo>
                  <a:lnTo>
                    <a:pt x="22" y="284"/>
                  </a:lnTo>
                  <a:lnTo>
                    <a:pt x="21" y="289"/>
                  </a:lnTo>
                  <a:lnTo>
                    <a:pt x="20" y="293"/>
                  </a:lnTo>
                  <a:lnTo>
                    <a:pt x="19" y="297"/>
                  </a:lnTo>
                  <a:lnTo>
                    <a:pt x="19" y="301"/>
                  </a:lnTo>
                  <a:lnTo>
                    <a:pt x="18" y="305"/>
                  </a:lnTo>
                  <a:lnTo>
                    <a:pt x="19" y="309"/>
                  </a:lnTo>
                  <a:lnTo>
                    <a:pt x="21" y="314"/>
                  </a:lnTo>
                  <a:lnTo>
                    <a:pt x="24" y="317"/>
                  </a:lnTo>
                  <a:lnTo>
                    <a:pt x="27" y="321"/>
                  </a:lnTo>
                  <a:lnTo>
                    <a:pt x="30" y="324"/>
                  </a:lnTo>
                  <a:lnTo>
                    <a:pt x="34" y="326"/>
                  </a:lnTo>
                  <a:lnTo>
                    <a:pt x="38" y="329"/>
                  </a:lnTo>
                  <a:lnTo>
                    <a:pt x="41" y="332"/>
                  </a:lnTo>
                  <a:lnTo>
                    <a:pt x="44" y="334"/>
                  </a:lnTo>
                  <a:lnTo>
                    <a:pt x="46" y="336"/>
                  </a:lnTo>
                  <a:lnTo>
                    <a:pt x="48" y="337"/>
                  </a:lnTo>
                  <a:lnTo>
                    <a:pt x="51" y="339"/>
                  </a:lnTo>
                  <a:lnTo>
                    <a:pt x="54" y="340"/>
                  </a:lnTo>
                  <a:lnTo>
                    <a:pt x="56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5" y="349"/>
                  </a:lnTo>
                  <a:lnTo>
                    <a:pt x="68" y="352"/>
                  </a:lnTo>
                  <a:lnTo>
                    <a:pt x="71" y="354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1" y="361"/>
                  </a:lnTo>
                  <a:lnTo>
                    <a:pt x="84" y="362"/>
                  </a:lnTo>
                  <a:lnTo>
                    <a:pt x="88" y="362"/>
                  </a:lnTo>
                  <a:lnTo>
                    <a:pt x="92" y="362"/>
                  </a:lnTo>
                  <a:lnTo>
                    <a:pt x="96" y="361"/>
                  </a:lnTo>
                  <a:lnTo>
                    <a:pt x="100" y="361"/>
                  </a:lnTo>
                  <a:lnTo>
                    <a:pt x="104" y="362"/>
                  </a:lnTo>
                  <a:lnTo>
                    <a:pt x="107" y="364"/>
                  </a:lnTo>
                  <a:lnTo>
                    <a:pt x="109" y="366"/>
                  </a:lnTo>
                  <a:lnTo>
                    <a:pt x="110" y="369"/>
                  </a:lnTo>
                  <a:lnTo>
                    <a:pt x="111" y="374"/>
                  </a:lnTo>
                  <a:lnTo>
                    <a:pt x="112" y="378"/>
                  </a:lnTo>
                  <a:lnTo>
                    <a:pt x="113" y="381"/>
                  </a:lnTo>
                  <a:lnTo>
                    <a:pt x="114" y="385"/>
                  </a:lnTo>
                  <a:lnTo>
                    <a:pt x="116" y="387"/>
                  </a:lnTo>
                  <a:lnTo>
                    <a:pt x="120" y="389"/>
                  </a:lnTo>
                  <a:lnTo>
                    <a:pt x="125" y="390"/>
                  </a:lnTo>
                  <a:lnTo>
                    <a:pt x="130" y="391"/>
                  </a:lnTo>
                  <a:lnTo>
                    <a:pt x="135" y="391"/>
                  </a:lnTo>
                  <a:lnTo>
                    <a:pt x="139" y="390"/>
                  </a:lnTo>
                  <a:lnTo>
                    <a:pt x="144" y="390"/>
                  </a:lnTo>
                  <a:lnTo>
                    <a:pt x="149" y="390"/>
                  </a:lnTo>
                  <a:lnTo>
                    <a:pt x="155" y="389"/>
                  </a:lnTo>
                  <a:lnTo>
                    <a:pt x="162" y="388"/>
                  </a:lnTo>
                  <a:lnTo>
                    <a:pt x="168" y="386"/>
                  </a:lnTo>
                  <a:lnTo>
                    <a:pt x="174" y="385"/>
                  </a:lnTo>
                  <a:lnTo>
                    <a:pt x="180" y="383"/>
                  </a:lnTo>
                  <a:lnTo>
                    <a:pt x="187" y="382"/>
                  </a:lnTo>
                  <a:lnTo>
                    <a:pt x="193" y="381"/>
                  </a:lnTo>
                  <a:lnTo>
                    <a:pt x="195" y="381"/>
                  </a:lnTo>
                  <a:lnTo>
                    <a:pt x="196" y="383"/>
                  </a:lnTo>
                  <a:lnTo>
                    <a:pt x="198" y="384"/>
                  </a:lnTo>
                  <a:lnTo>
                    <a:pt x="200" y="385"/>
                  </a:lnTo>
                  <a:lnTo>
                    <a:pt x="201" y="387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7" y="384"/>
                  </a:lnTo>
                  <a:lnTo>
                    <a:pt x="208" y="381"/>
                  </a:lnTo>
                  <a:lnTo>
                    <a:pt x="210" y="377"/>
                  </a:lnTo>
                  <a:lnTo>
                    <a:pt x="211" y="373"/>
                  </a:lnTo>
                  <a:lnTo>
                    <a:pt x="213" y="370"/>
                  </a:lnTo>
                  <a:lnTo>
                    <a:pt x="215" y="366"/>
                  </a:lnTo>
                  <a:lnTo>
                    <a:pt x="217" y="364"/>
                  </a:lnTo>
                  <a:lnTo>
                    <a:pt x="222" y="361"/>
                  </a:lnTo>
                  <a:lnTo>
                    <a:pt x="226" y="360"/>
                  </a:lnTo>
                  <a:lnTo>
                    <a:pt x="232" y="359"/>
                  </a:lnTo>
                  <a:lnTo>
                    <a:pt x="237" y="358"/>
                  </a:lnTo>
                  <a:lnTo>
                    <a:pt x="241" y="357"/>
                  </a:lnTo>
                  <a:lnTo>
                    <a:pt x="246" y="356"/>
                  </a:lnTo>
                  <a:lnTo>
                    <a:pt x="250" y="352"/>
                  </a:lnTo>
                  <a:lnTo>
                    <a:pt x="254" y="347"/>
                  </a:lnTo>
                  <a:lnTo>
                    <a:pt x="257" y="342"/>
                  </a:lnTo>
                  <a:lnTo>
                    <a:pt x="259" y="336"/>
                  </a:lnTo>
                  <a:lnTo>
                    <a:pt x="262" y="329"/>
                  </a:lnTo>
                  <a:lnTo>
                    <a:pt x="264" y="322"/>
                  </a:lnTo>
                  <a:lnTo>
                    <a:pt x="265" y="315"/>
                  </a:lnTo>
                  <a:lnTo>
                    <a:pt x="268" y="309"/>
                  </a:lnTo>
                  <a:lnTo>
                    <a:pt x="270" y="304"/>
                  </a:lnTo>
                  <a:lnTo>
                    <a:pt x="272" y="298"/>
                  </a:lnTo>
                  <a:lnTo>
                    <a:pt x="275" y="293"/>
                  </a:lnTo>
                  <a:lnTo>
                    <a:pt x="277" y="288"/>
                  </a:lnTo>
                  <a:lnTo>
                    <a:pt x="279" y="283"/>
                  </a:lnTo>
                  <a:lnTo>
                    <a:pt x="282" y="277"/>
                  </a:lnTo>
                  <a:lnTo>
                    <a:pt x="283" y="272"/>
                  </a:lnTo>
                  <a:lnTo>
                    <a:pt x="283" y="270"/>
                  </a:lnTo>
                  <a:lnTo>
                    <a:pt x="283" y="268"/>
                  </a:lnTo>
                  <a:lnTo>
                    <a:pt x="283" y="266"/>
                  </a:lnTo>
                  <a:lnTo>
                    <a:pt x="283" y="263"/>
                  </a:lnTo>
                  <a:lnTo>
                    <a:pt x="283" y="261"/>
                  </a:lnTo>
                  <a:lnTo>
                    <a:pt x="283" y="259"/>
                  </a:lnTo>
                  <a:lnTo>
                    <a:pt x="283" y="257"/>
                  </a:lnTo>
                  <a:lnTo>
                    <a:pt x="285" y="253"/>
                  </a:lnTo>
                  <a:lnTo>
                    <a:pt x="287" y="249"/>
                  </a:lnTo>
                  <a:lnTo>
                    <a:pt x="289" y="245"/>
                  </a:lnTo>
                  <a:lnTo>
                    <a:pt x="291" y="241"/>
                  </a:lnTo>
                  <a:lnTo>
                    <a:pt x="293" y="237"/>
                  </a:lnTo>
                  <a:lnTo>
                    <a:pt x="295" y="233"/>
                  </a:lnTo>
                  <a:lnTo>
                    <a:pt x="296" y="228"/>
                  </a:lnTo>
                  <a:lnTo>
                    <a:pt x="298" y="224"/>
                  </a:lnTo>
                  <a:lnTo>
                    <a:pt x="298" y="220"/>
                  </a:lnTo>
                  <a:lnTo>
                    <a:pt x="298" y="215"/>
                  </a:lnTo>
                  <a:lnTo>
                    <a:pt x="299" y="211"/>
                  </a:lnTo>
                  <a:lnTo>
                    <a:pt x="299" y="206"/>
                  </a:lnTo>
                  <a:lnTo>
                    <a:pt x="299" y="201"/>
                  </a:lnTo>
                  <a:lnTo>
                    <a:pt x="299" y="197"/>
                  </a:lnTo>
                  <a:lnTo>
                    <a:pt x="299" y="188"/>
                  </a:lnTo>
                  <a:lnTo>
                    <a:pt x="299" y="179"/>
                  </a:lnTo>
                  <a:lnTo>
                    <a:pt x="299" y="169"/>
                  </a:lnTo>
                  <a:lnTo>
                    <a:pt x="300" y="160"/>
                  </a:lnTo>
                  <a:lnTo>
                    <a:pt x="299" y="151"/>
                  </a:lnTo>
                  <a:lnTo>
                    <a:pt x="298" y="142"/>
                  </a:lnTo>
                  <a:lnTo>
                    <a:pt x="296" y="134"/>
                  </a:lnTo>
                  <a:lnTo>
                    <a:pt x="295" y="131"/>
                  </a:lnTo>
                  <a:lnTo>
                    <a:pt x="293" y="129"/>
                  </a:lnTo>
                  <a:lnTo>
                    <a:pt x="291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3" y="124"/>
                  </a:lnTo>
                  <a:lnTo>
                    <a:pt x="281" y="122"/>
                  </a:lnTo>
                  <a:lnTo>
                    <a:pt x="280" y="121"/>
                  </a:lnTo>
                  <a:lnTo>
                    <a:pt x="280" y="120"/>
                  </a:lnTo>
                  <a:lnTo>
                    <a:pt x="280" y="119"/>
                  </a:lnTo>
                  <a:lnTo>
                    <a:pt x="280" y="117"/>
                  </a:lnTo>
                  <a:lnTo>
                    <a:pt x="280" y="116"/>
                  </a:lnTo>
                  <a:lnTo>
                    <a:pt x="279" y="115"/>
                  </a:lnTo>
                  <a:lnTo>
                    <a:pt x="279" y="113"/>
                  </a:lnTo>
                  <a:lnTo>
                    <a:pt x="277" y="110"/>
                  </a:lnTo>
                  <a:lnTo>
                    <a:pt x="276" y="106"/>
                  </a:lnTo>
                  <a:lnTo>
                    <a:pt x="274" y="102"/>
                  </a:lnTo>
                  <a:lnTo>
                    <a:pt x="272" y="99"/>
                  </a:lnTo>
                  <a:lnTo>
                    <a:pt x="271" y="95"/>
                  </a:lnTo>
                  <a:lnTo>
                    <a:pt x="269" y="91"/>
                  </a:lnTo>
                  <a:lnTo>
                    <a:pt x="268" y="88"/>
                  </a:lnTo>
                  <a:lnTo>
                    <a:pt x="267" y="85"/>
                  </a:lnTo>
                  <a:lnTo>
                    <a:pt x="267" y="82"/>
                  </a:lnTo>
                  <a:lnTo>
                    <a:pt x="267" y="78"/>
                  </a:lnTo>
                  <a:lnTo>
                    <a:pt x="266" y="75"/>
                  </a:lnTo>
                  <a:lnTo>
                    <a:pt x="266" y="72"/>
                  </a:lnTo>
                  <a:lnTo>
                    <a:pt x="265" y="70"/>
                  </a:lnTo>
                  <a:lnTo>
                    <a:pt x="264" y="67"/>
                  </a:lnTo>
                  <a:lnTo>
                    <a:pt x="262" y="66"/>
                  </a:lnTo>
                  <a:lnTo>
                    <a:pt x="259" y="66"/>
                  </a:lnTo>
                  <a:lnTo>
                    <a:pt x="257" y="66"/>
                  </a:lnTo>
                  <a:lnTo>
                    <a:pt x="254" y="66"/>
                  </a:lnTo>
                  <a:lnTo>
                    <a:pt x="252" y="66"/>
                  </a:lnTo>
                  <a:lnTo>
                    <a:pt x="250" y="66"/>
                  </a:lnTo>
                  <a:lnTo>
                    <a:pt x="248" y="65"/>
                  </a:lnTo>
                  <a:lnTo>
                    <a:pt x="246" y="61"/>
                  </a:lnTo>
                  <a:lnTo>
                    <a:pt x="245" y="58"/>
                  </a:lnTo>
                  <a:lnTo>
                    <a:pt x="244" y="54"/>
                  </a:lnTo>
                  <a:lnTo>
                    <a:pt x="244" y="50"/>
                  </a:lnTo>
                  <a:lnTo>
                    <a:pt x="243" y="46"/>
                  </a:lnTo>
                  <a:lnTo>
                    <a:pt x="242" y="42"/>
                  </a:lnTo>
                  <a:lnTo>
                    <a:pt x="241" y="39"/>
                  </a:lnTo>
                  <a:lnTo>
                    <a:pt x="241" y="36"/>
                  </a:lnTo>
                  <a:lnTo>
                    <a:pt x="240" y="34"/>
                  </a:lnTo>
                  <a:lnTo>
                    <a:pt x="239" y="31"/>
                  </a:lnTo>
                  <a:lnTo>
                    <a:pt x="238" y="29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5" y="27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9" name="Group 613"/>
          <p:cNvGrpSpPr>
            <a:grpSpLocks/>
          </p:cNvGrpSpPr>
          <p:nvPr/>
        </p:nvGrpSpPr>
        <p:grpSpPr bwMode="auto">
          <a:xfrm>
            <a:off x="369888" y="3686175"/>
            <a:ext cx="496887" cy="881063"/>
            <a:chOff x="1540" y="2730"/>
            <a:chExt cx="379" cy="555"/>
          </a:xfrm>
        </p:grpSpPr>
        <p:sp>
          <p:nvSpPr>
            <p:cNvPr id="5200" name="Line 614"/>
            <p:cNvSpPr>
              <a:spLocks noChangeShapeType="1"/>
            </p:cNvSpPr>
            <p:nvPr/>
          </p:nvSpPr>
          <p:spPr bwMode="auto">
            <a:xfrm>
              <a:off x="1739" y="3141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Freeform 615"/>
            <p:cNvSpPr>
              <a:spLocks/>
            </p:cNvSpPr>
            <p:nvPr/>
          </p:nvSpPr>
          <p:spPr bwMode="auto">
            <a:xfrm>
              <a:off x="1540" y="2730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0" name="Freeform 620"/>
          <p:cNvSpPr>
            <a:spLocks/>
          </p:cNvSpPr>
          <p:nvPr/>
        </p:nvSpPr>
        <p:spPr bwMode="auto">
          <a:xfrm>
            <a:off x="7458075" y="2628900"/>
            <a:ext cx="1685925" cy="1987550"/>
          </a:xfrm>
          <a:custGeom>
            <a:avLst/>
            <a:gdLst>
              <a:gd name="T0" fmla="*/ 0 w 1062"/>
              <a:gd name="T1" fmla="*/ 1249 h 1252"/>
              <a:gd name="T2" fmla="*/ 162 w 1062"/>
              <a:gd name="T3" fmla="*/ 1243 h 1252"/>
              <a:gd name="T4" fmla="*/ 228 w 1062"/>
              <a:gd name="T5" fmla="*/ 1195 h 1252"/>
              <a:gd name="T6" fmla="*/ 300 w 1062"/>
              <a:gd name="T7" fmla="*/ 1021 h 1252"/>
              <a:gd name="T8" fmla="*/ 360 w 1062"/>
              <a:gd name="T9" fmla="*/ 787 h 1252"/>
              <a:gd name="T10" fmla="*/ 438 w 1062"/>
              <a:gd name="T11" fmla="*/ 451 h 1252"/>
              <a:gd name="T12" fmla="*/ 498 w 1062"/>
              <a:gd name="T13" fmla="*/ 175 h 1252"/>
              <a:gd name="T14" fmla="*/ 570 w 1062"/>
              <a:gd name="T15" fmla="*/ 25 h 1252"/>
              <a:gd name="T16" fmla="*/ 672 w 1062"/>
              <a:gd name="T17" fmla="*/ 49 h 1252"/>
              <a:gd name="T18" fmla="*/ 780 w 1062"/>
              <a:gd name="T19" fmla="*/ 319 h 1252"/>
              <a:gd name="T20" fmla="*/ 876 w 1062"/>
              <a:gd name="T21" fmla="*/ 661 h 1252"/>
              <a:gd name="T22" fmla="*/ 1062 w 1062"/>
              <a:gd name="T23" fmla="*/ 799 h 12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62"/>
              <a:gd name="T37" fmla="*/ 0 h 1252"/>
              <a:gd name="T38" fmla="*/ 1062 w 1062"/>
              <a:gd name="T39" fmla="*/ 1252 h 12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62" h="1252">
                <a:moveTo>
                  <a:pt x="0" y="1249"/>
                </a:moveTo>
                <a:cubicBezTo>
                  <a:pt x="62" y="1250"/>
                  <a:pt x="124" y="1252"/>
                  <a:pt x="162" y="1243"/>
                </a:cubicBezTo>
                <a:cubicBezTo>
                  <a:pt x="200" y="1234"/>
                  <a:pt x="205" y="1232"/>
                  <a:pt x="228" y="1195"/>
                </a:cubicBezTo>
                <a:cubicBezTo>
                  <a:pt x="251" y="1158"/>
                  <a:pt x="278" y="1089"/>
                  <a:pt x="300" y="1021"/>
                </a:cubicBezTo>
                <a:cubicBezTo>
                  <a:pt x="322" y="953"/>
                  <a:pt x="337" y="882"/>
                  <a:pt x="360" y="787"/>
                </a:cubicBezTo>
                <a:cubicBezTo>
                  <a:pt x="383" y="692"/>
                  <a:pt x="415" y="553"/>
                  <a:pt x="438" y="451"/>
                </a:cubicBezTo>
                <a:cubicBezTo>
                  <a:pt x="461" y="349"/>
                  <a:pt x="476" y="246"/>
                  <a:pt x="498" y="175"/>
                </a:cubicBezTo>
                <a:cubicBezTo>
                  <a:pt x="520" y="104"/>
                  <a:pt x="541" y="46"/>
                  <a:pt x="570" y="25"/>
                </a:cubicBezTo>
                <a:cubicBezTo>
                  <a:pt x="599" y="4"/>
                  <a:pt x="637" y="0"/>
                  <a:pt x="672" y="49"/>
                </a:cubicBezTo>
                <a:cubicBezTo>
                  <a:pt x="707" y="98"/>
                  <a:pt x="746" y="217"/>
                  <a:pt x="780" y="319"/>
                </a:cubicBezTo>
                <a:cubicBezTo>
                  <a:pt x="814" y="421"/>
                  <a:pt x="829" y="581"/>
                  <a:pt x="876" y="661"/>
                </a:cubicBezTo>
                <a:cubicBezTo>
                  <a:pt x="923" y="741"/>
                  <a:pt x="992" y="770"/>
                  <a:pt x="1062" y="7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Freeform 624"/>
          <p:cNvSpPr>
            <a:spLocks noChangeAspect="1"/>
          </p:cNvSpPr>
          <p:nvPr/>
        </p:nvSpPr>
        <p:spPr bwMode="auto">
          <a:xfrm rot="10800000">
            <a:off x="6900863" y="4564063"/>
            <a:ext cx="136525" cy="10160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72" name="Text Box 625"/>
          <p:cNvSpPr txBox="1">
            <a:spLocks noChangeArrowheads="1"/>
          </p:cNvSpPr>
          <p:nvPr/>
        </p:nvSpPr>
        <p:spPr bwMode="auto">
          <a:xfrm>
            <a:off x="6383338" y="4668838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Deposition and Burial</a:t>
            </a:r>
          </a:p>
          <a:p>
            <a:pPr algn="ctr"/>
            <a:r>
              <a:rPr lang="en-US"/>
              <a:t>0.5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73" name="Text Box 626"/>
          <p:cNvSpPr txBox="1">
            <a:spLocks noChangeArrowheads="1"/>
          </p:cNvSpPr>
          <p:nvPr/>
        </p:nvSpPr>
        <p:spPr bwMode="auto">
          <a:xfrm>
            <a:off x="8102600" y="2125663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Volcanoes</a:t>
            </a:r>
          </a:p>
          <a:p>
            <a:pPr algn="ctr"/>
            <a:r>
              <a:rPr lang="en-US"/>
              <a:t>0.1 P</a:t>
            </a:r>
            <a:r>
              <a:rPr lang="en-US">
                <a:sym typeface="Symbol" pitchFamily="18" charset="2"/>
              </a:rPr>
              <a:t>g C yr</a:t>
            </a:r>
            <a:r>
              <a:rPr lang="en-US" baseline="30000">
                <a:sym typeface="Symbol" pitchFamily="18" charset="2"/>
              </a:rPr>
              <a:t>-1</a:t>
            </a:r>
          </a:p>
        </p:txBody>
      </p:sp>
      <p:sp>
        <p:nvSpPr>
          <p:cNvPr id="5174" name="Freeform 627"/>
          <p:cNvSpPr>
            <a:spLocks noChangeAspect="1"/>
          </p:cNvSpPr>
          <p:nvPr/>
        </p:nvSpPr>
        <p:spPr bwMode="auto">
          <a:xfrm>
            <a:off x="8397875" y="2528888"/>
            <a:ext cx="136525" cy="101600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75" name="Text Box 635"/>
          <p:cNvSpPr txBox="1">
            <a:spLocks noChangeArrowheads="1"/>
          </p:cNvSpPr>
          <p:nvPr/>
        </p:nvSpPr>
        <p:spPr bwMode="auto">
          <a:xfrm>
            <a:off x="193675" y="64357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3.4</a:t>
            </a:r>
          </a:p>
        </p:txBody>
      </p:sp>
      <p:sp>
        <p:nvSpPr>
          <p:cNvPr id="5176" name="Freeform 637"/>
          <p:cNvSpPr>
            <a:spLocks noChangeAspect="1"/>
          </p:cNvSpPr>
          <p:nvPr/>
        </p:nvSpPr>
        <p:spPr bwMode="auto">
          <a:xfrm>
            <a:off x="3630613" y="2228850"/>
            <a:ext cx="112712" cy="122238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638"/>
          <p:cNvSpPr>
            <a:spLocks noChangeAspect="1"/>
          </p:cNvSpPr>
          <p:nvPr/>
        </p:nvSpPr>
        <p:spPr bwMode="auto">
          <a:xfrm rot="5400000">
            <a:off x="996951" y="3089275"/>
            <a:ext cx="112712" cy="122237"/>
          </a:xfrm>
          <a:custGeom>
            <a:avLst/>
            <a:gdLst>
              <a:gd name="T0" fmla="*/ 532 w 1099"/>
              <a:gd name="T1" fmla="*/ 411 h 984"/>
              <a:gd name="T2" fmla="*/ 532 w 1099"/>
              <a:gd name="T3" fmla="*/ 435 h 984"/>
              <a:gd name="T4" fmla="*/ 529 w 1099"/>
              <a:gd name="T5" fmla="*/ 468 h 984"/>
              <a:gd name="T6" fmla="*/ 525 w 1099"/>
              <a:gd name="T7" fmla="*/ 500 h 984"/>
              <a:gd name="T8" fmla="*/ 515 w 1099"/>
              <a:gd name="T9" fmla="*/ 535 h 984"/>
              <a:gd name="T10" fmla="*/ 502 w 1099"/>
              <a:gd name="T11" fmla="*/ 567 h 984"/>
              <a:gd name="T12" fmla="*/ 485 w 1099"/>
              <a:gd name="T13" fmla="*/ 605 h 984"/>
              <a:gd name="T14" fmla="*/ 465 w 1099"/>
              <a:gd name="T15" fmla="*/ 639 h 984"/>
              <a:gd name="T16" fmla="*/ 427 w 1099"/>
              <a:gd name="T17" fmla="*/ 687 h 984"/>
              <a:gd name="T18" fmla="*/ 400 w 1099"/>
              <a:gd name="T19" fmla="*/ 719 h 984"/>
              <a:gd name="T20" fmla="*/ 355 w 1099"/>
              <a:gd name="T21" fmla="*/ 757 h 984"/>
              <a:gd name="T22" fmla="*/ 308 w 1099"/>
              <a:gd name="T23" fmla="*/ 791 h 984"/>
              <a:gd name="T24" fmla="*/ 256 w 1099"/>
              <a:gd name="T25" fmla="*/ 819 h 984"/>
              <a:gd name="T26" fmla="*/ 199 w 1099"/>
              <a:gd name="T27" fmla="*/ 839 h 984"/>
              <a:gd name="T28" fmla="*/ 139 w 1099"/>
              <a:gd name="T29" fmla="*/ 853 h 984"/>
              <a:gd name="T30" fmla="*/ 79 w 1099"/>
              <a:gd name="T31" fmla="*/ 861 h 984"/>
              <a:gd name="T32" fmla="*/ 0 w 1099"/>
              <a:gd name="T33" fmla="*/ 858 h 984"/>
              <a:gd name="T34" fmla="*/ 59 w 1099"/>
              <a:gd name="T35" fmla="*/ 903 h 984"/>
              <a:gd name="T36" fmla="*/ 147 w 1099"/>
              <a:gd name="T37" fmla="*/ 946 h 984"/>
              <a:gd name="T38" fmla="*/ 236 w 1099"/>
              <a:gd name="T39" fmla="*/ 973 h 984"/>
              <a:gd name="T40" fmla="*/ 330 w 1099"/>
              <a:gd name="T41" fmla="*/ 983 h 984"/>
              <a:gd name="T42" fmla="*/ 425 w 1099"/>
              <a:gd name="T43" fmla="*/ 980 h 984"/>
              <a:gd name="T44" fmla="*/ 517 w 1099"/>
              <a:gd name="T45" fmla="*/ 963 h 984"/>
              <a:gd name="T46" fmla="*/ 604 w 1099"/>
              <a:gd name="T47" fmla="*/ 931 h 984"/>
              <a:gd name="T48" fmla="*/ 703 w 1099"/>
              <a:gd name="T49" fmla="*/ 876 h 984"/>
              <a:gd name="T50" fmla="*/ 748 w 1099"/>
              <a:gd name="T51" fmla="*/ 839 h 984"/>
              <a:gd name="T52" fmla="*/ 801 w 1099"/>
              <a:gd name="T53" fmla="*/ 786 h 984"/>
              <a:gd name="T54" fmla="*/ 845 w 1099"/>
              <a:gd name="T55" fmla="*/ 727 h 984"/>
              <a:gd name="T56" fmla="*/ 880 w 1099"/>
              <a:gd name="T57" fmla="*/ 664 h 984"/>
              <a:gd name="T58" fmla="*/ 907 w 1099"/>
              <a:gd name="T59" fmla="*/ 602 h 984"/>
              <a:gd name="T60" fmla="*/ 927 w 1099"/>
              <a:gd name="T61" fmla="*/ 540 h 984"/>
              <a:gd name="T62" fmla="*/ 940 w 1099"/>
              <a:gd name="T63" fmla="*/ 480 h 984"/>
              <a:gd name="T64" fmla="*/ 945 w 1099"/>
              <a:gd name="T65" fmla="*/ 411 h 984"/>
              <a:gd name="T66" fmla="*/ 738 w 1099"/>
              <a:gd name="T67" fmla="*/ 0 h 98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9"/>
              <a:gd name="T103" fmla="*/ 0 h 984"/>
              <a:gd name="T104" fmla="*/ 1099 w 1099"/>
              <a:gd name="T105" fmla="*/ 984 h 98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9" h="984">
                <a:moveTo>
                  <a:pt x="378" y="411"/>
                </a:moveTo>
                <a:lnTo>
                  <a:pt x="532" y="411"/>
                </a:lnTo>
                <a:lnTo>
                  <a:pt x="532" y="421"/>
                </a:lnTo>
                <a:lnTo>
                  <a:pt x="532" y="435"/>
                </a:lnTo>
                <a:lnTo>
                  <a:pt x="529" y="453"/>
                </a:lnTo>
                <a:lnTo>
                  <a:pt x="529" y="468"/>
                </a:lnTo>
                <a:lnTo>
                  <a:pt x="527" y="485"/>
                </a:lnTo>
                <a:lnTo>
                  <a:pt x="525" y="500"/>
                </a:lnTo>
                <a:lnTo>
                  <a:pt x="520" y="517"/>
                </a:lnTo>
                <a:lnTo>
                  <a:pt x="515" y="535"/>
                </a:lnTo>
                <a:lnTo>
                  <a:pt x="510" y="553"/>
                </a:lnTo>
                <a:lnTo>
                  <a:pt x="502" y="567"/>
                </a:lnTo>
                <a:lnTo>
                  <a:pt x="495" y="585"/>
                </a:lnTo>
                <a:lnTo>
                  <a:pt x="485" y="605"/>
                </a:lnTo>
                <a:lnTo>
                  <a:pt x="475" y="622"/>
                </a:lnTo>
                <a:lnTo>
                  <a:pt x="465" y="639"/>
                </a:lnTo>
                <a:lnTo>
                  <a:pt x="450" y="659"/>
                </a:lnTo>
                <a:lnTo>
                  <a:pt x="427" y="687"/>
                </a:lnTo>
                <a:lnTo>
                  <a:pt x="420" y="697"/>
                </a:lnTo>
                <a:lnTo>
                  <a:pt x="400" y="719"/>
                </a:lnTo>
                <a:lnTo>
                  <a:pt x="378" y="739"/>
                </a:lnTo>
                <a:lnTo>
                  <a:pt x="355" y="757"/>
                </a:lnTo>
                <a:lnTo>
                  <a:pt x="333" y="774"/>
                </a:lnTo>
                <a:lnTo>
                  <a:pt x="308" y="791"/>
                </a:lnTo>
                <a:lnTo>
                  <a:pt x="281" y="804"/>
                </a:lnTo>
                <a:lnTo>
                  <a:pt x="256" y="819"/>
                </a:lnTo>
                <a:lnTo>
                  <a:pt x="226" y="829"/>
                </a:lnTo>
                <a:lnTo>
                  <a:pt x="199" y="839"/>
                </a:lnTo>
                <a:lnTo>
                  <a:pt x="169" y="846"/>
                </a:lnTo>
                <a:lnTo>
                  <a:pt x="139" y="853"/>
                </a:lnTo>
                <a:lnTo>
                  <a:pt x="109" y="858"/>
                </a:lnTo>
                <a:lnTo>
                  <a:pt x="79" y="861"/>
                </a:lnTo>
                <a:lnTo>
                  <a:pt x="47" y="861"/>
                </a:lnTo>
                <a:lnTo>
                  <a:pt x="0" y="858"/>
                </a:lnTo>
                <a:lnTo>
                  <a:pt x="20" y="873"/>
                </a:lnTo>
                <a:lnTo>
                  <a:pt x="59" y="903"/>
                </a:lnTo>
                <a:lnTo>
                  <a:pt x="102" y="926"/>
                </a:lnTo>
                <a:lnTo>
                  <a:pt x="147" y="946"/>
                </a:lnTo>
                <a:lnTo>
                  <a:pt x="191" y="961"/>
                </a:lnTo>
                <a:lnTo>
                  <a:pt x="236" y="973"/>
                </a:lnTo>
                <a:lnTo>
                  <a:pt x="283" y="978"/>
                </a:lnTo>
                <a:lnTo>
                  <a:pt x="330" y="983"/>
                </a:lnTo>
                <a:lnTo>
                  <a:pt x="378" y="983"/>
                </a:lnTo>
                <a:lnTo>
                  <a:pt x="425" y="980"/>
                </a:lnTo>
                <a:lnTo>
                  <a:pt x="472" y="973"/>
                </a:lnTo>
                <a:lnTo>
                  <a:pt x="517" y="963"/>
                </a:lnTo>
                <a:lnTo>
                  <a:pt x="562" y="948"/>
                </a:lnTo>
                <a:lnTo>
                  <a:pt x="604" y="931"/>
                </a:lnTo>
                <a:lnTo>
                  <a:pt x="644" y="911"/>
                </a:lnTo>
                <a:lnTo>
                  <a:pt x="703" y="876"/>
                </a:lnTo>
                <a:lnTo>
                  <a:pt x="718" y="863"/>
                </a:lnTo>
                <a:lnTo>
                  <a:pt x="748" y="839"/>
                </a:lnTo>
                <a:lnTo>
                  <a:pt x="775" y="814"/>
                </a:lnTo>
                <a:lnTo>
                  <a:pt x="801" y="786"/>
                </a:lnTo>
                <a:lnTo>
                  <a:pt x="825" y="757"/>
                </a:lnTo>
                <a:lnTo>
                  <a:pt x="845" y="727"/>
                </a:lnTo>
                <a:lnTo>
                  <a:pt x="865" y="697"/>
                </a:lnTo>
                <a:lnTo>
                  <a:pt x="880" y="664"/>
                </a:lnTo>
                <a:lnTo>
                  <a:pt x="895" y="635"/>
                </a:lnTo>
                <a:lnTo>
                  <a:pt x="907" y="602"/>
                </a:lnTo>
                <a:lnTo>
                  <a:pt x="917" y="572"/>
                </a:lnTo>
                <a:lnTo>
                  <a:pt x="927" y="540"/>
                </a:lnTo>
                <a:lnTo>
                  <a:pt x="935" y="510"/>
                </a:lnTo>
                <a:lnTo>
                  <a:pt x="940" y="480"/>
                </a:lnTo>
                <a:lnTo>
                  <a:pt x="942" y="453"/>
                </a:lnTo>
                <a:lnTo>
                  <a:pt x="945" y="411"/>
                </a:lnTo>
                <a:lnTo>
                  <a:pt x="1098" y="411"/>
                </a:lnTo>
                <a:lnTo>
                  <a:pt x="738" y="0"/>
                </a:lnTo>
                <a:lnTo>
                  <a:pt x="378" y="411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78" name="Group 646"/>
          <p:cNvGrpSpPr>
            <a:grpSpLocks noChangeAspect="1"/>
          </p:cNvGrpSpPr>
          <p:nvPr/>
        </p:nvGrpSpPr>
        <p:grpSpPr bwMode="auto">
          <a:xfrm>
            <a:off x="1371600" y="3581400"/>
            <a:ext cx="228600" cy="276225"/>
            <a:chOff x="3478" y="3023"/>
            <a:chExt cx="379" cy="555"/>
          </a:xfrm>
        </p:grpSpPr>
        <p:sp>
          <p:nvSpPr>
            <p:cNvPr id="5198" name="Line 647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Freeform 648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9" name="Group 649"/>
          <p:cNvGrpSpPr>
            <a:grpSpLocks noChangeAspect="1"/>
          </p:cNvGrpSpPr>
          <p:nvPr/>
        </p:nvGrpSpPr>
        <p:grpSpPr bwMode="auto">
          <a:xfrm>
            <a:off x="1143000" y="3657600"/>
            <a:ext cx="228600" cy="276225"/>
            <a:chOff x="3478" y="3023"/>
            <a:chExt cx="379" cy="555"/>
          </a:xfrm>
        </p:grpSpPr>
        <p:sp>
          <p:nvSpPr>
            <p:cNvPr id="5196" name="Line 650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Freeform 651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0" name="Group 652"/>
          <p:cNvGrpSpPr>
            <a:grpSpLocks noChangeAspect="1"/>
          </p:cNvGrpSpPr>
          <p:nvPr/>
        </p:nvGrpSpPr>
        <p:grpSpPr bwMode="auto">
          <a:xfrm>
            <a:off x="1524000" y="3810000"/>
            <a:ext cx="228600" cy="276225"/>
            <a:chOff x="3478" y="3023"/>
            <a:chExt cx="379" cy="555"/>
          </a:xfrm>
        </p:grpSpPr>
        <p:sp>
          <p:nvSpPr>
            <p:cNvPr id="5194" name="Line 653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Freeform 654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1" name="Group 655"/>
          <p:cNvGrpSpPr>
            <a:grpSpLocks noChangeAspect="1"/>
          </p:cNvGrpSpPr>
          <p:nvPr/>
        </p:nvGrpSpPr>
        <p:grpSpPr bwMode="auto">
          <a:xfrm>
            <a:off x="1295400" y="3962400"/>
            <a:ext cx="228600" cy="276225"/>
            <a:chOff x="3478" y="3023"/>
            <a:chExt cx="379" cy="555"/>
          </a:xfrm>
        </p:grpSpPr>
        <p:sp>
          <p:nvSpPr>
            <p:cNvPr id="5192" name="Line 656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Freeform 657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2" name="Group 658"/>
          <p:cNvGrpSpPr>
            <a:grpSpLocks noChangeAspect="1"/>
          </p:cNvGrpSpPr>
          <p:nvPr/>
        </p:nvGrpSpPr>
        <p:grpSpPr bwMode="auto">
          <a:xfrm>
            <a:off x="990600" y="3886200"/>
            <a:ext cx="228600" cy="276225"/>
            <a:chOff x="3478" y="3023"/>
            <a:chExt cx="379" cy="555"/>
          </a:xfrm>
        </p:grpSpPr>
        <p:sp>
          <p:nvSpPr>
            <p:cNvPr id="5190" name="Line 659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Freeform 660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3" name="Group 661"/>
          <p:cNvGrpSpPr>
            <a:grpSpLocks noChangeAspect="1"/>
          </p:cNvGrpSpPr>
          <p:nvPr/>
        </p:nvGrpSpPr>
        <p:grpSpPr bwMode="auto">
          <a:xfrm>
            <a:off x="1828800" y="3657600"/>
            <a:ext cx="228600" cy="276225"/>
            <a:chOff x="3478" y="3023"/>
            <a:chExt cx="379" cy="555"/>
          </a:xfrm>
        </p:grpSpPr>
        <p:sp>
          <p:nvSpPr>
            <p:cNvPr id="5188" name="Line 662"/>
            <p:cNvSpPr>
              <a:spLocks noChangeAspect="1" noChangeShapeType="1"/>
            </p:cNvSpPr>
            <p:nvPr/>
          </p:nvSpPr>
          <p:spPr bwMode="auto">
            <a:xfrm>
              <a:off x="3677" y="343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Freeform 663"/>
            <p:cNvSpPr>
              <a:spLocks noChangeAspect="1"/>
            </p:cNvSpPr>
            <p:nvPr/>
          </p:nvSpPr>
          <p:spPr bwMode="auto">
            <a:xfrm>
              <a:off x="3478" y="3023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4" name="Group 667"/>
          <p:cNvGrpSpPr>
            <a:grpSpLocks/>
          </p:cNvGrpSpPr>
          <p:nvPr/>
        </p:nvGrpSpPr>
        <p:grpSpPr bwMode="auto">
          <a:xfrm>
            <a:off x="1970088" y="3803650"/>
            <a:ext cx="415925" cy="661988"/>
            <a:chOff x="1540" y="2730"/>
            <a:chExt cx="379" cy="555"/>
          </a:xfrm>
        </p:grpSpPr>
        <p:sp>
          <p:nvSpPr>
            <p:cNvPr id="5186" name="Line 668"/>
            <p:cNvSpPr>
              <a:spLocks noChangeShapeType="1"/>
            </p:cNvSpPr>
            <p:nvPr/>
          </p:nvSpPr>
          <p:spPr bwMode="auto">
            <a:xfrm>
              <a:off x="1739" y="3141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Freeform 669"/>
            <p:cNvSpPr>
              <a:spLocks/>
            </p:cNvSpPr>
            <p:nvPr/>
          </p:nvSpPr>
          <p:spPr bwMode="auto">
            <a:xfrm>
              <a:off x="1540" y="2730"/>
              <a:ext cx="379" cy="441"/>
            </a:xfrm>
            <a:custGeom>
              <a:avLst/>
              <a:gdLst>
                <a:gd name="T0" fmla="*/ 184 w 379"/>
                <a:gd name="T1" fmla="*/ 7 h 441"/>
                <a:gd name="T2" fmla="*/ 172 w 379"/>
                <a:gd name="T3" fmla="*/ 16 h 441"/>
                <a:gd name="T4" fmla="*/ 160 w 379"/>
                <a:gd name="T5" fmla="*/ 63 h 441"/>
                <a:gd name="T6" fmla="*/ 140 w 379"/>
                <a:gd name="T7" fmla="*/ 60 h 441"/>
                <a:gd name="T8" fmla="*/ 126 w 379"/>
                <a:gd name="T9" fmla="*/ 52 h 441"/>
                <a:gd name="T10" fmla="*/ 138 w 379"/>
                <a:gd name="T11" fmla="*/ 81 h 441"/>
                <a:gd name="T12" fmla="*/ 141 w 379"/>
                <a:gd name="T13" fmla="*/ 113 h 441"/>
                <a:gd name="T14" fmla="*/ 119 w 379"/>
                <a:gd name="T15" fmla="*/ 120 h 441"/>
                <a:gd name="T16" fmla="*/ 123 w 379"/>
                <a:gd name="T17" fmla="*/ 147 h 441"/>
                <a:gd name="T18" fmla="*/ 107 w 379"/>
                <a:gd name="T19" fmla="*/ 166 h 441"/>
                <a:gd name="T20" fmla="*/ 93 w 379"/>
                <a:gd name="T21" fmla="*/ 186 h 441"/>
                <a:gd name="T22" fmla="*/ 101 w 379"/>
                <a:gd name="T23" fmla="*/ 210 h 441"/>
                <a:gd name="T24" fmla="*/ 85 w 379"/>
                <a:gd name="T25" fmla="*/ 214 h 441"/>
                <a:gd name="T26" fmla="*/ 53 w 379"/>
                <a:gd name="T27" fmla="*/ 196 h 441"/>
                <a:gd name="T28" fmla="*/ 21 w 379"/>
                <a:gd name="T29" fmla="*/ 206 h 441"/>
                <a:gd name="T30" fmla="*/ 56 w 379"/>
                <a:gd name="T31" fmla="*/ 226 h 441"/>
                <a:gd name="T32" fmla="*/ 87 w 379"/>
                <a:gd name="T33" fmla="*/ 266 h 441"/>
                <a:gd name="T34" fmla="*/ 97 w 379"/>
                <a:gd name="T35" fmla="*/ 286 h 441"/>
                <a:gd name="T36" fmla="*/ 51 w 379"/>
                <a:gd name="T37" fmla="*/ 280 h 441"/>
                <a:gd name="T38" fmla="*/ 10 w 379"/>
                <a:gd name="T39" fmla="*/ 264 h 441"/>
                <a:gd name="T40" fmla="*/ 6 w 379"/>
                <a:gd name="T41" fmla="*/ 295 h 441"/>
                <a:gd name="T42" fmla="*/ 39 w 379"/>
                <a:gd name="T43" fmla="*/ 320 h 441"/>
                <a:gd name="T44" fmla="*/ 74 w 379"/>
                <a:gd name="T45" fmla="*/ 345 h 441"/>
                <a:gd name="T46" fmla="*/ 63 w 379"/>
                <a:gd name="T47" fmla="*/ 365 h 441"/>
                <a:gd name="T48" fmla="*/ 34 w 379"/>
                <a:gd name="T49" fmla="*/ 377 h 441"/>
                <a:gd name="T50" fmla="*/ 25 w 379"/>
                <a:gd name="T51" fmla="*/ 401 h 441"/>
                <a:gd name="T52" fmla="*/ 83 w 379"/>
                <a:gd name="T53" fmla="*/ 418 h 441"/>
                <a:gd name="T54" fmla="*/ 134 w 379"/>
                <a:gd name="T55" fmla="*/ 429 h 441"/>
                <a:gd name="T56" fmla="*/ 197 w 379"/>
                <a:gd name="T57" fmla="*/ 438 h 441"/>
                <a:gd name="T58" fmla="*/ 235 w 379"/>
                <a:gd name="T59" fmla="*/ 428 h 441"/>
                <a:gd name="T60" fmla="*/ 276 w 379"/>
                <a:gd name="T61" fmla="*/ 429 h 441"/>
                <a:gd name="T62" fmla="*/ 317 w 379"/>
                <a:gd name="T63" fmla="*/ 411 h 441"/>
                <a:gd name="T64" fmla="*/ 364 w 379"/>
                <a:gd name="T65" fmla="*/ 377 h 441"/>
                <a:gd name="T66" fmla="*/ 374 w 379"/>
                <a:gd name="T67" fmla="*/ 357 h 441"/>
                <a:gd name="T68" fmla="*/ 350 w 379"/>
                <a:gd name="T69" fmla="*/ 330 h 441"/>
                <a:gd name="T70" fmla="*/ 302 w 379"/>
                <a:gd name="T71" fmla="*/ 333 h 441"/>
                <a:gd name="T72" fmla="*/ 286 w 379"/>
                <a:gd name="T73" fmla="*/ 317 h 441"/>
                <a:gd name="T74" fmla="*/ 319 w 379"/>
                <a:gd name="T75" fmla="*/ 293 h 441"/>
                <a:gd name="T76" fmla="*/ 323 w 379"/>
                <a:gd name="T77" fmla="*/ 264 h 441"/>
                <a:gd name="T78" fmla="*/ 296 w 379"/>
                <a:gd name="T79" fmla="*/ 269 h 441"/>
                <a:gd name="T80" fmla="*/ 283 w 379"/>
                <a:gd name="T81" fmla="*/ 259 h 441"/>
                <a:gd name="T82" fmla="*/ 296 w 379"/>
                <a:gd name="T83" fmla="*/ 235 h 441"/>
                <a:gd name="T84" fmla="*/ 292 w 379"/>
                <a:gd name="T85" fmla="*/ 194 h 441"/>
                <a:gd name="T86" fmla="*/ 280 w 379"/>
                <a:gd name="T87" fmla="*/ 189 h 441"/>
                <a:gd name="T88" fmla="*/ 274 w 379"/>
                <a:gd name="T89" fmla="*/ 207 h 441"/>
                <a:gd name="T90" fmla="*/ 256 w 379"/>
                <a:gd name="T91" fmla="*/ 207 h 441"/>
                <a:gd name="T92" fmla="*/ 246 w 379"/>
                <a:gd name="T93" fmla="*/ 195 h 441"/>
                <a:gd name="T94" fmla="*/ 258 w 379"/>
                <a:gd name="T95" fmla="*/ 163 h 441"/>
                <a:gd name="T96" fmla="*/ 264 w 379"/>
                <a:gd name="T97" fmla="*/ 129 h 441"/>
                <a:gd name="T98" fmla="*/ 238 w 379"/>
                <a:gd name="T99" fmla="*/ 123 h 441"/>
                <a:gd name="T100" fmla="*/ 220 w 379"/>
                <a:gd name="T101" fmla="*/ 115 h 441"/>
                <a:gd name="T102" fmla="*/ 216 w 379"/>
                <a:gd name="T103" fmla="*/ 95 h 441"/>
                <a:gd name="T104" fmla="*/ 208 w 379"/>
                <a:gd name="T105" fmla="*/ 63 h 4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41"/>
                <a:gd name="T161" fmla="*/ 379 w 379"/>
                <a:gd name="T162" fmla="*/ 441 h 4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41">
                  <a:moveTo>
                    <a:pt x="202" y="48"/>
                  </a:moveTo>
                  <a:lnTo>
                    <a:pt x="197" y="39"/>
                  </a:lnTo>
                  <a:lnTo>
                    <a:pt x="193" y="30"/>
                  </a:lnTo>
                  <a:lnTo>
                    <a:pt x="189" y="20"/>
                  </a:lnTo>
                  <a:lnTo>
                    <a:pt x="185" y="11"/>
                  </a:lnTo>
                  <a:lnTo>
                    <a:pt x="184" y="7"/>
                  </a:lnTo>
                  <a:lnTo>
                    <a:pt x="184" y="3"/>
                  </a:lnTo>
                  <a:lnTo>
                    <a:pt x="183" y="0"/>
                  </a:lnTo>
                  <a:lnTo>
                    <a:pt x="182" y="0"/>
                  </a:lnTo>
                  <a:lnTo>
                    <a:pt x="177" y="4"/>
                  </a:lnTo>
                  <a:lnTo>
                    <a:pt x="174" y="10"/>
                  </a:lnTo>
                  <a:lnTo>
                    <a:pt x="172" y="16"/>
                  </a:lnTo>
                  <a:lnTo>
                    <a:pt x="170" y="22"/>
                  </a:lnTo>
                  <a:lnTo>
                    <a:pt x="168" y="32"/>
                  </a:lnTo>
                  <a:lnTo>
                    <a:pt x="166" y="41"/>
                  </a:lnTo>
                  <a:lnTo>
                    <a:pt x="164" y="51"/>
                  </a:lnTo>
                  <a:lnTo>
                    <a:pt x="161" y="60"/>
                  </a:lnTo>
                  <a:lnTo>
                    <a:pt x="160" y="63"/>
                  </a:lnTo>
                  <a:lnTo>
                    <a:pt x="158" y="66"/>
                  </a:lnTo>
                  <a:lnTo>
                    <a:pt x="156" y="68"/>
                  </a:lnTo>
                  <a:lnTo>
                    <a:pt x="153" y="68"/>
                  </a:lnTo>
                  <a:lnTo>
                    <a:pt x="148" y="67"/>
                  </a:lnTo>
                  <a:lnTo>
                    <a:pt x="144" y="64"/>
                  </a:lnTo>
                  <a:lnTo>
                    <a:pt x="140" y="60"/>
                  </a:lnTo>
                  <a:lnTo>
                    <a:pt x="136" y="57"/>
                  </a:lnTo>
                  <a:lnTo>
                    <a:pt x="133" y="55"/>
                  </a:lnTo>
                  <a:lnTo>
                    <a:pt x="132" y="53"/>
                  </a:lnTo>
                  <a:lnTo>
                    <a:pt x="129" y="51"/>
                  </a:lnTo>
                  <a:lnTo>
                    <a:pt x="127" y="51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26" y="57"/>
                  </a:lnTo>
                  <a:lnTo>
                    <a:pt x="127" y="60"/>
                  </a:lnTo>
                  <a:lnTo>
                    <a:pt x="130" y="67"/>
                  </a:lnTo>
                  <a:lnTo>
                    <a:pt x="135" y="74"/>
                  </a:lnTo>
                  <a:lnTo>
                    <a:pt x="138" y="81"/>
                  </a:lnTo>
                  <a:lnTo>
                    <a:pt x="141" y="88"/>
                  </a:lnTo>
                  <a:lnTo>
                    <a:pt x="142" y="94"/>
                  </a:lnTo>
                  <a:lnTo>
                    <a:pt x="143" y="100"/>
                  </a:lnTo>
                  <a:lnTo>
                    <a:pt x="142" y="106"/>
                  </a:lnTo>
                  <a:lnTo>
                    <a:pt x="141" y="112"/>
                  </a:lnTo>
                  <a:lnTo>
                    <a:pt x="141" y="113"/>
                  </a:lnTo>
                  <a:lnTo>
                    <a:pt x="139" y="115"/>
                  </a:lnTo>
                  <a:lnTo>
                    <a:pt x="137" y="116"/>
                  </a:lnTo>
                  <a:lnTo>
                    <a:pt x="136" y="117"/>
                  </a:lnTo>
                  <a:lnTo>
                    <a:pt x="130" y="119"/>
                  </a:lnTo>
                  <a:lnTo>
                    <a:pt x="124" y="119"/>
                  </a:lnTo>
                  <a:lnTo>
                    <a:pt x="119" y="120"/>
                  </a:lnTo>
                  <a:lnTo>
                    <a:pt x="116" y="123"/>
                  </a:lnTo>
                  <a:lnTo>
                    <a:pt x="116" y="127"/>
                  </a:lnTo>
                  <a:lnTo>
                    <a:pt x="119" y="131"/>
                  </a:lnTo>
                  <a:lnTo>
                    <a:pt x="122" y="136"/>
                  </a:lnTo>
                  <a:lnTo>
                    <a:pt x="124" y="140"/>
                  </a:lnTo>
                  <a:lnTo>
                    <a:pt x="123" y="147"/>
                  </a:lnTo>
                  <a:lnTo>
                    <a:pt x="122" y="154"/>
                  </a:lnTo>
                  <a:lnTo>
                    <a:pt x="119" y="160"/>
                  </a:lnTo>
                  <a:lnTo>
                    <a:pt x="116" y="166"/>
                  </a:lnTo>
                  <a:lnTo>
                    <a:pt x="113" y="167"/>
                  </a:lnTo>
                  <a:lnTo>
                    <a:pt x="110" y="167"/>
                  </a:lnTo>
                  <a:lnTo>
                    <a:pt x="107" y="166"/>
                  </a:lnTo>
                  <a:lnTo>
                    <a:pt x="104" y="166"/>
                  </a:lnTo>
                  <a:lnTo>
                    <a:pt x="100" y="169"/>
                  </a:lnTo>
                  <a:lnTo>
                    <a:pt x="97" y="172"/>
                  </a:lnTo>
                  <a:lnTo>
                    <a:pt x="94" y="176"/>
                  </a:lnTo>
                  <a:lnTo>
                    <a:pt x="92" y="181"/>
                  </a:lnTo>
                  <a:lnTo>
                    <a:pt x="93" y="186"/>
                  </a:lnTo>
                  <a:lnTo>
                    <a:pt x="94" y="192"/>
                  </a:lnTo>
                  <a:lnTo>
                    <a:pt x="96" y="198"/>
                  </a:lnTo>
                  <a:lnTo>
                    <a:pt x="98" y="204"/>
                  </a:lnTo>
                  <a:lnTo>
                    <a:pt x="99" y="206"/>
                  </a:lnTo>
                  <a:lnTo>
                    <a:pt x="101" y="208"/>
                  </a:lnTo>
                  <a:lnTo>
                    <a:pt x="101" y="210"/>
                  </a:lnTo>
                  <a:lnTo>
                    <a:pt x="101" y="212"/>
                  </a:lnTo>
                  <a:lnTo>
                    <a:pt x="99" y="214"/>
                  </a:lnTo>
                  <a:lnTo>
                    <a:pt x="96" y="215"/>
                  </a:lnTo>
                  <a:lnTo>
                    <a:pt x="93" y="216"/>
                  </a:lnTo>
                  <a:lnTo>
                    <a:pt x="90" y="215"/>
                  </a:lnTo>
                  <a:lnTo>
                    <a:pt x="85" y="214"/>
                  </a:lnTo>
                  <a:lnTo>
                    <a:pt x="81" y="211"/>
                  </a:lnTo>
                  <a:lnTo>
                    <a:pt x="77" y="209"/>
                  </a:lnTo>
                  <a:lnTo>
                    <a:pt x="72" y="206"/>
                  </a:lnTo>
                  <a:lnTo>
                    <a:pt x="66" y="203"/>
                  </a:lnTo>
                  <a:lnTo>
                    <a:pt x="60" y="200"/>
                  </a:lnTo>
                  <a:lnTo>
                    <a:pt x="53" y="196"/>
                  </a:lnTo>
                  <a:lnTo>
                    <a:pt x="47" y="195"/>
                  </a:lnTo>
                  <a:lnTo>
                    <a:pt x="39" y="195"/>
                  </a:lnTo>
                  <a:lnTo>
                    <a:pt x="32" y="196"/>
                  </a:lnTo>
                  <a:lnTo>
                    <a:pt x="25" y="199"/>
                  </a:lnTo>
                  <a:lnTo>
                    <a:pt x="21" y="204"/>
                  </a:lnTo>
                  <a:lnTo>
                    <a:pt x="21" y="206"/>
                  </a:lnTo>
                  <a:lnTo>
                    <a:pt x="26" y="207"/>
                  </a:lnTo>
                  <a:lnTo>
                    <a:pt x="33" y="208"/>
                  </a:lnTo>
                  <a:lnTo>
                    <a:pt x="38" y="209"/>
                  </a:lnTo>
                  <a:lnTo>
                    <a:pt x="44" y="214"/>
                  </a:lnTo>
                  <a:lnTo>
                    <a:pt x="50" y="220"/>
                  </a:lnTo>
                  <a:lnTo>
                    <a:pt x="56" y="226"/>
                  </a:lnTo>
                  <a:lnTo>
                    <a:pt x="61" y="232"/>
                  </a:lnTo>
                  <a:lnTo>
                    <a:pt x="66" y="239"/>
                  </a:lnTo>
                  <a:lnTo>
                    <a:pt x="71" y="247"/>
                  </a:lnTo>
                  <a:lnTo>
                    <a:pt x="75" y="254"/>
                  </a:lnTo>
                  <a:lnTo>
                    <a:pt x="81" y="261"/>
                  </a:lnTo>
                  <a:lnTo>
                    <a:pt x="87" y="266"/>
                  </a:lnTo>
                  <a:lnTo>
                    <a:pt x="93" y="269"/>
                  </a:lnTo>
                  <a:lnTo>
                    <a:pt x="100" y="273"/>
                  </a:lnTo>
                  <a:lnTo>
                    <a:pt x="104" y="278"/>
                  </a:lnTo>
                  <a:lnTo>
                    <a:pt x="104" y="281"/>
                  </a:lnTo>
                  <a:lnTo>
                    <a:pt x="101" y="284"/>
                  </a:lnTo>
                  <a:lnTo>
                    <a:pt x="97" y="286"/>
                  </a:lnTo>
                  <a:lnTo>
                    <a:pt x="92" y="287"/>
                  </a:lnTo>
                  <a:lnTo>
                    <a:pt x="84" y="287"/>
                  </a:lnTo>
                  <a:lnTo>
                    <a:pt x="75" y="285"/>
                  </a:lnTo>
                  <a:lnTo>
                    <a:pt x="67" y="283"/>
                  </a:lnTo>
                  <a:lnTo>
                    <a:pt x="58" y="281"/>
                  </a:lnTo>
                  <a:lnTo>
                    <a:pt x="51" y="280"/>
                  </a:lnTo>
                  <a:lnTo>
                    <a:pt x="43" y="279"/>
                  </a:lnTo>
                  <a:lnTo>
                    <a:pt x="36" y="277"/>
                  </a:lnTo>
                  <a:lnTo>
                    <a:pt x="29" y="275"/>
                  </a:lnTo>
                  <a:lnTo>
                    <a:pt x="22" y="272"/>
                  </a:lnTo>
                  <a:lnTo>
                    <a:pt x="16" y="267"/>
                  </a:lnTo>
                  <a:lnTo>
                    <a:pt x="10" y="264"/>
                  </a:lnTo>
                  <a:lnTo>
                    <a:pt x="3" y="264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1" y="283"/>
                  </a:lnTo>
                  <a:lnTo>
                    <a:pt x="3" y="290"/>
                  </a:lnTo>
                  <a:lnTo>
                    <a:pt x="6" y="295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8" y="307"/>
                  </a:lnTo>
                  <a:lnTo>
                    <a:pt x="25" y="312"/>
                  </a:lnTo>
                  <a:lnTo>
                    <a:pt x="32" y="316"/>
                  </a:lnTo>
                  <a:lnTo>
                    <a:pt x="39" y="320"/>
                  </a:lnTo>
                  <a:lnTo>
                    <a:pt x="47" y="324"/>
                  </a:lnTo>
                  <a:lnTo>
                    <a:pt x="53" y="328"/>
                  </a:lnTo>
                  <a:lnTo>
                    <a:pt x="60" y="332"/>
                  </a:lnTo>
                  <a:lnTo>
                    <a:pt x="67" y="337"/>
                  </a:lnTo>
                  <a:lnTo>
                    <a:pt x="72" y="342"/>
                  </a:lnTo>
                  <a:lnTo>
                    <a:pt x="74" y="345"/>
                  </a:lnTo>
                  <a:lnTo>
                    <a:pt x="76" y="349"/>
                  </a:lnTo>
                  <a:lnTo>
                    <a:pt x="76" y="353"/>
                  </a:lnTo>
                  <a:lnTo>
                    <a:pt x="75" y="356"/>
                  </a:lnTo>
                  <a:lnTo>
                    <a:pt x="72" y="360"/>
                  </a:lnTo>
                  <a:lnTo>
                    <a:pt x="68" y="363"/>
                  </a:lnTo>
                  <a:lnTo>
                    <a:pt x="63" y="365"/>
                  </a:lnTo>
                  <a:lnTo>
                    <a:pt x="58" y="368"/>
                  </a:lnTo>
                  <a:lnTo>
                    <a:pt x="53" y="370"/>
                  </a:lnTo>
                  <a:lnTo>
                    <a:pt x="48" y="372"/>
                  </a:lnTo>
                  <a:lnTo>
                    <a:pt x="43" y="374"/>
                  </a:lnTo>
                  <a:lnTo>
                    <a:pt x="38" y="376"/>
                  </a:lnTo>
                  <a:lnTo>
                    <a:pt x="34" y="377"/>
                  </a:lnTo>
                  <a:lnTo>
                    <a:pt x="29" y="378"/>
                  </a:lnTo>
                  <a:lnTo>
                    <a:pt x="26" y="379"/>
                  </a:lnTo>
                  <a:lnTo>
                    <a:pt x="23" y="382"/>
                  </a:lnTo>
                  <a:lnTo>
                    <a:pt x="22" y="388"/>
                  </a:lnTo>
                  <a:lnTo>
                    <a:pt x="23" y="395"/>
                  </a:lnTo>
                  <a:lnTo>
                    <a:pt x="25" y="401"/>
                  </a:lnTo>
                  <a:lnTo>
                    <a:pt x="29" y="405"/>
                  </a:lnTo>
                  <a:lnTo>
                    <a:pt x="41" y="409"/>
                  </a:lnTo>
                  <a:lnTo>
                    <a:pt x="53" y="410"/>
                  </a:lnTo>
                  <a:lnTo>
                    <a:pt x="66" y="411"/>
                  </a:lnTo>
                  <a:lnTo>
                    <a:pt x="78" y="414"/>
                  </a:lnTo>
                  <a:lnTo>
                    <a:pt x="83" y="418"/>
                  </a:lnTo>
                  <a:lnTo>
                    <a:pt x="86" y="424"/>
                  </a:lnTo>
                  <a:lnTo>
                    <a:pt x="90" y="430"/>
                  </a:lnTo>
                  <a:lnTo>
                    <a:pt x="95" y="434"/>
                  </a:lnTo>
                  <a:lnTo>
                    <a:pt x="108" y="434"/>
                  </a:lnTo>
                  <a:lnTo>
                    <a:pt x="121" y="432"/>
                  </a:lnTo>
                  <a:lnTo>
                    <a:pt x="134" y="429"/>
                  </a:lnTo>
                  <a:lnTo>
                    <a:pt x="147" y="428"/>
                  </a:lnTo>
                  <a:lnTo>
                    <a:pt x="158" y="429"/>
                  </a:lnTo>
                  <a:lnTo>
                    <a:pt x="169" y="432"/>
                  </a:lnTo>
                  <a:lnTo>
                    <a:pt x="179" y="434"/>
                  </a:lnTo>
                  <a:lnTo>
                    <a:pt x="190" y="437"/>
                  </a:lnTo>
                  <a:lnTo>
                    <a:pt x="197" y="438"/>
                  </a:lnTo>
                  <a:lnTo>
                    <a:pt x="203" y="439"/>
                  </a:lnTo>
                  <a:lnTo>
                    <a:pt x="210" y="440"/>
                  </a:lnTo>
                  <a:lnTo>
                    <a:pt x="216" y="440"/>
                  </a:lnTo>
                  <a:lnTo>
                    <a:pt x="223" y="437"/>
                  </a:lnTo>
                  <a:lnTo>
                    <a:pt x="229" y="432"/>
                  </a:lnTo>
                  <a:lnTo>
                    <a:pt x="235" y="428"/>
                  </a:lnTo>
                  <a:lnTo>
                    <a:pt x="242" y="425"/>
                  </a:lnTo>
                  <a:lnTo>
                    <a:pt x="248" y="426"/>
                  </a:lnTo>
                  <a:lnTo>
                    <a:pt x="255" y="428"/>
                  </a:lnTo>
                  <a:lnTo>
                    <a:pt x="261" y="430"/>
                  </a:lnTo>
                  <a:lnTo>
                    <a:pt x="268" y="431"/>
                  </a:lnTo>
                  <a:lnTo>
                    <a:pt x="276" y="429"/>
                  </a:lnTo>
                  <a:lnTo>
                    <a:pt x="284" y="425"/>
                  </a:lnTo>
                  <a:lnTo>
                    <a:pt x="292" y="421"/>
                  </a:lnTo>
                  <a:lnTo>
                    <a:pt x="300" y="416"/>
                  </a:lnTo>
                  <a:lnTo>
                    <a:pt x="305" y="414"/>
                  </a:lnTo>
                  <a:lnTo>
                    <a:pt x="311" y="413"/>
                  </a:lnTo>
                  <a:lnTo>
                    <a:pt x="317" y="411"/>
                  </a:lnTo>
                  <a:lnTo>
                    <a:pt x="322" y="408"/>
                  </a:lnTo>
                  <a:lnTo>
                    <a:pt x="332" y="401"/>
                  </a:lnTo>
                  <a:lnTo>
                    <a:pt x="341" y="394"/>
                  </a:lnTo>
                  <a:lnTo>
                    <a:pt x="351" y="386"/>
                  </a:lnTo>
                  <a:lnTo>
                    <a:pt x="360" y="379"/>
                  </a:lnTo>
                  <a:lnTo>
                    <a:pt x="364" y="377"/>
                  </a:lnTo>
                  <a:lnTo>
                    <a:pt x="369" y="374"/>
                  </a:lnTo>
                  <a:lnTo>
                    <a:pt x="374" y="372"/>
                  </a:lnTo>
                  <a:lnTo>
                    <a:pt x="378" y="368"/>
                  </a:lnTo>
                  <a:lnTo>
                    <a:pt x="378" y="364"/>
                  </a:lnTo>
                  <a:lnTo>
                    <a:pt x="376" y="360"/>
                  </a:lnTo>
                  <a:lnTo>
                    <a:pt x="374" y="357"/>
                  </a:lnTo>
                  <a:lnTo>
                    <a:pt x="371" y="353"/>
                  </a:lnTo>
                  <a:lnTo>
                    <a:pt x="369" y="348"/>
                  </a:lnTo>
                  <a:lnTo>
                    <a:pt x="367" y="342"/>
                  </a:lnTo>
                  <a:lnTo>
                    <a:pt x="364" y="337"/>
                  </a:lnTo>
                  <a:lnTo>
                    <a:pt x="360" y="333"/>
                  </a:lnTo>
                  <a:lnTo>
                    <a:pt x="350" y="330"/>
                  </a:lnTo>
                  <a:lnTo>
                    <a:pt x="340" y="328"/>
                  </a:lnTo>
                  <a:lnTo>
                    <a:pt x="330" y="327"/>
                  </a:lnTo>
                  <a:lnTo>
                    <a:pt x="320" y="327"/>
                  </a:lnTo>
                  <a:lnTo>
                    <a:pt x="314" y="328"/>
                  </a:lnTo>
                  <a:lnTo>
                    <a:pt x="308" y="331"/>
                  </a:lnTo>
                  <a:lnTo>
                    <a:pt x="302" y="333"/>
                  </a:lnTo>
                  <a:lnTo>
                    <a:pt x="297" y="333"/>
                  </a:lnTo>
                  <a:lnTo>
                    <a:pt x="291" y="332"/>
                  </a:lnTo>
                  <a:lnTo>
                    <a:pt x="286" y="329"/>
                  </a:lnTo>
                  <a:lnTo>
                    <a:pt x="283" y="326"/>
                  </a:lnTo>
                  <a:lnTo>
                    <a:pt x="282" y="322"/>
                  </a:lnTo>
                  <a:lnTo>
                    <a:pt x="286" y="317"/>
                  </a:lnTo>
                  <a:lnTo>
                    <a:pt x="292" y="315"/>
                  </a:lnTo>
                  <a:lnTo>
                    <a:pt x="299" y="313"/>
                  </a:lnTo>
                  <a:lnTo>
                    <a:pt x="305" y="310"/>
                  </a:lnTo>
                  <a:lnTo>
                    <a:pt x="310" y="305"/>
                  </a:lnTo>
                  <a:lnTo>
                    <a:pt x="315" y="299"/>
                  </a:lnTo>
                  <a:lnTo>
                    <a:pt x="319" y="293"/>
                  </a:lnTo>
                  <a:lnTo>
                    <a:pt x="322" y="287"/>
                  </a:lnTo>
                  <a:lnTo>
                    <a:pt x="325" y="282"/>
                  </a:lnTo>
                  <a:lnTo>
                    <a:pt x="326" y="277"/>
                  </a:lnTo>
                  <a:lnTo>
                    <a:pt x="327" y="272"/>
                  </a:lnTo>
                  <a:lnTo>
                    <a:pt x="325" y="267"/>
                  </a:lnTo>
                  <a:lnTo>
                    <a:pt x="323" y="264"/>
                  </a:lnTo>
                  <a:lnTo>
                    <a:pt x="319" y="262"/>
                  </a:lnTo>
                  <a:lnTo>
                    <a:pt x="315" y="261"/>
                  </a:lnTo>
                  <a:lnTo>
                    <a:pt x="311" y="261"/>
                  </a:lnTo>
                  <a:lnTo>
                    <a:pt x="306" y="263"/>
                  </a:lnTo>
                  <a:lnTo>
                    <a:pt x="301" y="266"/>
                  </a:lnTo>
                  <a:lnTo>
                    <a:pt x="296" y="269"/>
                  </a:lnTo>
                  <a:lnTo>
                    <a:pt x="291" y="270"/>
                  </a:lnTo>
                  <a:lnTo>
                    <a:pt x="288" y="269"/>
                  </a:lnTo>
                  <a:lnTo>
                    <a:pt x="285" y="267"/>
                  </a:lnTo>
                  <a:lnTo>
                    <a:pt x="283" y="264"/>
                  </a:lnTo>
                  <a:lnTo>
                    <a:pt x="282" y="261"/>
                  </a:lnTo>
                  <a:lnTo>
                    <a:pt x="283" y="259"/>
                  </a:lnTo>
                  <a:lnTo>
                    <a:pt x="286" y="257"/>
                  </a:lnTo>
                  <a:lnTo>
                    <a:pt x="289" y="255"/>
                  </a:lnTo>
                  <a:lnTo>
                    <a:pt x="291" y="253"/>
                  </a:lnTo>
                  <a:lnTo>
                    <a:pt x="293" y="247"/>
                  </a:lnTo>
                  <a:lnTo>
                    <a:pt x="295" y="241"/>
                  </a:lnTo>
                  <a:lnTo>
                    <a:pt x="296" y="235"/>
                  </a:lnTo>
                  <a:lnTo>
                    <a:pt x="297" y="229"/>
                  </a:lnTo>
                  <a:lnTo>
                    <a:pt x="297" y="221"/>
                  </a:lnTo>
                  <a:lnTo>
                    <a:pt x="296" y="214"/>
                  </a:lnTo>
                  <a:lnTo>
                    <a:pt x="295" y="205"/>
                  </a:lnTo>
                  <a:lnTo>
                    <a:pt x="294" y="198"/>
                  </a:lnTo>
                  <a:lnTo>
                    <a:pt x="292" y="194"/>
                  </a:lnTo>
                  <a:lnTo>
                    <a:pt x="289" y="189"/>
                  </a:lnTo>
                  <a:lnTo>
                    <a:pt x="286" y="186"/>
                  </a:lnTo>
                  <a:lnTo>
                    <a:pt x="282" y="183"/>
                  </a:lnTo>
                  <a:lnTo>
                    <a:pt x="281" y="184"/>
                  </a:lnTo>
                  <a:lnTo>
                    <a:pt x="280" y="186"/>
                  </a:lnTo>
                  <a:lnTo>
                    <a:pt x="280" y="189"/>
                  </a:lnTo>
                  <a:lnTo>
                    <a:pt x="279" y="192"/>
                  </a:lnTo>
                  <a:lnTo>
                    <a:pt x="279" y="195"/>
                  </a:lnTo>
                  <a:lnTo>
                    <a:pt x="278" y="198"/>
                  </a:lnTo>
                  <a:lnTo>
                    <a:pt x="278" y="201"/>
                  </a:lnTo>
                  <a:lnTo>
                    <a:pt x="276" y="204"/>
                  </a:lnTo>
                  <a:lnTo>
                    <a:pt x="274" y="207"/>
                  </a:lnTo>
                  <a:lnTo>
                    <a:pt x="272" y="211"/>
                  </a:lnTo>
                  <a:lnTo>
                    <a:pt x="269" y="214"/>
                  </a:lnTo>
                  <a:lnTo>
                    <a:pt x="265" y="215"/>
                  </a:lnTo>
                  <a:lnTo>
                    <a:pt x="261" y="214"/>
                  </a:lnTo>
                  <a:lnTo>
                    <a:pt x="259" y="211"/>
                  </a:lnTo>
                  <a:lnTo>
                    <a:pt x="256" y="207"/>
                  </a:lnTo>
                  <a:lnTo>
                    <a:pt x="253" y="204"/>
                  </a:lnTo>
                  <a:lnTo>
                    <a:pt x="251" y="202"/>
                  </a:lnTo>
                  <a:lnTo>
                    <a:pt x="248" y="201"/>
                  </a:lnTo>
                  <a:lnTo>
                    <a:pt x="246" y="200"/>
                  </a:lnTo>
                  <a:lnTo>
                    <a:pt x="245" y="198"/>
                  </a:lnTo>
                  <a:lnTo>
                    <a:pt x="246" y="195"/>
                  </a:lnTo>
                  <a:lnTo>
                    <a:pt x="249" y="194"/>
                  </a:lnTo>
                  <a:lnTo>
                    <a:pt x="252" y="192"/>
                  </a:lnTo>
                  <a:lnTo>
                    <a:pt x="253" y="189"/>
                  </a:lnTo>
                  <a:lnTo>
                    <a:pt x="256" y="181"/>
                  </a:lnTo>
                  <a:lnTo>
                    <a:pt x="257" y="172"/>
                  </a:lnTo>
                  <a:lnTo>
                    <a:pt x="258" y="163"/>
                  </a:lnTo>
                  <a:lnTo>
                    <a:pt x="259" y="155"/>
                  </a:lnTo>
                  <a:lnTo>
                    <a:pt x="261" y="149"/>
                  </a:lnTo>
                  <a:lnTo>
                    <a:pt x="263" y="143"/>
                  </a:lnTo>
                  <a:lnTo>
                    <a:pt x="265" y="137"/>
                  </a:lnTo>
                  <a:lnTo>
                    <a:pt x="265" y="132"/>
                  </a:lnTo>
                  <a:lnTo>
                    <a:pt x="264" y="129"/>
                  </a:lnTo>
                  <a:lnTo>
                    <a:pt x="261" y="126"/>
                  </a:lnTo>
                  <a:lnTo>
                    <a:pt x="257" y="124"/>
                  </a:lnTo>
                  <a:lnTo>
                    <a:pt x="253" y="123"/>
                  </a:lnTo>
                  <a:lnTo>
                    <a:pt x="248" y="122"/>
                  </a:lnTo>
                  <a:lnTo>
                    <a:pt x="243" y="123"/>
                  </a:lnTo>
                  <a:lnTo>
                    <a:pt x="238" y="123"/>
                  </a:lnTo>
                  <a:lnTo>
                    <a:pt x="233" y="123"/>
                  </a:lnTo>
                  <a:lnTo>
                    <a:pt x="230" y="122"/>
                  </a:lnTo>
                  <a:lnTo>
                    <a:pt x="227" y="121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0" y="115"/>
                  </a:lnTo>
                  <a:lnTo>
                    <a:pt x="218" y="112"/>
                  </a:lnTo>
                  <a:lnTo>
                    <a:pt x="217" y="109"/>
                  </a:lnTo>
                  <a:lnTo>
                    <a:pt x="216" y="106"/>
                  </a:lnTo>
                  <a:lnTo>
                    <a:pt x="216" y="102"/>
                  </a:lnTo>
                  <a:lnTo>
                    <a:pt x="216" y="99"/>
                  </a:lnTo>
                  <a:lnTo>
                    <a:pt x="216" y="95"/>
                  </a:lnTo>
                  <a:lnTo>
                    <a:pt x="216" y="91"/>
                  </a:lnTo>
                  <a:lnTo>
                    <a:pt x="215" y="86"/>
                  </a:lnTo>
                  <a:lnTo>
                    <a:pt x="214" y="80"/>
                  </a:lnTo>
                  <a:lnTo>
                    <a:pt x="212" y="74"/>
                  </a:lnTo>
                  <a:lnTo>
                    <a:pt x="210" y="68"/>
                  </a:lnTo>
                  <a:lnTo>
                    <a:pt x="208" y="63"/>
                  </a:lnTo>
                  <a:lnTo>
                    <a:pt x="206" y="58"/>
                  </a:lnTo>
                  <a:lnTo>
                    <a:pt x="204" y="53"/>
                  </a:lnTo>
                  <a:lnTo>
                    <a:pt x="202" y="48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85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Ecological Climatology © 2008 G. Bonan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 rot="-5400000">
            <a:off x="29781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1958</a:t>
            </a:r>
            <a:endParaRPr lang="en-US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 rot="-5400000">
            <a:off x="31400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1960</a:t>
            </a:r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 rot="-5400000">
            <a:off x="330200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1962</a:t>
            </a:r>
            <a:endParaRPr 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 rot="-5400000">
            <a:off x="34734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1964</a:t>
            </a:r>
            <a:endParaRPr 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 rot="-5400000">
            <a:off x="36353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1966</a:t>
            </a:r>
            <a:endParaRPr lang="en-US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 rot="-5400000">
            <a:off x="379730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1968</a:t>
            </a:r>
            <a:endParaRPr lang="en-US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 rot="-5400000">
            <a:off x="39592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1970</a:t>
            </a:r>
            <a:endParaRPr lang="en-US"/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 rot="-5400000">
            <a:off x="41211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1972</a:t>
            </a:r>
            <a:endParaRPr lang="en-US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 rot="-5400000">
            <a:off x="429260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1974</a:t>
            </a:r>
            <a:endParaRPr lang="en-US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 rot="-5400000">
            <a:off x="44545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1976</a:t>
            </a:r>
            <a:endParaRPr lang="en-US"/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 rot="-5400000">
            <a:off x="46164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1978</a:t>
            </a:r>
            <a:endParaRPr lang="en-US"/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 rot="-5400000">
            <a:off x="47783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1980</a:t>
            </a:r>
            <a:endParaRPr lang="en-US"/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 rot="-5400000">
            <a:off x="49498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1982</a:t>
            </a:r>
            <a:endParaRPr lang="en-US"/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 rot="-5400000">
            <a:off x="51117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1984</a:t>
            </a:r>
            <a:endParaRPr lang="en-US"/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 rot="-5400000">
            <a:off x="52736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1986</a:t>
            </a:r>
            <a:endParaRPr lang="en-US"/>
          </a:p>
        </p:txBody>
      </p:sp>
      <p:sp>
        <p:nvSpPr>
          <p:cNvPr id="6161" name="Rectangle 19"/>
          <p:cNvSpPr>
            <a:spLocks noChangeArrowheads="1"/>
          </p:cNvSpPr>
          <p:nvPr/>
        </p:nvSpPr>
        <p:spPr bwMode="auto">
          <a:xfrm rot="-5400000">
            <a:off x="543560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1988</a:t>
            </a:r>
            <a:endParaRPr lang="en-US"/>
          </a:p>
        </p:txBody>
      </p:sp>
      <p:sp>
        <p:nvSpPr>
          <p:cNvPr id="6162" name="Rectangle 20"/>
          <p:cNvSpPr>
            <a:spLocks noChangeArrowheads="1"/>
          </p:cNvSpPr>
          <p:nvPr/>
        </p:nvSpPr>
        <p:spPr bwMode="auto">
          <a:xfrm rot="-5400000">
            <a:off x="55975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1990</a:t>
            </a:r>
            <a:endParaRPr lang="en-US"/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 rot="-5400000">
            <a:off x="57689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1992</a:t>
            </a:r>
            <a:endParaRPr lang="en-US"/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 rot="-5400000">
            <a:off x="5929313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1994</a:t>
            </a:r>
            <a:endParaRPr lang="en-US"/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 rot="-5400000">
            <a:off x="60928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1996</a:t>
            </a:r>
            <a:endParaRPr lang="en-US"/>
          </a:p>
        </p:txBody>
      </p:sp>
      <p:sp>
        <p:nvSpPr>
          <p:cNvPr id="6166" name="Rectangle 24"/>
          <p:cNvSpPr>
            <a:spLocks noChangeArrowheads="1"/>
          </p:cNvSpPr>
          <p:nvPr/>
        </p:nvSpPr>
        <p:spPr bwMode="auto">
          <a:xfrm rot="-5400000">
            <a:off x="6254750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1998</a:t>
            </a:r>
            <a:endParaRPr lang="en-US"/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 rot="-5400000">
            <a:off x="641667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2000</a:t>
            </a:r>
            <a:endParaRPr lang="en-US"/>
          </a:p>
        </p:txBody>
      </p:sp>
      <p:sp>
        <p:nvSpPr>
          <p:cNvPr id="6168" name="Rectangle 26"/>
          <p:cNvSpPr>
            <a:spLocks noChangeArrowheads="1"/>
          </p:cNvSpPr>
          <p:nvPr/>
        </p:nvSpPr>
        <p:spPr bwMode="auto">
          <a:xfrm rot="-5400000">
            <a:off x="6588125" y="360521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2002</a:t>
            </a:r>
            <a:endParaRPr lang="en-US"/>
          </a:p>
        </p:txBody>
      </p:sp>
      <p:sp>
        <p:nvSpPr>
          <p:cNvPr id="6169" name="Rectangle 27"/>
          <p:cNvSpPr>
            <a:spLocks noChangeArrowheads="1"/>
          </p:cNvSpPr>
          <p:nvPr/>
        </p:nvSpPr>
        <p:spPr bwMode="auto">
          <a:xfrm rot="-5400000">
            <a:off x="6750050" y="35893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2004</a:t>
            </a:r>
            <a:endParaRPr lang="en-US"/>
          </a:p>
        </p:txBody>
      </p:sp>
      <p:sp>
        <p:nvSpPr>
          <p:cNvPr id="6170" name="Rectangle 28"/>
          <p:cNvSpPr>
            <a:spLocks noChangeArrowheads="1"/>
          </p:cNvSpPr>
          <p:nvPr/>
        </p:nvSpPr>
        <p:spPr bwMode="auto">
          <a:xfrm>
            <a:off x="3074988" y="1239838"/>
            <a:ext cx="39338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3074988" y="3182938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>
            <a:off x="3074988" y="2906713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>
            <a:off x="3074988" y="2630488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2"/>
          <p:cNvSpPr>
            <a:spLocks noChangeShapeType="1"/>
          </p:cNvSpPr>
          <p:nvPr/>
        </p:nvSpPr>
        <p:spPr bwMode="auto">
          <a:xfrm>
            <a:off x="3074988" y="2354263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3"/>
          <p:cNvSpPr>
            <a:spLocks noChangeShapeType="1"/>
          </p:cNvSpPr>
          <p:nvPr/>
        </p:nvSpPr>
        <p:spPr bwMode="auto">
          <a:xfrm>
            <a:off x="3074988" y="2068513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4"/>
          <p:cNvSpPr>
            <a:spLocks noChangeShapeType="1"/>
          </p:cNvSpPr>
          <p:nvPr/>
        </p:nvSpPr>
        <p:spPr bwMode="auto">
          <a:xfrm>
            <a:off x="3074988" y="1792288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35"/>
          <p:cNvSpPr>
            <a:spLocks noChangeShapeType="1"/>
          </p:cNvSpPr>
          <p:nvPr/>
        </p:nvSpPr>
        <p:spPr bwMode="auto">
          <a:xfrm>
            <a:off x="3074988" y="1516063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6"/>
          <p:cNvSpPr>
            <a:spLocks noChangeShapeType="1"/>
          </p:cNvSpPr>
          <p:nvPr/>
        </p:nvSpPr>
        <p:spPr bwMode="auto">
          <a:xfrm>
            <a:off x="3074988" y="1239838"/>
            <a:ext cx="3933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37"/>
          <p:cNvSpPr>
            <a:spLocks noChangeShapeType="1"/>
          </p:cNvSpPr>
          <p:nvPr/>
        </p:nvSpPr>
        <p:spPr bwMode="auto">
          <a:xfrm>
            <a:off x="32369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38"/>
          <p:cNvSpPr>
            <a:spLocks noChangeShapeType="1"/>
          </p:cNvSpPr>
          <p:nvPr/>
        </p:nvSpPr>
        <p:spPr bwMode="auto">
          <a:xfrm>
            <a:off x="339883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1" name="Line 39"/>
          <p:cNvSpPr>
            <a:spLocks noChangeShapeType="1"/>
          </p:cNvSpPr>
          <p:nvPr/>
        </p:nvSpPr>
        <p:spPr bwMode="auto">
          <a:xfrm>
            <a:off x="35702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40"/>
          <p:cNvSpPr>
            <a:spLocks noChangeShapeType="1"/>
          </p:cNvSpPr>
          <p:nvPr/>
        </p:nvSpPr>
        <p:spPr bwMode="auto">
          <a:xfrm>
            <a:off x="37322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41"/>
          <p:cNvSpPr>
            <a:spLocks noChangeShapeType="1"/>
          </p:cNvSpPr>
          <p:nvPr/>
        </p:nvSpPr>
        <p:spPr bwMode="auto">
          <a:xfrm>
            <a:off x="389413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42"/>
          <p:cNvSpPr>
            <a:spLocks noChangeShapeType="1"/>
          </p:cNvSpPr>
          <p:nvPr/>
        </p:nvSpPr>
        <p:spPr bwMode="auto">
          <a:xfrm>
            <a:off x="40560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" name="Line 43"/>
          <p:cNvSpPr>
            <a:spLocks noChangeShapeType="1"/>
          </p:cNvSpPr>
          <p:nvPr/>
        </p:nvSpPr>
        <p:spPr bwMode="auto">
          <a:xfrm>
            <a:off x="42179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6" name="Line 44"/>
          <p:cNvSpPr>
            <a:spLocks noChangeShapeType="1"/>
          </p:cNvSpPr>
          <p:nvPr/>
        </p:nvSpPr>
        <p:spPr bwMode="auto">
          <a:xfrm>
            <a:off x="438943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45"/>
          <p:cNvSpPr>
            <a:spLocks noChangeShapeType="1"/>
          </p:cNvSpPr>
          <p:nvPr/>
        </p:nvSpPr>
        <p:spPr bwMode="auto">
          <a:xfrm>
            <a:off x="45513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46"/>
          <p:cNvSpPr>
            <a:spLocks noChangeShapeType="1"/>
          </p:cNvSpPr>
          <p:nvPr/>
        </p:nvSpPr>
        <p:spPr bwMode="auto">
          <a:xfrm>
            <a:off x="47132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47"/>
          <p:cNvSpPr>
            <a:spLocks noChangeShapeType="1"/>
          </p:cNvSpPr>
          <p:nvPr/>
        </p:nvSpPr>
        <p:spPr bwMode="auto">
          <a:xfrm>
            <a:off x="48752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48"/>
          <p:cNvSpPr>
            <a:spLocks noChangeShapeType="1"/>
          </p:cNvSpPr>
          <p:nvPr/>
        </p:nvSpPr>
        <p:spPr bwMode="auto">
          <a:xfrm>
            <a:off x="50466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49"/>
          <p:cNvSpPr>
            <a:spLocks noChangeShapeType="1"/>
          </p:cNvSpPr>
          <p:nvPr/>
        </p:nvSpPr>
        <p:spPr bwMode="auto">
          <a:xfrm>
            <a:off x="52085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50"/>
          <p:cNvSpPr>
            <a:spLocks noChangeShapeType="1"/>
          </p:cNvSpPr>
          <p:nvPr/>
        </p:nvSpPr>
        <p:spPr bwMode="auto">
          <a:xfrm>
            <a:off x="53705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51"/>
          <p:cNvSpPr>
            <a:spLocks noChangeShapeType="1"/>
          </p:cNvSpPr>
          <p:nvPr/>
        </p:nvSpPr>
        <p:spPr bwMode="auto">
          <a:xfrm>
            <a:off x="553243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52"/>
          <p:cNvSpPr>
            <a:spLocks noChangeShapeType="1"/>
          </p:cNvSpPr>
          <p:nvPr/>
        </p:nvSpPr>
        <p:spPr bwMode="auto">
          <a:xfrm>
            <a:off x="56943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53"/>
          <p:cNvSpPr>
            <a:spLocks noChangeShapeType="1"/>
          </p:cNvSpPr>
          <p:nvPr/>
        </p:nvSpPr>
        <p:spPr bwMode="auto">
          <a:xfrm>
            <a:off x="58658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Line 54"/>
          <p:cNvSpPr>
            <a:spLocks noChangeShapeType="1"/>
          </p:cNvSpPr>
          <p:nvPr/>
        </p:nvSpPr>
        <p:spPr bwMode="auto">
          <a:xfrm>
            <a:off x="602773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55"/>
          <p:cNvSpPr>
            <a:spLocks noChangeShapeType="1"/>
          </p:cNvSpPr>
          <p:nvPr/>
        </p:nvSpPr>
        <p:spPr bwMode="auto">
          <a:xfrm>
            <a:off x="61896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Line 56"/>
          <p:cNvSpPr>
            <a:spLocks noChangeShapeType="1"/>
          </p:cNvSpPr>
          <p:nvPr/>
        </p:nvSpPr>
        <p:spPr bwMode="auto">
          <a:xfrm>
            <a:off x="63515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9" name="Line 57"/>
          <p:cNvSpPr>
            <a:spLocks noChangeShapeType="1"/>
          </p:cNvSpPr>
          <p:nvPr/>
        </p:nvSpPr>
        <p:spPr bwMode="auto">
          <a:xfrm>
            <a:off x="65135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0" name="Line 58"/>
          <p:cNvSpPr>
            <a:spLocks noChangeShapeType="1"/>
          </p:cNvSpPr>
          <p:nvPr/>
        </p:nvSpPr>
        <p:spPr bwMode="auto">
          <a:xfrm>
            <a:off x="668496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1" name="Line 59"/>
          <p:cNvSpPr>
            <a:spLocks noChangeShapeType="1"/>
          </p:cNvSpPr>
          <p:nvPr/>
        </p:nvSpPr>
        <p:spPr bwMode="auto">
          <a:xfrm>
            <a:off x="6846888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2" name="Line 60"/>
          <p:cNvSpPr>
            <a:spLocks noChangeShapeType="1"/>
          </p:cNvSpPr>
          <p:nvPr/>
        </p:nvSpPr>
        <p:spPr bwMode="auto">
          <a:xfrm>
            <a:off x="7008813" y="1239838"/>
            <a:ext cx="1587" cy="2219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3074988" y="1239838"/>
            <a:ext cx="3933825" cy="221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4" name="Line 62"/>
          <p:cNvSpPr>
            <a:spLocks noChangeShapeType="1"/>
          </p:cNvSpPr>
          <p:nvPr/>
        </p:nvSpPr>
        <p:spPr bwMode="auto">
          <a:xfrm>
            <a:off x="3074988" y="1239838"/>
            <a:ext cx="1587" cy="2219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5" name="Line 63"/>
          <p:cNvSpPr>
            <a:spLocks noChangeShapeType="1"/>
          </p:cNvSpPr>
          <p:nvPr/>
        </p:nvSpPr>
        <p:spPr bwMode="auto">
          <a:xfrm>
            <a:off x="3027363" y="3459163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6" name="Line 64"/>
          <p:cNvSpPr>
            <a:spLocks noChangeShapeType="1"/>
          </p:cNvSpPr>
          <p:nvPr/>
        </p:nvSpPr>
        <p:spPr bwMode="auto">
          <a:xfrm>
            <a:off x="3027363" y="3182938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7" name="Line 65"/>
          <p:cNvSpPr>
            <a:spLocks noChangeShapeType="1"/>
          </p:cNvSpPr>
          <p:nvPr/>
        </p:nvSpPr>
        <p:spPr bwMode="auto">
          <a:xfrm>
            <a:off x="3027363" y="2906713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8" name="Line 66"/>
          <p:cNvSpPr>
            <a:spLocks noChangeShapeType="1"/>
          </p:cNvSpPr>
          <p:nvPr/>
        </p:nvSpPr>
        <p:spPr bwMode="auto">
          <a:xfrm>
            <a:off x="3027363" y="2630488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9" name="Line 67"/>
          <p:cNvSpPr>
            <a:spLocks noChangeShapeType="1"/>
          </p:cNvSpPr>
          <p:nvPr/>
        </p:nvSpPr>
        <p:spPr bwMode="auto">
          <a:xfrm>
            <a:off x="3027363" y="2354263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0" name="Line 68"/>
          <p:cNvSpPr>
            <a:spLocks noChangeShapeType="1"/>
          </p:cNvSpPr>
          <p:nvPr/>
        </p:nvSpPr>
        <p:spPr bwMode="auto">
          <a:xfrm>
            <a:off x="3027363" y="2068513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Line 69"/>
          <p:cNvSpPr>
            <a:spLocks noChangeShapeType="1"/>
          </p:cNvSpPr>
          <p:nvPr/>
        </p:nvSpPr>
        <p:spPr bwMode="auto">
          <a:xfrm>
            <a:off x="3027363" y="1792288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2" name="Line 70"/>
          <p:cNvSpPr>
            <a:spLocks noChangeShapeType="1"/>
          </p:cNvSpPr>
          <p:nvPr/>
        </p:nvSpPr>
        <p:spPr bwMode="auto">
          <a:xfrm>
            <a:off x="3027363" y="1516063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3" name="Line 71"/>
          <p:cNvSpPr>
            <a:spLocks noChangeShapeType="1"/>
          </p:cNvSpPr>
          <p:nvPr/>
        </p:nvSpPr>
        <p:spPr bwMode="auto">
          <a:xfrm>
            <a:off x="3027363" y="1239838"/>
            <a:ext cx="47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4" name="Line 72"/>
          <p:cNvSpPr>
            <a:spLocks noChangeShapeType="1"/>
          </p:cNvSpPr>
          <p:nvPr/>
        </p:nvSpPr>
        <p:spPr bwMode="auto">
          <a:xfrm>
            <a:off x="3074988" y="3459163"/>
            <a:ext cx="39338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5" name="Line 73"/>
          <p:cNvSpPr>
            <a:spLocks noChangeShapeType="1"/>
          </p:cNvSpPr>
          <p:nvPr/>
        </p:nvSpPr>
        <p:spPr bwMode="auto">
          <a:xfrm flipV="1">
            <a:off x="30749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6" name="Line 74"/>
          <p:cNvSpPr>
            <a:spLocks noChangeShapeType="1"/>
          </p:cNvSpPr>
          <p:nvPr/>
        </p:nvSpPr>
        <p:spPr bwMode="auto">
          <a:xfrm flipV="1">
            <a:off x="31607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7" name="Line 75"/>
          <p:cNvSpPr>
            <a:spLocks noChangeShapeType="1"/>
          </p:cNvSpPr>
          <p:nvPr/>
        </p:nvSpPr>
        <p:spPr bwMode="auto">
          <a:xfrm flipV="1">
            <a:off x="32369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8" name="Line 76"/>
          <p:cNvSpPr>
            <a:spLocks noChangeShapeType="1"/>
          </p:cNvSpPr>
          <p:nvPr/>
        </p:nvSpPr>
        <p:spPr bwMode="auto">
          <a:xfrm flipV="1">
            <a:off x="33226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9" name="Line 77"/>
          <p:cNvSpPr>
            <a:spLocks noChangeShapeType="1"/>
          </p:cNvSpPr>
          <p:nvPr/>
        </p:nvSpPr>
        <p:spPr bwMode="auto">
          <a:xfrm flipV="1">
            <a:off x="33988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0" name="Line 78"/>
          <p:cNvSpPr>
            <a:spLocks noChangeShapeType="1"/>
          </p:cNvSpPr>
          <p:nvPr/>
        </p:nvSpPr>
        <p:spPr bwMode="auto">
          <a:xfrm flipV="1">
            <a:off x="34845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1" name="Line 79"/>
          <p:cNvSpPr>
            <a:spLocks noChangeShapeType="1"/>
          </p:cNvSpPr>
          <p:nvPr/>
        </p:nvSpPr>
        <p:spPr bwMode="auto">
          <a:xfrm flipV="1">
            <a:off x="35702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2" name="Line 80"/>
          <p:cNvSpPr>
            <a:spLocks noChangeShapeType="1"/>
          </p:cNvSpPr>
          <p:nvPr/>
        </p:nvSpPr>
        <p:spPr bwMode="auto">
          <a:xfrm flipV="1">
            <a:off x="36464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3" name="Line 81"/>
          <p:cNvSpPr>
            <a:spLocks noChangeShapeType="1"/>
          </p:cNvSpPr>
          <p:nvPr/>
        </p:nvSpPr>
        <p:spPr bwMode="auto">
          <a:xfrm flipV="1">
            <a:off x="37322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4" name="Line 82"/>
          <p:cNvSpPr>
            <a:spLocks noChangeShapeType="1"/>
          </p:cNvSpPr>
          <p:nvPr/>
        </p:nvSpPr>
        <p:spPr bwMode="auto">
          <a:xfrm flipV="1">
            <a:off x="38084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5" name="Line 83"/>
          <p:cNvSpPr>
            <a:spLocks noChangeShapeType="1"/>
          </p:cNvSpPr>
          <p:nvPr/>
        </p:nvSpPr>
        <p:spPr bwMode="auto">
          <a:xfrm flipV="1">
            <a:off x="38941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" name="Line 84"/>
          <p:cNvSpPr>
            <a:spLocks noChangeShapeType="1"/>
          </p:cNvSpPr>
          <p:nvPr/>
        </p:nvSpPr>
        <p:spPr bwMode="auto">
          <a:xfrm flipV="1">
            <a:off x="39798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" name="Line 85"/>
          <p:cNvSpPr>
            <a:spLocks noChangeShapeType="1"/>
          </p:cNvSpPr>
          <p:nvPr/>
        </p:nvSpPr>
        <p:spPr bwMode="auto">
          <a:xfrm flipV="1">
            <a:off x="40560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8" name="Line 86"/>
          <p:cNvSpPr>
            <a:spLocks noChangeShapeType="1"/>
          </p:cNvSpPr>
          <p:nvPr/>
        </p:nvSpPr>
        <p:spPr bwMode="auto">
          <a:xfrm flipV="1">
            <a:off x="41417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9" name="Line 87"/>
          <p:cNvSpPr>
            <a:spLocks noChangeShapeType="1"/>
          </p:cNvSpPr>
          <p:nvPr/>
        </p:nvSpPr>
        <p:spPr bwMode="auto">
          <a:xfrm flipV="1">
            <a:off x="42179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0" name="Line 88"/>
          <p:cNvSpPr>
            <a:spLocks noChangeShapeType="1"/>
          </p:cNvSpPr>
          <p:nvPr/>
        </p:nvSpPr>
        <p:spPr bwMode="auto">
          <a:xfrm flipV="1">
            <a:off x="43037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1" name="Line 89"/>
          <p:cNvSpPr>
            <a:spLocks noChangeShapeType="1"/>
          </p:cNvSpPr>
          <p:nvPr/>
        </p:nvSpPr>
        <p:spPr bwMode="auto">
          <a:xfrm flipV="1">
            <a:off x="43894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2" name="Line 90"/>
          <p:cNvSpPr>
            <a:spLocks noChangeShapeType="1"/>
          </p:cNvSpPr>
          <p:nvPr/>
        </p:nvSpPr>
        <p:spPr bwMode="auto">
          <a:xfrm flipV="1">
            <a:off x="44656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3" name="Line 91"/>
          <p:cNvSpPr>
            <a:spLocks noChangeShapeType="1"/>
          </p:cNvSpPr>
          <p:nvPr/>
        </p:nvSpPr>
        <p:spPr bwMode="auto">
          <a:xfrm flipV="1">
            <a:off x="45513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4" name="Line 92"/>
          <p:cNvSpPr>
            <a:spLocks noChangeShapeType="1"/>
          </p:cNvSpPr>
          <p:nvPr/>
        </p:nvSpPr>
        <p:spPr bwMode="auto">
          <a:xfrm flipV="1">
            <a:off x="46275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5" name="Line 93"/>
          <p:cNvSpPr>
            <a:spLocks noChangeShapeType="1"/>
          </p:cNvSpPr>
          <p:nvPr/>
        </p:nvSpPr>
        <p:spPr bwMode="auto">
          <a:xfrm flipV="1">
            <a:off x="47132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" name="Line 94"/>
          <p:cNvSpPr>
            <a:spLocks noChangeShapeType="1"/>
          </p:cNvSpPr>
          <p:nvPr/>
        </p:nvSpPr>
        <p:spPr bwMode="auto">
          <a:xfrm flipV="1">
            <a:off x="47990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7" name="Line 95"/>
          <p:cNvSpPr>
            <a:spLocks noChangeShapeType="1"/>
          </p:cNvSpPr>
          <p:nvPr/>
        </p:nvSpPr>
        <p:spPr bwMode="auto">
          <a:xfrm flipV="1">
            <a:off x="48752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8" name="Line 96"/>
          <p:cNvSpPr>
            <a:spLocks noChangeShapeType="1"/>
          </p:cNvSpPr>
          <p:nvPr/>
        </p:nvSpPr>
        <p:spPr bwMode="auto">
          <a:xfrm flipV="1">
            <a:off x="49609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9" name="Line 97"/>
          <p:cNvSpPr>
            <a:spLocks noChangeShapeType="1"/>
          </p:cNvSpPr>
          <p:nvPr/>
        </p:nvSpPr>
        <p:spPr bwMode="auto">
          <a:xfrm flipV="1">
            <a:off x="51228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0" name="Line 98"/>
          <p:cNvSpPr>
            <a:spLocks noChangeShapeType="1"/>
          </p:cNvSpPr>
          <p:nvPr/>
        </p:nvSpPr>
        <p:spPr bwMode="auto">
          <a:xfrm flipV="1">
            <a:off x="52085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1" name="Line 99"/>
          <p:cNvSpPr>
            <a:spLocks noChangeShapeType="1"/>
          </p:cNvSpPr>
          <p:nvPr/>
        </p:nvSpPr>
        <p:spPr bwMode="auto">
          <a:xfrm flipV="1">
            <a:off x="52847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2" name="Line 100"/>
          <p:cNvSpPr>
            <a:spLocks noChangeShapeType="1"/>
          </p:cNvSpPr>
          <p:nvPr/>
        </p:nvSpPr>
        <p:spPr bwMode="auto">
          <a:xfrm flipV="1">
            <a:off x="53705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3" name="Line 101"/>
          <p:cNvSpPr>
            <a:spLocks noChangeShapeType="1"/>
          </p:cNvSpPr>
          <p:nvPr/>
        </p:nvSpPr>
        <p:spPr bwMode="auto">
          <a:xfrm flipV="1">
            <a:off x="54562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4" name="Line 102"/>
          <p:cNvSpPr>
            <a:spLocks noChangeShapeType="1"/>
          </p:cNvSpPr>
          <p:nvPr/>
        </p:nvSpPr>
        <p:spPr bwMode="auto">
          <a:xfrm flipV="1">
            <a:off x="55324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5" name="Line 103"/>
          <p:cNvSpPr>
            <a:spLocks noChangeShapeType="1"/>
          </p:cNvSpPr>
          <p:nvPr/>
        </p:nvSpPr>
        <p:spPr bwMode="auto">
          <a:xfrm flipV="1">
            <a:off x="56181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" name="Line 104"/>
          <p:cNvSpPr>
            <a:spLocks noChangeShapeType="1"/>
          </p:cNvSpPr>
          <p:nvPr/>
        </p:nvSpPr>
        <p:spPr bwMode="auto">
          <a:xfrm flipV="1">
            <a:off x="56943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" name="Line 105"/>
          <p:cNvSpPr>
            <a:spLocks noChangeShapeType="1"/>
          </p:cNvSpPr>
          <p:nvPr/>
        </p:nvSpPr>
        <p:spPr bwMode="auto">
          <a:xfrm flipV="1">
            <a:off x="57800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" name="Line 106"/>
          <p:cNvSpPr>
            <a:spLocks noChangeShapeType="1"/>
          </p:cNvSpPr>
          <p:nvPr/>
        </p:nvSpPr>
        <p:spPr bwMode="auto">
          <a:xfrm flipV="1">
            <a:off x="58658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" name="Line 107"/>
          <p:cNvSpPr>
            <a:spLocks noChangeShapeType="1"/>
          </p:cNvSpPr>
          <p:nvPr/>
        </p:nvSpPr>
        <p:spPr bwMode="auto">
          <a:xfrm flipV="1">
            <a:off x="59420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" name="Line 108"/>
          <p:cNvSpPr>
            <a:spLocks noChangeShapeType="1"/>
          </p:cNvSpPr>
          <p:nvPr/>
        </p:nvSpPr>
        <p:spPr bwMode="auto">
          <a:xfrm flipV="1">
            <a:off x="60277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" name="Line 109"/>
          <p:cNvSpPr>
            <a:spLocks noChangeShapeType="1"/>
          </p:cNvSpPr>
          <p:nvPr/>
        </p:nvSpPr>
        <p:spPr bwMode="auto">
          <a:xfrm flipV="1">
            <a:off x="61039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2" name="Line 110"/>
          <p:cNvSpPr>
            <a:spLocks noChangeShapeType="1"/>
          </p:cNvSpPr>
          <p:nvPr/>
        </p:nvSpPr>
        <p:spPr bwMode="auto">
          <a:xfrm flipV="1">
            <a:off x="61896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3" name="Line 111"/>
          <p:cNvSpPr>
            <a:spLocks noChangeShapeType="1"/>
          </p:cNvSpPr>
          <p:nvPr/>
        </p:nvSpPr>
        <p:spPr bwMode="auto">
          <a:xfrm flipV="1">
            <a:off x="62753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" name="Line 112"/>
          <p:cNvSpPr>
            <a:spLocks noChangeShapeType="1"/>
          </p:cNvSpPr>
          <p:nvPr/>
        </p:nvSpPr>
        <p:spPr bwMode="auto">
          <a:xfrm flipV="1">
            <a:off x="63515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" name="Line 113"/>
          <p:cNvSpPr>
            <a:spLocks noChangeShapeType="1"/>
          </p:cNvSpPr>
          <p:nvPr/>
        </p:nvSpPr>
        <p:spPr bwMode="auto">
          <a:xfrm flipV="1">
            <a:off x="64373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" name="Line 114"/>
          <p:cNvSpPr>
            <a:spLocks noChangeShapeType="1"/>
          </p:cNvSpPr>
          <p:nvPr/>
        </p:nvSpPr>
        <p:spPr bwMode="auto">
          <a:xfrm flipV="1">
            <a:off x="65135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7" name="Line 115"/>
          <p:cNvSpPr>
            <a:spLocks noChangeShapeType="1"/>
          </p:cNvSpPr>
          <p:nvPr/>
        </p:nvSpPr>
        <p:spPr bwMode="auto">
          <a:xfrm flipV="1">
            <a:off x="659923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8" name="Line 116"/>
          <p:cNvSpPr>
            <a:spLocks noChangeShapeType="1"/>
          </p:cNvSpPr>
          <p:nvPr/>
        </p:nvSpPr>
        <p:spPr bwMode="auto">
          <a:xfrm flipV="1">
            <a:off x="66849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9" name="Line 117"/>
          <p:cNvSpPr>
            <a:spLocks noChangeShapeType="1"/>
          </p:cNvSpPr>
          <p:nvPr/>
        </p:nvSpPr>
        <p:spPr bwMode="auto">
          <a:xfrm flipV="1">
            <a:off x="676116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0" name="Line 118"/>
          <p:cNvSpPr>
            <a:spLocks noChangeShapeType="1"/>
          </p:cNvSpPr>
          <p:nvPr/>
        </p:nvSpPr>
        <p:spPr bwMode="auto">
          <a:xfrm flipV="1">
            <a:off x="68468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1" name="Line 119"/>
          <p:cNvSpPr>
            <a:spLocks noChangeShapeType="1"/>
          </p:cNvSpPr>
          <p:nvPr/>
        </p:nvSpPr>
        <p:spPr bwMode="auto">
          <a:xfrm flipV="1">
            <a:off x="6923088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2" name="Line 120"/>
          <p:cNvSpPr>
            <a:spLocks noChangeShapeType="1"/>
          </p:cNvSpPr>
          <p:nvPr/>
        </p:nvSpPr>
        <p:spPr bwMode="auto">
          <a:xfrm flipV="1">
            <a:off x="7008813" y="3459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3" name="Line 121"/>
          <p:cNvSpPr>
            <a:spLocks noChangeShapeType="1"/>
          </p:cNvSpPr>
          <p:nvPr/>
        </p:nvSpPr>
        <p:spPr bwMode="auto">
          <a:xfrm flipV="1">
            <a:off x="30749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4" name="Line 122"/>
          <p:cNvSpPr>
            <a:spLocks noChangeShapeType="1"/>
          </p:cNvSpPr>
          <p:nvPr/>
        </p:nvSpPr>
        <p:spPr bwMode="auto">
          <a:xfrm flipV="1">
            <a:off x="32369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5" name="Line 123"/>
          <p:cNvSpPr>
            <a:spLocks noChangeShapeType="1"/>
          </p:cNvSpPr>
          <p:nvPr/>
        </p:nvSpPr>
        <p:spPr bwMode="auto">
          <a:xfrm flipV="1">
            <a:off x="339883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6" name="Line 124"/>
          <p:cNvSpPr>
            <a:spLocks noChangeShapeType="1"/>
          </p:cNvSpPr>
          <p:nvPr/>
        </p:nvSpPr>
        <p:spPr bwMode="auto">
          <a:xfrm flipV="1">
            <a:off x="35702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7" name="Line 125"/>
          <p:cNvSpPr>
            <a:spLocks noChangeShapeType="1"/>
          </p:cNvSpPr>
          <p:nvPr/>
        </p:nvSpPr>
        <p:spPr bwMode="auto">
          <a:xfrm flipV="1">
            <a:off x="37322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8" name="Line 126"/>
          <p:cNvSpPr>
            <a:spLocks noChangeShapeType="1"/>
          </p:cNvSpPr>
          <p:nvPr/>
        </p:nvSpPr>
        <p:spPr bwMode="auto">
          <a:xfrm flipV="1">
            <a:off x="389413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9" name="Line 127"/>
          <p:cNvSpPr>
            <a:spLocks noChangeShapeType="1"/>
          </p:cNvSpPr>
          <p:nvPr/>
        </p:nvSpPr>
        <p:spPr bwMode="auto">
          <a:xfrm flipV="1">
            <a:off x="40560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0" name="Line 128"/>
          <p:cNvSpPr>
            <a:spLocks noChangeShapeType="1"/>
          </p:cNvSpPr>
          <p:nvPr/>
        </p:nvSpPr>
        <p:spPr bwMode="auto">
          <a:xfrm flipV="1">
            <a:off x="42179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1" name="Line 129"/>
          <p:cNvSpPr>
            <a:spLocks noChangeShapeType="1"/>
          </p:cNvSpPr>
          <p:nvPr/>
        </p:nvSpPr>
        <p:spPr bwMode="auto">
          <a:xfrm flipV="1">
            <a:off x="438943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2" name="Line 130"/>
          <p:cNvSpPr>
            <a:spLocks noChangeShapeType="1"/>
          </p:cNvSpPr>
          <p:nvPr/>
        </p:nvSpPr>
        <p:spPr bwMode="auto">
          <a:xfrm flipV="1">
            <a:off x="45513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3" name="Line 131"/>
          <p:cNvSpPr>
            <a:spLocks noChangeShapeType="1"/>
          </p:cNvSpPr>
          <p:nvPr/>
        </p:nvSpPr>
        <p:spPr bwMode="auto">
          <a:xfrm flipV="1">
            <a:off x="47132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4" name="Line 132"/>
          <p:cNvSpPr>
            <a:spLocks noChangeShapeType="1"/>
          </p:cNvSpPr>
          <p:nvPr/>
        </p:nvSpPr>
        <p:spPr bwMode="auto">
          <a:xfrm flipV="1">
            <a:off x="48752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5" name="Line 133"/>
          <p:cNvSpPr>
            <a:spLocks noChangeShapeType="1"/>
          </p:cNvSpPr>
          <p:nvPr/>
        </p:nvSpPr>
        <p:spPr bwMode="auto">
          <a:xfrm flipV="1">
            <a:off x="50466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6" name="Line 134"/>
          <p:cNvSpPr>
            <a:spLocks noChangeShapeType="1"/>
          </p:cNvSpPr>
          <p:nvPr/>
        </p:nvSpPr>
        <p:spPr bwMode="auto">
          <a:xfrm flipV="1">
            <a:off x="52085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7" name="Line 135"/>
          <p:cNvSpPr>
            <a:spLocks noChangeShapeType="1"/>
          </p:cNvSpPr>
          <p:nvPr/>
        </p:nvSpPr>
        <p:spPr bwMode="auto">
          <a:xfrm flipV="1">
            <a:off x="53705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8" name="Line 136"/>
          <p:cNvSpPr>
            <a:spLocks noChangeShapeType="1"/>
          </p:cNvSpPr>
          <p:nvPr/>
        </p:nvSpPr>
        <p:spPr bwMode="auto">
          <a:xfrm flipV="1">
            <a:off x="553243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9" name="Line 137"/>
          <p:cNvSpPr>
            <a:spLocks noChangeShapeType="1"/>
          </p:cNvSpPr>
          <p:nvPr/>
        </p:nvSpPr>
        <p:spPr bwMode="auto">
          <a:xfrm flipV="1">
            <a:off x="56943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0" name="Line 138"/>
          <p:cNvSpPr>
            <a:spLocks noChangeShapeType="1"/>
          </p:cNvSpPr>
          <p:nvPr/>
        </p:nvSpPr>
        <p:spPr bwMode="auto">
          <a:xfrm flipV="1">
            <a:off x="58658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1" name="Line 139"/>
          <p:cNvSpPr>
            <a:spLocks noChangeShapeType="1"/>
          </p:cNvSpPr>
          <p:nvPr/>
        </p:nvSpPr>
        <p:spPr bwMode="auto">
          <a:xfrm flipV="1">
            <a:off x="602773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2" name="Line 140"/>
          <p:cNvSpPr>
            <a:spLocks noChangeShapeType="1"/>
          </p:cNvSpPr>
          <p:nvPr/>
        </p:nvSpPr>
        <p:spPr bwMode="auto">
          <a:xfrm flipV="1">
            <a:off x="61896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3" name="Line 141"/>
          <p:cNvSpPr>
            <a:spLocks noChangeShapeType="1"/>
          </p:cNvSpPr>
          <p:nvPr/>
        </p:nvSpPr>
        <p:spPr bwMode="auto">
          <a:xfrm flipV="1">
            <a:off x="63515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4" name="Line 142"/>
          <p:cNvSpPr>
            <a:spLocks noChangeShapeType="1"/>
          </p:cNvSpPr>
          <p:nvPr/>
        </p:nvSpPr>
        <p:spPr bwMode="auto">
          <a:xfrm flipV="1">
            <a:off x="65135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5" name="Line 143"/>
          <p:cNvSpPr>
            <a:spLocks noChangeShapeType="1"/>
          </p:cNvSpPr>
          <p:nvPr/>
        </p:nvSpPr>
        <p:spPr bwMode="auto">
          <a:xfrm flipV="1">
            <a:off x="668496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6" name="Line 144"/>
          <p:cNvSpPr>
            <a:spLocks noChangeShapeType="1"/>
          </p:cNvSpPr>
          <p:nvPr/>
        </p:nvSpPr>
        <p:spPr bwMode="auto">
          <a:xfrm flipV="1">
            <a:off x="6846888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" name="Line 145"/>
          <p:cNvSpPr>
            <a:spLocks noChangeShapeType="1"/>
          </p:cNvSpPr>
          <p:nvPr/>
        </p:nvSpPr>
        <p:spPr bwMode="auto">
          <a:xfrm flipV="1">
            <a:off x="7008813" y="3459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8" name="Freeform 146"/>
          <p:cNvSpPr>
            <a:spLocks/>
          </p:cNvSpPr>
          <p:nvPr/>
        </p:nvSpPr>
        <p:spPr bwMode="auto">
          <a:xfrm>
            <a:off x="3598863" y="1497013"/>
            <a:ext cx="3324225" cy="1771650"/>
          </a:xfrm>
          <a:custGeom>
            <a:avLst/>
            <a:gdLst>
              <a:gd name="T0" fmla="*/ 5 w 349"/>
              <a:gd name="T1" fmla="*/ 181 h 186"/>
              <a:gd name="T2" fmla="*/ 11 w 349"/>
              <a:gd name="T3" fmla="*/ 180 h 186"/>
              <a:gd name="T4" fmla="*/ 17 w 349"/>
              <a:gd name="T5" fmla="*/ 166 h 186"/>
              <a:gd name="T6" fmla="*/ 22 w 349"/>
              <a:gd name="T7" fmla="*/ 174 h 186"/>
              <a:gd name="T8" fmla="*/ 28 w 349"/>
              <a:gd name="T9" fmla="*/ 174 h 186"/>
              <a:gd name="T10" fmla="*/ 34 w 349"/>
              <a:gd name="T11" fmla="*/ 162 h 186"/>
              <a:gd name="T12" fmla="*/ 40 w 349"/>
              <a:gd name="T13" fmla="*/ 168 h 186"/>
              <a:gd name="T14" fmla="*/ 45 w 349"/>
              <a:gd name="T15" fmla="*/ 166 h 186"/>
              <a:gd name="T16" fmla="*/ 51 w 349"/>
              <a:gd name="T17" fmla="*/ 153 h 186"/>
              <a:gd name="T18" fmla="*/ 57 w 349"/>
              <a:gd name="T19" fmla="*/ 162 h 186"/>
              <a:gd name="T20" fmla="*/ 63 w 349"/>
              <a:gd name="T21" fmla="*/ 161 h 186"/>
              <a:gd name="T22" fmla="*/ 68 w 349"/>
              <a:gd name="T23" fmla="*/ 149 h 186"/>
              <a:gd name="T24" fmla="*/ 74 w 349"/>
              <a:gd name="T25" fmla="*/ 155 h 186"/>
              <a:gd name="T26" fmla="*/ 80 w 349"/>
              <a:gd name="T27" fmla="*/ 150 h 186"/>
              <a:gd name="T28" fmla="*/ 86 w 349"/>
              <a:gd name="T29" fmla="*/ 140 h 186"/>
              <a:gd name="T30" fmla="*/ 91 w 349"/>
              <a:gd name="T31" fmla="*/ 149 h 186"/>
              <a:gd name="T32" fmla="*/ 97 w 349"/>
              <a:gd name="T33" fmla="*/ 148 h 186"/>
              <a:gd name="T34" fmla="*/ 103 w 349"/>
              <a:gd name="T35" fmla="*/ 134 h 186"/>
              <a:gd name="T36" fmla="*/ 108 w 349"/>
              <a:gd name="T37" fmla="*/ 143 h 186"/>
              <a:gd name="T38" fmla="*/ 114 w 349"/>
              <a:gd name="T39" fmla="*/ 140 h 186"/>
              <a:gd name="T40" fmla="*/ 120 w 349"/>
              <a:gd name="T41" fmla="*/ 125 h 186"/>
              <a:gd name="T42" fmla="*/ 126 w 349"/>
              <a:gd name="T43" fmla="*/ 133 h 186"/>
              <a:gd name="T44" fmla="*/ 131 w 349"/>
              <a:gd name="T45" fmla="*/ 130 h 186"/>
              <a:gd name="T46" fmla="*/ 137 w 349"/>
              <a:gd name="T47" fmla="*/ 116 h 186"/>
              <a:gd name="T48" fmla="*/ 143 w 349"/>
              <a:gd name="T49" fmla="*/ 124 h 186"/>
              <a:gd name="T50" fmla="*/ 149 w 349"/>
              <a:gd name="T51" fmla="*/ 123 h 186"/>
              <a:gd name="T52" fmla="*/ 154 w 349"/>
              <a:gd name="T53" fmla="*/ 108 h 186"/>
              <a:gd name="T54" fmla="*/ 160 w 349"/>
              <a:gd name="T55" fmla="*/ 117 h 186"/>
              <a:gd name="T56" fmla="*/ 166 w 349"/>
              <a:gd name="T57" fmla="*/ 112 h 186"/>
              <a:gd name="T58" fmla="*/ 172 w 349"/>
              <a:gd name="T59" fmla="*/ 98 h 186"/>
              <a:gd name="T60" fmla="*/ 177 w 349"/>
              <a:gd name="T61" fmla="*/ 106 h 186"/>
              <a:gd name="T62" fmla="*/ 183 w 349"/>
              <a:gd name="T63" fmla="*/ 105 h 186"/>
              <a:gd name="T64" fmla="*/ 189 w 349"/>
              <a:gd name="T65" fmla="*/ 91 h 186"/>
              <a:gd name="T66" fmla="*/ 195 w 349"/>
              <a:gd name="T67" fmla="*/ 99 h 186"/>
              <a:gd name="T68" fmla="*/ 200 w 349"/>
              <a:gd name="T69" fmla="*/ 95 h 186"/>
              <a:gd name="T70" fmla="*/ 206 w 349"/>
              <a:gd name="T71" fmla="*/ 79 h 186"/>
              <a:gd name="T72" fmla="*/ 212 w 349"/>
              <a:gd name="T73" fmla="*/ 86 h 186"/>
              <a:gd name="T74" fmla="*/ 217 w 349"/>
              <a:gd name="T75" fmla="*/ 85 h 186"/>
              <a:gd name="T76" fmla="*/ 223 w 349"/>
              <a:gd name="T77" fmla="*/ 71 h 186"/>
              <a:gd name="T78" fmla="*/ 229 w 349"/>
              <a:gd name="T79" fmla="*/ 77 h 186"/>
              <a:gd name="T80" fmla="*/ 235 w 349"/>
              <a:gd name="T81" fmla="*/ 78 h 186"/>
              <a:gd name="T82" fmla="*/ 240 w 349"/>
              <a:gd name="T83" fmla="*/ 63 h 186"/>
              <a:gd name="T84" fmla="*/ 246 w 349"/>
              <a:gd name="T85" fmla="*/ 74 h 186"/>
              <a:gd name="T86" fmla="*/ 252 w 349"/>
              <a:gd name="T87" fmla="*/ 73 h 186"/>
              <a:gd name="T88" fmla="*/ 258 w 349"/>
              <a:gd name="T89" fmla="*/ 57 h 186"/>
              <a:gd name="T90" fmla="*/ 263 w 349"/>
              <a:gd name="T91" fmla="*/ 63 h 186"/>
              <a:gd name="T92" fmla="*/ 269 w 349"/>
              <a:gd name="T93" fmla="*/ 62 h 186"/>
              <a:gd name="T94" fmla="*/ 275 w 349"/>
              <a:gd name="T95" fmla="*/ 47 h 186"/>
              <a:gd name="T96" fmla="*/ 281 w 349"/>
              <a:gd name="T97" fmla="*/ 54 h 186"/>
              <a:gd name="T98" fmla="*/ 286 w 349"/>
              <a:gd name="T99" fmla="*/ 53 h 186"/>
              <a:gd name="T100" fmla="*/ 292 w 349"/>
              <a:gd name="T101" fmla="*/ 35 h 186"/>
              <a:gd name="T102" fmla="*/ 298 w 349"/>
              <a:gd name="T103" fmla="*/ 40 h 186"/>
              <a:gd name="T104" fmla="*/ 304 w 349"/>
              <a:gd name="T105" fmla="*/ 40 h 186"/>
              <a:gd name="T106" fmla="*/ 309 w 349"/>
              <a:gd name="T107" fmla="*/ 26 h 186"/>
              <a:gd name="T108" fmla="*/ 315 w 349"/>
              <a:gd name="T109" fmla="*/ 33 h 186"/>
              <a:gd name="T110" fmla="*/ 321 w 349"/>
              <a:gd name="T111" fmla="*/ 33 h 186"/>
              <a:gd name="T112" fmla="*/ 326 w 349"/>
              <a:gd name="T113" fmla="*/ 17 h 186"/>
              <a:gd name="T114" fmla="*/ 332 w 349"/>
              <a:gd name="T115" fmla="*/ 20 h 186"/>
              <a:gd name="T116" fmla="*/ 338 w 349"/>
              <a:gd name="T117" fmla="*/ 18 h 186"/>
              <a:gd name="T118" fmla="*/ 344 w 349"/>
              <a:gd name="T119" fmla="*/ 1 h 186"/>
              <a:gd name="T120" fmla="*/ 349 w 349"/>
              <a:gd name="T121" fmla="*/ 9 h 1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9"/>
              <a:gd name="T184" fmla="*/ 0 h 186"/>
              <a:gd name="T185" fmla="*/ 349 w 349"/>
              <a:gd name="T186" fmla="*/ 186 h 1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9" h="186">
                <a:moveTo>
                  <a:pt x="0" y="170"/>
                </a:moveTo>
                <a:lnTo>
                  <a:pt x="1" y="171"/>
                </a:lnTo>
                <a:lnTo>
                  <a:pt x="2" y="176"/>
                </a:lnTo>
                <a:lnTo>
                  <a:pt x="2" y="181"/>
                </a:lnTo>
                <a:lnTo>
                  <a:pt x="3" y="186"/>
                </a:lnTo>
                <a:lnTo>
                  <a:pt x="4" y="186"/>
                </a:lnTo>
                <a:lnTo>
                  <a:pt x="5" y="184"/>
                </a:lnTo>
                <a:lnTo>
                  <a:pt x="5" y="181"/>
                </a:lnTo>
                <a:lnTo>
                  <a:pt x="6" y="179"/>
                </a:lnTo>
                <a:lnTo>
                  <a:pt x="7" y="176"/>
                </a:lnTo>
                <a:lnTo>
                  <a:pt x="7" y="174"/>
                </a:lnTo>
                <a:lnTo>
                  <a:pt x="8" y="171"/>
                </a:lnTo>
                <a:lnTo>
                  <a:pt x="9" y="171"/>
                </a:lnTo>
                <a:lnTo>
                  <a:pt x="10" y="171"/>
                </a:lnTo>
                <a:lnTo>
                  <a:pt x="10" y="173"/>
                </a:lnTo>
                <a:lnTo>
                  <a:pt x="11" y="180"/>
                </a:lnTo>
                <a:lnTo>
                  <a:pt x="12" y="183"/>
                </a:lnTo>
                <a:lnTo>
                  <a:pt x="12" y="185"/>
                </a:lnTo>
                <a:lnTo>
                  <a:pt x="13" y="180"/>
                </a:lnTo>
                <a:lnTo>
                  <a:pt x="14" y="179"/>
                </a:lnTo>
                <a:lnTo>
                  <a:pt x="15" y="175"/>
                </a:lnTo>
                <a:lnTo>
                  <a:pt x="15" y="172"/>
                </a:lnTo>
                <a:lnTo>
                  <a:pt x="16" y="170"/>
                </a:lnTo>
                <a:lnTo>
                  <a:pt x="17" y="166"/>
                </a:lnTo>
                <a:lnTo>
                  <a:pt x="17" y="165"/>
                </a:lnTo>
                <a:lnTo>
                  <a:pt x="18" y="166"/>
                </a:lnTo>
                <a:lnTo>
                  <a:pt x="19" y="170"/>
                </a:lnTo>
                <a:lnTo>
                  <a:pt x="20" y="176"/>
                </a:lnTo>
                <a:lnTo>
                  <a:pt x="20" y="181"/>
                </a:lnTo>
                <a:lnTo>
                  <a:pt x="21" y="182"/>
                </a:lnTo>
                <a:lnTo>
                  <a:pt x="22" y="177"/>
                </a:lnTo>
                <a:lnTo>
                  <a:pt x="22" y="174"/>
                </a:lnTo>
                <a:lnTo>
                  <a:pt x="23" y="170"/>
                </a:lnTo>
                <a:lnTo>
                  <a:pt x="24" y="170"/>
                </a:lnTo>
                <a:lnTo>
                  <a:pt x="25" y="168"/>
                </a:lnTo>
                <a:lnTo>
                  <a:pt x="25" y="164"/>
                </a:lnTo>
                <a:lnTo>
                  <a:pt x="26" y="162"/>
                </a:lnTo>
                <a:lnTo>
                  <a:pt x="27" y="165"/>
                </a:lnTo>
                <a:lnTo>
                  <a:pt x="27" y="169"/>
                </a:lnTo>
                <a:lnTo>
                  <a:pt x="28" y="174"/>
                </a:lnTo>
                <a:lnTo>
                  <a:pt x="29" y="179"/>
                </a:lnTo>
                <a:lnTo>
                  <a:pt x="30" y="179"/>
                </a:lnTo>
                <a:lnTo>
                  <a:pt x="30" y="175"/>
                </a:lnTo>
                <a:lnTo>
                  <a:pt x="31" y="171"/>
                </a:lnTo>
                <a:lnTo>
                  <a:pt x="32" y="169"/>
                </a:lnTo>
                <a:lnTo>
                  <a:pt x="32" y="168"/>
                </a:lnTo>
                <a:lnTo>
                  <a:pt x="33" y="166"/>
                </a:lnTo>
                <a:lnTo>
                  <a:pt x="34" y="162"/>
                </a:lnTo>
                <a:lnTo>
                  <a:pt x="35" y="161"/>
                </a:lnTo>
                <a:lnTo>
                  <a:pt x="36" y="165"/>
                </a:lnTo>
                <a:lnTo>
                  <a:pt x="37" y="171"/>
                </a:lnTo>
                <a:lnTo>
                  <a:pt x="37" y="176"/>
                </a:lnTo>
                <a:lnTo>
                  <a:pt x="38" y="176"/>
                </a:lnTo>
                <a:lnTo>
                  <a:pt x="39" y="173"/>
                </a:lnTo>
                <a:lnTo>
                  <a:pt x="40" y="168"/>
                </a:lnTo>
                <a:lnTo>
                  <a:pt x="40" y="165"/>
                </a:lnTo>
                <a:lnTo>
                  <a:pt x="41" y="164"/>
                </a:lnTo>
                <a:lnTo>
                  <a:pt x="42" y="160"/>
                </a:lnTo>
                <a:lnTo>
                  <a:pt x="43" y="157"/>
                </a:lnTo>
                <a:lnTo>
                  <a:pt x="43" y="155"/>
                </a:lnTo>
                <a:lnTo>
                  <a:pt x="44" y="157"/>
                </a:lnTo>
                <a:lnTo>
                  <a:pt x="45" y="160"/>
                </a:lnTo>
                <a:lnTo>
                  <a:pt x="45" y="166"/>
                </a:lnTo>
                <a:lnTo>
                  <a:pt x="46" y="170"/>
                </a:lnTo>
                <a:lnTo>
                  <a:pt x="47" y="172"/>
                </a:lnTo>
                <a:lnTo>
                  <a:pt x="48" y="169"/>
                </a:lnTo>
                <a:lnTo>
                  <a:pt x="48" y="165"/>
                </a:lnTo>
                <a:lnTo>
                  <a:pt x="49" y="162"/>
                </a:lnTo>
                <a:lnTo>
                  <a:pt x="50" y="159"/>
                </a:lnTo>
                <a:lnTo>
                  <a:pt x="50" y="157"/>
                </a:lnTo>
                <a:lnTo>
                  <a:pt x="51" y="153"/>
                </a:lnTo>
                <a:lnTo>
                  <a:pt x="52" y="153"/>
                </a:lnTo>
                <a:lnTo>
                  <a:pt x="53" y="155"/>
                </a:lnTo>
                <a:lnTo>
                  <a:pt x="53" y="158"/>
                </a:lnTo>
                <a:lnTo>
                  <a:pt x="54" y="163"/>
                </a:lnTo>
                <a:lnTo>
                  <a:pt x="55" y="168"/>
                </a:lnTo>
                <a:lnTo>
                  <a:pt x="56" y="165"/>
                </a:lnTo>
                <a:lnTo>
                  <a:pt x="57" y="162"/>
                </a:lnTo>
                <a:lnTo>
                  <a:pt x="58" y="159"/>
                </a:lnTo>
                <a:lnTo>
                  <a:pt x="58" y="157"/>
                </a:lnTo>
                <a:lnTo>
                  <a:pt x="59" y="156"/>
                </a:lnTo>
                <a:lnTo>
                  <a:pt x="60" y="154"/>
                </a:lnTo>
                <a:lnTo>
                  <a:pt x="60" y="151"/>
                </a:lnTo>
                <a:lnTo>
                  <a:pt x="61" y="152"/>
                </a:lnTo>
                <a:lnTo>
                  <a:pt x="62" y="155"/>
                </a:lnTo>
                <a:lnTo>
                  <a:pt x="63" y="161"/>
                </a:lnTo>
                <a:lnTo>
                  <a:pt x="63" y="167"/>
                </a:lnTo>
                <a:lnTo>
                  <a:pt x="64" y="167"/>
                </a:lnTo>
                <a:lnTo>
                  <a:pt x="65" y="163"/>
                </a:lnTo>
                <a:lnTo>
                  <a:pt x="65" y="159"/>
                </a:lnTo>
                <a:lnTo>
                  <a:pt x="66" y="157"/>
                </a:lnTo>
                <a:lnTo>
                  <a:pt x="67" y="155"/>
                </a:lnTo>
                <a:lnTo>
                  <a:pt x="68" y="154"/>
                </a:lnTo>
                <a:lnTo>
                  <a:pt x="68" y="149"/>
                </a:lnTo>
                <a:lnTo>
                  <a:pt x="69" y="148"/>
                </a:lnTo>
                <a:lnTo>
                  <a:pt x="70" y="150"/>
                </a:lnTo>
                <a:lnTo>
                  <a:pt x="70" y="153"/>
                </a:lnTo>
                <a:lnTo>
                  <a:pt x="71" y="158"/>
                </a:lnTo>
                <a:lnTo>
                  <a:pt x="72" y="163"/>
                </a:lnTo>
                <a:lnTo>
                  <a:pt x="73" y="162"/>
                </a:lnTo>
                <a:lnTo>
                  <a:pt x="73" y="158"/>
                </a:lnTo>
                <a:lnTo>
                  <a:pt x="74" y="155"/>
                </a:lnTo>
                <a:lnTo>
                  <a:pt x="75" y="152"/>
                </a:lnTo>
                <a:lnTo>
                  <a:pt x="75" y="149"/>
                </a:lnTo>
                <a:lnTo>
                  <a:pt x="76" y="147"/>
                </a:lnTo>
                <a:lnTo>
                  <a:pt x="77" y="143"/>
                </a:lnTo>
                <a:lnTo>
                  <a:pt x="78" y="141"/>
                </a:lnTo>
                <a:lnTo>
                  <a:pt x="78" y="142"/>
                </a:lnTo>
                <a:lnTo>
                  <a:pt x="79" y="145"/>
                </a:lnTo>
                <a:lnTo>
                  <a:pt x="80" y="150"/>
                </a:lnTo>
                <a:lnTo>
                  <a:pt x="81" y="155"/>
                </a:lnTo>
                <a:lnTo>
                  <a:pt x="81" y="156"/>
                </a:lnTo>
                <a:lnTo>
                  <a:pt x="82" y="153"/>
                </a:lnTo>
                <a:lnTo>
                  <a:pt x="83" y="152"/>
                </a:lnTo>
                <a:lnTo>
                  <a:pt x="83" y="150"/>
                </a:lnTo>
                <a:lnTo>
                  <a:pt x="84" y="146"/>
                </a:lnTo>
                <a:lnTo>
                  <a:pt x="85" y="143"/>
                </a:lnTo>
                <a:lnTo>
                  <a:pt x="86" y="140"/>
                </a:lnTo>
                <a:lnTo>
                  <a:pt x="86" y="139"/>
                </a:lnTo>
                <a:lnTo>
                  <a:pt x="87" y="141"/>
                </a:lnTo>
                <a:lnTo>
                  <a:pt x="88" y="144"/>
                </a:lnTo>
                <a:lnTo>
                  <a:pt x="88" y="149"/>
                </a:lnTo>
                <a:lnTo>
                  <a:pt x="89" y="155"/>
                </a:lnTo>
                <a:lnTo>
                  <a:pt x="90" y="155"/>
                </a:lnTo>
                <a:lnTo>
                  <a:pt x="91" y="152"/>
                </a:lnTo>
                <a:lnTo>
                  <a:pt x="91" y="149"/>
                </a:lnTo>
                <a:lnTo>
                  <a:pt x="92" y="147"/>
                </a:lnTo>
                <a:lnTo>
                  <a:pt x="93" y="144"/>
                </a:lnTo>
                <a:lnTo>
                  <a:pt x="93" y="142"/>
                </a:lnTo>
                <a:lnTo>
                  <a:pt x="94" y="138"/>
                </a:lnTo>
                <a:lnTo>
                  <a:pt x="95" y="136"/>
                </a:lnTo>
                <a:lnTo>
                  <a:pt x="96" y="137"/>
                </a:lnTo>
                <a:lnTo>
                  <a:pt x="96" y="142"/>
                </a:lnTo>
                <a:lnTo>
                  <a:pt x="97" y="148"/>
                </a:lnTo>
                <a:lnTo>
                  <a:pt x="98" y="152"/>
                </a:lnTo>
                <a:lnTo>
                  <a:pt x="98" y="153"/>
                </a:lnTo>
                <a:lnTo>
                  <a:pt x="99" y="149"/>
                </a:lnTo>
                <a:lnTo>
                  <a:pt x="100" y="146"/>
                </a:lnTo>
                <a:lnTo>
                  <a:pt x="101" y="143"/>
                </a:lnTo>
                <a:lnTo>
                  <a:pt x="101" y="140"/>
                </a:lnTo>
                <a:lnTo>
                  <a:pt x="102" y="138"/>
                </a:lnTo>
                <a:lnTo>
                  <a:pt x="103" y="134"/>
                </a:lnTo>
                <a:lnTo>
                  <a:pt x="104" y="135"/>
                </a:lnTo>
                <a:lnTo>
                  <a:pt x="105" y="139"/>
                </a:lnTo>
                <a:lnTo>
                  <a:pt x="106" y="145"/>
                </a:lnTo>
                <a:lnTo>
                  <a:pt x="106" y="150"/>
                </a:lnTo>
                <a:lnTo>
                  <a:pt x="107" y="151"/>
                </a:lnTo>
                <a:lnTo>
                  <a:pt x="108" y="147"/>
                </a:lnTo>
                <a:lnTo>
                  <a:pt x="108" y="143"/>
                </a:lnTo>
                <a:lnTo>
                  <a:pt x="109" y="139"/>
                </a:lnTo>
                <a:lnTo>
                  <a:pt x="110" y="138"/>
                </a:lnTo>
                <a:lnTo>
                  <a:pt x="111" y="134"/>
                </a:lnTo>
                <a:lnTo>
                  <a:pt x="111" y="130"/>
                </a:lnTo>
                <a:lnTo>
                  <a:pt x="112" y="128"/>
                </a:lnTo>
                <a:lnTo>
                  <a:pt x="113" y="129"/>
                </a:lnTo>
                <a:lnTo>
                  <a:pt x="113" y="133"/>
                </a:lnTo>
                <a:lnTo>
                  <a:pt x="114" y="140"/>
                </a:lnTo>
                <a:lnTo>
                  <a:pt x="115" y="143"/>
                </a:lnTo>
                <a:lnTo>
                  <a:pt x="116" y="144"/>
                </a:lnTo>
                <a:lnTo>
                  <a:pt x="116" y="141"/>
                </a:lnTo>
                <a:lnTo>
                  <a:pt x="117" y="137"/>
                </a:lnTo>
                <a:lnTo>
                  <a:pt x="118" y="133"/>
                </a:lnTo>
                <a:lnTo>
                  <a:pt x="119" y="132"/>
                </a:lnTo>
                <a:lnTo>
                  <a:pt x="119" y="128"/>
                </a:lnTo>
                <a:lnTo>
                  <a:pt x="120" y="125"/>
                </a:lnTo>
                <a:lnTo>
                  <a:pt x="121" y="124"/>
                </a:lnTo>
                <a:lnTo>
                  <a:pt x="121" y="125"/>
                </a:lnTo>
                <a:lnTo>
                  <a:pt x="122" y="129"/>
                </a:lnTo>
                <a:lnTo>
                  <a:pt x="123" y="134"/>
                </a:lnTo>
                <a:lnTo>
                  <a:pt x="124" y="140"/>
                </a:lnTo>
                <a:lnTo>
                  <a:pt x="125" y="136"/>
                </a:lnTo>
                <a:lnTo>
                  <a:pt x="126" y="133"/>
                </a:lnTo>
                <a:lnTo>
                  <a:pt x="126" y="130"/>
                </a:lnTo>
                <a:lnTo>
                  <a:pt x="127" y="128"/>
                </a:lnTo>
                <a:lnTo>
                  <a:pt x="128" y="125"/>
                </a:lnTo>
                <a:lnTo>
                  <a:pt x="129" y="122"/>
                </a:lnTo>
                <a:lnTo>
                  <a:pt x="129" y="120"/>
                </a:lnTo>
                <a:lnTo>
                  <a:pt x="130" y="121"/>
                </a:lnTo>
                <a:lnTo>
                  <a:pt x="131" y="125"/>
                </a:lnTo>
                <a:lnTo>
                  <a:pt x="131" y="130"/>
                </a:lnTo>
                <a:lnTo>
                  <a:pt x="132" y="136"/>
                </a:lnTo>
                <a:lnTo>
                  <a:pt x="133" y="137"/>
                </a:lnTo>
                <a:lnTo>
                  <a:pt x="134" y="132"/>
                </a:lnTo>
                <a:lnTo>
                  <a:pt x="134" y="128"/>
                </a:lnTo>
                <a:lnTo>
                  <a:pt x="135" y="124"/>
                </a:lnTo>
                <a:lnTo>
                  <a:pt x="136" y="123"/>
                </a:lnTo>
                <a:lnTo>
                  <a:pt x="136" y="118"/>
                </a:lnTo>
                <a:lnTo>
                  <a:pt x="137" y="116"/>
                </a:lnTo>
                <a:lnTo>
                  <a:pt x="138" y="114"/>
                </a:lnTo>
                <a:lnTo>
                  <a:pt x="139" y="115"/>
                </a:lnTo>
                <a:lnTo>
                  <a:pt x="139" y="120"/>
                </a:lnTo>
                <a:lnTo>
                  <a:pt x="140" y="126"/>
                </a:lnTo>
                <a:lnTo>
                  <a:pt x="141" y="131"/>
                </a:lnTo>
                <a:lnTo>
                  <a:pt x="141" y="130"/>
                </a:lnTo>
                <a:lnTo>
                  <a:pt x="142" y="127"/>
                </a:lnTo>
                <a:lnTo>
                  <a:pt x="143" y="124"/>
                </a:lnTo>
                <a:lnTo>
                  <a:pt x="144" y="121"/>
                </a:lnTo>
                <a:lnTo>
                  <a:pt x="144" y="117"/>
                </a:lnTo>
                <a:lnTo>
                  <a:pt x="145" y="115"/>
                </a:lnTo>
                <a:lnTo>
                  <a:pt x="146" y="111"/>
                </a:lnTo>
                <a:lnTo>
                  <a:pt x="146" y="110"/>
                </a:lnTo>
                <a:lnTo>
                  <a:pt x="147" y="112"/>
                </a:lnTo>
                <a:lnTo>
                  <a:pt x="148" y="117"/>
                </a:lnTo>
                <a:lnTo>
                  <a:pt x="149" y="123"/>
                </a:lnTo>
                <a:lnTo>
                  <a:pt x="149" y="128"/>
                </a:lnTo>
                <a:lnTo>
                  <a:pt x="150" y="128"/>
                </a:lnTo>
                <a:lnTo>
                  <a:pt x="151" y="123"/>
                </a:lnTo>
                <a:lnTo>
                  <a:pt x="152" y="120"/>
                </a:lnTo>
                <a:lnTo>
                  <a:pt x="152" y="116"/>
                </a:lnTo>
                <a:lnTo>
                  <a:pt x="153" y="114"/>
                </a:lnTo>
                <a:lnTo>
                  <a:pt x="154" y="111"/>
                </a:lnTo>
                <a:lnTo>
                  <a:pt x="154" y="108"/>
                </a:lnTo>
                <a:lnTo>
                  <a:pt x="155" y="107"/>
                </a:lnTo>
                <a:lnTo>
                  <a:pt x="156" y="109"/>
                </a:lnTo>
                <a:lnTo>
                  <a:pt x="157" y="113"/>
                </a:lnTo>
                <a:lnTo>
                  <a:pt x="157" y="119"/>
                </a:lnTo>
                <a:lnTo>
                  <a:pt x="158" y="125"/>
                </a:lnTo>
                <a:lnTo>
                  <a:pt x="159" y="125"/>
                </a:lnTo>
                <a:lnTo>
                  <a:pt x="159" y="121"/>
                </a:lnTo>
                <a:lnTo>
                  <a:pt x="160" y="117"/>
                </a:lnTo>
                <a:lnTo>
                  <a:pt x="161" y="115"/>
                </a:lnTo>
                <a:lnTo>
                  <a:pt x="162" y="111"/>
                </a:lnTo>
                <a:lnTo>
                  <a:pt x="162" y="110"/>
                </a:lnTo>
                <a:lnTo>
                  <a:pt x="163" y="104"/>
                </a:lnTo>
                <a:lnTo>
                  <a:pt x="164" y="102"/>
                </a:lnTo>
                <a:lnTo>
                  <a:pt x="164" y="103"/>
                </a:lnTo>
                <a:lnTo>
                  <a:pt x="165" y="107"/>
                </a:lnTo>
                <a:lnTo>
                  <a:pt x="166" y="112"/>
                </a:lnTo>
                <a:lnTo>
                  <a:pt x="167" y="119"/>
                </a:lnTo>
                <a:lnTo>
                  <a:pt x="168" y="115"/>
                </a:lnTo>
                <a:lnTo>
                  <a:pt x="169" y="110"/>
                </a:lnTo>
                <a:lnTo>
                  <a:pt x="169" y="108"/>
                </a:lnTo>
                <a:lnTo>
                  <a:pt x="170" y="105"/>
                </a:lnTo>
                <a:lnTo>
                  <a:pt x="171" y="103"/>
                </a:lnTo>
                <a:lnTo>
                  <a:pt x="172" y="98"/>
                </a:lnTo>
                <a:lnTo>
                  <a:pt x="172" y="97"/>
                </a:lnTo>
                <a:lnTo>
                  <a:pt x="173" y="99"/>
                </a:lnTo>
                <a:lnTo>
                  <a:pt x="174" y="103"/>
                </a:lnTo>
                <a:lnTo>
                  <a:pt x="174" y="109"/>
                </a:lnTo>
                <a:lnTo>
                  <a:pt x="175" y="116"/>
                </a:lnTo>
                <a:lnTo>
                  <a:pt x="176" y="115"/>
                </a:lnTo>
                <a:lnTo>
                  <a:pt x="177" y="110"/>
                </a:lnTo>
                <a:lnTo>
                  <a:pt x="177" y="106"/>
                </a:lnTo>
                <a:lnTo>
                  <a:pt x="178" y="104"/>
                </a:lnTo>
                <a:lnTo>
                  <a:pt x="179" y="101"/>
                </a:lnTo>
                <a:lnTo>
                  <a:pt x="179" y="97"/>
                </a:lnTo>
                <a:lnTo>
                  <a:pt x="180" y="94"/>
                </a:lnTo>
                <a:lnTo>
                  <a:pt x="181" y="93"/>
                </a:lnTo>
                <a:lnTo>
                  <a:pt x="182" y="95"/>
                </a:lnTo>
                <a:lnTo>
                  <a:pt x="182" y="100"/>
                </a:lnTo>
                <a:lnTo>
                  <a:pt x="183" y="105"/>
                </a:lnTo>
                <a:lnTo>
                  <a:pt x="184" y="110"/>
                </a:lnTo>
                <a:lnTo>
                  <a:pt x="185" y="106"/>
                </a:lnTo>
                <a:lnTo>
                  <a:pt x="186" y="102"/>
                </a:lnTo>
                <a:lnTo>
                  <a:pt x="187" y="100"/>
                </a:lnTo>
                <a:lnTo>
                  <a:pt x="187" y="98"/>
                </a:lnTo>
                <a:lnTo>
                  <a:pt x="188" y="96"/>
                </a:lnTo>
                <a:lnTo>
                  <a:pt x="189" y="91"/>
                </a:lnTo>
                <a:lnTo>
                  <a:pt x="190" y="89"/>
                </a:lnTo>
                <a:lnTo>
                  <a:pt x="190" y="91"/>
                </a:lnTo>
                <a:lnTo>
                  <a:pt x="191" y="95"/>
                </a:lnTo>
                <a:lnTo>
                  <a:pt x="192" y="101"/>
                </a:lnTo>
                <a:lnTo>
                  <a:pt x="192" y="104"/>
                </a:lnTo>
                <a:lnTo>
                  <a:pt x="193" y="106"/>
                </a:lnTo>
                <a:lnTo>
                  <a:pt x="194" y="102"/>
                </a:lnTo>
                <a:lnTo>
                  <a:pt x="195" y="99"/>
                </a:lnTo>
                <a:lnTo>
                  <a:pt x="195" y="95"/>
                </a:lnTo>
                <a:lnTo>
                  <a:pt x="196" y="94"/>
                </a:lnTo>
                <a:lnTo>
                  <a:pt x="197" y="91"/>
                </a:lnTo>
                <a:lnTo>
                  <a:pt x="197" y="87"/>
                </a:lnTo>
                <a:lnTo>
                  <a:pt x="198" y="84"/>
                </a:lnTo>
                <a:lnTo>
                  <a:pt x="199" y="86"/>
                </a:lnTo>
                <a:lnTo>
                  <a:pt x="200" y="91"/>
                </a:lnTo>
                <a:lnTo>
                  <a:pt x="200" y="95"/>
                </a:lnTo>
                <a:lnTo>
                  <a:pt x="201" y="100"/>
                </a:lnTo>
                <a:lnTo>
                  <a:pt x="202" y="100"/>
                </a:lnTo>
                <a:lnTo>
                  <a:pt x="202" y="96"/>
                </a:lnTo>
                <a:lnTo>
                  <a:pt x="203" y="93"/>
                </a:lnTo>
                <a:lnTo>
                  <a:pt x="204" y="88"/>
                </a:lnTo>
                <a:lnTo>
                  <a:pt x="205" y="84"/>
                </a:lnTo>
                <a:lnTo>
                  <a:pt x="205" y="83"/>
                </a:lnTo>
                <a:lnTo>
                  <a:pt x="206" y="79"/>
                </a:lnTo>
                <a:lnTo>
                  <a:pt x="207" y="77"/>
                </a:lnTo>
                <a:lnTo>
                  <a:pt x="207" y="78"/>
                </a:lnTo>
                <a:lnTo>
                  <a:pt x="208" y="83"/>
                </a:lnTo>
                <a:lnTo>
                  <a:pt x="209" y="88"/>
                </a:lnTo>
                <a:lnTo>
                  <a:pt x="210" y="93"/>
                </a:lnTo>
                <a:lnTo>
                  <a:pt x="211" y="89"/>
                </a:lnTo>
                <a:lnTo>
                  <a:pt x="212" y="86"/>
                </a:lnTo>
                <a:lnTo>
                  <a:pt x="212" y="81"/>
                </a:lnTo>
                <a:lnTo>
                  <a:pt x="213" y="81"/>
                </a:lnTo>
                <a:lnTo>
                  <a:pt x="214" y="79"/>
                </a:lnTo>
                <a:lnTo>
                  <a:pt x="215" y="74"/>
                </a:lnTo>
                <a:lnTo>
                  <a:pt x="215" y="73"/>
                </a:lnTo>
                <a:lnTo>
                  <a:pt x="216" y="75"/>
                </a:lnTo>
                <a:lnTo>
                  <a:pt x="217" y="78"/>
                </a:lnTo>
                <a:lnTo>
                  <a:pt x="217" y="85"/>
                </a:lnTo>
                <a:lnTo>
                  <a:pt x="218" y="90"/>
                </a:lnTo>
                <a:lnTo>
                  <a:pt x="219" y="90"/>
                </a:lnTo>
                <a:lnTo>
                  <a:pt x="220" y="86"/>
                </a:lnTo>
                <a:lnTo>
                  <a:pt x="220" y="82"/>
                </a:lnTo>
                <a:lnTo>
                  <a:pt x="221" y="79"/>
                </a:lnTo>
                <a:lnTo>
                  <a:pt x="222" y="76"/>
                </a:lnTo>
                <a:lnTo>
                  <a:pt x="222" y="74"/>
                </a:lnTo>
                <a:lnTo>
                  <a:pt x="223" y="71"/>
                </a:lnTo>
                <a:lnTo>
                  <a:pt x="224" y="69"/>
                </a:lnTo>
                <a:lnTo>
                  <a:pt x="225" y="71"/>
                </a:lnTo>
                <a:lnTo>
                  <a:pt x="225" y="75"/>
                </a:lnTo>
                <a:lnTo>
                  <a:pt x="226" y="81"/>
                </a:lnTo>
                <a:lnTo>
                  <a:pt x="227" y="87"/>
                </a:lnTo>
                <a:lnTo>
                  <a:pt x="228" y="86"/>
                </a:lnTo>
                <a:lnTo>
                  <a:pt x="228" y="81"/>
                </a:lnTo>
                <a:lnTo>
                  <a:pt x="229" y="77"/>
                </a:lnTo>
                <a:lnTo>
                  <a:pt x="230" y="76"/>
                </a:lnTo>
                <a:lnTo>
                  <a:pt x="230" y="73"/>
                </a:lnTo>
                <a:lnTo>
                  <a:pt x="231" y="69"/>
                </a:lnTo>
                <a:lnTo>
                  <a:pt x="232" y="64"/>
                </a:lnTo>
                <a:lnTo>
                  <a:pt x="233" y="62"/>
                </a:lnTo>
                <a:lnTo>
                  <a:pt x="233" y="66"/>
                </a:lnTo>
                <a:lnTo>
                  <a:pt x="234" y="72"/>
                </a:lnTo>
                <a:lnTo>
                  <a:pt x="235" y="78"/>
                </a:lnTo>
                <a:lnTo>
                  <a:pt x="235" y="83"/>
                </a:lnTo>
                <a:lnTo>
                  <a:pt x="236" y="83"/>
                </a:lnTo>
                <a:lnTo>
                  <a:pt x="237" y="79"/>
                </a:lnTo>
                <a:lnTo>
                  <a:pt x="238" y="75"/>
                </a:lnTo>
                <a:lnTo>
                  <a:pt x="238" y="72"/>
                </a:lnTo>
                <a:lnTo>
                  <a:pt x="239" y="70"/>
                </a:lnTo>
                <a:lnTo>
                  <a:pt x="240" y="67"/>
                </a:lnTo>
                <a:lnTo>
                  <a:pt x="240" y="63"/>
                </a:lnTo>
                <a:lnTo>
                  <a:pt x="241" y="61"/>
                </a:lnTo>
                <a:lnTo>
                  <a:pt x="242" y="63"/>
                </a:lnTo>
                <a:lnTo>
                  <a:pt x="243" y="69"/>
                </a:lnTo>
                <a:lnTo>
                  <a:pt x="243" y="75"/>
                </a:lnTo>
                <a:lnTo>
                  <a:pt x="244" y="81"/>
                </a:lnTo>
                <a:lnTo>
                  <a:pt x="245" y="80"/>
                </a:lnTo>
                <a:lnTo>
                  <a:pt x="245" y="77"/>
                </a:lnTo>
                <a:lnTo>
                  <a:pt x="246" y="74"/>
                </a:lnTo>
                <a:lnTo>
                  <a:pt x="247" y="70"/>
                </a:lnTo>
                <a:lnTo>
                  <a:pt x="248" y="69"/>
                </a:lnTo>
                <a:lnTo>
                  <a:pt x="248" y="65"/>
                </a:lnTo>
                <a:lnTo>
                  <a:pt x="249" y="62"/>
                </a:lnTo>
                <a:lnTo>
                  <a:pt x="250" y="60"/>
                </a:lnTo>
                <a:lnTo>
                  <a:pt x="250" y="62"/>
                </a:lnTo>
                <a:lnTo>
                  <a:pt x="251" y="67"/>
                </a:lnTo>
                <a:lnTo>
                  <a:pt x="252" y="73"/>
                </a:lnTo>
                <a:lnTo>
                  <a:pt x="253" y="79"/>
                </a:lnTo>
                <a:lnTo>
                  <a:pt x="253" y="78"/>
                </a:lnTo>
                <a:lnTo>
                  <a:pt x="254" y="74"/>
                </a:lnTo>
                <a:lnTo>
                  <a:pt x="255" y="70"/>
                </a:lnTo>
                <a:lnTo>
                  <a:pt x="255" y="65"/>
                </a:lnTo>
                <a:lnTo>
                  <a:pt x="256" y="64"/>
                </a:lnTo>
                <a:lnTo>
                  <a:pt x="257" y="60"/>
                </a:lnTo>
                <a:lnTo>
                  <a:pt x="258" y="57"/>
                </a:lnTo>
                <a:lnTo>
                  <a:pt x="258" y="55"/>
                </a:lnTo>
                <a:lnTo>
                  <a:pt x="259" y="58"/>
                </a:lnTo>
                <a:lnTo>
                  <a:pt x="260" y="62"/>
                </a:lnTo>
                <a:lnTo>
                  <a:pt x="260" y="68"/>
                </a:lnTo>
                <a:lnTo>
                  <a:pt x="261" y="72"/>
                </a:lnTo>
                <a:lnTo>
                  <a:pt x="262" y="72"/>
                </a:lnTo>
                <a:lnTo>
                  <a:pt x="263" y="67"/>
                </a:lnTo>
                <a:lnTo>
                  <a:pt x="263" y="63"/>
                </a:lnTo>
                <a:lnTo>
                  <a:pt x="264" y="60"/>
                </a:lnTo>
                <a:lnTo>
                  <a:pt x="265" y="57"/>
                </a:lnTo>
                <a:lnTo>
                  <a:pt x="266" y="56"/>
                </a:lnTo>
                <a:lnTo>
                  <a:pt x="266" y="50"/>
                </a:lnTo>
                <a:lnTo>
                  <a:pt x="267" y="49"/>
                </a:lnTo>
                <a:lnTo>
                  <a:pt x="268" y="51"/>
                </a:lnTo>
                <a:lnTo>
                  <a:pt x="268" y="55"/>
                </a:lnTo>
                <a:lnTo>
                  <a:pt x="269" y="62"/>
                </a:lnTo>
                <a:lnTo>
                  <a:pt x="270" y="66"/>
                </a:lnTo>
                <a:lnTo>
                  <a:pt x="271" y="67"/>
                </a:lnTo>
                <a:lnTo>
                  <a:pt x="271" y="62"/>
                </a:lnTo>
                <a:lnTo>
                  <a:pt x="272" y="58"/>
                </a:lnTo>
                <a:lnTo>
                  <a:pt x="273" y="54"/>
                </a:lnTo>
                <a:lnTo>
                  <a:pt x="273" y="51"/>
                </a:lnTo>
                <a:lnTo>
                  <a:pt x="274" y="49"/>
                </a:lnTo>
                <a:lnTo>
                  <a:pt x="275" y="47"/>
                </a:lnTo>
                <a:lnTo>
                  <a:pt x="276" y="45"/>
                </a:lnTo>
                <a:lnTo>
                  <a:pt x="276" y="46"/>
                </a:lnTo>
                <a:lnTo>
                  <a:pt x="277" y="50"/>
                </a:lnTo>
                <a:lnTo>
                  <a:pt x="278" y="56"/>
                </a:lnTo>
                <a:lnTo>
                  <a:pt x="278" y="62"/>
                </a:lnTo>
                <a:lnTo>
                  <a:pt x="279" y="62"/>
                </a:lnTo>
                <a:lnTo>
                  <a:pt x="280" y="58"/>
                </a:lnTo>
                <a:lnTo>
                  <a:pt x="281" y="54"/>
                </a:lnTo>
                <a:lnTo>
                  <a:pt x="281" y="51"/>
                </a:lnTo>
                <a:lnTo>
                  <a:pt x="282" y="49"/>
                </a:lnTo>
                <a:lnTo>
                  <a:pt x="283" y="47"/>
                </a:lnTo>
                <a:lnTo>
                  <a:pt x="283" y="42"/>
                </a:lnTo>
                <a:lnTo>
                  <a:pt x="284" y="41"/>
                </a:lnTo>
                <a:lnTo>
                  <a:pt x="285" y="44"/>
                </a:lnTo>
                <a:lnTo>
                  <a:pt x="286" y="47"/>
                </a:lnTo>
                <a:lnTo>
                  <a:pt x="286" y="53"/>
                </a:lnTo>
                <a:lnTo>
                  <a:pt x="287" y="60"/>
                </a:lnTo>
                <a:lnTo>
                  <a:pt x="288" y="58"/>
                </a:lnTo>
                <a:lnTo>
                  <a:pt x="288" y="53"/>
                </a:lnTo>
                <a:lnTo>
                  <a:pt x="289" y="48"/>
                </a:lnTo>
                <a:lnTo>
                  <a:pt x="290" y="45"/>
                </a:lnTo>
                <a:lnTo>
                  <a:pt x="291" y="42"/>
                </a:lnTo>
                <a:lnTo>
                  <a:pt x="291" y="39"/>
                </a:lnTo>
                <a:lnTo>
                  <a:pt x="292" y="35"/>
                </a:lnTo>
                <a:lnTo>
                  <a:pt x="293" y="33"/>
                </a:lnTo>
                <a:lnTo>
                  <a:pt x="293" y="35"/>
                </a:lnTo>
                <a:lnTo>
                  <a:pt x="294" y="38"/>
                </a:lnTo>
                <a:lnTo>
                  <a:pt x="295" y="44"/>
                </a:lnTo>
                <a:lnTo>
                  <a:pt x="296" y="49"/>
                </a:lnTo>
                <a:lnTo>
                  <a:pt x="296" y="48"/>
                </a:lnTo>
                <a:lnTo>
                  <a:pt x="297" y="44"/>
                </a:lnTo>
                <a:lnTo>
                  <a:pt x="298" y="40"/>
                </a:lnTo>
                <a:lnTo>
                  <a:pt x="298" y="37"/>
                </a:lnTo>
                <a:lnTo>
                  <a:pt x="299" y="35"/>
                </a:lnTo>
                <a:lnTo>
                  <a:pt x="300" y="32"/>
                </a:lnTo>
                <a:lnTo>
                  <a:pt x="301" y="28"/>
                </a:lnTo>
                <a:lnTo>
                  <a:pt x="302" y="30"/>
                </a:lnTo>
                <a:lnTo>
                  <a:pt x="303" y="33"/>
                </a:lnTo>
                <a:lnTo>
                  <a:pt x="304" y="40"/>
                </a:lnTo>
                <a:lnTo>
                  <a:pt x="304" y="47"/>
                </a:lnTo>
                <a:lnTo>
                  <a:pt x="305" y="45"/>
                </a:lnTo>
                <a:lnTo>
                  <a:pt x="306" y="41"/>
                </a:lnTo>
                <a:lnTo>
                  <a:pt x="306" y="37"/>
                </a:lnTo>
                <a:lnTo>
                  <a:pt x="307" y="34"/>
                </a:lnTo>
                <a:lnTo>
                  <a:pt x="308" y="33"/>
                </a:lnTo>
                <a:lnTo>
                  <a:pt x="309" y="30"/>
                </a:lnTo>
                <a:lnTo>
                  <a:pt x="309" y="26"/>
                </a:lnTo>
                <a:lnTo>
                  <a:pt x="310" y="26"/>
                </a:lnTo>
                <a:lnTo>
                  <a:pt x="311" y="26"/>
                </a:lnTo>
                <a:lnTo>
                  <a:pt x="311" y="31"/>
                </a:lnTo>
                <a:lnTo>
                  <a:pt x="312" y="37"/>
                </a:lnTo>
                <a:lnTo>
                  <a:pt x="313" y="41"/>
                </a:lnTo>
                <a:lnTo>
                  <a:pt x="314" y="41"/>
                </a:lnTo>
                <a:lnTo>
                  <a:pt x="314" y="36"/>
                </a:lnTo>
                <a:lnTo>
                  <a:pt x="315" y="33"/>
                </a:lnTo>
                <a:lnTo>
                  <a:pt x="316" y="30"/>
                </a:lnTo>
                <a:lnTo>
                  <a:pt x="316" y="27"/>
                </a:lnTo>
                <a:lnTo>
                  <a:pt x="317" y="25"/>
                </a:lnTo>
                <a:lnTo>
                  <a:pt x="318" y="23"/>
                </a:lnTo>
                <a:lnTo>
                  <a:pt x="319" y="20"/>
                </a:lnTo>
                <a:lnTo>
                  <a:pt x="319" y="22"/>
                </a:lnTo>
                <a:lnTo>
                  <a:pt x="320" y="27"/>
                </a:lnTo>
                <a:lnTo>
                  <a:pt x="321" y="33"/>
                </a:lnTo>
                <a:lnTo>
                  <a:pt x="321" y="37"/>
                </a:lnTo>
                <a:lnTo>
                  <a:pt x="322" y="37"/>
                </a:lnTo>
                <a:lnTo>
                  <a:pt x="323" y="32"/>
                </a:lnTo>
                <a:lnTo>
                  <a:pt x="324" y="28"/>
                </a:lnTo>
                <a:lnTo>
                  <a:pt x="324" y="24"/>
                </a:lnTo>
                <a:lnTo>
                  <a:pt x="325" y="22"/>
                </a:lnTo>
                <a:lnTo>
                  <a:pt x="326" y="21"/>
                </a:lnTo>
                <a:lnTo>
                  <a:pt x="326" y="17"/>
                </a:lnTo>
                <a:lnTo>
                  <a:pt x="327" y="15"/>
                </a:lnTo>
                <a:lnTo>
                  <a:pt x="328" y="16"/>
                </a:lnTo>
                <a:lnTo>
                  <a:pt x="329" y="20"/>
                </a:lnTo>
                <a:lnTo>
                  <a:pt x="329" y="27"/>
                </a:lnTo>
                <a:lnTo>
                  <a:pt x="330" y="29"/>
                </a:lnTo>
                <a:lnTo>
                  <a:pt x="331" y="31"/>
                </a:lnTo>
                <a:lnTo>
                  <a:pt x="331" y="25"/>
                </a:lnTo>
                <a:lnTo>
                  <a:pt x="332" y="20"/>
                </a:lnTo>
                <a:lnTo>
                  <a:pt x="333" y="18"/>
                </a:lnTo>
                <a:lnTo>
                  <a:pt x="334" y="15"/>
                </a:lnTo>
                <a:lnTo>
                  <a:pt x="334" y="13"/>
                </a:lnTo>
                <a:lnTo>
                  <a:pt x="335" y="9"/>
                </a:lnTo>
                <a:lnTo>
                  <a:pt x="336" y="7"/>
                </a:lnTo>
                <a:lnTo>
                  <a:pt x="336" y="8"/>
                </a:lnTo>
                <a:lnTo>
                  <a:pt x="337" y="12"/>
                </a:lnTo>
                <a:lnTo>
                  <a:pt x="338" y="18"/>
                </a:lnTo>
                <a:lnTo>
                  <a:pt x="339" y="23"/>
                </a:lnTo>
                <a:lnTo>
                  <a:pt x="340" y="19"/>
                </a:lnTo>
                <a:lnTo>
                  <a:pt x="341" y="15"/>
                </a:lnTo>
                <a:lnTo>
                  <a:pt x="342" y="11"/>
                </a:lnTo>
                <a:lnTo>
                  <a:pt x="342" y="10"/>
                </a:lnTo>
                <a:lnTo>
                  <a:pt x="343" y="7"/>
                </a:lnTo>
                <a:lnTo>
                  <a:pt x="344" y="1"/>
                </a:lnTo>
                <a:lnTo>
                  <a:pt x="344" y="0"/>
                </a:lnTo>
                <a:lnTo>
                  <a:pt x="345" y="3"/>
                </a:lnTo>
                <a:lnTo>
                  <a:pt x="346" y="9"/>
                </a:lnTo>
                <a:lnTo>
                  <a:pt x="347" y="14"/>
                </a:lnTo>
                <a:lnTo>
                  <a:pt x="347" y="19"/>
                </a:lnTo>
                <a:lnTo>
                  <a:pt x="348" y="19"/>
                </a:lnTo>
                <a:lnTo>
                  <a:pt x="349" y="14"/>
                </a:lnTo>
                <a:lnTo>
                  <a:pt x="349" y="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9" name="Freeform 147"/>
          <p:cNvSpPr>
            <a:spLocks/>
          </p:cNvSpPr>
          <p:nvPr/>
        </p:nvSpPr>
        <p:spPr bwMode="auto">
          <a:xfrm>
            <a:off x="3198813" y="1592263"/>
            <a:ext cx="3686175" cy="1704975"/>
          </a:xfrm>
          <a:custGeom>
            <a:avLst/>
            <a:gdLst>
              <a:gd name="T0" fmla="*/ 0 w 387"/>
              <a:gd name="T1" fmla="*/ 179 h 179"/>
              <a:gd name="T2" fmla="*/ 9 w 387"/>
              <a:gd name="T3" fmla="*/ 176 h 179"/>
              <a:gd name="T4" fmla="*/ 17 w 387"/>
              <a:gd name="T5" fmla="*/ 174 h 179"/>
              <a:gd name="T6" fmla="*/ 26 w 387"/>
              <a:gd name="T7" fmla="*/ 171 h 179"/>
              <a:gd name="T8" fmla="*/ 34 w 387"/>
              <a:gd name="T9" fmla="*/ 170 h 179"/>
              <a:gd name="T10" fmla="*/ 43 w 387"/>
              <a:gd name="T11" fmla="*/ 168 h 179"/>
              <a:gd name="T12" fmla="*/ 52 w 387"/>
              <a:gd name="T13" fmla="*/ 167 h 179"/>
              <a:gd name="T14" fmla="*/ 60 w 387"/>
              <a:gd name="T15" fmla="*/ 163 h 179"/>
              <a:gd name="T16" fmla="*/ 69 w 387"/>
              <a:gd name="T17" fmla="*/ 161 h 179"/>
              <a:gd name="T18" fmla="*/ 77 w 387"/>
              <a:gd name="T19" fmla="*/ 158 h 179"/>
              <a:gd name="T20" fmla="*/ 86 w 387"/>
              <a:gd name="T21" fmla="*/ 153 h 179"/>
              <a:gd name="T22" fmla="*/ 95 w 387"/>
              <a:gd name="T23" fmla="*/ 150 h 179"/>
              <a:gd name="T24" fmla="*/ 103 w 387"/>
              <a:gd name="T25" fmla="*/ 148 h 179"/>
              <a:gd name="T26" fmla="*/ 112 w 387"/>
              <a:gd name="T27" fmla="*/ 145 h 179"/>
              <a:gd name="T28" fmla="*/ 120 w 387"/>
              <a:gd name="T29" fmla="*/ 139 h 179"/>
              <a:gd name="T30" fmla="*/ 129 w 387"/>
              <a:gd name="T31" fmla="*/ 137 h 179"/>
              <a:gd name="T32" fmla="*/ 138 w 387"/>
              <a:gd name="T33" fmla="*/ 134 h 179"/>
              <a:gd name="T34" fmla="*/ 146 w 387"/>
              <a:gd name="T35" fmla="*/ 131 h 179"/>
              <a:gd name="T36" fmla="*/ 155 w 387"/>
              <a:gd name="T37" fmla="*/ 126 h 179"/>
              <a:gd name="T38" fmla="*/ 163 w 387"/>
              <a:gd name="T39" fmla="*/ 122 h 179"/>
              <a:gd name="T40" fmla="*/ 172 w 387"/>
              <a:gd name="T41" fmla="*/ 118 h 179"/>
              <a:gd name="T42" fmla="*/ 181 w 387"/>
              <a:gd name="T43" fmla="*/ 112 h 179"/>
              <a:gd name="T44" fmla="*/ 189 w 387"/>
              <a:gd name="T45" fmla="*/ 109 h 179"/>
              <a:gd name="T46" fmla="*/ 198 w 387"/>
              <a:gd name="T47" fmla="*/ 105 h 179"/>
              <a:gd name="T48" fmla="*/ 206 w 387"/>
              <a:gd name="T49" fmla="*/ 101 h 179"/>
              <a:gd name="T50" fmla="*/ 215 w 387"/>
              <a:gd name="T51" fmla="*/ 96 h 179"/>
              <a:gd name="T52" fmla="*/ 224 w 387"/>
              <a:gd name="T53" fmla="*/ 92 h 179"/>
              <a:gd name="T54" fmla="*/ 232 w 387"/>
              <a:gd name="T55" fmla="*/ 88 h 179"/>
              <a:gd name="T56" fmla="*/ 241 w 387"/>
              <a:gd name="T57" fmla="*/ 82 h 179"/>
              <a:gd name="T58" fmla="*/ 249 w 387"/>
              <a:gd name="T59" fmla="*/ 75 h 179"/>
              <a:gd name="T60" fmla="*/ 258 w 387"/>
              <a:gd name="T61" fmla="*/ 71 h 179"/>
              <a:gd name="T62" fmla="*/ 267 w 387"/>
              <a:gd name="T63" fmla="*/ 67 h 179"/>
              <a:gd name="T64" fmla="*/ 275 w 387"/>
              <a:gd name="T65" fmla="*/ 63 h 179"/>
              <a:gd name="T66" fmla="*/ 284 w 387"/>
              <a:gd name="T67" fmla="*/ 61 h 179"/>
              <a:gd name="T68" fmla="*/ 292 w 387"/>
              <a:gd name="T69" fmla="*/ 59 h 179"/>
              <a:gd name="T70" fmla="*/ 301 w 387"/>
              <a:gd name="T71" fmla="*/ 54 h 179"/>
              <a:gd name="T72" fmla="*/ 310 w 387"/>
              <a:gd name="T73" fmla="*/ 48 h 179"/>
              <a:gd name="T74" fmla="*/ 318 w 387"/>
              <a:gd name="T75" fmla="*/ 43 h 179"/>
              <a:gd name="T76" fmla="*/ 327 w 387"/>
              <a:gd name="T77" fmla="*/ 39 h 179"/>
              <a:gd name="T78" fmla="*/ 335 w 387"/>
              <a:gd name="T79" fmla="*/ 31 h 179"/>
              <a:gd name="T80" fmla="*/ 344 w 387"/>
              <a:gd name="T81" fmla="*/ 26 h 179"/>
              <a:gd name="T82" fmla="*/ 353 w 387"/>
              <a:gd name="T83" fmla="*/ 23 h 179"/>
              <a:gd name="T84" fmla="*/ 361 w 387"/>
              <a:gd name="T85" fmla="*/ 18 h 179"/>
              <a:gd name="T86" fmla="*/ 370 w 387"/>
              <a:gd name="T87" fmla="*/ 12 h 179"/>
              <a:gd name="T88" fmla="*/ 378 w 387"/>
              <a:gd name="T89" fmla="*/ 5 h 179"/>
              <a:gd name="T90" fmla="*/ 387 w 387"/>
              <a:gd name="T91" fmla="*/ 0 h 17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87"/>
              <a:gd name="T139" fmla="*/ 0 h 179"/>
              <a:gd name="T140" fmla="*/ 387 w 387"/>
              <a:gd name="T141" fmla="*/ 179 h 17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87" h="179">
                <a:moveTo>
                  <a:pt x="0" y="179"/>
                </a:moveTo>
                <a:lnTo>
                  <a:pt x="9" y="176"/>
                </a:lnTo>
                <a:lnTo>
                  <a:pt x="17" y="174"/>
                </a:lnTo>
                <a:lnTo>
                  <a:pt x="26" y="171"/>
                </a:lnTo>
                <a:lnTo>
                  <a:pt x="34" y="170"/>
                </a:lnTo>
                <a:lnTo>
                  <a:pt x="43" y="168"/>
                </a:lnTo>
                <a:lnTo>
                  <a:pt x="52" y="167"/>
                </a:lnTo>
                <a:lnTo>
                  <a:pt x="60" y="163"/>
                </a:lnTo>
                <a:lnTo>
                  <a:pt x="69" y="161"/>
                </a:lnTo>
                <a:lnTo>
                  <a:pt x="77" y="158"/>
                </a:lnTo>
                <a:lnTo>
                  <a:pt x="86" y="153"/>
                </a:lnTo>
                <a:lnTo>
                  <a:pt x="95" y="150"/>
                </a:lnTo>
                <a:lnTo>
                  <a:pt x="103" y="148"/>
                </a:lnTo>
                <a:lnTo>
                  <a:pt x="112" y="145"/>
                </a:lnTo>
                <a:lnTo>
                  <a:pt x="120" y="139"/>
                </a:lnTo>
                <a:lnTo>
                  <a:pt x="129" y="137"/>
                </a:lnTo>
                <a:lnTo>
                  <a:pt x="138" y="134"/>
                </a:lnTo>
                <a:lnTo>
                  <a:pt x="146" y="131"/>
                </a:lnTo>
                <a:lnTo>
                  <a:pt x="155" y="126"/>
                </a:lnTo>
                <a:lnTo>
                  <a:pt x="163" y="122"/>
                </a:lnTo>
                <a:lnTo>
                  <a:pt x="172" y="118"/>
                </a:lnTo>
                <a:lnTo>
                  <a:pt x="181" y="112"/>
                </a:lnTo>
                <a:lnTo>
                  <a:pt x="189" y="109"/>
                </a:lnTo>
                <a:lnTo>
                  <a:pt x="198" y="105"/>
                </a:lnTo>
                <a:lnTo>
                  <a:pt x="206" y="101"/>
                </a:lnTo>
                <a:lnTo>
                  <a:pt x="215" y="96"/>
                </a:lnTo>
                <a:lnTo>
                  <a:pt x="224" y="92"/>
                </a:lnTo>
                <a:lnTo>
                  <a:pt x="232" y="88"/>
                </a:lnTo>
                <a:lnTo>
                  <a:pt x="241" y="82"/>
                </a:lnTo>
                <a:lnTo>
                  <a:pt x="249" y="75"/>
                </a:lnTo>
                <a:lnTo>
                  <a:pt x="258" y="71"/>
                </a:lnTo>
                <a:lnTo>
                  <a:pt x="267" y="67"/>
                </a:lnTo>
                <a:lnTo>
                  <a:pt x="275" y="63"/>
                </a:lnTo>
                <a:lnTo>
                  <a:pt x="284" y="61"/>
                </a:lnTo>
                <a:lnTo>
                  <a:pt x="292" y="59"/>
                </a:lnTo>
                <a:lnTo>
                  <a:pt x="301" y="54"/>
                </a:lnTo>
                <a:lnTo>
                  <a:pt x="310" y="48"/>
                </a:lnTo>
                <a:lnTo>
                  <a:pt x="318" y="43"/>
                </a:lnTo>
                <a:lnTo>
                  <a:pt x="327" y="39"/>
                </a:lnTo>
                <a:lnTo>
                  <a:pt x="335" y="31"/>
                </a:lnTo>
                <a:lnTo>
                  <a:pt x="344" y="26"/>
                </a:lnTo>
                <a:lnTo>
                  <a:pt x="353" y="23"/>
                </a:lnTo>
                <a:lnTo>
                  <a:pt x="361" y="18"/>
                </a:lnTo>
                <a:lnTo>
                  <a:pt x="370" y="12"/>
                </a:lnTo>
                <a:lnTo>
                  <a:pt x="378" y="5"/>
                </a:lnTo>
                <a:lnTo>
                  <a:pt x="387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0" name="Freeform 148"/>
          <p:cNvSpPr>
            <a:spLocks/>
          </p:cNvSpPr>
          <p:nvPr/>
        </p:nvSpPr>
        <p:spPr bwMode="auto">
          <a:xfrm>
            <a:off x="3160713" y="3116263"/>
            <a:ext cx="409575" cy="247650"/>
          </a:xfrm>
          <a:custGeom>
            <a:avLst/>
            <a:gdLst>
              <a:gd name="T0" fmla="*/ 0 w 43"/>
              <a:gd name="T1" fmla="*/ 20 h 26"/>
              <a:gd name="T2" fmla="*/ 1 w 43"/>
              <a:gd name="T3" fmla="*/ 17 h 26"/>
              <a:gd name="T4" fmla="*/ 2 w 43"/>
              <a:gd name="T5" fmla="*/ 17 h 26"/>
              <a:gd name="T6" fmla="*/ 2 w 43"/>
              <a:gd name="T7" fmla="*/ 14 h 26"/>
              <a:gd name="T8" fmla="*/ 3 w 43"/>
              <a:gd name="T9" fmla="*/ 12 h 26"/>
              <a:gd name="T10" fmla="*/ 4 w 43"/>
              <a:gd name="T11" fmla="*/ 12 h 26"/>
              <a:gd name="T12" fmla="*/ 5 w 43"/>
              <a:gd name="T13" fmla="*/ 17 h 26"/>
              <a:gd name="T14" fmla="*/ 5 w 43"/>
              <a:gd name="T15" fmla="*/ 22 h 26"/>
              <a:gd name="T16" fmla="*/ 6 w 43"/>
              <a:gd name="T17" fmla="*/ 25 h 26"/>
              <a:gd name="T18" fmla="*/ 7 w 43"/>
              <a:gd name="T19" fmla="*/ 26 h 26"/>
              <a:gd name="T20" fmla="*/ 7 w 43"/>
              <a:gd name="T21" fmla="*/ 22 h 26"/>
              <a:gd name="T22" fmla="*/ 8 w 43"/>
              <a:gd name="T23" fmla="*/ 20 h 26"/>
              <a:gd name="T24" fmla="*/ 9 w 43"/>
              <a:gd name="T25" fmla="*/ 17 h 26"/>
              <a:gd name="T26" fmla="*/ 10 w 43"/>
              <a:gd name="T27" fmla="*/ 16 h 26"/>
              <a:gd name="T28" fmla="*/ 10 w 43"/>
              <a:gd name="T29" fmla="*/ 14 h 26"/>
              <a:gd name="T30" fmla="*/ 11 w 43"/>
              <a:gd name="T31" fmla="*/ 10 h 26"/>
              <a:gd name="T32" fmla="*/ 12 w 43"/>
              <a:gd name="T33" fmla="*/ 7 h 26"/>
              <a:gd name="T34" fmla="*/ 13 w 43"/>
              <a:gd name="T35" fmla="*/ 8 h 26"/>
              <a:gd name="T36" fmla="*/ 13 w 43"/>
              <a:gd name="T37" fmla="*/ 12 h 26"/>
              <a:gd name="T38" fmla="*/ 14 w 43"/>
              <a:gd name="T39" fmla="*/ 19 h 26"/>
              <a:gd name="T40" fmla="*/ 15 w 43"/>
              <a:gd name="T41" fmla="*/ 24 h 26"/>
              <a:gd name="T42" fmla="*/ 15 w 43"/>
              <a:gd name="T43" fmla="*/ 25 h 26"/>
              <a:gd name="T44" fmla="*/ 16 w 43"/>
              <a:gd name="T45" fmla="*/ 21 h 26"/>
              <a:gd name="T46" fmla="*/ 17 w 43"/>
              <a:gd name="T47" fmla="*/ 18 h 26"/>
              <a:gd name="T48" fmla="*/ 18 w 43"/>
              <a:gd name="T49" fmla="*/ 16 h 26"/>
              <a:gd name="T50" fmla="*/ 18 w 43"/>
              <a:gd name="T51" fmla="*/ 14 h 26"/>
              <a:gd name="T52" fmla="*/ 19 w 43"/>
              <a:gd name="T53" fmla="*/ 11 h 26"/>
              <a:gd name="T54" fmla="*/ 20 w 43"/>
              <a:gd name="T55" fmla="*/ 8 h 26"/>
              <a:gd name="T56" fmla="*/ 20 w 43"/>
              <a:gd name="T57" fmla="*/ 5 h 26"/>
              <a:gd name="T58" fmla="*/ 21 w 43"/>
              <a:gd name="T59" fmla="*/ 8 h 26"/>
              <a:gd name="T60" fmla="*/ 22 w 43"/>
              <a:gd name="T61" fmla="*/ 11 h 26"/>
              <a:gd name="T62" fmla="*/ 23 w 43"/>
              <a:gd name="T63" fmla="*/ 16 h 26"/>
              <a:gd name="T64" fmla="*/ 23 w 43"/>
              <a:gd name="T65" fmla="*/ 21 h 26"/>
              <a:gd name="T66" fmla="*/ 24 w 43"/>
              <a:gd name="T67" fmla="*/ 21 h 26"/>
              <a:gd name="T68" fmla="*/ 25 w 43"/>
              <a:gd name="T69" fmla="*/ 18 h 26"/>
              <a:gd name="T70" fmla="*/ 25 w 43"/>
              <a:gd name="T71" fmla="*/ 16 h 26"/>
              <a:gd name="T72" fmla="*/ 26 w 43"/>
              <a:gd name="T73" fmla="*/ 13 h 26"/>
              <a:gd name="T74" fmla="*/ 27 w 43"/>
              <a:gd name="T75" fmla="*/ 11 h 26"/>
              <a:gd name="T76" fmla="*/ 28 w 43"/>
              <a:gd name="T77" fmla="*/ 8 h 26"/>
              <a:gd name="T78" fmla="*/ 28 w 43"/>
              <a:gd name="T79" fmla="*/ 5 h 26"/>
              <a:gd name="T80" fmla="*/ 29 w 43"/>
              <a:gd name="T81" fmla="*/ 4 h 26"/>
              <a:gd name="T82" fmla="*/ 30 w 43"/>
              <a:gd name="T83" fmla="*/ 5 h 26"/>
              <a:gd name="T84" fmla="*/ 30 w 43"/>
              <a:gd name="T85" fmla="*/ 8 h 26"/>
              <a:gd name="T86" fmla="*/ 31 w 43"/>
              <a:gd name="T87" fmla="*/ 14 h 26"/>
              <a:gd name="T88" fmla="*/ 32 w 43"/>
              <a:gd name="T89" fmla="*/ 18 h 26"/>
              <a:gd name="T90" fmla="*/ 33 w 43"/>
              <a:gd name="T91" fmla="*/ 20 h 26"/>
              <a:gd name="T92" fmla="*/ 33 w 43"/>
              <a:gd name="T93" fmla="*/ 17 h 26"/>
              <a:gd name="T94" fmla="*/ 34 w 43"/>
              <a:gd name="T95" fmla="*/ 14 h 26"/>
              <a:gd name="T96" fmla="*/ 35 w 43"/>
              <a:gd name="T97" fmla="*/ 11 h 26"/>
              <a:gd name="T98" fmla="*/ 35 w 43"/>
              <a:gd name="T99" fmla="*/ 10 h 26"/>
              <a:gd name="T100" fmla="*/ 36 w 43"/>
              <a:gd name="T101" fmla="*/ 7 h 26"/>
              <a:gd name="T102" fmla="*/ 37 w 43"/>
              <a:gd name="T103" fmla="*/ 3 h 26"/>
              <a:gd name="T104" fmla="*/ 38 w 43"/>
              <a:gd name="T105" fmla="*/ 0 h 26"/>
              <a:gd name="T106" fmla="*/ 38 w 43"/>
              <a:gd name="T107" fmla="*/ 3 h 26"/>
              <a:gd name="T108" fmla="*/ 39 w 43"/>
              <a:gd name="T109" fmla="*/ 8 h 26"/>
              <a:gd name="T110" fmla="*/ 40 w 43"/>
              <a:gd name="T111" fmla="*/ 13 h 26"/>
              <a:gd name="T112" fmla="*/ 40 w 43"/>
              <a:gd name="T113" fmla="*/ 18 h 26"/>
              <a:gd name="T114" fmla="*/ 41 w 43"/>
              <a:gd name="T115" fmla="*/ 19 h 26"/>
              <a:gd name="T116" fmla="*/ 42 w 43"/>
              <a:gd name="T117" fmla="*/ 15 h 26"/>
              <a:gd name="T118" fmla="*/ 43 w 43"/>
              <a:gd name="T119" fmla="*/ 12 h 26"/>
              <a:gd name="T120" fmla="*/ 43 w 43"/>
              <a:gd name="T121" fmla="*/ 8 h 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3"/>
              <a:gd name="T184" fmla="*/ 0 h 26"/>
              <a:gd name="T185" fmla="*/ 43 w 43"/>
              <a:gd name="T186" fmla="*/ 26 h 2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3" h="26">
                <a:moveTo>
                  <a:pt x="0" y="20"/>
                </a:moveTo>
                <a:lnTo>
                  <a:pt x="1" y="17"/>
                </a:lnTo>
                <a:lnTo>
                  <a:pt x="2" y="17"/>
                </a:lnTo>
                <a:lnTo>
                  <a:pt x="2" y="14"/>
                </a:lnTo>
                <a:lnTo>
                  <a:pt x="3" y="12"/>
                </a:lnTo>
                <a:lnTo>
                  <a:pt x="4" y="12"/>
                </a:lnTo>
                <a:lnTo>
                  <a:pt x="5" y="17"/>
                </a:lnTo>
                <a:lnTo>
                  <a:pt x="5" y="22"/>
                </a:lnTo>
                <a:lnTo>
                  <a:pt x="6" y="25"/>
                </a:lnTo>
                <a:lnTo>
                  <a:pt x="7" y="26"/>
                </a:lnTo>
                <a:lnTo>
                  <a:pt x="7" y="22"/>
                </a:lnTo>
                <a:lnTo>
                  <a:pt x="8" y="20"/>
                </a:lnTo>
                <a:lnTo>
                  <a:pt x="9" y="17"/>
                </a:lnTo>
                <a:lnTo>
                  <a:pt x="10" y="16"/>
                </a:lnTo>
                <a:lnTo>
                  <a:pt x="10" y="14"/>
                </a:lnTo>
                <a:lnTo>
                  <a:pt x="11" y="10"/>
                </a:lnTo>
                <a:lnTo>
                  <a:pt x="12" y="7"/>
                </a:lnTo>
                <a:lnTo>
                  <a:pt x="13" y="8"/>
                </a:lnTo>
                <a:lnTo>
                  <a:pt x="13" y="12"/>
                </a:lnTo>
                <a:lnTo>
                  <a:pt x="14" y="19"/>
                </a:lnTo>
                <a:lnTo>
                  <a:pt x="15" y="24"/>
                </a:lnTo>
                <a:lnTo>
                  <a:pt x="15" y="25"/>
                </a:lnTo>
                <a:lnTo>
                  <a:pt x="16" y="21"/>
                </a:lnTo>
                <a:lnTo>
                  <a:pt x="17" y="18"/>
                </a:lnTo>
                <a:lnTo>
                  <a:pt x="18" y="16"/>
                </a:lnTo>
                <a:lnTo>
                  <a:pt x="18" y="14"/>
                </a:lnTo>
                <a:lnTo>
                  <a:pt x="19" y="11"/>
                </a:lnTo>
                <a:lnTo>
                  <a:pt x="20" y="8"/>
                </a:lnTo>
                <a:lnTo>
                  <a:pt x="20" y="5"/>
                </a:lnTo>
                <a:lnTo>
                  <a:pt x="21" y="8"/>
                </a:lnTo>
                <a:lnTo>
                  <a:pt x="22" y="11"/>
                </a:lnTo>
                <a:lnTo>
                  <a:pt x="23" y="16"/>
                </a:lnTo>
                <a:lnTo>
                  <a:pt x="23" y="21"/>
                </a:lnTo>
                <a:lnTo>
                  <a:pt x="24" y="21"/>
                </a:lnTo>
                <a:lnTo>
                  <a:pt x="25" y="18"/>
                </a:lnTo>
                <a:lnTo>
                  <a:pt x="25" y="16"/>
                </a:lnTo>
                <a:lnTo>
                  <a:pt x="26" y="13"/>
                </a:lnTo>
                <a:lnTo>
                  <a:pt x="27" y="11"/>
                </a:lnTo>
                <a:lnTo>
                  <a:pt x="28" y="8"/>
                </a:lnTo>
                <a:lnTo>
                  <a:pt x="28" y="5"/>
                </a:lnTo>
                <a:lnTo>
                  <a:pt x="29" y="4"/>
                </a:lnTo>
                <a:lnTo>
                  <a:pt x="30" y="5"/>
                </a:lnTo>
                <a:lnTo>
                  <a:pt x="30" y="8"/>
                </a:lnTo>
                <a:lnTo>
                  <a:pt x="31" y="14"/>
                </a:lnTo>
                <a:lnTo>
                  <a:pt x="32" y="18"/>
                </a:lnTo>
                <a:lnTo>
                  <a:pt x="33" y="20"/>
                </a:lnTo>
                <a:lnTo>
                  <a:pt x="33" y="17"/>
                </a:lnTo>
                <a:lnTo>
                  <a:pt x="34" y="14"/>
                </a:lnTo>
                <a:lnTo>
                  <a:pt x="35" y="11"/>
                </a:lnTo>
                <a:lnTo>
                  <a:pt x="35" y="10"/>
                </a:lnTo>
                <a:lnTo>
                  <a:pt x="36" y="7"/>
                </a:lnTo>
                <a:lnTo>
                  <a:pt x="37" y="3"/>
                </a:lnTo>
                <a:lnTo>
                  <a:pt x="38" y="0"/>
                </a:lnTo>
                <a:lnTo>
                  <a:pt x="38" y="3"/>
                </a:lnTo>
                <a:lnTo>
                  <a:pt x="39" y="8"/>
                </a:lnTo>
                <a:lnTo>
                  <a:pt x="40" y="13"/>
                </a:lnTo>
                <a:lnTo>
                  <a:pt x="40" y="18"/>
                </a:lnTo>
                <a:lnTo>
                  <a:pt x="41" y="19"/>
                </a:lnTo>
                <a:lnTo>
                  <a:pt x="42" y="15"/>
                </a:lnTo>
                <a:lnTo>
                  <a:pt x="43" y="12"/>
                </a:lnTo>
                <a:lnTo>
                  <a:pt x="43" y="8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1" name="Rectangle 149"/>
          <p:cNvSpPr>
            <a:spLocks noChangeArrowheads="1"/>
          </p:cNvSpPr>
          <p:nvPr/>
        </p:nvSpPr>
        <p:spPr bwMode="auto">
          <a:xfrm>
            <a:off x="2693988" y="3373438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310</a:t>
            </a:r>
            <a:endParaRPr lang="en-US"/>
          </a:p>
        </p:txBody>
      </p:sp>
      <p:sp>
        <p:nvSpPr>
          <p:cNvPr id="6292" name="Rectangle 150"/>
          <p:cNvSpPr>
            <a:spLocks noChangeArrowheads="1"/>
          </p:cNvSpPr>
          <p:nvPr/>
        </p:nvSpPr>
        <p:spPr bwMode="auto">
          <a:xfrm>
            <a:off x="2693988" y="3097213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320</a:t>
            </a:r>
            <a:endParaRPr lang="en-US"/>
          </a:p>
        </p:txBody>
      </p:sp>
      <p:sp>
        <p:nvSpPr>
          <p:cNvPr id="6293" name="Rectangle 151"/>
          <p:cNvSpPr>
            <a:spLocks noChangeArrowheads="1"/>
          </p:cNvSpPr>
          <p:nvPr/>
        </p:nvSpPr>
        <p:spPr bwMode="auto">
          <a:xfrm>
            <a:off x="2693988" y="2820988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330</a:t>
            </a:r>
            <a:endParaRPr lang="en-US"/>
          </a:p>
        </p:txBody>
      </p:sp>
      <p:sp>
        <p:nvSpPr>
          <p:cNvPr id="6294" name="Rectangle 152"/>
          <p:cNvSpPr>
            <a:spLocks noChangeArrowheads="1"/>
          </p:cNvSpPr>
          <p:nvPr/>
        </p:nvSpPr>
        <p:spPr bwMode="auto">
          <a:xfrm>
            <a:off x="2693988" y="2544763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340</a:t>
            </a:r>
            <a:endParaRPr lang="en-US"/>
          </a:p>
        </p:txBody>
      </p:sp>
      <p:sp>
        <p:nvSpPr>
          <p:cNvPr id="6295" name="Rectangle 153"/>
          <p:cNvSpPr>
            <a:spLocks noChangeArrowheads="1"/>
          </p:cNvSpPr>
          <p:nvPr/>
        </p:nvSpPr>
        <p:spPr bwMode="auto">
          <a:xfrm>
            <a:off x="2693988" y="2268538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350</a:t>
            </a:r>
            <a:endParaRPr lang="en-US"/>
          </a:p>
        </p:txBody>
      </p:sp>
      <p:sp>
        <p:nvSpPr>
          <p:cNvPr id="6296" name="Rectangle 154"/>
          <p:cNvSpPr>
            <a:spLocks noChangeArrowheads="1"/>
          </p:cNvSpPr>
          <p:nvPr/>
        </p:nvSpPr>
        <p:spPr bwMode="auto">
          <a:xfrm>
            <a:off x="2693988" y="1982788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360</a:t>
            </a:r>
            <a:endParaRPr lang="en-US"/>
          </a:p>
        </p:txBody>
      </p:sp>
      <p:sp>
        <p:nvSpPr>
          <p:cNvPr id="6297" name="Rectangle 155"/>
          <p:cNvSpPr>
            <a:spLocks noChangeArrowheads="1"/>
          </p:cNvSpPr>
          <p:nvPr/>
        </p:nvSpPr>
        <p:spPr bwMode="auto">
          <a:xfrm>
            <a:off x="2693988" y="1706563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370</a:t>
            </a:r>
            <a:endParaRPr lang="en-US"/>
          </a:p>
        </p:txBody>
      </p:sp>
      <p:sp>
        <p:nvSpPr>
          <p:cNvPr id="6298" name="Rectangle 156"/>
          <p:cNvSpPr>
            <a:spLocks noChangeArrowheads="1"/>
          </p:cNvSpPr>
          <p:nvPr/>
        </p:nvSpPr>
        <p:spPr bwMode="auto">
          <a:xfrm>
            <a:off x="2693988" y="1430338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380</a:t>
            </a:r>
            <a:endParaRPr lang="en-US"/>
          </a:p>
        </p:txBody>
      </p:sp>
      <p:sp>
        <p:nvSpPr>
          <p:cNvPr id="6299" name="Rectangle 157"/>
          <p:cNvSpPr>
            <a:spLocks noChangeArrowheads="1"/>
          </p:cNvSpPr>
          <p:nvPr/>
        </p:nvSpPr>
        <p:spPr bwMode="auto">
          <a:xfrm>
            <a:off x="2693988" y="1154113"/>
            <a:ext cx="252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390</a:t>
            </a:r>
            <a:endParaRPr lang="en-US"/>
          </a:p>
        </p:txBody>
      </p:sp>
      <p:sp>
        <p:nvSpPr>
          <p:cNvPr id="6300" name="Rectangle 158"/>
          <p:cNvSpPr>
            <a:spLocks noChangeArrowheads="1"/>
          </p:cNvSpPr>
          <p:nvPr/>
        </p:nvSpPr>
        <p:spPr bwMode="auto">
          <a:xfrm rot="-5400000">
            <a:off x="1279525" y="2333626"/>
            <a:ext cx="24717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Carbon Dioxide Concentration (ppm)</a:t>
            </a:r>
            <a:endParaRPr lang="en-US"/>
          </a:p>
        </p:txBody>
      </p:sp>
      <p:sp>
        <p:nvSpPr>
          <p:cNvPr id="6301" name="Text Box 159"/>
          <p:cNvSpPr txBox="1">
            <a:spLocks noChangeArrowheads="1"/>
          </p:cNvSpPr>
          <p:nvPr/>
        </p:nvSpPr>
        <p:spPr bwMode="auto">
          <a:xfrm>
            <a:off x="193675" y="64357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3.5</a:t>
            </a:r>
          </a:p>
        </p:txBody>
      </p:sp>
      <p:sp>
        <p:nvSpPr>
          <p:cNvPr id="6302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Ecological Climatology © 2008 G. Bonan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454</TotalTime>
  <Words>366</Words>
  <Application>Microsoft Office PowerPoint</Application>
  <PresentationFormat>On-screen Show (4:3)</PresentationFormat>
  <Paragraphs>160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Calibri</vt:lpstr>
      <vt:lpstr>Symbol</vt:lpstr>
      <vt:lpstr>Blank Presentation</vt:lpstr>
      <vt:lpstr>Slide 1</vt:lpstr>
      <vt:lpstr>Slide 2</vt:lpstr>
      <vt:lpstr>Slide 3</vt:lpstr>
      <vt:lpstr>Slide 4</vt:lpstr>
      <vt:lpstr>Slide 5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Amie Elcan</dc:creator>
  <cp:lastModifiedBy>bonan</cp:lastModifiedBy>
  <cp:revision>69</cp:revision>
  <cp:lastPrinted>2001-04-04T20:54:45Z</cp:lastPrinted>
  <dcterms:created xsi:type="dcterms:W3CDTF">2000-02-20T22:01:16Z</dcterms:created>
  <dcterms:modified xsi:type="dcterms:W3CDTF">2013-01-02T16:58:08Z</dcterms:modified>
</cp:coreProperties>
</file>