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362" r:id="rId2"/>
    <p:sldId id="363" r:id="rId3"/>
    <p:sldId id="340" r:id="rId4"/>
    <p:sldId id="367" r:id="rId5"/>
    <p:sldId id="368" r:id="rId6"/>
    <p:sldId id="369" r:id="rId7"/>
    <p:sldId id="370" r:id="rId8"/>
    <p:sldId id="338" r:id="rId9"/>
    <p:sldId id="339" r:id="rId10"/>
    <p:sldId id="371" r:id="rId11"/>
    <p:sldId id="372" r:id="rId12"/>
    <p:sldId id="373" r:id="rId13"/>
    <p:sldId id="374" r:id="rId14"/>
    <p:sldId id="324" r:id="rId15"/>
    <p:sldId id="364" r:id="rId16"/>
    <p:sldId id="366" r:id="rId17"/>
    <p:sldId id="325" r:id="rId18"/>
    <p:sldId id="327" r:id="rId19"/>
    <p:sldId id="341" r:id="rId20"/>
    <p:sldId id="326" r:id="rId21"/>
    <p:sldId id="335" r:id="rId22"/>
    <p:sldId id="336" r:id="rId23"/>
    <p:sldId id="337" r:id="rId24"/>
    <p:sldId id="261" r:id="rId25"/>
    <p:sldId id="334" r:id="rId26"/>
    <p:sldId id="306" r:id="rId27"/>
    <p:sldId id="360" r:id="rId28"/>
    <p:sldId id="361" r:id="rId29"/>
    <p:sldId id="342" r:id="rId30"/>
    <p:sldId id="344" r:id="rId31"/>
    <p:sldId id="346" r:id="rId32"/>
    <p:sldId id="345" r:id="rId33"/>
    <p:sldId id="347" r:id="rId34"/>
    <p:sldId id="348" r:id="rId35"/>
    <p:sldId id="349" r:id="rId36"/>
    <p:sldId id="350" r:id="rId37"/>
    <p:sldId id="351" r:id="rId38"/>
    <p:sldId id="352" r:id="rId39"/>
    <p:sldId id="353" r:id="rId40"/>
    <p:sldId id="354" r:id="rId41"/>
    <p:sldId id="355" r:id="rId42"/>
    <p:sldId id="343" r:id="rId43"/>
    <p:sldId id="271" r:id="rId44"/>
    <p:sldId id="358" r:id="rId45"/>
    <p:sldId id="359" r:id="rId46"/>
    <p:sldId id="365" r:id="rId47"/>
    <p:sldId id="296" r:id="rId48"/>
    <p:sldId id="295" r:id="rId49"/>
    <p:sldId id="294" r:id="rId50"/>
    <p:sldId id="298" r:id="rId51"/>
    <p:sldId id="297" r:id="rId52"/>
    <p:sldId id="301" r:id="rId53"/>
    <p:sldId id="300" r:id="rId54"/>
    <p:sldId id="318" r:id="rId55"/>
    <p:sldId id="311" r:id="rId56"/>
    <p:sldId id="315" r:id="rId57"/>
    <p:sldId id="273" r:id="rId58"/>
    <p:sldId id="274" r:id="rId59"/>
    <p:sldId id="275" r:id="rId60"/>
    <p:sldId id="276" r:id="rId61"/>
    <p:sldId id="277" r:id="rId62"/>
    <p:sldId id="278" r:id="rId63"/>
    <p:sldId id="279" r:id="rId64"/>
    <p:sldId id="356" r:id="rId65"/>
    <p:sldId id="289" r:id="rId66"/>
    <p:sldId id="303" r:id="rId67"/>
    <p:sldId id="304" r:id="rId68"/>
    <p:sldId id="302" r:id="rId69"/>
    <p:sldId id="293" r:id="rId70"/>
    <p:sldId id="313" r:id="rId71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42"/>
    <p:restoredTop sz="91478"/>
  </p:normalViewPr>
  <p:slideViewPr>
    <p:cSldViewPr>
      <p:cViewPr varScale="1">
        <p:scale>
          <a:sx n="119" d="100"/>
          <a:sy n="119" d="100"/>
        </p:scale>
        <p:origin x="238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206" d="100"/>
          <a:sy n="206" d="100"/>
        </p:scale>
        <p:origin x="184" y="2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57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 dirty="0" smtClean="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>
                <a:latin typeface="Arial Rounded MT Bold" panose="020F0704030504030204" pitchFamily="34" charset="77"/>
              </a:rPr>
              <a:t>Climate 101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0363" y="0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Arial Rounded MT Bold" panose="020F0704030504030204" pitchFamily="34" charset="77"/>
              </a:rPr>
              <a:t>Climates of the Past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50075"/>
            <a:ext cx="45720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>
                <a:latin typeface="Arial Rounded MT Bold" panose="020F0704030504030204" pitchFamily="34" charset="77"/>
              </a:rPr>
              <a:t>Scott Denning          CSU                 Atmospheric Science</a:t>
            </a: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0363" y="6950075"/>
            <a:ext cx="4160837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 smtClean="0"/>
            </a:lvl1pPr>
          </a:lstStyle>
          <a:p>
            <a:pPr>
              <a:defRPr/>
            </a:pPr>
            <a:fld id="{715C9585-042C-CB45-AA0B-DE6C977F5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640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AT606 Intro to Climate Fall 2006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00675" y="0"/>
            <a:ext cx="4200525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8BEB3CDD-E619-0A42-A896-A1DACD17168E}" type="datetime1">
              <a:rPr lang="en-US"/>
              <a:pPr>
                <a:defRPr/>
              </a:pPr>
              <a:t>3/20/18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43225" y="522288"/>
            <a:ext cx="3716338" cy="2787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00163" y="3482975"/>
            <a:ext cx="7000875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CSU ATS Scott Denning</a:t>
            </a:r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00675" y="6967538"/>
            <a:ext cx="4200525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B353249-E1AA-8341-A56D-1C754C084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3682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Intro to Climate Fall 2006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2815A5-28ED-7241-A043-E8CA42B5DF9D}" type="datetime1">
              <a:rPr lang="en-US" sz="1300"/>
              <a:pPr/>
              <a:t>3/20/18</a:t>
            </a:fld>
            <a:endParaRPr lang="en-US" sz="130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561873-0FDC-174F-8300-16EEC9DB5FE2}" type="slidenum">
              <a:rPr lang="en-US" sz="1300"/>
              <a:pPr/>
              <a:t>5</a:t>
            </a:fld>
            <a:endParaRPr lang="en-US" sz="1300"/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6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E73DA96-DA65-AE49-AA12-8E9210B24F69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389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389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4F13539-BB2B-C848-98D1-0A7670AD1263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093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80019A7-DE58-764C-85D2-84036E6F3A77}" type="datetime1">
              <a:rPr lang="en-US" sz="1300"/>
              <a:pPr/>
              <a:t>3/20/18</a:t>
            </a:fld>
            <a:endParaRPr lang="en-US" sz="1300"/>
          </a:p>
        </p:txBody>
      </p:sp>
      <p:sp>
        <p:nvSpPr>
          <p:cNvPr id="47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EA03B7-53E1-DF4C-ACF9-E1A87FEB2844}" type="slidenum">
              <a:rPr lang="en-US" sz="1300"/>
              <a:pPr/>
              <a:t>34</a:t>
            </a:fld>
            <a:endParaRPr lang="en-US" sz="130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10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Fall 2006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3650F8-FD36-454C-AE37-A3B902BCED6E}" type="datetime1">
              <a:rPr lang="en-US" sz="1300"/>
              <a:pPr/>
              <a:t>3/20/18</a:t>
            </a:fld>
            <a:endParaRPr lang="en-US" sz="1300"/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 CSU ATS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AB25891-700E-E94A-842E-2F82727A48F3}" type="slidenum">
              <a:rPr lang="en-US" sz="1300"/>
              <a:pPr/>
              <a:t>35</a:t>
            </a:fld>
            <a:endParaRPr lang="en-US" sz="1300"/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261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D1DD7EB-36E3-2A46-98A8-3B0B111E90C3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198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69A8F18-43BC-2842-BAA7-58AE545227D6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419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82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88066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CSU ATS</a:t>
            </a:r>
          </a:p>
        </p:txBody>
      </p:sp>
      <p:sp>
        <p:nvSpPr>
          <p:cNvPr id="880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FA821C4-C959-424F-AFBC-8920FDAA6F91}" type="slidenum">
              <a:rPr lang="en-US" sz="1300"/>
              <a:pPr/>
              <a:t>39</a:t>
            </a:fld>
            <a:endParaRPr lang="en-US" sz="1300"/>
          </a:p>
        </p:txBody>
      </p:sp>
      <p:sp>
        <p:nvSpPr>
          <p:cNvPr id="88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497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AT760 Global Carbon Cycle 2007</a:t>
            </a:r>
          </a:p>
        </p:txBody>
      </p:sp>
      <p:sp>
        <p:nvSpPr>
          <p:cNvPr id="9011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Scott Denning CSU ATS</a:t>
            </a:r>
          </a:p>
        </p:txBody>
      </p:sp>
      <p:sp>
        <p:nvSpPr>
          <p:cNvPr id="901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5ED120D-9550-4042-8D18-9F470C793B05}" type="slidenum">
              <a:rPr lang="en-US" sz="1300"/>
              <a:pPr/>
              <a:t>40</a:t>
            </a:fld>
            <a:endParaRPr lang="en-US" sz="1300"/>
          </a:p>
        </p:txBody>
      </p:sp>
      <p:sp>
        <p:nvSpPr>
          <p:cNvPr id="90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26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450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CBAC16-2A42-A245-8671-368F60783697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450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50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886A92-7140-3F48-886A-165179B43D90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30B3273-9ECE-6547-A022-D475638B0683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471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71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F714A2-FE29-4349-9FBB-F4AC86E84315}" type="slidenum">
              <a:rPr lang="en-US" sz="1200"/>
              <a:pPr/>
              <a:t>47</a:t>
            </a:fld>
            <a:endParaRPr lang="en-US" sz="1200"/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2AD48F2-9EDC-9241-BF56-FBAD860EE244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491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491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92078A-222D-F246-8DA6-F18E5C5BA43F}" type="slidenum">
              <a:rPr lang="en-US" sz="1200"/>
              <a:pPr/>
              <a:t>48</a:t>
            </a:fld>
            <a:endParaRPr lang="en-US" sz="1200"/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9984D29-0C98-6640-813F-764D881C76EF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512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512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4E93A38-2671-1348-9CA3-A377D0A7A60C}" type="slidenum">
              <a:rPr lang="en-US" sz="1200"/>
              <a:pPr/>
              <a:t>49</a:t>
            </a:fld>
            <a:endParaRPr lang="en-US" sz="1200"/>
          </a:p>
        </p:txBody>
      </p:sp>
      <p:sp>
        <p:nvSpPr>
          <p:cNvPr id="512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AT606 Intro to Climate Fall 2006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72815A5-28ED-7241-A043-E8CA42B5DF9D}" type="datetime1">
              <a:rPr lang="en-US" sz="1300"/>
              <a:pPr/>
              <a:t>3/20/18</a:t>
            </a:fld>
            <a:endParaRPr lang="en-US" sz="130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300"/>
              <a:t>CSU ATS Scott Denning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66788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561873-0FDC-174F-8300-16EEC9DB5FE2}" type="slidenum">
              <a:rPr lang="en-US" sz="1300"/>
              <a:pPr/>
              <a:t>9</a:t>
            </a:fld>
            <a:endParaRPr lang="en-US" sz="1300"/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426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CE121F7-E6C2-5B46-AAE0-E6AA0A782C26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532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532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3C370E2-1249-5B49-81DB-46334F85327B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8E48C6-C2E8-5F4C-9DEE-673F7E1814DE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552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553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E829052-DFBE-F344-8474-2E9F1E1F346B}" type="slidenum">
              <a:rPr lang="en-US" sz="1200"/>
              <a:pPr/>
              <a:t>51</a:t>
            </a:fld>
            <a:endParaRPr lang="en-US" sz="1200"/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70E3744-8FEA-6844-A929-4B297FD3429B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5734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5734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1A5F18-63B0-C34F-9768-00119665A1D9}" type="slidenum">
              <a:rPr lang="en-US" sz="1200"/>
              <a:pPr/>
              <a:t>52</a:t>
            </a:fld>
            <a:endParaRPr lang="en-US" sz="1200"/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E0B4A69-4B96-8746-8A20-A2B63A50BBEA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5939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5939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AD8E033-F469-AB46-8EA3-D3CF0F31911C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593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D87B41A-B043-E246-BC89-05234EC6AFE9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6144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6144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0F933F4-EC78-BB4D-9E68-B42026BAB3D4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6144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4D6BBE-7CC9-EB4E-A81F-E5991F94470F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6451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6451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26D7838-E65C-C745-A79D-E5AAB59717DF}" type="slidenum">
              <a:rPr lang="en-US" sz="1200"/>
              <a:pPr/>
              <a:t>56</a:t>
            </a:fld>
            <a:endParaRPr lang="en-US" sz="1200"/>
          </a:p>
        </p:txBody>
      </p:sp>
      <p:sp>
        <p:nvSpPr>
          <p:cNvPr id="645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C47C45-FC08-1F4F-BCFD-8A7A860240ED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665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7F0173-566C-D44D-9FCF-441ACD80DD1F}" type="slidenum">
              <a:rPr lang="en-US" sz="1200"/>
              <a:pPr/>
              <a:t>57</a:t>
            </a:fld>
            <a:endParaRPr lang="en-US" sz="1200"/>
          </a:p>
        </p:txBody>
      </p:sp>
      <p:sp>
        <p:nvSpPr>
          <p:cNvPr id="665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3E5C4A6-8866-6545-BFD8-F6F927AC4250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686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686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5747329-B136-9D43-85C1-C4CDEC91F7E7}" type="slidenum">
              <a:rPr lang="en-US" sz="1200"/>
              <a:pPr/>
              <a:t>58</a:t>
            </a:fld>
            <a:endParaRPr lang="en-US" sz="1200"/>
          </a:p>
        </p:txBody>
      </p:sp>
      <p:sp>
        <p:nvSpPr>
          <p:cNvPr id="6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C96776A-617A-DD43-A50D-55E34042C1CE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7065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7066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AC33E9-C8FE-1644-9785-81B225729FD8}" type="slidenum">
              <a:rPr lang="en-US" sz="1200"/>
              <a:pPr/>
              <a:t>59</a:t>
            </a:fld>
            <a:endParaRPr lang="en-US" sz="1200"/>
          </a:p>
        </p:txBody>
      </p:sp>
      <p:sp>
        <p:nvSpPr>
          <p:cNvPr id="706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242661-2448-284E-9E88-6FC6CACCD424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7270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7270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736DC35-263C-6940-A104-2B49AC09684D}" type="slidenum">
              <a:rPr lang="en-US" sz="1200"/>
              <a:pPr/>
              <a:t>60</a:t>
            </a:fld>
            <a:endParaRPr lang="en-US" sz="1200"/>
          </a:p>
        </p:txBody>
      </p:sp>
      <p:sp>
        <p:nvSpPr>
          <p:cNvPr id="727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D0C355C-7028-C04D-928E-6A5CF296E50B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174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17C340B-EB04-AC4B-94FE-80A72F49E962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74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072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74754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7B52347-EC55-774F-A067-3330EF67F537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7475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7475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4955698-2682-E445-83C5-7998C8341C0E}" type="slidenum">
              <a:rPr lang="en-US" sz="1200"/>
              <a:pPr/>
              <a:t>61</a:t>
            </a:fld>
            <a:endParaRPr lang="en-US" sz="1200"/>
          </a:p>
        </p:txBody>
      </p:sp>
      <p:sp>
        <p:nvSpPr>
          <p:cNvPr id="747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FB105C-89A7-3642-9C29-23AA34FF7BCE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7680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7680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DF3ECBE-4306-044D-8170-67DB3A7DB592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768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2D15D48-C911-B74B-8ABF-0B1DDE30E619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7885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7885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DD9E554-3C8F-234E-8CC5-C921885640B2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788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AD809EF-67BD-6240-810B-4B1B70B7A5D1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8089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8090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722BCD-062B-9C4C-A1D6-B1BEBE82E736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809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755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8909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11E3258-2D47-3044-A998-C899A327796F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8909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8909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BFB023-AE95-C64E-A3DA-3BCF37C2FE7E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890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4E53380-411C-654B-94E3-F065EF45DA2E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9728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9728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D7A2E4-EEDF-1A4F-806D-88743979F3C8}" type="slidenum">
              <a:rPr lang="en-US" sz="1200"/>
              <a:pPr/>
              <a:t>69</a:t>
            </a:fld>
            <a:endParaRPr lang="en-US" sz="1200"/>
          </a:p>
        </p:txBody>
      </p:sp>
      <p:sp>
        <p:nvSpPr>
          <p:cNvPr id="972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21508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615EB00-9056-6247-A950-9D9AA0857795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21509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 CSU ATS</a:t>
            </a:r>
          </a:p>
        </p:txBody>
      </p:sp>
      <p:sp>
        <p:nvSpPr>
          <p:cNvPr id="21510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1FA6335-F4DE-504B-9535-3819E83388AA}" type="slidenum">
              <a:rPr lang="en-US" sz="1200"/>
              <a:pPr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3555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Fall 2006</a:t>
            </a:r>
          </a:p>
        </p:txBody>
      </p:sp>
      <p:sp>
        <p:nvSpPr>
          <p:cNvPr id="23556" name="Date Placeholder 4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68BA09B-541D-BF4A-83D2-05AE81D15ABC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23557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Scott Denning  CSU ATS</a:t>
            </a:r>
          </a:p>
        </p:txBody>
      </p:sp>
      <p:sp>
        <p:nvSpPr>
          <p:cNvPr id="23558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40BA671-DDA6-D249-8EF6-6353660DBB81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D7C873-B115-714C-8EFC-7C5CF8234CBF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2662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2662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995B10-C50F-A942-9BA7-7D0A248AB57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C73310E-1B11-8444-81DD-F8533621EE34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30723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3072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6883F33-47BA-C34E-9BDF-84C5222A4D4D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CB6174-856A-DD43-8453-B6E94D256E9C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34819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3482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5493A2A-80B2-9D44-911C-F928EBA9E6EC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AT606 Intro to Climate Fall 2006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9D293EE-6F4C-DD41-8BF1-242195A48DE9}" type="datetime1">
              <a:rPr lang="en-US" sz="1200"/>
              <a:pPr/>
              <a:t>3/20/18</a:t>
            </a:fld>
            <a:endParaRPr lang="en-US" sz="1200"/>
          </a:p>
        </p:txBody>
      </p:sp>
      <p:sp>
        <p:nvSpPr>
          <p:cNvPr id="36867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/>
              <a:t>CSU ATS Scott Denning</a:t>
            </a:r>
          </a:p>
        </p:txBody>
      </p:sp>
      <p:sp>
        <p:nvSpPr>
          <p:cNvPr id="3686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8B270F4-E4D9-0748-B121-A9447B4C493F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44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1D8941-39F2-D748-86A5-F73254F7B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7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2093-1268-4644-8036-A0E1FA5C42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47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152400"/>
            <a:ext cx="2133600" cy="6324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52400"/>
            <a:ext cx="6248400" cy="6324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2291D-BCFC-1046-AD2E-712DDC788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2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219200"/>
            <a:ext cx="38100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19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FC703-DCAF-4747-B6A9-C5C70A745778}" type="datetime1">
              <a:rPr lang="en-US"/>
              <a:pPr>
                <a:defRPr/>
              </a:pPr>
              <a:t>3/20/18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D431F-BA32-2249-916D-59E2D24103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4225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2906DC-252D-CA40-911F-315BF26140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319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86E0D-E30F-8541-9F29-CAA710986A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10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906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BF3DD-9CD7-0141-B9D1-2D192A0E7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43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3F925-CF50-EF46-9D3C-FAAC20C6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624F-9AB5-1D46-B8F6-8C3A48C56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76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EA8F5-364B-F94E-A5D8-F24CBA7CA4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2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6A7E5-61E0-A448-B6FD-052DA3DBC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1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2F2EE-7520-8E46-B4CA-F3B1F84AD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68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5486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2C29A256-BF7D-9140-A5BD-7045C8489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accent2"/>
          </a:solidFill>
          <a:effectLst>
            <a:outerShdw blurRad="38100" dist="38100" dir="2700000" algn="tl">
              <a:srgbClr val="DDDDDD"/>
            </a:outerShdw>
          </a:effectLst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2.png"/><Relationship Id="rId4" Type="http://schemas.openxmlformats.org/officeDocument/2006/relationships/oleObject" Target="../embeddings/oleObject4.bin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1.png"/><Relationship Id="rId4" Type="http://schemas.openxmlformats.org/officeDocument/2006/relationships/oleObject" Target="../embeddings/oleObject6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2.png"/><Relationship Id="rId4" Type="http://schemas.openxmlformats.org/officeDocument/2006/relationships/oleObject" Target="../embeddings/oleObject7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3.png"/><Relationship Id="rId4" Type="http://schemas.openxmlformats.org/officeDocument/2006/relationships/oleObject" Target="../embeddings/oleObject8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4.png"/><Relationship Id="rId4" Type="http://schemas.openxmlformats.org/officeDocument/2006/relationships/oleObject" Target="../embeddings/oleObject9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(null)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 panose="020F0704030504030204" pitchFamily="34" charset="77"/>
              </a:rPr>
              <a:t>Course Outline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8839200" cy="4876800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2/7  Introduction: The Earth System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2/14 Energy, Radiation, &amp; Temperature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2/28  Winds, Currents, and Water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3/7   Climates of the Past 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 Rounded MT Bold" panose="020F0704030504030204" pitchFamily="34" charset="77"/>
                <a:ea typeface="ＭＳ Ｐゴシック" charset="0"/>
                <a:cs typeface="ＭＳ Ｐゴシック" charset="0"/>
              </a:rPr>
              <a:t>3/14 Modern Climate Change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81000" y="9906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pitchFamily="-106" charset="0"/>
              </a:defRPr>
            </a:lvl9pPr>
          </a:lstStyle>
          <a:p>
            <a:pPr>
              <a:defRPr/>
            </a:pPr>
            <a:r>
              <a:rPr lang="en-US" dirty="0">
                <a:latin typeface="Arial Rounded MT Bold" panose="020F0704030504030204" pitchFamily="34" charset="77"/>
              </a:rPr>
              <a:t>Climate 101</a:t>
            </a:r>
          </a:p>
        </p:txBody>
      </p:sp>
    </p:spTree>
    <p:extLst>
      <p:ext uri="{BB962C8B-B14F-4D97-AF65-F5344CB8AC3E}">
        <p14:creationId xmlns:p14="http://schemas.microsoft.com/office/powerpoint/2010/main" val="865383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066800"/>
          </a:xfrm>
        </p:spPr>
        <p:txBody>
          <a:bodyPr/>
          <a:lstStyle/>
          <a:p>
            <a:r>
              <a:rPr lang="en-US" sz="7200" dirty="0">
                <a:latin typeface="Arial Rounded MT Bold" panose="020F0704030504030204" pitchFamily="34" charset="77"/>
              </a:rPr>
              <a:t>“Distillation”</a:t>
            </a:r>
          </a:p>
        </p:txBody>
      </p:sp>
      <p:pic>
        <p:nvPicPr>
          <p:cNvPr id="5" name="Picture 4" descr="distillation-setup-58b5b9515f9b586046c3e8f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40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93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914400"/>
          </a:xfrm>
        </p:spPr>
        <p:txBody>
          <a:bodyPr/>
          <a:lstStyle/>
          <a:p>
            <a:r>
              <a:rPr lang="en-US" sz="7200" dirty="0">
                <a:latin typeface="Arial Rounded MT Bold" panose="020F0704030504030204" pitchFamily="34" charset="77"/>
              </a:rPr>
              <a:t>“Distillation”</a:t>
            </a:r>
          </a:p>
        </p:txBody>
      </p:sp>
      <p:pic>
        <p:nvPicPr>
          <p:cNvPr id="3" name="Picture 2" descr="150616134355-moonshine-sutton-still-super-1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1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42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latin typeface="Arial Rounded MT Bold" panose="020F0704030504030204" pitchFamily="34" charset="77"/>
              </a:rPr>
              <a:t>Mineral Evolution!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3505200" cy="54864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Ur mineral dust &amp; </a:t>
            </a:r>
            <a:r>
              <a:rPr lang="en-US" dirty="0" err="1">
                <a:latin typeface="Arial Rounded MT Bold" panose="020F0704030504030204" pitchFamily="34" charset="77"/>
              </a:rPr>
              <a:t>presolar</a:t>
            </a:r>
            <a:r>
              <a:rPr lang="en-US" dirty="0">
                <a:latin typeface="Arial Rounded MT Bold" panose="020F0704030504030204" pitchFamily="34" charset="77"/>
              </a:rPr>
              <a:t> grains to asteroids &amp; comets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A few hundred minerals in early Earth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5000 minerals today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Role of water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Role of life!</a:t>
            </a:r>
          </a:p>
        </p:txBody>
      </p:sp>
      <p:pic>
        <p:nvPicPr>
          <p:cNvPr id="4" name="Picture 3" descr="mineral_diversity_grap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191000"/>
            <a:ext cx="4358640" cy="2426208"/>
          </a:xfrm>
          <a:prstGeom prst="rect">
            <a:avLst/>
          </a:prstGeom>
        </p:spPr>
      </p:pic>
      <p:pic>
        <p:nvPicPr>
          <p:cNvPr id="5" name="Picture 4" descr="mineral.evolu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14400"/>
            <a:ext cx="4562856" cy="284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7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Geologic Time</a:t>
            </a: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43600" y="1143000"/>
            <a:ext cx="3048000" cy="5638800"/>
          </a:xfrm>
        </p:spPr>
        <p:txBody>
          <a:bodyPr/>
          <a:lstStyle/>
          <a:p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Precambrian, and then everything else! 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i="1">
                <a:latin typeface="Arial Rounded MT Bold"/>
                <a:ea typeface="ＭＳ Ｐゴシック" charset="0"/>
                <a:cs typeface="Arial Rounded MT Bold"/>
              </a:rPr>
              <a:t>(It</a:t>
            </a:r>
            <a:r>
              <a:rPr lang="ja-JP" altLang="en-US" i="1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i="1">
                <a:latin typeface="Arial Rounded MT Bold"/>
                <a:ea typeface="ＭＳ Ｐゴシック" charset="0"/>
                <a:cs typeface="Arial Rounded MT Bold"/>
              </a:rPr>
              <a:t>s always down there)</a:t>
            </a:r>
          </a:p>
          <a:p>
            <a:r>
              <a:rPr lang="ja-JP" altLang="en-US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>
                <a:latin typeface="Arial Rounded MT Bold"/>
                <a:ea typeface="ＭＳ Ｐゴシック" charset="0"/>
                <a:cs typeface="Arial Rounded MT Bold"/>
              </a:rPr>
              <a:t>Primary, Secondary, Tertiary</a:t>
            </a:r>
            <a:r>
              <a:rPr lang="ja-JP" altLang="en-US">
                <a:latin typeface="Arial Rounded MT Bold"/>
                <a:ea typeface="ＭＳ Ｐゴシック" charset="0"/>
                <a:cs typeface="Arial Rounded MT Bold"/>
              </a:rPr>
              <a:t>”</a:t>
            </a:r>
            <a:endParaRPr lang="en-US" altLang="ja-JP">
              <a:latin typeface="Arial Rounded MT Bold"/>
              <a:ea typeface="ＭＳ Ｐゴシック" charset="0"/>
              <a:cs typeface="Arial Rounded MT Bold"/>
            </a:endParaRPr>
          </a:p>
          <a:p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Fossils told this story</a:t>
            </a:r>
          </a:p>
        </p:txBody>
      </p:sp>
      <p:graphicFrame>
        <p:nvGraphicFramePr>
          <p:cNvPr id="16387" name="Object 2"/>
          <p:cNvGraphicFramePr>
            <a:graphicFrameLocks noChangeAspect="1"/>
          </p:cNvGraphicFramePr>
          <p:nvPr/>
        </p:nvGraphicFramePr>
        <p:xfrm>
          <a:off x="152400" y="1082675"/>
          <a:ext cx="5791200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1" name="Image" r:id="rId4" imgW="17561595" imgH="17282033" progId="Photoshop.Image.5">
                  <p:embed/>
                </p:oleObj>
              </mc:Choice>
              <mc:Fallback>
                <p:oleObj name="Image" r:id="rId4" imgW="17561595" imgH="17282033" progId="Photoshop.Image.5">
                  <p:embed/>
                  <p:pic>
                    <p:nvPicPr>
                      <p:cNvPr id="1638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082675"/>
                        <a:ext cx="5791200" cy="569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5285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839200" cy="533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Early Life</a:t>
            </a:r>
          </a:p>
        </p:txBody>
      </p:sp>
      <p:pic>
        <p:nvPicPr>
          <p:cNvPr id="20482" name="Picture 7" descr="gap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409257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4724400" y="1371600"/>
            <a:ext cx="4038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lnSpc>
                <a:spcPct val="90000"/>
              </a:lnSpc>
              <a:spcBef>
                <a:spcPct val="30000"/>
              </a:spcBef>
              <a:buFontTx/>
              <a:buAutoNum type="arabicParenR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Formation of Oceans (H20)</a:t>
            </a:r>
          </a:p>
          <a:p>
            <a:pPr marL="609600" indent="-609600">
              <a:lnSpc>
                <a:spcPct val="90000"/>
              </a:lnSpc>
              <a:spcBef>
                <a:spcPct val="30000"/>
              </a:spcBef>
              <a:buFontTx/>
              <a:buAutoNum type="arabicParenR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Abundance of Carbon Dioxide</a:t>
            </a:r>
          </a:p>
          <a:p>
            <a:pPr marL="609600" indent="-609600">
              <a:lnSpc>
                <a:spcPct val="90000"/>
              </a:lnSpc>
              <a:spcBef>
                <a:spcPct val="30000"/>
              </a:spcBef>
              <a:buFontTx/>
              <a:buAutoNum type="arabicParenR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Sunlight</a:t>
            </a:r>
          </a:p>
          <a:p>
            <a:pPr marL="609600" indent="-609600">
              <a:lnSpc>
                <a:spcPct val="90000"/>
              </a:lnSpc>
              <a:spcBef>
                <a:spcPct val="30000"/>
              </a:spcBef>
              <a:buFontTx/>
              <a:buAutoNum type="arabicParenR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Still no life! But…</a:t>
            </a:r>
          </a:p>
          <a:p>
            <a:pPr marL="1066800" lvl="1" indent="-60960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Lots of Energy (Lightning, UV)</a:t>
            </a:r>
          </a:p>
          <a:p>
            <a:pPr marL="1066800" lvl="1" indent="-60960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Volcanic Bombardment</a:t>
            </a:r>
          </a:p>
          <a:p>
            <a:pPr marL="1066800" lvl="1" indent="-609600">
              <a:lnSpc>
                <a:spcPct val="90000"/>
              </a:lnSpc>
              <a:spcBef>
                <a:spcPct val="30000"/>
              </a:spcBef>
              <a:buFont typeface="Arial"/>
              <a:buChar char="•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Anoxic</a:t>
            </a:r>
          </a:p>
          <a:p>
            <a:pPr marL="1524000" lvl="2" indent="-609600">
              <a:lnSpc>
                <a:spcPct val="90000"/>
              </a:lnSpc>
              <a:spcBef>
                <a:spcPct val="30000"/>
              </a:spcBef>
              <a:buFont typeface="Wingdings" charset="2"/>
              <a:buChar char="Ø"/>
              <a:defRPr/>
            </a:pPr>
            <a:r>
              <a:rPr lang="en-US" kern="0" dirty="0">
                <a:latin typeface="Arial Rounded MT Bold"/>
                <a:ea typeface="ＭＳ Ｐゴシック" charset="-128"/>
                <a:cs typeface="Arial Rounded MT Bold"/>
              </a:rPr>
              <a:t>Origin of life?</a:t>
            </a:r>
          </a:p>
          <a:p>
            <a:pPr marL="1524000" lvl="2" indent="-609600">
              <a:lnSpc>
                <a:spcPct val="90000"/>
              </a:lnSpc>
              <a:spcBef>
                <a:spcPct val="30000"/>
              </a:spcBef>
              <a:buFont typeface="Wingdings" charset="2"/>
              <a:buChar char="Ø"/>
              <a:defRPr/>
            </a:pPr>
            <a:r>
              <a:rPr lang="en-US" kern="0" dirty="0">
                <a:solidFill>
                  <a:srgbClr val="FF0000"/>
                </a:solidFill>
                <a:latin typeface="Arial Rounded MT Bold"/>
                <a:ea typeface="ＭＳ Ｐゴシック" charset="-128"/>
                <a:cs typeface="Arial Rounded MT Bold"/>
              </a:rPr>
              <a:t>Organic Soup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E7C62B-1C0E-C74D-BF0C-8632155F1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8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53B74C-D067-D245-B5D9-86785C167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8534400" cy="6096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Rise of Oxygen</a:t>
            </a:r>
            <a:endParaRPr lang="en-US" sz="6000" baseline="-25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4791075" cy="51736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Marine photosynthesis evolved at least 2.3 billion years ago </a:t>
            </a:r>
            <a:b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(half the age of the Earth)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+ H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0 + Sunlight = Release of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free O</a:t>
            </a:r>
            <a:r>
              <a:rPr lang="en-US" sz="2400" baseline="-250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2</a:t>
            </a:r>
            <a:endParaRPr lang="en-US" sz="2400" dirty="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When living things die, organic matter is decomposed (oxidized) back to 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 </a:t>
            </a:r>
          </a:p>
        </p:txBody>
      </p:sp>
      <p:pic>
        <p:nvPicPr>
          <p:cNvPr id="22531" name="Picture 1" descr="Rise+Of+Oxygen+Caused+Earth's+Earliest+Ice+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52488"/>
            <a:ext cx="4191000" cy="486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3"/>
          <p:cNvSpPr txBox="1">
            <a:spLocks noChangeArrowheads="1"/>
          </p:cNvSpPr>
          <p:nvPr/>
        </p:nvSpPr>
        <p:spPr bwMode="auto">
          <a:xfrm>
            <a:off x="0" y="4495800"/>
            <a:ext cx="7239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No net change in CO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  <a:r>
              <a:rPr lang="en-US" dirty="0">
                <a:latin typeface="Arial Rounded MT Bold"/>
                <a:cs typeface="Arial Rounded MT Bold"/>
              </a:rPr>
              <a:t> or 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  <a:r>
              <a:rPr lang="en-US" dirty="0">
                <a:latin typeface="Arial Rounded MT Bold"/>
                <a:cs typeface="Arial Rounded MT Bold"/>
              </a:rPr>
              <a:t> if this happens!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Slow, steady burial of reduced organic material led to steady increase of 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  <a:r>
              <a:rPr lang="en-US" dirty="0">
                <a:latin typeface="Arial Rounded MT Bold"/>
                <a:cs typeface="Arial Rounded MT Bold"/>
              </a:rPr>
              <a:t> </a:t>
            </a:r>
          </a:p>
          <a:p>
            <a:pPr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O</a:t>
            </a:r>
            <a:r>
              <a:rPr lang="en-US" baseline="-25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 levels increased dramatically around 2.25 billion years ago</a:t>
            </a:r>
            <a:r>
              <a:rPr lang="en-US" dirty="0">
                <a:latin typeface="Arial Rounded MT Bold"/>
                <a:cs typeface="Arial Rounded MT Bold"/>
              </a:rPr>
              <a:t>, allowed ozone layer, land plants, more complex life forms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91400" y="990600"/>
            <a:ext cx="1106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ozone</a:t>
            </a:r>
            <a:r>
              <a:rPr lang="en-US" i="1" dirty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000" b="1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Snowball Earth</a:t>
            </a:r>
            <a:endParaRPr lang="en-US" sz="6000" b="1" baseline="-25000" dirty="0">
              <a:solidFill>
                <a:schemeClr val="accent2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 Rounded MT Bold"/>
              <a:cs typeface="Arial Rounded MT Bold"/>
            </a:endParaRPr>
          </a:p>
        </p:txBody>
      </p:sp>
      <p:pic>
        <p:nvPicPr>
          <p:cNvPr id="24578" name="Picture 4" descr="allfigs_Page_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3694113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1676400" y="1752600"/>
            <a:ext cx="21764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Glaciers… and</a:t>
            </a:r>
          </a:p>
          <a:p>
            <a:r>
              <a:rPr lang="en-US" dirty="0">
                <a:solidFill>
                  <a:schemeClr val="accent3"/>
                </a:solidFill>
              </a:rPr>
              <a:t>snowball earth?</a:t>
            </a: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5" y="990600"/>
            <a:ext cx="5316538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919008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Early atmosphere was chemically </a:t>
            </a:r>
            <a:br>
              <a:rPr lang="en-US" dirty="0"/>
            </a:br>
            <a:r>
              <a:rPr lang="en-US" dirty="0"/>
              <a:t>reduced … lots of methane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CH</a:t>
            </a:r>
            <a:r>
              <a:rPr lang="en-US" baseline="-25000" dirty="0">
                <a:solidFill>
                  <a:srgbClr val="FF0000"/>
                </a:solidFill>
              </a:rPr>
              <a:t>4, </a:t>
            </a:r>
            <a:r>
              <a:rPr lang="en-US" dirty="0">
                <a:solidFill>
                  <a:srgbClr val="FF0000"/>
                </a:solidFill>
              </a:rPr>
              <a:t>strong greenhouse gas</a:t>
            </a:r>
            <a:r>
              <a:rPr lang="en-US" dirty="0"/>
              <a:t>)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Release of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consumed methane</a:t>
            </a:r>
            <a:r>
              <a:rPr lang="en-US" dirty="0"/>
              <a:t> -&gt; weaker greenhouse effect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Probably three separate “snowball Earth” episodes 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AF45-ED06-D34A-B47F-D018301B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5105400"/>
          </a:xfrm>
        </p:spPr>
        <p:txBody>
          <a:bodyPr/>
          <a:lstStyle/>
          <a:p>
            <a:r>
              <a:rPr lang="en-US" sz="8000" dirty="0">
                <a:latin typeface="Arial Rounded MT Bold" panose="020F0704030504030204" pitchFamily="34" charset="77"/>
              </a:rPr>
              <a:t>Half a </a:t>
            </a:r>
            <a:br>
              <a:rPr lang="en-US" sz="8000" dirty="0">
                <a:latin typeface="Arial Rounded MT Bold" panose="020F0704030504030204" pitchFamily="34" charset="77"/>
              </a:rPr>
            </a:br>
            <a:r>
              <a:rPr lang="en-US" sz="8000" dirty="0">
                <a:latin typeface="Arial Rounded MT Bold" panose="020F0704030504030204" pitchFamily="34" charset="77"/>
              </a:rPr>
              <a:t>Billion Years</a:t>
            </a:r>
          </a:p>
        </p:txBody>
      </p:sp>
    </p:spTree>
    <p:extLst>
      <p:ext uri="{BB962C8B-B14F-4D97-AF65-F5344CB8AC3E}">
        <p14:creationId xmlns:p14="http://schemas.microsoft.com/office/powerpoint/2010/main" val="4259858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75353-4442-F243-8C90-2963E850C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Arial Rounded MT Bold" panose="020F0704030504030204" pitchFamily="34" charset="77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FD91F-9238-BB46-BAAD-42047E1A3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Origins (where </a:t>
            </a:r>
            <a:r>
              <a:rPr lang="en-US" dirty="0" err="1">
                <a:latin typeface="Arial Rounded MT Bold" panose="020F0704030504030204" pitchFamily="34" charset="77"/>
              </a:rPr>
              <a:t>ya</a:t>
            </a:r>
            <a:r>
              <a:rPr lang="en-US" dirty="0">
                <a:latin typeface="Arial Rounded MT Bold" panose="020F0704030504030204" pitchFamily="34" charset="77"/>
              </a:rPr>
              <a:t> from?)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Past half a billion years (fossil record)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65 Million years (since the dinosaurs)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100,000’s of years (ice ages)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dirty="0">
                <a:latin typeface="Arial Rounded MT Bold" panose="020F0704030504030204" pitchFamily="34" charset="77"/>
              </a:rPr>
              <a:t>Centuries (modern warming)</a:t>
            </a:r>
          </a:p>
        </p:txBody>
      </p:sp>
    </p:spTree>
    <p:extLst>
      <p:ext uri="{BB962C8B-B14F-4D97-AF65-F5344CB8AC3E}">
        <p14:creationId xmlns:p14="http://schemas.microsoft.com/office/powerpoint/2010/main" val="23097421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68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Plate Tectonics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382000" cy="2895600"/>
          </a:xfrm>
        </p:spPr>
        <p:txBody>
          <a:bodyPr/>
          <a:lstStyle/>
          <a:p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Continental plates are lighter</a:t>
            </a: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 (buoyant) and rise in collisions, whereas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oceanic plates subduct</a:t>
            </a:r>
          </a:p>
          <a:p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Continents can </a:t>
            </a:r>
            <a:r>
              <a:rPr lang="ja-JP" alt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bunch up</a:t>
            </a:r>
            <a:r>
              <a:rPr lang="ja-JP" alt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>
                <a:latin typeface="Arial Rounded MT Bold"/>
                <a:ea typeface="ＭＳ Ｐゴシック" charset="0"/>
                <a:cs typeface="Arial Rounded MT Bold"/>
              </a:rPr>
              <a:t> due to collisions, forming </a:t>
            </a:r>
            <a:r>
              <a:rPr lang="en-US" altLang="ja-JP" sz="2400" i="1">
                <a:latin typeface="Arial Rounded MT Bold"/>
                <a:ea typeface="ＭＳ Ｐゴシック" charset="0"/>
                <a:cs typeface="Arial Rounded MT Bold"/>
              </a:rPr>
              <a:t>supercontinents</a:t>
            </a:r>
            <a:r>
              <a:rPr lang="en-US" altLang="ja-JP" sz="2400">
                <a:latin typeface="Arial Rounded MT Bold"/>
                <a:ea typeface="ＭＳ Ｐゴシック" charset="0"/>
                <a:cs typeface="Arial Rounded MT Bold"/>
              </a:rPr>
              <a:t> (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>
                <a:latin typeface="Arial Rounded MT Bold"/>
                <a:ea typeface="ＭＳ Ｐゴシック" charset="0"/>
                <a:cs typeface="Arial Rounded MT Bold"/>
              </a:rPr>
              <a:t>Pangea,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>
                <a:latin typeface="Arial Rounded MT Bold"/>
                <a:ea typeface="ＭＳ Ｐゴシック" charset="0"/>
                <a:cs typeface="Arial Rounded MT Bold"/>
              </a:rPr>
              <a:t>Gondwana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Continental drift can radically alter the geometry of ocean basins, with corresponding dramatic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changes in ocean circulation and poleward heat transport</a:t>
            </a:r>
          </a:p>
        </p:txBody>
      </p:sp>
      <p:pic>
        <p:nvPicPr>
          <p:cNvPr id="25603" name="Picture 3" descr="Plate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0"/>
          <a:stretch>
            <a:fillRect/>
          </a:stretch>
        </p:blipFill>
        <p:spPr bwMode="auto">
          <a:xfrm>
            <a:off x="1295400" y="3851275"/>
            <a:ext cx="54864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6172200" y="6488113"/>
            <a:ext cx="2300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/>
              <a:t>Image Courtesy USGS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5400" dirty="0">
                <a:latin typeface="Arial Rounded MT Bold"/>
                <a:cs typeface="Arial Rounded MT Bold"/>
              </a:rPr>
              <a:t>Plate Tectonics and CO</a:t>
            </a:r>
            <a:r>
              <a:rPr lang="en-US" sz="5400" baseline="-25000" dirty="0">
                <a:latin typeface="Arial Rounded MT Bold"/>
                <a:cs typeface="Arial Rounded MT Bold"/>
              </a:rPr>
              <a:t>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15" y="5334000"/>
            <a:ext cx="8839200" cy="15240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Seafloor spreading -&gt; volcanism releases CO2</a:t>
            </a:r>
          </a:p>
          <a:p>
            <a:r>
              <a:rPr lang="en-US" dirty="0">
                <a:latin typeface="Arial Rounded MT Bold"/>
                <a:cs typeface="Arial Rounded MT Bold"/>
              </a:rPr>
              <a:t>Mountain building enhances chemical weathering consumes CO2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63" y="838200"/>
            <a:ext cx="8662737" cy="457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500" y="3810000"/>
            <a:ext cx="3035300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02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91600" cy="762000"/>
          </a:xfrm>
        </p:spPr>
        <p:txBody>
          <a:bodyPr/>
          <a:lstStyle/>
          <a:p>
            <a:r>
              <a:rPr lang="en-US" sz="6000" dirty="0">
                <a:latin typeface="Arial Rounded MT Bold"/>
                <a:cs typeface="Arial Rounded MT Bold"/>
              </a:rPr>
              <a:t>Uplift Cools Climate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143000"/>
            <a:ext cx="5334000" cy="55571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38800" y="1828800"/>
            <a:ext cx="3048000" cy="447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Rock weathering is a chemical reaction that consumes CO</a:t>
            </a:r>
            <a:r>
              <a:rPr lang="en-US" baseline="-25000" dirty="0">
                <a:latin typeface="Arial Rounded MT Bold"/>
                <a:cs typeface="Arial Rounded MT Bold"/>
              </a:rPr>
              <a:t>2</a:t>
            </a:r>
            <a:br>
              <a:rPr lang="en-US" baseline="-25000" dirty="0">
                <a:latin typeface="Arial Rounded MT Bold"/>
                <a:cs typeface="Arial Rounded MT Bold"/>
              </a:rPr>
            </a:br>
            <a:endParaRPr lang="en-US" baseline="-25000" dirty="0">
              <a:latin typeface="Arial Rounded MT Bold"/>
              <a:cs typeface="Arial Rounded MT Bold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Uplift of mountains exposes fresh rock to air, consuming Co2 and cooling climate over time</a:t>
            </a:r>
          </a:p>
        </p:txBody>
      </p:sp>
    </p:spTree>
    <p:extLst>
      <p:ext uri="{BB962C8B-B14F-4D97-AF65-F5344CB8AC3E}">
        <p14:creationId xmlns:p14="http://schemas.microsoft.com/office/powerpoint/2010/main" val="3150534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473" y="914400"/>
            <a:ext cx="6140527" cy="594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6600" dirty="0">
                <a:latin typeface="Arial Rounded MT Bold"/>
                <a:cs typeface="Arial Rounded MT Bold"/>
              </a:rPr>
              <a:t>Geologic Thermostat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5150" t="16995" r="4545" b="4306"/>
          <a:stretch/>
        </p:blipFill>
        <p:spPr>
          <a:xfrm>
            <a:off x="3886200" y="2063898"/>
            <a:ext cx="1676400" cy="1712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1066800"/>
            <a:ext cx="2514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alibri"/>
                <a:cs typeface="Calibri"/>
              </a:rPr>
              <a:t>Negative Feedback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2819400"/>
            <a:ext cx="2667000" cy="3733800"/>
          </a:xfrm>
        </p:spPr>
        <p:txBody>
          <a:bodyPr/>
          <a:lstStyle/>
          <a:p>
            <a:r>
              <a:rPr lang="en-US" sz="3600" dirty="0">
                <a:latin typeface="Arial Rounded MT Bold"/>
                <a:cs typeface="Arial Rounded MT Bold"/>
              </a:rPr>
              <a:t>Warming leads to cooling</a:t>
            </a:r>
          </a:p>
          <a:p>
            <a:r>
              <a:rPr lang="en-US" sz="3600" dirty="0">
                <a:latin typeface="Arial Rounded MT Bold"/>
                <a:cs typeface="Arial Rounded MT Bold"/>
              </a:rPr>
              <a:t>Cooling leads to warming</a:t>
            </a:r>
          </a:p>
        </p:txBody>
      </p:sp>
    </p:spTree>
    <p:extLst>
      <p:ext uri="{BB962C8B-B14F-4D97-AF65-F5344CB8AC3E}">
        <p14:creationId xmlns:p14="http://schemas.microsoft.com/office/powerpoint/2010/main" val="1152598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600" dirty="0">
                <a:latin typeface="Arial Rounded MT Bold"/>
                <a:ea typeface="ＭＳ Ｐゴシック" charset="0"/>
                <a:cs typeface="Arial Rounded MT Bold"/>
              </a:rPr>
              <a:t>Half a Billion Years</a:t>
            </a:r>
          </a:p>
        </p:txBody>
      </p:sp>
      <p:sp>
        <p:nvSpPr>
          <p:cNvPr id="29698" name="Rectangle 3"/>
          <p:cNvSpPr>
            <a:spLocks noChangeArrowheads="1"/>
          </p:cNvSpPr>
          <p:nvPr/>
        </p:nvSpPr>
        <p:spPr bwMode="auto">
          <a:xfrm>
            <a:off x="304800" y="6488113"/>
            <a:ext cx="838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http://commons.wikimedia.org/wiki/File:Phanerozoic_Climate_Change.png</a:t>
            </a:r>
          </a:p>
        </p:txBody>
      </p:sp>
      <p:pic>
        <p:nvPicPr>
          <p:cNvPr id="2969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838200"/>
            <a:ext cx="7686675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6600" dirty="0" err="1">
                <a:latin typeface="Arial Rounded MT Bold"/>
                <a:cs typeface="Arial Rounded MT Bold"/>
              </a:rPr>
              <a:t>Gondwana</a:t>
            </a:r>
            <a:r>
              <a:rPr lang="en-US" sz="6600" dirty="0">
                <a:latin typeface="Arial Rounded MT Bold"/>
                <a:cs typeface="Arial Rounded MT Bold"/>
              </a:rPr>
              <a:t> Glaciation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990600"/>
            <a:ext cx="3048000" cy="5486400"/>
          </a:xfrm>
        </p:spPr>
        <p:txBody>
          <a:bodyPr/>
          <a:lstStyle/>
          <a:p>
            <a:r>
              <a:rPr lang="en-US" dirty="0">
                <a:latin typeface="Arial Rounded MT Bold"/>
                <a:cs typeface="Arial Rounded MT Bold"/>
              </a:rPr>
              <a:t>Continents bunched up at South Pole about 500 million years ago</a:t>
            </a:r>
          </a:p>
          <a:p>
            <a:r>
              <a:rPr lang="en-US" dirty="0">
                <a:latin typeface="Arial Rounded MT Bold"/>
                <a:cs typeface="Arial Rounded MT Bold"/>
              </a:rPr>
              <a:t>Huge ice sheets left deposits and erosion across Southern Hemisphere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990600"/>
            <a:ext cx="6248400" cy="595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49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990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Really Ancient Climates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1534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Late Paleozoic (~300 Ma)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Most continents bunched up near South Pole (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Gondwanaland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Evidence of 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ice sheets in Africa, South America, and Australia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(contiguous)</a:t>
            </a:r>
            <a:br>
              <a:rPr lang="en-US">
                <a:latin typeface="Arial Rounded MT Bold"/>
                <a:ea typeface="ＭＳ Ｐゴシック" charset="0"/>
                <a:cs typeface="Arial Rounded MT Bold"/>
              </a:rPr>
            </a:br>
            <a:endParaRPr lang="en-US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Middle Cretaceous (~120 Ma to ~ 90 Ma)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No Atlantic Ocean, Australia attached to Antarctica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Ocean bottom temperature ~ 15º to 20º C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No polar ice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in either hemisphere</a:t>
            </a:r>
          </a:p>
          <a:p>
            <a:pPr lvl="1">
              <a:lnSpc>
                <a:spcPct val="90000"/>
              </a:lnSpc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Plant and animal fossils ~ 15º latitude poleward of present ranges (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dinosaurs in the Arctic!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CO</a:t>
            </a:r>
            <a:r>
              <a:rPr lang="en-US" baseline="-250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was 400% to 600%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 of present concentration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7200" i="1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BOOM!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5791200" cy="3124200"/>
          </a:xfrm>
        </p:spPr>
        <p:txBody>
          <a:bodyPr/>
          <a:lstStyle/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End of Cretaceous Period (65 Ma) marked by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extinction of ~ 75% of living species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, including all dinosaurs</a:t>
            </a:r>
          </a:p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K-T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boundary clay layer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found all over the world with cosmic levels of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Iridium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</a:t>
            </a:r>
          </a:p>
          <a:p>
            <a:pPr lvl="1"/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(depleted at Earth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000" dirty="0">
                <a:latin typeface="Arial Rounded MT Bold"/>
                <a:ea typeface="ＭＳ Ｐゴシック" charset="0"/>
                <a:cs typeface="Arial Rounded MT Bold"/>
              </a:rPr>
              <a:t>s surface during early differentiation settling)</a:t>
            </a:r>
            <a:endParaRPr lang="en-US" sz="2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35843" name="Picture 4" descr="allfigs_Page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8" y="1066800"/>
            <a:ext cx="3008312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304800" y="4495800"/>
            <a:ext cx="8382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>
                <a:latin typeface="Arial Rounded MT Bold"/>
                <a:cs typeface="Arial Rounded MT Bold"/>
              </a:rPr>
              <a:t>Huge </a:t>
            </a: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</a:rPr>
              <a:t>tsunami deposits</a:t>
            </a:r>
            <a:r>
              <a:rPr lang="en-US">
                <a:latin typeface="Arial Rounded MT Bold"/>
                <a:cs typeface="Arial Rounded MT Bold"/>
              </a:rPr>
              <a:t> (some are 25 m deep!) found throughout Caribbean Basin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>
                <a:latin typeface="Arial Rounded MT Bold"/>
                <a:cs typeface="Arial Rounded MT Bold"/>
              </a:rPr>
              <a:t>Giant subsurface impact </a:t>
            </a:r>
            <a:r>
              <a:rPr lang="en-US">
                <a:solidFill>
                  <a:srgbClr val="FF0000"/>
                </a:solidFill>
                <a:latin typeface="Arial Rounded MT Bold"/>
                <a:cs typeface="Arial Rounded MT Bold"/>
              </a:rPr>
              <a:t>crater</a:t>
            </a:r>
            <a:r>
              <a:rPr lang="en-US">
                <a:latin typeface="Arial Rounded MT Bold"/>
                <a:cs typeface="Arial Rounded MT Bold"/>
              </a:rPr>
              <a:t> (~200 km) in Mexico</a:t>
            </a:r>
            <a:r>
              <a:rPr lang="ja-JP" altLang="en-US">
                <a:latin typeface="Arial Rounded MT Bold"/>
                <a:cs typeface="Arial Rounded MT Bold"/>
              </a:rPr>
              <a:t>’</a:t>
            </a:r>
            <a:r>
              <a:rPr lang="en-US" altLang="ja-JP">
                <a:latin typeface="Arial Rounded MT Bold"/>
                <a:cs typeface="Arial Rounded MT Bold"/>
              </a:rPr>
              <a:t>s Yucatan probably site of </a:t>
            </a:r>
            <a:r>
              <a:rPr lang="en-US" altLang="ja-JP">
                <a:solidFill>
                  <a:srgbClr val="FF0000"/>
                </a:solidFill>
                <a:latin typeface="Arial Rounded MT Bold"/>
                <a:cs typeface="Arial Rounded MT Bold"/>
              </a:rPr>
              <a:t>asteroid impact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ja-JP" altLang="en-US">
                <a:latin typeface="Arial Rounded MT Bold"/>
                <a:cs typeface="Arial Rounded MT Bold"/>
              </a:rPr>
              <a:t>“</a:t>
            </a:r>
            <a:r>
              <a:rPr lang="en-US" altLang="ja-JP">
                <a:latin typeface="Arial Rounded MT Bold"/>
                <a:cs typeface="Arial Rounded MT Bold"/>
              </a:rPr>
              <a:t>Hole in the sky</a:t>
            </a:r>
            <a:r>
              <a:rPr lang="ja-JP" altLang="en-US">
                <a:latin typeface="Arial Rounded MT Bold"/>
                <a:cs typeface="Arial Rounded MT Bold"/>
              </a:rPr>
              <a:t>”</a:t>
            </a:r>
            <a:r>
              <a:rPr lang="en-US" altLang="ja-JP">
                <a:latin typeface="Arial Rounded MT Bold"/>
                <a:cs typeface="Arial Rounded MT Bold"/>
              </a:rPr>
              <a:t> … years of darkness? </a:t>
            </a:r>
            <a:r>
              <a:rPr lang="en-US" altLang="ja-JP" i="1">
                <a:solidFill>
                  <a:schemeClr val="accent2"/>
                </a:solidFill>
                <a:latin typeface="Arial Rounded MT Bold"/>
                <a:cs typeface="Arial Rounded MT Bold"/>
              </a:rPr>
              <a:t>Brrrr!</a:t>
            </a:r>
            <a:endParaRPr lang="en-US" i="1">
              <a:solidFill>
                <a:schemeClr val="accent2"/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953156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 err="1">
                <a:latin typeface="Arial Rounded MT Bold"/>
                <a:ea typeface="ＭＳ Ｐゴシック" charset="0"/>
                <a:cs typeface="Arial Rounded MT Bold"/>
              </a:rPr>
              <a:t>Chicxulub</a:t>
            </a: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 Crater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200 km diameter Chicxuluib crater was found by mapping gravity during oil exploration </a:t>
            </a:r>
          </a:p>
        </p:txBody>
      </p:sp>
      <p:pic>
        <p:nvPicPr>
          <p:cNvPr id="37891" name="Picture 9" descr="loc_yp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74"/>
          <a:stretch>
            <a:fillRect/>
          </a:stretch>
        </p:blipFill>
        <p:spPr bwMode="auto">
          <a:xfrm>
            <a:off x="228600" y="1166813"/>
            <a:ext cx="4114800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3" descr="chicxul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19213"/>
            <a:ext cx="3581400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587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AF45-ED06-D34A-B47F-D018301B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5105400"/>
          </a:xfrm>
        </p:spPr>
        <p:txBody>
          <a:bodyPr/>
          <a:lstStyle/>
          <a:p>
            <a:r>
              <a:rPr lang="en-US" sz="8000" dirty="0">
                <a:latin typeface="Arial Rounded MT Bold" panose="020F0704030504030204" pitchFamily="34" charset="77"/>
              </a:rPr>
              <a:t>65 Million Years</a:t>
            </a:r>
          </a:p>
        </p:txBody>
      </p:sp>
    </p:spTree>
    <p:extLst>
      <p:ext uri="{BB962C8B-B14F-4D97-AF65-F5344CB8AC3E}">
        <p14:creationId xmlns:p14="http://schemas.microsoft.com/office/powerpoint/2010/main" val="2607202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AF45-ED06-D34A-B47F-D018301B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5105400"/>
          </a:xfrm>
        </p:spPr>
        <p:txBody>
          <a:bodyPr/>
          <a:lstStyle/>
          <a:p>
            <a:r>
              <a:rPr lang="en-US" sz="8000" dirty="0">
                <a:latin typeface="Arial Rounded MT Bold" panose="020F0704030504030204" pitchFamily="34" charset="77"/>
              </a:rPr>
              <a:t>Origins</a:t>
            </a:r>
          </a:p>
        </p:txBody>
      </p:sp>
    </p:spTree>
    <p:extLst>
      <p:ext uri="{BB962C8B-B14F-4D97-AF65-F5344CB8AC3E}">
        <p14:creationId xmlns:p14="http://schemas.microsoft.com/office/powerpoint/2010/main" val="4190572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latin typeface="Arial Rounded MT Bold"/>
                <a:cs typeface="Arial Rounded MT Bold"/>
              </a:rPr>
              <a:t>Paleocene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486400"/>
            <a:ext cx="7772400" cy="11430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 Rounded MT Bold"/>
                <a:cs typeface="Arial Rounded MT Bold"/>
              </a:rPr>
              <a:t>Geography of continents, oceans, and mountain building after the dinosaurs died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44792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39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8457"/>
          <a:stretch/>
        </p:blipFill>
        <p:spPr>
          <a:xfrm>
            <a:off x="381001" y="1447800"/>
            <a:ext cx="7556836" cy="504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371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Since the 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Dinosaurs Died</a:t>
            </a: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0" y="6488113"/>
            <a:ext cx="9144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https://</a:t>
            </a:r>
            <a:r>
              <a:rPr lang="en-US" sz="1400" b="1" dirty="0" err="1">
                <a:solidFill>
                  <a:srgbClr val="FF0000"/>
                </a:solidFill>
              </a:rPr>
              <a:t>en.wikipedia.org</a:t>
            </a:r>
            <a:r>
              <a:rPr lang="en-US" sz="1400" b="1" dirty="0">
                <a:solidFill>
                  <a:srgbClr val="FF0000"/>
                </a:solidFill>
              </a:rPr>
              <a:t>/wiki/Paleocene–</a:t>
            </a:r>
            <a:r>
              <a:rPr lang="en-US" sz="1400" b="1" dirty="0" err="1">
                <a:solidFill>
                  <a:srgbClr val="FF0000"/>
                </a:solidFill>
              </a:rPr>
              <a:t>Eocene_Thermal_Maximum</a:t>
            </a:r>
            <a:r>
              <a:rPr lang="en-US" sz="1400" b="1" dirty="0">
                <a:solidFill>
                  <a:srgbClr val="FF0000"/>
                </a:solidFill>
              </a:rPr>
              <a:t>#/media/File:65_Myr_Climate_Change.png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7316558" y="3656242"/>
            <a:ext cx="1830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/>
                <a:cs typeface="Arial Rounded MT Bold"/>
              </a:rPr>
              <a:t>Ice Volume</a:t>
            </a:r>
          </a:p>
        </p:txBody>
      </p:sp>
    </p:spTree>
    <p:extLst>
      <p:ext uri="{BB962C8B-B14F-4D97-AF65-F5344CB8AC3E}">
        <p14:creationId xmlns:p14="http://schemas.microsoft.com/office/powerpoint/2010/main" val="42714832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z="6000" dirty="0">
                <a:latin typeface="Arial Rounded MT Bold"/>
                <a:cs typeface="Arial Rounded MT Bold"/>
              </a:rPr>
              <a:t>PETM – 56 M </a:t>
            </a:r>
            <a:r>
              <a:rPr lang="en-US" sz="6000" dirty="0" err="1">
                <a:latin typeface="Arial Rounded MT Bold"/>
                <a:cs typeface="Arial Rounded MT Bold"/>
              </a:rPr>
              <a:t>yr</a:t>
            </a:r>
            <a:r>
              <a:rPr lang="en-US" sz="6000" dirty="0">
                <a:latin typeface="Arial Rounded MT Bold"/>
                <a:cs typeface="Arial Rounded MT Bold"/>
              </a:rPr>
              <a:t> ago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3276600"/>
          </a:xfrm>
        </p:spPr>
        <p:txBody>
          <a:bodyPr/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Global warming about 6 °C (11 °F) in about 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20,000 years, lasted about 170,000 years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Invasion of enormous amount of plant-derived CO2 into oceans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Acidification – dissolving of CaCO</a:t>
            </a:r>
            <a:r>
              <a:rPr lang="en-US" baseline="-25000" dirty="0">
                <a:latin typeface="Arial Rounded MT Bold"/>
                <a:ea typeface="ＭＳ Ｐゴシック" charset="0"/>
                <a:cs typeface="Arial Rounded MT Bold"/>
              </a:rPr>
              <a:t>3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in ocean sediments – mass extinction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4014495"/>
            <a:ext cx="4432042" cy="2614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841"/>
          <a:stretch/>
        </p:blipFill>
        <p:spPr>
          <a:xfrm>
            <a:off x="685800" y="3835210"/>
            <a:ext cx="2590800" cy="30377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3069233" y="5797768"/>
            <a:ext cx="594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/>
                <a:cs typeface="Arial Rounded MT Bold"/>
              </a:rPr>
              <a:t>Temp</a:t>
            </a:r>
          </a:p>
        </p:txBody>
      </p:sp>
    </p:spTree>
    <p:extLst>
      <p:ext uri="{BB962C8B-B14F-4D97-AF65-F5344CB8AC3E}">
        <p14:creationId xmlns:p14="http://schemas.microsoft.com/office/powerpoint/2010/main" val="3563990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Arial Rounded MT Bold" panose="020F0704030504030204" pitchFamily="34" charset="77"/>
              </a:rPr>
              <a:t>Rise of Mammals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47800"/>
            <a:ext cx="3276600" cy="53340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While dinosaurs roamed, mammals were small, quick, &amp; stealthy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While the giant  scary lizard’s away, the mice will play!</a:t>
            </a:r>
          </a:p>
          <a:p>
            <a:endParaRPr lang="en-US" dirty="0">
              <a:latin typeface="Arial Rounded MT Bold" panose="020F0704030504030204" pitchFamily="34" charset="77"/>
            </a:endParaRPr>
          </a:p>
        </p:txBody>
      </p:sp>
      <p:pic>
        <p:nvPicPr>
          <p:cNvPr id="4" name="Picture 3" descr="mamm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653" y="1600200"/>
            <a:ext cx="5906347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812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1275"/>
            <a:ext cx="8534400" cy="595313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Energy Reservoirs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72163" y="852488"/>
            <a:ext cx="2994025" cy="4876800"/>
          </a:xfrm>
        </p:spPr>
        <p:txBody>
          <a:bodyPr/>
          <a:lstStyle/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The oceans are about 4000 m deep</a:t>
            </a:r>
          </a:p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The top 10 m equal the mass of the atmosphere</a:t>
            </a:r>
          </a:p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The top 3 m equal the heat capacity of the atmosphere!</a:t>
            </a:r>
          </a:p>
        </p:txBody>
      </p:sp>
      <p:sp>
        <p:nvSpPr>
          <p:cNvPr id="46083" name="Freeform 6"/>
          <p:cNvSpPr>
            <a:spLocks/>
          </p:cNvSpPr>
          <p:nvPr/>
        </p:nvSpPr>
        <p:spPr bwMode="auto">
          <a:xfrm>
            <a:off x="3998913" y="3305175"/>
            <a:ext cx="12700" cy="1588"/>
          </a:xfrm>
          <a:custGeom>
            <a:avLst/>
            <a:gdLst>
              <a:gd name="T0" fmla="*/ 0 w 8"/>
              <a:gd name="T1" fmla="*/ 0 h 1588"/>
              <a:gd name="T2" fmla="*/ 0 w 8"/>
              <a:gd name="T3" fmla="*/ 0 h 1588"/>
              <a:gd name="T4" fmla="*/ 0 w 8"/>
              <a:gd name="T5" fmla="*/ 0 h 1588"/>
              <a:gd name="T6" fmla="*/ 2147483647 w 8"/>
              <a:gd name="T7" fmla="*/ 0 h 1588"/>
              <a:gd name="T8" fmla="*/ 2147483647 w 8"/>
              <a:gd name="T9" fmla="*/ 0 h 1588"/>
              <a:gd name="T10" fmla="*/ 2147483647 w 8"/>
              <a:gd name="T11" fmla="*/ 0 h 1588"/>
              <a:gd name="T12" fmla="*/ 0 w 8"/>
              <a:gd name="T13" fmla="*/ 0 h 158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8"/>
              <a:gd name="T22" fmla="*/ 0 h 1588"/>
              <a:gd name="T23" fmla="*/ 8 w 8"/>
              <a:gd name="T24" fmla="*/ 1588 h 158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8" h="1588">
                <a:moveTo>
                  <a:pt x="0" y="0"/>
                </a:moveTo>
                <a:lnTo>
                  <a:pt x="0" y="0"/>
                </a:lnTo>
                <a:lnTo>
                  <a:pt x="8" y="0"/>
                </a:lnTo>
                <a:lnTo>
                  <a:pt x="0" y="0"/>
                </a:lnTo>
                <a:close/>
              </a:path>
            </a:pathLst>
          </a:custGeom>
          <a:blipFill dpi="0" rotWithShape="0">
            <a:blip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142875" y="5703888"/>
            <a:ext cx="860363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i="1">
                <a:solidFill>
                  <a:srgbClr val="FF0000"/>
                </a:solidFill>
                <a:latin typeface="Arial Rounded MT Bold"/>
                <a:cs typeface="Arial Rounded MT Bold"/>
              </a:rPr>
              <a:t>The state of the oceans determines the climate</a:t>
            </a:r>
            <a:br>
              <a:rPr lang="en-US" sz="2800" i="1">
                <a:solidFill>
                  <a:srgbClr val="FF0000"/>
                </a:solidFill>
                <a:latin typeface="Arial Rounded MT Bold"/>
                <a:cs typeface="Arial Rounded MT Bold"/>
              </a:rPr>
            </a:br>
            <a:r>
              <a:rPr lang="en-US" sz="2800" i="1">
                <a:solidFill>
                  <a:srgbClr val="FF0000"/>
                </a:solidFill>
                <a:latin typeface="Arial Rounded MT Bold"/>
                <a:cs typeface="Arial Rounded MT Bold"/>
              </a:rPr>
              <a:t>on time scales of thousands to millions of years!</a:t>
            </a:r>
            <a:r>
              <a:rPr lang="en-US">
                <a:latin typeface="Arial Rounded MT Bold"/>
                <a:cs typeface="Arial Rounded MT Bold"/>
              </a:rPr>
              <a:t> </a:t>
            </a:r>
          </a:p>
        </p:txBody>
      </p:sp>
      <p:sp>
        <p:nvSpPr>
          <p:cNvPr id="46085" name="Oval 10"/>
          <p:cNvSpPr>
            <a:spLocks noChangeArrowheads="1"/>
          </p:cNvSpPr>
          <p:nvPr/>
        </p:nvSpPr>
        <p:spPr bwMode="auto">
          <a:xfrm>
            <a:off x="304800" y="1524000"/>
            <a:ext cx="3962400" cy="3962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Oval 11"/>
          <p:cNvSpPr>
            <a:spLocks noChangeArrowheads="1"/>
          </p:cNvSpPr>
          <p:nvPr/>
        </p:nvSpPr>
        <p:spPr bwMode="auto">
          <a:xfrm>
            <a:off x="4495800" y="1905000"/>
            <a:ext cx="76200" cy="76200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Text Box 12"/>
          <p:cNvSpPr txBox="1">
            <a:spLocks noChangeArrowheads="1"/>
          </p:cNvSpPr>
          <p:nvPr/>
        </p:nvSpPr>
        <p:spPr bwMode="auto">
          <a:xfrm>
            <a:off x="898525" y="1036638"/>
            <a:ext cx="806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/>
              <a:t>Ocean</a:t>
            </a:r>
          </a:p>
        </p:txBody>
      </p:sp>
      <p:sp>
        <p:nvSpPr>
          <p:cNvPr id="46088" name="Text Box 13"/>
          <p:cNvSpPr txBox="1">
            <a:spLocks noChangeArrowheads="1"/>
          </p:cNvSpPr>
          <p:nvPr/>
        </p:nvSpPr>
        <p:spPr bwMode="auto">
          <a:xfrm>
            <a:off x="4267200" y="990600"/>
            <a:ext cx="1377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/>
              <a:t>Atmosphere</a:t>
            </a:r>
          </a:p>
        </p:txBody>
      </p:sp>
      <p:sp>
        <p:nvSpPr>
          <p:cNvPr id="46089" name="Freeform 14"/>
          <p:cNvSpPr>
            <a:spLocks/>
          </p:cNvSpPr>
          <p:nvPr/>
        </p:nvSpPr>
        <p:spPr bwMode="auto">
          <a:xfrm>
            <a:off x="4572000" y="1295400"/>
            <a:ext cx="698500" cy="609600"/>
          </a:xfrm>
          <a:custGeom>
            <a:avLst/>
            <a:gdLst>
              <a:gd name="T0" fmla="*/ 2147483647 w 392"/>
              <a:gd name="T1" fmla="*/ 0 h 192"/>
              <a:gd name="T2" fmla="*/ 2147483647 w 392"/>
              <a:gd name="T3" fmla="*/ 2147483647 h 192"/>
              <a:gd name="T4" fmla="*/ 0 w 392"/>
              <a:gd name="T5" fmla="*/ 2147483647 h 192"/>
              <a:gd name="T6" fmla="*/ 0 60000 65536"/>
              <a:gd name="T7" fmla="*/ 0 60000 65536"/>
              <a:gd name="T8" fmla="*/ 0 60000 65536"/>
              <a:gd name="T9" fmla="*/ 0 w 392"/>
              <a:gd name="T10" fmla="*/ 0 h 192"/>
              <a:gd name="T11" fmla="*/ 392 w 39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2" h="192">
                <a:moveTo>
                  <a:pt x="336" y="0"/>
                </a:moveTo>
                <a:cubicBezTo>
                  <a:pt x="364" y="32"/>
                  <a:pt x="392" y="64"/>
                  <a:pt x="336" y="96"/>
                </a:cubicBezTo>
                <a:cubicBezTo>
                  <a:pt x="280" y="128"/>
                  <a:pt x="56" y="176"/>
                  <a:pt x="0" y="192"/>
                </a:cubicBez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799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7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Davy Jones Locker!</a:t>
            </a:r>
          </a:p>
        </p:txBody>
      </p:sp>
      <p:sp>
        <p:nvSpPr>
          <p:cNvPr id="4813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295400" y="5029200"/>
            <a:ext cx="6705600" cy="160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Warm buoyant 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000" dirty="0">
                <a:latin typeface="Arial Rounded MT Bold"/>
                <a:ea typeface="ＭＳ Ｐゴシック" charset="0"/>
                <a:cs typeface="Arial Rounded MT Bold"/>
              </a:rPr>
              <a:t>raft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000" dirty="0">
                <a:latin typeface="Arial Rounded MT Bold"/>
                <a:ea typeface="ＭＳ Ｐゴシック" charset="0"/>
                <a:cs typeface="Arial Rounded MT Bold"/>
              </a:rPr>
              <a:t> floats at surface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Cold deep water is only 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000" dirty="0">
                <a:latin typeface="Arial Rounded MT Bold"/>
                <a:ea typeface="ＭＳ Ｐゴシック" charset="0"/>
                <a:cs typeface="Arial Rounded MT Bold"/>
              </a:rPr>
              <a:t>formed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000" dirty="0">
                <a:latin typeface="Arial Rounded MT Bold"/>
                <a:ea typeface="ＭＳ Ｐゴシック" charset="0"/>
                <a:cs typeface="Arial Rounded MT Bold"/>
              </a:rPr>
              <a:t> at high latitudes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Very stable, hard to mix, takes ~ 1000 years!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Icy cold, inky black, most of the ocean </a:t>
            </a:r>
            <a:b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000" dirty="0" err="1">
                <a:latin typeface="Arial Rounded MT Bold"/>
                <a:ea typeface="ＭＳ Ｐゴシック" charset="0"/>
                <a:cs typeface="Arial Rounded MT Bold"/>
              </a:rPr>
              <a:t>doesn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000" dirty="0">
                <a:latin typeface="Arial Rounded MT Bold"/>
                <a:ea typeface="ＭＳ Ｐゴシック" charset="0"/>
                <a:cs typeface="Arial Rounded MT Bold"/>
              </a:rPr>
              <a:t>t know we</a:t>
            </a:r>
            <a:r>
              <a:rPr lang="ja-JP" altLang="en-US" sz="20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000" dirty="0">
                <a:latin typeface="Arial Rounded MT Bold"/>
                <a:ea typeface="ＭＳ Ｐゴシック" charset="0"/>
                <a:cs typeface="Arial Rounded MT Bold"/>
              </a:rPr>
              <a:t>re here yet! </a:t>
            </a:r>
            <a:endParaRPr lang="en-US" sz="2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48131" name="Picture 5" descr="oce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82700"/>
            <a:ext cx="73152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ext Box 6"/>
          <p:cNvSpPr txBox="1">
            <a:spLocks noChangeArrowheads="1"/>
          </p:cNvSpPr>
          <p:nvPr/>
        </p:nvSpPr>
        <p:spPr bwMode="auto">
          <a:xfrm>
            <a:off x="146050" y="1219200"/>
            <a:ext cx="53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sfc</a:t>
            </a:r>
          </a:p>
        </p:txBody>
      </p:sp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76200" y="3124200"/>
            <a:ext cx="801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4 km</a:t>
            </a:r>
          </a:p>
        </p:txBody>
      </p:sp>
    </p:spTree>
    <p:extLst>
      <p:ext uri="{BB962C8B-B14F-4D97-AF65-F5344CB8AC3E}">
        <p14:creationId xmlns:p14="http://schemas.microsoft.com/office/powerpoint/2010/main" val="181138723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imalay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>
                <a:solidFill>
                  <a:srgbClr val="FFFF00"/>
                </a:solidFill>
              </a:rPr>
              <a:t>Himalaya &amp; Tibet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0" y="1143000"/>
            <a:ext cx="3657600" cy="5486400"/>
          </a:xfrm>
          <a:solidFill>
            <a:srgbClr val="FFFFFF">
              <a:alpha val="35000"/>
            </a:srgbClr>
          </a:solidFill>
        </p:spPr>
        <p:txBody>
          <a:bodyPr/>
          <a:lstStyle/>
          <a:p>
            <a:r>
              <a:rPr lang="en-US" dirty="0"/>
              <a:t>Collision of India with Asia raised highest mountains now on Earth</a:t>
            </a:r>
          </a:p>
          <a:p>
            <a:r>
              <a:rPr lang="en-US" dirty="0"/>
              <a:t>Massively accelerated physical &amp; chemical weathering</a:t>
            </a:r>
          </a:p>
          <a:p>
            <a:r>
              <a:rPr lang="en-US" dirty="0"/>
              <a:t>Drew down CO2</a:t>
            </a:r>
          </a:p>
          <a:p>
            <a:r>
              <a:rPr lang="en-US" dirty="0"/>
              <a:t>Climate cooled</a:t>
            </a:r>
          </a:p>
        </p:txBody>
      </p:sp>
    </p:spTree>
    <p:extLst>
      <p:ext uri="{BB962C8B-B14F-4D97-AF65-F5344CB8AC3E}">
        <p14:creationId xmlns:p14="http://schemas.microsoft.com/office/powerpoint/2010/main" val="2396718790"/>
      </p:ext>
    </p:extLst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ssla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latin typeface="Arial Rounded MT Bold" panose="020F0704030504030204" pitchFamily="34" charset="77"/>
              </a:rPr>
              <a:t>Grasslands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2895600" cy="5486400"/>
          </a:xfrm>
          <a:solidFill>
            <a:srgbClr val="FFFFFF">
              <a:alpha val="24000"/>
            </a:srgbClr>
          </a:solidFill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Evolution of grasses to cover semiarid steppes across the world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Mammal habitat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Most of their biomass is underground</a:t>
            </a:r>
          </a:p>
        </p:txBody>
      </p:sp>
    </p:spTree>
    <p:extLst>
      <p:ext uri="{BB962C8B-B14F-4D97-AF65-F5344CB8AC3E}">
        <p14:creationId xmlns:p14="http://schemas.microsoft.com/office/powerpoint/2010/main" val="35843636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524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Cenozoic Climates </a:t>
            </a:r>
            <a:r>
              <a:rPr lang="en-US" sz="4800" dirty="0">
                <a:latin typeface="Arial Rounded MT Bold"/>
                <a:ea typeface="ＭＳ Ｐゴシック" charset="0"/>
                <a:cs typeface="Arial Rounded MT Bold"/>
              </a:rPr>
              <a:t>(since 65 Ma)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1" y="1524000"/>
            <a:ext cx="563880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Gradual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global cooling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India collided with Asia, raised Tibet &amp; Himalaya, rapid weathering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Antarctica moved into polar position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Opening of Drake Passage initiated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Circumpolar Current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in the Southern Ocean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  <p:pic>
        <p:nvPicPr>
          <p:cNvPr id="40963" name="Picture 4" descr="allfigs_Page_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423988"/>
            <a:ext cx="34290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5"/>
          <p:cNvSpPr>
            <a:spLocks noChangeArrowheads="1"/>
          </p:cNvSpPr>
          <p:nvPr/>
        </p:nvSpPr>
        <p:spPr bwMode="auto">
          <a:xfrm>
            <a:off x="152400" y="4876800"/>
            <a:ext cx="8991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Ocean surface and bottom temperatures </a:t>
            </a: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cooled by 10º C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dirty="0">
                <a:latin typeface="Arial Rounded MT Bold"/>
                <a:cs typeface="Arial Rounded MT Bold"/>
              </a:rPr>
              <a:t>Ice sheets in East Antarctica ~34 Ma, melting ~ 24 Ma</a:t>
            </a:r>
          </a:p>
          <a:p>
            <a:pPr marL="342900" indent="-342900">
              <a:lnSpc>
                <a:spcPct val="90000"/>
              </a:lnSpc>
              <a:spcBef>
                <a:spcPct val="3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  <a:latin typeface="Arial Rounded MT Bold"/>
                <a:cs typeface="Arial Rounded MT Bold"/>
              </a:rPr>
              <a:t>Northern Hemisphere ice sheets appeared about 3 Ma</a:t>
            </a:r>
          </a:p>
        </p:txBody>
      </p:sp>
    </p:spTree>
    <p:extLst>
      <p:ext uri="{BB962C8B-B14F-4D97-AF65-F5344CB8AC3E}">
        <p14:creationId xmlns:p14="http://schemas.microsoft.com/office/powerpoint/2010/main" val="8683320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4.grassla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</p:spPr>
        <p:txBody>
          <a:bodyPr/>
          <a:lstStyle/>
          <a:p>
            <a:pPr>
              <a:defRPr/>
            </a:pPr>
            <a:r>
              <a:rPr lang="en-US" sz="48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C</a:t>
            </a:r>
            <a:r>
              <a:rPr lang="en-US" sz="4800" baseline="-250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3</a:t>
            </a:r>
            <a:r>
              <a:rPr lang="en-US" sz="48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 and C</a:t>
            </a:r>
            <a:r>
              <a:rPr lang="en-US" sz="4800" baseline="-250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4</a:t>
            </a:r>
            <a:r>
              <a:rPr lang="en-US" sz="48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 Photosynthesis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90600"/>
            <a:ext cx="7924800" cy="5715000"/>
          </a:xfrm>
          <a:solidFill>
            <a:srgbClr val="FFFFFF">
              <a:alpha val="56000"/>
            </a:srgbClr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Most plants produce sugars by the pathway outlined above, in which the first organic compounds have three carbon atoms (C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3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Some tropical and subtropical plants have evolved a separate mechanism in which the first products have four carbon atoms (C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4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C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4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photosynthesis is a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mechanism to overcome photorespiration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(high 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/CO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ratio, high T)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Involves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active transport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of dissolved 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to specialized </a:t>
            </a:r>
            <a:r>
              <a:rPr lang="ja-JP" altLang="en-US" sz="2400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bundle-sheath</a:t>
            </a:r>
            <a:r>
              <a:rPr lang="ja-JP" altLang="en-US" sz="2400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 cells to overwhelm O</a:t>
            </a:r>
            <a:r>
              <a:rPr lang="en-US" altLang="ja-JP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 at </a:t>
            </a:r>
            <a:r>
              <a:rPr lang="en-US" altLang="ja-JP" sz="2400" dirty="0" err="1">
                <a:latin typeface="Arial Rounded MT Bold"/>
                <a:ea typeface="ＭＳ Ｐゴシック" charset="0"/>
                <a:cs typeface="Arial Rounded MT Bold"/>
              </a:rPr>
              <a:t>Rubisco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 active sites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Uses energy to do this …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only 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pays off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when photorespiration is a big problem</a:t>
            </a:r>
            <a:endParaRPr lang="en-US" altLang="ja-JP" sz="2400" dirty="0"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Evolved only ~ 10 My BP, when CO</a:t>
            </a:r>
            <a:r>
              <a:rPr lang="en-US" sz="2400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levels dropped</a:t>
            </a:r>
          </a:p>
        </p:txBody>
      </p:sp>
    </p:spTree>
    <p:extLst>
      <p:ext uri="{BB962C8B-B14F-4D97-AF65-F5344CB8AC3E}">
        <p14:creationId xmlns:p14="http://schemas.microsoft.com/office/powerpoint/2010/main" val="202289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azen.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144000" cy="632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73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4.grassland.jp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1804988" y="838200"/>
          <a:ext cx="5534025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79" name="Image" r:id="rId5" imgW="7382986" imgH="8564772" progId="Photoshop.Image.5">
                  <p:embed/>
                </p:oleObj>
              </mc:Choice>
              <mc:Fallback>
                <p:oleObj name="Image" r:id="rId5" imgW="7382986" imgH="8564772" progId="Photoshop.Image.5">
                  <p:embed/>
                  <p:pic>
                    <p:nvPicPr>
                      <p:cNvPr id="890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561" b="6232"/>
                      <a:stretch>
                        <a:fillRect/>
                      </a:stretch>
                    </p:blipFill>
                    <p:spPr bwMode="auto">
                      <a:xfrm>
                        <a:off x="1804988" y="838200"/>
                        <a:ext cx="5534025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6705600" y="4352925"/>
          <a:ext cx="1066800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80" name="Image" r:id="rId7" imgW="1397318" imgH="724321" progId="Photoshop.Image.5">
                  <p:embed/>
                </p:oleObj>
              </mc:Choice>
              <mc:Fallback>
                <p:oleObj name="Image" r:id="rId7" imgW="1397318" imgH="724321" progId="Photoshop.Image.5">
                  <p:embed/>
                  <p:pic>
                    <p:nvPicPr>
                      <p:cNvPr id="890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4352925"/>
                        <a:ext cx="1066800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4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  <a:solidFill>
            <a:srgbClr val="FFFFFF">
              <a:alpha val="34000"/>
            </a:srgbClr>
          </a:solid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C</a:t>
            </a:r>
            <a:r>
              <a:rPr lang="en-US" baseline="-25000" dirty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3</a:t>
            </a:r>
            <a:r>
              <a:rPr lang="en-US" dirty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 and C</a:t>
            </a:r>
            <a:r>
              <a:rPr lang="en-US" baseline="-25000" dirty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4</a:t>
            </a:r>
            <a:r>
              <a:rPr lang="en-US" dirty="0">
                <a:solidFill>
                  <a:schemeClr val="tx1"/>
                </a:solidFill>
                <a:latin typeface="Arial Rounded MT Bold"/>
                <a:ea typeface="ＭＳ Ｐゴシック" charset="0"/>
                <a:cs typeface="Arial Rounded MT Bold"/>
              </a:rPr>
              <a:t> Physiology &amp; Biochemistry</a:t>
            </a:r>
          </a:p>
        </p:txBody>
      </p:sp>
      <p:sp>
        <p:nvSpPr>
          <p:cNvPr id="89093" name="Text Box 7"/>
          <p:cNvSpPr txBox="1">
            <a:spLocks noChangeArrowheads="1"/>
          </p:cNvSpPr>
          <p:nvPr/>
        </p:nvSpPr>
        <p:spPr bwMode="auto">
          <a:xfrm>
            <a:off x="1981200" y="2590800"/>
            <a:ext cx="1690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 dirty="0">
                <a:solidFill>
                  <a:srgbClr val="008000"/>
                </a:solidFill>
              </a:rPr>
              <a:t>distributed</a:t>
            </a:r>
          </a:p>
          <a:p>
            <a:r>
              <a:rPr lang="en-US" i="1" dirty="0">
                <a:solidFill>
                  <a:srgbClr val="008000"/>
                </a:solidFill>
              </a:rPr>
              <a:t>chloroplasts</a:t>
            </a:r>
          </a:p>
        </p:txBody>
      </p:sp>
      <p:sp>
        <p:nvSpPr>
          <p:cNvPr id="89094" name="Text Box 8"/>
          <p:cNvSpPr txBox="1">
            <a:spLocks noChangeArrowheads="1"/>
          </p:cNvSpPr>
          <p:nvPr/>
        </p:nvSpPr>
        <p:spPr bwMode="auto">
          <a:xfrm>
            <a:off x="6324600" y="2895600"/>
            <a:ext cx="10144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i="1" dirty="0">
                <a:solidFill>
                  <a:srgbClr val="008000"/>
                </a:solidFill>
              </a:rPr>
              <a:t>bundle</a:t>
            </a:r>
            <a:br>
              <a:rPr lang="en-US" i="1" dirty="0">
                <a:solidFill>
                  <a:srgbClr val="008000"/>
                </a:solidFill>
              </a:rPr>
            </a:br>
            <a:r>
              <a:rPr lang="en-US" i="1" dirty="0">
                <a:solidFill>
                  <a:srgbClr val="008000"/>
                </a:solidFill>
              </a:rPr>
              <a:t>sheath</a:t>
            </a:r>
          </a:p>
        </p:txBody>
      </p:sp>
    </p:spTree>
    <p:extLst>
      <p:ext uri="{BB962C8B-B14F-4D97-AF65-F5344CB8AC3E}">
        <p14:creationId xmlns:p14="http://schemas.microsoft.com/office/powerpoint/2010/main" val="997782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9803"/>
          <a:stretch/>
        </p:blipFill>
        <p:spPr>
          <a:xfrm>
            <a:off x="-1" y="1447800"/>
            <a:ext cx="8247605" cy="2749337"/>
          </a:xfrm>
          <a:prstGeom prst="rect">
            <a:avLst/>
          </a:prstGeom>
        </p:spPr>
      </p:pic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http://</a:t>
            </a:r>
            <a:r>
              <a:rPr lang="en-US" sz="1800" b="1" dirty="0" err="1">
                <a:solidFill>
                  <a:srgbClr val="FF0000"/>
                </a:solidFill>
              </a:rPr>
              <a:t>commons.wikimedia.org</a:t>
            </a:r>
            <a:r>
              <a:rPr lang="en-US" sz="1800" b="1" dirty="0">
                <a:solidFill>
                  <a:srgbClr val="FF0000"/>
                </a:solidFill>
              </a:rPr>
              <a:t>/wiki/</a:t>
            </a:r>
            <a:r>
              <a:rPr lang="en-US" sz="1800" b="1" dirty="0" err="1">
                <a:solidFill>
                  <a:srgbClr val="FF0000"/>
                </a:solidFill>
              </a:rPr>
              <a:t>File:Five_Myr_Climate_Change.png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Slow Descent into a Glacial Epoch</a:t>
            </a:r>
          </a:p>
        </p:txBody>
      </p:sp>
      <p:sp>
        <p:nvSpPr>
          <p:cNvPr id="43012" name="Content Placeholder 2"/>
          <p:cNvSpPr>
            <a:spLocks noGrp="1"/>
          </p:cNvSpPr>
          <p:nvPr>
            <p:ph idx="1"/>
          </p:nvPr>
        </p:nvSpPr>
        <p:spPr>
          <a:xfrm>
            <a:off x="76200" y="4114800"/>
            <a:ext cx="8763000" cy="2514600"/>
          </a:xfrm>
        </p:spPr>
        <p:txBody>
          <a:bodyPr/>
          <a:lstStyle/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Rapidly falling CO</a:t>
            </a:r>
            <a:r>
              <a:rPr lang="en-US" baseline="-25000" dirty="0">
                <a:latin typeface="Arial Rounded MT Bold"/>
                <a:ea typeface="ＭＳ Ｐゴシック" charset="0"/>
                <a:cs typeface="Arial Rounded MT Bold"/>
              </a:rPr>
              <a:t>2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as weathering increased 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Antarctic ice sheet </a:t>
            </a: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reduced Earth’</a:t>
            </a:r>
            <a:r>
              <a:rPr lang="en-US" altLang="ja-JP">
                <a:latin typeface="Arial Rounded MT Bold"/>
                <a:ea typeface="ＭＳ Ｐゴシック" charset="0"/>
                <a:cs typeface="Arial Rounded MT Bold"/>
              </a:rPr>
              <a:t>s </a:t>
            </a:r>
            <a:r>
              <a:rPr lang="en-US" altLang="ja-JP" dirty="0">
                <a:latin typeface="Arial Rounded MT Bold"/>
                <a:ea typeface="ＭＳ Ｐゴシック" charset="0"/>
                <a:cs typeface="Arial Rounded MT Bold"/>
              </a:rPr>
              <a:t>albedo</a:t>
            </a:r>
          </a:p>
          <a:p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Northern ice sheets began to grow and collapse in a cycle of ice ages ~ 3 Ma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7697558" y="2437042"/>
            <a:ext cx="1830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 Rounded MT Bold"/>
                <a:cs typeface="Arial Rounded MT Bold"/>
              </a:rPr>
              <a:t>Ice Volume</a:t>
            </a:r>
          </a:p>
        </p:txBody>
      </p:sp>
    </p:spTree>
    <p:extLst>
      <p:ext uri="{BB962C8B-B14F-4D97-AF65-F5344CB8AC3E}">
        <p14:creationId xmlns:p14="http://schemas.microsoft.com/office/powerpoint/2010/main" val="18745508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2AF45-ED06-D34A-B47F-D018301B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52400"/>
            <a:ext cx="8534400" cy="5105400"/>
          </a:xfrm>
        </p:spPr>
        <p:txBody>
          <a:bodyPr/>
          <a:lstStyle/>
          <a:p>
            <a:r>
              <a:rPr lang="en-US" sz="8000" dirty="0">
                <a:latin typeface="Arial Rounded MT Bold" panose="020F0704030504030204" pitchFamily="34" charset="77"/>
              </a:rPr>
              <a:t>Ice Ages: </a:t>
            </a:r>
            <a:br>
              <a:rPr lang="en-US" sz="8000" dirty="0">
                <a:latin typeface="Arial Rounded MT Bold" panose="020F0704030504030204" pitchFamily="34" charset="77"/>
              </a:rPr>
            </a:br>
            <a:r>
              <a:rPr lang="en-US" sz="8000" dirty="0">
                <a:latin typeface="Arial Rounded MT Bold" panose="020F0704030504030204" pitchFamily="34" charset="77"/>
              </a:rPr>
              <a:t>Hundreds of Thousands </a:t>
            </a:r>
            <a:br>
              <a:rPr lang="en-US" sz="8000" dirty="0">
                <a:latin typeface="Arial Rounded MT Bold" panose="020F0704030504030204" pitchFamily="34" charset="77"/>
              </a:rPr>
            </a:br>
            <a:r>
              <a:rPr lang="en-US" sz="8000" dirty="0">
                <a:latin typeface="Arial Rounded MT Bold" panose="020F0704030504030204" pitchFamily="34" charset="77"/>
              </a:rPr>
              <a:t>of Years</a:t>
            </a:r>
          </a:p>
        </p:txBody>
      </p:sp>
    </p:spTree>
    <p:extLst>
      <p:ext uri="{BB962C8B-B14F-4D97-AF65-F5344CB8AC3E}">
        <p14:creationId xmlns:p14="http://schemas.microsoft.com/office/powerpoint/2010/main" val="22752215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676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Thinking About Glaciers</a:t>
            </a:r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2404143"/>
              </p:ext>
            </p:extLst>
          </p:nvPr>
        </p:nvGraphicFramePr>
        <p:xfrm>
          <a:off x="0" y="2032000"/>
          <a:ext cx="4581525" cy="330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1" name="Image" r:id="rId4" imgW="4581929" imgH="3301550" progId="Photoshop.Image.5">
                  <p:embed/>
                </p:oleObj>
              </mc:Choice>
              <mc:Fallback>
                <p:oleObj name="Image" r:id="rId4" imgW="4581929" imgH="3301550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032000"/>
                        <a:ext cx="4581525" cy="330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197797"/>
              </p:ext>
            </p:extLst>
          </p:nvPr>
        </p:nvGraphicFramePr>
        <p:xfrm>
          <a:off x="4549775" y="1955800"/>
          <a:ext cx="4594225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42" name="Image" r:id="rId6" imgW="4594512" imgH="2804878" progId="Photoshop.Image.5">
                  <p:embed/>
                </p:oleObj>
              </mc:Choice>
              <mc:Fallback>
                <p:oleObj name="Image" r:id="rId6" imgW="4594512" imgH="2804878" progId="Photoshop.Image.5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9775" y="1955800"/>
                        <a:ext cx="4594225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1584325" y="1423987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1850</a:t>
            </a:r>
          </a:p>
        </p:txBody>
      </p:sp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6324600" y="1382712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1970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5562600"/>
            <a:ext cx="85416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 Rounded MT Bold"/>
                <a:cs typeface="Arial Rounded MT Bold"/>
              </a:rPr>
              <a:t>Europeans have been living with glaciers for millennia</a:t>
            </a:r>
          </a:p>
          <a:p>
            <a:r>
              <a:rPr lang="en-US" sz="2000" dirty="0">
                <a:latin typeface="Arial Rounded MT Bold"/>
                <a:cs typeface="Arial Rounded MT Bold"/>
              </a:rPr>
              <a:t>They knew what land at glacial margins looked like</a:t>
            </a:r>
          </a:p>
          <a:p>
            <a:r>
              <a:rPr lang="en-US" sz="2000" dirty="0">
                <a:latin typeface="Arial Rounded MT Bold"/>
                <a:cs typeface="Arial Rounded MT Bold"/>
              </a:rPr>
              <a:t>It wasn’t much of a stretch to see those same landforms elsewhere!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5FB1A6-854E-E347-A103-04B0312B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921451-1F6C-404C-9A98-8940242E4595}"/>
              </a:ext>
            </a:extLst>
          </p:cNvPr>
          <p:cNvSpPr txBox="1"/>
          <p:nvPr/>
        </p:nvSpPr>
        <p:spPr>
          <a:xfrm>
            <a:off x="6096000" y="5562600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June 26, 2011</a:t>
            </a:r>
          </a:p>
        </p:txBody>
      </p:sp>
    </p:spTree>
    <p:extLst>
      <p:ext uri="{BB962C8B-B14F-4D97-AF65-F5344CB8AC3E}">
        <p14:creationId xmlns:p14="http://schemas.microsoft.com/office/powerpoint/2010/main" val="41395260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65AAED-60F2-9F42-94CC-53344147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C4BD7F-267A-C844-B5FE-83621214F8FE}"/>
              </a:ext>
            </a:extLst>
          </p:cNvPr>
          <p:cNvSpPr txBox="1"/>
          <p:nvPr/>
        </p:nvSpPr>
        <p:spPr>
          <a:xfrm>
            <a:off x="7315200" y="3013501"/>
            <a:ext cx="1694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Late July 2017</a:t>
            </a:r>
          </a:p>
        </p:txBody>
      </p:sp>
    </p:spTree>
    <p:extLst>
      <p:ext uri="{BB962C8B-B14F-4D97-AF65-F5344CB8AC3E}">
        <p14:creationId xmlns:p14="http://schemas.microsoft.com/office/powerpoint/2010/main" val="7555569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42014C-916C-6C43-8DFD-D9423A60B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64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IMG_1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IMG_1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IMG_1012"/>
          <p:cNvPicPr>
            <a:picLocks noChangeAspect="1" noChangeArrowheads="1"/>
          </p:cNvPicPr>
          <p:nvPr/>
        </p:nvPicPr>
        <p:blipFill>
          <a:blip r:embed="rId3">
            <a:lum bright="-14000" contrast="-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/>
          <a:stretch>
            <a:fillRect/>
          </a:stretch>
        </p:blipFill>
        <p:spPr bwMode="auto">
          <a:xfrm>
            <a:off x="1828800" y="0"/>
            <a:ext cx="5576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.ba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129" y="0"/>
            <a:ext cx="9203396" cy="6858000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152400"/>
            <a:ext cx="3581400" cy="7620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Whoosh</a:t>
            </a:r>
            <a:r>
              <a:rPr lang="en-US" sz="6000" dirty="0">
                <a:solidFill>
                  <a:schemeClr val="bg1"/>
                </a:solidFill>
                <a:latin typeface="Arial Rounded MT Bold"/>
                <a:ea typeface="ＭＳ Ｐゴシック" charset="0"/>
                <a:cs typeface="Arial Rounded MT Bold"/>
              </a:rPr>
              <a:t>!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143000"/>
            <a:ext cx="5486400" cy="5486400"/>
          </a:xfrm>
          <a:solidFill>
            <a:schemeClr val="bg1">
              <a:alpha val="12000"/>
            </a:schemeClr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Time and Space originated in a silent “Big Bang”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13.7 billion years ago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Inflation, </a:t>
            </a:r>
            <a:r>
              <a:rPr lang="en-US" sz="2400" dirty="0">
                <a:solidFill>
                  <a:srgbClr val="FF0000"/>
                </a:solidFill>
                <a:ea typeface="ＭＳ Ｐゴシック" charset="0"/>
              </a:rPr>
              <a:t>expansion</a:t>
            </a:r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, &amp; cooling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“Quark soup” condensed into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protons, neutrons, electrons</a:t>
            </a: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, and photons in a microsecond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Too hot for atoms for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380,000 years!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ea typeface="ＭＳ Ｐゴシック" charset="0"/>
              </a:rPr>
              <a:t>Combination of protons &amp; electrons to form Hydrogen atoms released flooded the universe with gamma rays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This is now </a:t>
            </a:r>
            <a:r>
              <a:rPr lang="en-US" sz="2400" dirty="0" err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redshifted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to form the Cosmic Microwave Background</a:t>
            </a:r>
          </a:p>
        </p:txBody>
      </p:sp>
    </p:spTree>
    <p:extLst>
      <p:ext uri="{BB962C8B-B14F-4D97-AF65-F5344CB8AC3E}">
        <p14:creationId xmlns:p14="http://schemas.microsoft.com/office/powerpoint/2010/main" val="315332465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IMG_10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IMG_10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4" descr="IMG_1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IMG_10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21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029" descr="EP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842963"/>
            <a:ext cx="508158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9525"/>
            <a:ext cx="45720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26" name="Picture 1030" descr="science-ice-core-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900" y="496888"/>
            <a:ext cx="4864100" cy="654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033" descr="wsci_02_img026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925"/>
            <a:ext cx="42672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33" name="Text Box 1037"/>
          <p:cNvSpPr txBox="1">
            <a:spLocks noChangeArrowheads="1"/>
          </p:cNvSpPr>
          <p:nvPr/>
        </p:nvSpPr>
        <p:spPr bwMode="auto">
          <a:xfrm>
            <a:off x="0" y="-90488"/>
            <a:ext cx="91440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55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Tiny Bubbles … Priceless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Reconstructions from Ice Cores</a:t>
            </a:r>
          </a:p>
        </p:txBody>
      </p:sp>
      <p:pic>
        <p:nvPicPr>
          <p:cNvPr id="624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35050"/>
            <a:ext cx="7162800" cy="478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4"/>
          <p:cNvSpPr>
            <a:spLocks noChangeArrowheads="1"/>
          </p:cNvSpPr>
          <p:nvPr/>
        </p:nvSpPr>
        <p:spPr bwMode="auto">
          <a:xfrm>
            <a:off x="0" y="6488113"/>
            <a:ext cx="914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http://commons.wikimedia.org/wiki/File:Ice_Age_Temperature.png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8392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Climate Time Scales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382000" cy="57912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How long to build an ice sheet?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1800" dirty="0">
                <a:latin typeface="Arial Rounded MT Bold"/>
                <a:ea typeface="ＭＳ Ｐゴシック" charset="0"/>
                <a:cs typeface="Arial Rounded MT Bold"/>
              </a:rPr>
              <a:t>Current winter climate of central Canada features winter precipitation ~ 7.5 cm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1800" dirty="0">
                <a:latin typeface="Arial Rounded MT Bold"/>
                <a:ea typeface="ＭＳ Ｐゴシック" charset="0"/>
                <a:cs typeface="Arial Rounded MT Bold"/>
              </a:rPr>
              <a:t>If all falls as snow and persists through summer, it would take about </a:t>
            </a:r>
            <a:r>
              <a:rPr lang="en-US" sz="1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40,000 years to build an ice sheet 3 km thick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Isostatic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adjustment: continental crust is deformed by ice mass … sinks under the weight, and then rebounds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1800" dirty="0">
                <a:latin typeface="Arial Rounded MT Bold"/>
                <a:ea typeface="ＭＳ Ｐゴシック" charset="0"/>
                <a:cs typeface="Arial Rounded MT Bold"/>
              </a:rPr>
              <a:t>Ice edges are overrun by ocean water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1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Melting and iceberg calving at edges may explain why ice ages end more abruptly than they begin (</a:t>
            </a:r>
            <a:r>
              <a:rPr lang="ja-JP" altLang="en-US" sz="1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sawtooth</a:t>
            </a:r>
            <a:r>
              <a:rPr lang="en-US" altLang="ja-JP" sz="1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pattern</a:t>
            </a:r>
            <a:r>
              <a:rPr lang="ja-JP" altLang="en-US" sz="1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18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Ice accumulation is 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limited by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precip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rates, but melting is not … contributes to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sawtooth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pattern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Changes in deep ocean circulation and </a:t>
            </a:r>
            <a:r>
              <a:rPr lang="en-US" sz="2400" dirty="0" err="1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thermohaline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overturning may act as 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trigger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for abrupt </a:t>
            </a:r>
            <a:r>
              <a:rPr lang="en-US" altLang="ja-JP" sz="20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shifts</a:t>
            </a:r>
            <a:endParaRPr lang="en-US" sz="2000" dirty="0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839200" cy="914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Continental Ice Sheets</a:t>
            </a:r>
          </a:p>
        </p:txBody>
      </p:sp>
      <p:pic>
        <p:nvPicPr>
          <p:cNvPr id="65538" name="Picture 3" descr="sca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5625"/>
            <a:ext cx="8534400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600200" y="1143000"/>
            <a:ext cx="1285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Present</a:t>
            </a:r>
          </a:p>
        </p:txBody>
      </p:sp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6369050" y="1143000"/>
            <a:ext cx="102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20 ka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45"/>
          <a:stretch>
            <a:fillRect/>
          </a:stretch>
        </p:blipFill>
        <p:spPr bwMode="auto">
          <a:xfrm>
            <a:off x="4416425" y="152400"/>
            <a:ext cx="44989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28600" y="304800"/>
            <a:ext cx="3962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6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 Rounded MT Bold"/>
                <a:cs typeface="Arial Rounded MT Bold"/>
              </a:rPr>
              <a:t>Melting the ice took a long time!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76200"/>
            <a:ext cx="8534400" cy="1752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Orbital Theory </a:t>
            </a:r>
            <a:b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of Ice Ages</a:t>
            </a:r>
          </a:p>
        </p:txBody>
      </p:sp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724400"/>
          </a:xfrm>
        </p:spPr>
        <p:txBody>
          <a:bodyPr/>
          <a:lstStyle/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Regular changes in shape of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Earth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 orbit 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and Earth-sun geometry as the 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timekeeper</a:t>
            </a:r>
            <a:r>
              <a:rPr lang="ja-JP" alt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of ice ages</a:t>
            </a:r>
          </a:p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First suggested in mid 19</a:t>
            </a:r>
            <a:r>
              <a:rPr lang="en-US" sz="2400" baseline="30000" dirty="0">
                <a:latin typeface="Arial Rounded MT Bold"/>
                <a:ea typeface="ＭＳ Ｐゴシック" charset="0"/>
                <a:cs typeface="Arial Rounded MT Bold"/>
              </a:rPr>
              <a:t>th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Century by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Adhemar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and (later) James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Croll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Quantified by Serbian mathematician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Milutin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Milankovitch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in early 20</a:t>
            </a:r>
            <a:r>
              <a:rPr lang="en-US" sz="2400" baseline="30000" dirty="0">
                <a:latin typeface="Arial Rounded MT Bold"/>
                <a:ea typeface="ＭＳ Ｐゴシック" charset="0"/>
                <a:cs typeface="Arial Rounded MT Bold"/>
              </a:rPr>
              <a:t>th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Century</a:t>
            </a:r>
          </a:p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Hard to support with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paleoclimate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evidence of the day, fell out of favor until mid-1960</a:t>
            </a:r>
            <a:r>
              <a:rPr lang="ja-JP" altLang="en-US" sz="24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s</a:t>
            </a:r>
          </a:p>
          <a:p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Modern </a:t>
            </a:r>
            <a:r>
              <a:rPr lang="en-US" sz="2400" dirty="0" err="1">
                <a:latin typeface="Arial Rounded MT Bold"/>
                <a:ea typeface="ＭＳ Ｐゴシック" charset="0"/>
                <a:cs typeface="Arial Rounded MT Bold"/>
              </a:rPr>
              <a:t>paleoclimatic</a:t>
            </a: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 data in 1970</a:t>
            </a:r>
            <a:r>
              <a:rPr lang="ja-JP" altLang="en-US" sz="24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400" dirty="0">
                <a:latin typeface="Arial Rounded MT Bold"/>
                <a:ea typeface="ＭＳ Ｐゴシック" charset="0"/>
                <a:cs typeface="Arial Rounded MT Bold"/>
              </a:rPr>
              <a:t>s strongly supported </a:t>
            </a:r>
            <a:r>
              <a:rPr lang="en-US" altLang="ja-JP" sz="2400" dirty="0" err="1">
                <a:latin typeface="Arial Rounded MT Bold"/>
                <a:ea typeface="ＭＳ Ｐゴシック" charset="0"/>
                <a:cs typeface="Arial Rounded MT Bold"/>
              </a:rPr>
              <a:t>Milankovitch</a:t>
            </a:r>
            <a:endParaRPr lang="en-US" sz="2400" dirty="0">
              <a:latin typeface="Arial Rounded MT Bold"/>
              <a:ea typeface="ＭＳ Ｐゴシック" charset="0"/>
              <a:cs typeface="Arial Rounded MT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51_per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0"/>
            <a:ext cx="69479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Galaxies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7772400" cy="54864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Accretion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Disks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Spiral arms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Star formation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Dust</a:t>
            </a:r>
          </a:p>
          <a:p>
            <a:pPr marL="0" indent="0">
              <a:buNone/>
            </a:pPr>
            <a:endParaRPr lang="en-US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27049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72200" y="1295400"/>
            <a:ext cx="2667000" cy="5486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>
                <a:latin typeface="Arial Rounded MT Bold"/>
                <a:ea typeface="ＭＳ Ｐゴシック" charset="0"/>
                <a:cs typeface="Arial Rounded MT Bold"/>
              </a:rPr>
              <a:t>Changes in the tilt of Earth</a:t>
            </a:r>
            <a:r>
              <a:rPr lang="ja-JP" altLang="en-US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>
                <a:latin typeface="Arial Rounded MT Bold"/>
                <a:ea typeface="ＭＳ Ｐゴシック" charset="0"/>
                <a:cs typeface="Arial Rounded MT Bold"/>
              </a:rPr>
              <a:t>s axis of rotation determine the </a:t>
            </a:r>
            <a:r>
              <a:rPr lang="en-US" altLang="ja-JP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amplitude of the seasonal cycle</a:t>
            </a:r>
            <a:r>
              <a:rPr lang="en-US" altLang="ja-JP">
                <a:latin typeface="Arial Rounded MT Bold"/>
                <a:ea typeface="ＭＳ Ｐゴシック" charset="0"/>
                <a:cs typeface="Arial Rounded MT Bold"/>
              </a:rPr>
              <a:t> of solar radiation</a:t>
            </a:r>
            <a:endParaRPr lang="en-US">
              <a:latin typeface="Arial Rounded MT Bold"/>
              <a:ea typeface="ＭＳ Ｐゴシック" charset="0"/>
              <a:cs typeface="Arial Rounded MT Bold"/>
            </a:endParaRPr>
          </a:p>
        </p:txBody>
      </p:sp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0" y="1025525"/>
          <a:ext cx="6110288" cy="583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6" name="Image" r:id="rId4" imgW="6109756" imgH="5831823" progId="Photoshop.Image.5">
                  <p:embed/>
                </p:oleObj>
              </mc:Choice>
              <mc:Fallback>
                <p:oleObj name="Image" r:id="rId4" imgW="6109756" imgH="583182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25525"/>
                        <a:ext cx="6110288" cy="583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914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Tilt of the Earth</a:t>
            </a:r>
            <a:r>
              <a:rPr lang="ja-JP" altLang="en-US" sz="5000" dirty="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sz="5000" dirty="0">
                <a:latin typeface="Arial Rounded MT Bold"/>
                <a:ea typeface="ＭＳ Ｐゴシック" charset="0"/>
                <a:cs typeface="Arial Rounded MT Bold"/>
              </a:rPr>
              <a:t>s Axis </a:t>
            </a:r>
            <a:br>
              <a:rPr lang="en-US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(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Obliquity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762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Eccentricity</a:t>
            </a:r>
          </a:p>
        </p:txBody>
      </p:sp>
      <p:sp>
        <p:nvSpPr>
          <p:cNvPr id="737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990600"/>
            <a:ext cx="2895600" cy="54864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Earth</a:t>
            </a:r>
            <a:r>
              <a:rPr lang="ja-JP" altLang="en-US" sz="2400">
                <a:latin typeface="Arial Rounded MT Bold"/>
                <a:ea typeface="ＭＳ Ｐゴシック" charset="0"/>
                <a:cs typeface="Arial Rounded MT Bold"/>
              </a:rPr>
              <a:t>’</a:t>
            </a:r>
            <a:r>
              <a:rPr lang="en-US" altLang="ja-JP" sz="2400">
                <a:latin typeface="Arial Rounded MT Bold"/>
                <a:ea typeface="ＭＳ Ｐゴシック" charset="0"/>
                <a:cs typeface="Arial Rounded MT Bold"/>
              </a:rPr>
              <a:t>s orbit is an ellipse (not a circle)</a:t>
            </a:r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Currently slightly closer to the sun in January than July</a:t>
            </a:r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The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amplitude of this variation is the eccentricity</a:t>
            </a:r>
          </a:p>
        </p:txBody>
      </p:sp>
      <p:graphicFrame>
        <p:nvGraphicFramePr>
          <p:cNvPr id="73731" name="Object 2"/>
          <p:cNvGraphicFramePr>
            <a:graphicFrameLocks noChangeAspect="1"/>
          </p:cNvGraphicFramePr>
          <p:nvPr/>
        </p:nvGraphicFramePr>
        <p:xfrm>
          <a:off x="228600" y="914400"/>
          <a:ext cx="5715000" cy="571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84" name="Image" r:id="rId4" imgW="4314024" imgH="4314024" progId="Photoshop.Image.5">
                  <p:embed/>
                </p:oleObj>
              </mc:Choice>
              <mc:Fallback>
                <p:oleObj name="Image" r:id="rId4" imgW="4314024" imgH="4314024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14400"/>
                        <a:ext cx="5715000" cy="571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Precession of the Orbit</a:t>
            </a:r>
          </a:p>
        </p:txBody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990600"/>
            <a:ext cx="3352800" cy="54864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Direction of rotational axis </a:t>
            </a:r>
            <a:r>
              <a:rPr lang="ja-JP" alt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spins like a top</a:t>
            </a:r>
            <a:r>
              <a:rPr lang="ja-JP" alt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endParaRPr lang="en-US" altLang="ja-JP" sz="2400">
              <a:solidFill>
                <a:srgbClr val="FF0000"/>
              </a:solidFill>
              <a:latin typeface="Arial Rounded MT Bold"/>
              <a:ea typeface="ＭＳ Ｐゴシック" charset="0"/>
              <a:cs typeface="Arial Rounded MT Bold"/>
            </a:endParaRP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Currently points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NH away from sun at closest point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This minimizes seasonal amplitude of radiation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2400">
                <a:latin typeface="Arial Rounded MT Bold"/>
                <a:ea typeface="ＭＳ Ｐゴシック" charset="0"/>
                <a:cs typeface="Arial Rounded MT Bold"/>
              </a:rPr>
              <a:t>Precession reverses this periodically</a:t>
            </a:r>
          </a:p>
        </p:txBody>
      </p:sp>
      <p:graphicFrame>
        <p:nvGraphicFramePr>
          <p:cNvPr id="75779" name="Object 2"/>
          <p:cNvGraphicFramePr>
            <a:graphicFrameLocks noChangeAspect="1"/>
          </p:cNvGraphicFramePr>
          <p:nvPr/>
        </p:nvGraphicFramePr>
        <p:xfrm>
          <a:off x="76200" y="1295400"/>
          <a:ext cx="5780088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32" name="Image" r:id="rId4" imgW="5779998" imgH="4932927" progId="Photoshop.Image.5">
                  <p:embed/>
                </p:oleObj>
              </mc:Choice>
              <mc:Fallback>
                <p:oleObj name="Image" r:id="rId4" imgW="5779998" imgH="4932927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672"/>
                      <a:stretch>
                        <a:fillRect/>
                      </a:stretch>
                    </p:blipFill>
                    <p:spPr bwMode="auto">
                      <a:xfrm>
                        <a:off x="76200" y="1295400"/>
                        <a:ext cx="5780088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Orbital Cycles</a:t>
            </a:r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990600" y="990600"/>
          <a:ext cx="7086600" cy="567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79" name="Image" r:id="rId4" imgW="11981707" imgH="9591463" progId="Photoshop.Image.5">
                  <p:embed/>
                </p:oleObj>
              </mc:Choice>
              <mc:Fallback>
                <p:oleObj name="Image" r:id="rId4" imgW="11981707" imgH="9591463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990600"/>
                        <a:ext cx="7086600" cy="5672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Orbit Affects Sunshine</a:t>
            </a:r>
          </a:p>
        </p:txBody>
      </p:sp>
      <p:sp>
        <p:nvSpPr>
          <p:cNvPr id="798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066800"/>
            <a:ext cx="4495800" cy="53340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Total amount of solar radiation received by planet in a year hardly changes at all, but …</a:t>
            </a:r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Combined tilt, precession, and obliquity effects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change Boreal summer sunshine by as much </a:t>
            </a:r>
            <a:r>
              <a:rPr lang="en-US" sz="240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as 20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%</a:t>
            </a:r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Modulates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energy available to melt snow!</a:t>
            </a:r>
          </a:p>
          <a:p>
            <a:pPr>
              <a:lnSpc>
                <a:spcPct val="90000"/>
              </a:lnSpc>
              <a:spcAft>
                <a:spcPts val="2400"/>
              </a:spcAft>
            </a:pPr>
            <a:r>
              <a:rPr lang="en-US" sz="2400" dirty="0">
                <a:latin typeface="Arial Rounded MT Bold"/>
                <a:ea typeface="ＭＳ Ｐゴシック" charset="0"/>
                <a:cs typeface="Arial Rounded MT Bold"/>
              </a:rPr>
              <a:t>When </a:t>
            </a:r>
            <a:r>
              <a:rPr lang="en-US" sz="24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Boreal summer is cold, ice sheets grow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2400" y="914400"/>
            <a:ext cx="3962400" cy="6172200"/>
            <a:chOff x="152400" y="914400"/>
            <a:chExt cx="3962400" cy="6172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569" y="914400"/>
              <a:ext cx="3898231" cy="61722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400" y="914400"/>
              <a:ext cx="366117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/>
                  <a:cs typeface="Arial Rounded MT Bold"/>
                </a:rPr>
                <a:t>Present Day Solar Radiation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2400" y="3810000"/>
              <a:ext cx="336502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Rounded MT Bold"/>
                  <a:cs typeface="Arial Rounded MT Bold"/>
                </a:rPr>
                <a:t>Present Minus 20 k </a:t>
              </a:r>
              <a:r>
                <a:rPr lang="en-US" sz="2000" dirty="0" err="1">
                  <a:latin typeface="Arial Rounded MT Bold"/>
                  <a:cs typeface="Arial Rounded MT Bold"/>
                </a:rPr>
                <a:t>yr</a:t>
              </a:r>
              <a:r>
                <a:rPr lang="en-US" sz="2000" dirty="0">
                  <a:latin typeface="Arial Rounded MT Bold"/>
                  <a:cs typeface="Arial Rounded MT Bold"/>
                </a:rPr>
                <a:t> ago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11070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Younger </a:t>
            </a:r>
            <a:r>
              <a:rPr lang="en-US" dirty="0" err="1">
                <a:latin typeface="Arial Rounded MT Bold"/>
                <a:ea typeface="ＭＳ Ｐゴシック" charset="0"/>
                <a:cs typeface="Arial Rounded MT Bold"/>
              </a:rPr>
              <a:t>Dryas</a:t>
            </a:r>
            <a:r>
              <a:rPr lang="ja-JP" altLang="en-US" dirty="0"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dirty="0">
                <a:latin typeface="Arial Rounded MT Bold"/>
                <a:ea typeface="ＭＳ Ｐゴシック" charset="0"/>
                <a:cs typeface="Arial Rounded MT Bold"/>
              </a:rPr>
              <a:t> Abrupt Cold Event</a:t>
            </a:r>
          </a:p>
        </p:txBody>
      </p:sp>
      <p:sp>
        <p:nvSpPr>
          <p:cNvPr id="880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0"/>
            <a:ext cx="82296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Diversion of glacial </a:t>
            </a:r>
            <a:r>
              <a:rPr lang="en-US" sz="2000" dirty="0" err="1">
                <a:latin typeface="Arial Rounded MT Bold"/>
                <a:ea typeface="ＭＳ Ｐゴシック" charset="0"/>
                <a:cs typeface="Arial Rounded MT Bold"/>
              </a:rPr>
              <a:t>meltwater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 from Mississippi to St. Lawrence ~ 11 </a:t>
            </a:r>
            <a:r>
              <a:rPr lang="en-US" sz="2000" dirty="0" err="1">
                <a:latin typeface="Arial Rounded MT Bold"/>
                <a:ea typeface="ＭＳ Ｐゴシック" charset="0"/>
                <a:cs typeface="Arial Rounded MT Bold"/>
              </a:rPr>
              <a:t>ka</a:t>
            </a: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 reduced N. Atlantic salinity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  <a:t>Shut down North Atlantic Deep Water formation, </a:t>
            </a:r>
            <a:br>
              <a:rPr lang="en-US" sz="2000" dirty="0">
                <a:latin typeface="Arial Rounded MT Bold"/>
                <a:ea typeface="ＭＳ Ｐゴシック" charset="0"/>
                <a:cs typeface="Arial Rounded MT Bold"/>
              </a:rPr>
            </a:br>
            <a:r>
              <a:rPr lang="en-US" sz="2000" dirty="0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plunged Europe back to full glacial climate conditions</a:t>
            </a:r>
          </a:p>
        </p:txBody>
      </p:sp>
      <p:graphicFrame>
        <p:nvGraphicFramePr>
          <p:cNvPr id="88067" name="Object 2"/>
          <p:cNvGraphicFramePr>
            <a:graphicFrameLocks noChangeAspect="1"/>
          </p:cNvGraphicFramePr>
          <p:nvPr/>
        </p:nvGraphicFramePr>
        <p:xfrm>
          <a:off x="533400" y="609600"/>
          <a:ext cx="8153400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20" name="Image" r:id="rId4" imgW="6100610" imgH="3516322" progId="Photoshop.Image.5">
                  <p:embed/>
                </p:oleObj>
              </mc:Choice>
              <mc:Fallback>
                <p:oleObj name="Image" r:id="rId4" imgW="6100610" imgH="3516322" progId="Photoshop.Image.5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609600"/>
                        <a:ext cx="8153400" cy="469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5400" dirty="0" err="1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Paleoclimate</a:t>
            </a:r>
            <a:r>
              <a:rPr lang="en-US" sz="5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 Proxies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1676400" y="1752600"/>
            <a:ext cx="5943600" cy="3733800"/>
          </a:xfrm>
          <a:solidFill>
            <a:schemeClr val="bg1">
              <a:alpha val="61176"/>
            </a:schemeClr>
          </a:solidFill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Isotopic composition of water in ice cores</a:t>
            </a:r>
          </a:p>
          <a:p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Fossil foraminifera</a:t>
            </a:r>
          </a:p>
          <a:p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Pollen in lake sediments</a:t>
            </a:r>
          </a:p>
          <a:p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Fossil materials in rodent nests</a:t>
            </a:r>
          </a:p>
          <a:p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Tree-rings</a:t>
            </a:r>
          </a:p>
          <a:p>
            <a:r>
              <a:rPr lang="en-US">
                <a:solidFill>
                  <a:srgbClr val="FF0000"/>
                </a:solidFill>
                <a:latin typeface="Arial Rounded MT Bold"/>
                <a:ea typeface="ＭＳ Ｐゴシック" charset="0"/>
                <a:cs typeface="Arial Rounded MT Bold"/>
              </a:rPr>
              <a:t>Historical records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Since the Last Ice 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283EF7-1535-E94E-BD8C-13775D856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62000"/>
            <a:ext cx="7447721" cy="59068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4D563-4059-BE4D-ABF3-A8E3D1F23A93}"/>
              </a:ext>
            </a:extLst>
          </p:cNvPr>
          <p:cNvSpPr txBox="1"/>
          <p:nvPr/>
        </p:nvSpPr>
        <p:spPr>
          <a:xfrm>
            <a:off x="1447800" y="4495800"/>
            <a:ext cx="10262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Last </a:t>
            </a:r>
            <a:b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</a:br>
            <a: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Glacial </a:t>
            </a:r>
            <a:b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</a:br>
            <a: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Max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0BDE62-57F1-254C-BFC1-AC478700A6A9}"/>
              </a:ext>
            </a:extLst>
          </p:cNvPr>
          <p:cNvSpPr txBox="1"/>
          <p:nvPr/>
        </p:nvSpPr>
        <p:spPr>
          <a:xfrm rot="18382921">
            <a:off x="2263981" y="4374235"/>
            <a:ext cx="15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Deglaciation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130B5A-8F99-7242-8B7B-B35B683576F1}"/>
              </a:ext>
            </a:extLst>
          </p:cNvPr>
          <p:cNvSpPr txBox="1"/>
          <p:nvPr/>
        </p:nvSpPr>
        <p:spPr>
          <a:xfrm>
            <a:off x="3616278" y="4558901"/>
            <a:ext cx="1167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Younger </a:t>
            </a:r>
            <a:b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</a:br>
            <a: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Dryas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711D3A-E3DC-414D-9FC5-822A239427D7}"/>
              </a:ext>
            </a:extLst>
          </p:cNvPr>
          <p:cNvSpPr txBox="1"/>
          <p:nvPr/>
        </p:nvSpPr>
        <p:spPr>
          <a:xfrm>
            <a:off x="4558937" y="2209800"/>
            <a:ext cx="1311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Holocene </a:t>
            </a:r>
            <a:b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</a:br>
            <a: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Optimum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50A0A6-E6FF-1C45-89D0-23FA3623498C}"/>
              </a:ext>
            </a:extLst>
          </p:cNvPr>
          <p:cNvSpPr txBox="1"/>
          <p:nvPr/>
        </p:nvSpPr>
        <p:spPr>
          <a:xfrm>
            <a:off x="6172200" y="2362200"/>
            <a:ext cx="12338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Medieval </a:t>
            </a:r>
            <a:b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</a:br>
            <a: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Warm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4F5FDE-E847-2C40-82F4-075D8E830512}"/>
              </a:ext>
            </a:extLst>
          </p:cNvPr>
          <p:cNvSpPr txBox="1"/>
          <p:nvPr/>
        </p:nvSpPr>
        <p:spPr>
          <a:xfrm>
            <a:off x="6782601" y="3810001"/>
            <a:ext cx="1033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Little </a:t>
            </a:r>
          </a:p>
          <a:p>
            <a:r>
              <a:rPr lang="en-US" sz="1800" dirty="0">
                <a:solidFill>
                  <a:schemeClr val="accent2"/>
                </a:solidFill>
                <a:latin typeface="Arial Rounded MT Bold" panose="020F0704030504030204" pitchFamily="34" charset="77"/>
              </a:rPr>
              <a:t>Ice 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0412DA-2214-504A-88FB-7C11AE8EA9D5}"/>
              </a:ext>
            </a:extLst>
          </p:cNvPr>
          <p:cNvSpPr txBox="1"/>
          <p:nvPr/>
        </p:nvSpPr>
        <p:spPr>
          <a:xfrm>
            <a:off x="8017361" y="2133153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Arial Rounded MT Bold" panose="020F0704030504030204" pitchFamily="34" charset="77"/>
              </a:rPr>
              <a:t>Now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F21EEBD-01FB-664A-AE60-C196BA26F5F5}"/>
              </a:ext>
            </a:extLst>
          </p:cNvPr>
          <p:cNvCxnSpPr/>
          <p:nvPr/>
        </p:nvCxnSpPr>
        <p:spPr bwMode="auto">
          <a:xfrm flipH="1">
            <a:off x="7464689" y="2362200"/>
            <a:ext cx="552672" cy="15240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2435E88-C2D4-EC4E-8213-9DC29CED4E84}"/>
              </a:ext>
            </a:extLst>
          </p:cNvPr>
          <p:cNvCxnSpPr>
            <a:cxnSpLocks/>
          </p:cNvCxnSpPr>
          <p:nvPr/>
        </p:nvCxnSpPr>
        <p:spPr bwMode="auto">
          <a:xfrm>
            <a:off x="7010400" y="2685365"/>
            <a:ext cx="76200" cy="515035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F8772E-56DE-0947-8ACC-D09F3C6711CC}"/>
              </a:ext>
            </a:extLst>
          </p:cNvPr>
          <p:cNvCxnSpPr>
            <a:cxnSpLocks/>
          </p:cNvCxnSpPr>
          <p:nvPr/>
        </p:nvCxnSpPr>
        <p:spPr bwMode="auto">
          <a:xfrm flipV="1">
            <a:off x="7162800" y="3505200"/>
            <a:ext cx="152400" cy="391915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9314981-CFA0-DF47-807E-73739BED7BB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026403" y="4249735"/>
            <a:ext cx="84251" cy="398465"/>
          </a:xfrm>
          <a:prstGeom prst="straightConnector1">
            <a:avLst/>
          </a:prstGeom>
          <a:ln>
            <a:solidFill>
              <a:schemeClr val="accent2"/>
            </a:solidFill>
            <a:headEnd type="none" w="med" len="med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omic Sans M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421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4700"/>
            <a:ext cx="7620000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228600" y="6411913"/>
            <a:ext cx="8763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FF0000"/>
                </a:solidFill>
              </a:rPr>
              <a:t>http://commons.wikimedia.org/wiki/File:2000_Year_Temperature_Comparison.png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4354"/>
            <a:ext cx="85344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The Past 2000 Years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B8F15A-F4E8-CD47-B99B-F78A65033424}"/>
              </a:ext>
            </a:extLst>
          </p:cNvPr>
          <p:cNvCxnSpPr/>
          <p:nvPr/>
        </p:nvCxnSpPr>
        <p:spPr bwMode="auto">
          <a:xfrm flipV="1">
            <a:off x="7924800" y="76200"/>
            <a:ext cx="76200" cy="18288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A193671-21E4-DF48-9414-2E17F3E089E9}"/>
              </a:ext>
            </a:extLst>
          </p:cNvPr>
          <p:cNvSpPr txBox="1"/>
          <p:nvPr/>
        </p:nvSpPr>
        <p:spPr>
          <a:xfrm>
            <a:off x="8305800" y="-76200"/>
            <a:ext cx="915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2016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800600" y="1981200"/>
            <a:ext cx="4343400" cy="27432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6000" dirty="0">
                <a:latin typeface="Arial Rounded MT Bold"/>
                <a:ea typeface="ＭＳ Ｐゴシック" charset="0"/>
                <a:cs typeface="Arial Rounded MT Bold"/>
              </a:rPr>
              <a:t>Modern Alpine Melting</a:t>
            </a:r>
          </a:p>
        </p:txBody>
      </p:sp>
      <p:pic>
        <p:nvPicPr>
          <p:cNvPr id="96258" name="Picture 5" descr="paster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6" descr="Pasterze04Mat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52800"/>
            <a:ext cx="45720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ardustPhoto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Stardust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Fusion and elements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Hydrogen to Helium </a:t>
            </a:r>
            <a:r>
              <a:rPr lang="mr-IN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…</a:t>
            </a: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 </a:t>
            </a:r>
            <a:b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</a:br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to carbon and oxygen!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Supernovas and a dozen “Ur-Minerals”</a:t>
            </a:r>
          </a:p>
          <a:p>
            <a:r>
              <a:rPr lang="en-US" dirty="0">
                <a:solidFill>
                  <a:srgbClr val="FFFF00"/>
                </a:solidFill>
                <a:latin typeface="Arial Rounded MT Bold" panose="020F0704030504030204" pitchFamily="34" charset="77"/>
              </a:rPr>
              <a:t>Chemistry</a:t>
            </a:r>
          </a:p>
        </p:txBody>
      </p:sp>
    </p:spTree>
    <p:extLst>
      <p:ext uri="{BB962C8B-B14F-4D97-AF65-F5344CB8AC3E}">
        <p14:creationId xmlns:p14="http://schemas.microsoft.com/office/powerpoint/2010/main" val="33444060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6096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sz="4400" dirty="0">
                <a:latin typeface="Arial Rounded MT Bold"/>
                <a:ea typeface="ＭＳ Ｐゴシック" charset="0"/>
                <a:cs typeface="Arial Rounded MT Bold"/>
              </a:rPr>
              <a:t>Historical Thermometer Record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BAB9C-1A60-0E4B-882B-3CD64C085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09382" y="-1414182"/>
            <a:ext cx="7543800" cy="9762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33D701-9373-AE48-8D62-C0F9D6E44F16}"/>
              </a:ext>
            </a:extLst>
          </p:cNvPr>
          <p:cNvSpPr txBox="1"/>
          <p:nvPr/>
        </p:nvSpPr>
        <p:spPr>
          <a:xfrm>
            <a:off x="2407871" y="6457890"/>
            <a:ext cx="4450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https://</a:t>
            </a:r>
            <a:r>
              <a:rPr lang="en-US" sz="2000" dirty="0" err="1">
                <a:solidFill>
                  <a:srgbClr val="0070C0"/>
                </a:solidFill>
                <a:latin typeface="Arial Rounded MT Bold" panose="020F0704030504030204" pitchFamily="34" charset="77"/>
              </a:rPr>
              <a:t>data.giss.nasa.gov</a:t>
            </a:r>
            <a:r>
              <a:rPr lang="en-US" sz="2000" dirty="0">
                <a:solidFill>
                  <a:srgbClr val="0070C0"/>
                </a:solidFill>
                <a:latin typeface="Arial Rounded MT Bold" panose="020F0704030504030204" pitchFamily="34" charset="77"/>
              </a:rPr>
              <a:t>/</a:t>
            </a:r>
            <a:r>
              <a:rPr lang="en-US" sz="2000" dirty="0" err="1">
                <a:solidFill>
                  <a:srgbClr val="0070C0"/>
                </a:solidFill>
                <a:latin typeface="Arial Rounded MT Bold" panose="020F0704030504030204" pitchFamily="34" charset="77"/>
              </a:rPr>
              <a:t>gistemp</a:t>
            </a:r>
            <a:endParaRPr lang="en-US" sz="2000" dirty="0">
              <a:solidFill>
                <a:srgbClr val="0070C0"/>
              </a:solidFill>
              <a:latin typeface="Arial Rounded MT Bold" panose="020F0704030504030204" pitchFamily="34" charset="77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5"/>
            <a:ext cx="9067800" cy="838200"/>
          </a:xfrm>
        </p:spPr>
        <p:txBody>
          <a:bodyPr/>
          <a:lstStyle/>
          <a:p>
            <a:r>
              <a:rPr lang="en-US" sz="6000" dirty="0">
                <a:latin typeface="Arial Rounded MT Bold" panose="020F0704030504030204" pitchFamily="34" charset="77"/>
              </a:rPr>
              <a:t>Solar System Origins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25305"/>
            <a:ext cx="3276600" cy="2819400"/>
          </a:xfrm>
        </p:spPr>
        <p:txBody>
          <a:bodyPr/>
          <a:lstStyle/>
          <a:p>
            <a:r>
              <a:rPr lang="en-US" dirty="0">
                <a:latin typeface="Arial Rounded MT Bold" panose="020F0704030504030204" pitchFamily="34" charset="77"/>
              </a:rPr>
              <a:t>Gravitational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collapse 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Self-gravitating Hydrogen</a:t>
            </a:r>
          </a:p>
          <a:p>
            <a:r>
              <a:rPr lang="en-US" dirty="0">
                <a:latin typeface="Arial Rounded MT Bold" panose="020F0704030504030204" pitchFamily="34" charset="77"/>
              </a:rPr>
              <a:t>Swirling 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dust of Ur-Minerals</a:t>
            </a: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11195" r="1332" b="3103"/>
          <a:stretch/>
        </p:blipFill>
        <p:spPr bwMode="auto">
          <a:xfrm>
            <a:off x="3733800" y="1066800"/>
            <a:ext cx="4933260" cy="265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3810000"/>
            <a:ext cx="8371081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Volatiles: H, C, &amp; O -&gt; H</a:t>
            </a:r>
            <a:r>
              <a:rPr lang="en-US" sz="2800" baseline="-25000" dirty="0">
                <a:latin typeface="Arial Rounded MT Bold"/>
                <a:cs typeface="Arial Rounded MT Bold"/>
              </a:rPr>
              <a:t>2</a:t>
            </a:r>
            <a:r>
              <a:rPr lang="en-US" sz="2800" dirty="0">
                <a:latin typeface="Arial Rounded MT Bold"/>
                <a:cs typeface="Arial Rounded MT Bold"/>
              </a:rPr>
              <a:t>O and CO</a:t>
            </a:r>
            <a:r>
              <a:rPr lang="en-US" sz="2800" baseline="-25000" dirty="0">
                <a:latin typeface="Arial Rounded MT Bold"/>
                <a:cs typeface="Arial Rounded MT Bold"/>
              </a:rPr>
              <a:t>2</a:t>
            </a:r>
          </a:p>
          <a:p>
            <a:pPr marL="342900" indent="-3429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Heating, hydration, &amp; oxidation </a:t>
            </a:r>
            <a:r>
              <a:rPr lang="en-US" sz="2800" dirty="0">
                <a:latin typeface="Arial Rounded MT Bold"/>
                <a:cs typeface="Arial Rounded MT Bold"/>
              </a:rPr>
              <a:t>of Ur-Minerals to form about 50 primordial minerals</a:t>
            </a:r>
          </a:p>
          <a:p>
            <a:pPr marL="342900" indent="-3429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Accretion, collisions, &amp; vertical </a:t>
            </a:r>
            <a:r>
              <a:rPr lang="en-US" sz="2800" dirty="0">
                <a:solidFill>
                  <a:srgbClr val="FF0000"/>
                </a:solidFill>
                <a:latin typeface="Arial Rounded MT Bold"/>
                <a:cs typeface="Arial Rounded MT Bold"/>
              </a:rPr>
              <a:t>differentiation</a:t>
            </a:r>
          </a:p>
          <a:p>
            <a:pPr marL="342900" indent="-342900">
              <a:spcBef>
                <a:spcPts val="1000"/>
              </a:spcBef>
              <a:buFont typeface="Arial"/>
              <a:buChar char="•"/>
            </a:pPr>
            <a:r>
              <a:rPr lang="en-US" sz="2800" dirty="0">
                <a:latin typeface="Arial Rounded MT Bold"/>
                <a:cs typeface="Arial Rounded MT Bold"/>
              </a:rPr>
              <a:t>Metallic cores, rocky mantles, organic gunk</a:t>
            </a:r>
          </a:p>
        </p:txBody>
      </p:sp>
    </p:spTree>
    <p:extLst>
      <p:ext uri="{BB962C8B-B14F-4D97-AF65-F5344CB8AC3E}">
        <p14:creationId xmlns:p14="http://schemas.microsoft.com/office/powerpoint/2010/main" val="3691051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w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734" cy="6858000"/>
          </a:xfrm>
          <a:prstGeom prst="rect">
            <a:avLst/>
          </a:prstGeom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60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The Big Thwack!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29200" y="1219200"/>
            <a:ext cx="3962400" cy="5410200"/>
          </a:xfrm>
          <a:solidFill>
            <a:schemeClr val="bg1">
              <a:alpha val="43000"/>
            </a:schemeClr>
          </a:solidFill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Earth formed by gravitational accretion ~ 4.567 billion years ago 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Solar </a:t>
            </a:r>
            <a:r>
              <a:rPr lang="ja-JP" alt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“</a:t>
            </a:r>
            <a:r>
              <a:rPr lang="en-US" altLang="ja-JP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constant</a:t>
            </a:r>
            <a:r>
              <a:rPr lang="ja-JP" alt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”</a:t>
            </a:r>
            <a:r>
              <a:rPr lang="en-US" altLang="ja-JP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 was ~ 30% less than today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Impact heating kept surface hot and sterile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Giant collision separated the Moon 70 million years later &amp; helped differentiate chemical layers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FFF00"/>
                </a:solidFill>
                <a:latin typeface="Arial Rounded MT Bold"/>
                <a:ea typeface="ＭＳ Ｐゴシック" charset="0"/>
                <a:cs typeface="Arial Rounded MT Bold"/>
              </a:rPr>
              <a:t>Moon was 15 times closer at first</a:t>
            </a:r>
          </a:p>
        </p:txBody>
      </p:sp>
    </p:spTree>
    <p:extLst>
      <p:ext uri="{BB962C8B-B14F-4D97-AF65-F5344CB8AC3E}">
        <p14:creationId xmlns:p14="http://schemas.microsoft.com/office/powerpoint/2010/main" val="26946249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Concourse.thmx</Template>
  <TotalTime>13386</TotalTime>
  <Words>2160</Words>
  <Application>Microsoft Macintosh PowerPoint</Application>
  <PresentationFormat>On-screen Show (4:3)</PresentationFormat>
  <Paragraphs>397</Paragraphs>
  <Slides>70</Slides>
  <Notes>35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ＭＳ Ｐゴシック</vt:lpstr>
      <vt:lpstr>Arial</vt:lpstr>
      <vt:lpstr>Arial Rounded MT Bold</vt:lpstr>
      <vt:lpstr>Calibri</vt:lpstr>
      <vt:lpstr>Comic Sans MS</vt:lpstr>
      <vt:lpstr>Times New Roman</vt:lpstr>
      <vt:lpstr>Wingdings</vt:lpstr>
      <vt:lpstr>Blank Presentation</vt:lpstr>
      <vt:lpstr>Image</vt:lpstr>
      <vt:lpstr>Course Outline</vt:lpstr>
      <vt:lpstr>Outline</vt:lpstr>
      <vt:lpstr>Origins</vt:lpstr>
      <vt:lpstr>PowerPoint Presentation</vt:lpstr>
      <vt:lpstr>Whoosh!</vt:lpstr>
      <vt:lpstr>Galaxies</vt:lpstr>
      <vt:lpstr>Stardust</vt:lpstr>
      <vt:lpstr>Solar System Origins</vt:lpstr>
      <vt:lpstr>The Big Thwack!</vt:lpstr>
      <vt:lpstr>“Distillation”</vt:lpstr>
      <vt:lpstr>“Distillation”</vt:lpstr>
      <vt:lpstr>Mineral Evolution!</vt:lpstr>
      <vt:lpstr>Geologic Time</vt:lpstr>
      <vt:lpstr>Early Life</vt:lpstr>
      <vt:lpstr>PowerPoint Presentation</vt:lpstr>
      <vt:lpstr>PowerPoint Presentation</vt:lpstr>
      <vt:lpstr>Rise of Oxygen</vt:lpstr>
      <vt:lpstr>PowerPoint Presentation</vt:lpstr>
      <vt:lpstr>Half a  Billion Years</vt:lpstr>
      <vt:lpstr>Plate Tectonics</vt:lpstr>
      <vt:lpstr>Plate Tectonics and CO2</vt:lpstr>
      <vt:lpstr>Uplift Cools Climate</vt:lpstr>
      <vt:lpstr>Geologic Thermostat</vt:lpstr>
      <vt:lpstr>Half a Billion Years</vt:lpstr>
      <vt:lpstr>Gondwana Glaciation</vt:lpstr>
      <vt:lpstr>Really Ancient Climates</vt:lpstr>
      <vt:lpstr>BOOM!</vt:lpstr>
      <vt:lpstr>Chicxulub Crater</vt:lpstr>
      <vt:lpstr>65 Million Years</vt:lpstr>
      <vt:lpstr>Paleocene Geography</vt:lpstr>
      <vt:lpstr>Since the  Dinosaurs Died</vt:lpstr>
      <vt:lpstr>PETM – 56 M yr ago</vt:lpstr>
      <vt:lpstr>Rise of Mammals</vt:lpstr>
      <vt:lpstr>Energy Reservoirs</vt:lpstr>
      <vt:lpstr>Davy Jones Locker!</vt:lpstr>
      <vt:lpstr>Himalaya &amp; Tibet</vt:lpstr>
      <vt:lpstr>Grasslands</vt:lpstr>
      <vt:lpstr>Cenozoic Climates (since 65 Ma)</vt:lpstr>
      <vt:lpstr>C3 and C4 Photosynthesis</vt:lpstr>
      <vt:lpstr>C3 and C4 Physiology &amp; Biochemistry</vt:lpstr>
      <vt:lpstr>Slow Descent into a Glacial Epoch</vt:lpstr>
      <vt:lpstr>Ice Ages:  Hundreds of Thousands  of Years</vt:lpstr>
      <vt:lpstr>Thinking About Glaciers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Reconstructions from Ice Cores</vt:lpstr>
      <vt:lpstr>Climate Time Scales</vt:lpstr>
      <vt:lpstr>Continental Ice Sheets</vt:lpstr>
      <vt:lpstr>PowerPoint Presentation</vt:lpstr>
      <vt:lpstr>Orbital Theory  of Ice Ages</vt:lpstr>
      <vt:lpstr>Tilt of the Earth’s Axis  (“Obliquity”)</vt:lpstr>
      <vt:lpstr>Eccentricity</vt:lpstr>
      <vt:lpstr>Precession of the Orbit</vt:lpstr>
      <vt:lpstr>Orbital Cycles</vt:lpstr>
      <vt:lpstr>Orbit Affects Sunshine</vt:lpstr>
      <vt:lpstr>“Younger Dryas” Abrupt Cold Event</vt:lpstr>
      <vt:lpstr>Paleoclimate Proxies</vt:lpstr>
      <vt:lpstr>Since the Last Ice Age</vt:lpstr>
      <vt:lpstr>The Past 2000 Years</vt:lpstr>
      <vt:lpstr>Modern Alpine Melting</vt:lpstr>
      <vt:lpstr>Historical Thermometer Record</vt:lpstr>
    </vt:vector>
  </TitlesOfParts>
  <Company>Colorado State University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Paleoclimates</dc:title>
  <dc:creator>Scott Denning</dc:creator>
  <cp:lastModifiedBy>Denning,Scott</cp:lastModifiedBy>
  <cp:revision>93</cp:revision>
  <cp:lastPrinted>2018-02-12T18:14:14Z</cp:lastPrinted>
  <dcterms:created xsi:type="dcterms:W3CDTF">2011-03-07T00:36:57Z</dcterms:created>
  <dcterms:modified xsi:type="dcterms:W3CDTF">2018-03-20T21:47:01Z</dcterms:modified>
</cp:coreProperties>
</file>