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421" r:id="rId2"/>
    <p:sldId id="409" r:id="rId3"/>
    <p:sldId id="410" r:id="rId4"/>
    <p:sldId id="439" r:id="rId5"/>
    <p:sldId id="475" r:id="rId6"/>
    <p:sldId id="378" r:id="rId7"/>
    <p:sldId id="324" r:id="rId8"/>
    <p:sldId id="325" r:id="rId9"/>
    <p:sldId id="408" r:id="rId10"/>
    <p:sldId id="452" r:id="rId11"/>
    <p:sldId id="488" r:id="rId12"/>
    <p:sldId id="453" r:id="rId13"/>
    <p:sldId id="454" r:id="rId14"/>
    <p:sldId id="455" r:id="rId15"/>
    <p:sldId id="484" r:id="rId16"/>
    <p:sldId id="456" r:id="rId17"/>
    <p:sldId id="485" r:id="rId18"/>
    <p:sldId id="411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42" r:id="rId29"/>
    <p:sldId id="415" r:id="rId30"/>
    <p:sldId id="329" r:id="rId31"/>
    <p:sldId id="319" r:id="rId32"/>
    <p:sldId id="443" r:id="rId33"/>
    <p:sldId id="444" r:id="rId34"/>
    <p:sldId id="333" r:id="rId35"/>
    <p:sldId id="476" r:id="rId36"/>
    <p:sldId id="477" r:id="rId37"/>
    <p:sldId id="392" r:id="rId38"/>
    <p:sldId id="435" r:id="rId39"/>
    <p:sldId id="436" r:id="rId40"/>
    <p:sldId id="478" r:id="rId41"/>
    <p:sldId id="447" r:id="rId42"/>
    <p:sldId id="448" r:id="rId43"/>
    <p:sldId id="428" r:id="rId44"/>
    <p:sldId id="449" r:id="rId45"/>
    <p:sldId id="450" r:id="rId46"/>
    <p:sldId id="451" r:id="rId47"/>
    <p:sldId id="430" r:id="rId48"/>
    <p:sldId id="427" r:id="rId49"/>
    <p:sldId id="426" r:id="rId50"/>
    <p:sldId id="416" r:id="rId51"/>
    <p:sldId id="445" r:id="rId52"/>
    <p:sldId id="479" r:id="rId53"/>
    <p:sldId id="480" r:id="rId54"/>
    <p:sldId id="481" r:id="rId55"/>
    <p:sldId id="482" r:id="rId56"/>
    <p:sldId id="483" r:id="rId57"/>
    <p:sldId id="359" r:id="rId58"/>
    <p:sldId id="467" r:id="rId59"/>
    <p:sldId id="468" r:id="rId60"/>
    <p:sldId id="360" r:id="rId61"/>
    <p:sldId id="361" r:id="rId62"/>
    <p:sldId id="362" r:id="rId63"/>
    <p:sldId id="363" r:id="rId64"/>
    <p:sldId id="364" r:id="rId65"/>
    <p:sldId id="469" r:id="rId66"/>
    <p:sldId id="419" r:id="rId67"/>
    <p:sldId id="420" r:id="rId68"/>
    <p:sldId id="466" r:id="rId69"/>
    <p:sldId id="417" r:id="rId70"/>
    <p:sldId id="472" r:id="rId71"/>
    <p:sldId id="486" r:id="rId72"/>
    <p:sldId id="489" r:id="rId73"/>
    <p:sldId id="471" r:id="rId74"/>
    <p:sldId id="470" r:id="rId75"/>
    <p:sldId id="367" r:id="rId76"/>
    <p:sldId id="487" r:id="rId77"/>
    <p:sldId id="474" r:id="rId78"/>
    <p:sldId id="473" r:id="rId79"/>
    <p:sldId id="337" r:id="rId80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008" y="-2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 dirty="0" smtClean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Energy and Climate Change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 dirty="0" smtClean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8C2F9C7-F5A2-EF49-8ADC-9077C887D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66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2822D3-566D-8243-A9BE-73489FFF6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64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9F61FC-4F07-4C4A-B088-D058C0F72E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9BEF1-299E-0141-B11C-234BBB046B42}" type="slidenum">
              <a:rPr lang="en-US">
                <a:latin typeface="Times New Roman" pitchFamily="-1" charset="0"/>
              </a:rPr>
              <a:pPr>
                <a:defRPr/>
              </a:pPr>
              <a:t>49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FB55D-19D5-D047-B1D3-AABBE2F904BE}" type="datetime1">
              <a:rPr lang="en-US" sz="1300"/>
              <a:pPr/>
              <a:t>2/27/15</a:t>
            </a:fld>
            <a:endParaRPr lang="en-US" sz="1300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BCF889-25D4-4A45-A142-2278D48F8EE0}" type="slidenum">
              <a:rPr lang="en-US" sz="1300"/>
              <a:pPr/>
              <a:t>52</a:t>
            </a:fld>
            <a:endParaRPr lang="en-US" sz="1300"/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73621FD-3FBF-7B4F-BD91-594BB79C5094}" type="slidenum">
              <a:rPr lang="en-US" sz="1300">
                <a:latin typeface="Arial" charset="0"/>
              </a:rPr>
              <a:pPr algn="r" eaLnBrk="1" hangingPunct="1"/>
              <a:t>52</a:t>
            </a:fld>
            <a:endParaRPr lang="en-US" sz="1300">
              <a:latin typeface="Arial" charset="0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2/27/15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53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53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BF8B43-4440-4541-A027-B221B13EDDFE}" type="datetime1">
              <a:rPr lang="en-US" sz="1300"/>
              <a:pPr/>
              <a:t>2/27/15</a:t>
            </a:fld>
            <a:endParaRPr lang="en-US" sz="1300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5705C0-5145-D74D-91C4-44566AFA1163}" type="slidenum">
              <a:rPr lang="en-US" sz="1300"/>
              <a:pPr/>
              <a:t>54</a:t>
            </a:fld>
            <a:endParaRPr lang="en-US" sz="1300"/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823866D-7708-E047-AF0E-5C86B238DC33}" type="slidenum">
              <a:rPr lang="en-US" sz="1300">
                <a:latin typeface="Arial" charset="0"/>
              </a:rPr>
              <a:pPr algn="r" eaLnBrk="1" hangingPunct="1"/>
              <a:t>54</a:t>
            </a:fld>
            <a:endParaRPr lang="en-US" sz="1300">
              <a:latin typeface="Arial" charset="0"/>
            </a:endParaRPr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4652D9-DA73-6040-93EE-E2B73AFA753B}" type="datetime1">
              <a:rPr lang="en-US" sz="1300"/>
              <a:pPr/>
              <a:t>2/27/15</a:t>
            </a:fld>
            <a:endParaRPr lang="en-US" sz="130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52915-FA35-C149-A0C9-86F0CDE73B30}" type="slidenum">
              <a:rPr lang="en-US" sz="1300"/>
              <a:pPr/>
              <a:t>55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8247A6-52D7-C445-8ADA-6C255EA0376D}" type="datetime1">
              <a:rPr lang="en-US" sz="1300"/>
              <a:pPr/>
              <a:t>2/27/15</a:t>
            </a:fld>
            <a:endParaRPr lang="en-US" sz="1300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D07F2-A79E-7D42-B3FA-20BCA9B5C139}" type="slidenum">
              <a:rPr lang="en-US" sz="1300"/>
              <a:pPr/>
              <a:t>56</a:t>
            </a:fld>
            <a:endParaRPr lang="en-US" sz="1300"/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9FD7903-CBA1-704C-8124-44CA5EAA02A6}" type="slidenum">
              <a:rPr lang="en-US" sz="1300">
                <a:latin typeface="Arial" charset="0"/>
              </a:rPr>
              <a:pPr algn="r" eaLnBrk="1" hangingPunct="1"/>
              <a:t>56</a:t>
            </a:fld>
            <a:endParaRPr lang="en-US" sz="1300">
              <a:latin typeface="Arial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15471E2-2137-2B44-9C72-5BAB0A4E49F7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5939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939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8E5639-BF38-5741-A6B0-1E5E7D8EFE9E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921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FB42A16-6063-7D4B-A99A-27EA9F020D7F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144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56801E-D6A6-F443-9DA3-706A2A85AFE7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942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solidFill>
            <a:srgbClr val="FFFFFF"/>
          </a:solidFill>
          <a:ln/>
        </p:spPr>
      </p:sp>
      <p:sp>
        <p:nvSpPr>
          <p:cNvPr id="942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“E,H” = can be applied to electric or heating sectors, $=rough indication of cost (on a scale of $ to $$$)</a:t>
            </a: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Effort needed for 1 wedge: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Build 1400 GW of capacity powered by natural gas instead of coal (60% of current fossil fuel electric capacity)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Requires an amount of natural gas equal to that used for all purposes today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So a slice is </a:t>
            </a:r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50 LNG tanker discharges/day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by 2054 @200,000 m3/tanker, or </a:t>
            </a: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one new “Alaska” pipeline/year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@ 4 Bscfd.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spcBef>
                <a:spcPct val="50000"/>
              </a:spcBef>
            </a:pPr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Detailed Description: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NATURAL GAS TURBINES ARE BEING DEVELOPED TO PRODUCE ELECTRICITY IN A SIMPLE, LOW COST ENVIRONMENTALLY FRIENDLY WAY. DOE'S NATIONAL ENERGY TECHNOLOGY LABORATORY (NETL) INITIATED THE ADVANCED TURBINE SYSTEMS (ATS) PROGRAM AND HAS PARTNERED WITH INDUSTRY TO PRODUCE A NEW GENERATION OF HIGH EFFICIENCY GAS TURBINES FOR CENTRAL STATION ELECTRICITY PRODUCTION, USING CLEAN BURNING NATURAL GAS.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700 1-GW baseload coal plants (5400 TWh/y) emit 1 GtC/y.</a:t>
            </a:r>
          </a:p>
          <a:p>
            <a:pPr>
              <a:spcBef>
                <a:spcPct val="0"/>
              </a:spcBef>
            </a:pP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Natural gas: 1 GtC/y = 190 Bscfd 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Yr 2000 electricity: 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Coal :           6000 TWh/y; Natural gas: 2700 TWh/y.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2E3F605-3C34-FE42-8995-2B8016F6DE4C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6349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349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7F06E-0DF0-EE48-86F0-34F20FFA6C53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962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D2EAF7C-CFD9-D344-93B5-5E37F53C88D9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6554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554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2F64AB-9965-C94E-BA49-2BDFE9D92F50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98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“E” = can be applied to electric sector, 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Plutonium (Pu) production by 2054, if fuel cycles are unchanged: 4000 t Pu (and another 4000 t Pu if current capacity is continued). 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Compare with ~ 1000 t Pu in all current spent fuel, ~ 100 t Pu in all U.S. weapons.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5 kg ~ Pu critical mass.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5AFE60C-4E57-954B-A110-1963B9806FE8}" type="datetime1">
              <a:rPr lang="en-US">
                <a:latin typeface="Times New Roman" pitchFamily="-1" charset="0"/>
              </a:rPr>
              <a:pPr>
                <a:defRPr/>
              </a:pPr>
              <a:t>2/27/15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97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333295-FC98-6D4E-9ACC-69A8992D2B5B}" type="slidenum">
              <a:rPr lang="en-US">
                <a:latin typeface="Times New Roman" pitchFamily="-1" charset="0"/>
              </a:rPr>
              <a:pPr>
                <a:defRPr/>
              </a:pPr>
              <a:t>9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309E165-5EA0-5D49-A213-45A304974131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6758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758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BE949-FA87-274B-818F-9E3410090028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1003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$-$$=rough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5BCA29D-8124-1644-BFAC-2B83A22699F0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963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BE26E5-0CB9-CA4C-AE47-7C6BEC41F26A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1024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“E” = can be applied to electric sector, $$$=rough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1E1E38-936E-C24F-8C7E-CE552EA4224D}" type="slidenum">
              <a:rPr lang="en-US">
                <a:latin typeface="Times New Roman" pitchFamily="-1" charset="0"/>
              </a:rPr>
              <a:pPr>
                <a:defRPr/>
              </a:pPr>
              <a:t>66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“T, H” = can be applied to transport or heating sectors, 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C96375-DD70-1447-AAA5-B6A746D075E3}" type="slidenum">
              <a:rPr lang="en-US">
                <a:latin typeface="Times New Roman" pitchFamily="-1" charset="0"/>
              </a:rPr>
              <a:pPr>
                <a:defRPr/>
              </a:pPr>
              <a:t>67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“B” = biostorage sector, $=rough indication of cost (on a scale of $ to $$$)</a:t>
            </a:r>
          </a:p>
          <a:p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BDB792-2490-634D-911F-87C8BB79556B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7373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CC08D-0E4A-B740-A8E4-E9D2606F8095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1095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BDB792-2490-634D-911F-87C8BB79556B}" type="datetime1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7373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CC08D-0E4A-B740-A8E4-E9D2606F8095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1095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2/27/15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2/27/15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28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ECC32-B26A-A742-B3EF-7D3F5DC2307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D4EA14-7A2D-5B49-A910-17C7F29BDC6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2/27/15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Assumes 20% RPS; new plants at 75% coal and 25% natural gas; generation grows at 2.5 – 2.0% annually; 125% credit toward</a:t>
            </a:r>
            <a:r>
              <a:rPr lang="en-US" baseline="0" dirty="0" smtClean="0"/>
              <a:t> RPS for CO-based RE; other assumptions.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65FF8-9B05-4602-AB50-5D0EB9951C6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55FB-021E-EF41-B53B-38ECE173C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E40A0-C9F4-5947-ABBF-9C1E20BA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0DB05-0B9A-E347-8065-FB9C5FA8B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F8E37-9F70-FB4A-B978-BE23DEE10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39117-974E-B84F-AAF9-3A9B2A200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3A14F-3FC8-1B4C-B64A-620A12F8C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35CB4-A4BD-D54E-90D9-D32E9B6CD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60A7A-3DB8-D14F-A7C1-DD3447D19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71958-5097-1347-A7C5-76C1CFAE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565BF-FBEF-154D-B671-994291AD2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F5B3-F537-2943-9AB6-7CE19EA6E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72FA0-2A35-584D-9918-6E7D0576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D670A-9925-F04F-9D92-D3174E06C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E6A0154-C70C-3646-8FC8-960BED7EF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9.emf"/><Relationship Id="rId6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MMAP_logo.jpg"/>
          <p:cNvPicPr>
            <a:picLocks noChangeAspect="1"/>
          </p:cNvPicPr>
          <p:nvPr/>
        </p:nvPicPr>
        <p:blipFill>
          <a:blip r:embed="rId2"/>
          <a:srcRect l="2550" t="23334" r="16928" b="23334"/>
          <a:stretch>
            <a:fillRect/>
          </a:stretch>
        </p:blipFill>
        <p:spPr bwMode="auto">
          <a:xfrm>
            <a:off x="0" y="2895600"/>
            <a:ext cx="28956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SU.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0213" y="3327400"/>
            <a:ext cx="34051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Email </a:t>
            </a:r>
            <a:r>
              <a:rPr lang="en-US">
                <a:solidFill>
                  <a:srgbClr val="FF0000"/>
                </a:solidFill>
              </a:rPr>
              <a:t>Scott.Denning@ColoState.edu </a:t>
            </a:r>
            <a:r>
              <a:rPr lang="en-US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1300"/>
            <a:ext cx="8534400" cy="2667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 Rounded MT Bold"/>
                <a:cs typeface="Arial Rounded MT Bold"/>
              </a:rPr>
              <a:t>Climate Change</a:t>
            </a:r>
            <a:r>
              <a:rPr lang="en-US" sz="3200" dirty="0" smtClean="0">
                <a:latin typeface="Arial Rounded MT Bold"/>
                <a:cs typeface="Arial Rounded MT Bold"/>
              </a:rPr>
              <a:t/>
            </a:r>
            <a:br>
              <a:rPr lang="en-US" sz="3200" dirty="0" smtClean="0">
                <a:latin typeface="Arial Rounded MT Bold"/>
                <a:cs typeface="Arial Rounded MT Bold"/>
              </a:rPr>
            </a:br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How it Works</a:t>
            </a:r>
            <a:b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Climate Sensitivity</a:t>
            </a:r>
            <a:b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Vulnerability</a:t>
            </a:r>
            <a:b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Solutions &amp; Costs</a:t>
            </a:r>
            <a:endParaRPr lang="en-US" sz="4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414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smtClean="0">
                <a:solidFill>
                  <a:schemeClr val="accent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smtClean="0">
                <a:solidFill>
                  <a:schemeClr val="accent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smtClean="0">
                <a:solidFill>
                  <a:schemeClr val="accent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Atmospheric Science, CSU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997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41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6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104656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6824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65187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News Gothic MT" charset="0"/>
                <a:ea typeface="ＭＳ Ｐゴシック" charset="0"/>
                <a:cs typeface="ＭＳ Ｐゴシック" charset="0"/>
              </a:rPr>
              <a:t>Scientists are worried about climate change because it</a:t>
            </a:r>
            <a:r>
              <a:rPr lang="ja-JP" altLang="en-US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46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are worried about climate change 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We</a:t>
              </a:r>
              <a:r>
                <a:rPr lang="ja-JP" altLang="en-US" sz="3600" b="1" dirty="0">
                  <a:latin typeface="+mn-lt"/>
                  <a:cs typeface="Comic Sans MS" charset="0"/>
                  <a:sym typeface="Comic Sans MS" charset="0"/>
                </a:rPr>
                <a:t>’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re worried 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456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Climate Change Primer</a:t>
            </a:r>
            <a:endParaRPr lang="en-US" sz="6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Costs</a:t>
            </a:r>
            <a:endParaRPr lang="en-US" sz="3600">
              <a:solidFill>
                <a:schemeClr val="bg2"/>
              </a:solidFill>
              <a:latin typeface="Arial Rounded MT Bold"/>
              <a:ea typeface="ＭＳ Ｐゴシック" pitchFamily="-1" charset="-128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76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Climate Change Primer</a:t>
            </a:r>
            <a:endParaRPr lang="en-US" sz="6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latin typeface="Arial Rounded MT Bold"/>
                <a:ea typeface="ＭＳ Ｐゴシック" pitchFamily="-1" charset="-128"/>
                <a:cs typeface="Arial Rounded MT Bold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latin typeface="Arial Rounded MT Bold"/>
                <a:ea typeface="ＭＳ Ｐゴシック" pitchFamily="-1" charset="-128"/>
                <a:cs typeface="Arial Rounded MT Bold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latin typeface="Arial Rounded MT Bold"/>
                <a:ea typeface="ＭＳ Ｐゴシック" pitchFamily="-1" charset="-128"/>
                <a:cs typeface="Arial Rounded MT Bold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latin typeface="Arial Rounded MT Bold"/>
                <a:ea typeface="ＭＳ Ｐゴシック" pitchFamily="-1" charset="-128"/>
                <a:cs typeface="Arial Rounded MT Bold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latin typeface="Arial Rounded MT Bold"/>
                <a:ea typeface="ＭＳ Ｐゴシック" pitchFamily="-1" charset="-128"/>
                <a:cs typeface="Arial Rounded MT Bold"/>
              </a:rPr>
              <a:t>Costs</a:t>
            </a:r>
            <a:endParaRPr lang="en-US" sz="3600">
              <a:latin typeface="Arial Rounded MT Bold"/>
              <a:ea typeface="ＭＳ Ｐゴシック" pitchFamily="-1" charset="-128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2149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1846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1" name="Worksheet" r:id="rId4" imgW="88480896" imgH="66675000" progId="Excel.Sheet.8">
                  <p:embed/>
                </p:oleObj>
              </mc:Choice>
              <mc:Fallback>
                <p:oleObj name="Worksheet" r:id="rId4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03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257767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067800" cy="1612900"/>
          </a:xfrm>
        </p:spPr>
        <p:txBody>
          <a:bodyPr>
            <a:noAutofit/>
          </a:bodyPr>
          <a:lstStyle/>
          <a:p>
            <a:r>
              <a:rPr lang="en-US" sz="6000" b="0" dirty="0">
                <a:ea typeface="ＭＳ Ｐゴシック" charset="0"/>
              </a:rPr>
              <a:t>Reconstructed </a:t>
            </a:r>
            <a:r>
              <a:rPr lang="en-US" sz="6000" b="0" dirty="0" smtClean="0">
                <a:ea typeface="ＭＳ Ｐゴシック" charset="0"/>
              </a:rPr>
              <a:t>Climate Forcing Since 1000 AD</a:t>
            </a:r>
            <a:endParaRPr lang="en-US" sz="6000" b="0" dirty="0">
              <a:ea typeface="ＭＳ Ｐゴシック" charset="0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619"/>
          <a:stretch/>
        </p:blipFill>
        <p:spPr bwMode="auto">
          <a:xfrm>
            <a:off x="228600" y="1785937"/>
            <a:ext cx="8686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3581400" y="4148137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81400" y="391953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endParaRPr lang="en-US" baseline="30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46" y="3462337"/>
            <a:ext cx="122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Tambora</a:t>
            </a:r>
            <a:endParaRPr lang="en-US" sz="1400" dirty="0" smtClean="0">
              <a:solidFill>
                <a:srgbClr val="3366FF"/>
              </a:solidFill>
              <a:latin typeface="Arial Rounded MT Bold"/>
              <a:cs typeface="Arial Rounded MT Bold"/>
            </a:endParaRPr>
          </a:p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“year w/out</a:t>
            </a:r>
            <a:b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</a:br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a summer”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32337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6749075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1816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40474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1991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3226" y="3157537"/>
            <a:ext cx="95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Pinatubo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72400" y="29289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382000" y="2700337"/>
            <a:ext cx="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05800" y="2852737"/>
            <a:ext cx="41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0.5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026400" y="4483100"/>
            <a:ext cx="965200" cy="119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5727700"/>
            <a:ext cx="9135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Volcanic particles scatter a lot of sunlight, but not for long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Solar radiation changes by just a little, over centuries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6787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Past 2000 Years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305800" y="30480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7999917" y="3675221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3376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914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Second Millennium Analog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Cooling from Medieval Warm Period to </a:t>
            </a:r>
            <a:br>
              <a:rPr lang="en-US" dirty="0" smtClean="0"/>
            </a:br>
            <a:r>
              <a:rPr lang="en-US" dirty="0" smtClean="0"/>
              <a:t>Little Ice Age ~ </a:t>
            </a:r>
            <a:r>
              <a:rPr lang="en-US" dirty="0" smtClean="0">
                <a:solidFill>
                  <a:srgbClr val="FF0000"/>
                </a:solidFill>
              </a:rPr>
              <a:t>0.8 °C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Solar forcing ~ </a:t>
            </a:r>
            <a:r>
              <a:rPr lang="en-US" dirty="0" smtClean="0">
                <a:solidFill>
                  <a:srgbClr val="FF0000"/>
                </a:solidFill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br>
              <a:rPr lang="en-US" baseline="30000" dirty="0" smtClean="0">
                <a:solidFill>
                  <a:srgbClr val="FF0000"/>
                </a:solidFill>
              </a:rPr>
            </a:br>
            <a:r>
              <a:rPr lang="en-US" dirty="0" smtClean="0"/>
              <a:t>(somewhat complicated </a:t>
            </a:r>
            <a:br>
              <a:rPr lang="en-US" dirty="0" smtClean="0"/>
            </a:br>
            <a:r>
              <a:rPr lang="en-US" dirty="0" smtClean="0"/>
              <a:t>by volcanic forcing)</a:t>
            </a:r>
            <a:r>
              <a:rPr lang="en-US" baseline="300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3" y="762000"/>
            <a:ext cx="39188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98873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/>
                <a:cs typeface="Arial Rounded MT Bold"/>
              </a:rPr>
              <a:t>Total climate sensitivity </a:t>
            </a:r>
            <a:r>
              <a:rPr lang="en-US" dirty="0" smtClean="0">
                <a:latin typeface="Arial Rounded MT Bold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 per (W m</a:t>
            </a:r>
            <a:r>
              <a:rPr lang="en-US" sz="36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11" y="3493717"/>
            <a:ext cx="4390389" cy="336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6096000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1826</a:t>
            </a:r>
          </a:p>
        </p:txBody>
      </p:sp>
    </p:spTree>
    <p:extLst>
      <p:ext uri="{BB962C8B-B14F-4D97-AF65-F5344CB8AC3E}">
        <p14:creationId xmlns:p14="http://schemas.microsoft.com/office/powerpoint/2010/main" val="2453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Climate Sensitivity</a:t>
            </a:r>
            <a:br>
              <a:rPr lang="en-US" dirty="0" smtClean="0"/>
            </a:br>
            <a:r>
              <a:rPr lang="en-US" dirty="0" smtClean="0"/>
              <a:t>to enhanced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Volcanoes, Last Millennium, Deglaciation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 around </a:t>
            </a:r>
            <a:r>
              <a:rPr lang="en-US" dirty="0" smtClean="0">
                <a:solidFill>
                  <a:srgbClr val="FF0000"/>
                </a:solidFill>
              </a:rPr>
              <a:t>0.8 </a:t>
            </a:r>
            <a:r>
              <a:rPr lang="en-US" dirty="0">
                <a:solidFill>
                  <a:srgbClr val="FF0000"/>
                </a:solidFill>
              </a:rPr>
              <a:t>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Each doubling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adds </a:t>
            </a:r>
            <a:r>
              <a:rPr lang="en-US" dirty="0" smtClean="0">
                <a:solidFill>
                  <a:srgbClr val="FF0000"/>
                </a:solidFill>
              </a:rPr>
              <a:t>4 Watts per square meter</a:t>
            </a:r>
          </a:p>
          <a:p>
            <a:r>
              <a:rPr lang="en-US" dirty="0" smtClean="0"/>
              <a:t>So expect about </a:t>
            </a:r>
            <a:br>
              <a:rPr lang="en-US" dirty="0" smtClean="0"/>
            </a:br>
            <a:r>
              <a:rPr lang="en-US" dirty="0" smtClean="0"/>
              <a:t>(4 </a:t>
            </a:r>
            <a:r>
              <a:rPr lang="en-US" dirty="0"/>
              <a:t>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 </a:t>
            </a:r>
            <a:r>
              <a:rPr lang="en-US" dirty="0" smtClean="0"/>
              <a:t>x (0.8 </a:t>
            </a:r>
            <a:r>
              <a:rPr lang="en-US" dirty="0"/>
              <a:t>°</a:t>
            </a:r>
            <a:r>
              <a:rPr lang="en-US" dirty="0" smtClean="0"/>
              <a:t>C per (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 smtClean="0"/>
              <a:t>))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 smtClean="0"/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°</a:t>
            </a:r>
            <a:r>
              <a:rPr lang="en-US" sz="3600" dirty="0" smtClean="0">
                <a:solidFill>
                  <a:srgbClr val="FF0000"/>
                </a:solidFill>
              </a:rPr>
              <a:t>C per doubling of 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10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08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43957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194635"/>
              </p:ext>
            </p:extLst>
          </p:nvPr>
        </p:nvGraphicFramePr>
        <p:xfrm>
          <a:off x="4111625" y="1727200"/>
          <a:ext cx="503237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" name="Worksheet" r:id="rId4" imgW="7442200" imgH="5575300" progId="Excel.Sheet.8">
                  <p:embed/>
                </p:oleObj>
              </mc:Choice>
              <mc:Fallback>
                <p:oleObj name="Worksheet" r:id="rId4" imgW="7442200" imgH="557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1727200"/>
                        <a:ext cx="5032375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11350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If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China &amp; India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develop using 19</a:t>
            </a:r>
            <a:r>
              <a:rPr lang="en-US" sz="2400" baseline="30000" dirty="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1000 ppm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38227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38528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38655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38369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13049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-1" charset="0"/>
              </a:rPr>
              <a:t>CO</a:t>
            </a:r>
            <a:r>
              <a:rPr lang="en-US" b="1" baseline="-25000" dirty="0">
                <a:latin typeface="Arial" pitchFamily="-1" charset="0"/>
              </a:rPr>
              <a:t>2</a:t>
            </a:r>
            <a:endParaRPr lang="en-US" b="1" dirty="0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081364" y="1934587"/>
            <a:ext cx="2502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 ppm </a:t>
            </a:r>
            <a:r>
              <a:rPr lang="en-US" b="1" dirty="0">
                <a:solidFill>
                  <a:srgbClr val="FF0000"/>
                </a:solidFill>
              </a:rPr>
              <a:t>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 flipV="1">
            <a:off x="7473950" y="191467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3255387"/>
            <a:ext cx="234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 ppm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3477989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54943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  <p:extLst>
      <p:ext uri="{BB962C8B-B14F-4D97-AF65-F5344CB8AC3E}">
        <p14:creationId xmlns:p14="http://schemas.microsoft.com/office/powerpoint/2010/main" val="22715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6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Climate Change Primer</a:t>
            </a:r>
            <a:endParaRPr lang="en-US" sz="6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Costs</a:t>
            </a:r>
            <a:endParaRPr lang="en-US" sz="3600">
              <a:solidFill>
                <a:schemeClr val="bg2"/>
              </a:solidFill>
              <a:latin typeface="Arial Rounded MT Bold"/>
              <a:ea typeface="ＭＳ Ｐゴシック" pitchFamily="-1" charset="-128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Land</a:t>
            </a: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 </a:t>
            </a:r>
            <a:r>
              <a:rPr lang="en-US" dirty="0" err="1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vs</a:t>
            </a: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 ocean!</a:t>
            </a:r>
            <a:endParaRPr lang="en-US" dirty="0">
              <a:latin typeface="Arial Rounded MT Bold"/>
              <a:ea typeface="Times" pitchFamily="-1" charset="0"/>
              <a:cs typeface="Arial Rounded MT Bold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North</a:t>
            </a: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 </a:t>
            </a:r>
            <a:r>
              <a:rPr lang="en-US" dirty="0" err="1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vs</a:t>
            </a: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 South</a:t>
            </a:r>
            <a:endParaRPr lang="en-US" dirty="0">
              <a:latin typeface="Arial Rounded MT Bold"/>
              <a:cs typeface="Arial Rounded MT Bold"/>
              <a:sym typeface="ＭＳ Ｐゴシック" pitchFamily="-1" charset="-128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pitchFamily="-1" charset="0"/>
              <a:buChar char="•"/>
            </a:pP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Global mean </a:t>
            </a:r>
            <a:r>
              <a:rPr lang="en-US" dirty="0">
                <a:latin typeface="Arial Rounded MT Bold"/>
                <a:cs typeface="Arial Rounded MT Bold"/>
                <a:sym typeface="ＭＳ Ｐゴシック" pitchFamily="-1" charset="-128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pitchFamily="-1" charset="-128"/>
              </a:rPr>
            </a:b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North American</a:t>
            </a: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pitchFamily="-1" charset="-128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pitchFamily="-1" charset="-128"/>
              </a:rPr>
            </a:b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warming of 3º to 6º C</a:t>
            </a:r>
            <a:endParaRPr lang="en-US" dirty="0">
              <a:latin typeface="Arial Rounded MT Bold"/>
              <a:ea typeface="Times" pitchFamily="-1" charset="0"/>
              <a:cs typeface="Arial Rounded MT Bold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ea typeface="Apple Chancery" pitchFamily="-1" charset="0"/>
                <a:cs typeface="Arial Rounded MT Bold"/>
                <a:sym typeface="Comic Sans MS" pitchFamily="-1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= 5º to 11º F</a:t>
            </a:r>
            <a:endParaRPr lang="en-US" dirty="0">
              <a:latin typeface="Arial Rounded MT Bold"/>
              <a:ea typeface="Times" pitchFamily="-1" charset="0"/>
              <a:cs typeface="Arial Rounded MT Bold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pitchFamily="-1" charset="0"/>
              <a:buChar char="•"/>
            </a:pP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Arctic warming of </a:t>
            </a:r>
            <a:r>
              <a:rPr lang="en-US" dirty="0">
                <a:latin typeface="Arial Rounded MT Bold"/>
                <a:cs typeface="Arial Rounded MT Bold"/>
                <a:sym typeface="ＭＳ Ｐゴシック" pitchFamily="-1" charset="-128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pitchFamily="-1" charset="-128"/>
              </a:rPr>
            </a:br>
            <a:r>
              <a:rPr lang="en-US" dirty="0">
                <a:latin typeface="Arial Rounded MT Bold"/>
                <a:ea typeface="Comic Sans MS" pitchFamily="-1" charset="0"/>
                <a:cs typeface="Arial Rounded MT Bold"/>
                <a:sym typeface="Comic Sans MS" pitchFamily="-1" charset="0"/>
              </a:rPr>
              <a:t>8º to 14º F</a:t>
            </a:r>
          </a:p>
        </p:txBody>
      </p:sp>
      <p:pic>
        <p:nvPicPr>
          <p:cNvPr id="53251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4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5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6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ea typeface="Times" pitchFamily="-1" charset="0"/>
                <a:cs typeface="Times" pitchFamily="-1" charset="0"/>
                <a:sym typeface="Times New Roman" pitchFamily="-1" charset="0"/>
              </a:rPr>
              <a:t>	Rainfall?    		Agriculture?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 i="1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Water supply?            Ski industry?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266700" y="-138113"/>
            <a:ext cx="65532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4800" dirty="0" smtClean="0"/>
              <a:t>How much warmer?</a:t>
            </a:r>
            <a:endParaRPr lang="en-US" sz="4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54286" name="Picture 5" descr="tempsmap.gif"/>
            <p:cNvPicPr>
              <a:picLocks noChangeAspect="1"/>
            </p:cNvPicPr>
            <p:nvPr/>
          </p:nvPicPr>
          <p:blipFill>
            <a:blip r:embed="rId3"/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7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288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54290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4291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4292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4289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 smtClean="0"/>
              <a:t>Where </a:t>
            </a:r>
            <a:r>
              <a:rPr lang="en-US" sz="4800" dirty="0" smtClean="0"/>
              <a:t>is it 10°F Warmer</a:t>
            </a:r>
            <a:endParaRPr lang="en-US" sz="48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Denver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Amarillo</a:t>
            </a:r>
          </a:p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Grand Junction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Tucson</a:t>
            </a:r>
          </a:p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Illinois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</a:t>
            </a:r>
            <a:b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5428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428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4282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stCxn id="26643" idx="4"/>
              <a:endCxn id="26633" idx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  <a:stCxn id="26644" idx="3"/>
              <a:endCxn id="26634" idx="7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  <a:endCxn id="26632" idx="0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2512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“on average?”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26100"/>
            <a:ext cx="9144000" cy="1054100"/>
          </a:xfrm>
        </p:spPr>
        <p:txBody>
          <a:bodyPr/>
          <a:lstStyle/>
          <a:p>
            <a:pPr>
              <a:defRPr/>
            </a:pPr>
            <a:r>
              <a:rPr lang="en-US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Shanghai, China 1990</a:t>
            </a:r>
            <a:endParaRPr lang="en-US" sz="6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5842" name="Picture 3" descr="Shangh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85"/>
          <a:stretch>
            <a:fillRect/>
          </a:stretch>
        </p:blipFill>
        <p:spPr bwMode="auto">
          <a:xfrm>
            <a:off x="0" y="0"/>
            <a:ext cx="91344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69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3400"/>
            <a:ext cx="9144000" cy="1054100"/>
          </a:xfrm>
        </p:spPr>
        <p:txBody>
          <a:bodyPr/>
          <a:lstStyle/>
          <a:p>
            <a:pPr>
              <a:defRPr/>
            </a:pPr>
            <a:r>
              <a:rPr lang="en-US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Shanghai, China 2012</a:t>
            </a:r>
            <a:endParaRPr lang="en-US" sz="6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6866" name="Picture 2" descr="Shangh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1"/>
          <a:stretch>
            <a:fillRect/>
          </a:stretch>
        </p:blipFill>
        <p:spPr bwMode="auto">
          <a:xfrm>
            <a:off x="0" y="0"/>
            <a:ext cx="9126538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43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-76200" y="2209800"/>
            <a:ext cx="6019800" cy="4343400"/>
            <a:chOff x="-76199" y="2209800"/>
            <a:chExt cx="6019799" cy="4343400"/>
          </a:xfrm>
        </p:grpSpPr>
        <p:pic>
          <p:nvPicPr>
            <p:cNvPr id="58374" name="Picture 7" descr="longtail.png"/>
            <p:cNvPicPr>
              <a:picLocks noChangeAspect="1"/>
            </p:cNvPicPr>
            <p:nvPr/>
          </p:nvPicPr>
          <p:blipFill>
            <a:blip r:embed="rId3"/>
            <a:srcRect l="7195" t="25555" r="6474" b="23334"/>
            <a:stretch>
              <a:fillRect/>
            </a:stretch>
          </p:blipFill>
          <p:spPr bwMode="auto">
            <a:xfrm>
              <a:off x="278296" y="2209800"/>
              <a:ext cx="5665304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52514" y="5402263"/>
              <a:ext cx="1265237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industrial</a:t>
              </a:r>
            </a:p>
            <a:p>
              <a:pPr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revolution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03464" y="4546600"/>
              <a:ext cx="996950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you are</a:t>
              </a:r>
              <a:b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here</a:t>
              </a:r>
            </a:p>
          </p:txBody>
        </p:sp>
        <p:sp>
          <p:nvSpPr>
            <p:cNvPr id="58377" name="TextBox 10"/>
            <p:cNvSpPr txBox="1">
              <a:spLocks noChangeArrowheads="1"/>
            </p:cNvSpPr>
            <p:nvPr/>
          </p:nvSpPr>
          <p:spPr bwMode="auto">
            <a:xfrm rot="-5400000">
              <a:off x="-698725" y="3767172"/>
              <a:ext cx="1706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CO2 (ppm)</a:t>
              </a:r>
            </a:p>
          </p:txBody>
        </p:sp>
        <p:sp>
          <p:nvSpPr>
            <p:cNvPr id="58378" name="Oval 11"/>
            <p:cNvSpPr>
              <a:spLocks noChangeArrowheads="1"/>
            </p:cNvSpPr>
            <p:nvPr/>
          </p:nvSpPr>
          <p:spPr bwMode="auto">
            <a:xfrm>
              <a:off x="1443561" y="4940301"/>
              <a:ext cx="152400" cy="15240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8379" name="Oval 12"/>
            <p:cNvSpPr>
              <a:spLocks noChangeArrowheads="1"/>
            </p:cNvSpPr>
            <p:nvPr/>
          </p:nvSpPr>
          <p:spPr bwMode="auto">
            <a:xfrm>
              <a:off x="1608666" y="4533945"/>
              <a:ext cx="152400" cy="15240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58380" name="Curved Connector 14"/>
            <p:cNvCxnSpPr>
              <a:cxnSpLocks noChangeShapeType="1"/>
              <a:stCxn id="58379" idx="6"/>
            </p:cNvCxnSpPr>
            <p:nvPr/>
          </p:nvCxnSpPr>
          <p:spPr bwMode="auto">
            <a:xfrm>
              <a:off x="1761066" y="4610145"/>
              <a:ext cx="753534" cy="389422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1726FF"/>
              </a:solidFill>
              <a:round/>
              <a:headEnd type="arrow" w="med" len="med"/>
              <a:tailEnd/>
            </a:ln>
          </p:spPr>
        </p:cxnSp>
        <p:cxnSp>
          <p:nvCxnSpPr>
            <p:cNvPr id="58381" name="Curved Connector 22"/>
            <p:cNvCxnSpPr>
              <a:cxnSpLocks noChangeShapeType="1"/>
            </p:cNvCxnSpPr>
            <p:nvPr/>
          </p:nvCxnSpPr>
          <p:spPr bwMode="auto">
            <a:xfrm rot="16200000" flipH="1">
              <a:off x="1481667" y="5185833"/>
              <a:ext cx="431801" cy="287866"/>
            </a:xfrm>
            <a:prstGeom prst="curvedConnector3">
              <a:avLst>
                <a:gd name="adj1" fmla="val 63727"/>
              </a:avLst>
            </a:prstGeom>
            <a:noFill/>
            <a:ln w="28575">
              <a:solidFill>
                <a:srgbClr val="1726FF"/>
              </a:solidFill>
              <a:round/>
              <a:headEnd type="arrow" w="med" len="med"/>
              <a:tailEnd/>
            </a:ln>
          </p:spPr>
        </p:cxnSp>
      </p:grpSp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/>
              <a:t>Common Myth #2</a:t>
            </a: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338" y="741363"/>
            <a:ext cx="8278812" cy="1544637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“When we reduce or stop the burning of fossil fuel, the 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will go away and things will go back to normal” 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5741988" y="2244725"/>
            <a:ext cx="3419475" cy="354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CO</a:t>
            </a:r>
            <a:r>
              <a:rPr lang="en-US" baseline="-19000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2</a:t>
            </a:r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 from fossil fuel will react with oceans, but only as fast as they “mix”</a:t>
            </a:r>
          </a:p>
          <a:p>
            <a:pPr marL="39688" eaLnBrk="0" hangingPunct="0"/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39688" eaLnBrk="0" hangingPunct="0"/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Eventually, fossil CO</a:t>
            </a:r>
            <a:r>
              <a:rPr lang="en-US" baseline="-19000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2</a:t>
            </a:r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 will react with rocks</a:t>
            </a:r>
          </a:p>
          <a:p>
            <a:pPr marL="39688" eaLnBrk="0" hangingPunct="0"/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39688" eaLnBrk="0" hangingPunct="0"/>
            <a:r>
              <a:rPr lang="en-US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Much of the CO2 we emit now will stay in the air for many thousands of years!</a:t>
            </a:r>
            <a:endParaRPr lang="en-US" b="1">
              <a:solidFill>
                <a:srgbClr val="FF0000"/>
              </a:solidFill>
              <a:ea typeface="Times New Roman" pitchFamily="-1" charset="0"/>
              <a:cs typeface="Times New Roman" pitchFamily="-1" charset="0"/>
              <a:sym typeface="Times New Roman" pitchFamily="-1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121400" y="855663"/>
            <a:ext cx="30226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Much of </a:t>
            </a:r>
            <a:r>
              <a:rPr lang="en-US" dirty="0" smtClean="0">
                <a:latin typeface="Arial Rounded MT Bold"/>
                <a:cs typeface="Arial Rounded MT Bold"/>
              </a:rPr>
              <a:t>our region </a:t>
            </a:r>
            <a:r>
              <a:rPr lang="en-US" dirty="0">
                <a:latin typeface="Arial Rounded MT Bold"/>
                <a:cs typeface="Arial Rounded MT Bold"/>
              </a:rPr>
              <a:t>already receives only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5.1 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6172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00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9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barkbee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9436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Insect Pests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forest-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4800600" cy="1905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FF00"/>
                </a:solidFill>
              </a:rPr>
              <a:t>Western US Wildfires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7107" name="Picture 3" descr="dreamstime_3821262-forest fire.jpg"/>
          <p:cNvSpPr>
            <a:spLocks noChangeAspect="1"/>
          </p:cNvSpPr>
          <p:nvPr/>
        </p:nvSpPr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276600"/>
            <a:ext cx="45577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52400"/>
            <a:ext cx="45466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wildfire-california-istock_463x3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733800"/>
            <a:ext cx="48101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93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210_us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0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Ever Wonder Why?</a:t>
            </a:r>
          </a:p>
        </p:txBody>
      </p:sp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Miami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Minneapolis</a:t>
            </a:r>
          </a:p>
        </p:txBody>
      </p:sp>
    </p:spTree>
    <p:extLst>
      <p:ext uri="{BB962C8B-B14F-4D97-AF65-F5344CB8AC3E}">
        <p14:creationId xmlns:p14="http://schemas.microsoft.com/office/powerpoint/2010/main" val="234140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30200"/>
            <a:ext cx="9601200" cy="1168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  <a:ea typeface="ＭＳ Ｐゴシック" charset="0"/>
              </a:rPr>
              <a:t>Economic Development</a:t>
            </a: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8585200" cy="443198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Urban water use in Colorado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currently about 17% </a:t>
            </a:r>
            <a:r>
              <a:rPr lang="en-US" sz="3600" dirty="0" smtClean="0">
                <a:latin typeface="Arial Rounded MT Bold"/>
                <a:cs typeface="Arial Rounded MT Bold"/>
              </a:rPr>
              <a:t>of total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Colorado projects 60% population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growth by 2050, to 8 million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Combined with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increased ET</a:t>
            </a:r>
            <a:r>
              <a:rPr lang="en-US" sz="3600" dirty="0" smtClean="0">
                <a:latin typeface="Arial Rounded MT Bold"/>
                <a:cs typeface="Arial Rounded MT Bold"/>
              </a:rPr>
              <a:t>, this will produce tremendous pressure for increased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diversion to cities</a:t>
            </a:r>
          </a:p>
        </p:txBody>
      </p:sp>
    </p:spTree>
    <p:extLst>
      <p:ext uri="{BB962C8B-B14F-4D97-AF65-F5344CB8AC3E}">
        <p14:creationId xmlns:p14="http://schemas.microsoft.com/office/powerpoint/2010/main" val="31178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>
                <a:latin typeface="Comic Sans MS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6000" dirty="0" smtClean="0">
                <a:latin typeface="Comic Sans MS" charset="0"/>
                <a:ea typeface="ＭＳ Ｐゴシック" charset="0"/>
                <a:cs typeface="ＭＳ Ｐゴシック" charset="0"/>
              </a:rPr>
              <a:t>“Kaya Identity”</a:t>
            </a:r>
            <a:endParaRPr lang="en-US" sz="60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57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93800"/>
            <a:ext cx="74295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2098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00400" y="3200400"/>
            <a:ext cx="5181600" cy="3048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Four factors determine future emissions: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Population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Economic activity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Energy efficiency of economy</a:t>
            </a:r>
          </a:p>
          <a:p>
            <a:pPr lvl="1">
              <a:spcAft>
                <a:spcPts val="6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Carbon efficiency of energy</a:t>
            </a:r>
            <a:endParaRPr lang="en-US"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2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6002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Population is </a:t>
            </a:r>
            <a:r>
              <a:rPr lang="en-US" sz="4800" dirty="0" smtClean="0">
                <a:solidFill>
                  <a:srgbClr val="FF0000"/>
                </a:solidFill>
              </a:rPr>
              <a:t>not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r>
              <a:rPr lang="en-US" sz="4800" dirty="0" smtClean="0"/>
              <a:t>the driver of future climate!</a:t>
            </a:r>
            <a:endParaRPr lang="en-US" sz="4800" dirty="0"/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685800" y="5334000"/>
            <a:ext cx="7772400" cy="13716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Population to grow by 40% in 100 years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Global </a:t>
            </a:r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economy to grow by 1600%</a:t>
            </a:r>
            <a:b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(assumes 2.8% annual GDP growth)</a:t>
            </a:r>
          </a:p>
        </p:txBody>
      </p:sp>
      <p:pic>
        <p:nvPicPr>
          <p:cNvPr id="7680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64008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7"/>
          <p:cNvSpPr txBox="1">
            <a:spLocks noChangeArrowheads="1"/>
          </p:cNvSpPr>
          <p:nvPr/>
        </p:nvSpPr>
        <p:spPr bwMode="auto">
          <a:xfrm>
            <a:off x="6934200" y="25908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UN Reference Scenarios</a:t>
            </a:r>
          </a:p>
        </p:txBody>
      </p:sp>
      <p:sp>
        <p:nvSpPr>
          <p:cNvPr id="76805" name="TextBox 8"/>
          <p:cNvSpPr txBox="1">
            <a:spLocks noChangeArrowheads="1"/>
          </p:cNvSpPr>
          <p:nvPr/>
        </p:nvSpPr>
        <p:spPr bwMode="auto">
          <a:xfrm>
            <a:off x="6248400" y="4876800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www.garnautreview.org.au</a:t>
            </a:r>
          </a:p>
        </p:txBody>
      </p:sp>
    </p:spTree>
    <p:extLst>
      <p:ext uri="{BB962C8B-B14F-4D97-AF65-F5344CB8AC3E}">
        <p14:creationId xmlns:p14="http://schemas.microsoft.com/office/powerpoint/2010/main" val="246405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1295400"/>
            <a:ext cx="2438400" cy="3733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Fuel Uses in USA</a:t>
            </a:r>
          </a:p>
        </p:txBody>
      </p:sp>
      <p:pic>
        <p:nvPicPr>
          <p:cNvPr id="69635" name="Picture 3" descr="3.pdf"/>
          <p:cNvPicPr>
            <a:picLocks noChangeAspect="1"/>
          </p:cNvPicPr>
          <p:nvPr/>
        </p:nvPicPr>
        <p:blipFill>
          <a:blip r:embed="rId2"/>
          <a:srcRect l="8301" t="11111" r="34183" b="45557"/>
          <a:stretch>
            <a:fillRect/>
          </a:stretch>
        </p:blipFill>
        <p:spPr bwMode="auto">
          <a:xfrm rot="5400000">
            <a:off x="-160338" y="236538"/>
            <a:ext cx="67214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95719" cy="645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7100" y="1422400"/>
            <a:ext cx="557000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Consumption ~ 100 million </a:t>
            </a:r>
            <a:r>
              <a:rPr lang="en-US" i="1" dirty="0" err="1" smtClean="0">
                <a:solidFill>
                  <a:srgbClr val="FF0000"/>
                </a:solidFill>
              </a:rPr>
              <a:t>bbl</a:t>
            </a:r>
            <a:r>
              <a:rPr lang="en-US" i="1" dirty="0" smtClean="0">
                <a:solidFill>
                  <a:srgbClr val="FF0000"/>
                </a:solidFill>
              </a:rPr>
              <a:t> per year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Total Reserves ~ 120 years of consumption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35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04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100" y="1422400"/>
            <a:ext cx="541611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Consumption ~ 100 trillion ft</a:t>
            </a:r>
            <a:r>
              <a:rPr lang="en-US" i="1" baseline="30000" dirty="0" smtClean="0">
                <a:solidFill>
                  <a:srgbClr val="FF0000"/>
                </a:solidFill>
              </a:rPr>
              <a:t>3</a:t>
            </a:r>
            <a:r>
              <a:rPr lang="en-US" i="1" dirty="0" smtClean="0">
                <a:solidFill>
                  <a:srgbClr val="FF0000"/>
                </a:solidFill>
              </a:rPr>
              <a:t> per year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Total Reserves ~ 55 years of consumption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87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33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100" y="1422400"/>
            <a:ext cx="557000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Consumption ~ 8 billion tons per year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Total Reserves ~ 100 years of consumption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36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00"/>
            <a:ext cx="7696200" cy="528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33600" y="57150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Center for Climate Strategies: http://www.coloradoclimate.org/ewebeditpro/items/O14F13894.pdf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810000"/>
            <a:ext cx="337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National Emissions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7828" name="Picture 3"/>
          <p:cNvPicPr>
            <a:picLocks noChangeAspect="1"/>
          </p:cNvPicPr>
          <p:nvPr/>
        </p:nvPicPr>
        <p:blipFill>
          <a:blip r:embed="rId3"/>
          <a:srcRect t="10001" r="2556" b="6000"/>
          <a:stretch>
            <a:fillRect/>
          </a:stretch>
        </p:blipFill>
        <p:spPr bwMode="auto">
          <a:xfrm>
            <a:off x="457200" y="1295400"/>
            <a:ext cx="32337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Box 4"/>
          <p:cNvSpPr txBox="1">
            <a:spLocks noChangeArrowheads="1"/>
          </p:cNvSpPr>
          <p:nvPr/>
        </p:nvSpPr>
        <p:spPr bwMode="auto">
          <a:xfrm>
            <a:off x="1295400" y="25146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USA</a:t>
            </a:r>
          </a:p>
        </p:txBody>
      </p:sp>
      <p:sp>
        <p:nvSpPr>
          <p:cNvPr id="77830" name="TextBox 6"/>
          <p:cNvSpPr txBox="1">
            <a:spLocks noChangeArrowheads="1"/>
          </p:cNvSpPr>
          <p:nvPr/>
        </p:nvSpPr>
        <p:spPr bwMode="auto">
          <a:xfrm>
            <a:off x="1371600" y="5410200"/>
            <a:ext cx="989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China</a:t>
            </a:r>
          </a:p>
        </p:txBody>
      </p:sp>
      <p:pic>
        <p:nvPicPr>
          <p:cNvPr id="77831" name="Picture 8"/>
          <p:cNvPicPr>
            <a:picLocks noChangeAspect="1"/>
          </p:cNvPicPr>
          <p:nvPr/>
        </p:nvPicPr>
        <p:blipFill>
          <a:blip r:embed="rId4"/>
          <a:srcRect t="8333" r="1315" b="6250"/>
          <a:stretch>
            <a:fillRect/>
          </a:stretch>
        </p:blipFill>
        <p:spPr bwMode="auto">
          <a:xfrm>
            <a:off x="5029200" y="1295400"/>
            <a:ext cx="37338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9"/>
          <p:cNvPicPr>
            <a:picLocks noChangeAspect="1"/>
          </p:cNvPicPr>
          <p:nvPr/>
        </p:nvPicPr>
        <p:blipFill>
          <a:blip r:embed="rId5"/>
          <a:srcRect t="9734" r="2000"/>
          <a:stretch>
            <a:fillRect/>
          </a:stretch>
        </p:blipFill>
        <p:spPr bwMode="auto">
          <a:xfrm>
            <a:off x="5029200" y="3990975"/>
            <a:ext cx="3733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3" name="TextBox 10"/>
          <p:cNvSpPr txBox="1">
            <a:spLocks noChangeArrowheads="1"/>
          </p:cNvSpPr>
          <p:nvPr/>
        </p:nvSpPr>
        <p:spPr bwMode="auto">
          <a:xfrm>
            <a:off x="6934200" y="27432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USA</a:t>
            </a:r>
          </a:p>
        </p:txBody>
      </p:sp>
      <p:sp>
        <p:nvSpPr>
          <p:cNvPr id="77834" name="TextBox 11"/>
          <p:cNvSpPr txBox="1">
            <a:spLocks noChangeArrowheads="1"/>
          </p:cNvSpPr>
          <p:nvPr/>
        </p:nvSpPr>
        <p:spPr bwMode="auto">
          <a:xfrm>
            <a:off x="6096000" y="4419600"/>
            <a:ext cx="989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China</a:t>
            </a:r>
          </a:p>
        </p:txBody>
      </p:sp>
      <p:sp>
        <p:nvSpPr>
          <p:cNvPr id="77835" name="TextBox 12"/>
          <p:cNvSpPr txBox="1">
            <a:spLocks noChangeArrowheads="1"/>
          </p:cNvSpPr>
          <p:nvPr/>
        </p:nvSpPr>
        <p:spPr bwMode="auto">
          <a:xfrm>
            <a:off x="1219200" y="762000"/>
            <a:ext cx="2232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Total Emissions</a:t>
            </a:r>
          </a:p>
        </p:txBody>
      </p:sp>
      <p:sp>
        <p:nvSpPr>
          <p:cNvPr id="77836" name="TextBox 13"/>
          <p:cNvSpPr txBox="1">
            <a:spLocks noChangeArrowheads="1"/>
          </p:cNvSpPr>
          <p:nvPr/>
        </p:nvSpPr>
        <p:spPr bwMode="auto">
          <a:xfrm>
            <a:off x="5638800" y="833438"/>
            <a:ext cx="2970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Emissions per Person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l="3136" t="10117" r="22871"/>
          <a:stretch>
            <a:fillRect/>
          </a:stretch>
        </p:blipFill>
        <p:spPr bwMode="auto">
          <a:xfrm>
            <a:off x="2057400" y="1371600"/>
            <a:ext cx="41910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 rot="-5400000">
            <a:off x="152400" y="3733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pitchFamily="-1" charset="0"/>
              </a:rPr>
              <a:t>CO</a:t>
            </a:r>
            <a:r>
              <a:rPr lang="en-US" baseline="-25000">
                <a:latin typeface="Arial" pitchFamily="-1" charset="0"/>
              </a:rPr>
              <a:t>2</a:t>
            </a:r>
            <a:r>
              <a:rPr lang="en-US">
                <a:latin typeface="Arial" pitchFamily="-1" charset="0"/>
              </a:rPr>
              <a:t> emissions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324600" y="1676400"/>
            <a:ext cx="1900238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-1" charset="0"/>
              </a:rPr>
              <a:t>Least Developed</a:t>
            </a:r>
          </a:p>
          <a:p>
            <a:endParaRPr lang="en-US" sz="1800">
              <a:latin typeface="Arial" pitchFamily="-1" charset="0"/>
            </a:endParaRPr>
          </a:p>
          <a:p>
            <a:endParaRPr lang="en-US" sz="1800">
              <a:latin typeface="Arial" pitchFamily="-1" charset="0"/>
            </a:endParaRPr>
          </a:p>
          <a:p>
            <a:r>
              <a:rPr lang="en-US" sz="1800">
                <a:latin typeface="Arial" pitchFamily="-1" charset="0"/>
              </a:rPr>
              <a:t>Developing</a:t>
            </a:r>
          </a:p>
          <a:p>
            <a:endParaRPr lang="en-US" sz="800">
              <a:latin typeface="Arial" pitchFamily="-1" charset="0"/>
            </a:endParaRPr>
          </a:p>
          <a:p>
            <a:endParaRPr lang="en-US">
              <a:latin typeface="Arial" pitchFamily="-1" charset="0"/>
            </a:endParaRPr>
          </a:p>
          <a:p>
            <a:endParaRPr lang="en-US" sz="1800">
              <a:latin typeface="Arial" pitchFamily="-1" charset="0"/>
            </a:endParaRPr>
          </a:p>
          <a:p>
            <a:r>
              <a:rPr lang="en-US" sz="1800">
                <a:latin typeface="Arial" pitchFamily="-1" charset="0"/>
              </a:rPr>
              <a:t>India</a:t>
            </a:r>
          </a:p>
          <a:p>
            <a:endParaRPr lang="en-US" sz="800">
              <a:latin typeface="Arial" pitchFamily="-1" charset="0"/>
            </a:endParaRPr>
          </a:p>
          <a:p>
            <a:endParaRPr lang="en-US" sz="800">
              <a:latin typeface="Arial" pitchFamily="-1" charset="0"/>
            </a:endParaRPr>
          </a:p>
          <a:p>
            <a:endParaRPr lang="en-US" sz="800">
              <a:latin typeface="Arial" pitchFamily="-1" charset="0"/>
            </a:endParaRPr>
          </a:p>
          <a:p>
            <a:endParaRPr lang="en-US" sz="1200">
              <a:latin typeface="Arial" pitchFamily="-1" charset="0"/>
            </a:endParaRPr>
          </a:p>
          <a:p>
            <a:r>
              <a:rPr lang="en-US" sz="1800">
                <a:latin typeface="Arial" pitchFamily="-1" charset="0"/>
              </a:rPr>
              <a:t>China</a:t>
            </a:r>
            <a:endParaRPr lang="en-US" sz="1600">
              <a:latin typeface="Arial" pitchFamily="-1" charset="0"/>
            </a:endParaRPr>
          </a:p>
          <a:p>
            <a:endParaRPr lang="en-US" sz="800">
              <a:latin typeface="Arial" pitchFamily="-1" charset="0"/>
            </a:endParaRPr>
          </a:p>
          <a:p>
            <a:r>
              <a:rPr lang="en-US" sz="1400">
                <a:latin typeface="Arial" pitchFamily="-1" charset="0"/>
              </a:rPr>
              <a:t>Former Soviet</a:t>
            </a:r>
          </a:p>
          <a:p>
            <a:r>
              <a:rPr lang="en-US" sz="1400">
                <a:latin typeface="Arial" pitchFamily="-1" charset="0"/>
              </a:rPr>
              <a:t>Other developed</a:t>
            </a:r>
          </a:p>
          <a:p>
            <a:r>
              <a:rPr lang="en-US" sz="1400">
                <a:latin typeface="Arial" pitchFamily="-1" charset="0"/>
              </a:rPr>
              <a:t>Japan</a:t>
            </a:r>
          </a:p>
          <a:p>
            <a:r>
              <a:rPr lang="en-US" sz="1400">
                <a:latin typeface="Arial" pitchFamily="-1" charset="0"/>
              </a:rPr>
              <a:t>Europe</a:t>
            </a:r>
          </a:p>
          <a:p>
            <a:r>
              <a:rPr lang="en-US" sz="1400">
                <a:latin typeface="Arial" pitchFamily="-1" charset="0"/>
              </a:rPr>
              <a:t>USA</a:t>
            </a: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ea typeface="+mj-ea"/>
                <a:cs typeface="+mj-cs"/>
              </a:rPr>
              <a:t>Dramatic contrast – history versus future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0" y="6491288"/>
            <a:ext cx="358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-1" charset="0"/>
              </a:rPr>
              <a:t>Raupach et al. PNAS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675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44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6741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60500" y="0"/>
            <a:ext cx="635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  <p:extLst>
      <p:ext uri="{BB962C8B-B14F-4D97-AF65-F5344CB8AC3E}">
        <p14:creationId xmlns:p14="http://schemas.microsoft.com/office/powerpoint/2010/main" val="257803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Solutions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To provide a </a:t>
            </a:r>
            <a:r>
              <a:rPr lang="en-US">
                <a:solidFill>
                  <a:srgbClr val="FF0000"/>
                </a:solidFill>
                <a:ea typeface="ＭＳ Ｐゴシック" charset="0"/>
              </a:rPr>
              <a:t>decent standard of living </a:t>
            </a:r>
            <a:r>
              <a:rPr lang="en-US">
                <a:ea typeface="ＭＳ Ｐゴシック" charset="0"/>
              </a:rPr>
              <a:t>for billions of people on Earth</a:t>
            </a:r>
          </a:p>
          <a:p>
            <a:r>
              <a:rPr lang="en-US">
                <a:ea typeface="ＭＳ Ｐゴシック" charset="0"/>
              </a:rPr>
              <a:t>We must be able to generate huge amounts of </a:t>
            </a:r>
            <a:r>
              <a:rPr lang="en-US">
                <a:solidFill>
                  <a:srgbClr val="FF0000"/>
                </a:solidFill>
                <a:ea typeface="ＭＳ Ｐゴシック" charset="0"/>
              </a:rPr>
              <a:t>energy without releasing CO2</a:t>
            </a:r>
          </a:p>
          <a:p>
            <a:r>
              <a:rPr lang="en-US">
                <a:ea typeface="ＭＳ Ｐゴシック" charset="0"/>
              </a:rPr>
              <a:t>This is </a:t>
            </a:r>
            <a:r>
              <a:rPr lang="en-US">
                <a:solidFill>
                  <a:srgbClr val="FF0000"/>
                </a:solidFill>
                <a:ea typeface="ＭＳ Ｐゴシック" charset="0"/>
              </a:rPr>
              <a:t>definitely do-able </a:t>
            </a:r>
            <a:br>
              <a:rPr lang="en-US">
                <a:solidFill>
                  <a:srgbClr val="FF0000"/>
                </a:solidFill>
                <a:ea typeface="ＭＳ Ｐゴシック" charset="0"/>
              </a:rPr>
            </a:br>
            <a:r>
              <a:rPr lang="en-US">
                <a:ea typeface="ＭＳ Ｐゴシック" charset="0"/>
              </a:rPr>
              <a:t>(as an engineering task) …</a:t>
            </a:r>
          </a:p>
          <a:p>
            <a:r>
              <a:rPr lang="en-US">
                <a:ea typeface="ＭＳ Ｐゴシック" charset="0"/>
              </a:rPr>
              <a:t> but expensive and </a:t>
            </a:r>
            <a:r>
              <a:rPr lang="en-US">
                <a:solidFill>
                  <a:srgbClr val="FF0000"/>
                </a:solidFill>
                <a:ea typeface="ＭＳ Ｐゴシック" charset="0"/>
              </a:rPr>
              <a:t>politically difficult</a:t>
            </a:r>
          </a:p>
          <a:p>
            <a:r>
              <a:rPr lang="en-US">
                <a:ea typeface="ＭＳ Ｐゴシック" charset="0"/>
              </a:rPr>
              <a:t>Can</a:t>
            </a:r>
            <a:r>
              <a:rPr lang="ja-JP" altLang="en-US">
                <a:ea typeface="ＭＳ Ｐゴシック" charset="0"/>
              </a:rPr>
              <a:t>’</a:t>
            </a:r>
            <a:r>
              <a:rPr lang="en-US" altLang="ja-JP">
                <a:ea typeface="ＭＳ Ｐゴシック" charset="0"/>
              </a:rPr>
              <a:t>t do it by </a:t>
            </a:r>
            <a:r>
              <a:rPr lang="ja-JP" altLang="en-US">
                <a:ea typeface="ＭＳ Ｐゴシック" charset="0"/>
              </a:rPr>
              <a:t>“</a:t>
            </a:r>
            <a:r>
              <a:rPr lang="en-US" altLang="ja-JP">
                <a:ea typeface="ＭＳ Ｐゴシック" charset="0"/>
              </a:rPr>
              <a:t>tinkering around the edges</a:t>
            </a:r>
            <a:r>
              <a:rPr lang="ja-JP" altLang="en-US">
                <a:ea typeface="ＭＳ Ｐゴシック" charset="0"/>
              </a:rPr>
              <a:t>”</a:t>
            </a:r>
            <a:endParaRPr lang="en-US" altLang="ja-JP">
              <a:ea typeface="ＭＳ Ｐゴシック" charset="0"/>
            </a:endParaRPr>
          </a:p>
          <a:p>
            <a:r>
              <a:rPr lang="en-US">
                <a:ea typeface="ＭＳ Ｐゴシック" charset="0"/>
              </a:rPr>
              <a:t>Requires </a:t>
            </a:r>
            <a:r>
              <a:rPr lang="en-US">
                <a:solidFill>
                  <a:srgbClr val="FF0000"/>
                </a:solidFill>
                <a:ea typeface="ＭＳ Ｐゴシック" charset="0"/>
              </a:rPr>
              <a:t>profound change to energy and economics </a:t>
            </a:r>
          </a:p>
          <a:p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59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8130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48133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5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6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0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1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2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3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7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48188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48189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48190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48191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48192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48193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48194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Historical Emissions</a:t>
            </a:r>
          </a:p>
        </p:txBody>
      </p:sp>
      <p:pic>
        <p:nvPicPr>
          <p:cNvPr id="482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21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79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0183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Interim Goal</a:t>
            </a:r>
          </a:p>
        </p:txBody>
      </p:sp>
      <p:sp>
        <p:nvSpPr>
          <p:cNvPr id="50186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0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0191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50192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5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4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5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The </a:t>
            </a:r>
            <a:r>
              <a:rPr lang="ja-JP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Triangle</a:t>
            </a:r>
            <a:r>
              <a:rPr lang="ja-JP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22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7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8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2231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2233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2234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2235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2236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4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2300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2301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2302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2303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2304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2305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2306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7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8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11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16 GtC/y</a:t>
            </a:r>
          </a:p>
        </p:txBody>
      </p:sp>
      <p:sp>
        <p:nvSpPr>
          <p:cNvPr id="52321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Eight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wedges</a:t>
            </a:r>
            <a:r>
              <a:rPr lang="ja-JP" altLang="en-US" sz="1600" b="1">
                <a:latin typeface="Arial" charset="0"/>
              </a:rPr>
              <a:t>”</a:t>
            </a:r>
            <a:endParaRPr lang="en-US" sz="1600" b="1">
              <a:latin typeface="Arial" charset="0"/>
            </a:endParaRP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Goal: In 50 years, same</a:t>
            </a:r>
          </a:p>
          <a:p>
            <a:pPr eaLnBrk="1" hangingPunct="1"/>
            <a:r>
              <a:rPr lang="en-US" sz="1200" b="1">
                <a:latin typeface="Arial" charset="0"/>
              </a:rPr>
              <a:t>global emissions as today</a:t>
            </a:r>
          </a:p>
        </p:txBody>
      </p:sp>
      <p:sp>
        <p:nvSpPr>
          <p:cNvPr id="52325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26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139700" y="-15875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Wedges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2329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233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82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What is a </a:t>
            </a:r>
            <a:r>
              <a:rPr lang="ja-JP" altLang="en-US" sz="6000" dirty="0">
                <a:ea typeface="ＭＳ Ｐゴシック" charset="0"/>
              </a:rPr>
              <a:t>“</a:t>
            </a:r>
            <a:r>
              <a:rPr lang="en-US" sz="6000" dirty="0">
                <a:ea typeface="ＭＳ Ｐゴシック" charset="0"/>
              </a:rPr>
              <a:t>Wedge</a:t>
            </a:r>
            <a:r>
              <a:rPr lang="ja-JP" altLang="en-US" sz="6000" dirty="0">
                <a:ea typeface="ＭＳ Ｐゴシック" charset="0"/>
              </a:rPr>
              <a:t>”</a:t>
            </a:r>
            <a:r>
              <a:rPr lang="en-US" sz="6000" dirty="0">
                <a:ea typeface="ＭＳ Ｐゴシック" charset="0"/>
              </a:rPr>
              <a:t>?</a:t>
            </a:r>
            <a:endParaRPr lang="en-US" sz="6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54284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85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150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6322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>
                <a:latin typeface="Arial" charset="0"/>
              </a:rPr>
              <a:t>Conservation (4)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56323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CO</a:t>
            </a:r>
            <a:r>
              <a:rPr lang="en-US" sz="1800" baseline="-25000">
                <a:latin typeface="Arial" charset="0"/>
              </a:rPr>
              <a:t>2  </a:t>
            </a:r>
            <a:r>
              <a:rPr lang="en-US" sz="1800">
                <a:latin typeface="Arial" charset="0"/>
              </a:rPr>
              <a:t>Capture </a:t>
            </a:r>
          </a:p>
          <a:p>
            <a:r>
              <a:rPr lang="en-US" sz="1800">
                <a:latin typeface="Arial" charset="0"/>
              </a:rPr>
              <a:t>&amp; Storage (3)</a:t>
            </a:r>
          </a:p>
        </p:txBody>
      </p:sp>
      <p:sp>
        <p:nvSpPr>
          <p:cNvPr id="56324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56325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Freeform 13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Freeform 15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Freeform 17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Freeform 1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Freeform 21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Freeform 23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Freeform 24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Freeform 25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Freeform 26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3" name="Freeform 27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Freeform 2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Freeform 3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Freeform 33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1" name="Freeform 35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3" name="Freeform 3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5" name="Freeform 3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Freeform 41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8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Freeform 43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0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1" name="Freeform 4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2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3" name="Freeform 4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4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5" name="Freeform 4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6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7" name="Freeform 51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8" name="Freeform 52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9" name="Freeform 5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1" name="Freeform 5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2" name="Freeform 5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3" name="Freeform 57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4" name="Freeform 58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5" name="Freeform 59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6" name="Freeform 60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77" name="Freeform 6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8" name="Freeform 6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9" name="Freeform 6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0" name="Freeform 6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1" name="Rectangle 65"/>
          <p:cNvSpPr>
            <a:spLocks noChangeAspect="1" noChangeArrowheads="1"/>
          </p:cNvSpPr>
          <p:nvPr/>
        </p:nvSpPr>
        <p:spPr bwMode="auto">
          <a:xfrm>
            <a:off x="4194175" y="38862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latin typeface="Arial" charset="0"/>
            </a:endParaRPr>
          </a:p>
        </p:txBody>
      </p:sp>
      <p:sp>
        <p:nvSpPr>
          <p:cNvPr id="56382" name="Rectangle 66"/>
          <p:cNvSpPr>
            <a:spLocks noChangeAspect="1" noChangeArrowheads="1"/>
          </p:cNvSpPr>
          <p:nvPr/>
        </p:nvSpPr>
        <p:spPr bwMode="auto">
          <a:xfrm>
            <a:off x="4319588" y="4048125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latin typeface="Arial" charset="0"/>
            </a:endParaRPr>
          </a:p>
        </p:txBody>
      </p:sp>
      <p:sp>
        <p:nvSpPr>
          <p:cNvPr id="56383" name="Freeform 67"/>
          <p:cNvSpPr>
            <a:spLocks noChangeAspect="1"/>
          </p:cNvSpPr>
          <p:nvPr/>
        </p:nvSpPr>
        <p:spPr bwMode="auto">
          <a:xfrm>
            <a:off x="3524250" y="4387850"/>
            <a:ext cx="1643063" cy="2857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4" name="Line 72"/>
          <p:cNvSpPr>
            <a:spLocks noChangeAspect="1" noChangeShapeType="1"/>
          </p:cNvSpPr>
          <p:nvPr/>
        </p:nvSpPr>
        <p:spPr bwMode="auto">
          <a:xfrm flipV="1">
            <a:off x="3514725" y="3000375"/>
            <a:ext cx="1647825" cy="1384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5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>
                <a:latin typeface="Arial" charset="0"/>
              </a:rPr>
              <a:t>&amp; Electricity (4)</a:t>
            </a:r>
          </a:p>
        </p:txBody>
      </p:sp>
      <p:sp>
        <p:nvSpPr>
          <p:cNvPr id="56386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7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8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Forest and Soil Storage (2)</a:t>
            </a:r>
          </a:p>
        </p:txBody>
      </p:sp>
      <p:sp>
        <p:nvSpPr>
          <p:cNvPr id="56389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485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Fuel Switching</a:t>
            </a:r>
          </a:p>
          <a:p>
            <a:r>
              <a:rPr lang="en-US" sz="1800">
                <a:latin typeface="Arial" charset="0"/>
              </a:rPr>
              <a:t>(1)</a:t>
            </a:r>
          </a:p>
        </p:txBody>
      </p:sp>
      <p:sp>
        <p:nvSpPr>
          <p:cNvPr id="56390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1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2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3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4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56395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56419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Arial" charset="0"/>
                </a:rPr>
                <a:t>Nuclear Fission (1)</a:t>
              </a:r>
            </a:p>
          </p:txBody>
        </p:sp>
        <p:sp>
          <p:nvSpPr>
            <p:cNvPr id="56420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6004451 w 777"/>
                <a:gd name="T3" fmla="*/ 0 h 99"/>
                <a:gd name="T4" fmla="*/ 6004451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396" name="Freeform 91"/>
          <p:cNvSpPr>
            <a:spLocks/>
          </p:cNvSpPr>
          <p:nvPr/>
        </p:nvSpPr>
        <p:spPr bwMode="auto">
          <a:xfrm>
            <a:off x="3303588" y="2803525"/>
            <a:ext cx="2032000" cy="1716088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solidFill>
            <a:srgbClr val="99FF66"/>
          </a:solidFill>
          <a:ln w="4763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7" name="Freeform 92"/>
          <p:cNvSpPr>
            <a:spLocks/>
          </p:cNvSpPr>
          <p:nvPr/>
        </p:nvSpPr>
        <p:spPr bwMode="auto">
          <a:xfrm>
            <a:off x="3287713" y="4500563"/>
            <a:ext cx="2052637" cy="3492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98" name="Rectangle 93"/>
          <p:cNvSpPr>
            <a:spLocks noChangeArrowheads="1"/>
          </p:cNvSpPr>
          <p:nvPr/>
        </p:nvSpPr>
        <p:spPr bwMode="auto">
          <a:xfrm>
            <a:off x="3135313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2007</a:t>
            </a:r>
            <a:endParaRPr lang="en-US" sz="1800">
              <a:latin typeface="Arial" charset="0"/>
            </a:endParaRPr>
          </a:p>
        </p:txBody>
      </p:sp>
      <p:sp>
        <p:nvSpPr>
          <p:cNvPr id="56399" name="Rectangle 94"/>
          <p:cNvSpPr>
            <a:spLocks noChangeArrowheads="1"/>
          </p:cNvSpPr>
          <p:nvPr/>
        </p:nvSpPr>
        <p:spPr bwMode="auto">
          <a:xfrm>
            <a:off x="5119688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2057</a:t>
            </a:r>
            <a:endParaRPr lang="en-US" sz="1800">
              <a:latin typeface="Arial" charset="0"/>
            </a:endParaRPr>
          </a:p>
        </p:txBody>
      </p:sp>
      <p:sp>
        <p:nvSpPr>
          <p:cNvPr id="56400" name="Rectangle 95"/>
          <p:cNvSpPr>
            <a:spLocks noChangeArrowheads="1"/>
          </p:cNvSpPr>
          <p:nvPr/>
        </p:nvSpPr>
        <p:spPr bwMode="auto">
          <a:xfrm>
            <a:off x="5434013" y="4370388"/>
            <a:ext cx="533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8 GtC/y</a:t>
            </a:r>
            <a:endParaRPr lang="en-US" sz="1800">
              <a:latin typeface="Arial" charset="0"/>
            </a:endParaRPr>
          </a:p>
        </p:txBody>
      </p:sp>
      <p:sp>
        <p:nvSpPr>
          <p:cNvPr id="56401" name="Rectangle 96"/>
          <p:cNvSpPr>
            <a:spLocks noChangeArrowheads="1"/>
          </p:cNvSpPr>
          <p:nvPr/>
        </p:nvSpPr>
        <p:spPr bwMode="auto">
          <a:xfrm>
            <a:off x="5399088" y="2695575"/>
            <a:ext cx="617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16 GtC/y</a:t>
            </a:r>
            <a:endParaRPr lang="en-US" sz="1800">
              <a:latin typeface="Arial" charset="0"/>
            </a:endParaRPr>
          </a:p>
        </p:txBody>
      </p:sp>
      <p:sp>
        <p:nvSpPr>
          <p:cNvPr id="56402" name="Line 97"/>
          <p:cNvSpPr>
            <a:spLocks noChangeShapeType="1"/>
          </p:cNvSpPr>
          <p:nvPr/>
        </p:nvSpPr>
        <p:spPr bwMode="auto">
          <a:xfrm flipV="1">
            <a:off x="3276600" y="2768600"/>
            <a:ext cx="2057400" cy="172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3" name="Line 99"/>
          <p:cNvSpPr>
            <a:spLocks noChangeShapeType="1"/>
          </p:cNvSpPr>
          <p:nvPr/>
        </p:nvSpPr>
        <p:spPr bwMode="auto">
          <a:xfrm flipV="1">
            <a:off x="3327400" y="4343400"/>
            <a:ext cx="19939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4" name="Line 100"/>
          <p:cNvSpPr>
            <a:spLocks noChangeShapeType="1"/>
          </p:cNvSpPr>
          <p:nvPr/>
        </p:nvSpPr>
        <p:spPr bwMode="auto">
          <a:xfrm flipV="1">
            <a:off x="3327400" y="4152900"/>
            <a:ext cx="2006600" cy="342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5" name="Line 101"/>
          <p:cNvSpPr>
            <a:spLocks noChangeShapeType="1"/>
          </p:cNvSpPr>
          <p:nvPr/>
        </p:nvSpPr>
        <p:spPr bwMode="auto">
          <a:xfrm flipV="1">
            <a:off x="3314700" y="3949700"/>
            <a:ext cx="2006600" cy="5461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6" name="Line 102"/>
          <p:cNvSpPr>
            <a:spLocks noChangeShapeType="1"/>
          </p:cNvSpPr>
          <p:nvPr/>
        </p:nvSpPr>
        <p:spPr bwMode="auto">
          <a:xfrm flipV="1">
            <a:off x="3327400" y="3721100"/>
            <a:ext cx="2006600" cy="7747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7" name="Line 103"/>
          <p:cNvSpPr>
            <a:spLocks noChangeShapeType="1"/>
          </p:cNvSpPr>
          <p:nvPr/>
        </p:nvSpPr>
        <p:spPr bwMode="auto">
          <a:xfrm flipV="1">
            <a:off x="3340100" y="3505200"/>
            <a:ext cx="1968500" cy="977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8" name="Line 104"/>
          <p:cNvSpPr>
            <a:spLocks noChangeShapeType="1"/>
          </p:cNvSpPr>
          <p:nvPr/>
        </p:nvSpPr>
        <p:spPr bwMode="auto">
          <a:xfrm flipV="1">
            <a:off x="3302000" y="3276600"/>
            <a:ext cx="2019300" cy="1231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9" name="Line 105"/>
          <p:cNvSpPr>
            <a:spLocks noChangeShapeType="1"/>
          </p:cNvSpPr>
          <p:nvPr/>
        </p:nvSpPr>
        <p:spPr bwMode="auto">
          <a:xfrm flipV="1">
            <a:off x="3276600" y="3048000"/>
            <a:ext cx="2044700" cy="1473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10" name="Rectangle 106"/>
          <p:cNvSpPr>
            <a:spLocks noChangeArrowheads="1"/>
          </p:cNvSpPr>
          <p:nvPr/>
        </p:nvSpPr>
        <p:spPr bwMode="auto">
          <a:xfrm>
            <a:off x="4306888" y="4038600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411" name="Rectangle 107"/>
          <p:cNvSpPr>
            <a:spLocks noChangeArrowheads="1"/>
          </p:cNvSpPr>
          <p:nvPr/>
        </p:nvSpPr>
        <p:spPr bwMode="auto">
          <a:xfrm>
            <a:off x="4162425" y="38227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6412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56417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413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0" y="152400"/>
            <a:ext cx="902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15 Wedges </a:t>
            </a:r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in 4 Categories</a:t>
            </a:r>
          </a:p>
        </p:txBody>
      </p:sp>
      <p:sp>
        <p:nvSpPr>
          <p:cNvPr id="56415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6416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3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escape_hyb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" y="1143000"/>
            <a:ext cx="357663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4" descr="AFB_Steam_plant_DOE_photo_hi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9225" y="0"/>
            <a:ext cx="34845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0" y="3048000"/>
            <a:ext cx="541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Double the fuel efficiency of the world’s cars </a:t>
            </a:r>
            <a:r>
              <a:rPr lang="en-US" b="1" u="sng">
                <a:solidFill>
                  <a:srgbClr val="FF0000"/>
                </a:solidFill>
                <a:latin typeface="Arial" pitchFamily="-1" charset="0"/>
              </a:rPr>
              <a:t>or</a:t>
            </a: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 halve miles traveled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5467350" y="2743200"/>
            <a:ext cx="3067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-1" charset="0"/>
              </a:rPr>
              <a:t>Produce today’s electric capacity with double today’s efficiency</a:t>
            </a: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5324475" y="3886200"/>
            <a:ext cx="2905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-1" charset="0"/>
              </a:rPr>
              <a:t>Use best efficiency practices in all residential and commercial buildings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5313363" y="4648200"/>
            <a:ext cx="3467100" cy="1938338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Replacing all the world’s incandescent bulbs with CFL’s would provide 1/4 of one wedge</a:t>
            </a:r>
          </a:p>
        </p:txBody>
      </p:sp>
      <p:pic>
        <p:nvPicPr>
          <p:cNvPr id="91144" name="Picture 9" descr="Air Leakage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010025"/>
            <a:ext cx="3363913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6" name="Text Box 10"/>
          <p:cNvSpPr txBox="1">
            <a:spLocks noChangeArrowheads="1"/>
          </p:cNvSpPr>
          <p:nvPr/>
        </p:nvSpPr>
        <p:spPr bwMode="auto">
          <a:xfrm>
            <a:off x="76200" y="-84665"/>
            <a:ext cx="515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i="1" dirty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Efficiency</a:t>
            </a:r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152400" y="4054475"/>
            <a:ext cx="1619250" cy="830263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Arial" pitchFamily="-1" charset="0"/>
              </a:rPr>
              <a:t>There are about 600 million cars today, with 2 billion projected for 2061</a:t>
            </a:r>
          </a:p>
        </p:txBody>
      </p:sp>
      <p:sp>
        <p:nvSpPr>
          <p:cNvPr id="91147" name="Text Box 12"/>
          <p:cNvSpPr txBox="1">
            <a:spLocks noChangeArrowheads="1"/>
          </p:cNvSpPr>
          <p:nvPr/>
        </p:nvSpPr>
        <p:spPr bwMode="auto">
          <a:xfrm>
            <a:off x="5819775" y="3390900"/>
            <a:ext cx="3248025" cy="45720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Arial" pitchFamily="-1" charset="0"/>
              </a:rPr>
              <a:t>Average coal plant efficiency is 32% today</a:t>
            </a:r>
          </a:p>
        </p:txBody>
      </p:sp>
      <p:sp>
        <p:nvSpPr>
          <p:cNvPr id="91148" name="Text Box 14"/>
          <p:cNvSpPr txBox="1">
            <a:spLocks noChangeArrowheads="1"/>
          </p:cNvSpPr>
          <p:nvPr/>
        </p:nvSpPr>
        <p:spPr bwMode="auto">
          <a:xfrm>
            <a:off x="2209800" y="838200"/>
            <a:ext cx="2867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pitchFamily="-1" charset="0"/>
              </a:rPr>
              <a:t>Photos courtesy of Ford Motor Co., DOE,  EPA </a:t>
            </a:r>
          </a:p>
        </p:txBody>
      </p:sp>
      <p:pic>
        <p:nvPicPr>
          <p:cNvPr id="91149" name="Picture 17" descr="cmi-logo-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8" y="903435"/>
            <a:ext cx="8636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22"/>
            <a:ext cx="8534400" cy="762000"/>
          </a:xfrm>
        </p:spPr>
        <p:txBody>
          <a:bodyPr/>
          <a:lstStyle/>
          <a:p>
            <a:r>
              <a:rPr lang="en-US" dirty="0" smtClean="0"/>
              <a:t>Energy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9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480970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6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219099" y="1109866"/>
            <a:ext cx="0" cy="33753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681379" y="5057327"/>
            <a:ext cx="125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215" y="5437083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3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Heat Budgets</a:t>
            </a:r>
            <a:endParaRPr lang="en-US" sz="7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grpSp>
        <p:nvGrpSpPr>
          <p:cNvPr id="25603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605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615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p_tanker_tech_semin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" y="2017713"/>
            <a:ext cx="4116387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0" y="4724400"/>
            <a:ext cx="3838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pitchFamily="-1" charset="0"/>
              </a:rPr>
              <a:t>Substitute </a:t>
            </a:r>
            <a:r>
              <a:rPr lang="en-US" sz="1400" b="1">
                <a:solidFill>
                  <a:srgbClr val="FF0000"/>
                </a:solidFill>
                <a:latin typeface="Arial" pitchFamily="-1" charset="0"/>
              </a:rPr>
              <a:t>1400 natural gas electric plants </a:t>
            </a:r>
            <a:r>
              <a:rPr lang="en-US" sz="1400" b="1">
                <a:latin typeface="Arial" pitchFamily="-1" charset="0"/>
              </a:rPr>
              <a:t>for an equal number of coal-fired facilities</a:t>
            </a:r>
          </a:p>
        </p:txBody>
      </p:sp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304800" y="5799138"/>
            <a:ext cx="7350125" cy="830262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requires an amount of natural gas equal to that used for all purposes today</a:t>
            </a:r>
          </a:p>
        </p:txBody>
      </p:sp>
      <p:sp>
        <p:nvSpPr>
          <p:cNvPr id="415750" name="Text Box 6"/>
          <p:cNvSpPr txBox="1">
            <a:spLocks noChangeArrowheads="1"/>
          </p:cNvSpPr>
          <p:nvPr/>
        </p:nvSpPr>
        <p:spPr bwMode="auto">
          <a:xfrm>
            <a:off x="309562" y="152400"/>
            <a:ext cx="45164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i="1" dirty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Fuel Switching</a:t>
            </a:r>
          </a:p>
        </p:txBody>
      </p:sp>
      <p:pic>
        <p:nvPicPr>
          <p:cNvPr id="9319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228600"/>
            <a:ext cx="4262437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 Box 8"/>
          <p:cNvSpPr txBox="1">
            <a:spLocks noChangeArrowheads="1"/>
          </p:cNvSpPr>
          <p:nvPr/>
        </p:nvSpPr>
        <p:spPr bwMode="auto">
          <a:xfrm>
            <a:off x="5410200" y="4478338"/>
            <a:ext cx="3200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latin typeface="Arial" pitchFamily="-1" charset="0"/>
              </a:rPr>
              <a:t>Photo by J.C. Willett (U.S. Geological Survey). </a:t>
            </a:r>
          </a:p>
        </p:txBody>
      </p:sp>
      <p:pic>
        <p:nvPicPr>
          <p:cNvPr id="93192" name="Picture 11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3" name="AutoShape 3"/>
          <p:cNvSpPr>
            <a:spLocks noChangeArrowheads="1"/>
          </p:cNvSpPr>
          <p:nvPr/>
        </p:nvSpPr>
        <p:spPr bwMode="auto">
          <a:xfrm>
            <a:off x="4127500" y="2476500"/>
            <a:ext cx="1320800" cy="339725"/>
          </a:xfrm>
          <a:prstGeom prst="rightArrow">
            <a:avLst>
              <a:gd name="adj1" fmla="val 50000"/>
              <a:gd name="adj2" fmla="val 11172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Alberta_USGS_storage"/>
          <p:cNvPicPr>
            <a:picLocks noChangeAspect="1" noChangeArrowheads="1"/>
          </p:cNvPicPr>
          <p:nvPr/>
        </p:nvPicPr>
        <p:blipFill>
          <a:blip r:embed="rId3"/>
          <a:srcRect b="6667"/>
          <a:stretch>
            <a:fillRect/>
          </a:stretch>
        </p:blipFill>
        <p:spPr bwMode="auto">
          <a:xfrm>
            <a:off x="3276600" y="465138"/>
            <a:ext cx="58674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76200" y="2163763"/>
            <a:ext cx="3286125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 marL="171450" indent="-171450"/>
            <a:r>
              <a:rPr lang="en-US" sz="1400" b="1">
                <a:latin typeface="Arial" pitchFamily="-1" charset="0"/>
              </a:rPr>
              <a:t>Implement CCS at </a:t>
            </a:r>
          </a:p>
          <a:p>
            <a:pPr marL="171450" indent="-171450"/>
            <a:endParaRPr lang="en-US" sz="1400" b="1">
              <a:latin typeface="Arial" pitchFamily="-1" charset="0"/>
            </a:endParaRP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800 GW coal electric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1600 GW natural gas electric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180 coal synfuels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10 times today’s capacity of hydrogen plants</a:t>
            </a:r>
          </a:p>
          <a:p>
            <a:pPr marL="171450" indent="-171450"/>
            <a:endParaRPr lang="en-US" sz="1600" b="1">
              <a:latin typeface="Arial" pitchFamily="-1" charset="0"/>
            </a:endParaRPr>
          </a:p>
          <a:p>
            <a:pPr marL="171450" indent="-171450"/>
            <a:endParaRPr lang="en-US" sz="1600" b="1">
              <a:latin typeface="Arial" pitchFamily="-1" charset="0"/>
            </a:endParaRPr>
          </a:p>
        </p:txBody>
      </p:sp>
      <p:sp>
        <p:nvSpPr>
          <p:cNvPr id="95236" name="Text Box 3"/>
          <p:cNvSpPr txBox="1">
            <a:spLocks noChangeArrowheads="1"/>
          </p:cNvSpPr>
          <p:nvPr/>
        </p:nvSpPr>
        <p:spPr bwMode="auto">
          <a:xfrm>
            <a:off x="5257800" y="5165725"/>
            <a:ext cx="2824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Graphic courtesy of Alberta Geological Survey 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533400" y="-152400"/>
            <a:ext cx="3505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Carbon Capture &amp; Storage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0" y="5875338"/>
            <a:ext cx="9144000" cy="830262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There are currently three storage projects that each inject </a:t>
            </a:r>
            <a:br>
              <a:rPr lang="en-US" b="1">
                <a:solidFill>
                  <a:srgbClr val="FF0000"/>
                </a:solidFill>
                <a:latin typeface="Arial" pitchFamily="-1" charset="0"/>
              </a:rPr>
            </a:b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1 million tons of CO</a:t>
            </a:r>
            <a:r>
              <a:rPr lang="en-US" b="1" baseline="-25000">
                <a:solidFill>
                  <a:srgbClr val="FF0000"/>
                </a:solidFill>
                <a:latin typeface="Arial" pitchFamily="-1" charset="0"/>
              </a:rPr>
              <a:t>2</a:t>
            </a: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 per year – by 2061 we’d need 3500.</a:t>
            </a:r>
          </a:p>
        </p:txBody>
      </p:sp>
      <p:pic>
        <p:nvPicPr>
          <p:cNvPr id="95239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7244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876800" y="0"/>
            <a:ext cx="4267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pitchFamily="-1" charset="0"/>
              </a:rPr>
              <a:t>Triple </a:t>
            </a:r>
            <a:r>
              <a:rPr lang="en-US" sz="2000" b="1">
                <a:latin typeface="Arial" pitchFamily="-1" charset="0"/>
              </a:rPr>
              <a:t>the world’s nuclear electricity capacity by 2061</a:t>
            </a:r>
          </a:p>
        </p:txBody>
      </p:sp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153988" y="201613"/>
            <a:ext cx="34655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chemeClr val="accent2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Nuclear Electricity</a:t>
            </a:r>
          </a:p>
        </p:txBody>
      </p:sp>
      <p:pic>
        <p:nvPicPr>
          <p:cNvPr id="97284" name="Picture 4" descr="nrc_Limerick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3763" y="1336675"/>
            <a:ext cx="5411787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319963" y="5318125"/>
            <a:ext cx="15954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Graphic courtesy of NRC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81000" y="5505450"/>
            <a:ext cx="7239000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The rate of installation required for a wedge from electricity  is equal to the global rate of nuclear expansion from 1975-1990.</a:t>
            </a:r>
          </a:p>
        </p:txBody>
      </p:sp>
      <p:pic>
        <p:nvPicPr>
          <p:cNvPr id="97287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5024438" y="76200"/>
            <a:ext cx="41195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rgbClr val="0000FF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Wind Electricity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105400" y="19050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Install </a:t>
            </a:r>
            <a:r>
              <a:rPr lang="en-US" sz="2000" b="1">
                <a:solidFill>
                  <a:srgbClr val="FF0000"/>
                </a:solidFill>
                <a:latin typeface="Arial" pitchFamily="-1" charset="0"/>
              </a:rPr>
              <a:t>1 million 2 MW windmills </a:t>
            </a:r>
            <a:r>
              <a:rPr lang="en-US" sz="2000" b="1">
                <a:latin typeface="Arial" pitchFamily="-1" charset="0"/>
              </a:rPr>
              <a:t>to replace coal-based electricity, </a:t>
            </a:r>
          </a:p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OR</a:t>
            </a:r>
          </a:p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Use 2 million windmills to produce hydrogen fuel</a:t>
            </a:r>
          </a:p>
        </p:txBody>
      </p:sp>
      <p:pic>
        <p:nvPicPr>
          <p:cNvPr id="99332" name="Picture 4" descr="DOE_w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603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667000" y="4848225"/>
            <a:ext cx="1482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Photo courtesy of DOE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914400" y="5562600"/>
            <a:ext cx="5181600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worth of wind electricity will require increasing current capacity by a factor of 30</a:t>
            </a:r>
          </a:p>
        </p:txBody>
      </p:sp>
      <p:pic>
        <p:nvPicPr>
          <p:cNvPr id="99335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andia_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2195513"/>
            <a:ext cx="50800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Fig. 29 - The Carlisle Hou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050" y="565150"/>
            <a:ext cx="566896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5943600" y="152400"/>
            <a:ext cx="320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rgbClr val="0000FF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Solar Electricity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4838700" y="4254500"/>
            <a:ext cx="49164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 pitchFamily="-1" charset="0"/>
              </a:rPr>
              <a:t>Photos courtesy of DOE Photovoltaics Program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152400" y="3810000"/>
            <a:ext cx="3470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pitchFamily="-1" charset="0"/>
              </a:rPr>
              <a:t>Install 20,000 square kilometers for dedicated use by 2054 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04800" y="5943600"/>
            <a:ext cx="6199188" cy="830263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of solar electricity would mean increasing current capacity 700 times</a:t>
            </a:r>
          </a:p>
        </p:txBody>
      </p:sp>
      <p:pic>
        <p:nvPicPr>
          <p:cNvPr id="101384" name="Picture 10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9408"/>
            <a:ext cx="5257800" cy="2407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1" y="48641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5207000" y="2057400"/>
            <a:ext cx="355600" cy="3175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7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8"/>
          <p:cNvSpPr txBox="1">
            <a:spLocks noChangeArrowheads="1"/>
          </p:cNvSpPr>
          <p:nvPr/>
        </p:nvSpPr>
        <p:spPr bwMode="auto">
          <a:xfrm>
            <a:off x="1865313" y="4794250"/>
            <a:ext cx="7278687" cy="1754188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Using current practices, one wedge requires planting an area the size of India with biofuels crops</a:t>
            </a:r>
          </a:p>
        </p:txBody>
      </p:sp>
      <p:sp>
        <p:nvSpPr>
          <p:cNvPr id="5017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pitchFamily="-1" charset="0"/>
            </a:endParaRPr>
          </a:p>
          <a:p>
            <a:pPr>
              <a:defRPr/>
            </a:pPr>
            <a:endParaRPr lang="en-US">
              <a:latin typeface="Times New Roman" pitchFamily="-1" charset="0"/>
            </a:endParaRPr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07963" y="152400"/>
            <a:ext cx="3465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 err="1">
                <a:latin typeface="Arial Black"/>
                <a:cs typeface="Arial Black"/>
              </a:rPr>
              <a:t>Biofuels</a:t>
            </a:r>
            <a:endParaRPr lang="en-US" sz="4800" b="1" i="1" dirty="0">
              <a:latin typeface="Arial Black"/>
              <a:cs typeface="Arial Black"/>
            </a:endParaRPr>
          </a:p>
        </p:txBody>
      </p:sp>
      <p:sp>
        <p:nvSpPr>
          <p:cNvPr id="103429" name="Text Box 6"/>
          <p:cNvSpPr txBox="1">
            <a:spLocks noChangeArrowheads="1"/>
          </p:cNvSpPr>
          <p:nvPr/>
        </p:nvSpPr>
        <p:spPr bwMode="auto">
          <a:xfrm>
            <a:off x="3051175" y="6613525"/>
            <a:ext cx="1573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Photo courtesy of NREL </a:t>
            </a:r>
          </a:p>
        </p:txBody>
      </p:sp>
      <p:sp>
        <p:nvSpPr>
          <p:cNvPr id="103430" name="Text Box 9"/>
          <p:cNvSpPr txBox="1">
            <a:spLocks noChangeArrowheads="1"/>
          </p:cNvSpPr>
          <p:nvPr/>
        </p:nvSpPr>
        <p:spPr bwMode="auto">
          <a:xfrm>
            <a:off x="274638" y="1036638"/>
            <a:ext cx="29718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Scale up current global ethanol production by 30 times</a:t>
            </a:r>
          </a:p>
        </p:txBody>
      </p:sp>
      <p:sp>
        <p:nvSpPr>
          <p:cNvPr id="103431" name="Oval 11"/>
          <p:cNvSpPr>
            <a:spLocks noChangeArrowheads="1"/>
          </p:cNvSpPr>
          <p:nvPr/>
        </p:nvSpPr>
        <p:spPr bwMode="auto">
          <a:xfrm>
            <a:off x="323850" y="5343525"/>
            <a:ext cx="1562100" cy="74295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2" name="Text Box 12"/>
          <p:cNvSpPr txBox="1">
            <a:spLocks noChangeArrowheads="1"/>
          </p:cNvSpPr>
          <p:nvPr/>
        </p:nvSpPr>
        <p:spPr bwMode="auto">
          <a:xfrm>
            <a:off x="527050" y="5502275"/>
            <a:ext cx="148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T, H / $$</a:t>
            </a:r>
          </a:p>
        </p:txBody>
      </p:sp>
      <p:pic>
        <p:nvPicPr>
          <p:cNvPr id="103433" name="Picture 13" descr="NREL_PIX_biofu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563" y="166688"/>
            <a:ext cx="366077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16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9"/>
          <p:cNvSpPr txBox="1">
            <a:spLocks noChangeArrowheads="1"/>
          </p:cNvSpPr>
          <p:nvPr/>
        </p:nvSpPr>
        <p:spPr bwMode="auto">
          <a:xfrm>
            <a:off x="0" y="4846638"/>
            <a:ext cx="4821238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Conservation tillage is currently practiced on less than 10% of global cropland </a:t>
            </a:r>
          </a:p>
        </p:txBody>
      </p:sp>
      <p:sp>
        <p:nvSpPr>
          <p:cNvPr id="5222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pitchFamily="-1" charset="0"/>
            </a:endParaRPr>
          </a:p>
          <a:p>
            <a:pPr>
              <a:defRPr/>
            </a:pPr>
            <a:endParaRPr lang="en-US">
              <a:latin typeface="Times New Roman" pitchFamily="-1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95288" y="228600"/>
            <a:ext cx="5124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latin typeface="Arial Black"/>
                <a:cs typeface="Arial Black"/>
              </a:rPr>
              <a:t>Natural Sinks</a:t>
            </a:r>
          </a:p>
        </p:txBody>
      </p:sp>
      <p:pic>
        <p:nvPicPr>
          <p:cNvPr id="105477" name="Picture 5" descr="SUNY_stonybrook_forest2"/>
          <p:cNvPicPr>
            <a:picLocks noChangeAspect="1" noChangeArrowheads="1"/>
          </p:cNvPicPr>
          <p:nvPr/>
        </p:nvPicPr>
        <p:blipFill>
          <a:blip r:embed="rId3"/>
          <a:srcRect t="12460"/>
          <a:stretch>
            <a:fillRect/>
          </a:stretch>
        </p:blipFill>
        <p:spPr bwMode="auto">
          <a:xfrm>
            <a:off x="338138" y="1168400"/>
            <a:ext cx="42354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4343400" y="6438900"/>
            <a:ext cx="3890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Photos courtesy of NREL, SUNY Stonybrook, United Nations FAO</a:t>
            </a:r>
          </a:p>
        </p:txBody>
      </p:sp>
      <p:pic>
        <p:nvPicPr>
          <p:cNvPr id="105479" name="Picture 10" descr="braz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25" y="2633663"/>
            <a:ext cx="29908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Text Box 11"/>
          <p:cNvSpPr txBox="1">
            <a:spLocks noChangeArrowheads="1"/>
          </p:cNvSpPr>
          <p:nvPr/>
        </p:nvSpPr>
        <p:spPr bwMode="auto">
          <a:xfrm>
            <a:off x="5338763" y="0"/>
            <a:ext cx="3805237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/>
              <a:t>Eliminate tropical deforestation</a:t>
            </a:r>
          </a:p>
          <a:p>
            <a:pPr>
              <a:spcAft>
                <a:spcPts val="1800"/>
              </a:spcAft>
            </a:pPr>
            <a:r>
              <a:rPr lang="en-US" sz="3600" b="1"/>
              <a:t>OR</a:t>
            </a:r>
          </a:p>
          <a:p>
            <a:pPr>
              <a:spcAft>
                <a:spcPts val="1800"/>
              </a:spcAft>
            </a:pPr>
            <a:r>
              <a:rPr lang="en-US" sz="3600" b="1"/>
              <a:t>Plant new forests over an area the size of the USA</a:t>
            </a:r>
          </a:p>
          <a:p>
            <a:pPr>
              <a:spcAft>
                <a:spcPts val="1800"/>
              </a:spcAft>
            </a:pPr>
            <a:r>
              <a:rPr lang="en-US" sz="3600" b="1"/>
              <a:t>OR</a:t>
            </a:r>
          </a:p>
          <a:p>
            <a:pPr>
              <a:spcAft>
                <a:spcPts val="1800"/>
              </a:spcAft>
            </a:pPr>
            <a:r>
              <a:rPr lang="en-US" sz="3600" b="1"/>
              <a:t>Use conservation tillage on </a:t>
            </a:r>
            <a:r>
              <a:rPr lang="en-US" sz="3600" b="1" i="1"/>
              <a:t>all</a:t>
            </a:r>
            <a:r>
              <a:rPr lang="en-US" sz="3600" b="1"/>
              <a:t> cropland</a:t>
            </a:r>
            <a:endParaRPr lang="en-US" sz="3600"/>
          </a:p>
        </p:txBody>
      </p:sp>
      <p:sp>
        <p:nvSpPr>
          <p:cNvPr id="105481" name="Oval 17"/>
          <p:cNvSpPr>
            <a:spLocks noChangeArrowheads="1"/>
          </p:cNvSpPr>
          <p:nvPr/>
        </p:nvSpPr>
        <p:spPr bwMode="auto">
          <a:xfrm>
            <a:off x="77788" y="5978525"/>
            <a:ext cx="1419225" cy="74295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2" name="Text Box 18"/>
          <p:cNvSpPr txBox="1">
            <a:spLocks noChangeArrowheads="1"/>
          </p:cNvSpPr>
          <p:nvPr/>
        </p:nvSpPr>
        <p:spPr bwMode="auto">
          <a:xfrm>
            <a:off x="439738" y="614997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B / $</a:t>
            </a:r>
          </a:p>
        </p:txBody>
      </p:sp>
      <p:pic>
        <p:nvPicPr>
          <p:cNvPr id="105483" name="Picture 20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Wedge.summ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0857" r="6677" b="23531"/>
          <a:stretch>
            <a:fillRect/>
          </a:stretch>
        </p:blipFill>
        <p:spPr bwMode="auto">
          <a:xfrm>
            <a:off x="-6350" y="25400"/>
            <a:ext cx="69469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91238" y="657225"/>
            <a:ext cx="31242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5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Wedges Summary</a:t>
            </a:r>
          </a:p>
        </p:txBody>
      </p:sp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7077075" y="2555875"/>
            <a:ext cx="185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For stabilization of emissions </a:t>
            </a:r>
            <a:br>
              <a:rPr lang="en-US" b="1"/>
            </a:br>
            <a:r>
              <a:rPr lang="en-US" b="1"/>
              <a:t>(</a:t>
            </a:r>
            <a:r>
              <a:rPr lang="en-US" b="1">
                <a:solidFill>
                  <a:srgbClr val="FF0000"/>
                </a:solidFill>
              </a:rPr>
              <a:t>not CO</a:t>
            </a:r>
            <a:r>
              <a:rPr lang="en-US" b="1" baseline="-25000">
                <a:solidFill>
                  <a:srgbClr val="FF0000"/>
                </a:solidFill>
              </a:rPr>
              <a:t>2</a:t>
            </a:r>
            <a:r>
              <a:rPr lang="en-US" b="1"/>
              <a:t>) pick any 8 of these 15</a:t>
            </a:r>
          </a:p>
        </p:txBody>
      </p:sp>
    </p:spTree>
    <p:extLst>
      <p:ext uri="{BB962C8B-B14F-4D97-AF65-F5344CB8AC3E}">
        <p14:creationId xmlns:p14="http://schemas.microsoft.com/office/powerpoint/2010/main" val="15113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 b="1">
              <a:solidFill>
                <a:srgbClr val="FF0000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3900" dirty="0">
                <a:latin typeface="Arial Rounded MT Bold"/>
                <a:cs typeface="Arial Rounded MT Bold"/>
              </a:rPr>
              <a:t>Dancing Molecules and Heat Rays!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pitchFamily="-1" charset="-128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pitchFamily="-1" charset="-128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  <a:sym typeface="ＭＳ Ｐゴシック" pitchFamily="-1" charset="-128"/>
              </a:rPr>
              <a:t/>
            </a:r>
            <a:br>
              <a:rPr lang="en-US">
                <a:latin typeface="Arial Rounded MT Bold"/>
                <a:ea typeface="ＭＳ Ｐゴシック" pitchFamily="-1" charset="-128"/>
                <a:cs typeface="Arial Rounded MT Bold"/>
                <a:sym typeface="ＭＳ Ｐゴシック" pitchFamily="-1" charset="-128"/>
              </a:rPr>
            </a:br>
            <a:endParaRPr lang="en-US">
              <a:latin typeface="Arial Rounded MT Bold"/>
              <a:ea typeface="ＭＳ Ｐゴシック" pitchFamily="-1" charset="-128"/>
              <a:cs typeface="Arial Rounded MT Bold"/>
              <a:sym typeface="ＭＳ Ｐゴシック" pitchFamily="-1" charset="-128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by these molecules, but not very well</a:t>
            </a:r>
          </a:p>
        </p:txBody>
      </p:sp>
      <p:grpSp>
        <p:nvGrpSpPr>
          <p:cNvPr id="28676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8692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93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grpSp>
        <p:nvGrpSpPr>
          <p:cNvPr id="28677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8690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91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680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8688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689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dirty="0">
                  <a:solidFill>
                    <a:srgbClr val="FFFFFF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8681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8686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687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solidFill>
                    <a:srgbClr val="FFFFFF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sp>
        <p:nvSpPr>
          <p:cNvPr id="28682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79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9408"/>
            <a:ext cx="5257800" cy="2407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1" y="48641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5207000" y="2057400"/>
            <a:ext cx="355600" cy="3175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ce-of-solar-power-drop-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5555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900" y="152400"/>
            <a:ext cx="5956300" cy="2349500"/>
          </a:xfrm>
        </p:spPr>
        <p:txBody>
          <a:bodyPr/>
          <a:lstStyle/>
          <a:p>
            <a:r>
              <a:rPr lang="en-US" dirty="0" smtClean="0"/>
              <a:t>Price of Solar PV Cells</a:t>
            </a:r>
            <a:br>
              <a:rPr lang="en-US" dirty="0" smtClean="0"/>
            </a:br>
            <a:r>
              <a:rPr lang="en-US" sz="4800" dirty="0" smtClean="0"/>
              <a:t>$/watt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3276600"/>
            <a:ext cx="6781800" cy="2997200"/>
          </a:xfrm>
        </p:spPr>
        <p:txBody>
          <a:bodyPr/>
          <a:lstStyle/>
          <a:p>
            <a:r>
              <a:rPr lang="en-US" dirty="0" smtClean="0"/>
              <a:t>Price per watt has fallen by 99%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Fallen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80% since 2008</a:t>
            </a:r>
          </a:p>
          <a:p>
            <a:r>
              <a:rPr lang="en-US" dirty="0" smtClean="0"/>
              <a:t>Now close to parity with coal or gas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4279938">
            <a:off x="215900" y="35940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1980s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2140" y="54101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4140200" y="60325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8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&amp; Benefits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193800"/>
            <a:ext cx="9042400" cy="566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7129" y="5434911"/>
            <a:ext cx="628890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Height</a:t>
            </a:r>
            <a:r>
              <a:rPr lang="en-US" dirty="0" smtClean="0">
                <a:latin typeface="Arial Rounded MT Bold"/>
                <a:cs typeface="Arial Rounded MT Bold"/>
              </a:rPr>
              <a:t> of each bar is cost per ton of CO2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Width</a:t>
            </a:r>
            <a:r>
              <a:rPr lang="en-US" dirty="0" smtClean="0">
                <a:latin typeface="Arial Rounded MT Bold"/>
                <a:cs typeface="Arial Rounded MT Bold"/>
              </a:rPr>
              <a:t> of each bar is emissions reduction</a:t>
            </a:r>
          </a:p>
          <a:p>
            <a:r>
              <a:rPr lang="en-US" dirty="0" smtClean="0">
                <a:latin typeface="Arial Rounded MT Bold"/>
                <a:cs typeface="Arial Rounded MT Bold"/>
              </a:rPr>
              <a:t>Balance positive and negative areas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5349" y="995445"/>
            <a:ext cx="445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McKinsey &amp; Company (2009)</a:t>
            </a:r>
          </a:p>
        </p:txBody>
      </p:sp>
    </p:spTree>
    <p:extLst>
      <p:ext uri="{BB962C8B-B14F-4D97-AF65-F5344CB8AC3E}">
        <p14:creationId xmlns:p14="http://schemas.microsoft.com/office/powerpoint/2010/main" val="34573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Imagine it’s 1800, </a:t>
            </a:r>
            <a:b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and you’re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</a:pPr>
            <a:r>
              <a:rPr lang="en-US" sz="2800" dirty="0">
                <a:latin typeface="Comic Sans MS" pitchFamily="-1" charset="0"/>
              </a:rPr>
              <a:t>Somebody presents you with a grand idea for transforming the world economy: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 dirty="0">
                <a:solidFill>
                  <a:srgbClr val="0000FF"/>
                </a:solidFill>
                <a:latin typeface="Comic Sans MS" pitchFamily="-1" charset="0"/>
              </a:rPr>
              <a:t>Dig 8 billion tons of carbon out of the ground every year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 dirty="0">
                <a:solidFill>
                  <a:srgbClr val="0000FF"/>
                </a:solidFill>
                <a:latin typeface="Comic Sans MS" pitchFamily="-1" charset="0"/>
              </a:rPr>
              <a:t>Build a system of pipelines, supertankers, railroads, highways, and trucks to deliver it to every street corner on the planet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 dirty="0">
                <a:solidFill>
                  <a:srgbClr val="0000FF"/>
                </a:solidFill>
                <a:latin typeface="Comic Sans MS" pitchFamily="-1" charset="0"/>
              </a:rPr>
              <a:t>Build millions of cars every year, and millions of miles of roads to drive them on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 dirty="0">
                <a:solidFill>
                  <a:srgbClr val="0000FF"/>
                </a:solidFill>
                <a:latin typeface="Comic Sans MS" pitchFamily="-1" charset="0"/>
              </a:rPr>
              <a:t>Generate and pipe enough electricity to every house to power lights &amp; stereos &amp; plasma TVs</a:t>
            </a:r>
          </a:p>
          <a:p>
            <a:pPr marL="342900" indent="-342900">
              <a:spcBef>
                <a:spcPct val="30000"/>
              </a:spcBef>
            </a:pPr>
            <a:endParaRPr lang="en-US" sz="2800" dirty="0">
              <a:latin typeface="Comic Sans MS" pitchFamily="-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Imagine it’s 1800, </a:t>
            </a:r>
            <a:b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and you’re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</a:pPr>
            <a:r>
              <a:rPr lang="en-US" sz="2800">
                <a:latin typeface="Comic Sans MS" pitchFamily="-1" charset="0"/>
              </a:rPr>
              <a:t>Somebody presents you with a grand idea for transforming the world economy: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Dig 8 billion tons of carbon out of the ground every year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Build a system of pipelines, supertankers, railroads, highways, and trucks to deliver it to every street corner on the planet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Build millions of cars every year, and millions of miles of roads to drive them on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Generate and pipe enough electricity to every house to power lights &amp; stereos &amp; plasma TVs</a:t>
            </a:r>
          </a:p>
          <a:p>
            <a:pPr marL="342900" indent="-342900">
              <a:spcBef>
                <a:spcPct val="30000"/>
              </a:spcBef>
            </a:pPr>
            <a:endParaRPr lang="en-US" sz="2800">
              <a:latin typeface="Comic Sans MS" pitchFamily="-1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108549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50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i="1">
                  <a:solidFill>
                    <a:srgbClr val="FF0000"/>
                  </a:solidFill>
                  <a:latin typeface="Comic Sans MS" pitchFamily="-1" charset="0"/>
                </a:rPr>
                <a:t>…  “and here’s the itemized bill …”</a:t>
              </a:r>
            </a:p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435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$72T/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1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Free Market Solutions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511175" y="1219200"/>
            <a:ext cx="8520113" cy="52226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ea typeface="ＭＳ Ｐゴシック" charset="0"/>
              </a:rPr>
              <a:t>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new industrial revolution </a:t>
            </a:r>
            <a:r>
              <a:rPr lang="en-US" dirty="0">
                <a:ea typeface="ＭＳ Ｐゴシック" charset="0"/>
              </a:rPr>
              <a:t>won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altLang="ja-JP" dirty="0">
                <a:ea typeface="ＭＳ Ｐゴシック" charset="0"/>
              </a:rPr>
              <a:t>t happen because people want to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do the right thing</a:t>
            </a:r>
            <a:r>
              <a:rPr lang="ja-JP" altLang="en-US" dirty="0">
                <a:ea typeface="ＭＳ Ｐゴシック" charset="0"/>
              </a:rPr>
              <a:t>”</a:t>
            </a:r>
            <a:endParaRPr lang="en-US" altLang="ja-JP" dirty="0">
              <a:ea typeface="ＭＳ Ｐゴシック" charset="0"/>
            </a:endParaRPr>
          </a:p>
          <a:p>
            <a:pPr>
              <a:spcAft>
                <a:spcPts val="1800"/>
              </a:spcAft>
            </a:pPr>
            <a:r>
              <a:rPr lang="en-US" dirty="0">
                <a:ea typeface="ＭＳ Ｐゴシック" charset="0"/>
              </a:rPr>
              <a:t>The government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can</a:t>
            </a:r>
            <a:r>
              <a:rPr lang="ja-JP" altLang="en-US" dirty="0">
                <a:solidFill>
                  <a:srgbClr val="FF0000"/>
                </a:solidFill>
                <a:ea typeface="ＭＳ Ｐゴシック" charset="0"/>
              </a:rPr>
              <a:t>’</a:t>
            </a:r>
            <a:r>
              <a:rPr lang="en-US" altLang="ja-JP" dirty="0">
                <a:solidFill>
                  <a:srgbClr val="FF0000"/>
                </a:solidFill>
                <a:ea typeface="ＭＳ Ｐゴシック" charset="0"/>
              </a:rPr>
              <a:t>t just pass a law </a:t>
            </a:r>
            <a:r>
              <a:rPr lang="en-US" altLang="ja-JP" dirty="0">
                <a:ea typeface="ＭＳ Ｐゴシック" charset="0"/>
              </a:rPr>
              <a:t>and create a new global energy economy, any more than they could 200 years ago</a:t>
            </a:r>
          </a:p>
          <a:p>
            <a:pPr>
              <a:spcAft>
                <a:spcPts val="1800"/>
              </a:spcAft>
            </a:pPr>
            <a:r>
              <a:rPr lang="en-US" dirty="0">
                <a:ea typeface="ＭＳ Ｐゴシック" charset="0"/>
              </a:rPr>
              <a:t>If low-carbon-footprint goods and services cost less than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dirtier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ones, </a:t>
            </a:r>
            <a:r>
              <a:rPr lang="en-US" altLang="ja-JP" dirty="0" smtClean="0">
                <a:ea typeface="ＭＳ Ｐゴシック" charset="0"/>
              </a:rPr>
              <a:t/>
            </a:r>
            <a:br>
              <a:rPr lang="en-US" altLang="ja-JP" dirty="0" smtClean="0">
                <a:ea typeface="ＭＳ Ｐゴシック" charset="0"/>
              </a:rPr>
            </a:br>
            <a:r>
              <a:rPr lang="en-US" altLang="ja-JP" dirty="0" smtClean="0">
                <a:solidFill>
                  <a:srgbClr val="FF0000"/>
                </a:solidFill>
                <a:ea typeface="ＭＳ Ｐゴシック" charset="0"/>
              </a:rPr>
              <a:t>people </a:t>
            </a:r>
            <a:r>
              <a:rPr lang="en-US" altLang="ja-JP" dirty="0">
                <a:solidFill>
                  <a:srgbClr val="FF0000"/>
                </a:solidFill>
                <a:ea typeface="ＭＳ Ｐゴシック" charset="0"/>
              </a:rPr>
              <a:t>will buy </a:t>
            </a:r>
            <a:r>
              <a:rPr lang="en-US" altLang="ja-JP" dirty="0" smtClean="0">
                <a:solidFill>
                  <a:srgbClr val="FF0000"/>
                </a:solidFill>
                <a:ea typeface="ＭＳ Ｐゴシック" charset="0"/>
              </a:rPr>
              <a:t>them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ea typeface="ＭＳ Ｐゴシック" charset="0"/>
              </a:rPr>
              <a:t>Role of policy is to set incentives and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then get out of the way 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8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138113"/>
            <a:ext cx="8537575" cy="776287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dirty="0"/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6063" y="990600"/>
            <a:ext cx="8205787" cy="58674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3100" dirty="0" smtClean="0">
                <a:ea typeface="ＭＳ Ｐゴシック" pitchFamily="-1" charset="-128"/>
                <a:cs typeface="ＭＳ Ｐゴシック" pitchFamily="-1" charset="-128"/>
              </a:rPr>
              <a:t>Some people say:  </a:t>
            </a:r>
          </a:p>
          <a:p>
            <a:pPr marL="782638" lvl="1" indent="-284163" eaLnBrk="1" hangingPunct="1">
              <a:spcAft>
                <a:spcPts val="1800"/>
              </a:spcAft>
            </a:pPr>
            <a:r>
              <a:rPr lang="en-US" sz="3100" dirty="0" smtClean="0">
                <a:solidFill>
                  <a:srgbClr val="FF0000"/>
                </a:solidFill>
              </a:rPr>
              <a:t>“Modern wealth is due to the subsidy of cheap fossil fuel. When we stop burning coal we’ll freeze in the dark!”</a:t>
            </a:r>
          </a:p>
          <a:p>
            <a:pPr eaLnBrk="1" hangingPunct="1">
              <a:buClr>
                <a:srgbClr val="000000"/>
              </a:buClr>
            </a:pPr>
            <a:r>
              <a:rPr lang="en-US" sz="3100" dirty="0" smtClean="0">
                <a:ea typeface="ＭＳ Ｐゴシック" pitchFamily="-1" charset="-128"/>
                <a:cs typeface="ＭＳ Ｐゴシック" pitchFamily="-1" charset="-128"/>
              </a:rPr>
              <a:t>I prefer:</a:t>
            </a:r>
          </a:p>
          <a:p>
            <a:pPr marL="782638" lvl="1" indent="-284163" eaLnBrk="1" hangingPunct="1"/>
            <a:r>
              <a:rPr lang="en-US" sz="3100" dirty="0" smtClean="0">
                <a:solidFill>
                  <a:srgbClr val="FF0000"/>
                </a:solidFill>
              </a:rPr>
              <a:t>“Modern wealth results from ingenuity and hard work. Before we run out of oil, we’ll invent energy technologies for the 21</a:t>
            </a:r>
            <a:r>
              <a:rPr lang="en-US" sz="3100" baseline="31000" dirty="0" smtClean="0">
                <a:solidFill>
                  <a:srgbClr val="FF0000"/>
                </a:solidFill>
              </a:rPr>
              <a:t>st</a:t>
            </a:r>
            <a:r>
              <a:rPr lang="en-US" sz="3100" dirty="0" smtClean="0">
                <a:solidFill>
                  <a:srgbClr val="FF0000"/>
                </a:solidFill>
              </a:rPr>
              <a:t> Century. </a:t>
            </a:r>
          </a:p>
          <a:p>
            <a:pPr marL="782638" lvl="1" indent="-284163" eaLnBrk="1" hangingPunct="1"/>
            <a:r>
              <a:rPr lang="en-US" sz="3500" b="1" dirty="0" smtClean="0">
                <a:solidFill>
                  <a:srgbClr val="FF0000"/>
                </a:solidFill>
              </a:rPr>
              <a:t>Our future is bright.</a:t>
            </a:r>
            <a:r>
              <a:rPr lang="en-US" sz="3100" dirty="0" smtClean="0">
                <a:solidFill>
                  <a:srgbClr val="FF0000"/>
                </a:solidFill>
              </a:rPr>
              <a:t>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98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3900" dirty="0">
                <a:latin typeface="Arial Rounded MT Bold"/>
                <a:cs typeface="Arial Rounded MT Bold"/>
              </a:rPr>
              <a:t>Dancing Molecules and Heat Rays!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pitchFamily="-1" charset="-128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pitchFamily="-1" charset="-128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  <a:sym typeface="ＭＳ Ｐゴシック" pitchFamily="-1" charset="-128"/>
              </a:rPr>
              <a:t/>
            </a:r>
            <a:br>
              <a:rPr lang="en-US">
                <a:latin typeface="Arial Rounded MT Bold"/>
                <a:ea typeface="ＭＳ Ｐゴシック" pitchFamily="-1" charset="-128"/>
                <a:cs typeface="Arial Rounded MT Bold"/>
                <a:sym typeface="ＭＳ Ｐゴシック" pitchFamily="-1" charset="-128"/>
              </a:rPr>
            </a:br>
            <a:endParaRPr lang="en-US">
              <a:latin typeface="Arial Rounded MT Bold"/>
              <a:ea typeface="ＭＳ Ｐゴシック" pitchFamily="-1" charset="-128"/>
              <a:cs typeface="Arial Rounded MT Bold"/>
              <a:sym typeface="ＭＳ Ｐゴシック" pitchFamily="-1" charset="-128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pitchFamily="-1" charset="-128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9701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Molecules that have many ways to wiggle are called </a:t>
            </a:r>
            <a:r>
              <a:rPr lang="en-US" b="1" i="1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“Greenhouse” molecules</a:t>
            </a:r>
          </a:p>
        </p:txBody>
      </p:sp>
      <p:grpSp>
        <p:nvGrpSpPr>
          <p:cNvPr id="29702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9730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731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9728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729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9704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9726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7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</a:p>
          </p:txBody>
        </p:sp>
      </p:grp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9724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5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H</a:t>
              </a:r>
            </a:p>
          </p:txBody>
        </p:sp>
      </p:grpSp>
      <p:grpSp>
        <p:nvGrpSpPr>
          <p:cNvPr id="29706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9722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3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H</a:t>
              </a:r>
            </a:p>
          </p:txBody>
        </p:sp>
      </p:grpSp>
      <p:grpSp>
        <p:nvGrpSpPr>
          <p:cNvPr id="29707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9720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721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sp>
        <p:nvSpPr>
          <p:cNvPr id="29708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9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1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2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3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4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5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6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7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8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9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8142</TotalTime>
  <Words>3016</Words>
  <Application>Microsoft Macintosh PowerPoint</Application>
  <PresentationFormat>On-screen Show (4:3)</PresentationFormat>
  <Paragraphs>586</Paragraphs>
  <Slides>79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New Presentation</vt:lpstr>
      <vt:lpstr>Worksheet</vt:lpstr>
      <vt:lpstr>Climate Change How it Works Climate Sensitivity Vulnerability Solutions &amp; Costs</vt:lpstr>
      <vt:lpstr>Climate Change Primer</vt:lpstr>
      <vt:lpstr>Climate Change Primer</vt:lpstr>
      <vt:lpstr>Ever Wonder Why?</vt:lpstr>
      <vt:lpstr>Location!   Location!   Location!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Sense</vt:lpstr>
      <vt:lpstr>Common Myth #1</vt:lpstr>
      <vt:lpstr>Common Myth #1</vt:lpstr>
      <vt:lpstr>Climate Change Primer</vt:lpstr>
      <vt:lpstr>Cause and Effect</vt:lpstr>
      <vt:lpstr>Learning from the Past</vt:lpstr>
      <vt:lpstr>Ice Age World</vt:lpstr>
      <vt:lpstr>CO2 and the Ice Ages</vt:lpstr>
      <vt:lpstr>Climate Forcing</vt:lpstr>
      <vt:lpstr>Reconstructed Climate Forcing Since 1000 AD</vt:lpstr>
      <vt:lpstr>The Past 2000 Years</vt:lpstr>
      <vt:lpstr>Second Millennium Analog</vt:lpstr>
      <vt:lpstr>Climate Sensitivity to enhanced CO2</vt:lpstr>
      <vt:lpstr>CO2 and the Future</vt:lpstr>
      <vt:lpstr>Climate Change Primer</vt:lpstr>
      <vt:lpstr>How much warmer?</vt:lpstr>
      <vt:lpstr>Where is it 10°F Warmer</vt:lpstr>
      <vt:lpstr>Shanghai, China 1990</vt:lpstr>
      <vt:lpstr>Shanghai, China 2012</vt:lpstr>
      <vt:lpstr>Common Myth #2</vt:lpstr>
      <vt:lpstr>A Region On the Edge</vt:lpstr>
      <vt:lpstr>Snowpack</vt:lpstr>
      <vt:lpstr>Insect Pests</vt:lpstr>
      <vt:lpstr>Western US Wildfires</vt:lpstr>
      <vt:lpstr>PowerPoint Presentation</vt:lpstr>
      <vt:lpstr>Economic Development</vt:lpstr>
      <vt:lpstr>The “Kaya Identity”</vt:lpstr>
      <vt:lpstr>Population is not  the driver of future climate!</vt:lpstr>
      <vt:lpstr>Fuel Uses in USA</vt:lpstr>
      <vt:lpstr>PowerPoint Presentation</vt:lpstr>
      <vt:lpstr>PowerPoint Presentation</vt:lpstr>
      <vt:lpstr>PowerPoint Presentation</vt:lpstr>
      <vt:lpstr>PowerPoint Presentation</vt:lpstr>
      <vt:lpstr>National Emissions</vt:lpstr>
      <vt:lpstr>Dramatic contrast – history versus future</vt:lpstr>
      <vt:lpstr>Climate Change Primer</vt:lpstr>
      <vt:lpstr>Solutions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PowerPoint Presentation</vt:lpstr>
      <vt:lpstr>Energy Efficiency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Resource</vt:lpstr>
      <vt:lpstr>PowerPoint Presentation</vt:lpstr>
      <vt:lpstr>PowerPoint Presentation</vt:lpstr>
      <vt:lpstr>PowerPoint Presentation</vt:lpstr>
      <vt:lpstr>Climate Change Primer</vt:lpstr>
      <vt:lpstr>Costs</vt:lpstr>
      <vt:lpstr>Costs</vt:lpstr>
      <vt:lpstr>Solar Resource</vt:lpstr>
      <vt:lpstr>Price of Solar PV Cells $/watt </vt:lpstr>
      <vt:lpstr>Costs &amp; Benefits</vt:lpstr>
      <vt:lpstr>Imagine it’s 1800,  and you’re in charge …</vt:lpstr>
      <vt:lpstr>Imagine it’s 1800,  and you’re in charge …</vt:lpstr>
      <vt:lpstr>Who Built That?</vt:lpstr>
      <vt:lpstr>Free Market Solutions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96</cp:revision>
  <cp:lastPrinted>2014-03-20T23:51:37Z</cp:lastPrinted>
  <dcterms:created xsi:type="dcterms:W3CDTF">2011-09-22T22:03:13Z</dcterms:created>
  <dcterms:modified xsi:type="dcterms:W3CDTF">2015-02-27T22:50:14Z</dcterms:modified>
</cp:coreProperties>
</file>