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76" r:id="rId3"/>
    <p:sldId id="306" r:id="rId4"/>
    <p:sldId id="307" r:id="rId5"/>
    <p:sldId id="324" r:id="rId6"/>
    <p:sldId id="326" r:id="rId7"/>
    <p:sldId id="320" r:id="rId8"/>
    <p:sldId id="327" r:id="rId9"/>
    <p:sldId id="278" r:id="rId10"/>
    <p:sldId id="279" r:id="rId11"/>
    <p:sldId id="319" r:id="rId12"/>
    <p:sldId id="281" r:id="rId13"/>
    <p:sldId id="282" r:id="rId14"/>
    <p:sldId id="283" r:id="rId15"/>
    <p:sldId id="284" r:id="rId16"/>
    <p:sldId id="286" r:id="rId17"/>
    <p:sldId id="287" r:id="rId18"/>
    <p:sldId id="288" r:id="rId19"/>
    <p:sldId id="29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C5"/>
    <a:srgbClr val="262626"/>
    <a:srgbClr val="B3CC95"/>
    <a:srgbClr val="4FCC95"/>
    <a:srgbClr val="EBEBEB"/>
    <a:srgbClr val="E6B122"/>
    <a:srgbClr val="00467F"/>
    <a:srgbClr val="ED6B17"/>
    <a:srgbClr val="AC1227"/>
    <a:srgbClr val="B512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84732" autoAdjust="0"/>
  </p:normalViewPr>
  <p:slideViewPr>
    <p:cSldViewPr snapToGrid="0">
      <p:cViewPr>
        <p:scale>
          <a:sx n="66" d="100"/>
          <a:sy n="66" d="100"/>
        </p:scale>
        <p:origin x="-6656" y="-288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01F2F3-3C79-9945-A1FD-0ABE2B986A63}" type="datetimeFigureOut">
              <a:rPr lang="en-US" smtClean="0"/>
              <a:t>5/27/15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A5724C7-23F8-3541-B880-0D520376E4DC}" type="slidenum">
              <a:rPr lang="en-US" smtClean="0"/>
              <a:t>‹#›</a:t>
            </a:fld>
            <a:endParaRPr lang="en-US" dirty="0"/>
          </a:p>
        </p:txBody>
      </p:sp>
    </p:spTree>
    <p:extLst>
      <p:ext uri="{BB962C8B-B14F-4D97-AF65-F5344CB8AC3E}">
        <p14:creationId xmlns:p14="http://schemas.microsoft.com/office/powerpoint/2010/main" val="2137701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E37FB-B506-194B-8AE7-A17F4899D42C}" type="datetimeFigureOut">
              <a:rPr lang="en-US" smtClean="0"/>
              <a:t>5/27/15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43065-A108-6D41-97C6-B1EC7575455F}" type="slidenum">
              <a:rPr lang="en-US" smtClean="0"/>
              <a:t>‹#›</a:t>
            </a:fld>
            <a:endParaRPr lang="en-US" dirty="0"/>
          </a:p>
        </p:txBody>
      </p:sp>
    </p:spTree>
    <p:extLst>
      <p:ext uri="{BB962C8B-B14F-4D97-AF65-F5344CB8AC3E}">
        <p14:creationId xmlns:p14="http://schemas.microsoft.com/office/powerpoint/2010/main" val="16303301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switch</a:t>
            </a:r>
            <a:r>
              <a:rPr lang="en-US" baseline="0" dirty="0" smtClean="0"/>
              <a:t> the image, click on the flag pic and delete it.  Insert or paste another picture (Please note: too low of resolution and it will not look very good, too much and the file size will get very large) and then send it to back so that it goes behind the header and footer.</a:t>
            </a:r>
            <a:endParaRPr lang="en-US" dirty="0"/>
          </a:p>
        </p:txBody>
      </p:sp>
      <p:sp>
        <p:nvSpPr>
          <p:cNvPr id="4" name="Slide Number Placeholder 3"/>
          <p:cNvSpPr>
            <a:spLocks noGrp="1"/>
          </p:cNvSpPr>
          <p:nvPr>
            <p:ph type="sldNum" sz="quarter" idx="10"/>
          </p:nvPr>
        </p:nvSpPr>
        <p:spPr/>
        <p:txBody>
          <a:bodyPr/>
          <a:lstStyle/>
          <a:p>
            <a:fld id="{95C43065-A108-6D41-97C6-B1EC7575455F}" type="slidenum">
              <a:rPr lang="en-US" smtClean="0"/>
              <a:t>1</a:t>
            </a:fld>
            <a:endParaRPr lang="en-US" dirty="0"/>
          </a:p>
        </p:txBody>
      </p:sp>
    </p:spTree>
    <p:extLst>
      <p:ext uri="{BB962C8B-B14F-4D97-AF65-F5344CB8AC3E}">
        <p14:creationId xmlns:p14="http://schemas.microsoft.com/office/powerpoint/2010/main" val="70034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FC was first in Colorado to offer voluntary wind subscription in 1998</a:t>
            </a:r>
          </a:p>
          <a:p>
            <a:r>
              <a:rPr lang="en-US" dirty="0" smtClean="0"/>
              <a:t>2003 energy policy set a renewable energy goal; was focused n operation of the electric utility</a:t>
            </a:r>
          </a:p>
          <a:p>
            <a:r>
              <a:rPr lang="en-US" dirty="0" smtClean="0"/>
              <a:t>2009 Energy Policy acknowledged the role of carbon and GHG (and therefore </a:t>
            </a:r>
            <a:r>
              <a:rPr lang="en-US" dirty="0" err="1" smtClean="0"/>
              <a:t>nat</a:t>
            </a:r>
            <a:r>
              <a:rPr lang="en-US" dirty="0" smtClean="0"/>
              <a:t> gas) in energy policy</a:t>
            </a:r>
          </a:p>
          <a:p>
            <a:r>
              <a:rPr lang="en-US" dirty="0" smtClean="0"/>
              <a:t>2015 Energy policy has expanded the definition of energy to </a:t>
            </a:r>
            <a:r>
              <a:rPr lang="en-US" dirty="0" err="1" smtClean="0"/>
              <a:t>elec</a:t>
            </a:r>
            <a:r>
              <a:rPr lang="en-US" dirty="0" smtClean="0"/>
              <a:t>, </a:t>
            </a:r>
            <a:r>
              <a:rPr lang="en-US" dirty="0" err="1" smtClean="0"/>
              <a:t>nat</a:t>
            </a:r>
            <a:r>
              <a:rPr lang="en-US" dirty="0" smtClean="0"/>
              <a:t> gas and </a:t>
            </a:r>
            <a:r>
              <a:rPr lang="en-US" dirty="0" err="1" smtClean="0"/>
              <a:t>transp</a:t>
            </a:r>
            <a:r>
              <a:rPr lang="en-US" dirty="0" smtClean="0"/>
              <a:t> (all usable forms of energy) </a:t>
            </a:r>
            <a:endParaRPr lang="en-US" dirty="0"/>
          </a:p>
        </p:txBody>
      </p:sp>
      <p:sp>
        <p:nvSpPr>
          <p:cNvPr id="4" name="Slide Number Placeholder 3"/>
          <p:cNvSpPr>
            <a:spLocks noGrp="1"/>
          </p:cNvSpPr>
          <p:nvPr>
            <p:ph type="sldNum" sz="quarter" idx="10"/>
          </p:nvPr>
        </p:nvSpPr>
        <p:spPr/>
        <p:txBody>
          <a:bodyPr/>
          <a:lstStyle/>
          <a:p>
            <a:fld id="{95C43065-A108-6D41-97C6-B1EC7575455F}" type="slidenum">
              <a:rPr lang="en-US" smtClean="0"/>
              <a:t>2</a:t>
            </a:fld>
            <a:endParaRPr lang="en-US" dirty="0"/>
          </a:p>
        </p:txBody>
      </p:sp>
    </p:spTree>
    <p:extLst>
      <p:ext uri="{BB962C8B-B14F-4D97-AF65-F5344CB8AC3E}">
        <p14:creationId xmlns:p14="http://schemas.microsoft.com/office/powerpoint/2010/main" val="202014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Note: 2020 goal will be challenging for us to meet, but can’t be called “aspirational”. Many cities across the county have this goal and some cites have met it (</a:t>
            </a:r>
          </a:p>
          <a:p>
            <a:r>
              <a:rPr lang="en-US" sz="1200" kern="1200" dirty="0" smtClean="0">
                <a:solidFill>
                  <a:schemeClr val="tx1"/>
                </a:solidFill>
                <a:effectLst/>
                <a:latin typeface="+mn-lt"/>
                <a:ea typeface="+mn-ea"/>
                <a:cs typeface="+mn-cs"/>
              </a:rPr>
              <a:t>No US city has an 80% by 2030 goal that I am aware of</a:t>
            </a:r>
          </a:p>
          <a:p>
            <a:r>
              <a:rPr lang="en-US" sz="1200" kern="1200" dirty="0" smtClean="0">
                <a:solidFill>
                  <a:schemeClr val="tx1"/>
                </a:solidFill>
                <a:effectLst/>
                <a:latin typeface="+mn-lt"/>
                <a:ea typeface="+mn-ea"/>
                <a:cs typeface="+mn-cs"/>
              </a:rPr>
              <a:t>A few cities in the world have carbon neutral goal by 2050, including Seattle.</a:t>
            </a:r>
          </a:p>
          <a:p>
            <a:r>
              <a:rPr lang="en-US" sz="1200" kern="1200" dirty="0" smtClean="0">
                <a:solidFill>
                  <a:schemeClr val="tx1"/>
                </a:solidFill>
                <a:effectLst/>
                <a:latin typeface="+mn-lt"/>
                <a:ea typeface="+mn-ea"/>
                <a:cs typeface="+mn-cs"/>
              </a:rPr>
              <a:t>Vancouver BC has a goal to have 100% renewable energy within 20 years 2035</a:t>
            </a:r>
          </a:p>
          <a:p>
            <a:r>
              <a:rPr lang="en-US" sz="1200" kern="1200" dirty="0" smtClean="0">
                <a:solidFill>
                  <a:schemeClr val="tx1"/>
                </a:solidFill>
                <a:effectLst/>
                <a:latin typeface="+mn-lt"/>
                <a:ea typeface="+mn-ea"/>
                <a:cs typeface="+mn-cs"/>
              </a:rPr>
              <a:t>Burlington, Vermont, the state's largest city, recently became the first in the country to use 100 percent renewable energy for its residents' electricity needs. </a:t>
            </a:r>
          </a:p>
          <a:p>
            <a:r>
              <a:rPr lang="en-US" sz="1200" kern="1200" dirty="0" smtClean="0">
                <a:solidFill>
                  <a:schemeClr val="tx1"/>
                </a:solidFill>
                <a:effectLst/>
                <a:latin typeface="+mn-lt"/>
                <a:ea typeface="+mn-ea"/>
                <a:cs typeface="+mn-cs"/>
              </a:rPr>
              <a:t>CSU has a carbon neural goal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C43065-A108-6D41-97C6-B1EC7575455F}" type="slidenum">
              <a:rPr lang="en-US" smtClean="0"/>
              <a:t>9</a:t>
            </a:fld>
            <a:endParaRPr lang="en-US" dirty="0"/>
          </a:p>
        </p:txBody>
      </p:sp>
    </p:spTree>
    <p:extLst>
      <p:ext uri="{BB962C8B-B14F-4D97-AF65-F5344CB8AC3E}">
        <p14:creationId xmlns:p14="http://schemas.microsoft.com/office/powerpoint/2010/main" val="2186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29657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274841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145010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37708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21400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10382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1"/>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128354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30193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7565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99701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B336A68-D5C4-EF40-B998-6E375F9C805C}" type="slidenum">
              <a:rPr lang="en-US" smtClean="0"/>
              <a:t>‹#›</a:t>
            </a:fld>
            <a:endParaRPr lang="en-US" dirty="0"/>
          </a:p>
        </p:txBody>
      </p:sp>
    </p:spTree>
    <p:extLst>
      <p:ext uri="{BB962C8B-B14F-4D97-AF65-F5344CB8AC3E}">
        <p14:creationId xmlns:p14="http://schemas.microsoft.com/office/powerpoint/2010/main" val="15670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72498" y="558232"/>
            <a:ext cx="7765696" cy="58532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15138" y="1461822"/>
            <a:ext cx="8310838" cy="466434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625823" y="6314000"/>
            <a:ext cx="2133600" cy="365125"/>
          </a:xfrm>
          <a:prstGeom prst="rect">
            <a:avLst/>
          </a:prstGeom>
        </p:spPr>
        <p:txBody>
          <a:bodyPr vert="horz" lIns="91440" tIns="45720" rIns="91440" bIns="45720" rtlCol="0" anchor="ctr"/>
          <a:lstStyle>
            <a:lvl1pPr algn="r">
              <a:defRPr sz="1200">
                <a:solidFill>
                  <a:srgbClr val="FFFFFF"/>
                </a:solidFill>
              </a:defRPr>
            </a:lvl1pPr>
          </a:lstStyle>
          <a:p>
            <a:fld id="{6B336A68-D5C4-EF40-B998-6E375F9C805C}" type="slidenum">
              <a:rPr lang="en-US" smtClean="0"/>
              <a:pPr/>
              <a:t>‹#›</a:t>
            </a:fld>
            <a:endParaRPr lang="en-US" dirty="0"/>
          </a:p>
        </p:txBody>
      </p:sp>
    </p:spTree>
    <p:extLst>
      <p:ext uri="{BB962C8B-B14F-4D97-AF65-F5344CB8AC3E}">
        <p14:creationId xmlns:p14="http://schemas.microsoft.com/office/powerpoint/2010/main" val="232614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r" defTabSz="457200" rtl="0" eaLnBrk="1" latinLnBrk="0" hangingPunct="1">
        <a:spcBef>
          <a:spcPct val="0"/>
        </a:spcBef>
        <a:buNone/>
        <a:defRPr sz="2800" kern="120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2"/>
          </a:solidFill>
          <a:latin typeface="Arial"/>
          <a:ea typeface="+mn-ea"/>
          <a:cs typeface="Arial"/>
        </a:defRPr>
      </a:lvl2pPr>
      <a:lvl3pPr marL="1143000" indent="-228600" algn="l" defTabSz="457200" rtl="0" eaLnBrk="1" latinLnBrk="0" hangingPunct="1">
        <a:spcBef>
          <a:spcPct val="20000"/>
        </a:spcBef>
        <a:buFont typeface="Lucida Grande"/>
        <a:buChar char="-"/>
        <a:defRPr sz="2000" kern="1200">
          <a:solidFill>
            <a:schemeClr val="bg2"/>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smith@fcgov.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emf"/><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6456"/>
            <a:ext cx="9144000" cy="6092056"/>
          </a:xfrm>
          <a:prstGeom prst="rect">
            <a:avLst/>
          </a:prstGeom>
          <a:ln>
            <a:noFill/>
          </a:ln>
          <a:effectLst>
            <a:outerShdw blurRad="50800" dist="38100" dir="2700000" algn="tl" rotWithShape="0">
              <a:prstClr val="black">
                <a:alpha val="40000"/>
              </a:prstClr>
            </a:outerShdw>
          </a:effectLst>
        </p:spPr>
      </p:pic>
      <p:pic>
        <p:nvPicPr>
          <p:cNvPr id="9" name="Picture 8" descr="FootOverla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429250"/>
            <a:ext cx="9144000" cy="1428750"/>
          </a:xfrm>
          <a:prstGeom prst="rect">
            <a:avLst/>
          </a:prstGeom>
        </p:spPr>
      </p:pic>
      <p:sp>
        <p:nvSpPr>
          <p:cNvPr id="6" name="Footer Placeholder 3"/>
          <p:cNvSpPr txBox="1">
            <a:spLocks/>
          </p:cNvSpPr>
          <p:nvPr/>
        </p:nvSpPr>
        <p:spPr>
          <a:xfrm>
            <a:off x="3378324" y="6150097"/>
            <a:ext cx="5562600"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spc="6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130000"/>
              </a:lnSpc>
            </a:pPr>
            <a:r>
              <a:rPr lang="en-US" sz="2000" spc="0" smtClean="0">
                <a:latin typeface="Arial"/>
                <a:cs typeface="Arial"/>
              </a:rPr>
              <a:t>April </a:t>
            </a:r>
            <a:r>
              <a:rPr lang="en-US" sz="2000" spc="0" dirty="0" smtClean="0">
                <a:latin typeface="Arial"/>
                <a:cs typeface="Arial"/>
              </a:rPr>
              <a:t>29, 2015</a:t>
            </a:r>
          </a:p>
          <a:p>
            <a:pPr algn="r">
              <a:lnSpc>
                <a:spcPct val="130000"/>
              </a:lnSpc>
            </a:pPr>
            <a:r>
              <a:rPr lang="en-US" sz="2000" spc="0" dirty="0" smtClean="0">
                <a:latin typeface="Arial"/>
                <a:cs typeface="Arial"/>
              </a:rPr>
              <a:t>Lucinda Smith </a:t>
            </a:r>
            <a:endParaRPr lang="en-US" sz="2000" spc="0" dirty="0">
              <a:latin typeface="Arial"/>
              <a:cs typeface="Arial"/>
            </a:endParaRPr>
          </a:p>
        </p:txBody>
      </p:sp>
      <p:pic>
        <p:nvPicPr>
          <p:cNvPr id="8" name="Picture 7" descr="HeaderOverlay.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9144000" cy="1631156"/>
          </a:xfrm>
          <a:prstGeom prst="rect">
            <a:avLst/>
          </a:prstGeom>
        </p:spPr>
      </p:pic>
      <p:sp>
        <p:nvSpPr>
          <p:cNvPr id="11" name="Title 1"/>
          <p:cNvSpPr txBox="1">
            <a:spLocks/>
          </p:cNvSpPr>
          <p:nvPr/>
        </p:nvSpPr>
        <p:spPr>
          <a:xfrm>
            <a:off x="-412174" y="146456"/>
            <a:ext cx="9224577" cy="585325"/>
          </a:xfrm>
          <a:prstGeom prst="rect">
            <a:avLst/>
          </a:prstGeom>
        </p:spPr>
        <p:txBody>
          <a:bodyPr vert="horz" lIns="91440" tIns="45720" rIns="91440" bIns="45720" rtlCol="0" anchor="ctr">
            <a:noAutofit/>
          </a:bodyPr>
          <a:lstStyle>
            <a:lvl1pPr algn="r" defTabSz="457200" rtl="0" eaLnBrk="1" latinLnBrk="0" hangingPunct="1">
              <a:spcBef>
                <a:spcPct val="0"/>
              </a:spcBef>
              <a:buNone/>
              <a:defRPr sz="2800" kern="1200">
                <a:solidFill>
                  <a:schemeClr val="bg1"/>
                </a:solidFill>
                <a:latin typeface="Arial"/>
                <a:ea typeface="+mj-ea"/>
                <a:cs typeface="Arial"/>
              </a:defRPr>
            </a:lvl1pPr>
          </a:lstStyle>
          <a:p>
            <a:r>
              <a:rPr lang="en-US" sz="2400" b="1" dirty="0" smtClean="0"/>
              <a:t>Climate Action Plan Process</a:t>
            </a:r>
            <a:endParaRPr lang="en-US" dirty="0">
              <a:solidFill>
                <a:srgbClr val="5790C5"/>
              </a:solidFill>
            </a:endParaRPr>
          </a:p>
        </p:txBody>
      </p:sp>
    </p:spTree>
    <p:extLst>
      <p:ext uri="{BB962C8B-B14F-4D97-AF65-F5344CB8AC3E}">
        <p14:creationId xmlns:p14="http://schemas.microsoft.com/office/powerpoint/2010/main" val="1004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10</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10</a:t>
            </a:fld>
            <a:endParaRPr lang="en-US" dirty="0"/>
          </a:p>
        </p:txBody>
      </p:sp>
      <p:sp>
        <p:nvSpPr>
          <p:cNvPr id="6" name="Rectangle 5"/>
          <p:cNvSpPr/>
          <p:nvPr/>
        </p:nvSpPr>
        <p:spPr>
          <a:xfrm>
            <a:off x="4201885" y="1621971"/>
            <a:ext cx="4572000" cy="2585323"/>
          </a:xfrm>
          <a:prstGeom prst="rect">
            <a:avLst/>
          </a:prstGeom>
          <a:ln>
            <a:noFill/>
          </a:ln>
        </p:spPr>
        <p:txBody>
          <a:bodyPr>
            <a:spAutoFit/>
          </a:bodyPr>
          <a:lstStyle/>
          <a:p>
            <a:pPr lvl="0"/>
            <a:r>
              <a:rPr lang="en-US" sz="2200" b="1" dirty="0" smtClean="0">
                <a:latin typeface="Arial" panose="020B0604020202020204" pitchFamily="34" charset="0"/>
                <a:cs typeface="Arial" panose="020B0604020202020204" pitchFamily="34" charset="0"/>
              </a:rPr>
              <a:t>Climate Action Plan (CAP)</a:t>
            </a:r>
          </a:p>
          <a:p>
            <a:pPr lvl="0"/>
            <a:r>
              <a:rPr lang="en-US" sz="2200" b="1" dirty="0" smtClean="0">
                <a:latin typeface="Arial" panose="020B0604020202020204" pitchFamily="34" charset="0"/>
                <a:cs typeface="Arial" panose="020B0604020202020204" pitchFamily="34" charset="0"/>
              </a:rPr>
              <a:t>Framework </a:t>
            </a:r>
          </a:p>
          <a:p>
            <a:pPr lvl="0"/>
            <a:endParaRPr lang="en-US" sz="2200" b="1"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High level strategic plan</a:t>
            </a: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Requires periodic updates</a:t>
            </a: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Each action requires further  analysis and vetting</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756" y="1235133"/>
            <a:ext cx="3928533" cy="5107093"/>
          </a:xfrm>
          <a:prstGeom prst="rect">
            <a:avLst/>
          </a:prstGeom>
        </p:spPr>
      </p:pic>
      <p:sp>
        <p:nvSpPr>
          <p:cNvPr id="8" name="Rectangle 7"/>
          <p:cNvSpPr/>
          <p:nvPr/>
        </p:nvSpPr>
        <p:spPr>
          <a:xfrm>
            <a:off x="3657600" y="626293"/>
            <a:ext cx="5465804" cy="523220"/>
          </a:xfrm>
          <a:prstGeom prst="rect">
            <a:avLst/>
          </a:prstGeom>
        </p:spPr>
        <p:txBody>
          <a:bodyPr wrap="square">
            <a:spAutoFit/>
          </a:bodyPr>
          <a:lstStyle/>
          <a:p>
            <a:pPr algn="r" eaLnBrk="1" hangingPunct="1">
              <a:defRPr/>
            </a:pPr>
            <a:r>
              <a:rPr lang="en-US" sz="2800" b="1" kern="0" dirty="0" smtClean="0">
                <a:solidFill>
                  <a:schemeClr val="bg1"/>
                </a:solidFill>
                <a:latin typeface="Arial" panose="020B0604020202020204" pitchFamily="34" charset="0"/>
                <a:cs typeface="Arial" panose="020B0604020202020204" pitchFamily="34" charset="0"/>
              </a:rPr>
              <a:t>2015 CAP Framework</a:t>
            </a:r>
            <a:endParaRPr lang="en-US" sz="28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4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11</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11</a:t>
            </a:fld>
            <a:endParaRPr lang="en-US" dirty="0"/>
          </a:p>
        </p:txBody>
      </p:sp>
      <p:sp>
        <p:nvSpPr>
          <p:cNvPr id="4" name="Slide Number Placeholder 3"/>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11</a:t>
            </a:fld>
            <a:endParaRPr lang="en-US" dirty="0"/>
          </a:p>
        </p:txBody>
      </p:sp>
      <p:sp>
        <p:nvSpPr>
          <p:cNvPr id="5" name="Title 1"/>
          <p:cNvSpPr txBox="1">
            <a:spLocks/>
          </p:cNvSpPr>
          <p:nvPr/>
        </p:nvSpPr>
        <p:spPr>
          <a:xfrm>
            <a:off x="1436955" y="399142"/>
            <a:ext cx="7765696" cy="585325"/>
          </a:xfrm>
          <a:prstGeom prst="rect">
            <a:avLst/>
          </a:prstGeom>
        </p:spPr>
        <p:txBody>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b="1" dirty="0" smtClean="0"/>
              <a:t>Climate Action Plan Framework</a:t>
            </a:r>
          </a:p>
          <a:p>
            <a:pPr fontAlgn="auto">
              <a:spcAft>
                <a:spcPts val="0"/>
              </a:spcAft>
            </a:pPr>
            <a:r>
              <a:rPr lang="en-US" b="1" dirty="0" smtClean="0"/>
              <a:t>Strategies</a:t>
            </a:r>
            <a:br>
              <a:rPr lang="en-US" b="1" dirty="0" smtClean="0"/>
            </a:br>
            <a:endParaRPr lang="en-US" b="1" dirty="0"/>
          </a:p>
        </p:txBody>
      </p:sp>
      <p:sp>
        <p:nvSpPr>
          <p:cNvPr id="6" name="Slide Number Placeholder 3"/>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11</a:t>
            </a:fld>
            <a:endParaRPr lang="en-US" dirty="0"/>
          </a:p>
        </p:txBody>
      </p:sp>
      <p:pic>
        <p:nvPicPr>
          <p:cNvPr id="7" name="Picture 6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07476" y="1261447"/>
            <a:ext cx="3495175" cy="505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28601" y="1498600"/>
            <a:ext cx="5486399" cy="3785652"/>
          </a:xfrm>
          <a:prstGeom prst="rect">
            <a:avLst/>
          </a:prstGeom>
        </p:spPr>
        <p:txBody>
          <a:bodyPr wrap="square">
            <a:spAutoFit/>
          </a:bodyPr>
          <a:lstStyle/>
          <a:p>
            <a:pPr marL="342900" indent="-342900" eaLnBrk="0" fontAlgn="base" hangingPunct="0">
              <a:spcBef>
                <a:spcPct val="0"/>
              </a:spcBef>
              <a:spcAft>
                <a:spcPct val="0"/>
              </a:spcAft>
              <a:buFont typeface="Courier New" panose="02070309020205020404" pitchFamily="49" charset="0"/>
              <a:buChar char="o"/>
              <a:tabLst>
                <a:tab pos="4459288" algn="l"/>
              </a:tabLst>
            </a:pPr>
            <a:r>
              <a:rPr lang="en-US" sz="2400" b="1" dirty="0" smtClean="0">
                <a:solidFill>
                  <a:prstClr val="black"/>
                </a:solidFill>
                <a:latin typeface="Arial" panose="020B0604020202020204" pitchFamily="34" charset="0"/>
                <a:cs typeface="Arial" panose="020B0604020202020204" pitchFamily="34" charset="0"/>
              </a:rPr>
              <a:t>BUILDINGS </a:t>
            </a:r>
          </a:p>
          <a:p>
            <a:pPr eaLnBrk="0" fontAlgn="base" hangingPunct="0">
              <a:spcBef>
                <a:spcPct val="0"/>
              </a:spcBef>
              <a:spcAft>
                <a:spcPct val="0"/>
              </a:spcAft>
              <a:tabLst>
                <a:tab pos="4459288" algn="l"/>
              </a:tabLst>
            </a:pPr>
            <a:r>
              <a:rPr lang="en-US" sz="2400" b="1" dirty="0">
                <a:solidFill>
                  <a:schemeClr val="bg2">
                    <a:lumMod val="50000"/>
                  </a:schemeClr>
                </a:solidFill>
                <a:latin typeface="Arial" panose="020B0604020202020204" pitchFamily="34" charset="0"/>
                <a:cs typeface="Arial" panose="020B0604020202020204" pitchFamily="34" charset="0"/>
              </a:rPr>
              <a:t> </a:t>
            </a:r>
            <a:r>
              <a:rPr lang="en-US" sz="2400" b="1" dirty="0" smtClean="0">
                <a:solidFill>
                  <a:schemeClr val="bg2">
                    <a:lumMod val="50000"/>
                  </a:schemeClr>
                </a:solidFill>
                <a:latin typeface="Arial" panose="020B0604020202020204" pitchFamily="34" charset="0"/>
                <a:cs typeface="Arial" panose="020B0604020202020204" pitchFamily="34" charset="0"/>
              </a:rPr>
              <a:t>  (71% of emissions)</a:t>
            </a:r>
          </a:p>
          <a:p>
            <a:pPr marL="342900" indent="-342900" eaLnBrk="0" fontAlgn="base" hangingPunct="0">
              <a:spcBef>
                <a:spcPct val="0"/>
              </a:spcBef>
              <a:spcAft>
                <a:spcPct val="0"/>
              </a:spcAft>
              <a:buFont typeface="Courier New" panose="02070309020205020404" pitchFamily="49" charset="0"/>
              <a:buChar char="o"/>
              <a:tabLst>
                <a:tab pos="4459288" algn="l"/>
              </a:tabLst>
            </a:pPr>
            <a:endParaRPr lang="en-US" sz="2400" b="1" dirty="0">
              <a:solidFill>
                <a:prstClr val="black"/>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Courier New" panose="02070309020205020404" pitchFamily="49" charset="0"/>
              <a:buChar char="o"/>
              <a:tabLst>
                <a:tab pos="4459288" algn="l"/>
              </a:tabLst>
            </a:pPr>
            <a:r>
              <a:rPr lang="en-US" sz="2400" b="1" dirty="0" smtClean="0">
                <a:solidFill>
                  <a:prstClr val="black"/>
                </a:solidFill>
                <a:latin typeface="Arial" panose="020B0604020202020204" pitchFamily="34" charset="0"/>
                <a:cs typeface="Arial" panose="020B0604020202020204" pitchFamily="34" charset="0"/>
              </a:rPr>
              <a:t>TRANSPORTATION  </a:t>
            </a:r>
          </a:p>
          <a:p>
            <a:pPr eaLnBrk="0" fontAlgn="base" hangingPunct="0">
              <a:spcBef>
                <a:spcPct val="0"/>
              </a:spcBef>
              <a:spcAft>
                <a:spcPct val="0"/>
              </a:spcAft>
              <a:tabLst>
                <a:tab pos="4459288" algn="l"/>
              </a:tabLst>
            </a:pPr>
            <a:r>
              <a:rPr lang="en-US" sz="2400" b="1" dirty="0">
                <a:solidFill>
                  <a:schemeClr val="bg2">
                    <a:lumMod val="50000"/>
                  </a:schemeClr>
                </a:solidFill>
                <a:latin typeface="Arial" panose="020B0604020202020204" pitchFamily="34" charset="0"/>
                <a:cs typeface="Arial" panose="020B0604020202020204" pitchFamily="34" charset="0"/>
              </a:rPr>
              <a:t> </a:t>
            </a:r>
            <a:r>
              <a:rPr lang="en-US" sz="2400" b="1" dirty="0" smtClean="0">
                <a:solidFill>
                  <a:schemeClr val="bg2">
                    <a:lumMod val="50000"/>
                  </a:schemeClr>
                </a:solidFill>
                <a:latin typeface="Arial" panose="020B0604020202020204" pitchFamily="34" charset="0"/>
                <a:cs typeface="Arial" panose="020B0604020202020204" pitchFamily="34" charset="0"/>
              </a:rPr>
              <a:t>   (25% of emissions)</a:t>
            </a:r>
          </a:p>
          <a:p>
            <a:pPr marL="342900" indent="-342900" eaLnBrk="0" fontAlgn="base" hangingPunct="0">
              <a:spcBef>
                <a:spcPct val="0"/>
              </a:spcBef>
              <a:spcAft>
                <a:spcPct val="0"/>
              </a:spcAft>
              <a:buFont typeface="Courier New" panose="02070309020205020404" pitchFamily="49" charset="0"/>
              <a:buChar char="o"/>
              <a:tabLst>
                <a:tab pos="4459288" algn="l"/>
              </a:tabLst>
            </a:pPr>
            <a:endParaRPr lang="en-US" sz="2400" b="1" dirty="0">
              <a:solidFill>
                <a:prstClr val="black"/>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Courier New" panose="02070309020205020404" pitchFamily="49" charset="0"/>
              <a:buChar char="o"/>
              <a:tabLst>
                <a:tab pos="4459288" algn="l"/>
              </a:tabLst>
            </a:pPr>
            <a:r>
              <a:rPr lang="en-US" sz="2400" b="1" dirty="0" smtClean="0">
                <a:solidFill>
                  <a:prstClr val="black"/>
                </a:solidFill>
                <a:latin typeface="Arial" panose="020B0604020202020204" pitchFamily="34" charset="0"/>
                <a:cs typeface="Arial" panose="020B0604020202020204" pitchFamily="34" charset="0"/>
              </a:rPr>
              <a:t>ENERGY SUPPLY  </a:t>
            </a:r>
          </a:p>
          <a:p>
            <a:pPr marL="342900" indent="-342900" eaLnBrk="0" fontAlgn="base" hangingPunct="0">
              <a:spcBef>
                <a:spcPct val="0"/>
              </a:spcBef>
              <a:spcAft>
                <a:spcPct val="0"/>
              </a:spcAft>
              <a:buFont typeface="Courier New" panose="02070309020205020404" pitchFamily="49" charset="0"/>
              <a:buChar char="o"/>
              <a:tabLst>
                <a:tab pos="4459288" algn="l"/>
              </a:tabLst>
            </a:pPr>
            <a:endParaRPr lang="en-US" sz="2400" b="1" dirty="0">
              <a:solidFill>
                <a:prstClr val="black"/>
              </a:solidFill>
              <a:latin typeface="Arial" panose="020B0604020202020204" pitchFamily="34" charset="0"/>
              <a:cs typeface="Arial" panose="020B0604020202020204" pitchFamily="34" charset="0"/>
            </a:endParaRPr>
          </a:p>
          <a:p>
            <a:pPr marL="342900" indent="-342900" eaLnBrk="0" fontAlgn="base" hangingPunct="0">
              <a:spcBef>
                <a:spcPct val="0"/>
              </a:spcBef>
              <a:spcAft>
                <a:spcPct val="0"/>
              </a:spcAft>
              <a:buFont typeface="Courier New" panose="02070309020205020404" pitchFamily="49" charset="0"/>
              <a:buChar char="o"/>
              <a:tabLst>
                <a:tab pos="4459288" algn="l"/>
              </a:tabLst>
            </a:pPr>
            <a:r>
              <a:rPr lang="en-US" sz="2400" b="1" dirty="0" smtClean="0">
                <a:solidFill>
                  <a:prstClr val="black"/>
                </a:solidFill>
                <a:latin typeface="Arial" panose="020B0604020202020204" pitchFamily="34" charset="0"/>
                <a:cs typeface="Arial" panose="020B0604020202020204" pitchFamily="34" charset="0"/>
              </a:rPr>
              <a:t>ROAD </a:t>
            </a:r>
            <a:r>
              <a:rPr lang="en-US" sz="2400" b="1" dirty="0">
                <a:solidFill>
                  <a:prstClr val="black"/>
                </a:solidFill>
                <a:latin typeface="Arial" panose="020B0604020202020204" pitchFamily="34" charset="0"/>
                <a:cs typeface="Arial" panose="020B0604020202020204" pitchFamily="34" charset="0"/>
              </a:rPr>
              <a:t>TO ZERO </a:t>
            </a:r>
            <a:r>
              <a:rPr lang="en-US" sz="2400" b="1" dirty="0" smtClean="0">
                <a:solidFill>
                  <a:prstClr val="black"/>
                </a:solidFill>
                <a:latin typeface="Arial" panose="020B0604020202020204" pitchFamily="34" charset="0"/>
                <a:cs typeface="Arial" panose="020B0604020202020204" pitchFamily="34" charset="0"/>
              </a:rPr>
              <a:t>WASTE</a:t>
            </a:r>
          </a:p>
          <a:p>
            <a:pPr eaLnBrk="0" fontAlgn="base" hangingPunct="0">
              <a:spcBef>
                <a:spcPct val="0"/>
              </a:spcBef>
              <a:spcAft>
                <a:spcPct val="0"/>
              </a:spcAft>
              <a:tabLst>
                <a:tab pos="4459288" algn="l"/>
              </a:tabLst>
            </a:pPr>
            <a:r>
              <a:rPr lang="en-US" sz="2400" b="1" dirty="0">
                <a:solidFill>
                  <a:prstClr val="black"/>
                </a:solidFill>
                <a:latin typeface="Arial" panose="020B0604020202020204" pitchFamily="34" charset="0"/>
                <a:cs typeface="Arial" panose="020B0604020202020204" pitchFamily="34" charset="0"/>
              </a:rPr>
              <a:t> </a:t>
            </a:r>
            <a:r>
              <a:rPr lang="en-US" sz="2400" b="1" dirty="0" smtClean="0">
                <a:solidFill>
                  <a:prstClr val="black"/>
                </a:solidFill>
                <a:latin typeface="Arial" panose="020B0604020202020204" pitchFamily="34" charset="0"/>
                <a:cs typeface="Arial" panose="020B0604020202020204" pitchFamily="34" charset="0"/>
              </a:rPr>
              <a:t>   </a:t>
            </a:r>
            <a:r>
              <a:rPr lang="en-US" sz="2400" b="1" dirty="0" smtClean="0">
                <a:solidFill>
                  <a:schemeClr val="bg2">
                    <a:lumMod val="50000"/>
                  </a:schemeClr>
                </a:solidFill>
                <a:latin typeface="Arial" panose="020B0604020202020204" pitchFamily="34" charset="0"/>
                <a:cs typeface="Arial" panose="020B0604020202020204" pitchFamily="34" charset="0"/>
              </a:rPr>
              <a:t>(3% of emissions)</a:t>
            </a:r>
            <a:endParaRPr lang="en-US" sz="2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0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12</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12</a:t>
            </a:fld>
            <a:endParaRPr lang="en-US" dirty="0"/>
          </a:p>
        </p:txBody>
      </p:sp>
      <p:sp>
        <p:nvSpPr>
          <p:cNvPr id="6"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12</a:t>
            </a:fld>
            <a:endParaRPr lang="en-US" dirty="0"/>
          </a:p>
        </p:txBody>
      </p:sp>
      <p:sp>
        <p:nvSpPr>
          <p:cNvPr id="7" name="Title 1"/>
          <p:cNvSpPr txBox="1">
            <a:spLocks/>
          </p:cNvSpPr>
          <p:nvPr/>
        </p:nvSpPr>
        <p:spPr>
          <a:xfrm>
            <a:off x="972498" y="633979"/>
            <a:ext cx="7765696" cy="585325"/>
          </a:xfrm>
          <a:prstGeom prst="rect">
            <a:avLst/>
          </a:prstGeom>
        </p:spPr>
        <p:txBody>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b="1" dirty="0" smtClean="0"/>
              <a:t>BUILDINGS</a:t>
            </a:r>
          </a:p>
        </p:txBody>
      </p:sp>
      <p:sp>
        <p:nvSpPr>
          <p:cNvPr id="8" name="Slide Number Placeholder 3"/>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12</a:t>
            </a:fld>
            <a:endParaRPr lang="en-US" dirty="0"/>
          </a:p>
        </p:txBody>
      </p:sp>
      <p:sp>
        <p:nvSpPr>
          <p:cNvPr id="9" name="TextBox 8"/>
          <p:cNvSpPr txBox="1"/>
          <p:nvPr/>
        </p:nvSpPr>
        <p:spPr>
          <a:xfrm>
            <a:off x="367645" y="1647334"/>
            <a:ext cx="3506232" cy="4154984"/>
          </a:xfrm>
          <a:prstGeom prst="rect">
            <a:avLst/>
          </a:prstGeom>
          <a:noFill/>
        </p:spPr>
        <p:txBody>
          <a:bodyPr wrap="square">
            <a:spAutoFit/>
          </a:bodyPr>
          <a:lstStyle/>
          <a:p>
            <a:pPr>
              <a:defRPr/>
            </a:pPr>
            <a:r>
              <a:rPr lang="en-US" sz="2400" dirty="0" smtClean="0">
                <a:latin typeface="Arial" panose="020B0604020202020204" pitchFamily="34" charset="0"/>
                <a:ea typeface="Helvetica" pitchFamily="34" charset="0"/>
                <a:cs typeface="Arial" panose="020B0604020202020204" pitchFamily="34" charset="0"/>
              </a:rPr>
              <a:t>NEW Buildings</a:t>
            </a:r>
          </a:p>
          <a:p>
            <a:pPr marL="342900" indent="-342900">
              <a:buFont typeface="Courier New" panose="02070309020205020404" pitchFamily="49" charset="0"/>
              <a:buChar char="o"/>
              <a:defRPr/>
            </a:pPr>
            <a:r>
              <a:rPr lang="en-US" sz="2400" dirty="0" smtClean="0">
                <a:latin typeface="Arial" panose="020B0604020202020204" pitchFamily="34" charset="0"/>
                <a:ea typeface="Helvetica" pitchFamily="34" charset="0"/>
                <a:cs typeface="Arial" panose="020B0604020202020204" pitchFamily="34" charset="0"/>
              </a:rPr>
              <a:t>Drive </a:t>
            </a:r>
            <a:r>
              <a:rPr lang="en-US" sz="2400" dirty="0">
                <a:latin typeface="Arial" panose="020B0604020202020204" pitchFamily="34" charset="0"/>
                <a:ea typeface="Helvetica" pitchFamily="34" charset="0"/>
                <a:cs typeface="Arial" panose="020B0604020202020204" pitchFamily="34" charset="0"/>
              </a:rPr>
              <a:t>incrementally downward to net zero </a:t>
            </a:r>
            <a:r>
              <a:rPr lang="en-US" sz="2400" dirty="0" smtClean="0">
                <a:latin typeface="Arial" panose="020B0604020202020204" pitchFamily="34" charset="0"/>
                <a:ea typeface="Helvetica" pitchFamily="34" charset="0"/>
                <a:cs typeface="Arial" panose="020B0604020202020204" pitchFamily="34" charset="0"/>
              </a:rPr>
              <a:t>energy</a:t>
            </a:r>
          </a:p>
          <a:p>
            <a:pPr marL="342900" indent="-342900">
              <a:buFont typeface="Courier New" panose="02070309020205020404" pitchFamily="49" charset="0"/>
              <a:buChar char="o"/>
              <a:defRPr/>
            </a:pPr>
            <a:endParaRPr lang="en-US" sz="2400" dirty="0" smtClean="0">
              <a:latin typeface="Arial" panose="020B0604020202020204" pitchFamily="34" charset="0"/>
              <a:ea typeface="Helvetica" pitchFamily="34" charset="0"/>
              <a:cs typeface="Arial" panose="020B0604020202020204" pitchFamily="34" charset="0"/>
            </a:endParaRPr>
          </a:p>
          <a:p>
            <a:pPr marL="342900" indent="-342900">
              <a:buFont typeface="Courier New" panose="02070309020205020404" pitchFamily="49" charset="0"/>
              <a:buChar char="o"/>
              <a:defRPr/>
            </a:pPr>
            <a:endParaRPr lang="en-US" sz="2400" dirty="0" smtClean="0">
              <a:latin typeface="Arial" panose="020B0604020202020204" pitchFamily="34" charset="0"/>
              <a:ea typeface="Helvetica" pitchFamily="34" charset="0"/>
              <a:cs typeface="Arial" panose="020B0604020202020204" pitchFamily="34" charset="0"/>
            </a:endParaRPr>
          </a:p>
          <a:p>
            <a:pPr>
              <a:defRPr/>
            </a:pPr>
            <a:r>
              <a:rPr lang="en-US" sz="2400" dirty="0" smtClean="0">
                <a:latin typeface="Arial" panose="020B0604020202020204" pitchFamily="34" charset="0"/>
                <a:ea typeface="Helvetica" pitchFamily="34" charset="0"/>
                <a:cs typeface="Arial" panose="020B0604020202020204" pitchFamily="34" charset="0"/>
              </a:rPr>
              <a:t>EXISTING Buildings</a:t>
            </a:r>
          </a:p>
          <a:p>
            <a:pPr marL="342900" indent="-342900">
              <a:buFont typeface="Courier New" panose="02070309020205020404" pitchFamily="49" charset="0"/>
              <a:buChar char="o"/>
              <a:defRPr/>
            </a:pPr>
            <a:r>
              <a:rPr lang="en-US" sz="2400" dirty="0" smtClean="0">
                <a:latin typeface="Arial" panose="020B0604020202020204" pitchFamily="34" charset="0"/>
                <a:ea typeface="Helvetica" pitchFamily="34" charset="0"/>
                <a:cs typeface="Arial" panose="020B0604020202020204" pitchFamily="34" charset="0"/>
              </a:rPr>
              <a:t>Increase efficiency of existing buildings (codes, incentives)</a:t>
            </a:r>
          </a:p>
          <a:p>
            <a:pPr>
              <a:defRPr/>
            </a:pPr>
            <a:endParaRPr lang="en-US" sz="2400" dirty="0">
              <a:solidFill>
                <a:schemeClr val="tx1"/>
              </a:solidFill>
              <a:latin typeface="Tahoma" panose="020B0604030504040204" pitchFamily="34" charset="0"/>
              <a:ea typeface="Helvetica" pitchFamily="34" charset="0"/>
              <a:cs typeface="Tahoma" panose="020B0604030504040204" pitchFamily="34"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94632" y="1647334"/>
            <a:ext cx="3862381" cy="1942440"/>
          </a:xfrm>
          <a:prstGeom prst="rect">
            <a:avLst/>
          </a:prstGeom>
        </p:spPr>
      </p:pic>
      <p:pic>
        <p:nvPicPr>
          <p:cNvPr id="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5346" y="3724826"/>
            <a:ext cx="3634807" cy="241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35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13</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13</a:t>
            </a:fld>
            <a:endParaRPr lang="en-US" dirty="0"/>
          </a:p>
        </p:txBody>
      </p:sp>
      <p:sp>
        <p:nvSpPr>
          <p:cNvPr id="6"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13</a:t>
            </a:fld>
            <a:endParaRPr lang="en-US" dirty="0"/>
          </a:p>
        </p:txBody>
      </p:sp>
      <p:sp>
        <p:nvSpPr>
          <p:cNvPr id="7"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13</a:t>
            </a:fld>
            <a:endParaRPr lang="en-US" dirty="0"/>
          </a:p>
        </p:txBody>
      </p:sp>
      <p:sp>
        <p:nvSpPr>
          <p:cNvPr id="8"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13</a:t>
            </a:fld>
            <a:endParaRPr lang="en-US" dirty="0"/>
          </a:p>
        </p:txBody>
      </p:sp>
      <p:sp>
        <p:nvSpPr>
          <p:cNvPr id="9" name="Title 1"/>
          <p:cNvSpPr txBox="1">
            <a:spLocks/>
          </p:cNvSpPr>
          <p:nvPr/>
        </p:nvSpPr>
        <p:spPr>
          <a:xfrm>
            <a:off x="1175104" y="536941"/>
            <a:ext cx="7765696" cy="585325"/>
          </a:xfrm>
          <a:prstGeom prst="rect">
            <a:avLst/>
          </a:prstGeom>
        </p:spPr>
        <p:txBody>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b="1" dirty="0" smtClean="0"/>
              <a:t>TRANSPORTATION</a:t>
            </a:r>
          </a:p>
        </p:txBody>
      </p:sp>
      <p:sp>
        <p:nvSpPr>
          <p:cNvPr id="10" name="Slide Number Placeholder 3"/>
          <p:cNvSpPr txBox="1">
            <a:spLocks/>
          </p:cNvSpPr>
          <p:nvPr/>
        </p:nvSpPr>
        <p:spPr>
          <a:xfrm>
            <a:off x="14521595" y="10159037"/>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13</a:t>
            </a:fld>
            <a:endParaRPr lang="en-US" dirty="0"/>
          </a:p>
        </p:txBody>
      </p:sp>
      <p:sp>
        <p:nvSpPr>
          <p:cNvPr id="11" name="Rectangle 10"/>
          <p:cNvSpPr/>
          <p:nvPr/>
        </p:nvSpPr>
        <p:spPr>
          <a:xfrm>
            <a:off x="4674314" y="1313375"/>
            <a:ext cx="4675074" cy="2862322"/>
          </a:xfrm>
          <a:prstGeom prst="rect">
            <a:avLst/>
          </a:prstGeom>
        </p:spPr>
        <p:txBody>
          <a:bodyPr wrap="square">
            <a:spAutoFit/>
          </a:bodyPr>
          <a:lstStyle/>
          <a:p>
            <a:pPr>
              <a:tabLst>
                <a:tab pos="4459288" algn="l"/>
              </a:tabLst>
            </a:pPr>
            <a:endParaRPr lang="en-US" dirty="0">
              <a:latin typeface="Tahoma" panose="020B0604030504040204" pitchFamily="34" charset="0"/>
              <a:cs typeface="Tahoma" panose="020B0604030504040204" pitchFamily="34" charset="0"/>
            </a:endParaRPr>
          </a:p>
          <a:p>
            <a:pPr marL="342900" indent="-342900" fontAlgn="auto">
              <a:spcAft>
                <a:spcPts val="0"/>
              </a:spcAft>
              <a:buFont typeface="Courier New" panose="02070309020205020404" pitchFamily="49" charset="0"/>
              <a:buChar char="o"/>
            </a:pPr>
            <a:r>
              <a:rPr lang="en-US" sz="2400" kern="0" dirty="0" smtClean="0">
                <a:latin typeface="Arial" panose="020B0604020202020204" pitchFamily="34" charset="0"/>
                <a:cs typeface="Arial" panose="020B0604020202020204" pitchFamily="34" charset="0"/>
              </a:rPr>
              <a:t>More Fuel </a:t>
            </a:r>
            <a:r>
              <a:rPr lang="en-US" sz="2400" kern="0" dirty="0">
                <a:latin typeface="Arial" panose="020B0604020202020204" pitchFamily="34" charset="0"/>
                <a:cs typeface="Arial" panose="020B0604020202020204" pitchFamily="34" charset="0"/>
              </a:rPr>
              <a:t>Efficient &amp; Electric </a:t>
            </a:r>
            <a:r>
              <a:rPr lang="en-US" sz="2400" kern="0" dirty="0" smtClean="0">
                <a:latin typeface="Arial" panose="020B0604020202020204" pitchFamily="34" charset="0"/>
                <a:cs typeface="Arial" panose="020B0604020202020204" pitchFamily="34" charset="0"/>
              </a:rPr>
              <a:t>Vehicles</a:t>
            </a:r>
            <a:endParaRPr lang="en-US" sz="2400" kern="0" dirty="0">
              <a:latin typeface="Arial" panose="020B0604020202020204" pitchFamily="34" charset="0"/>
              <a:cs typeface="Arial" panose="020B0604020202020204" pitchFamily="34" charset="0"/>
            </a:endParaRPr>
          </a:p>
          <a:p>
            <a:pPr fontAlgn="auto">
              <a:spcAft>
                <a:spcPts val="0"/>
              </a:spcAft>
            </a:pPr>
            <a:endParaRPr lang="en-US" sz="2400" kern="0" dirty="0">
              <a:latin typeface="Arial" panose="020B0604020202020204" pitchFamily="34" charset="0"/>
              <a:cs typeface="Arial" panose="020B0604020202020204" pitchFamily="34" charset="0"/>
            </a:endParaRPr>
          </a:p>
          <a:p>
            <a:pPr marL="342900" indent="-342900" fontAlgn="auto">
              <a:spcAft>
                <a:spcPts val="0"/>
              </a:spcAft>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Increase Multi-Modal  </a:t>
            </a:r>
            <a:r>
              <a:rPr lang="en-US" sz="2400" dirty="0">
                <a:latin typeface="Arial" panose="020B0604020202020204" pitchFamily="34" charset="0"/>
                <a:cs typeface="Arial" panose="020B0604020202020204" pitchFamily="34" charset="0"/>
              </a:rPr>
              <a:t>Transportation</a:t>
            </a:r>
          </a:p>
          <a:p>
            <a:pPr>
              <a:tabLst>
                <a:tab pos="4459288" algn="l"/>
              </a:tabLst>
            </a:pP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tabLst>
                <a:tab pos="4459288" algn="l"/>
              </a:tabLst>
            </a:pPr>
            <a:endParaRPr lang="en-US" b="1" dirty="0" smtClean="0">
              <a:solidFill>
                <a:schemeClr val="tx1"/>
              </a:solidFill>
              <a:latin typeface="Tahoma" panose="020B0604030504040204" pitchFamily="34" charset="0"/>
              <a:cs typeface="Tahoma" panose="020B0604030504040204" pitchFamily="34" charset="0"/>
            </a:endParaRPr>
          </a:p>
        </p:txBody>
      </p:sp>
      <p:pic>
        <p:nvPicPr>
          <p:cNvPr id="12"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57952" y="3665002"/>
            <a:ext cx="3501399" cy="2648998"/>
          </a:xfrm>
          <a:prstGeom prst="rect">
            <a:avLst/>
          </a:prstGeom>
          <a:noFill/>
          <a:ln w="9525">
            <a:noFill/>
            <a:miter lim="800000"/>
            <a:headEnd/>
            <a:tailEnd/>
          </a:ln>
        </p:spPr>
      </p:pic>
      <p:pic>
        <p:nvPicPr>
          <p:cNvPr id="13" name="Picture 12" descr="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5074" y="1313375"/>
            <a:ext cx="9144000" cy="5000625"/>
          </a:xfrm>
          <a:prstGeom prst="rect">
            <a:avLst/>
          </a:prstGeom>
        </p:spPr>
      </p:pic>
    </p:spTree>
    <p:extLst>
      <p:ext uri="{BB962C8B-B14F-4D97-AF65-F5344CB8AC3E}">
        <p14:creationId xmlns:p14="http://schemas.microsoft.com/office/powerpoint/2010/main" val="8566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14</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14</a:t>
            </a:fld>
            <a:endParaRPr lang="en-US" dirty="0"/>
          </a:p>
        </p:txBody>
      </p:sp>
      <p:pic>
        <p:nvPicPr>
          <p:cNvPr id="6" name="Picture 5" descr="6.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62380"/>
            <a:ext cx="9144000" cy="5000625"/>
          </a:xfrm>
          <a:prstGeom prst="rect">
            <a:avLst/>
          </a:prstGeom>
        </p:spPr>
      </p:pic>
      <p:sp>
        <p:nvSpPr>
          <p:cNvPr id="7"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14</a:t>
            </a:fld>
            <a:endParaRPr lang="en-US" dirty="0"/>
          </a:p>
        </p:txBody>
      </p:sp>
      <p:sp>
        <p:nvSpPr>
          <p:cNvPr id="8"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14</a:t>
            </a:fld>
            <a:endParaRPr lang="en-US" dirty="0"/>
          </a:p>
        </p:txBody>
      </p:sp>
      <p:sp>
        <p:nvSpPr>
          <p:cNvPr id="9"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14</a:t>
            </a:fld>
            <a:endParaRPr lang="en-US" dirty="0"/>
          </a:p>
        </p:txBody>
      </p:sp>
      <p:sp>
        <p:nvSpPr>
          <p:cNvPr id="10" name="Rectangle 9"/>
          <p:cNvSpPr/>
          <p:nvPr/>
        </p:nvSpPr>
        <p:spPr>
          <a:xfrm>
            <a:off x="3925837" y="1685200"/>
            <a:ext cx="5218163" cy="3693319"/>
          </a:xfrm>
          <a:prstGeom prst="rect">
            <a:avLst/>
          </a:prstGeom>
        </p:spPr>
        <p:txBody>
          <a:bodyPr wrap="square">
            <a:spAutoFit/>
          </a:bodyPr>
          <a:lstStyle/>
          <a:p>
            <a:pPr fontAlgn="auto">
              <a:spcAft>
                <a:spcPts val="0"/>
              </a:spcAft>
            </a:pPr>
            <a:r>
              <a:rPr lang="en-US" sz="2400" dirty="0" smtClean="0">
                <a:latin typeface="Arial" panose="020B0604020202020204" pitchFamily="34" charset="0"/>
                <a:cs typeface="Arial" panose="020B0604020202020204" pitchFamily="34" charset="0"/>
              </a:rPr>
              <a:t>ENERGY </a:t>
            </a:r>
            <a:r>
              <a:rPr lang="en-US" sz="2400" dirty="0">
                <a:latin typeface="Arial" panose="020B0604020202020204" pitchFamily="34" charset="0"/>
                <a:cs typeface="Arial" panose="020B0604020202020204" pitchFamily="34" charset="0"/>
              </a:rPr>
              <a:t>SUPPLY</a:t>
            </a:r>
          </a:p>
          <a:p>
            <a:pPr marL="457200" indent="-4572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Advance Utility Scale Renewable Energy Supply</a:t>
            </a:r>
          </a:p>
          <a:p>
            <a:pPr marL="457200" indent="-457200">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en-US" sz="2400" dirty="0">
                <a:latin typeface="Arial" panose="020B0604020202020204" pitchFamily="34" charset="0"/>
                <a:cs typeface="Arial" panose="020B0604020202020204" pitchFamily="34" charset="0"/>
              </a:rPr>
              <a:t>Advance Residential and Commercial Solar Adoption</a:t>
            </a:r>
          </a:p>
          <a:p>
            <a:pPr marL="457200" indent="-457200">
              <a:buFont typeface="Courier New" panose="02070309020205020404" pitchFamily="49" charset="0"/>
              <a:buChar char="o"/>
            </a:pPr>
            <a:endParaRPr lang="en-US" sz="2400" dirty="0" smtClean="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Shift </a:t>
            </a:r>
            <a:r>
              <a:rPr lang="en-US" sz="2400" dirty="0">
                <a:latin typeface="Arial" panose="020B0604020202020204" pitchFamily="34" charset="0"/>
                <a:cs typeface="Arial" panose="020B0604020202020204" pitchFamily="34" charset="0"/>
              </a:rPr>
              <a:t>Heating Loads </a:t>
            </a:r>
            <a:r>
              <a:rPr lang="en-US" sz="2400" dirty="0" smtClean="0">
                <a:latin typeface="Arial" panose="020B0604020202020204" pitchFamily="34" charset="0"/>
                <a:cs typeface="Arial" panose="020B0604020202020204" pitchFamily="34" charset="0"/>
              </a:rPr>
              <a:t>to Biofuels, Geothermal, and Electrification</a:t>
            </a:r>
          </a:p>
          <a:p>
            <a:pPr marL="285750" indent="-285750">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p:txBody>
      </p:sp>
      <p:sp>
        <p:nvSpPr>
          <p:cNvPr id="11" name="Title 1"/>
          <p:cNvSpPr txBox="1">
            <a:spLocks/>
          </p:cNvSpPr>
          <p:nvPr/>
        </p:nvSpPr>
        <p:spPr>
          <a:xfrm>
            <a:off x="1124580" y="434290"/>
            <a:ext cx="7765696" cy="585325"/>
          </a:xfrm>
          <a:prstGeom prst="rect">
            <a:avLst/>
          </a:prstGeom>
        </p:spPr>
        <p:txBody>
          <a:bodyPr vert="horz" lIns="91440" tIns="45720" rIns="91440" bIns="45720" rtlCol="0" anchor="ctr">
            <a:noAutofit/>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b="1" dirty="0" smtClean="0"/>
              <a:t>Energy Supply</a:t>
            </a:r>
          </a:p>
        </p:txBody>
      </p:sp>
    </p:spTree>
    <p:extLst>
      <p:ext uri="{BB962C8B-B14F-4D97-AF65-F5344CB8AC3E}">
        <p14:creationId xmlns:p14="http://schemas.microsoft.com/office/powerpoint/2010/main" val="119889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15</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15</a:t>
            </a:fld>
            <a:endParaRPr lang="en-US" dirty="0"/>
          </a:p>
        </p:txBody>
      </p:sp>
      <p:sp>
        <p:nvSpPr>
          <p:cNvPr id="6"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15</a:t>
            </a:fld>
            <a:endParaRPr lang="en-US" dirty="0"/>
          </a:p>
        </p:txBody>
      </p:sp>
      <p:sp>
        <p:nvSpPr>
          <p:cNvPr id="7"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15</a:t>
            </a:fld>
            <a:endParaRPr lang="en-US" dirty="0"/>
          </a:p>
        </p:txBody>
      </p:sp>
      <p:pic>
        <p:nvPicPr>
          <p:cNvPr id="8"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5773" y="1368569"/>
            <a:ext cx="7081895" cy="4901602"/>
          </a:xfrm>
          <a:prstGeom prst="rect">
            <a:avLst/>
          </a:prstGeom>
          <a:noFill/>
          <a:ln w="9525">
            <a:noFill/>
            <a:miter lim="800000"/>
            <a:headEnd/>
            <a:tailEnd/>
          </a:ln>
          <a:effectLst/>
        </p:spPr>
      </p:pic>
      <p:sp>
        <p:nvSpPr>
          <p:cNvPr id="9" name="Rectangle 8"/>
          <p:cNvSpPr>
            <a:spLocks noChangeArrowheads="1"/>
          </p:cNvSpPr>
          <p:nvPr/>
        </p:nvSpPr>
        <p:spPr bwMode="auto">
          <a:xfrm>
            <a:off x="350520" y="567108"/>
            <a:ext cx="8412480" cy="640080"/>
          </a:xfrm>
          <a:prstGeom prst="rect">
            <a:avLst/>
          </a:prstGeom>
          <a:noFill/>
          <a:ln w="9525">
            <a:noFill/>
            <a:miter lim="800000"/>
            <a:headEnd/>
            <a:tailEnd/>
          </a:ln>
          <a:effectLst/>
        </p:spPr>
        <p:txBody>
          <a:bodyPr anchor="b"/>
          <a:lstStyle/>
          <a:p>
            <a:pPr algn="r">
              <a:spcBef>
                <a:spcPct val="0"/>
              </a:spcBef>
            </a:pPr>
            <a:r>
              <a:rPr lang="en-US" sz="3200" dirty="0" smtClean="0">
                <a:solidFill>
                  <a:srgbClr val="092D4D"/>
                </a:solidFill>
                <a:latin typeface="+mj-lt"/>
                <a:ea typeface="+mj-ea"/>
                <a:cs typeface="Arial" pitchFamily="34" charset="0"/>
              </a:rPr>
              <a:t> </a:t>
            </a:r>
            <a:r>
              <a:rPr lang="en-US" sz="2400" dirty="0" smtClean="0">
                <a:solidFill>
                  <a:schemeClr val="bg1"/>
                </a:solidFill>
                <a:latin typeface="+mj-lt"/>
                <a:ea typeface="+mj-ea"/>
                <a:cs typeface="Arial" pitchFamily="34" charset="0"/>
              </a:rPr>
              <a:t>Platte River </a:t>
            </a:r>
          </a:p>
          <a:p>
            <a:pPr algn="r">
              <a:spcBef>
                <a:spcPct val="0"/>
              </a:spcBef>
            </a:pPr>
            <a:r>
              <a:rPr lang="en-US" sz="2400" dirty="0" smtClean="0">
                <a:solidFill>
                  <a:schemeClr val="bg1"/>
                </a:solidFill>
                <a:latin typeface="+mj-lt"/>
                <a:ea typeface="+mj-ea"/>
                <a:cs typeface="Arial" pitchFamily="34" charset="0"/>
              </a:rPr>
              <a:t>Current Wind and Solar Supply Trend</a:t>
            </a:r>
            <a:endParaRPr lang="en-US" sz="2400" dirty="0">
              <a:solidFill>
                <a:schemeClr val="bg1"/>
              </a:solidFill>
              <a:latin typeface="+mj-lt"/>
              <a:ea typeface="+mj-ea"/>
              <a:cs typeface="Arial" pitchFamily="34" charset="0"/>
            </a:endParaRPr>
          </a:p>
        </p:txBody>
      </p:sp>
      <p:sp>
        <p:nvSpPr>
          <p:cNvPr id="10" name="TextBox 9"/>
          <p:cNvSpPr txBox="1"/>
          <p:nvPr/>
        </p:nvSpPr>
        <p:spPr>
          <a:xfrm>
            <a:off x="2413148" y="1669143"/>
            <a:ext cx="3447143" cy="164660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Total Carbon Free – 32%</a:t>
            </a:r>
          </a:p>
          <a:p>
            <a:pPr algn="ctr">
              <a:spcBef>
                <a:spcPts val="600"/>
              </a:spcBef>
            </a:pPr>
            <a:r>
              <a:rPr lang="en-US" dirty="0" smtClean="0"/>
              <a:t>19% Hydro</a:t>
            </a:r>
          </a:p>
          <a:p>
            <a:pPr algn="ctr"/>
            <a:r>
              <a:rPr lang="en-US" dirty="0" smtClean="0"/>
              <a:t>11% Wind</a:t>
            </a:r>
          </a:p>
          <a:p>
            <a:pPr algn="ctr"/>
            <a:r>
              <a:rPr lang="en-US" dirty="0" smtClean="0"/>
              <a:t> 2% Solar</a:t>
            </a:r>
            <a:endParaRPr lang="en-US" dirty="0"/>
          </a:p>
        </p:txBody>
      </p:sp>
      <p:sp>
        <p:nvSpPr>
          <p:cNvPr id="11" name="TextBox 10"/>
          <p:cNvSpPr txBox="1"/>
          <p:nvPr/>
        </p:nvSpPr>
        <p:spPr>
          <a:xfrm>
            <a:off x="6400800" y="4267200"/>
            <a:ext cx="1939826" cy="338554"/>
          </a:xfrm>
          <a:prstGeom prst="rect">
            <a:avLst/>
          </a:prstGeom>
          <a:noFill/>
        </p:spPr>
        <p:txBody>
          <a:bodyPr wrap="none" rtlCol="0">
            <a:spAutoFit/>
          </a:bodyPr>
          <a:lstStyle/>
          <a:p>
            <a:r>
              <a:rPr lang="en-US" sz="1600" dirty="0" smtClean="0"/>
              <a:t>Source: Transitions</a:t>
            </a:r>
            <a:endParaRPr lang="en-US" sz="1600" dirty="0"/>
          </a:p>
        </p:txBody>
      </p:sp>
    </p:spTree>
    <p:extLst>
      <p:ext uri="{BB962C8B-B14F-4D97-AF65-F5344CB8AC3E}">
        <p14:creationId xmlns:p14="http://schemas.microsoft.com/office/powerpoint/2010/main" val="88801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16</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16</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83835" y="2035856"/>
            <a:ext cx="6335645" cy="337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1283835" y="290284"/>
            <a:ext cx="7765696" cy="585325"/>
          </a:xfrm>
          <a:prstGeom prst="rect">
            <a:avLst/>
          </a:prstGeom>
        </p:spPr>
        <p:txBody>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sz="2400" b="1" dirty="0" smtClean="0"/>
              <a:t>2015 CAP Framework:</a:t>
            </a:r>
            <a:br>
              <a:rPr lang="en-US" sz="2400" b="1" dirty="0" smtClean="0"/>
            </a:br>
            <a:r>
              <a:rPr lang="en-US" sz="2400" b="1" dirty="0" smtClean="0"/>
              <a:t>Preliminary Costs /Savings Estimates </a:t>
            </a:r>
            <a:endParaRPr lang="en-US" sz="2400" b="1" dirty="0"/>
          </a:p>
        </p:txBody>
      </p:sp>
      <p:sp>
        <p:nvSpPr>
          <p:cNvPr id="8" name="TextBox 7"/>
          <p:cNvSpPr txBox="1"/>
          <p:nvPr/>
        </p:nvSpPr>
        <p:spPr>
          <a:xfrm>
            <a:off x="812801" y="5487796"/>
            <a:ext cx="3265638" cy="461665"/>
          </a:xfrm>
          <a:prstGeom prst="rect">
            <a:avLst/>
          </a:prstGeom>
          <a:noFill/>
        </p:spPr>
        <p:txBody>
          <a:bodyPr wrap="none" rtlCol="0">
            <a:spAutoFit/>
          </a:bodyPr>
          <a:lstStyle/>
          <a:p>
            <a:r>
              <a:rPr lang="en-US" dirty="0" smtClean="0"/>
              <a:t>* Note important caveats</a:t>
            </a:r>
            <a:endParaRPr lang="en-US" dirty="0"/>
          </a:p>
        </p:txBody>
      </p:sp>
      <p:cxnSp>
        <p:nvCxnSpPr>
          <p:cNvPr id="10" name="Straight Connector 9"/>
          <p:cNvCxnSpPr/>
          <p:nvPr/>
        </p:nvCxnSpPr>
        <p:spPr>
          <a:xfrm>
            <a:off x="4724400" y="2921946"/>
            <a:ext cx="1790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6772275" y="2918298"/>
            <a:ext cx="17904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5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17</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17</a:t>
            </a:fld>
            <a:endParaRPr lang="en-US" dirty="0"/>
          </a:p>
        </p:txBody>
      </p:sp>
      <p:sp>
        <p:nvSpPr>
          <p:cNvPr id="6"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17</a:t>
            </a:fld>
            <a:endParaRPr lang="en-US" dirty="0"/>
          </a:p>
        </p:txBody>
      </p:sp>
      <p:sp>
        <p:nvSpPr>
          <p:cNvPr id="7"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17</a:t>
            </a:fld>
            <a:endParaRPr lang="en-US" dirty="0"/>
          </a:p>
        </p:txBody>
      </p:sp>
      <p:sp>
        <p:nvSpPr>
          <p:cNvPr id="8" name="Rectangle 7"/>
          <p:cNvSpPr/>
          <p:nvPr/>
        </p:nvSpPr>
        <p:spPr>
          <a:xfrm>
            <a:off x="611970" y="1700046"/>
            <a:ext cx="8278306" cy="3416320"/>
          </a:xfrm>
          <a:prstGeom prst="rect">
            <a:avLst/>
          </a:prstGeom>
        </p:spPr>
        <p:txBody>
          <a:bodyPr wrap="square">
            <a:spAutoFit/>
          </a:bodyPr>
          <a:lstStyle/>
          <a:p>
            <a:pPr>
              <a:defRPr/>
            </a:pPr>
            <a:r>
              <a:rPr lang="en-US" sz="2400" b="1" u="sng" dirty="0" smtClean="0">
                <a:latin typeface="Arial" panose="020B0604020202020204" pitchFamily="34" charset="0"/>
                <a:cs typeface="Arial" panose="020B0604020202020204" pitchFamily="34" charset="0"/>
              </a:rPr>
              <a:t>Cost Analysis Still Needed</a:t>
            </a:r>
          </a:p>
          <a:p>
            <a:pPr marL="342900" indent="-342900">
              <a:buFont typeface="Courier New" panose="02070309020205020404" pitchFamily="49" charset="0"/>
              <a:buChar char="o"/>
              <a:defRPr/>
            </a:pPr>
            <a:r>
              <a:rPr lang="en-US" sz="2400" dirty="0" smtClean="0">
                <a:latin typeface="Arial" panose="020B0604020202020204" pitchFamily="34" charset="0"/>
                <a:cs typeface="Arial" panose="020B0604020202020204" pitchFamily="34" charset="0"/>
              </a:rPr>
              <a:t>Energy storage options</a:t>
            </a:r>
          </a:p>
          <a:p>
            <a:pPr marL="342900" lvl="0" indent="-3429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Infrastructure enhancements</a:t>
            </a:r>
          </a:p>
          <a:p>
            <a:pPr marL="342900" lvl="0" indent="-3429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Stranded assets</a:t>
            </a:r>
          </a:p>
          <a:p>
            <a:pPr lvl="0"/>
            <a:endParaRPr lang="en-US" sz="2400" dirty="0" smtClean="0">
              <a:latin typeface="Arial" panose="020B0604020202020204" pitchFamily="34" charset="0"/>
              <a:cs typeface="Arial" panose="020B0604020202020204" pitchFamily="34" charset="0"/>
            </a:endParaRPr>
          </a:p>
          <a:p>
            <a:pPr lvl="0"/>
            <a:r>
              <a:rPr lang="en-US" sz="2400" b="1" u="sng" dirty="0" smtClean="0">
                <a:latin typeface="Arial" panose="020B0604020202020204" pitchFamily="34" charset="0"/>
                <a:cs typeface="Arial" panose="020B0604020202020204" pitchFamily="34" charset="0"/>
              </a:rPr>
              <a:t>Analysis does not consider indirect economic benefits</a:t>
            </a:r>
          </a:p>
          <a:p>
            <a:pPr marL="342900" indent="-3429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Improved health</a:t>
            </a:r>
          </a:p>
          <a:p>
            <a:pPr marL="342900" indent="-3429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Job creation</a:t>
            </a:r>
          </a:p>
          <a:p>
            <a:pPr marL="342900" indent="-342900">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Increased resiliency </a:t>
            </a:r>
            <a:endParaRPr lang="en-US" sz="2400" b="1" i="1" dirty="0" smtClean="0">
              <a:solidFill>
                <a:srgbClr val="0000FF"/>
              </a:solidFill>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1124580" y="579433"/>
            <a:ext cx="7765696" cy="585325"/>
          </a:xfrm>
          <a:prstGeom prst="rect">
            <a:avLst/>
          </a:prstGeom>
        </p:spPr>
        <p:txBody>
          <a:bodyPr vert="horz" lIns="91440" tIns="45720" rIns="91440" bIns="45720" rtlCol="0" anchor="ctr">
            <a:noAutofit/>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sz="2400" b="1" dirty="0" smtClean="0"/>
              <a:t>Preliminary Costs/Saving Caveats</a:t>
            </a:r>
          </a:p>
        </p:txBody>
      </p:sp>
    </p:spTree>
    <p:extLst>
      <p:ext uri="{BB962C8B-B14F-4D97-AF65-F5344CB8AC3E}">
        <p14:creationId xmlns:p14="http://schemas.microsoft.com/office/powerpoint/2010/main" val="110722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18</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18</a:t>
            </a:fld>
            <a:endParaRPr lang="en-US" dirty="0"/>
          </a:p>
        </p:txBody>
      </p:sp>
      <p:sp>
        <p:nvSpPr>
          <p:cNvPr id="6"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18</a:t>
            </a:fld>
            <a:endParaRPr lang="en-US" dirty="0"/>
          </a:p>
        </p:txBody>
      </p:sp>
      <p:sp>
        <p:nvSpPr>
          <p:cNvPr id="7"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18</a:t>
            </a:fld>
            <a:endParaRPr lang="en-US" dirty="0"/>
          </a:p>
        </p:txBody>
      </p:sp>
      <p:sp>
        <p:nvSpPr>
          <p:cNvPr id="8" name="Title 1"/>
          <p:cNvSpPr txBox="1">
            <a:spLocks/>
          </p:cNvSpPr>
          <p:nvPr/>
        </p:nvSpPr>
        <p:spPr>
          <a:xfrm>
            <a:off x="1183513" y="573853"/>
            <a:ext cx="7765696" cy="585325"/>
          </a:xfrm>
          <a:prstGeom prst="rect">
            <a:avLst/>
          </a:prstGeom>
        </p:spPr>
        <p:txBody>
          <a:bodyPr/>
          <a:lstStyle>
            <a:lvl1pPr algn="r" defTabSz="457200" rtl="0" eaLnBrk="1" latinLnBrk="0" hangingPunct="1">
              <a:spcBef>
                <a:spcPct val="0"/>
              </a:spcBef>
              <a:buNone/>
              <a:defRPr sz="2800" kern="1200">
                <a:solidFill>
                  <a:schemeClr val="bg1"/>
                </a:solidFill>
                <a:latin typeface="Arial"/>
                <a:ea typeface="+mj-ea"/>
                <a:cs typeface="Arial"/>
              </a:defRPr>
            </a:lvl1pPr>
          </a:lstStyle>
          <a:p>
            <a:pPr fontAlgn="auto">
              <a:spcAft>
                <a:spcPts val="0"/>
              </a:spcAft>
            </a:pPr>
            <a:r>
              <a:rPr lang="en-US" dirty="0" smtClean="0"/>
              <a:t>Potential Financing Approaches</a:t>
            </a:r>
            <a:endParaRPr lang="en-US" dirty="0"/>
          </a:p>
        </p:txBody>
      </p:sp>
      <p:sp>
        <p:nvSpPr>
          <p:cNvPr id="9" name="Slide Number Placeholder 3"/>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18</a:t>
            </a:fld>
            <a:endParaRPr lang="en-US" dirty="0"/>
          </a:p>
        </p:txBody>
      </p:sp>
      <p:sp>
        <p:nvSpPr>
          <p:cNvPr id="10" name="Rectangle 3"/>
          <p:cNvSpPr>
            <a:spLocks noChangeArrowheads="1"/>
          </p:cNvSpPr>
          <p:nvPr/>
        </p:nvSpPr>
        <p:spPr bwMode="auto">
          <a:xfrm>
            <a:off x="184150" y="381000"/>
            <a:ext cx="8839200" cy="609600"/>
          </a:xfrm>
          <a:prstGeom prst="rect">
            <a:avLst/>
          </a:prstGeom>
          <a:noFill/>
          <a:ln w="9525">
            <a:noFill/>
            <a:miter lim="800000"/>
            <a:headEnd/>
            <a:tailEnd/>
          </a:ln>
          <a:effectLst/>
        </p:spPr>
        <p:txBody>
          <a:bodyPr anchor="ctr"/>
          <a:lstStyle/>
          <a:p>
            <a:pPr algn="ctr"/>
            <a:endParaRPr lang="en-US" altLang="en-US" sz="3600" dirty="0">
              <a:solidFill>
                <a:srgbClr val="00467F"/>
              </a:solidFill>
              <a:latin typeface="Arial" charset="0"/>
            </a:endParaRPr>
          </a:p>
        </p:txBody>
      </p:sp>
      <p:sp>
        <p:nvSpPr>
          <p:cNvPr id="11" name="Rectangle 1"/>
          <p:cNvSpPr>
            <a:spLocks noChangeArrowheads="1"/>
          </p:cNvSpPr>
          <p:nvPr/>
        </p:nvSpPr>
        <p:spPr bwMode="auto">
          <a:xfrm>
            <a:off x="1485900" y="2895600"/>
            <a:ext cx="9144000" cy="457200"/>
          </a:xfrm>
          <a:prstGeom prst="rect">
            <a:avLst/>
          </a:prstGeom>
          <a:noFill/>
          <a:ln w="9525">
            <a:noFill/>
            <a:miter lim="800000"/>
            <a:headEnd/>
            <a:tailEnd/>
          </a:ln>
          <a:effectLst/>
        </p:spPr>
        <p:txBody>
          <a:bodyPr wrap="none" anchor="ctr">
            <a:spAutoFit/>
          </a:bodyPr>
          <a:lstStyle/>
          <a:p>
            <a:pPr eaLnBrk="0" hangingPunct="0"/>
            <a:endParaRPr lang="en-US" altLang="en-US" dirty="0"/>
          </a:p>
        </p:txBody>
      </p:sp>
      <p:sp>
        <p:nvSpPr>
          <p:cNvPr id="12" name="Rectangle 11"/>
          <p:cNvSpPr>
            <a:spLocks noChangeArrowheads="1"/>
          </p:cNvSpPr>
          <p:nvPr/>
        </p:nvSpPr>
        <p:spPr bwMode="auto">
          <a:xfrm>
            <a:off x="1708542" y="1524000"/>
            <a:ext cx="8077200" cy="4154984"/>
          </a:xfrm>
          <a:prstGeom prst="rect">
            <a:avLst/>
          </a:prstGeom>
          <a:noFill/>
          <a:ln w="9525">
            <a:noFill/>
            <a:miter lim="800000"/>
            <a:headEnd/>
            <a:tailEnd/>
          </a:ln>
        </p:spPr>
        <p:txBody>
          <a:bodyPr>
            <a:spAutoFit/>
          </a:bodyPr>
          <a:lstStyle/>
          <a:p>
            <a:pPr eaLnBrk="0" hangingPunct="0"/>
            <a:r>
              <a:rPr lang="en-US" altLang="en-US" sz="2400" dirty="0" smtClean="0">
                <a:latin typeface="Tahoma" panose="020B0604030504040204" pitchFamily="34" charset="0"/>
                <a:cs typeface="Tahoma" panose="020B0604030504040204" pitchFamily="34" charset="0"/>
              </a:rPr>
              <a:t>Municipal financing</a:t>
            </a:r>
          </a:p>
          <a:p>
            <a:pPr eaLnBrk="0" hangingPunct="0"/>
            <a:r>
              <a:rPr lang="en-US" altLang="en-US" sz="2400" dirty="0" smtClean="0">
                <a:latin typeface="Tahoma" panose="020B0604030504040204" pitchFamily="34" charset="0"/>
                <a:cs typeface="Tahoma" panose="020B0604030504040204" pitchFamily="34" charset="0"/>
              </a:rPr>
              <a:t>Direct borrowing</a:t>
            </a:r>
          </a:p>
          <a:p>
            <a:pPr eaLnBrk="0" hangingPunct="0"/>
            <a:r>
              <a:rPr lang="en-US" altLang="en-US" sz="2400" dirty="0" smtClean="0">
                <a:latin typeface="Tahoma" panose="020B0604030504040204" pitchFamily="34" charset="0"/>
                <a:cs typeface="Tahoma" panose="020B0604030504040204" pitchFamily="34" charset="0"/>
              </a:rPr>
              <a:t>New revenue streams</a:t>
            </a:r>
          </a:p>
          <a:p>
            <a:pPr eaLnBrk="0" hangingPunct="0"/>
            <a:r>
              <a:rPr lang="en-US" altLang="en-US" sz="2400" dirty="0" smtClean="0">
                <a:latin typeface="Tahoma" panose="020B0604030504040204" pitchFamily="34" charset="0"/>
                <a:cs typeface="Tahoma" panose="020B0604030504040204" pitchFamily="34" charset="0"/>
              </a:rPr>
              <a:t>Vendor financing</a:t>
            </a:r>
          </a:p>
          <a:p>
            <a:pPr eaLnBrk="0" hangingPunct="0"/>
            <a:r>
              <a:rPr lang="en-US" altLang="en-US" sz="2400" dirty="0" smtClean="0">
                <a:latin typeface="Tahoma" panose="020B0604030504040204" pitchFamily="34" charset="0"/>
                <a:cs typeface="Tahoma" panose="020B0604030504040204" pitchFamily="34" charset="0"/>
              </a:rPr>
              <a:t>Public-private partnerships</a:t>
            </a:r>
          </a:p>
          <a:p>
            <a:pPr eaLnBrk="0" hangingPunct="0"/>
            <a:r>
              <a:rPr lang="en-US" altLang="en-US" sz="2400" dirty="0" smtClean="0">
                <a:latin typeface="Tahoma" panose="020B0604030504040204" pitchFamily="34" charset="0"/>
                <a:cs typeface="Tahoma" panose="020B0604030504040204" pitchFamily="34" charset="0"/>
              </a:rPr>
              <a:t>Federal funding program / grant monies</a:t>
            </a:r>
          </a:p>
          <a:p>
            <a:pPr eaLnBrk="0" hangingPunct="0"/>
            <a:r>
              <a:rPr lang="en-US" altLang="en-US" sz="2400" dirty="0" smtClean="0">
                <a:latin typeface="Tahoma" panose="020B0604030504040204" pitchFamily="34" charset="0"/>
                <a:cs typeface="Tahoma" panose="020B0604030504040204" pitchFamily="34" charset="0"/>
              </a:rPr>
              <a:t>Create “Green Bank” to co-fund investments</a:t>
            </a:r>
          </a:p>
          <a:p>
            <a:pPr eaLnBrk="0" hangingPunct="0"/>
            <a:r>
              <a:rPr lang="en-US" altLang="en-US" sz="2400" dirty="0" smtClean="0">
                <a:latin typeface="Tahoma" panose="020B0604030504040204" pitchFamily="34" charset="0"/>
                <a:cs typeface="Tahoma" panose="020B0604030504040204" pitchFamily="34" charset="0"/>
              </a:rPr>
              <a:t>Foundation/not-for-profits pool of capital</a:t>
            </a:r>
          </a:p>
          <a:p>
            <a:pPr eaLnBrk="0" hangingPunct="0"/>
            <a:r>
              <a:rPr lang="en-US" altLang="en-US" sz="2400" dirty="0" smtClean="0">
                <a:latin typeface="Tahoma" panose="020B0604030504040204" pitchFamily="34" charset="0"/>
                <a:cs typeface="Tahoma" panose="020B0604030504040204" pitchFamily="34" charset="0"/>
              </a:rPr>
              <a:t>Sales of advertising/naming rights</a:t>
            </a:r>
          </a:p>
          <a:p>
            <a:pPr eaLnBrk="0" hangingPunct="0"/>
            <a:r>
              <a:rPr lang="en-US" altLang="en-US" sz="2400" dirty="0" smtClean="0">
                <a:latin typeface="Tahoma" panose="020B0604030504040204" pitchFamily="34" charset="0"/>
                <a:cs typeface="Tahoma" panose="020B0604030504040204" pitchFamily="34" charset="0"/>
              </a:rPr>
              <a:t>Venture fund </a:t>
            </a:r>
          </a:p>
          <a:p>
            <a:pPr eaLnBrk="0" hangingPunct="0"/>
            <a:r>
              <a:rPr lang="en-US" altLang="en-US" sz="2400" dirty="0" smtClean="0">
                <a:latin typeface="Tahoma" panose="020B0604030504040204" pitchFamily="34" charset="0"/>
                <a:cs typeface="Tahoma" panose="020B0604030504040204" pitchFamily="34" charset="0"/>
              </a:rPr>
              <a:t>Carbon tax or fee</a:t>
            </a:r>
            <a:endParaRPr lang="en-US" altLang="en-US" sz="2400" b="1" dirty="0" smtClean="0">
              <a:latin typeface="Tahoma" panose="020B0604030504040204" pitchFamily="34" charset="0"/>
              <a:cs typeface="Tahoma" panose="020B0604030504040204" pitchFamily="34" charset="0"/>
            </a:endParaRPr>
          </a:p>
        </p:txBody>
      </p:sp>
      <p:sp>
        <p:nvSpPr>
          <p:cNvPr id="13" name="Right Arrow 12"/>
          <p:cNvSpPr/>
          <p:nvPr/>
        </p:nvSpPr>
        <p:spPr bwMode="auto">
          <a:xfrm rot="5400000">
            <a:off x="340576" y="4383824"/>
            <a:ext cx="1905000" cy="60495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9000000" scaled="0"/>
          </a:gra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14" name="Right Arrow 13"/>
          <p:cNvSpPr/>
          <p:nvPr/>
        </p:nvSpPr>
        <p:spPr bwMode="auto">
          <a:xfrm rot="16200000">
            <a:off x="226278" y="2364524"/>
            <a:ext cx="2133599" cy="604955"/>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90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Tree>
    <p:extLst>
      <p:ext uri="{BB962C8B-B14F-4D97-AF65-F5344CB8AC3E}">
        <p14:creationId xmlns:p14="http://schemas.microsoft.com/office/powerpoint/2010/main" val="236537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19</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19</a:t>
            </a:fld>
            <a:endParaRPr lang="en-US" dirty="0"/>
          </a:p>
        </p:txBody>
      </p:sp>
      <p:sp>
        <p:nvSpPr>
          <p:cNvPr id="6" name="Rectangle 5"/>
          <p:cNvSpPr/>
          <p:nvPr/>
        </p:nvSpPr>
        <p:spPr>
          <a:xfrm>
            <a:off x="2749221" y="712542"/>
            <a:ext cx="6206093" cy="523220"/>
          </a:xfrm>
          <a:prstGeom prst="rect">
            <a:avLst/>
          </a:prstGeom>
        </p:spPr>
        <p:txBody>
          <a:bodyPr wrap="square">
            <a:spAutoFit/>
          </a:bodyPr>
          <a:lstStyle/>
          <a:p>
            <a:pPr algn="r" eaLnBrk="1" hangingPunct="1">
              <a:defRPr/>
            </a:pPr>
            <a:r>
              <a:rPr lang="en-US" sz="2800" kern="0" dirty="0" smtClean="0">
                <a:solidFill>
                  <a:schemeClr val="bg1"/>
                </a:solidFill>
                <a:latin typeface="Arial" panose="020B0604020202020204" pitchFamily="34" charset="0"/>
                <a:cs typeface="Arial" panose="020B0604020202020204" pitchFamily="34" charset="0"/>
              </a:rPr>
              <a:t>Contacts</a:t>
            </a:r>
            <a:endParaRPr lang="en-US" sz="2800" kern="0" dirty="0">
              <a:solidFill>
                <a:schemeClr val="bg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972455" y="1378075"/>
            <a:ext cx="10885711" cy="4450724"/>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400">
                <a:solidFill>
                  <a:schemeClr val="tx1"/>
                </a:solidFill>
                <a:latin typeface="+mn-lt"/>
              </a:defRPr>
            </a:lvl4pPr>
            <a:lvl5pPr marL="1771650" indent="-228600" algn="l" rtl="0" eaLnBrk="0" fontAlgn="base" hangingPunct="0">
              <a:spcBef>
                <a:spcPct val="20000"/>
              </a:spcBef>
              <a:spcAft>
                <a:spcPct val="0"/>
              </a:spcAft>
              <a:buChar char="»"/>
              <a:defRPr sz="2400">
                <a:solidFill>
                  <a:schemeClr val="tx1"/>
                </a:solidFill>
                <a:latin typeface="+mn-lt"/>
              </a:defRPr>
            </a:lvl5pPr>
            <a:lvl6pPr marL="2228850" indent="-228600" algn="l" rtl="0" fontAlgn="base">
              <a:spcBef>
                <a:spcPct val="20000"/>
              </a:spcBef>
              <a:spcAft>
                <a:spcPct val="0"/>
              </a:spcAft>
              <a:buChar char="»"/>
              <a:defRPr sz="2400">
                <a:solidFill>
                  <a:schemeClr val="tx1"/>
                </a:solidFill>
                <a:latin typeface="+mn-lt"/>
              </a:defRPr>
            </a:lvl6pPr>
            <a:lvl7pPr marL="2686050" indent="-228600" algn="l" rtl="0" fontAlgn="base">
              <a:spcBef>
                <a:spcPct val="20000"/>
              </a:spcBef>
              <a:spcAft>
                <a:spcPct val="0"/>
              </a:spcAft>
              <a:buChar char="»"/>
              <a:defRPr sz="2400">
                <a:solidFill>
                  <a:schemeClr val="tx1"/>
                </a:solidFill>
                <a:latin typeface="+mn-lt"/>
              </a:defRPr>
            </a:lvl7pPr>
            <a:lvl8pPr marL="3143250" indent="-228600" algn="l" rtl="0" fontAlgn="base">
              <a:spcBef>
                <a:spcPct val="20000"/>
              </a:spcBef>
              <a:spcAft>
                <a:spcPct val="0"/>
              </a:spcAft>
              <a:buChar char="»"/>
              <a:defRPr sz="2400">
                <a:solidFill>
                  <a:schemeClr val="tx1"/>
                </a:solidFill>
                <a:latin typeface="+mn-lt"/>
              </a:defRPr>
            </a:lvl8pPr>
            <a:lvl9pPr marL="3600450" indent="-228600" algn="l" rtl="0" fontAlgn="base">
              <a:spcBef>
                <a:spcPct val="20000"/>
              </a:spcBef>
              <a:spcAft>
                <a:spcPct val="0"/>
              </a:spcAft>
              <a:buChar char="»"/>
              <a:defRPr sz="2400">
                <a:solidFill>
                  <a:schemeClr val="tx1"/>
                </a:solidFill>
                <a:latin typeface="+mn-lt"/>
              </a:defRPr>
            </a:lvl9pPr>
          </a:lstStyle>
          <a:p>
            <a:pPr marL="1428750" lvl="4" indent="0">
              <a:buFontTx/>
              <a:buNone/>
              <a:defRPr/>
            </a:pPr>
            <a:endParaRPr lang="en-US" kern="0" dirty="0" smtClean="0"/>
          </a:p>
          <a:p>
            <a:pPr marL="1428750" lvl="4" indent="0">
              <a:buFontTx/>
              <a:buNone/>
              <a:defRPr/>
            </a:pPr>
            <a:r>
              <a:rPr lang="en-US" kern="0" dirty="0" smtClean="0">
                <a:latin typeface="Arial" panose="020B0604020202020204" pitchFamily="34" charset="0"/>
                <a:cs typeface="Arial" panose="020B0604020202020204" pitchFamily="34" charset="0"/>
              </a:rPr>
              <a:t>Lucinda Smith                           Lisa Rosintoski     </a:t>
            </a:r>
          </a:p>
          <a:p>
            <a:pPr marL="1428750" lvl="4" indent="0">
              <a:buFontTx/>
              <a:buNone/>
              <a:defRPr/>
            </a:pPr>
            <a:r>
              <a:rPr lang="en-US" sz="2000" kern="0" dirty="0" smtClean="0">
                <a:latin typeface="Arial" panose="020B0604020202020204" pitchFamily="34" charset="0"/>
                <a:cs typeface="Arial" panose="020B0604020202020204" pitchFamily="34" charset="0"/>
              </a:rPr>
              <a:t>Environmental Services Dir.	                Utilities Customer Connections Mgr. </a:t>
            </a:r>
          </a:p>
          <a:p>
            <a:pPr marL="1428750" lvl="4" indent="0">
              <a:buFontTx/>
              <a:buNone/>
              <a:defRPr/>
            </a:pPr>
            <a:r>
              <a:rPr lang="en-US" kern="0" dirty="0" smtClean="0">
                <a:latin typeface="Arial" panose="020B0604020202020204" pitchFamily="34" charset="0"/>
                <a:cs typeface="Arial" panose="020B0604020202020204" pitchFamily="34" charset="0"/>
              </a:rPr>
              <a:t>970-224-6085                             970-416-2432</a:t>
            </a:r>
          </a:p>
          <a:p>
            <a:pPr marL="1428750" lvl="4" indent="0">
              <a:buFontTx/>
              <a:buNone/>
              <a:defRPr/>
            </a:pPr>
            <a:r>
              <a:rPr lang="en-US" kern="0" dirty="0" smtClean="0">
                <a:latin typeface="Arial" panose="020B0604020202020204" pitchFamily="34" charset="0"/>
                <a:cs typeface="Arial" panose="020B0604020202020204" pitchFamily="34" charset="0"/>
                <a:hlinkClick r:id="rId2"/>
              </a:rPr>
              <a:t>lsmith@fcgov.com</a:t>
            </a:r>
            <a:r>
              <a:rPr lang="en-US" kern="0" dirty="0" smtClean="0">
                <a:latin typeface="Arial" panose="020B0604020202020204" pitchFamily="34" charset="0"/>
                <a:cs typeface="Arial" panose="020B0604020202020204" pitchFamily="34" charset="0"/>
              </a:rPr>
              <a:t> 				  </a:t>
            </a:r>
            <a:r>
              <a:rPr lang="en-US" kern="0" dirty="0" smtClean="0">
                <a:latin typeface="Arial" panose="020B0604020202020204" pitchFamily="34" charset="0"/>
                <a:cs typeface="Arial" panose="020B0604020202020204" pitchFamily="34" charset="0"/>
                <a:hlinkClick r:id="rId2"/>
              </a:rPr>
              <a:t>lrosintoski@fcgov.com</a:t>
            </a:r>
            <a:r>
              <a:rPr lang="en-US" kern="0" dirty="0" smtClean="0">
                <a:latin typeface="Arial" panose="020B0604020202020204" pitchFamily="34" charset="0"/>
                <a:cs typeface="Arial" panose="020B0604020202020204" pitchFamily="34" charset="0"/>
              </a:rPr>
              <a:t> </a:t>
            </a:r>
            <a:endParaRPr lang="en-US" kern="0" dirty="0">
              <a:latin typeface="Arial" panose="020B0604020202020204" pitchFamily="34" charset="0"/>
              <a:cs typeface="Arial" panose="020B0604020202020204" pitchFamily="34" charset="0"/>
            </a:endParaRPr>
          </a:p>
          <a:p>
            <a:pPr marL="1428750" lvl="4" indent="0">
              <a:buFontTx/>
              <a:buNone/>
              <a:defRPr/>
            </a:pPr>
            <a:endParaRPr lang="en-US" kern="0" dirty="0">
              <a:latin typeface="Arial" panose="020B0604020202020204" pitchFamily="34" charset="0"/>
              <a:cs typeface="Arial" panose="020B0604020202020204" pitchFamily="34" charset="0"/>
            </a:endParaRPr>
          </a:p>
          <a:p>
            <a:pPr marL="1428750" lvl="4" indent="0">
              <a:buFontTx/>
              <a:buNone/>
              <a:defRPr/>
            </a:pPr>
            <a:r>
              <a:rPr lang="en-US" b="1" i="1" kern="0" dirty="0" smtClean="0">
                <a:solidFill>
                  <a:srgbClr val="00467F"/>
                </a:solidFill>
              </a:rPr>
              <a:t>				fcgov.com/climateprotection</a:t>
            </a:r>
            <a:endParaRPr lang="en-US" b="1" i="1" kern="0" dirty="0">
              <a:solidFill>
                <a:srgbClr val="00467F"/>
              </a:solidFill>
            </a:endParaRPr>
          </a:p>
          <a:p>
            <a:pPr marL="1428750" lvl="4" indent="0">
              <a:buFontTx/>
              <a:buNone/>
              <a:defRPr/>
            </a:pPr>
            <a:r>
              <a:rPr lang="en-US" b="1" i="1" kern="0" dirty="0" smtClean="0">
                <a:solidFill>
                  <a:srgbClr val="00467F"/>
                </a:solidFill>
              </a:rPr>
              <a:t>				</a:t>
            </a:r>
          </a:p>
          <a:p>
            <a:pPr marL="1428750" lvl="4" indent="0">
              <a:buFontTx/>
              <a:buNone/>
              <a:defRPr/>
            </a:pPr>
            <a:r>
              <a:rPr lang="en-US" b="1" i="1" kern="0" dirty="0">
                <a:solidFill>
                  <a:srgbClr val="00467F"/>
                </a:solidFill>
              </a:rPr>
              <a:t>	</a:t>
            </a:r>
            <a:r>
              <a:rPr lang="en-US" b="1" i="1" kern="0" dirty="0" smtClean="0">
                <a:solidFill>
                  <a:srgbClr val="00467F"/>
                </a:solidFill>
              </a:rPr>
              <a:t>				     fcgov.com/utilities</a:t>
            </a:r>
          </a:p>
          <a:p>
            <a:pPr marL="1428750" lvl="4" indent="0">
              <a:buFontTx/>
              <a:buNone/>
              <a:defRPr/>
            </a:pPr>
            <a:endParaRPr lang="en-US" kern="0" dirty="0" smtClean="0"/>
          </a:p>
          <a:p>
            <a:pPr marL="0" indent="0">
              <a:buFontTx/>
              <a:buNone/>
              <a:defRPr/>
            </a:pPr>
            <a:endParaRPr lang="en-US" kern="0" dirty="0" smtClean="0"/>
          </a:p>
        </p:txBody>
      </p:sp>
    </p:spTree>
    <p:extLst>
      <p:ext uri="{BB962C8B-B14F-4D97-AF65-F5344CB8AC3E}">
        <p14:creationId xmlns:p14="http://schemas.microsoft.com/office/powerpoint/2010/main" val="22556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2</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2</a:t>
            </a:fld>
            <a:endParaRPr lang="en-US" dirty="0"/>
          </a:p>
        </p:txBody>
      </p:sp>
      <p:sp>
        <p:nvSpPr>
          <p:cNvPr id="5" name="Rectangle 4"/>
          <p:cNvSpPr/>
          <p:nvPr/>
        </p:nvSpPr>
        <p:spPr>
          <a:xfrm>
            <a:off x="3447541" y="665082"/>
            <a:ext cx="7181715" cy="461665"/>
          </a:xfrm>
          <a:prstGeom prst="rect">
            <a:avLst/>
          </a:prstGeom>
        </p:spPr>
        <p:txBody>
          <a:bodyPr wrap="square">
            <a:spAutoFit/>
          </a:bodyPr>
          <a:lstStyle/>
          <a:p>
            <a:pPr eaLnBrk="1" hangingPunct="1">
              <a:defRPr/>
            </a:pPr>
            <a:r>
              <a:rPr lang="en-US" sz="2400" kern="0" dirty="0">
                <a:solidFill>
                  <a:schemeClr val="bg1"/>
                </a:solidFill>
                <a:latin typeface="Arial" panose="020B0604020202020204" pitchFamily="34" charset="0"/>
                <a:cs typeface="Arial" panose="020B0604020202020204" pitchFamily="34" charset="0"/>
              </a:rPr>
              <a:t>Fort Collins Climate Action Leadership</a:t>
            </a:r>
          </a:p>
        </p:txBody>
      </p:sp>
      <p:sp>
        <p:nvSpPr>
          <p:cNvPr id="6" name="Right Arrow 5"/>
          <p:cNvSpPr/>
          <p:nvPr/>
        </p:nvSpPr>
        <p:spPr>
          <a:xfrm>
            <a:off x="585724" y="1378856"/>
            <a:ext cx="8461828" cy="5225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6734631" y="1741712"/>
            <a:ext cx="0" cy="1436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85724" y="1640114"/>
            <a:ext cx="0" cy="143691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607790" y="1785256"/>
            <a:ext cx="0" cy="986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16" idx="0"/>
          </p:cNvCxnSpPr>
          <p:nvPr/>
        </p:nvCxnSpPr>
        <p:spPr>
          <a:xfrm>
            <a:off x="2786743" y="1741714"/>
            <a:ext cx="0" cy="1655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234698" y="1799575"/>
            <a:ext cx="0" cy="1277454"/>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4216122"/>
            <a:ext cx="1099147" cy="1077218"/>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1</a:t>
            </a:r>
            <a:r>
              <a:rPr lang="en-US" sz="1600" b="1" baseline="30000" dirty="0" smtClean="0">
                <a:latin typeface="Arial" panose="020B0604020202020204" pitchFamily="34" charset="0"/>
                <a:cs typeface="Arial" panose="020B0604020202020204" pitchFamily="34" charset="0"/>
              </a:rPr>
              <a:t>st</a:t>
            </a:r>
            <a:r>
              <a:rPr lang="en-US" sz="1600" b="1" dirty="0" smtClean="0">
                <a:latin typeface="Arial" panose="020B0604020202020204" pitchFamily="34" charset="0"/>
                <a:cs typeface="Arial" panose="020B0604020202020204" pitchFamily="34" charset="0"/>
              </a:rPr>
              <a:t> Volun-</a:t>
            </a:r>
          </a:p>
          <a:p>
            <a:pPr algn="ctr"/>
            <a:r>
              <a:rPr lang="en-US" sz="1600" b="1" dirty="0" smtClean="0">
                <a:latin typeface="Arial" panose="020B0604020202020204" pitchFamily="34" charset="0"/>
                <a:cs typeface="Arial" panose="020B0604020202020204" pitchFamily="34" charset="0"/>
              </a:rPr>
              <a:t>tary </a:t>
            </a:r>
          </a:p>
          <a:p>
            <a:pPr algn="ctr"/>
            <a:r>
              <a:rPr lang="en-US" sz="1600" b="1" dirty="0" smtClean="0">
                <a:latin typeface="Arial" panose="020B0604020202020204" pitchFamily="34" charset="0"/>
                <a:cs typeface="Arial" panose="020B0604020202020204" pitchFamily="34" charset="0"/>
              </a:rPr>
              <a:t>Wind </a:t>
            </a:r>
          </a:p>
          <a:p>
            <a:pPr algn="ctr"/>
            <a:r>
              <a:rPr lang="en-US" sz="1600" b="1" dirty="0" smtClean="0">
                <a:latin typeface="Arial" panose="020B0604020202020204" pitchFamily="34" charset="0"/>
                <a:cs typeface="Arial" panose="020B0604020202020204" pitchFamily="34" charset="0"/>
              </a:rPr>
              <a:t>Program</a:t>
            </a:r>
            <a:endParaRPr lang="en-US" sz="1600" b="1" dirty="0">
              <a:latin typeface="Arial" panose="020B0604020202020204" pitchFamily="34" charset="0"/>
              <a:cs typeface="Arial" panose="020B0604020202020204" pitchFamily="34" charset="0"/>
            </a:endParaRPr>
          </a:p>
        </p:txBody>
      </p:sp>
      <p:sp>
        <p:nvSpPr>
          <p:cNvPr id="13" name="TextBox 12"/>
          <p:cNvSpPr txBox="1"/>
          <p:nvPr/>
        </p:nvSpPr>
        <p:spPr>
          <a:xfrm>
            <a:off x="1167606" y="2763129"/>
            <a:ext cx="880369" cy="830997"/>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Local </a:t>
            </a:r>
          </a:p>
          <a:p>
            <a:pPr algn="ctr"/>
            <a:r>
              <a:rPr lang="en-US" sz="1600" b="1" dirty="0" smtClean="0">
                <a:latin typeface="Arial" panose="020B0604020202020204" pitchFamily="34" charset="0"/>
                <a:cs typeface="Arial" panose="020B0604020202020204" pitchFamily="34" charset="0"/>
              </a:rPr>
              <a:t>Action </a:t>
            </a:r>
          </a:p>
          <a:p>
            <a:pPr algn="ctr"/>
            <a:r>
              <a:rPr lang="en-US" sz="1600" b="1" dirty="0" smtClean="0">
                <a:latin typeface="Arial" panose="020B0604020202020204" pitchFamily="34" charset="0"/>
                <a:cs typeface="Arial" panose="020B0604020202020204" pitchFamily="34" charset="0"/>
              </a:rPr>
              <a:t>Plan</a:t>
            </a:r>
            <a:endParaRPr lang="en-US" sz="1600" b="1" dirty="0">
              <a:latin typeface="Arial" panose="020B0604020202020204" pitchFamily="34" charset="0"/>
              <a:cs typeface="Arial" panose="020B0604020202020204" pitchFamily="34" charset="0"/>
            </a:endParaRPr>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995" y="3011961"/>
            <a:ext cx="789342" cy="110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584258" y="3136928"/>
            <a:ext cx="1253107" cy="830997"/>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Energy </a:t>
            </a:r>
          </a:p>
          <a:p>
            <a:r>
              <a:rPr lang="en-US" sz="1600" b="1" dirty="0" smtClean="0">
                <a:latin typeface="Arial" panose="020B0604020202020204" pitchFamily="34" charset="0"/>
                <a:cs typeface="Arial" panose="020B0604020202020204" pitchFamily="34" charset="0"/>
              </a:rPr>
              <a:t>Policy</a:t>
            </a:r>
          </a:p>
          <a:p>
            <a:endParaRPr lang="en-US" sz="1600" b="1" dirty="0">
              <a:latin typeface="Arial" panose="020B0604020202020204" pitchFamily="34" charset="0"/>
              <a:cs typeface="Arial" panose="020B0604020202020204" pitchFamily="34" charset="0"/>
            </a:endParaRPr>
          </a:p>
        </p:txBody>
      </p:sp>
      <p:sp>
        <p:nvSpPr>
          <p:cNvPr id="16" name="TextBox 15"/>
          <p:cNvSpPr txBox="1"/>
          <p:nvPr/>
        </p:nvSpPr>
        <p:spPr>
          <a:xfrm>
            <a:off x="2323314" y="3396864"/>
            <a:ext cx="926857" cy="830997"/>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Climate</a:t>
            </a:r>
          </a:p>
          <a:p>
            <a:pPr algn="ctr"/>
            <a:r>
              <a:rPr lang="en-US" sz="1600" b="1" dirty="0" smtClean="0">
                <a:latin typeface="Arial" panose="020B0604020202020204" pitchFamily="34" charset="0"/>
                <a:cs typeface="Arial" panose="020B0604020202020204" pitchFamily="34" charset="0"/>
              </a:rPr>
              <a:t>Wise </a:t>
            </a:r>
          </a:p>
          <a:p>
            <a:pPr algn="ctr"/>
            <a:r>
              <a:rPr lang="en-US" sz="1600" b="1" dirty="0" smtClean="0">
                <a:latin typeface="Arial" panose="020B0604020202020204" pitchFamily="34" charset="0"/>
                <a:cs typeface="Arial" panose="020B0604020202020204" pitchFamily="34" charset="0"/>
              </a:rPr>
              <a:t>formed</a:t>
            </a:r>
            <a:endParaRPr lang="en-US" sz="1600" b="1" dirty="0">
              <a:latin typeface="Arial" panose="020B0604020202020204" pitchFamily="34" charset="0"/>
              <a:cs typeface="Arial" panose="020B0604020202020204" pitchFamily="34" charset="0"/>
            </a:endParaRPr>
          </a:p>
        </p:txBody>
      </p:sp>
      <p:sp>
        <p:nvSpPr>
          <p:cNvPr id="17" name="TextBox 16"/>
          <p:cNvSpPr txBox="1"/>
          <p:nvPr/>
        </p:nvSpPr>
        <p:spPr>
          <a:xfrm>
            <a:off x="7864483" y="4546967"/>
            <a:ext cx="1279517" cy="1077218"/>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Climate </a:t>
            </a:r>
          </a:p>
          <a:p>
            <a:pPr algn="ctr"/>
            <a:r>
              <a:rPr lang="en-US" sz="1600" b="1" dirty="0" smtClean="0">
                <a:latin typeface="Arial" panose="020B0604020202020204" pitchFamily="34" charset="0"/>
                <a:cs typeface="Arial" panose="020B0604020202020204" pitchFamily="34" charset="0"/>
              </a:rPr>
              <a:t>Action </a:t>
            </a:r>
          </a:p>
          <a:p>
            <a:pPr algn="ctr"/>
            <a:r>
              <a:rPr lang="en-US" sz="1600" b="1" dirty="0" smtClean="0">
                <a:latin typeface="Arial" panose="020B0604020202020204" pitchFamily="34" charset="0"/>
                <a:cs typeface="Arial" panose="020B0604020202020204" pitchFamily="34" charset="0"/>
              </a:rPr>
              <a:t>Plan</a:t>
            </a:r>
          </a:p>
          <a:p>
            <a:pPr algn="ctr"/>
            <a:r>
              <a:rPr lang="en-US" sz="1600" b="1" dirty="0" smtClean="0">
                <a:latin typeface="Arial" panose="020B0604020202020204" pitchFamily="34" charset="0"/>
                <a:cs typeface="Arial" panose="020B0604020202020204" pitchFamily="34" charset="0"/>
              </a:rPr>
              <a:t>Framework</a:t>
            </a:r>
            <a:endParaRPr lang="en-US" sz="1600" b="1" dirty="0">
              <a:latin typeface="Arial" panose="020B0604020202020204" pitchFamily="34" charset="0"/>
              <a:cs typeface="Arial" panose="020B0604020202020204" pitchFamily="34" charset="0"/>
            </a:endParaRPr>
          </a:p>
        </p:txBody>
      </p:sp>
      <p:sp>
        <p:nvSpPr>
          <p:cNvPr id="18" name="TextBox 17"/>
          <p:cNvSpPr txBox="1"/>
          <p:nvPr/>
        </p:nvSpPr>
        <p:spPr>
          <a:xfrm>
            <a:off x="3726698" y="3065193"/>
            <a:ext cx="936475" cy="830997"/>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Energy </a:t>
            </a:r>
          </a:p>
          <a:p>
            <a:pPr algn="ctr"/>
            <a:r>
              <a:rPr lang="en-US" sz="1600" b="1" dirty="0" smtClean="0">
                <a:latin typeface="Arial" panose="020B0604020202020204" pitchFamily="34" charset="0"/>
                <a:cs typeface="Arial" panose="020B0604020202020204" pitchFamily="34" charset="0"/>
              </a:rPr>
              <a:t>Policy</a:t>
            </a:r>
          </a:p>
          <a:p>
            <a:pPr algn="ctr"/>
            <a:endParaRPr lang="en-US" sz="1600" b="1" dirty="0">
              <a:latin typeface="Arial" panose="020B0604020202020204" pitchFamily="34" charset="0"/>
              <a:cs typeface="Arial" panose="020B0604020202020204" pitchFamily="34" charset="0"/>
            </a:endParaRPr>
          </a:p>
        </p:txBody>
      </p:sp>
      <p:sp>
        <p:nvSpPr>
          <p:cNvPr id="19" name="TextBox 18"/>
          <p:cNvSpPr txBox="1"/>
          <p:nvPr/>
        </p:nvSpPr>
        <p:spPr>
          <a:xfrm>
            <a:off x="5579934" y="4169227"/>
            <a:ext cx="984565" cy="830997"/>
          </a:xfrm>
          <a:prstGeom prst="rect">
            <a:avLst/>
          </a:prstGeom>
          <a:noFill/>
        </p:spPr>
        <p:txBody>
          <a:bodyPr wrap="none" rtlCol="0">
            <a:spAutoFit/>
          </a:bodyPr>
          <a:lstStyle/>
          <a:p>
            <a:pPr algn="ctr"/>
            <a:r>
              <a:rPr lang="en-US" sz="1600" b="1" dirty="0" smtClean="0">
                <a:latin typeface="Arial" panose="020B0604020202020204" pitchFamily="34" charset="0"/>
                <a:cs typeface="Arial" panose="020B0604020202020204" pitchFamily="34" charset="0"/>
              </a:rPr>
              <a:t>Climate </a:t>
            </a:r>
          </a:p>
          <a:p>
            <a:pPr algn="ctr"/>
            <a:r>
              <a:rPr lang="en-US" sz="1600" b="1" dirty="0" smtClean="0">
                <a:latin typeface="Arial" panose="020B0604020202020204" pitchFamily="34" charset="0"/>
                <a:cs typeface="Arial" panose="020B0604020202020204" pitchFamily="34" charset="0"/>
              </a:rPr>
              <a:t>Action </a:t>
            </a:r>
          </a:p>
          <a:p>
            <a:pPr algn="ctr"/>
            <a:r>
              <a:rPr lang="en-US" sz="1600" b="1" dirty="0" smtClean="0">
                <a:latin typeface="Arial" panose="020B0604020202020204" pitchFamily="34" charset="0"/>
                <a:cs typeface="Arial" panose="020B0604020202020204" pitchFamily="34" charset="0"/>
              </a:rPr>
              <a:t>Plan</a:t>
            </a:r>
            <a:endParaRPr lang="en-US" sz="1600" b="1" dirty="0">
              <a:latin typeface="Arial" panose="020B0604020202020204" pitchFamily="34" charset="0"/>
              <a:cs typeface="Arial" panose="020B0604020202020204" pitchFamily="34" charset="0"/>
            </a:endParaRPr>
          </a:p>
        </p:txBody>
      </p:sp>
      <p:pic>
        <p:nvPicPr>
          <p:cNvPr id="20" name="Picture 6" descr="C:\CLIMATE\LAP3\globe1.E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88354" y="3594126"/>
            <a:ext cx="989013" cy="990601"/>
          </a:xfrm>
          <a:prstGeom prst="rect">
            <a:avLst/>
          </a:prstGeom>
          <a:noFill/>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rot="16200000">
            <a:off x="4435248" y="-2415040"/>
            <a:ext cx="896399" cy="9325630"/>
          </a:xfrm>
          <a:prstGeom prst="rect">
            <a:avLst/>
          </a:prstGeom>
          <a:noFill/>
        </p:spPr>
        <p:txBody>
          <a:bodyPr wrap="none" rtlCol="0">
            <a:spAutoFit/>
          </a:bodyPr>
          <a:lstStyle/>
          <a:p>
            <a:r>
              <a:rPr lang="en-US" sz="2000" b="1" dirty="0" smtClean="0">
                <a:latin typeface="Arial" panose="020B0604020202020204" pitchFamily="34" charset="0"/>
                <a:cs typeface="Arial" panose="020B0604020202020204" pitchFamily="34" charset="0"/>
              </a:rPr>
              <a:t>1998 </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a:t>
            </a:r>
          </a:p>
          <a:p>
            <a:r>
              <a:rPr lang="en-US" sz="2000" b="1" dirty="0" smtClean="0">
                <a:latin typeface="Arial" panose="020B0604020202020204" pitchFamily="34" charset="0"/>
                <a:cs typeface="Arial" panose="020B0604020202020204" pitchFamily="34" charset="0"/>
              </a:rPr>
              <a:t>1999</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2000  </a:t>
            </a: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2003</a:t>
            </a: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2008</a:t>
            </a: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2009</a:t>
            </a: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2015</a:t>
            </a:r>
          </a:p>
          <a:p>
            <a:endParaRPr lang="en-US" sz="2000" b="1" dirty="0">
              <a:latin typeface="Arial" panose="020B0604020202020204" pitchFamily="34" charset="0"/>
              <a:cs typeface="Arial" panose="020B0604020202020204" pitchFamily="34" charset="0"/>
            </a:endParaRPr>
          </a:p>
        </p:txBody>
      </p:sp>
      <p:cxnSp>
        <p:nvCxnSpPr>
          <p:cNvPr id="22" name="Straight Connector 21"/>
          <p:cNvCxnSpPr/>
          <p:nvPr/>
        </p:nvCxnSpPr>
        <p:spPr>
          <a:xfrm>
            <a:off x="8839201" y="1741712"/>
            <a:ext cx="0" cy="155303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052459" y="1799575"/>
            <a:ext cx="19758" cy="1280132"/>
          </a:xfrm>
          <a:prstGeom prst="line">
            <a:avLst/>
          </a:prstGeom>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60176" y="2890840"/>
            <a:ext cx="1024082" cy="1325282"/>
          </a:xfrm>
          <a:prstGeom prst="rect">
            <a:avLst/>
          </a:prstGeom>
        </p:spPr>
      </p:pic>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955177" y="3338285"/>
            <a:ext cx="958802" cy="1246441"/>
          </a:xfrm>
          <a:prstGeom prst="rect">
            <a:avLst/>
          </a:prstGeom>
        </p:spPr>
      </p:pic>
    </p:spTree>
    <p:extLst>
      <p:ext uri="{BB962C8B-B14F-4D97-AF65-F5344CB8AC3E}">
        <p14:creationId xmlns:p14="http://schemas.microsoft.com/office/powerpoint/2010/main" val="128626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3</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3</a:t>
            </a:fld>
            <a:endParaRPr lang="en-US" dirty="0"/>
          </a:p>
        </p:txBody>
      </p:sp>
      <p:sp>
        <p:nvSpPr>
          <p:cNvPr id="4"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a:ea typeface="ＭＳ Ｐゴシック" charset="0"/>
                <a:cs typeface="Arial"/>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a:lstStyle>
          <a:p>
            <a:fld id="{6B336A68-D5C4-EF40-B998-6E375F9C805C}" type="slidenum">
              <a:rPr lang="en-US" smtClean="0"/>
              <a:pPr/>
              <a:t>3</a:t>
            </a:fld>
            <a:endParaRPr lang="en-US" dirty="0"/>
          </a:p>
        </p:txBody>
      </p:sp>
      <p:sp>
        <p:nvSpPr>
          <p:cNvPr id="5" name="Rectangle 4"/>
          <p:cNvSpPr/>
          <p:nvPr/>
        </p:nvSpPr>
        <p:spPr>
          <a:xfrm>
            <a:off x="2357335" y="657498"/>
            <a:ext cx="6786665" cy="461665"/>
          </a:xfrm>
          <a:prstGeom prst="rect">
            <a:avLst/>
          </a:prstGeom>
        </p:spPr>
        <p:txBody>
          <a:bodyPr wrap="square">
            <a:spAutoFit/>
          </a:bodyPr>
          <a:lstStyle/>
          <a:p>
            <a:pPr algn="r" eaLnBrk="1" hangingPunct="1">
              <a:defRPr/>
            </a:pPr>
            <a:r>
              <a:rPr lang="en-US" b="1" kern="0" dirty="0" smtClean="0">
                <a:solidFill>
                  <a:schemeClr val="bg1"/>
                </a:solidFill>
                <a:latin typeface="Arial" panose="020B0604020202020204" pitchFamily="34" charset="0"/>
                <a:cs typeface="Arial" panose="020B0604020202020204" pitchFamily="34" charset="0"/>
              </a:rPr>
              <a:t>2013 Progress</a:t>
            </a:r>
            <a:endParaRPr lang="en-US" b="1" kern="0" dirty="0">
              <a:solidFill>
                <a:schemeClr val="bg1"/>
              </a:solidFill>
              <a:latin typeface="Arial" panose="020B0604020202020204" pitchFamily="34" charset="0"/>
              <a:cs typeface="Arial" panose="020B0604020202020204" pitchFamily="34" charset="0"/>
            </a:endParaRPr>
          </a:p>
        </p:txBody>
      </p:sp>
      <p:pic>
        <p:nvPicPr>
          <p:cNvPr id="6" name="Picture 5"/>
          <p:cNvPicPr/>
          <p:nvPr/>
        </p:nvPicPr>
        <p:blipFill>
          <a:blip r:embed="rId2" cstate="print">
            <a:extLst>
              <a:ext uri="{28A0092B-C50C-407E-A947-70E740481C1C}">
                <a14:useLocalDpi xmlns:a14="http://schemas.microsoft.com/office/drawing/2010/main"/>
              </a:ext>
            </a:extLst>
          </a:blip>
          <a:srcRect/>
          <a:stretch>
            <a:fillRect/>
          </a:stretch>
        </p:blipFill>
        <p:spPr bwMode="auto">
          <a:xfrm>
            <a:off x="1112318" y="1487714"/>
            <a:ext cx="6934199" cy="4495800"/>
          </a:xfrm>
          <a:prstGeom prst="rect">
            <a:avLst/>
          </a:prstGeom>
          <a:noFill/>
        </p:spPr>
      </p:pic>
    </p:spTree>
    <p:extLst>
      <p:ext uri="{BB962C8B-B14F-4D97-AF65-F5344CB8AC3E}">
        <p14:creationId xmlns:p14="http://schemas.microsoft.com/office/powerpoint/2010/main" val="66333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4</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4</a:t>
            </a:fld>
            <a:endParaRPr lang="en-US" dirty="0"/>
          </a:p>
        </p:txBody>
      </p:sp>
      <p:sp>
        <p:nvSpPr>
          <p:cNvPr id="4" name="Rectangle 3"/>
          <p:cNvSpPr/>
          <p:nvPr/>
        </p:nvSpPr>
        <p:spPr>
          <a:xfrm>
            <a:off x="266700" y="1219200"/>
            <a:ext cx="8877300" cy="5262979"/>
          </a:xfrm>
          <a:prstGeom prst="rect">
            <a:avLst/>
          </a:prstGeom>
        </p:spPr>
        <p:txBody>
          <a:bodyPr>
            <a:spAutoFit/>
          </a:bodyPr>
          <a:lstStyle/>
          <a:p>
            <a:pPr marL="342900" indent="-342900">
              <a:buFont typeface="Arial" pitchFamily="34" charset="0"/>
              <a:buChar char="•"/>
              <a:defRPr/>
            </a:pPr>
            <a:r>
              <a:rPr lang="en-US" sz="2400" i="1" dirty="0">
                <a:latin typeface="+mn-lt"/>
              </a:rPr>
              <a:t>Energy Policy </a:t>
            </a:r>
            <a:r>
              <a:rPr lang="en-US" sz="2400" dirty="0">
                <a:latin typeface="+mn-lt"/>
              </a:rPr>
              <a:t>programs saved </a:t>
            </a:r>
            <a:r>
              <a:rPr lang="en-US" sz="2400" dirty="0" smtClean="0">
                <a:latin typeface="+mn-lt"/>
              </a:rPr>
              <a:t>$31M during 2013 </a:t>
            </a:r>
            <a:endParaRPr lang="en-US" sz="2400" dirty="0">
              <a:latin typeface="+mn-lt"/>
            </a:endParaRPr>
          </a:p>
          <a:p>
            <a:pPr>
              <a:defRPr/>
            </a:pPr>
            <a:endParaRPr lang="en-US" sz="2400" dirty="0">
              <a:latin typeface="+mn-lt"/>
            </a:endParaRPr>
          </a:p>
          <a:p>
            <a:pPr marL="342900" indent="-342900">
              <a:buFont typeface="Arial" pitchFamily="34" charset="0"/>
              <a:buChar char="•"/>
              <a:defRPr/>
            </a:pPr>
            <a:r>
              <a:rPr lang="en-US" sz="2400" dirty="0">
                <a:latin typeface="+mn-lt"/>
              </a:rPr>
              <a:t>ClimateWise partners saved $</a:t>
            </a:r>
            <a:r>
              <a:rPr lang="en-US" sz="2400" dirty="0" smtClean="0">
                <a:latin typeface="+mn-lt"/>
              </a:rPr>
              <a:t>15 </a:t>
            </a:r>
            <a:r>
              <a:rPr lang="en-US" sz="2400" dirty="0">
                <a:latin typeface="+mn-lt"/>
              </a:rPr>
              <a:t>million in </a:t>
            </a:r>
            <a:r>
              <a:rPr lang="en-US" sz="2400" dirty="0" smtClean="0">
                <a:latin typeface="+mn-lt"/>
              </a:rPr>
              <a:t>2013 </a:t>
            </a:r>
            <a:r>
              <a:rPr lang="en-US" sz="2400" dirty="0">
                <a:latin typeface="+mn-lt"/>
              </a:rPr>
              <a:t>alone,</a:t>
            </a:r>
          </a:p>
          <a:p>
            <a:pPr>
              <a:defRPr/>
            </a:pPr>
            <a:r>
              <a:rPr lang="en-US" sz="2400" dirty="0">
                <a:latin typeface="+mn-lt"/>
              </a:rPr>
              <a:t>     over </a:t>
            </a:r>
            <a:r>
              <a:rPr lang="en-US" sz="2400" dirty="0" smtClean="0">
                <a:latin typeface="+mn-lt"/>
              </a:rPr>
              <a:t>$83 </a:t>
            </a:r>
            <a:r>
              <a:rPr lang="en-US" sz="2400" dirty="0">
                <a:latin typeface="+mn-lt"/>
              </a:rPr>
              <a:t>million since the program began in 2000</a:t>
            </a:r>
          </a:p>
          <a:p>
            <a:pPr>
              <a:defRPr/>
            </a:pPr>
            <a:endParaRPr lang="en-US" sz="2400" dirty="0">
              <a:latin typeface="+mn-lt"/>
            </a:endParaRPr>
          </a:p>
          <a:p>
            <a:pPr>
              <a:defRPr/>
            </a:pPr>
            <a:r>
              <a:rPr lang="en-US" sz="2400" dirty="0">
                <a:latin typeface="+mn-lt"/>
              </a:rPr>
              <a:t>•  FortZED - testing and demonstrating new technologies,</a:t>
            </a:r>
          </a:p>
          <a:p>
            <a:pPr>
              <a:defRPr/>
            </a:pPr>
            <a:r>
              <a:rPr lang="en-US" sz="2400" dirty="0">
                <a:latin typeface="+mn-lt"/>
              </a:rPr>
              <a:t>   supporting innovative businesses, and securing outside </a:t>
            </a:r>
          </a:p>
          <a:p>
            <a:pPr>
              <a:defRPr/>
            </a:pPr>
            <a:r>
              <a:rPr lang="en-US" sz="2400" dirty="0">
                <a:latin typeface="+mn-lt"/>
              </a:rPr>
              <a:t>    grant funding</a:t>
            </a:r>
          </a:p>
          <a:p>
            <a:pPr marL="342900" indent="-342900">
              <a:buFont typeface="Arial" pitchFamily="34" charset="0"/>
              <a:buChar char="•"/>
              <a:defRPr/>
            </a:pPr>
            <a:endParaRPr lang="en-US" sz="2400" dirty="0">
              <a:latin typeface="+mn-lt"/>
            </a:endParaRPr>
          </a:p>
          <a:p>
            <a:pPr marL="342900" indent="-342900">
              <a:buFont typeface="Arial" pitchFamily="34" charset="0"/>
              <a:buChar char="•"/>
              <a:defRPr/>
            </a:pPr>
            <a:r>
              <a:rPr lang="en-US" sz="2400" dirty="0">
                <a:latin typeface="+mn-lt"/>
              </a:rPr>
              <a:t>Waste Diversion </a:t>
            </a:r>
            <a:r>
              <a:rPr lang="en-US" sz="2400" dirty="0" smtClean="0">
                <a:latin typeface="+mn-lt"/>
              </a:rPr>
              <a:t>– Jobs per </a:t>
            </a:r>
            <a:r>
              <a:rPr lang="en-US" sz="2400" dirty="0">
                <a:latin typeface="+mn-lt"/>
              </a:rPr>
              <a:t>10,000 tons of </a:t>
            </a:r>
            <a:r>
              <a:rPr lang="en-US" sz="2400" dirty="0" smtClean="0">
                <a:latin typeface="+mn-lt"/>
              </a:rPr>
              <a:t>discards</a:t>
            </a:r>
            <a:endParaRPr lang="en-US" sz="2400" dirty="0">
              <a:latin typeface="+mn-lt"/>
            </a:endParaRPr>
          </a:p>
          <a:p>
            <a:pPr marL="1257300" lvl="2" indent="-342900">
              <a:buFont typeface="Arial" pitchFamily="34" charset="0"/>
              <a:buChar char="•"/>
              <a:defRPr/>
            </a:pPr>
            <a:r>
              <a:rPr lang="en-US" sz="2400" dirty="0">
                <a:latin typeface="+mn-lt"/>
              </a:rPr>
              <a:t>Landfilling – 1 job</a:t>
            </a:r>
          </a:p>
          <a:p>
            <a:pPr marL="1257300" lvl="2" indent="-342900">
              <a:buFont typeface="Arial" pitchFamily="34" charset="0"/>
              <a:buChar char="•"/>
              <a:defRPr/>
            </a:pPr>
            <a:r>
              <a:rPr lang="en-US" sz="2400" dirty="0">
                <a:latin typeface="+mn-lt"/>
              </a:rPr>
              <a:t>Recycling - 10 jobs </a:t>
            </a:r>
          </a:p>
          <a:p>
            <a:pPr marL="1257300" lvl="2" indent="-342900">
              <a:buFont typeface="Arial" pitchFamily="34" charset="0"/>
              <a:buChar char="•"/>
              <a:defRPr/>
            </a:pPr>
            <a:r>
              <a:rPr lang="en-US" sz="2400" dirty="0">
                <a:latin typeface="+mn-lt"/>
              </a:rPr>
              <a:t>Reuse - 75-250 jobs  </a:t>
            </a:r>
          </a:p>
          <a:p>
            <a:pPr>
              <a:defRPr/>
            </a:pPr>
            <a:endParaRPr lang="en-US" sz="2400" dirty="0">
              <a:latin typeface="+mn-lt"/>
            </a:endParaRPr>
          </a:p>
        </p:txBody>
      </p:sp>
      <p:sp>
        <p:nvSpPr>
          <p:cNvPr id="5" name="TextBox 4"/>
          <p:cNvSpPr txBox="1"/>
          <p:nvPr/>
        </p:nvSpPr>
        <p:spPr>
          <a:xfrm>
            <a:off x="5007254" y="5806723"/>
            <a:ext cx="3576620" cy="276999"/>
          </a:xfrm>
          <a:prstGeom prst="rect">
            <a:avLst/>
          </a:prstGeom>
          <a:noFill/>
        </p:spPr>
        <p:txBody>
          <a:bodyPr wrap="none" rtlCol="0">
            <a:spAutoFit/>
          </a:bodyPr>
          <a:lstStyle/>
          <a:p>
            <a:r>
              <a:rPr lang="en-US" sz="1200" b="1" dirty="0" smtClean="0">
                <a:solidFill>
                  <a:srgbClr val="00467F"/>
                </a:solidFill>
                <a:latin typeface="+mn-lt"/>
              </a:rPr>
              <a:t>Source: 	</a:t>
            </a:r>
            <a:r>
              <a:rPr lang="en-US" sz="1200" dirty="0">
                <a:solidFill>
                  <a:srgbClr val="0070C0"/>
                </a:solidFill>
              </a:rPr>
              <a:t> </a:t>
            </a:r>
            <a:r>
              <a:rPr lang="en-US" sz="1200" b="1" dirty="0" smtClean="0">
                <a:solidFill>
                  <a:srgbClr val="00467F"/>
                </a:solidFill>
                <a:latin typeface="+mn-lt"/>
              </a:rPr>
              <a:t>Institute for Local Self-Reliance</a:t>
            </a:r>
            <a:endParaRPr lang="en-US" sz="1200" b="1" dirty="0">
              <a:solidFill>
                <a:srgbClr val="00467F"/>
              </a:solidFill>
              <a:latin typeface="+mn-lt"/>
            </a:endParaRPr>
          </a:p>
        </p:txBody>
      </p:sp>
      <p:sp>
        <p:nvSpPr>
          <p:cNvPr id="6" name="Rectangle 5"/>
          <p:cNvSpPr/>
          <p:nvPr/>
        </p:nvSpPr>
        <p:spPr>
          <a:xfrm>
            <a:off x="2728686" y="626292"/>
            <a:ext cx="6148036" cy="461665"/>
          </a:xfrm>
          <a:prstGeom prst="rect">
            <a:avLst/>
          </a:prstGeom>
        </p:spPr>
        <p:txBody>
          <a:bodyPr wrap="square">
            <a:spAutoFit/>
          </a:bodyPr>
          <a:lstStyle/>
          <a:p>
            <a:pPr algn="r" eaLnBrk="1" hangingPunct="1">
              <a:defRPr/>
            </a:pPr>
            <a:r>
              <a:rPr lang="en-US" sz="2400" b="1" kern="0" dirty="0" smtClean="0">
                <a:solidFill>
                  <a:schemeClr val="bg1"/>
                </a:solidFill>
                <a:latin typeface="Arial" panose="020B0604020202020204" pitchFamily="34" charset="0"/>
                <a:cs typeface="Arial" panose="020B0604020202020204" pitchFamily="34" charset="0"/>
              </a:rPr>
              <a:t>Support for Local Economy</a:t>
            </a:r>
            <a:endParaRPr lang="en-US" sz="24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88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5</a:t>
            </a:fld>
            <a:endParaRPr lang="en-US" dirty="0"/>
          </a:p>
        </p:txBody>
      </p:sp>
      <p:sp>
        <p:nvSpPr>
          <p:cNvPr id="3" name="Rectangle 2"/>
          <p:cNvSpPr txBox="1">
            <a:spLocks noChangeArrowheads="1"/>
          </p:cNvSpPr>
          <p:nvPr/>
        </p:nvSpPr>
        <p:spPr>
          <a:xfrm>
            <a:off x="2481943" y="685800"/>
            <a:ext cx="7315200" cy="762000"/>
          </a:xfrm>
          <a:prstGeom prst="rect">
            <a:avLst/>
          </a:prstGeom>
        </p:spPr>
        <p:txBody>
          <a:bodyPr lIns="0" tIns="0" rIns="0" bIns="0"/>
          <a:lstStyle>
            <a:lvl1pPr algn="r" defTabSz="457200" rtl="0" eaLnBrk="1" latinLnBrk="0" hangingPunct="1">
              <a:spcBef>
                <a:spcPct val="0"/>
              </a:spcBef>
              <a:buNone/>
              <a:defRPr sz="2800" kern="1200">
                <a:solidFill>
                  <a:schemeClr val="bg1"/>
                </a:solidFill>
                <a:latin typeface="Arial"/>
                <a:ea typeface="+mj-ea"/>
                <a:cs typeface="Arial"/>
              </a:defRPr>
            </a:lvl1pPr>
          </a:lstStyle>
          <a:p>
            <a:pPr algn="ctr" defTabSz="914400"/>
            <a:r>
              <a:rPr lang="en-US" altLang="en-US" b="1" dirty="0" smtClean="0">
                <a:latin typeface="Arial" pitchFamily="34" charset="0"/>
                <a:cs typeface="Arial" pitchFamily="34" charset="0"/>
                <a:sym typeface="Arial" pitchFamily="34" charset="0"/>
              </a:rPr>
              <a:t>What have we learned…. (Feb 2014)</a:t>
            </a:r>
            <a:endParaRPr lang="en-US" altLang="en-US" dirty="0" smtClean="0"/>
          </a:p>
        </p:txBody>
      </p:sp>
      <p:sp>
        <p:nvSpPr>
          <p:cNvPr id="4" name="Rectangle 3"/>
          <p:cNvSpPr txBox="1">
            <a:spLocks noChangeArrowheads="1"/>
          </p:cNvSpPr>
          <p:nvPr/>
        </p:nvSpPr>
        <p:spPr>
          <a:xfrm>
            <a:off x="76200" y="1676399"/>
            <a:ext cx="8458200" cy="4495801"/>
          </a:xfrm>
          <a:prstGeom prst="rect">
            <a:avLst/>
          </a:prstGeom>
          <a:extLst/>
        </p:spPr>
        <p:txBody>
          <a:bodyPr lIns="0" tIns="0" rIns="0" bIns="0"/>
          <a:lstStyle>
            <a:lvl1pPr marL="0" indent="0" algn="l" defTabSz="457200" rtl="0" eaLnBrk="1" latinLnBrk="0" hangingPunct="1">
              <a:spcBef>
                <a:spcPct val="20000"/>
              </a:spcBef>
              <a:buFont typeface="Arial"/>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2"/>
                </a:solidFill>
                <a:latin typeface="Arial"/>
                <a:ea typeface="+mn-ea"/>
                <a:cs typeface="Arial"/>
              </a:defRPr>
            </a:lvl2pPr>
            <a:lvl3pPr marL="1143000" indent="-228600" algn="l" defTabSz="457200" rtl="0" eaLnBrk="1" latinLnBrk="0" hangingPunct="1">
              <a:spcBef>
                <a:spcPct val="20000"/>
              </a:spcBef>
              <a:buFont typeface="Lucida Grande"/>
              <a:buChar char="-"/>
              <a:defRPr sz="2000" kern="1200">
                <a:solidFill>
                  <a:schemeClr val="bg2"/>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85000"/>
                    <a:lumOff val="1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43050" lvl="5" indent="-171450">
              <a:buFont typeface="Arial" panose="020B0604020202020204" pitchFamily="34" charset="0"/>
              <a:buChar char="•"/>
              <a:defRPr/>
            </a:pPr>
            <a:r>
              <a:rPr lang="en-US" altLang="en-US" sz="2400" dirty="0" smtClean="0">
                <a:latin typeface="Arial" pitchFamily="34" charset="0"/>
                <a:cs typeface="Arial" pitchFamily="34" charset="0"/>
                <a:sym typeface="Arial" pitchFamily="34" charset="0"/>
              </a:rPr>
              <a:t>All scenarios are transformative</a:t>
            </a:r>
          </a:p>
          <a:p>
            <a:pPr marL="1543050" lvl="5" indent="-171450">
              <a:buFont typeface="Arial" panose="020B0604020202020204" pitchFamily="34" charset="0"/>
              <a:buChar char="•"/>
              <a:defRPr/>
            </a:pPr>
            <a:r>
              <a:rPr lang="en-US" altLang="en-US" sz="2400" dirty="0" smtClean="0">
                <a:latin typeface="Arial" pitchFamily="34" charset="0"/>
                <a:cs typeface="Arial" pitchFamily="34" charset="0"/>
                <a:sym typeface="Arial" pitchFamily="34" charset="0"/>
              </a:rPr>
              <a:t>It’s technically possible to be much more aspirational in goals (acceleration) – RMI</a:t>
            </a:r>
          </a:p>
          <a:p>
            <a:pPr marL="1543050" lvl="5" indent="-171450">
              <a:buFont typeface="Arial" panose="020B0604020202020204" pitchFamily="34" charset="0"/>
              <a:buChar char="•"/>
              <a:defRPr/>
            </a:pPr>
            <a:r>
              <a:rPr lang="en-US" altLang="en-US" sz="2400" dirty="0" smtClean="0">
                <a:latin typeface="Arial" pitchFamily="34" charset="0"/>
                <a:cs typeface="Arial" pitchFamily="34" charset="0"/>
                <a:sym typeface="Arial" pitchFamily="34" charset="0"/>
              </a:rPr>
              <a:t>Efficiency can largely offset expected growth</a:t>
            </a:r>
          </a:p>
          <a:p>
            <a:pPr marL="1543050" lvl="5" indent="-171450">
              <a:buFont typeface="Arial" panose="020B0604020202020204" pitchFamily="34" charset="0"/>
              <a:buChar char="•"/>
              <a:defRPr/>
            </a:pPr>
            <a:r>
              <a:rPr lang="en-US" altLang="en-US" sz="2400" dirty="0" smtClean="0">
                <a:latin typeface="Arial" pitchFamily="34" charset="0"/>
                <a:cs typeface="Arial" pitchFamily="34" charset="0"/>
                <a:sym typeface="Arial" pitchFamily="34" charset="0"/>
              </a:rPr>
              <a:t>Energy supply resources must be changed</a:t>
            </a:r>
          </a:p>
          <a:p>
            <a:pPr marL="1543050" lvl="5" indent="-171450">
              <a:buFont typeface="Arial" panose="020B0604020202020204" pitchFamily="34" charset="0"/>
              <a:buChar char="•"/>
              <a:defRPr/>
            </a:pPr>
            <a:r>
              <a:rPr lang="en-US" altLang="en-US" sz="2400" dirty="0" smtClean="0">
                <a:latin typeface="Arial" pitchFamily="34" charset="0"/>
                <a:cs typeface="Arial" pitchFamily="34" charset="0"/>
                <a:sym typeface="Arial" pitchFamily="34" charset="0"/>
              </a:rPr>
              <a:t>Long term benefits outweigh costs </a:t>
            </a:r>
          </a:p>
          <a:p>
            <a:pPr lvl="5">
              <a:defRPr/>
            </a:pPr>
            <a:r>
              <a:rPr lang="en-US" altLang="en-US" sz="2400" dirty="0" smtClean="0">
                <a:latin typeface="Arial" pitchFamily="34" charset="0"/>
                <a:cs typeface="Arial" pitchFamily="34" charset="0"/>
                <a:sym typeface="Arial" pitchFamily="34" charset="0"/>
              </a:rPr>
              <a:t>	- Increased near-term investment needed</a:t>
            </a:r>
          </a:p>
          <a:p>
            <a:pPr lvl="5">
              <a:defRPr/>
            </a:pPr>
            <a:r>
              <a:rPr lang="en-US" altLang="en-US" sz="2400" dirty="0" smtClean="0">
                <a:latin typeface="Arial" pitchFamily="34" charset="0"/>
                <a:cs typeface="Arial" pitchFamily="34" charset="0"/>
                <a:sym typeface="Arial" pitchFamily="34" charset="0"/>
              </a:rPr>
              <a:t>	- Invest now for long term payback</a:t>
            </a:r>
          </a:p>
          <a:p>
            <a:pPr marL="1543050" lvl="5" indent="-171450">
              <a:buFont typeface="Arial" panose="020B0604020202020204" pitchFamily="34" charset="0"/>
              <a:buChar char="•"/>
              <a:defRPr/>
            </a:pPr>
            <a:r>
              <a:rPr lang="en-US" altLang="en-US" sz="2400" dirty="0" smtClean="0">
                <a:latin typeface="Arial" pitchFamily="34" charset="0"/>
                <a:cs typeface="Arial" pitchFamily="34" charset="0"/>
                <a:sym typeface="Arial" pitchFamily="34" charset="0"/>
              </a:rPr>
              <a:t>A leadership position brings resources to accomplish the goals</a:t>
            </a:r>
          </a:p>
          <a:p>
            <a:pPr marL="1543050" lvl="5" indent="-171450">
              <a:buFont typeface="Arial" panose="020B0604020202020204" pitchFamily="34" charset="0"/>
              <a:buChar char="•"/>
              <a:defRPr/>
            </a:pPr>
            <a:endParaRPr lang="en-US" altLang="en-US" sz="1400" dirty="0" smtClean="0">
              <a:latin typeface="Arial" pitchFamily="34" charset="0"/>
              <a:cs typeface="Arial" pitchFamily="34" charset="0"/>
              <a:sym typeface="Arial" pitchFamily="34" charset="0"/>
            </a:endParaRPr>
          </a:p>
          <a:p>
            <a:pPr marL="1543050" lvl="5" indent="-171450">
              <a:buFont typeface="Arial" panose="020B0604020202020204" pitchFamily="34" charset="0"/>
              <a:buChar char="•"/>
              <a:defRPr/>
            </a:pPr>
            <a:endParaRPr lang="en-US" altLang="en-US" sz="2400" dirty="0" smtClean="0">
              <a:latin typeface="Arial" pitchFamily="34" charset="0"/>
              <a:cs typeface="Arial" pitchFamily="34" charset="0"/>
              <a:sym typeface="Arial" pitchFamily="34" charset="0"/>
            </a:endParaRPr>
          </a:p>
          <a:p>
            <a:pPr marL="857250" lvl="3" indent="-171450">
              <a:buFont typeface="Arial" panose="020B0604020202020204" pitchFamily="34" charset="0"/>
              <a:buChar char="•"/>
              <a:defRPr/>
            </a:pPr>
            <a:endParaRPr lang="en-US" altLang="en-US" sz="2400" dirty="0" smtClean="0">
              <a:latin typeface="Arial" pitchFamily="34" charset="0"/>
              <a:cs typeface="Arial" pitchFamily="34" charset="0"/>
              <a:sym typeface="Arial" pitchFamily="34" charset="0"/>
            </a:endParaRPr>
          </a:p>
        </p:txBody>
      </p:sp>
      <p:sp>
        <p:nvSpPr>
          <p:cNvPr id="5" name="Slide Number Placeholder 1"/>
          <p:cNvSpPr txBox="1">
            <a:spLocks/>
          </p:cNvSpPr>
          <p:nvPr/>
        </p:nvSpPr>
        <p:spPr>
          <a:xfrm>
            <a:off x="379413" y="6172200"/>
            <a:ext cx="358775" cy="349250"/>
          </a:xfrm>
          <a:prstGeom prst="rect">
            <a:avLst/>
          </a:prstGeom>
          <a:noFill/>
          <a:extLst>
            <a:ext uri="{91240B29-F687-4f45-9708-019B960494DF}">
              <a14:hiddenLine xmlns:a14="http://schemas.microsoft.com/office/drawing/2010/main" w="12700">
                <a:solidFill>
                  <a:srgbClr val="000000"/>
                </a:solidFill>
                <a:miter lim="0"/>
                <a:headEnd/>
                <a:tailEnd/>
              </a14:hiddenLine>
            </a:ext>
          </a:extLst>
        </p:spPr>
        <p:txBody>
          <a:bodyPr/>
          <a:lstStyle>
            <a:defPPr>
              <a:defRPr lang="en-US"/>
            </a:defPPr>
            <a:lvl1pPr marL="0" algn="l" defTabSz="457200" rtl="0" eaLnBrk="0" latinLnBrk="0" hangingPunct="0">
              <a:defRPr sz="1200" kern="1200">
                <a:solidFill>
                  <a:srgbClr val="000000"/>
                </a:solidFill>
                <a:latin typeface="Helvetica" pitchFamily="34" charset="0"/>
                <a:ea typeface="+mn-ea"/>
                <a:cs typeface="Helvetica" pitchFamily="34" charset="0"/>
                <a:sym typeface="Helvetica" pitchFamily="34" charset="0"/>
              </a:defRPr>
            </a:lvl1pPr>
            <a:lvl2pPr marL="742950" indent="-285750" algn="l" defTabSz="457200" rtl="0" eaLnBrk="0" latinLnBrk="0" hangingPunct="0">
              <a:defRPr sz="1200" kern="1200">
                <a:solidFill>
                  <a:srgbClr val="000000"/>
                </a:solidFill>
                <a:latin typeface="Helvetica" pitchFamily="34" charset="0"/>
                <a:ea typeface="+mn-ea"/>
                <a:cs typeface="Helvetica" pitchFamily="34" charset="0"/>
                <a:sym typeface="Helvetica" pitchFamily="34" charset="0"/>
              </a:defRPr>
            </a:lvl2pPr>
            <a:lvl3pPr marL="1143000" indent="-228600" algn="l" defTabSz="457200" rtl="0" eaLnBrk="0" latinLnBrk="0" hangingPunct="0">
              <a:defRPr sz="1200" kern="1200">
                <a:solidFill>
                  <a:srgbClr val="000000"/>
                </a:solidFill>
                <a:latin typeface="Helvetica" pitchFamily="34" charset="0"/>
                <a:ea typeface="+mn-ea"/>
                <a:cs typeface="Helvetica" pitchFamily="34" charset="0"/>
                <a:sym typeface="Helvetica" pitchFamily="34" charset="0"/>
              </a:defRPr>
            </a:lvl3pPr>
            <a:lvl4pPr marL="1600200" indent="-228600" algn="l" defTabSz="457200" rtl="0" eaLnBrk="0" latinLnBrk="0" hangingPunct="0">
              <a:defRPr sz="1200" kern="1200">
                <a:solidFill>
                  <a:srgbClr val="000000"/>
                </a:solidFill>
                <a:latin typeface="Helvetica" pitchFamily="34" charset="0"/>
                <a:ea typeface="+mn-ea"/>
                <a:cs typeface="Helvetica" pitchFamily="34" charset="0"/>
                <a:sym typeface="Helvetica" pitchFamily="34" charset="0"/>
              </a:defRPr>
            </a:lvl4pPr>
            <a:lvl5pPr marL="2057400" indent="-228600" algn="l" defTabSz="457200" rtl="0" eaLnBrk="0" latinLnBrk="0" hangingPunct="0">
              <a:defRPr sz="1200" kern="1200">
                <a:solidFill>
                  <a:srgbClr val="000000"/>
                </a:solidFill>
                <a:latin typeface="Helvetica" pitchFamily="34" charset="0"/>
                <a:ea typeface="+mn-ea"/>
                <a:cs typeface="Helvetica" pitchFamily="34" charset="0"/>
                <a:sym typeface="Helvetica" pitchFamily="34" charset="0"/>
              </a:defRPr>
            </a:lvl5pPr>
            <a:lvl6pPr marL="2514600" indent="-228600" algn="l" defTabSz="457200" rtl="0" eaLnBrk="0" fontAlgn="base" latinLnBrk="0" hangingPunct="0">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6pPr>
            <a:lvl7pPr marL="2971800" indent="-228600" algn="l" defTabSz="457200" rtl="0" eaLnBrk="0" fontAlgn="base" latinLnBrk="0" hangingPunct="0">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7pPr>
            <a:lvl8pPr marL="3429000" indent="-228600" algn="l" defTabSz="457200" rtl="0" eaLnBrk="0" fontAlgn="base" latinLnBrk="0" hangingPunct="0">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8pPr>
            <a:lvl9pPr marL="3886200" indent="-228600" algn="l" defTabSz="457200" rtl="0" eaLnBrk="0" fontAlgn="base" latinLnBrk="0" hangingPunct="0">
              <a:spcBef>
                <a:spcPct val="0"/>
              </a:spcBef>
              <a:spcAft>
                <a:spcPct val="0"/>
              </a:spcAft>
              <a:defRPr sz="1200" kern="1200">
                <a:solidFill>
                  <a:srgbClr val="000000"/>
                </a:solidFill>
                <a:latin typeface="Helvetica" pitchFamily="34" charset="0"/>
                <a:ea typeface="+mn-ea"/>
                <a:cs typeface="Helvetica" pitchFamily="34" charset="0"/>
                <a:sym typeface="Helvetica" pitchFamily="34" charset="0"/>
              </a:defRPr>
            </a:lvl9pPr>
          </a:lstStyle>
          <a:p>
            <a:pPr eaLnBrk="1"/>
            <a:fld id="{573DCE82-86B5-4806-8DF2-E8203E2DA85C}" type="slidenum">
              <a:rPr lang="en-US" altLang="en-US" sz="1800" smtClean="0">
                <a:latin typeface="Arial" pitchFamily="34" charset="0"/>
                <a:cs typeface="Arial" pitchFamily="34" charset="0"/>
                <a:sym typeface="Arial" pitchFamily="34" charset="0"/>
              </a:rPr>
              <a:pPr eaLnBrk="1"/>
              <a:t>5</a:t>
            </a:fld>
            <a:endParaRPr lang="en-US" altLang="en-US" sz="1800" b="1" smtClean="0">
              <a:solidFill>
                <a:srgbClr val="00467F"/>
              </a:solidFill>
              <a:latin typeface="Arial" pitchFamily="34" charset="0"/>
              <a:cs typeface="Arial" pitchFamily="34" charset="0"/>
              <a:sym typeface="Arial" pitchFamily="34" charset="0"/>
            </a:endParaRPr>
          </a:p>
        </p:txBody>
      </p:sp>
    </p:spTree>
    <p:extLst>
      <p:ext uri="{BB962C8B-B14F-4D97-AF65-F5344CB8AC3E}">
        <p14:creationId xmlns:p14="http://schemas.microsoft.com/office/powerpoint/2010/main" val="32460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6</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6</a:t>
            </a:fld>
            <a:endParaRPr lang="en-US" dirty="0"/>
          </a:p>
        </p:txBody>
      </p:sp>
      <p:sp>
        <p:nvSpPr>
          <p:cNvPr id="4" name="Rectangle 3"/>
          <p:cNvSpPr/>
          <p:nvPr/>
        </p:nvSpPr>
        <p:spPr>
          <a:xfrm>
            <a:off x="2357335" y="657498"/>
            <a:ext cx="6786665" cy="523220"/>
          </a:xfrm>
          <a:prstGeom prst="rect">
            <a:avLst/>
          </a:prstGeom>
        </p:spPr>
        <p:txBody>
          <a:bodyPr wrap="square">
            <a:spAutoFit/>
          </a:bodyPr>
          <a:lstStyle/>
          <a:p>
            <a:pPr algn="r" eaLnBrk="1" hangingPunct="1">
              <a:defRPr/>
            </a:pPr>
            <a:r>
              <a:rPr lang="en-US" sz="2800" b="1" kern="0" dirty="0" smtClean="0">
                <a:solidFill>
                  <a:schemeClr val="bg1"/>
                </a:solidFill>
                <a:latin typeface="Arial" panose="020B0604020202020204" pitchFamily="34" charset="0"/>
                <a:cs typeface="Arial" panose="020B0604020202020204" pitchFamily="34" charset="0"/>
              </a:rPr>
              <a:t>April 2014 City Council Direction</a:t>
            </a:r>
            <a:endParaRPr lang="en-US" sz="2800" b="1" kern="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929965" y="1417611"/>
            <a:ext cx="7772400" cy="4524315"/>
          </a:xfrm>
          <a:prstGeom prst="rect">
            <a:avLst/>
          </a:prstGeom>
        </p:spPr>
        <p:txBody>
          <a:bodyPr>
            <a:spAutoFit/>
          </a:bodyPr>
          <a:lstStyle/>
          <a:p>
            <a:pPr>
              <a:defRPr/>
            </a:pPr>
            <a:r>
              <a:rPr lang="en-US" sz="2400" dirty="0" smtClean="0">
                <a:latin typeface="Helvetica" panose="020B0604020202020204" pitchFamily="34" charset="0"/>
                <a:cs typeface="Helvetica" panose="020B0604020202020204" pitchFamily="34" charset="0"/>
              </a:rPr>
              <a:t>Fort </a:t>
            </a:r>
            <a:r>
              <a:rPr lang="en-US" sz="2400" dirty="0">
                <a:latin typeface="Helvetica" panose="020B0604020202020204" pitchFamily="34" charset="0"/>
                <a:cs typeface="Helvetica" panose="020B0604020202020204" pitchFamily="34" charset="0"/>
              </a:rPr>
              <a:t>Collins is well-positioned to demonstrate to other communities </a:t>
            </a:r>
            <a:r>
              <a:rPr lang="en-US" sz="2400" dirty="0" smtClean="0">
                <a:latin typeface="Helvetica" panose="020B0604020202020204" pitchFamily="34" charset="0"/>
                <a:cs typeface="Helvetica" panose="020B0604020202020204" pitchFamily="34" charset="0"/>
              </a:rPr>
              <a:t>how </a:t>
            </a:r>
            <a:r>
              <a:rPr lang="en-US" sz="2400" dirty="0">
                <a:latin typeface="Helvetica" panose="020B0604020202020204" pitchFamily="34" charset="0"/>
                <a:cs typeface="Helvetica" panose="020B0604020202020204" pitchFamily="34" charset="0"/>
              </a:rPr>
              <a:t>deep reductions in greenhouse gas emissions can be made within the span of several decades while remaining economically vibrant.</a:t>
            </a:r>
          </a:p>
          <a:p>
            <a:pPr>
              <a:defRPr/>
            </a:pPr>
            <a:endParaRPr lang="en-US" sz="2400" dirty="0" smtClean="0"/>
          </a:p>
          <a:p>
            <a:pPr>
              <a:defRPr/>
            </a:pPr>
            <a:r>
              <a:rPr lang="en-US" sz="2400" dirty="0" smtClean="0">
                <a:latin typeface="Helvetica" charset="0"/>
                <a:sym typeface="Helvetica" charset="0"/>
              </a:rPr>
              <a:t>….describe </a:t>
            </a:r>
            <a:r>
              <a:rPr lang="en-US" sz="2400" dirty="0">
                <a:latin typeface="Helvetica" charset="0"/>
                <a:sym typeface="Helvetica" charset="0"/>
              </a:rPr>
              <a:t>the steps the Fort Collins community will need to take to achieve a community-wide greenhouse gas emissions reduction </a:t>
            </a:r>
            <a:r>
              <a:rPr lang="en-US" sz="2400" dirty="0" smtClean="0">
                <a:latin typeface="Helvetica" charset="0"/>
                <a:sym typeface="Helvetica" charset="0"/>
              </a:rPr>
              <a:t>*goal of </a:t>
            </a:r>
            <a:endParaRPr lang="en-US" sz="2400" dirty="0">
              <a:latin typeface="Helvetica" charset="0"/>
              <a:sym typeface="Helvetica" charset="0"/>
            </a:endParaRPr>
          </a:p>
          <a:p>
            <a:pPr marL="342900" indent="-342900">
              <a:buFont typeface="Arial" panose="020B0604020202020204" pitchFamily="34" charset="0"/>
              <a:buChar char="•"/>
              <a:defRPr/>
            </a:pPr>
            <a:r>
              <a:rPr lang="en-US" sz="2400" dirty="0" smtClean="0">
                <a:latin typeface="Helvetica" charset="0"/>
                <a:sym typeface="Helvetica" charset="0"/>
              </a:rPr>
              <a:t>20</a:t>
            </a:r>
            <a:r>
              <a:rPr lang="en-US" sz="2400" dirty="0">
                <a:latin typeface="Helvetica" charset="0"/>
                <a:sym typeface="Helvetica" charset="0"/>
              </a:rPr>
              <a:t>% </a:t>
            </a:r>
            <a:r>
              <a:rPr lang="en-US" sz="2400" dirty="0" smtClean="0">
                <a:latin typeface="Helvetica" charset="0"/>
                <a:sym typeface="Helvetica" charset="0"/>
              </a:rPr>
              <a:t>by </a:t>
            </a:r>
            <a:r>
              <a:rPr lang="en-US" sz="2400" dirty="0">
                <a:latin typeface="Helvetica" charset="0"/>
                <a:sym typeface="Helvetica" charset="0"/>
              </a:rPr>
              <a:t>the year </a:t>
            </a:r>
            <a:r>
              <a:rPr lang="en-US" sz="2400" dirty="0" smtClean="0">
                <a:latin typeface="Helvetica" charset="0"/>
                <a:sym typeface="Helvetica" charset="0"/>
              </a:rPr>
              <a:t>2020</a:t>
            </a:r>
            <a:endParaRPr lang="en-US" sz="2400" dirty="0">
              <a:latin typeface="Helvetica" charset="0"/>
              <a:sym typeface="Helvetica" charset="0"/>
            </a:endParaRPr>
          </a:p>
          <a:p>
            <a:pPr marL="342900" indent="-342900">
              <a:buFont typeface="Arial" panose="020B0604020202020204" pitchFamily="34" charset="0"/>
              <a:buChar char="•"/>
              <a:defRPr/>
            </a:pPr>
            <a:r>
              <a:rPr lang="en-US" sz="2400" dirty="0">
                <a:latin typeface="Helvetica" charset="0"/>
                <a:sym typeface="Helvetica" charset="0"/>
              </a:rPr>
              <a:t>80% </a:t>
            </a:r>
            <a:r>
              <a:rPr lang="en-US" sz="2400" dirty="0" smtClean="0">
                <a:latin typeface="Helvetica" charset="0"/>
                <a:sym typeface="Helvetica" charset="0"/>
              </a:rPr>
              <a:t>by </a:t>
            </a:r>
            <a:r>
              <a:rPr lang="en-US" sz="2400" dirty="0">
                <a:latin typeface="Helvetica" charset="0"/>
                <a:sym typeface="Helvetica" charset="0"/>
              </a:rPr>
              <a:t>the year </a:t>
            </a:r>
            <a:r>
              <a:rPr lang="en-US" sz="2400" dirty="0" smtClean="0">
                <a:latin typeface="Helvetica" charset="0"/>
                <a:sym typeface="Helvetica" charset="0"/>
              </a:rPr>
              <a:t>2030</a:t>
            </a:r>
            <a:endParaRPr lang="en-US" sz="2400" dirty="0">
              <a:latin typeface="Helvetica" charset="0"/>
              <a:sym typeface="Helvetica" charset="0"/>
            </a:endParaRPr>
          </a:p>
          <a:p>
            <a:pPr marL="342900" indent="-342900">
              <a:buFont typeface="Arial" panose="020B0604020202020204" pitchFamily="34" charset="0"/>
              <a:buChar char="•"/>
              <a:defRPr/>
            </a:pPr>
            <a:r>
              <a:rPr lang="en-US" sz="2400" dirty="0" smtClean="0">
                <a:latin typeface="Helvetica" charset="0"/>
                <a:sym typeface="Helvetica" charset="0"/>
              </a:rPr>
              <a:t>100% by the year 2050 – carbon neutrality</a:t>
            </a:r>
          </a:p>
          <a:p>
            <a:pPr marL="342900" indent="-342900">
              <a:buFont typeface="Arial" panose="020B0604020202020204" pitchFamily="34" charset="0"/>
              <a:buChar char="•"/>
              <a:defRPr/>
            </a:pPr>
            <a:endParaRPr lang="en-US" sz="2400" dirty="0">
              <a:latin typeface="Helvetica" charset="0"/>
              <a:sym typeface="Helvetica" charset="0"/>
            </a:endParaRPr>
          </a:p>
        </p:txBody>
      </p:sp>
      <p:sp>
        <p:nvSpPr>
          <p:cNvPr id="6" name="TextBox 5"/>
          <p:cNvSpPr txBox="1"/>
          <p:nvPr/>
        </p:nvSpPr>
        <p:spPr>
          <a:xfrm>
            <a:off x="1143000" y="5711094"/>
            <a:ext cx="5527475" cy="461665"/>
          </a:xfrm>
          <a:prstGeom prst="rect">
            <a:avLst/>
          </a:prstGeom>
          <a:noFill/>
        </p:spPr>
        <p:txBody>
          <a:bodyPr wrap="none" rtlCol="0">
            <a:spAutoFit/>
          </a:bodyPr>
          <a:lstStyle/>
          <a:p>
            <a:r>
              <a:rPr lang="en-US" dirty="0" smtClean="0">
                <a:latin typeface="Helvetica" panose="020B0604020202020204" pitchFamily="34" charset="0"/>
                <a:cs typeface="Helvetica" panose="020B0604020202020204" pitchFamily="34" charset="0"/>
              </a:rPr>
              <a:t>*Goal reductions relative to 2005 levels</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5557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7</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7</a:t>
            </a:fld>
            <a:endParaRPr lang="en-US" dirty="0"/>
          </a:p>
        </p:txBody>
      </p:sp>
      <p:sp>
        <p:nvSpPr>
          <p:cNvPr id="4" name="Rectangle 3"/>
          <p:cNvSpPr/>
          <p:nvPr/>
        </p:nvSpPr>
        <p:spPr>
          <a:xfrm>
            <a:off x="2357335" y="657498"/>
            <a:ext cx="6786665" cy="523220"/>
          </a:xfrm>
          <a:prstGeom prst="rect">
            <a:avLst/>
          </a:prstGeom>
        </p:spPr>
        <p:txBody>
          <a:bodyPr wrap="square">
            <a:spAutoFit/>
          </a:bodyPr>
          <a:lstStyle/>
          <a:p>
            <a:pPr algn="r" eaLnBrk="1" hangingPunct="1">
              <a:defRPr/>
            </a:pPr>
            <a:r>
              <a:rPr lang="en-US" sz="2800" b="1" kern="0" dirty="0" smtClean="0">
                <a:solidFill>
                  <a:schemeClr val="bg1"/>
                </a:solidFill>
                <a:latin typeface="Arial" panose="020B0604020202020204" pitchFamily="34" charset="0"/>
                <a:cs typeface="Arial" panose="020B0604020202020204" pitchFamily="34" charset="0"/>
              </a:rPr>
              <a:t>Resources</a:t>
            </a:r>
            <a:endParaRPr lang="en-US" sz="2800" b="1" kern="0" dirty="0">
              <a:solidFill>
                <a:schemeClr val="bg1"/>
              </a:solidFill>
              <a:latin typeface="Arial" panose="020B0604020202020204" pitchFamily="34" charset="0"/>
              <a:cs typeface="Arial" panose="020B0604020202020204" pitchFamily="34" charset="0"/>
            </a:endParaRPr>
          </a:p>
        </p:txBody>
      </p:sp>
      <p:sp>
        <p:nvSpPr>
          <p:cNvPr id="5" name="Slide Number Placeholder 1"/>
          <p:cNvSpPr txBox="1">
            <a:spLocks/>
          </p:cNvSpPr>
          <p:nvPr/>
        </p:nvSpPr>
        <p:spPr>
          <a:xfrm>
            <a:off x="379413" y="6172200"/>
            <a:ext cx="358775" cy="349250"/>
          </a:xfrm>
          <a:prstGeom prst="rect">
            <a:avLst/>
          </a:prstGeom>
          <a:noFill/>
          <a:extLst>
            <a:ext uri="{91240B29-F687-4f45-9708-019B960494DF}">
              <a14:hiddenLine xmlns:a14="http://schemas.microsoft.com/office/drawing/2010/main" w="12700">
                <a:solidFill>
                  <a:srgbClr val="000000"/>
                </a:solidFill>
                <a:miter lim="0"/>
                <a:headEnd/>
                <a:tailEnd/>
              </a14:hiddenLine>
            </a:ext>
          </a:extLst>
        </p:spPr>
        <p:txBody>
          <a:bodyPr/>
          <a:lstStyle>
            <a:defPPr>
              <a:defRPr lang="en-US"/>
            </a:defPPr>
            <a:lvl1pPr algn="l" rtl="0" eaLnBrk="0" fontAlgn="base"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1pPr>
            <a:lvl2pPr marL="742950" indent="-285750" algn="l" rtl="0" eaLnBrk="0" fontAlgn="base"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2pPr>
            <a:lvl3pPr marL="1143000" indent="-228600" algn="l" rtl="0" eaLnBrk="0" fontAlgn="base"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3pPr>
            <a:lvl4pPr marL="1600200" indent="-228600" algn="l" rtl="0" eaLnBrk="0" fontAlgn="base"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4pPr>
            <a:lvl5pPr marL="2057400" indent="-228600" algn="l" rtl="0" eaLnBrk="0" fontAlgn="base"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5pPr>
            <a:lvl6pPr marL="2514600" indent="-228600" algn="l" defTabSz="914400" rtl="0" eaLnBrk="0" fontAlgn="base" latinLnBrk="0"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6pPr>
            <a:lvl7pPr marL="2971800" indent="-228600" algn="l" defTabSz="914400" rtl="0" eaLnBrk="0" fontAlgn="base" latinLnBrk="0"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7pPr>
            <a:lvl8pPr marL="3429000" indent="-228600" algn="l" defTabSz="914400" rtl="0" eaLnBrk="0" fontAlgn="base" latinLnBrk="0"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8pPr>
            <a:lvl9pPr marL="3886200" indent="-228600" algn="l" defTabSz="914400" rtl="0" eaLnBrk="0" fontAlgn="base" latinLnBrk="0" hangingPunct="0">
              <a:spcBef>
                <a:spcPct val="0"/>
              </a:spcBef>
              <a:spcAft>
                <a:spcPct val="0"/>
              </a:spcAft>
              <a:defRPr sz="1200" kern="1200">
                <a:solidFill>
                  <a:srgbClr val="000000"/>
                </a:solidFill>
                <a:latin typeface="Helvetica" pitchFamily="34" charset="0"/>
                <a:ea typeface="Helvetica" pitchFamily="34" charset="0"/>
                <a:cs typeface="Helvetica" pitchFamily="34" charset="0"/>
                <a:sym typeface="Helvetica" pitchFamily="34" charset="0"/>
              </a:defRPr>
            </a:lvl9pPr>
          </a:lstStyle>
          <a:p>
            <a:pPr eaLnBrk="1"/>
            <a:endParaRPr lang="en-US" altLang="en-US" sz="1800" b="1" dirty="0" smtClean="0">
              <a:solidFill>
                <a:srgbClr val="00467F"/>
              </a:solidFill>
              <a:latin typeface="Arial" pitchFamily="34" charset="0"/>
              <a:cs typeface="Arial" pitchFamily="34" charset="0"/>
              <a:sym typeface="Arial" pitchFamily="34" charset="0"/>
            </a:endParaRPr>
          </a:p>
        </p:txBody>
      </p:sp>
      <p:sp>
        <p:nvSpPr>
          <p:cNvPr id="6" name="Rectangle 5"/>
          <p:cNvSpPr/>
          <p:nvPr/>
        </p:nvSpPr>
        <p:spPr>
          <a:xfrm>
            <a:off x="558800" y="1323032"/>
            <a:ext cx="8472488" cy="5663089"/>
          </a:xfrm>
          <a:prstGeom prst="rect">
            <a:avLst/>
          </a:prstGeom>
        </p:spPr>
        <p:txBody>
          <a:bodyPr>
            <a:spAutoFit/>
          </a:bodyPr>
          <a:lstStyle/>
          <a:p>
            <a:pPr>
              <a:defRPr/>
            </a:pPr>
            <a:r>
              <a:rPr lang="en-US" sz="2400" b="1" dirty="0">
                <a:latin typeface="+mj-lt"/>
                <a:ea typeface="+mn-ea"/>
                <a:cs typeface="Arial" panose="020B0604020202020204" pitchFamily="34" charset="0"/>
              </a:rPr>
              <a:t>Community</a:t>
            </a:r>
          </a:p>
          <a:p>
            <a:pPr marL="342900" indent="-342900">
              <a:buFont typeface="Arial" panose="020B0604020202020204" pitchFamily="34" charset="0"/>
              <a:buChar char="•"/>
              <a:defRPr/>
            </a:pPr>
            <a:r>
              <a:rPr lang="en-US" sz="2400" dirty="0">
                <a:latin typeface="+mj-lt"/>
                <a:ea typeface="+mn-ea"/>
                <a:cs typeface="Arial" panose="020B0604020202020204" pitchFamily="34" charset="0"/>
              </a:rPr>
              <a:t>Citizen Advisory Committee</a:t>
            </a:r>
          </a:p>
          <a:p>
            <a:pPr marL="342900" indent="-342900">
              <a:buFont typeface="Arial" panose="020B0604020202020204" pitchFamily="34" charset="0"/>
              <a:buChar char="•"/>
              <a:defRPr/>
            </a:pPr>
            <a:r>
              <a:rPr lang="en-US" sz="2400" dirty="0" smtClean="0">
                <a:latin typeface="+mj-lt"/>
                <a:ea typeface="+mn-ea"/>
                <a:cs typeface="Arial" panose="020B0604020202020204" pitchFamily="34" charset="0"/>
              </a:rPr>
              <a:t>Council Advisory Boards</a:t>
            </a:r>
            <a:endParaRPr lang="en-US" sz="2400" dirty="0">
              <a:latin typeface="+mj-lt"/>
              <a:ea typeface="+mn-ea"/>
              <a:cs typeface="Arial" panose="020B0604020202020204" pitchFamily="34" charset="0"/>
            </a:endParaRPr>
          </a:p>
          <a:p>
            <a:pPr marL="342900" indent="-342900">
              <a:buFont typeface="Arial" panose="020B0604020202020204" pitchFamily="34" charset="0"/>
              <a:buChar char="•"/>
              <a:defRPr/>
            </a:pPr>
            <a:r>
              <a:rPr lang="en-US" sz="2400" dirty="0" smtClean="0">
                <a:latin typeface="+mj-lt"/>
                <a:ea typeface="+mn-ea"/>
                <a:cs typeface="Arial" panose="020B0604020202020204" pitchFamily="34" charset="0"/>
              </a:rPr>
              <a:t>Public / Stakeholders</a:t>
            </a:r>
            <a:endParaRPr lang="en-US" sz="2400" dirty="0">
              <a:latin typeface="+mj-lt"/>
              <a:ea typeface="+mn-ea"/>
              <a:cs typeface="Arial" panose="020B0604020202020204" pitchFamily="34" charset="0"/>
            </a:endParaRPr>
          </a:p>
          <a:p>
            <a:pPr>
              <a:defRPr/>
            </a:pPr>
            <a:endParaRPr lang="en-US" sz="1000" dirty="0">
              <a:latin typeface="+mj-lt"/>
              <a:ea typeface="+mn-ea"/>
              <a:cs typeface="Arial" panose="020B0604020202020204" pitchFamily="34" charset="0"/>
            </a:endParaRPr>
          </a:p>
          <a:p>
            <a:pPr>
              <a:defRPr/>
            </a:pPr>
            <a:endParaRPr lang="en-US" sz="1000" dirty="0">
              <a:latin typeface="+mj-lt"/>
              <a:ea typeface="+mn-ea"/>
              <a:cs typeface="Arial" panose="020B0604020202020204" pitchFamily="34" charset="0"/>
            </a:endParaRPr>
          </a:p>
          <a:p>
            <a:pPr>
              <a:defRPr/>
            </a:pPr>
            <a:r>
              <a:rPr lang="en-US" sz="2400" b="1" dirty="0">
                <a:latin typeface="+mj-lt"/>
                <a:ea typeface="+mn-ea"/>
                <a:cs typeface="Arial" panose="020B0604020202020204" pitchFamily="34" charset="0"/>
              </a:rPr>
              <a:t>Subject Matter Experts</a:t>
            </a:r>
          </a:p>
          <a:p>
            <a:pPr marL="342900" indent="-342900">
              <a:buFont typeface="Arial" panose="020B0604020202020204" pitchFamily="34" charset="0"/>
              <a:buChar char="•"/>
              <a:defRPr/>
            </a:pPr>
            <a:r>
              <a:rPr lang="en-US" sz="2400" dirty="0" smtClean="0">
                <a:latin typeface="+mj-lt"/>
                <a:ea typeface="+mn-ea"/>
                <a:cs typeface="Arial" panose="020B0604020202020204" pitchFamily="34" charset="0"/>
              </a:rPr>
              <a:t>Citizen Advisory Committee</a:t>
            </a:r>
          </a:p>
          <a:p>
            <a:pPr marL="342900" indent="-342900">
              <a:buFont typeface="Arial" panose="020B0604020202020204" pitchFamily="34" charset="0"/>
              <a:buChar char="•"/>
              <a:defRPr/>
            </a:pPr>
            <a:r>
              <a:rPr lang="en-US" sz="2400" dirty="0" smtClean="0">
                <a:latin typeface="+mj-lt"/>
                <a:ea typeface="+mn-ea"/>
                <a:cs typeface="Arial" panose="020B0604020202020204" pitchFamily="34" charset="0"/>
              </a:rPr>
              <a:t>Local &amp; National experts</a:t>
            </a:r>
          </a:p>
          <a:p>
            <a:pPr marL="342900" indent="-342900">
              <a:buFont typeface="Arial" panose="020B0604020202020204" pitchFamily="34" charset="0"/>
              <a:buChar char="•"/>
              <a:defRPr/>
            </a:pPr>
            <a:endParaRPr lang="en-US" dirty="0">
              <a:latin typeface="+mj-lt"/>
              <a:ea typeface="+mn-ea"/>
              <a:cs typeface="Arial" panose="020B0604020202020204" pitchFamily="34" charset="0"/>
            </a:endParaRPr>
          </a:p>
          <a:p>
            <a:pPr>
              <a:defRPr/>
            </a:pPr>
            <a:r>
              <a:rPr lang="en-US" b="1" dirty="0" smtClean="0">
                <a:latin typeface="+mn-lt"/>
                <a:cs typeface="Arial" panose="020B0604020202020204" pitchFamily="34" charset="0"/>
              </a:rPr>
              <a:t>Consultants</a:t>
            </a:r>
            <a:endParaRPr lang="en-US" b="1" dirty="0">
              <a:latin typeface="+mn-lt"/>
              <a:cs typeface="Arial" panose="020B0604020202020204" pitchFamily="34" charset="0"/>
            </a:endParaRPr>
          </a:p>
          <a:p>
            <a:pPr marL="342900" indent="-342900">
              <a:buFont typeface="Arial" panose="020B0604020202020204" pitchFamily="34" charset="0"/>
              <a:buChar char="•"/>
              <a:defRPr/>
            </a:pPr>
            <a:r>
              <a:rPr lang="en-US" sz="2400" dirty="0" smtClean="0">
                <a:latin typeface="+mn-lt"/>
                <a:cs typeface="Arial" panose="020B0604020202020204" pitchFamily="34" charset="0"/>
              </a:rPr>
              <a:t>Brendle Group</a:t>
            </a:r>
          </a:p>
          <a:p>
            <a:pPr marL="342900" indent="-342900">
              <a:buFont typeface="Arial" panose="020B0604020202020204" pitchFamily="34" charset="0"/>
              <a:buChar char="•"/>
              <a:defRPr/>
            </a:pPr>
            <a:r>
              <a:rPr lang="en-US" sz="2400" dirty="0" smtClean="0">
                <a:latin typeface="+mn-lt"/>
                <a:cs typeface="Arial" panose="020B0604020202020204" pitchFamily="34" charset="0"/>
              </a:rPr>
              <a:t>Rocky Mountain Institute</a:t>
            </a:r>
          </a:p>
          <a:p>
            <a:pPr marL="342900" indent="-342900">
              <a:buFont typeface="Arial" panose="020B0604020202020204" pitchFamily="34" charset="0"/>
              <a:buChar char="•"/>
              <a:defRPr/>
            </a:pPr>
            <a:r>
              <a:rPr lang="en-US" sz="2400" dirty="0" smtClean="0">
                <a:latin typeface="+mn-lt"/>
                <a:cs typeface="Arial" panose="020B0604020202020204" pitchFamily="34" charset="0"/>
              </a:rPr>
              <a:t>Platte River Power Authority</a:t>
            </a:r>
          </a:p>
          <a:p>
            <a:pPr marL="342900" indent="-342900">
              <a:buFont typeface="Arial" panose="020B0604020202020204" pitchFamily="34" charset="0"/>
              <a:buChar char="•"/>
              <a:defRPr/>
            </a:pPr>
            <a:endParaRPr lang="en-US" dirty="0">
              <a:cs typeface="Arial" panose="020B0604020202020204" pitchFamily="34" charset="0"/>
            </a:endParaRPr>
          </a:p>
          <a:p>
            <a:pPr marL="342900" indent="-342900">
              <a:buFont typeface="Arial" panose="020B0604020202020204" pitchFamily="34" charset="0"/>
              <a:buChar char="•"/>
              <a:defRPr/>
            </a:pPr>
            <a:endParaRPr lang="en-US" sz="2400" dirty="0">
              <a:latin typeface="+mj-lt"/>
              <a:ea typeface="+mn-ea"/>
              <a:cs typeface="Arial" panose="020B0604020202020204" pitchFamily="34" charset="0"/>
            </a:endParaRPr>
          </a:p>
          <a:p>
            <a:pPr marL="342900" indent="-342900">
              <a:buFont typeface="Arial" panose="020B0604020202020204" pitchFamily="34" charset="0"/>
              <a:buChar char="•"/>
              <a:defRPr/>
            </a:pPr>
            <a:endParaRPr lang="en-US" sz="2400" dirty="0">
              <a:latin typeface="+mj-lt"/>
              <a:ea typeface="+mn-ea"/>
              <a:cs typeface="Arial" panose="020B0604020202020204" pitchFamily="34" charset="0"/>
              <a:sym typeface="Helvetica" charset="0"/>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2057400"/>
            <a:ext cx="2994025" cy="299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22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336A68-D5C4-EF40-B998-6E375F9C805C}" type="slidenum">
              <a:rPr lang="en-US" smtClean="0"/>
              <a:pPr/>
              <a:t>8</a:t>
            </a:fld>
            <a:endParaRPr lang="en-US" dirty="0"/>
          </a:p>
        </p:txBody>
      </p:sp>
      <p:sp>
        <p:nvSpPr>
          <p:cNvPr id="3"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8</a:t>
            </a:fld>
            <a:endParaRPr lang="en-US" dirty="0"/>
          </a:p>
        </p:txBody>
      </p:sp>
      <p:sp>
        <p:nvSpPr>
          <p:cNvPr id="4" name="Rectangle 3"/>
          <p:cNvSpPr/>
          <p:nvPr/>
        </p:nvSpPr>
        <p:spPr>
          <a:xfrm>
            <a:off x="3425423" y="569986"/>
            <a:ext cx="5334000" cy="523220"/>
          </a:xfrm>
          <a:prstGeom prst="rect">
            <a:avLst/>
          </a:prstGeom>
        </p:spPr>
        <p:txBody>
          <a:bodyPr wrap="square">
            <a:spAutoFit/>
          </a:bodyPr>
          <a:lstStyle/>
          <a:p>
            <a:pPr algn="r" eaLnBrk="1" hangingPunct="1">
              <a:defRPr/>
            </a:pPr>
            <a:r>
              <a:rPr lang="en-US" sz="2800" kern="0" dirty="0" smtClean="0">
                <a:solidFill>
                  <a:schemeClr val="bg1"/>
                </a:solidFill>
                <a:latin typeface="Arial" panose="020B0604020202020204" pitchFamily="34" charset="0"/>
                <a:cs typeface="Arial" panose="020B0604020202020204" pitchFamily="34" charset="0"/>
              </a:rPr>
              <a:t>Public Engagement</a:t>
            </a:r>
          </a:p>
        </p:txBody>
      </p:sp>
      <p:sp>
        <p:nvSpPr>
          <p:cNvPr id="5" name="TextBox 4"/>
          <p:cNvSpPr txBox="1"/>
          <p:nvPr/>
        </p:nvSpPr>
        <p:spPr>
          <a:xfrm>
            <a:off x="166965" y="1792215"/>
            <a:ext cx="4789714" cy="2677656"/>
          </a:xfrm>
          <a:prstGeom prst="rect">
            <a:avLst/>
          </a:prstGeom>
          <a:noFill/>
        </p:spPr>
        <p:txBody>
          <a:bodyPr wrap="square" rtlCol="0">
            <a:spAutoFit/>
          </a:bodyPr>
          <a:lstStyle/>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15 stakeholder groups</a:t>
            </a:r>
          </a:p>
          <a:p>
            <a:pPr marL="342900" lvl="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8 City Council Advisory Boards</a:t>
            </a:r>
          </a:p>
          <a:p>
            <a:pPr marL="342900" lvl="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Three public open houses</a:t>
            </a:r>
          </a:p>
          <a:p>
            <a:pPr marL="342900" lvl="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Web comment opportunity</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9593" y="1792215"/>
            <a:ext cx="3889829" cy="2917372"/>
          </a:xfrm>
          <a:prstGeom prst="rect">
            <a:avLst/>
          </a:prstGeom>
        </p:spPr>
      </p:pic>
    </p:spTree>
    <p:extLst>
      <p:ext uri="{BB962C8B-B14F-4D97-AF65-F5344CB8AC3E}">
        <p14:creationId xmlns:p14="http://schemas.microsoft.com/office/powerpoint/2010/main" val="376043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B336A68-D5C4-EF40-B998-6E375F9C805C}" type="slidenum">
              <a:rPr lang="en-US" smtClean="0"/>
              <a:pPr/>
              <a:t>9</a:t>
            </a:fld>
            <a:endParaRPr lang="en-US" dirty="0"/>
          </a:p>
        </p:txBody>
      </p:sp>
      <p:sp>
        <p:nvSpPr>
          <p:cNvPr id="5" name="Slide Number Placeholder 1"/>
          <p:cNvSpPr txBox="1">
            <a:spLocks/>
          </p:cNvSpPr>
          <p:nvPr/>
        </p:nvSpPr>
        <p:spPr>
          <a:xfrm>
            <a:off x="6625823" y="631400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B336A68-D5C4-EF40-B998-6E375F9C805C}" type="slidenum">
              <a:rPr lang="en-US" smtClean="0"/>
              <a:pPr/>
              <a:t>9</a:t>
            </a:fld>
            <a:endParaRPr lang="en-US" dirty="0"/>
          </a:p>
        </p:txBody>
      </p:sp>
      <p:pic>
        <p:nvPicPr>
          <p:cNvPr id="6"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0972" y="1313220"/>
            <a:ext cx="6497369" cy="4855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657600" y="390320"/>
            <a:ext cx="5465804" cy="954107"/>
          </a:xfrm>
          <a:prstGeom prst="rect">
            <a:avLst/>
          </a:prstGeom>
        </p:spPr>
        <p:txBody>
          <a:bodyPr wrap="square">
            <a:spAutoFit/>
          </a:bodyPr>
          <a:lstStyle/>
          <a:p>
            <a:pPr algn="r" eaLnBrk="1" hangingPunct="1">
              <a:defRPr/>
            </a:pPr>
            <a:r>
              <a:rPr lang="en-US" sz="2800" b="1" kern="0" dirty="0" smtClean="0">
                <a:solidFill>
                  <a:schemeClr val="bg1"/>
                </a:solidFill>
                <a:latin typeface="Arial" panose="020B0604020202020204" pitchFamily="34" charset="0"/>
                <a:cs typeface="Arial" panose="020B0604020202020204" pitchFamily="34" charset="0"/>
              </a:rPr>
              <a:t>Community GHG Goals</a:t>
            </a:r>
          </a:p>
          <a:p>
            <a:pPr algn="r" eaLnBrk="1" hangingPunct="1">
              <a:defRPr/>
            </a:pPr>
            <a:r>
              <a:rPr lang="en-US" sz="2800" b="1" kern="0" dirty="0" smtClean="0">
                <a:solidFill>
                  <a:schemeClr val="bg1"/>
                </a:solidFill>
                <a:latin typeface="Arial" panose="020B0604020202020204" pitchFamily="34" charset="0"/>
                <a:cs typeface="Arial" panose="020B0604020202020204" pitchFamily="34" charset="0"/>
              </a:rPr>
              <a:t>(Adopted March 2015)</a:t>
            </a:r>
            <a:endParaRPr lang="en-US" sz="2800" b="1"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75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ity Colors 1">
      <a:dk1>
        <a:srgbClr val="262626"/>
      </a:dk1>
      <a:lt1>
        <a:sysClr val="window" lastClr="FFFFFF"/>
      </a:lt1>
      <a:dk2>
        <a:srgbClr val="00467D"/>
      </a:dk2>
      <a:lt2>
        <a:srgbClr val="66C0FF"/>
      </a:lt2>
      <a:accent1>
        <a:srgbClr val="569FD3"/>
      </a:accent1>
      <a:accent2>
        <a:srgbClr val="5A471C"/>
      </a:accent2>
      <a:accent3>
        <a:srgbClr val="F58220"/>
      </a:accent3>
      <a:accent4>
        <a:srgbClr val="439639"/>
      </a:accent4>
      <a:accent5>
        <a:srgbClr val="B5121B"/>
      </a:accent5>
      <a:accent6>
        <a:srgbClr val="E6B122"/>
      </a:accent6>
      <a:hlink>
        <a:srgbClr val="00467F"/>
      </a:hlink>
      <a:folHlink>
        <a:srgbClr val="B4B6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6542</TotalTime>
  <Words>874</Words>
  <Application>Microsoft Macintosh PowerPoint</Application>
  <PresentationFormat>On-screen Show (4:3)</PresentationFormat>
  <Paragraphs>262</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Fort Collins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Smith</dc:creator>
  <cp:lastModifiedBy>Scott Denning</cp:lastModifiedBy>
  <cp:revision>161</cp:revision>
  <cp:lastPrinted>2015-03-24T18:48:52Z</cp:lastPrinted>
  <dcterms:created xsi:type="dcterms:W3CDTF">2014-03-18T14:24:33Z</dcterms:created>
  <dcterms:modified xsi:type="dcterms:W3CDTF">2015-05-27T21:13:12Z</dcterms:modified>
</cp:coreProperties>
</file>