
<file path=[Content_Types].xml><?xml version="1.0" encoding="utf-8"?>
<Types xmlns="http://schemas.openxmlformats.org/package/2006/content-types">
  <Default Extension="xml" ContentType="application/xml"/>
  <Default Extension="gif" ContentType="image/gi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421" r:id="rId2"/>
    <p:sldId id="446" r:id="rId3"/>
    <p:sldId id="379" r:id="rId4"/>
    <p:sldId id="449" r:id="rId5"/>
    <p:sldId id="377" r:id="rId6"/>
    <p:sldId id="378" r:id="rId7"/>
    <p:sldId id="324" r:id="rId8"/>
    <p:sldId id="325" r:id="rId9"/>
    <p:sldId id="408" r:id="rId10"/>
    <p:sldId id="478" r:id="rId11"/>
    <p:sldId id="479" r:id="rId12"/>
    <p:sldId id="480" r:id="rId13"/>
    <p:sldId id="465" r:id="rId14"/>
    <p:sldId id="450" r:id="rId15"/>
    <p:sldId id="458" r:id="rId16"/>
    <p:sldId id="466" r:id="rId17"/>
    <p:sldId id="467" r:id="rId18"/>
    <p:sldId id="468" r:id="rId19"/>
    <p:sldId id="469" r:id="rId20"/>
    <p:sldId id="470" r:id="rId21"/>
    <p:sldId id="475" r:id="rId22"/>
    <p:sldId id="489" r:id="rId23"/>
    <p:sldId id="447" r:id="rId24"/>
    <p:sldId id="329" r:id="rId25"/>
    <p:sldId id="486" r:id="rId26"/>
    <p:sldId id="439" r:id="rId27"/>
    <p:sldId id="389" r:id="rId28"/>
    <p:sldId id="481" r:id="rId29"/>
    <p:sldId id="460" r:id="rId30"/>
    <p:sldId id="482" r:id="rId31"/>
    <p:sldId id="490" r:id="rId32"/>
    <p:sldId id="491" r:id="rId33"/>
    <p:sldId id="492" r:id="rId34"/>
    <p:sldId id="459" r:id="rId35"/>
    <p:sldId id="485" r:id="rId36"/>
    <p:sldId id="476" r:id="rId37"/>
    <p:sldId id="477" r:id="rId38"/>
    <p:sldId id="448" r:id="rId39"/>
    <p:sldId id="430" r:id="rId40"/>
    <p:sldId id="431" r:id="rId41"/>
    <p:sldId id="432" r:id="rId42"/>
    <p:sldId id="433" r:id="rId43"/>
    <p:sldId id="434" r:id="rId44"/>
    <p:sldId id="456" r:id="rId45"/>
    <p:sldId id="483" r:id="rId46"/>
    <p:sldId id="484" r:id="rId47"/>
    <p:sldId id="457" r:id="rId48"/>
    <p:sldId id="367" r:id="rId49"/>
    <p:sldId id="494" r:id="rId50"/>
    <p:sldId id="496" r:id="rId51"/>
    <p:sldId id="493" r:id="rId52"/>
    <p:sldId id="497" r:id="rId53"/>
    <p:sldId id="501" r:id="rId54"/>
    <p:sldId id="502" r:id="rId55"/>
    <p:sldId id="500" r:id="rId56"/>
    <p:sldId id="453" r:id="rId57"/>
    <p:sldId id="488" r:id="rId58"/>
    <p:sldId id="487" r:id="rId59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33CC"/>
    <a:srgbClr val="1726FF"/>
    <a:srgbClr val="941C00"/>
    <a:srgbClr val="4F2F0B"/>
    <a:srgbClr val="0F0F40"/>
    <a:srgbClr val="12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3136" y="-19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4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Climate Change: Simple, Serious, &amp; Solvable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Slides available by email:  </a:t>
            </a:r>
            <a:r>
              <a:rPr lang="en-US" dirty="0" err="1" smtClean="0"/>
              <a:t>scott.denning</a:t>
            </a:r>
            <a:r>
              <a:rPr lang="en-US" dirty="0" err="1"/>
              <a:t>@</a:t>
            </a:r>
            <a:r>
              <a:rPr lang="en-US" dirty="0" err="1" smtClean="0"/>
              <a:t>colostate.edu</a:t>
            </a:r>
            <a:endParaRPr lang="en-US" dirty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8895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Scott Denning	</a:t>
            </a:r>
            <a:r>
              <a:rPr lang="en-US" dirty="0" smtClean="0"/>
              <a:t>	CMMAP; Colorado State University</a:t>
            </a:r>
            <a:endParaRPr lang="en-US" dirty="0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94800DF-B749-9345-ABF5-888F287D7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31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7232B1AF-E09B-E248-9F7F-350B0D31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09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00755D-030E-1F4D-B02B-C3C323350218}" type="slidenum">
              <a:rPr lang="en-US" sz="1300"/>
              <a:pPr/>
              <a:t>6</a:t>
            </a:fld>
            <a:endParaRPr lang="en-US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74652D9-DA73-6040-93EE-E2B73AFA753B}" type="datetime1">
              <a:rPr lang="en-US" sz="1300"/>
              <a:pPr/>
              <a:t>5/3/15</a:t>
            </a:fld>
            <a:endParaRPr lang="en-US" sz="1300"/>
          </a:p>
        </p:txBody>
      </p:sp>
      <p:sp>
        <p:nvSpPr>
          <p:cNvPr id="553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2C52915-FA35-C149-A0C9-86F0CDE73B30}" type="slidenum">
              <a:rPr lang="en-US" sz="1300"/>
              <a:pPr/>
              <a:t>42</a:t>
            </a:fld>
            <a:endParaRPr lang="en-US" sz="1300"/>
          </a:p>
        </p:txBody>
      </p:sp>
      <p:sp>
        <p:nvSpPr>
          <p:cNvPr id="553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D8247A6-52D7-C445-8ADA-6C255EA0376D}" type="datetime1">
              <a:rPr lang="en-US" sz="1300"/>
              <a:pPr/>
              <a:t>5/3/15</a:t>
            </a:fld>
            <a:endParaRPr lang="en-US" sz="1300"/>
          </a:p>
        </p:txBody>
      </p:sp>
      <p:sp>
        <p:nvSpPr>
          <p:cNvPr id="57348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F9D07F2-A79E-7D42-B3FA-20BCA9B5C139}" type="slidenum">
              <a:rPr lang="en-US" sz="1300"/>
              <a:pPr/>
              <a:t>43</a:t>
            </a:fld>
            <a:endParaRPr lang="en-US" sz="1300"/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50" tIns="48175" rIns="96350" bIns="48175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39FD7903-CBA1-704C-8124-44CA5EAA02A6}" type="slidenum">
              <a:rPr lang="en-US" sz="1300">
                <a:latin typeface="Arial" charset="0"/>
              </a:rPr>
              <a:pPr algn="r" eaLnBrk="1" hangingPunct="1"/>
              <a:t>43</a:t>
            </a:fld>
            <a:endParaRPr lang="en-US" sz="1300">
              <a:latin typeface="Arial" charset="0"/>
            </a:endParaRPr>
          </a:p>
        </p:txBody>
      </p:sp>
      <p:sp>
        <p:nvSpPr>
          <p:cNvPr id="573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50" tIns="48175" rIns="96350" bIns="48175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5/3/15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48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5/3/15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49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5/3/15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50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5/3/15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51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5/3/15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52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5/3/15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53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5/3/15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54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5/3/15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55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AT606 Fall 2006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14B556-8B3C-EB46-A529-A2A813551CE8}" type="datetime1">
              <a:rPr lang="en-US" sz="1300"/>
              <a:pPr/>
              <a:t>5/3/15</a:t>
            </a:fld>
            <a:endParaRPr lang="en-US" sz="1300"/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3AB9E5-9C99-C646-8407-77D9722B1067}" type="slidenum">
              <a:rPr lang="en-US" sz="1300"/>
              <a:pPr/>
              <a:t>9</a:t>
            </a:fld>
            <a:endParaRPr lang="en-US" sz="13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Fall 2006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6AEFBF6-9942-AD49-BB78-E0D4130B0833}" type="datetime1">
              <a:rPr lang="en-US" sz="1200"/>
              <a:pPr/>
              <a:t>5/3/15</a:t>
            </a:fld>
            <a:endParaRPr lang="en-US" sz="1200"/>
          </a:p>
        </p:txBody>
      </p:sp>
      <p:sp>
        <p:nvSpPr>
          <p:cNvPr id="4506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450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4D1C2FC-064C-EE4D-8C6B-E1D9EEA153F8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4506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AT606 Fall 2006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5FA0A3E9-5FBD-8045-982D-91AC50BC8712}" type="datetime1">
              <a:rPr lang="en-US">
                <a:latin typeface="Times New Roman" pitchFamily="-1" charset="0"/>
              </a:rPr>
              <a:pPr>
                <a:defRPr/>
              </a:pPr>
              <a:t>5/3/15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4915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4915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F15FDF-CC56-C742-8292-F2E626D53754}" type="slidenum">
              <a:rPr lang="en-US">
                <a:latin typeface="Times New Roman" pitchFamily="-1" charset="0"/>
              </a:rPr>
              <a:pPr>
                <a:defRPr/>
              </a:pPr>
              <a:t>21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5120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FCE7CFA-60EC-1547-A209-76E66E214DA6}" type="slidenum">
              <a:rPr lang="en-US" sz="1200"/>
              <a:pPr/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2CB77E-9966-D542-AE51-EA6F1998B9A1}" type="datetime1">
              <a:rPr lang="en-US" sz="1300"/>
              <a:pPr/>
              <a:t>5/3/15</a:t>
            </a:fld>
            <a:endParaRPr lang="en-US" sz="1300"/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78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CC78EC-9292-5C4F-991B-1C9EA21147D5}" type="slidenum">
              <a:rPr lang="en-US" sz="1300"/>
              <a:pPr/>
              <a:t>26</a:t>
            </a:fld>
            <a:endParaRPr lang="en-US" sz="1300"/>
          </a:p>
        </p:txBody>
      </p:sp>
      <p:sp>
        <p:nvSpPr>
          <p:cNvPr id="3789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75FB55D-19D5-D047-B1D3-AABBE2F904BE}" type="datetime1">
              <a:rPr lang="en-US" sz="1300"/>
              <a:pPr/>
              <a:t>5/3/15</a:t>
            </a:fld>
            <a:endParaRPr lang="en-US" sz="1300"/>
          </a:p>
        </p:txBody>
      </p:sp>
      <p:sp>
        <p:nvSpPr>
          <p:cNvPr id="4915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2BCF889-25D4-4A45-A142-2278D48F8EE0}" type="slidenum">
              <a:rPr lang="en-US" sz="1300"/>
              <a:pPr/>
              <a:t>39</a:t>
            </a:fld>
            <a:endParaRPr lang="en-US" sz="1300"/>
          </a:p>
        </p:txBody>
      </p:sp>
      <p:sp>
        <p:nvSpPr>
          <p:cNvPr id="49157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45" tIns="48173" rIns="96345" bIns="48173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573621FD-3FBF-7B4F-BD91-594BB79C5094}" type="slidenum">
              <a:rPr lang="en-US" sz="1300">
                <a:latin typeface="Arial" charset="0"/>
              </a:rPr>
              <a:pPr algn="r" eaLnBrk="1" hangingPunct="1"/>
              <a:t>39</a:t>
            </a:fld>
            <a:endParaRPr lang="en-US" sz="1300">
              <a:latin typeface="Arial" charset="0"/>
            </a:endParaRPr>
          </a:p>
        </p:txBody>
      </p:sp>
      <p:sp>
        <p:nvSpPr>
          <p:cNvPr id="491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45" tIns="48173" rIns="96345" bIns="48173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D7F757C-ED3D-D048-A64C-1AC09FF7C195}" type="datetime1">
              <a:rPr lang="en-US" sz="1300"/>
              <a:pPr/>
              <a:t>5/3/15</a:t>
            </a:fld>
            <a:endParaRPr lang="en-US" sz="1300"/>
          </a:p>
        </p:txBody>
      </p:sp>
      <p:sp>
        <p:nvSpPr>
          <p:cNvPr id="51204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8D1D966-9DDA-554A-8449-C6FB2911C114}" type="slidenum">
              <a:rPr lang="en-US" sz="1300"/>
              <a:pPr/>
              <a:t>40</a:t>
            </a:fld>
            <a:endParaRPr lang="en-US" sz="1300"/>
          </a:p>
        </p:txBody>
      </p:sp>
      <p:sp>
        <p:nvSpPr>
          <p:cNvPr id="51205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45" tIns="48173" rIns="96345" bIns="48173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605501DA-F788-8D40-B1D8-60B3AAB937E5}" type="slidenum">
              <a:rPr lang="en-US" sz="1300">
                <a:latin typeface="Arial" charset="0"/>
              </a:rPr>
              <a:pPr algn="r" eaLnBrk="1" hangingPunct="1"/>
              <a:t>40</a:t>
            </a:fld>
            <a:endParaRPr lang="en-US" sz="1300">
              <a:latin typeface="Arial" charset="0"/>
            </a:endParaRPr>
          </a:p>
        </p:txBody>
      </p:sp>
      <p:sp>
        <p:nvSpPr>
          <p:cNvPr id="512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45" tIns="48173" rIns="96345" bIns="48173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DBF8B43-4440-4541-A027-B221B13EDDFE}" type="datetime1">
              <a:rPr lang="en-US" sz="1300"/>
              <a:pPr/>
              <a:t>5/3/15</a:t>
            </a:fld>
            <a:endParaRPr lang="en-US" sz="1300"/>
          </a:p>
        </p:txBody>
      </p:sp>
      <p:sp>
        <p:nvSpPr>
          <p:cNvPr id="5325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05705C0-5145-D74D-91C4-44566AFA1163}" type="slidenum">
              <a:rPr lang="en-US" sz="1300"/>
              <a:pPr/>
              <a:t>41</a:t>
            </a:fld>
            <a:endParaRPr lang="en-US" sz="1300"/>
          </a:p>
        </p:txBody>
      </p:sp>
      <p:sp>
        <p:nvSpPr>
          <p:cNvPr id="53253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45" tIns="48173" rIns="96345" bIns="48173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4823866D-7708-E047-AF0E-5C86B238DC33}" type="slidenum">
              <a:rPr lang="en-US" sz="1300">
                <a:latin typeface="Arial" charset="0"/>
              </a:rPr>
              <a:pPr algn="r" eaLnBrk="1" hangingPunct="1"/>
              <a:t>41</a:t>
            </a:fld>
            <a:endParaRPr lang="en-US" sz="1300">
              <a:latin typeface="Arial" charset="0"/>
            </a:endParaRPr>
          </a:p>
        </p:txBody>
      </p:sp>
      <p:sp>
        <p:nvSpPr>
          <p:cNvPr id="532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45" tIns="48173" rIns="96345" bIns="48173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F2516-CB1F-484F-9563-3225EE8C7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3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5D62-7242-8544-8538-38B56FA2C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7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70436-C3E4-8A4E-B881-67F0AE2B1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2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0059F-669A-E34B-8E29-FD6BEF2BF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89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DDE76-E217-0A47-A11D-976892308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6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C603-3686-A342-889C-1EBCD87EF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E0EC-4C56-C445-8DEF-39A55DC9E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ED9B5-4E4C-F342-8ACE-B14711F1E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579EC-D6BC-1F44-8535-FC21B5377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D127-FC2F-ED4F-A761-7BE2E0BA2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CD2BE-B65C-6F4A-AA5D-29E268366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7C1FD-6AFF-AB43-AB69-E9977E5DE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3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90AE7-9F0A-5344-BD95-8B9A7A957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0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E76D4A4-A570-064C-AB06-FEFFE138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19.emf"/><Relationship Id="rId6" Type="http://schemas.openxmlformats.org/officeDocument/2006/relationships/image" Target="../media/image20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Microsoft_Excel_97_-_2004_Worksheet2.xls"/><Relationship Id="rId5" Type="http://schemas.openxmlformats.org/officeDocument/2006/relationships/image" Target="../media/image2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2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CMMAP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t="23334" r="16928" b="23334"/>
          <a:stretch>
            <a:fillRect/>
          </a:stretch>
        </p:blipFill>
        <p:spPr bwMode="auto">
          <a:xfrm>
            <a:off x="0" y="2743200"/>
            <a:ext cx="2895600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CSU.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3175000"/>
            <a:ext cx="34051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330200" y="6396038"/>
            <a:ext cx="8545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Email </a:t>
            </a:r>
            <a:r>
              <a:rPr lang="en-US" dirty="0" err="1">
                <a:solidFill>
                  <a:srgbClr val="FF0000"/>
                </a:solidFill>
              </a:rPr>
              <a:t>Scott.Denning@ColoState.edu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for a copy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1300"/>
            <a:ext cx="9144000" cy="3098800"/>
          </a:xfrm>
        </p:spPr>
        <p:txBody>
          <a:bodyPr/>
          <a:lstStyle/>
          <a:p>
            <a:pPr>
              <a:defRPr/>
            </a:pPr>
            <a: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  <a:t>Climate Change:</a:t>
            </a:r>
            <a:b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6000" dirty="0" smtClean="0">
                <a:latin typeface="Arial Rounded MT Bold"/>
                <a:ea typeface="ＭＳ Ｐゴシック" charset="0"/>
                <a:cs typeface="Arial Rounded MT Bold"/>
              </a:rPr>
              <a:t>Simple, Serious, Solvable</a:t>
            </a: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/>
            </a:r>
            <a:b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</a:br>
            <a:endParaRPr lang="en-US" sz="6000" dirty="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17413" name="Content Placeholder 2"/>
          <p:cNvSpPr>
            <a:spLocks noGrp="1"/>
          </p:cNvSpPr>
          <p:nvPr>
            <p:ph idx="1"/>
          </p:nvPr>
        </p:nvSpPr>
        <p:spPr>
          <a:xfrm>
            <a:off x="711200" y="4699000"/>
            <a:ext cx="7772400" cy="1752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Scott Denning</a:t>
            </a: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Director of Education, CMMAP</a:t>
            </a: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Atmospheric Science, CSU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500" y="3953970"/>
            <a:ext cx="64549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5 PM surface temperature 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15 °C </a:t>
            </a:r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60 °F </a:t>
            </a:r>
            <a:endParaRPr lang="en-US" dirty="0" smtClean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8169" t="28062" r="30560" b="24927"/>
          <a:stretch/>
        </p:blipFill>
        <p:spPr>
          <a:xfrm rot="5083101">
            <a:off x="289025" y="443323"/>
            <a:ext cx="1100695" cy="8387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14682" y="0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Spring Night</a:t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30467" cy="2929886"/>
            <a:chOff x="6445427" y="2036881"/>
            <a:chExt cx="1730467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390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9691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500" y="3953970"/>
            <a:ext cx="64549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9 PM surface temperature 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15 °C </a:t>
            </a:r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60 °F </a:t>
            </a:r>
            <a:endParaRPr lang="en-US" dirty="0" smtClean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14682" y="0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Spring Night</a:t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0118" y="3950584"/>
            <a:ext cx="6468437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6 AM surface temperature = -</a:t>
            </a:r>
            <a:r>
              <a:rPr lang="en-US" dirty="0">
                <a:solidFill>
                  <a:srgbClr val="3366FF"/>
                </a:solidFill>
                <a:latin typeface="Arial Rounded MT Bold"/>
                <a:cs typeface="Arial Rounded MT Bold"/>
              </a:rPr>
              <a:t>60 °C </a:t>
            </a:r>
            <a:r>
              <a:rPr lang="en-US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= -78 °F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30467" cy="2929886"/>
            <a:chOff x="6445427" y="2036881"/>
            <a:chExt cx="1730467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390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8021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500" y="3892326"/>
            <a:ext cx="64549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6 AM surface temperature = 5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°C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= 40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°F </a:t>
            </a:r>
            <a:endParaRPr lang="en-US" dirty="0" smtClean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24886" y="-16844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Spring Night</a:t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30467" cy="2929886"/>
            <a:chOff x="6445427" y="2036881"/>
            <a:chExt cx="1730467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390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28814" y="944053"/>
            <a:ext cx="1730467" cy="2732622"/>
            <a:chOff x="0" y="1227620"/>
            <a:chExt cx="1730467" cy="2732622"/>
          </a:xfrm>
        </p:grpSpPr>
        <p:sp>
          <p:nvSpPr>
            <p:cNvPr id="26" name="TextBox 25"/>
            <p:cNvSpPr txBox="1"/>
            <p:nvPr/>
          </p:nvSpPr>
          <p:spPr>
            <a:xfrm>
              <a:off x="0" y="1227620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by air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 rot="8283624">
              <a:off x="131753" y="2168593"/>
              <a:ext cx="1289135" cy="1588734"/>
              <a:chOff x="5546900" y="3642416"/>
              <a:chExt cx="1289135" cy="1588734"/>
            </a:xfrm>
          </p:grpSpPr>
          <p:cxnSp>
            <p:nvCxnSpPr>
              <p:cNvPr id="29" name="Curved Connector 28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0" name="Curved Connector 29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1" name="Curved Connector 30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2" name="Curved Connector 31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Curved Connector 32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4" name="Curved Connector 33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28" name="TextBox 27"/>
            <p:cNvSpPr txBox="1"/>
            <p:nvPr/>
          </p:nvSpPr>
          <p:spPr>
            <a:xfrm>
              <a:off x="83862" y="3498577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340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194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81"/>
            <a:ext cx="9144000" cy="3077796"/>
          </a:xfrm>
        </p:spPr>
        <p:txBody>
          <a:bodyPr/>
          <a:lstStyle/>
          <a:p>
            <a:r>
              <a:rPr lang="en-US" dirty="0" smtClean="0"/>
              <a:t>The strongest evidence for the</a:t>
            </a:r>
            <a:br>
              <a:rPr lang="en-US" dirty="0" smtClean="0"/>
            </a:br>
            <a:r>
              <a:rPr lang="en-US" dirty="0" smtClean="0"/>
              <a:t>Greenhouse Effect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93252" y="4253501"/>
            <a:ext cx="63071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is that we can </a:t>
            </a:r>
            <a:b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survive night!</a:t>
            </a:r>
          </a:p>
        </p:txBody>
      </p:sp>
    </p:spTree>
    <p:extLst>
      <p:ext uri="{BB962C8B-B14F-4D97-AF65-F5344CB8AC3E}">
        <p14:creationId xmlns:p14="http://schemas.microsoft.com/office/powerpoint/2010/main" val="2409751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600" dirty="0">
                <a:latin typeface="Arial Rounded MT Bold"/>
                <a:ea typeface="ＭＳ Ｐゴシック" charset="0"/>
                <a:cs typeface="Arial Rounded MT Bold"/>
                <a:sym typeface="Comic Sans MS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7175" y="1152525"/>
            <a:ext cx="3806825" cy="5705475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would add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4 watts to every square meter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of the surface of the Earth,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24/7</a:t>
            </a: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warmer</a:t>
            </a: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This was known before light bulbs were invented!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52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588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111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111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990600"/>
            <a:ext cx="5334000" cy="5257800"/>
            <a:chOff x="3657600" y="0"/>
            <a:chExt cx="5334000" cy="5257800"/>
          </a:xfrm>
        </p:grpSpPr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3657600" y="0"/>
              <a:ext cx="533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78" name="Group 5"/>
            <p:cNvGrpSpPr>
              <a:grpSpLocks/>
            </p:cNvGrpSpPr>
            <p:nvPr/>
          </p:nvGrpSpPr>
          <p:grpSpPr bwMode="auto">
            <a:xfrm>
              <a:off x="4648200" y="533400"/>
              <a:ext cx="3857625" cy="4552950"/>
              <a:chOff x="0" y="0"/>
              <a:chExt cx="3456" cy="4079"/>
            </a:xfrm>
          </p:grpSpPr>
          <p:sp>
            <p:nvSpPr>
              <p:cNvPr id="28679" name="Rectangle 7"/>
              <p:cNvSpPr>
                <a:spLocks/>
              </p:cNvSpPr>
              <p:nvPr/>
            </p:nvSpPr>
            <p:spPr bwMode="auto">
              <a:xfrm>
                <a:off x="0" y="3719"/>
                <a:ext cx="34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/>
                <a:r>
                  <a:rPr lang="en-US" b="1" i="1">
                    <a:solidFill>
                      <a:srgbClr val="2D2DB9"/>
                    </a:solidFill>
                    <a:cs typeface="Times New Roman" charset="0"/>
                    <a:sym typeface="Times New Roman" charset="0"/>
                  </a:rPr>
                  <a:t>John Tyndall, January 1863</a:t>
                </a:r>
              </a:p>
            </p:txBody>
          </p:sp>
          <p:pic>
            <p:nvPicPr>
              <p:cNvPr id="28680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0"/>
                <a:ext cx="2559" cy="3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30163"/>
            <a:ext cx="8537575" cy="81756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  <a:sym typeface="Comic Sans MS" charset="0"/>
              </a:rPr>
              <a:t>Common Myth #1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7863" y="847725"/>
            <a:ext cx="8275637" cy="1133475"/>
          </a:xfrm>
        </p:spPr>
        <p:txBody>
          <a:bodyPr rIns="116994"/>
          <a:lstStyle/>
          <a:p>
            <a:pPr marL="573088" indent="-533400" eaLnBrk="1" hangingPunct="1">
              <a:buFontTx/>
              <a:buNone/>
            </a:pPr>
            <a:r>
              <a:rPr lang="ja-JP" alt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 smtClean="0">
                <a:latin typeface="News Gothic MT" charset="0"/>
                <a:ea typeface="ＭＳ Ｐゴシック" charset="0"/>
                <a:cs typeface="ＭＳ Ｐゴシック" charset="0"/>
              </a:rPr>
              <a:t>Scientists expect a warmer future because 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it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 been warming up recently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28474" r="24451" b="46446"/>
          <a:stretch>
            <a:fillRect/>
          </a:stretch>
        </p:blipFill>
        <p:spPr bwMode="auto">
          <a:xfrm>
            <a:off x="990600" y="2057400"/>
            <a:ext cx="7086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1000" y="1828800"/>
            <a:ext cx="8763000" cy="4876800"/>
            <a:chOff x="228600" y="1752600"/>
            <a:chExt cx="8763000" cy="4876800"/>
          </a:xfrm>
        </p:grpSpPr>
        <p:pic>
          <p:nvPicPr>
            <p:cNvPr id="36869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28800"/>
              <a:ext cx="45720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8"/>
            <p:cNvSpPr>
              <a:spLocks/>
            </p:cNvSpPr>
            <p:nvPr/>
          </p:nvSpPr>
          <p:spPr bwMode="auto">
            <a:xfrm>
              <a:off x="4953000" y="1752600"/>
              <a:ext cx="40386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	</a:t>
              </a:r>
              <a:b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</a:br>
              <a:r>
                <a:rPr lang="en-US" sz="5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WRONG!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3600" b="1" dirty="0" smtClean="0">
                  <a:latin typeface="+mn-lt"/>
                  <a:cs typeface="Comic Sans MS" charset="0"/>
                  <a:sym typeface="Comic Sans MS" charset="0"/>
                </a:rPr>
                <a:t>It’s </a:t>
              </a:r>
              <a:r>
                <a:rPr lang="en-US" altLang="ja-JP" sz="3600" b="1" dirty="0" smtClean="0">
                  <a:latin typeface="+mn-lt"/>
                  <a:cs typeface="Comic Sans MS" charset="0"/>
                  <a:sym typeface="Comic Sans MS" charset="0"/>
                </a:rPr>
                <a:t>because </a:t>
              </a:r>
              <a:r>
                <a:rPr lang="en-US" altLang="ja-JP" sz="3600" b="1" dirty="0">
                  <a:latin typeface="+mn-lt"/>
                  <a:cs typeface="Comic Sans MS" charset="0"/>
                  <a:sym typeface="Comic Sans MS" charset="0"/>
                </a:rPr>
                <a:t>we know that when we add heat to things, they warm up</a:t>
              </a:r>
              <a:endParaRPr lang="en-US" altLang="ja-JP" sz="3600" b="1" dirty="0">
                <a:latin typeface="+mn-lt"/>
                <a:cs typeface="Comic Sans MS" charset="0"/>
                <a:sym typeface="Times New Roman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endParaRPr lang="en-US" sz="4000" dirty="0">
                <a:latin typeface="+mn-lt"/>
                <a:cs typeface="Comic Sans MS" charset="0"/>
                <a:sym typeface="Comic Sans MS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dirty="0"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59469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smtClean="0"/>
              <a:t>Cause and Effect</a:t>
            </a:r>
            <a:endParaRPr lang="en-US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910501" y="1521653"/>
            <a:ext cx="225902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rial Rounded MT Bold"/>
                <a:cs typeface="Arial Rounded MT Bold"/>
              </a:rPr>
              <a:t>Forcing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Watts per </a:t>
            </a:r>
            <a:b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square meter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6571" y="1554234"/>
            <a:ext cx="289298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rial Rounded MT Bold"/>
                <a:cs typeface="Arial Rounded MT Bold"/>
              </a:rPr>
              <a:t>Response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degrees </a:t>
            </a:r>
            <a:b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Celsius or F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3342512" y="2312441"/>
            <a:ext cx="1797052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7" name="Group 16"/>
          <p:cNvGrpSpPr/>
          <p:nvPr/>
        </p:nvGrpSpPr>
        <p:grpSpPr>
          <a:xfrm>
            <a:off x="467232" y="3507278"/>
            <a:ext cx="8059779" cy="2927839"/>
            <a:chOff x="467232" y="3507278"/>
            <a:chExt cx="8059779" cy="2927839"/>
          </a:xfrm>
        </p:grpSpPr>
        <p:grpSp>
          <p:nvGrpSpPr>
            <p:cNvPr id="15" name="Group 14"/>
            <p:cNvGrpSpPr/>
            <p:nvPr/>
          </p:nvGrpSpPr>
          <p:grpSpPr>
            <a:xfrm>
              <a:off x="467232" y="3507278"/>
              <a:ext cx="8059779" cy="1822113"/>
              <a:chOff x="371390" y="4082397"/>
              <a:chExt cx="8059779" cy="1822113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371390" y="4421245"/>
                <a:ext cx="468221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 smtClean="0">
                    <a:latin typeface="Arial Rounded MT Bold"/>
                    <a:cs typeface="Arial Rounded MT Bold"/>
                  </a:rPr>
                  <a:t>Sensitivity = 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291968" y="4082397"/>
                <a:ext cx="313920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>
                    <a:latin typeface="Arial Rounded MT Bold"/>
                    <a:cs typeface="Arial Rounded MT Bold"/>
                  </a:rPr>
                  <a:t>Response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576148" y="5073513"/>
                <a:ext cx="244760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>
                    <a:latin typeface="Arial Rounded MT Bold"/>
                    <a:cs typeface="Arial Rounded MT Bold"/>
                  </a:rPr>
                  <a:t>Forcing</a:t>
                </a:r>
              </a:p>
            </p:txBody>
          </p:sp>
          <p:cxnSp>
            <p:nvCxnSpPr>
              <p:cNvPr id="14" name="Straight Connector 13"/>
              <p:cNvCxnSpPr/>
              <p:nvPr/>
            </p:nvCxnSpPr>
            <p:spPr bwMode="auto">
              <a:xfrm flipH="1">
                <a:off x="5319274" y="5044277"/>
                <a:ext cx="3102910" cy="1198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" name="TextBox 15"/>
            <p:cNvSpPr txBox="1"/>
            <p:nvPr/>
          </p:nvSpPr>
          <p:spPr>
            <a:xfrm>
              <a:off x="1988737" y="5727231"/>
              <a:ext cx="5405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degrees per Watt m</a:t>
              </a:r>
              <a:r>
                <a:rPr lang="en-US" sz="4000" baseline="300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129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6000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Learning from the Past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5029200" cy="4267200"/>
          </a:xfrm>
        </p:spPr>
        <p:txBody>
          <a:bodyPr/>
          <a:lstStyle/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Geologic past 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/>
              <a:t>(100’s of millions of years)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</a:rPr>
              <a:t>Deglaciation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analog </a:t>
            </a:r>
            <a:br>
              <a:rPr lang="en-US" sz="2400" dirty="0" smtClean="0"/>
            </a:br>
            <a:r>
              <a:rPr lang="en-US" sz="2400" dirty="0" smtClean="0"/>
              <a:t>(18,000 years ago to preindustrial time)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Last Millennium </a:t>
            </a:r>
            <a:r>
              <a:rPr lang="en-US" sz="2400" dirty="0" smtClean="0"/>
              <a:t>analog </a:t>
            </a:r>
            <a:br>
              <a:rPr lang="en-US" sz="2400" dirty="0" smtClean="0"/>
            </a:br>
            <a:r>
              <a:rPr lang="en-US" sz="2400" dirty="0" smtClean="0"/>
              <a:t>(Medieval Warm Period to Little Ice Age)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Modern</a:t>
            </a:r>
            <a:r>
              <a:rPr lang="en-US" sz="2400" dirty="0" smtClean="0"/>
              <a:t> Climate Record</a:t>
            </a:r>
            <a:br>
              <a:rPr lang="en-US" sz="2400" dirty="0" smtClean="0"/>
            </a:br>
            <a:r>
              <a:rPr lang="en-US" sz="2400" dirty="0" smtClean="0"/>
              <a:t>(20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Century changes)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219200"/>
            <a:ext cx="4038600" cy="403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5638800"/>
            <a:ext cx="89527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 Rounded MT Bold"/>
                <a:cs typeface="Arial Rounded MT Bold"/>
              </a:rPr>
              <a:t>The further back we go, the less data we have to work with.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 Rounded MT Bold"/>
                <a:cs typeface="Arial Rounded MT Bold"/>
              </a:rPr>
              <a:t>Using modern data, we have only brief transients to study.</a:t>
            </a:r>
            <a:endParaRPr lang="en-US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702094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9906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Ice Age World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0"/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685800" y="5410200"/>
            <a:ext cx="7772400" cy="1295400"/>
          </a:xfrm>
        </p:spPr>
        <p:txBody>
          <a:bodyPr/>
          <a:lstStyle/>
          <a:p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15967" y="5791200"/>
            <a:ext cx="22756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High albedo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Low CO</a:t>
            </a:r>
            <a:r>
              <a:rPr lang="en-US" sz="2800" baseline="-250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2</a:t>
            </a:r>
            <a:endParaRPr lang="en-US" sz="2800" baseline="-250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045924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1430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5500" dirty="0">
                <a:ea typeface="ＭＳ Ｐゴシック" charset="0"/>
              </a:rPr>
              <a:t>CO</a:t>
            </a:r>
            <a:r>
              <a:rPr lang="en-US" sz="5500" baseline="-25000" dirty="0">
                <a:ea typeface="ＭＳ Ｐゴシック" charset="0"/>
              </a:rPr>
              <a:t>2</a:t>
            </a:r>
            <a:r>
              <a:rPr lang="en-US" sz="5500" dirty="0">
                <a:ea typeface="ＭＳ Ｐゴシック" charset="0"/>
              </a:rPr>
              <a:t> and the Ice Ages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791200" y="2667000"/>
            <a:ext cx="1951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0033CC"/>
                </a:solidFill>
                <a:latin typeface="Arial" charset="0"/>
              </a:rPr>
              <a:t>370 ppm in 2000</a:t>
            </a:r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7620000" y="2809875"/>
            <a:ext cx="565150" cy="161925"/>
          </a:xfrm>
          <a:custGeom>
            <a:avLst/>
            <a:gdLst>
              <a:gd name="T0" fmla="*/ 0 w 356"/>
              <a:gd name="T1" fmla="*/ 2147483647 h 102"/>
              <a:gd name="T2" fmla="*/ 2147483647 w 356"/>
              <a:gd name="T3" fmla="*/ 2147483647 h 102"/>
              <a:gd name="T4" fmla="*/ 2147483647 w 356"/>
              <a:gd name="T5" fmla="*/ 2147483647 h 102"/>
              <a:gd name="T6" fmla="*/ 2147483647 w 356"/>
              <a:gd name="T7" fmla="*/ 2147483647 h 102"/>
              <a:gd name="T8" fmla="*/ 2147483647 w 356"/>
              <a:gd name="T9" fmla="*/ 2147483647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6"/>
              <a:gd name="T16" fmla="*/ 0 h 102"/>
              <a:gd name="T17" fmla="*/ 356 w 356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6" h="102">
                <a:moveTo>
                  <a:pt x="0" y="18"/>
                </a:moveTo>
                <a:cubicBezTo>
                  <a:pt x="68" y="9"/>
                  <a:pt x="136" y="0"/>
                  <a:pt x="166" y="12"/>
                </a:cubicBezTo>
                <a:cubicBezTo>
                  <a:pt x="196" y="24"/>
                  <a:pt x="158" y="76"/>
                  <a:pt x="178" y="89"/>
                </a:cubicBezTo>
                <a:cubicBezTo>
                  <a:pt x="198" y="102"/>
                  <a:pt x="255" y="91"/>
                  <a:pt x="285" y="89"/>
                </a:cubicBezTo>
                <a:cubicBezTo>
                  <a:pt x="315" y="87"/>
                  <a:pt x="347" y="78"/>
                  <a:pt x="356" y="77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>
            <a:off x="8245475" y="2841625"/>
            <a:ext cx="0" cy="10382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5014913" y="5221288"/>
            <a:ext cx="3189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i="1">
                <a:latin typeface="Times" charset="0"/>
              </a:rPr>
              <a:t>Vostok (400k yr) Ice Core data (Petit et al, 1999)</a:t>
            </a: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4314825" y="2401888"/>
          <a:ext cx="4829175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Worksheet" r:id="rId4" imgW="88480896" imgH="66675000" progId="Excel.Sheet.8">
                  <p:embed/>
                </p:oleObj>
              </mc:Choice>
              <mc:Fallback>
                <p:oleObj name="Worksheet" r:id="rId4" imgW="88480896" imgH="666750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4825" y="2401888"/>
                        <a:ext cx="4829175" cy="400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080000" y="3832225"/>
            <a:ext cx="3524250" cy="828675"/>
            <a:chOff x="5080000" y="3832225"/>
            <a:chExt cx="3524250" cy="828675"/>
          </a:xfrm>
        </p:grpSpPr>
        <p:sp>
          <p:nvSpPr>
            <p:cNvPr id="44044" name="Text Box 13"/>
            <p:cNvSpPr txBox="1">
              <a:spLocks noChangeArrowheads="1"/>
            </p:cNvSpPr>
            <p:nvPr/>
          </p:nvSpPr>
          <p:spPr bwMode="auto">
            <a:xfrm>
              <a:off x="5080000" y="3832225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5" name="Text Box 14"/>
            <p:cNvSpPr txBox="1">
              <a:spLocks noChangeArrowheads="1"/>
            </p:cNvSpPr>
            <p:nvPr/>
          </p:nvSpPr>
          <p:spPr bwMode="auto">
            <a:xfrm>
              <a:off x="8197850" y="4103688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6" name="Text Box 15"/>
            <p:cNvSpPr txBox="1">
              <a:spLocks noChangeArrowheads="1"/>
            </p:cNvSpPr>
            <p:nvPr/>
          </p:nvSpPr>
          <p:spPr bwMode="auto">
            <a:xfrm>
              <a:off x="7015163" y="4295775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7" name="Text Box 16"/>
            <p:cNvSpPr txBox="1">
              <a:spLocks noChangeArrowheads="1"/>
            </p:cNvSpPr>
            <p:nvPr/>
          </p:nvSpPr>
          <p:spPr bwMode="auto">
            <a:xfrm>
              <a:off x="5973763" y="3937000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</p:grpSp>
      <p:sp>
        <p:nvSpPr>
          <p:cNvPr id="44041" name="Text Box 17"/>
          <p:cNvSpPr txBox="1">
            <a:spLocks noChangeArrowheads="1"/>
          </p:cNvSpPr>
          <p:nvPr/>
        </p:nvSpPr>
        <p:spPr bwMode="auto">
          <a:xfrm>
            <a:off x="6445250" y="2147888"/>
            <a:ext cx="785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CO</a:t>
            </a:r>
            <a:r>
              <a:rPr lang="en-US" b="1" baseline="-25000">
                <a:latin typeface="Arial" charset="0"/>
              </a:rPr>
              <a:t>2</a:t>
            </a:r>
            <a:endParaRPr lang="en-US" b="1">
              <a:latin typeface="Arial" charset="0"/>
            </a:endParaRPr>
          </a:p>
        </p:txBody>
      </p:sp>
      <p:sp>
        <p:nvSpPr>
          <p:cNvPr id="44042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0" y="995363"/>
            <a:ext cx="4130675" cy="2438400"/>
          </a:xfrm>
          <a:noFill/>
        </p:spPr>
        <p:txBody>
          <a:bodyPr/>
          <a:lstStyle/>
          <a:p>
            <a:r>
              <a:rPr lang="en-US" sz="2400" dirty="0">
                <a:ea typeface="ＭＳ Ｐゴシック" charset="0"/>
              </a:rPr>
              <a:t>Over the past 420,000 years atmospheric CO</a:t>
            </a:r>
            <a:r>
              <a:rPr lang="en-US" sz="2400" baseline="-25000" dirty="0">
                <a:ea typeface="ＭＳ Ｐゴシック" charset="0"/>
              </a:rPr>
              <a:t>2</a:t>
            </a:r>
            <a:r>
              <a:rPr lang="en-US" sz="2400" dirty="0">
                <a:ea typeface="ＭＳ Ｐゴシック" charset="0"/>
              </a:rPr>
              <a:t> has varied 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</a:rPr>
              <a:t>between 180 and 280</a:t>
            </a:r>
            <a:r>
              <a:rPr lang="en-US" sz="2400" dirty="0">
                <a:ea typeface="ＭＳ Ｐゴシック" charset="0"/>
              </a:rPr>
              <a:t> ppm, beating in time with the last four glacial cycles</a:t>
            </a:r>
          </a:p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</p:txBody>
      </p:sp>
      <p:pic>
        <p:nvPicPr>
          <p:cNvPr id="44043" name="Picture 1033" descr="wsci_02_img02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00"/>
            <a:ext cx="42672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103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Simple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868"/>
            <a:ext cx="9144000" cy="55619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68"/>
            <a:ext cx="8839200" cy="762000"/>
          </a:xfrm>
        </p:spPr>
        <p:txBody>
          <a:bodyPr/>
          <a:lstStyle/>
          <a:p>
            <a:r>
              <a:rPr lang="en-US" dirty="0" smtClean="0"/>
              <a:t>Climate Forcing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0" y="6396335"/>
            <a:ext cx="4982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Source: Hansen and Sato (2011)</a:t>
            </a:r>
          </a:p>
        </p:txBody>
      </p:sp>
    </p:spTree>
    <p:extLst>
      <p:ext uri="{BB962C8B-B14F-4D97-AF65-F5344CB8AC3E}">
        <p14:creationId xmlns:p14="http://schemas.microsoft.com/office/powerpoint/2010/main" val="126125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5080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 smtClean="0"/>
              <a:t>CO</a:t>
            </a:r>
            <a:r>
              <a:rPr lang="en-US" sz="6000" baseline="-25000" dirty="0" smtClean="0"/>
              <a:t>2</a:t>
            </a:r>
            <a:r>
              <a:rPr lang="en-US" sz="6000" dirty="0" smtClean="0"/>
              <a:t> and the Future</a:t>
            </a:r>
          </a:p>
        </p:txBody>
      </p:sp>
      <p:sp>
        <p:nvSpPr>
          <p:cNvPr id="50180" name="Text Box 1031"/>
          <p:cNvSpPr txBox="1">
            <a:spLocks noChangeArrowheads="1"/>
          </p:cNvSpPr>
          <p:nvPr/>
        </p:nvSpPr>
        <p:spPr bwMode="auto">
          <a:xfrm>
            <a:off x="5014913" y="4395788"/>
            <a:ext cx="3189287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Times" pitchFamily="-1" charset="0"/>
              </a:rPr>
              <a:t>Vostok (400k yr) Ice Core data (Petit et al, 1999)</a:t>
            </a:r>
          </a:p>
        </p:txBody>
      </p:sp>
      <p:graphicFrame>
        <p:nvGraphicFramePr>
          <p:cNvPr id="501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089652"/>
              </p:ext>
            </p:extLst>
          </p:nvPr>
        </p:nvGraphicFramePr>
        <p:xfrm>
          <a:off x="4111625" y="1727200"/>
          <a:ext cx="5032375" cy="374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Worksheet" r:id="rId4" imgW="7442200" imgH="5575300" progId="Excel.Sheet.8">
                  <p:embed/>
                </p:oleObj>
              </mc:Choice>
              <mc:Fallback>
                <p:oleObj name="Worksheet" r:id="rId4" imgW="7442200" imgH="55753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1625" y="1727200"/>
                        <a:ext cx="5032375" cy="3744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1" name="Rectangle 1038"/>
          <p:cNvSpPr>
            <a:spLocks noGrp="1" noChangeArrowheads="1"/>
          </p:cNvSpPr>
          <p:nvPr>
            <p:ph type="body" idx="1"/>
          </p:nvPr>
        </p:nvSpPr>
        <p:spPr>
          <a:xfrm>
            <a:off x="0" y="1135063"/>
            <a:ext cx="4130675" cy="5821362"/>
          </a:xfrm>
          <a:noFill/>
        </p:spPr>
        <p:txBody>
          <a:bodyPr/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Over the past 420,000 years atmospheric CO</a:t>
            </a:r>
            <a:r>
              <a:rPr lang="en-US" sz="2400" baseline="-25000" dirty="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has varied </a:t>
            </a:r>
            <a:r>
              <a:rPr lang="en-US" sz="2400" dirty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between 180 and 280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parts per million, beating in time with the last four glacial cycles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Since the </a:t>
            </a:r>
            <a:r>
              <a:rPr lang="en-US" sz="2400" dirty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Industrial Revolution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, CO</a:t>
            </a:r>
            <a:r>
              <a:rPr lang="en-US" sz="2400" baseline="-25000" dirty="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has risen very rapidly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If </a:t>
            </a:r>
            <a:r>
              <a:rPr lang="en-US" sz="2400" dirty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China &amp; India 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develop using 19</a:t>
            </a:r>
            <a:r>
              <a:rPr lang="en-US" sz="2400" baseline="30000" dirty="0">
                <a:ea typeface="ＭＳ Ｐゴシック" pitchFamily="-1" charset="-128"/>
                <a:cs typeface="ＭＳ Ｐゴシック" pitchFamily="-1" charset="-128"/>
              </a:rPr>
              <a:t>th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Century technology, CO</a:t>
            </a:r>
            <a:r>
              <a:rPr lang="en-US" sz="2400" baseline="-25000" dirty="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will reach </a:t>
            </a:r>
            <a:r>
              <a:rPr lang="en-US" sz="2400" dirty="0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1000 ppm 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in this century</a:t>
            </a:r>
          </a:p>
          <a:p>
            <a:pPr>
              <a:lnSpc>
                <a:spcPct val="90000"/>
              </a:lnSpc>
            </a:pP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0182" name="Text Box 1039"/>
          <p:cNvSpPr txBox="1">
            <a:spLocks noChangeArrowheads="1"/>
          </p:cNvSpPr>
          <p:nvPr/>
        </p:nvSpPr>
        <p:spPr bwMode="auto">
          <a:xfrm>
            <a:off x="4948238" y="3822700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3" name="Text Box 1040"/>
          <p:cNvSpPr txBox="1">
            <a:spLocks noChangeArrowheads="1"/>
          </p:cNvSpPr>
          <p:nvPr/>
        </p:nvSpPr>
        <p:spPr bwMode="auto">
          <a:xfrm>
            <a:off x="8266113" y="3852863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4" name="Text Box 1041"/>
          <p:cNvSpPr txBox="1">
            <a:spLocks noChangeArrowheads="1"/>
          </p:cNvSpPr>
          <p:nvPr/>
        </p:nvSpPr>
        <p:spPr bwMode="auto">
          <a:xfrm>
            <a:off x="7010400" y="3865563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5" name="Text Box 1042"/>
          <p:cNvSpPr txBox="1">
            <a:spLocks noChangeArrowheads="1"/>
          </p:cNvSpPr>
          <p:nvPr/>
        </p:nvSpPr>
        <p:spPr bwMode="auto">
          <a:xfrm>
            <a:off x="5894388" y="3836988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6" name="Text Box 1043"/>
          <p:cNvSpPr txBox="1">
            <a:spLocks noChangeArrowheads="1"/>
          </p:cNvSpPr>
          <p:nvPr/>
        </p:nvSpPr>
        <p:spPr bwMode="auto">
          <a:xfrm>
            <a:off x="6351588" y="1304925"/>
            <a:ext cx="785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Arial" pitchFamily="-1" charset="0"/>
              </a:rPr>
              <a:t>CO</a:t>
            </a:r>
            <a:r>
              <a:rPr lang="en-US" b="1" baseline="-25000" dirty="0">
                <a:latin typeface="Arial" pitchFamily="-1" charset="0"/>
              </a:rPr>
              <a:t>2</a:t>
            </a:r>
            <a:endParaRPr lang="en-US" b="1" dirty="0">
              <a:latin typeface="Arial" pitchFamily="-1" charset="0"/>
            </a:endParaRPr>
          </a:p>
        </p:txBody>
      </p:sp>
      <p:sp>
        <p:nvSpPr>
          <p:cNvPr id="50187" name="Text Box 1044"/>
          <p:cNvSpPr txBox="1">
            <a:spLocks noChangeArrowheads="1"/>
          </p:cNvSpPr>
          <p:nvPr/>
        </p:nvSpPr>
        <p:spPr bwMode="auto">
          <a:xfrm>
            <a:off x="5081364" y="1934587"/>
            <a:ext cx="25020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1000 ppm </a:t>
            </a:r>
            <a:r>
              <a:rPr lang="en-US" b="1" dirty="0">
                <a:solidFill>
                  <a:srgbClr val="FF0000"/>
                </a:solidFill>
              </a:rPr>
              <a:t>in 2100</a:t>
            </a:r>
          </a:p>
        </p:txBody>
      </p:sp>
      <p:sp>
        <p:nvSpPr>
          <p:cNvPr id="50188" name="Freeform 1045"/>
          <p:cNvSpPr>
            <a:spLocks/>
          </p:cNvSpPr>
          <p:nvPr/>
        </p:nvSpPr>
        <p:spPr bwMode="auto">
          <a:xfrm flipV="1">
            <a:off x="7473950" y="1914673"/>
            <a:ext cx="1279525" cy="212725"/>
          </a:xfrm>
          <a:custGeom>
            <a:avLst/>
            <a:gdLst>
              <a:gd name="T0" fmla="*/ 0 w 806"/>
              <a:gd name="T1" fmla="*/ 0 h 134"/>
              <a:gd name="T2" fmla="*/ 2147483647 w 806"/>
              <a:gd name="T3" fmla="*/ 2147483647 h 134"/>
              <a:gd name="T4" fmla="*/ 2147483647 w 806"/>
              <a:gd name="T5" fmla="*/ 2147483647 h 134"/>
              <a:gd name="T6" fmla="*/ 2147483647 w 806"/>
              <a:gd name="T7" fmla="*/ 2147483647 h 134"/>
              <a:gd name="T8" fmla="*/ 0 60000 65536"/>
              <a:gd name="T9" fmla="*/ 0 60000 65536"/>
              <a:gd name="T10" fmla="*/ 0 60000 65536"/>
              <a:gd name="T11" fmla="*/ 0 60000 65536"/>
              <a:gd name="T12" fmla="*/ 0 w 806"/>
              <a:gd name="T13" fmla="*/ 0 h 134"/>
              <a:gd name="T14" fmla="*/ 806 w 806"/>
              <a:gd name="T15" fmla="*/ 134 h 1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6" h="134">
                <a:moveTo>
                  <a:pt x="0" y="0"/>
                </a:moveTo>
                <a:cubicBezTo>
                  <a:pt x="157" y="4"/>
                  <a:pt x="314" y="8"/>
                  <a:pt x="350" y="24"/>
                </a:cubicBezTo>
                <a:cubicBezTo>
                  <a:pt x="386" y="40"/>
                  <a:pt x="140" y="81"/>
                  <a:pt x="216" y="99"/>
                </a:cubicBezTo>
                <a:cubicBezTo>
                  <a:pt x="292" y="117"/>
                  <a:pt x="708" y="128"/>
                  <a:pt x="806" y="13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9" name="Text Box 20"/>
          <p:cNvSpPr txBox="1">
            <a:spLocks noChangeArrowheads="1"/>
          </p:cNvSpPr>
          <p:nvPr/>
        </p:nvSpPr>
        <p:spPr bwMode="auto">
          <a:xfrm>
            <a:off x="5140325" y="3255387"/>
            <a:ext cx="2348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400 ppm </a:t>
            </a:r>
            <a:r>
              <a:rPr lang="en-US" b="1" dirty="0">
                <a:solidFill>
                  <a:srgbClr val="FF0000"/>
                </a:solidFill>
              </a:rPr>
              <a:t>in </a:t>
            </a:r>
            <a:r>
              <a:rPr lang="en-US" b="1" dirty="0" smtClean="0">
                <a:solidFill>
                  <a:srgbClr val="FF0000"/>
                </a:solidFill>
              </a:rPr>
              <a:t>2015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0190" name="Freeform 21"/>
          <p:cNvSpPr>
            <a:spLocks/>
          </p:cNvSpPr>
          <p:nvPr/>
        </p:nvSpPr>
        <p:spPr bwMode="auto">
          <a:xfrm>
            <a:off x="7488238" y="3477989"/>
            <a:ext cx="1279525" cy="212725"/>
          </a:xfrm>
          <a:custGeom>
            <a:avLst/>
            <a:gdLst>
              <a:gd name="T0" fmla="*/ 0 w 806"/>
              <a:gd name="T1" fmla="*/ 0 h 134"/>
              <a:gd name="T2" fmla="*/ 2147483647 w 806"/>
              <a:gd name="T3" fmla="*/ 2147483647 h 134"/>
              <a:gd name="T4" fmla="*/ 2147483647 w 806"/>
              <a:gd name="T5" fmla="*/ 2147483647 h 134"/>
              <a:gd name="T6" fmla="*/ 2147483647 w 806"/>
              <a:gd name="T7" fmla="*/ 2147483647 h 134"/>
              <a:gd name="T8" fmla="*/ 0 60000 65536"/>
              <a:gd name="T9" fmla="*/ 0 60000 65536"/>
              <a:gd name="T10" fmla="*/ 0 60000 65536"/>
              <a:gd name="T11" fmla="*/ 0 60000 65536"/>
              <a:gd name="T12" fmla="*/ 0 w 806"/>
              <a:gd name="T13" fmla="*/ 0 h 134"/>
              <a:gd name="T14" fmla="*/ 806 w 806"/>
              <a:gd name="T15" fmla="*/ 134 h 1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6" h="134">
                <a:moveTo>
                  <a:pt x="0" y="0"/>
                </a:moveTo>
                <a:cubicBezTo>
                  <a:pt x="157" y="4"/>
                  <a:pt x="314" y="8"/>
                  <a:pt x="350" y="24"/>
                </a:cubicBezTo>
                <a:cubicBezTo>
                  <a:pt x="386" y="40"/>
                  <a:pt x="140" y="81"/>
                  <a:pt x="216" y="99"/>
                </a:cubicBezTo>
                <a:cubicBezTo>
                  <a:pt x="292" y="117"/>
                  <a:pt x="708" y="128"/>
                  <a:pt x="806" y="13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224338" y="5494338"/>
            <a:ext cx="4868862" cy="584200"/>
          </a:xfrm>
          <a:prstGeom prst="rect">
            <a:avLst/>
          </a:prstGeom>
          <a:noFill/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chemeClr val="accent2"/>
                </a:solidFill>
                <a:latin typeface="Times New Roman" charset="0"/>
              </a:rPr>
              <a:t>You </a:t>
            </a:r>
            <a:r>
              <a:rPr lang="en-US" sz="3200" b="1" i="1" dirty="0" err="1">
                <a:solidFill>
                  <a:schemeClr val="accent2"/>
                </a:solidFill>
                <a:latin typeface="Times New Roman" charset="0"/>
              </a:rPr>
              <a:t>ain’t</a:t>
            </a:r>
            <a:r>
              <a:rPr lang="en-US" sz="3200" b="1" i="1" dirty="0">
                <a:solidFill>
                  <a:schemeClr val="accent2"/>
                </a:solidFill>
                <a:latin typeface="Times New Roman" charset="0"/>
              </a:rPr>
              <a:t> seen nothing yet!</a:t>
            </a:r>
          </a:p>
        </p:txBody>
      </p:sp>
    </p:spTree>
    <p:extLst>
      <p:ext uri="{BB962C8B-B14F-4D97-AF65-F5344CB8AC3E}">
        <p14:creationId xmlns:p14="http://schemas.microsoft.com/office/powerpoint/2010/main" val="3215112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Forcing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219200"/>
            <a:ext cx="3911600" cy="5638800"/>
          </a:xfrm>
        </p:spPr>
        <p:txBody>
          <a:bodyPr/>
          <a:lstStyle/>
          <a:p>
            <a:r>
              <a:rPr lang="en-US" dirty="0" smtClean="0"/>
              <a:t>If developing countries build modern economies based on coal …</a:t>
            </a:r>
          </a:p>
          <a:p>
            <a:r>
              <a:rPr lang="en-US" dirty="0" smtClean="0"/>
              <a:t>Earth will gain </a:t>
            </a:r>
            <a:r>
              <a:rPr lang="en-US" dirty="0" smtClean="0">
                <a:solidFill>
                  <a:srgbClr val="FF0000"/>
                </a:solidFill>
              </a:rPr>
              <a:t>more heat in 21</a:t>
            </a:r>
            <a:r>
              <a:rPr lang="en-US" baseline="30000" dirty="0" smtClean="0">
                <a:solidFill>
                  <a:srgbClr val="FF0000"/>
                </a:solidFill>
              </a:rPr>
              <a:t>st</a:t>
            </a:r>
            <a:r>
              <a:rPr lang="en-US" dirty="0" smtClean="0">
                <a:solidFill>
                  <a:srgbClr val="FF0000"/>
                </a:solidFill>
              </a:rPr>
              <a:t> Century than it did when warming after Last Ice Age!</a:t>
            </a:r>
          </a:p>
          <a:p>
            <a:r>
              <a:rPr lang="en-US" dirty="0" smtClean="0"/>
              <a:t>… but warming after Ice Age took 100 Centuries</a:t>
            </a:r>
          </a:p>
          <a:p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3972867" y="1397000"/>
            <a:ext cx="4924569" cy="5118100"/>
            <a:chOff x="3972867" y="1397000"/>
            <a:chExt cx="4924569" cy="5118100"/>
          </a:xfrm>
        </p:grpSpPr>
        <p:grpSp>
          <p:nvGrpSpPr>
            <p:cNvPr id="6" name="Group 5"/>
            <p:cNvGrpSpPr/>
            <p:nvPr/>
          </p:nvGrpSpPr>
          <p:grpSpPr>
            <a:xfrm>
              <a:off x="4483100" y="1943100"/>
              <a:ext cx="4394200" cy="4572000"/>
              <a:chOff x="4038600" y="1943100"/>
              <a:chExt cx="4902200" cy="4826000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4038600" y="1943100"/>
                <a:ext cx="4902200" cy="4826000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127500" y="2032000"/>
                <a:ext cx="4752499" cy="4673600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7340600" y="2997200"/>
              <a:ext cx="1556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7.4 </a:t>
              </a:r>
              <a: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W m</a:t>
              </a:r>
              <a:r>
                <a:rPr lang="en-US" baseline="300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-2</a:t>
              </a:r>
              <a:endParaRPr lang="en-US" baseline="30000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483100" y="1397000"/>
              <a:ext cx="4394200" cy="461665"/>
              <a:chOff x="4521200" y="1536700"/>
              <a:chExt cx="4394200" cy="461665"/>
            </a:xfrm>
          </p:grpSpPr>
          <p:cxnSp>
            <p:nvCxnSpPr>
              <p:cNvPr id="10" name="Straight Arrow Connector 9"/>
              <p:cNvCxnSpPr/>
              <p:nvPr/>
            </p:nvCxnSpPr>
            <p:spPr bwMode="auto">
              <a:xfrm>
                <a:off x="4521200" y="1752600"/>
                <a:ext cx="4394200" cy="254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6057900" y="1536700"/>
                <a:ext cx="112082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 meter</a:t>
                </a:r>
                <a:endParaRPr lang="en-US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 rot="16200000">
              <a:off x="2006600" y="3962400"/>
              <a:ext cx="4394200" cy="461665"/>
              <a:chOff x="4521200" y="1536700"/>
              <a:chExt cx="4394200" cy="461665"/>
            </a:xfrm>
          </p:grpSpPr>
          <p:cxnSp>
            <p:nvCxnSpPr>
              <p:cNvPr id="19" name="Straight Arrow Connector 18"/>
              <p:cNvCxnSpPr/>
              <p:nvPr/>
            </p:nvCxnSpPr>
            <p:spPr bwMode="auto">
              <a:xfrm>
                <a:off x="4521200" y="1752600"/>
                <a:ext cx="4394200" cy="254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6057900" y="1536700"/>
                <a:ext cx="112082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 meter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9620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Serious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/>
          </p:cNvSpPr>
          <p:nvPr/>
        </p:nvSpPr>
        <p:spPr bwMode="auto">
          <a:xfrm>
            <a:off x="65088" y="741363"/>
            <a:ext cx="4214812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268288" indent="-239713" eaLnBrk="0" hangingPunct="0">
              <a:spcBef>
                <a:spcPts val="988"/>
              </a:spcBef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Land</a:t>
            </a: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 </a:t>
            </a:r>
            <a:r>
              <a:rPr lang="en-US" dirty="0" err="1">
                <a:latin typeface="Arial Rounded MT Bold"/>
                <a:cs typeface="Arial Rounded MT Bold"/>
                <a:sym typeface="Comic Sans MS" charset="0"/>
              </a:rPr>
              <a:t>vs</a:t>
            </a: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 ocean!</a:t>
            </a:r>
            <a:endParaRPr lang="en-US" dirty="0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</a:t>
            </a: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 </a:t>
            </a:r>
            <a:r>
              <a:rPr lang="en-US" dirty="0" err="1">
                <a:latin typeface="Arial Rounded MT Bold"/>
                <a:cs typeface="Arial Rounded MT Bold"/>
                <a:sym typeface="Comic Sans MS" charset="0"/>
              </a:rPr>
              <a:t>vs</a:t>
            </a: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 South</a:t>
            </a:r>
            <a:endParaRPr lang="en-US" dirty="0">
              <a:latin typeface="Arial Rounded MT Bold"/>
              <a:cs typeface="Arial Rounded MT Bold"/>
              <a:sym typeface="ＭＳ Ｐゴシック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Global mean </a:t>
            </a:r>
            <a:r>
              <a:rPr lang="en-US" dirty="0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 dirty="0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warming of 2º to 5º C</a:t>
            </a: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 American</a:t>
            </a: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 </a:t>
            </a:r>
            <a:r>
              <a:rPr lang="en-US" dirty="0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 dirty="0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warming of 3º to 6º C</a:t>
            </a:r>
            <a:endParaRPr lang="en-US" dirty="0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</a:pPr>
            <a:r>
              <a:rPr lang="en-US" b="1" dirty="0">
                <a:latin typeface="Arial Rounded MT Bold"/>
                <a:cs typeface="Arial Rounded MT Bold"/>
                <a:sym typeface="Comic Sans MS" charset="0"/>
              </a:rPr>
              <a:t>	</a:t>
            </a:r>
            <a:r>
              <a:rPr lang="en-US" b="1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= 5º to 11º F</a:t>
            </a:r>
            <a:endParaRPr lang="en-US" dirty="0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Arctic warming of </a:t>
            </a:r>
            <a:r>
              <a:rPr lang="en-US" dirty="0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 dirty="0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8º to 14º F</a:t>
            </a:r>
          </a:p>
        </p:txBody>
      </p:sp>
      <p:pic>
        <p:nvPicPr>
          <p:cNvPr id="327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88900"/>
            <a:ext cx="3830637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6205538"/>
            <a:ext cx="3778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/>
          </p:cNvSpPr>
          <p:nvPr/>
        </p:nvSpPr>
        <p:spPr bwMode="auto">
          <a:xfrm>
            <a:off x="4125913" y="673100"/>
            <a:ext cx="1227137" cy="615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Low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3" name="Rectangle 6"/>
          <p:cNvSpPr>
            <a:spLocks/>
          </p:cNvSpPr>
          <p:nvPr/>
        </p:nvSpPr>
        <p:spPr bwMode="auto">
          <a:xfrm>
            <a:off x="4122738" y="4762500"/>
            <a:ext cx="1227137" cy="6143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High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4" name="Rectangle 7"/>
          <p:cNvSpPr>
            <a:spLocks/>
          </p:cNvSpPr>
          <p:nvPr/>
        </p:nvSpPr>
        <p:spPr bwMode="auto">
          <a:xfrm>
            <a:off x="4010025" y="2754313"/>
            <a:ext cx="1227138" cy="614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Moderate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5" name="Rectangle 8"/>
          <p:cNvSpPr>
            <a:spLocks/>
          </p:cNvSpPr>
          <p:nvPr/>
        </p:nvSpPr>
        <p:spPr bwMode="auto">
          <a:xfrm>
            <a:off x="-76200" y="5594350"/>
            <a:ext cx="50276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82588" indent="-341313" eaLnBrk="0" hangingPunct="0">
              <a:spcBef>
                <a:spcPts val="813"/>
              </a:spcBef>
            </a:pPr>
            <a:r>
              <a:rPr lang="en-US" i="1" dirty="0">
                <a:sym typeface="Times New Roman" charset="0"/>
              </a:rPr>
              <a:t>	Rainfall?    		Agriculture? </a:t>
            </a:r>
            <a:r>
              <a:rPr lang="en-US" dirty="0">
                <a:latin typeface="ＭＳ Ｐゴシック" charset="0"/>
                <a:sym typeface="ＭＳ Ｐゴシック" charset="0"/>
              </a:rPr>
              <a:t/>
            </a:r>
            <a:br>
              <a:rPr lang="en-US" dirty="0">
                <a:latin typeface="ＭＳ Ｐゴシック" charset="0"/>
                <a:sym typeface="ＭＳ Ｐゴシック" charset="0"/>
              </a:rPr>
            </a:br>
            <a:r>
              <a:rPr lang="en-US" i="1" dirty="0">
                <a:cs typeface="Times New Roman" charset="0"/>
                <a:sym typeface="Times New Roman" charset="0"/>
              </a:rPr>
              <a:t>Water </a:t>
            </a:r>
            <a:r>
              <a:rPr lang="en-US" i="1" dirty="0" smtClean="0">
                <a:cs typeface="Times New Roman" charset="0"/>
                <a:sym typeface="Times New Roman" charset="0"/>
              </a:rPr>
              <a:t>demand?            Tourism?</a:t>
            </a:r>
            <a:endParaRPr lang="en-US" i="1" dirty="0">
              <a:cs typeface="Times New Roman" charset="0"/>
              <a:sym typeface="Times New Roman" charset="0"/>
            </a:endParaRPr>
          </a:p>
          <a:p>
            <a:pPr marL="382588" indent="-341313" eaLnBrk="0" hangingPunct="0">
              <a:spcBef>
                <a:spcPts val="813"/>
              </a:spcBef>
            </a:pPr>
            <a:r>
              <a:rPr lang="en-US" i="1" dirty="0">
                <a:cs typeface="Times New Roman" charset="0"/>
                <a:sym typeface="Times New Roman" charset="0"/>
              </a:rPr>
              <a:t>	Mass immigration?</a:t>
            </a: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-100013"/>
            <a:ext cx="636270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How much warmer?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temps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9587" r="13289" b="15314"/>
          <a:stretch>
            <a:fillRect/>
          </a:stretch>
        </p:blipFill>
        <p:spPr bwMode="auto">
          <a:xfrm>
            <a:off x="152400" y="609600"/>
            <a:ext cx="79406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6677025" y="609600"/>
            <a:ext cx="1400175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1" name="Oval 5"/>
          <p:cNvSpPr>
            <a:spLocks noChangeArrowheads="1"/>
          </p:cNvSpPr>
          <p:nvPr/>
        </p:nvSpPr>
        <p:spPr bwMode="auto">
          <a:xfrm>
            <a:off x="4191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Oval 6"/>
          <p:cNvSpPr>
            <a:spLocks noChangeArrowheads="1"/>
          </p:cNvSpPr>
          <p:nvPr/>
        </p:nvSpPr>
        <p:spPr bwMode="auto">
          <a:xfrm>
            <a:off x="2286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3" name="Rectangle 19"/>
          <p:cNvSpPr>
            <a:spLocks noChangeArrowheads="1"/>
          </p:cNvSpPr>
          <p:nvPr/>
        </p:nvSpPr>
        <p:spPr bwMode="auto">
          <a:xfrm>
            <a:off x="6781800" y="3124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solidFill>
                  <a:srgbClr val="FF0000"/>
                </a:solidFill>
              </a:rPr>
              <a:t>Where</a:t>
            </a:r>
            <a:r>
              <a:rPr lang="en-US" sz="6000" i="1" dirty="0" smtClean="0">
                <a:solidFill>
                  <a:srgbClr val="FF0000"/>
                </a:solidFill>
              </a:rPr>
              <a:t> </a:t>
            </a:r>
            <a:r>
              <a:rPr lang="en-US" sz="6000" dirty="0" smtClean="0"/>
              <a:t>is it 10°F Warmer</a:t>
            </a:r>
            <a:endParaRPr lang="en-US" sz="6000" dirty="0"/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5791200" y="3581400"/>
            <a:ext cx="32766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Denver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Amarillo</a:t>
            </a:r>
          </a:p>
          <a:p>
            <a:pPr>
              <a:buFontTx/>
              <a:buNone/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Illinois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Mississippi</a:t>
            </a:r>
          </a:p>
          <a:p>
            <a:pPr>
              <a:buFontTx/>
              <a:buNone/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Washington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Tallahassee</a:t>
            </a:r>
          </a:p>
          <a:p>
            <a:pPr>
              <a:buFontTx/>
              <a:buNone/>
            </a:pP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362200" y="2971800"/>
            <a:ext cx="3244850" cy="1371600"/>
            <a:chOff x="2362200" y="2971800"/>
            <a:chExt cx="3245036" cy="1371600"/>
          </a:xfrm>
        </p:grpSpPr>
        <p:sp>
          <p:nvSpPr>
            <p:cNvPr id="43020" name="Oval 10"/>
            <p:cNvSpPr>
              <a:spLocks noChangeArrowheads="1"/>
            </p:cNvSpPr>
            <p:nvPr/>
          </p:nvSpPr>
          <p:spPr bwMode="auto">
            <a:xfrm>
              <a:off x="4191000" y="37338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1" name="Oval 11"/>
            <p:cNvSpPr>
              <a:spLocks noChangeArrowheads="1"/>
            </p:cNvSpPr>
            <p:nvPr/>
          </p:nvSpPr>
          <p:spPr bwMode="auto">
            <a:xfrm>
              <a:off x="2590800" y="35814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Oval 12"/>
            <p:cNvSpPr>
              <a:spLocks noChangeArrowheads="1"/>
            </p:cNvSpPr>
            <p:nvPr/>
          </p:nvSpPr>
          <p:spPr bwMode="auto">
            <a:xfrm>
              <a:off x="4724400" y="41910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2171700" y="3162300"/>
              <a:ext cx="631918" cy="2509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4854482" y="2971800"/>
              <a:ext cx="752754" cy="12415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3886994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4838" y="5638800"/>
            <a:ext cx="38147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b="1" i="1">
                <a:solidFill>
                  <a:srgbClr val="FF0000"/>
                </a:solidFill>
              </a:rPr>
              <a:t>Water? 	Crops?    </a:t>
            </a:r>
            <a:br>
              <a:rPr lang="en-US" sz="2800" b="1" i="1">
                <a:solidFill>
                  <a:srgbClr val="FF0000"/>
                </a:solidFill>
              </a:rPr>
            </a:br>
            <a:r>
              <a:rPr lang="en-US" sz="2800" b="1" i="1">
                <a:solidFill>
                  <a:srgbClr val="FF0000"/>
                </a:solidFill>
              </a:rPr>
              <a:t>Real Estate?     Health?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16200" y="762000"/>
            <a:ext cx="33115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b="1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on average</a:t>
            </a: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?”</a:t>
            </a:r>
          </a:p>
        </p:txBody>
      </p:sp>
      <p:sp>
        <p:nvSpPr>
          <p:cNvPr id="43019" name="Oval 7"/>
          <p:cNvSpPr>
            <a:spLocks noChangeArrowheads="1"/>
          </p:cNvSpPr>
          <p:nvPr/>
        </p:nvSpPr>
        <p:spPr bwMode="auto">
          <a:xfrm>
            <a:off x="5562600" y="28956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07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90153">
            <a:off x="55720" y="-353659"/>
            <a:ext cx="3967086" cy="5196420"/>
          </a:xfrm>
          <a:prstGeom prst="rect">
            <a:avLst/>
          </a:prstGeom>
        </p:spPr>
      </p:pic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75100" y="0"/>
            <a:ext cx="5156200" cy="1955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dirty="0">
                <a:ea typeface="ＭＳ Ｐゴシック" charset="0"/>
              </a:rPr>
              <a:t>A Region </a:t>
            </a:r>
            <a:r>
              <a:rPr lang="en-US" sz="5400" dirty="0" smtClean="0">
                <a:ea typeface="ＭＳ Ｐゴシック" charset="0"/>
              </a:rPr>
              <a:t/>
            </a:r>
            <a:br>
              <a:rPr lang="en-US" sz="5400" dirty="0" smtClean="0">
                <a:ea typeface="ＭＳ Ｐゴシック" charset="0"/>
              </a:rPr>
            </a:br>
            <a:r>
              <a:rPr lang="en-US" sz="5400" dirty="0" smtClean="0">
                <a:ea typeface="ＭＳ Ｐゴシック" charset="0"/>
              </a:rPr>
              <a:t>On </a:t>
            </a:r>
            <a:r>
              <a:rPr lang="en-US" sz="5400" dirty="0">
                <a:ea typeface="ＭＳ Ｐゴシック" charset="0"/>
              </a:rPr>
              <a:t>the Edge</a:t>
            </a:r>
          </a:p>
        </p:txBody>
      </p:sp>
      <p:pic>
        <p:nvPicPr>
          <p:cNvPr id="36868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327" r="-39131" b="13458"/>
          <a:stretch/>
        </p:blipFill>
        <p:spPr bwMode="auto">
          <a:xfrm>
            <a:off x="0" y="4419600"/>
            <a:ext cx="6096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" y="3847453"/>
            <a:ext cx="1955800" cy="851547"/>
          </a:xfrm>
          <a:prstGeom prst="rect">
            <a:avLst/>
          </a:prstGeom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432300" y="2006601"/>
            <a:ext cx="47117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Arial Rounded MT Bold"/>
                <a:cs typeface="Arial Rounded MT Bold"/>
              </a:rPr>
              <a:t>Much of </a:t>
            </a:r>
            <a:r>
              <a:rPr lang="en-US" dirty="0" smtClean="0">
                <a:latin typeface="Arial Rounded MT Bold"/>
                <a:cs typeface="Arial Rounded MT Bold"/>
              </a:rPr>
              <a:t>our region </a:t>
            </a:r>
            <a:r>
              <a:rPr lang="en-US" dirty="0">
                <a:latin typeface="Arial Rounded MT Bold"/>
                <a:cs typeface="Arial Rounded MT Bold"/>
              </a:rPr>
              <a:t>already receives only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marginal precipitation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snow </a:t>
            </a:r>
            <a:r>
              <a:rPr lang="en-US" dirty="0">
                <a:latin typeface="Arial Rounded MT Bold"/>
                <a:cs typeface="Arial Rounded MT Bold"/>
              </a:rPr>
              <a:t>to support forests and reservoirs 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irrigation </a:t>
            </a:r>
            <a:r>
              <a:rPr lang="en-US" dirty="0" smtClean="0">
                <a:latin typeface="Arial Rounded MT Bold"/>
                <a:cs typeface="Arial Rounded MT Bold"/>
              </a:rPr>
              <a:t>water to support farming</a:t>
            </a:r>
          </a:p>
          <a:p>
            <a:pPr eaLnBrk="1" hangingPunct="1"/>
            <a:endParaRPr lang="en-US" dirty="0" smtClean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 smtClean="0">
                <a:latin typeface="Arial Rounded MT Bold"/>
                <a:cs typeface="Arial Rounded MT Bold"/>
              </a:rPr>
              <a:t>Just enough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water for cities and towns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Snowpack</a:t>
            </a:r>
            <a:endParaRPr lang="en-US" dirty="0">
              <a:solidFill>
                <a:srgbClr val="FF0000"/>
              </a:solidFill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Budgets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 bwMode="auto">
          <a:xfrm rot="10800000">
            <a:off x="6502400" y="19431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3467100" y="19177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8100" y="2654300"/>
            <a:ext cx="890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In</a:t>
            </a:r>
            <a:endParaRPr lang="en-US" sz="6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1300" y="2806700"/>
            <a:ext cx="15568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Out</a:t>
            </a:r>
            <a:endParaRPr lang="en-US" sz="6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400" y="5283200"/>
            <a:ext cx="855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Arial Rounded MT Bold"/>
                <a:cs typeface="Arial Rounded MT Bold"/>
              </a:rPr>
              <a:t>Drought is the </a:t>
            </a:r>
            <a:r>
              <a:rPr lang="en-US" sz="4800" i="1" dirty="0" smtClean="0">
                <a:latin typeface="Arial Rounded MT Bold"/>
                <a:cs typeface="Arial Rounded MT Bold"/>
              </a:rPr>
              <a:t>running sum </a:t>
            </a:r>
            <a:r>
              <a:rPr lang="en-US" sz="4800" dirty="0" smtClean="0">
                <a:latin typeface="Arial Rounded MT Bold"/>
                <a:cs typeface="Arial Rounded MT Bold"/>
              </a:rPr>
              <a:t/>
            </a:r>
            <a:br>
              <a:rPr lang="en-US" sz="4800" dirty="0" smtClean="0">
                <a:latin typeface="Arial Rounded MT Bold"/>
                <a:cs typeface="Arial Rounded MT Bold"/>
              </a:rPr>
            </a:br>
            <a:r>
              <a:rPr lang="en-US" sz="4800" dirty="0" smtClean="0">
                <a:latin typeface="Arial Rounded MT Bold"/>
                <a:cs typeface="Arial Rounded MT Bold"/>
              </a:rPr>
              <a:t>of water out minus water in</a:t>
            </a:r>
            <a:endParaRPr lang="en-US" sz="4800" dirty="0">
              <a:latin typeface="Arial Rounded MT Bold"/>
              <a:cs typeface="Arial Rounded MT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0300" y="1181100"/>
            <a:ext cx="7111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Evaporative demand increases w/ temperature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276459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79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50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4478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Weather </a:t>
            </a:r>
            <a:r>
              <a:rPr lang="en-US" dirty="0" err="1">
                <a:latin typeface="Arial Rounded MT Bold"/>
                <a:ea typeface="ＭＳ Ｐゴシック" charset="0"/>
                <a:cs typeface="Arial Rounded MT Bold"/>
              </a:rPr>
              <a:t>vs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Clima</a:t>
            </a: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te</a:t>
            </a:r>
            <a:b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4800" dirty="0">
                <a:latin typeface="Arial Rounded MT Bold"/>
                <a:ea typeface="ＭＳ Ｐゴシック" charset="0"/>
                <a:cs typeface="Arial Rounded MT Bold"/>
              </a:rPr>
              <a:t>what</a:t>
            </a:r>
            <a:r>
              <a:rPr lang="ja-JP" altLang="en-US" sz="4800" dirty="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sz="4800" dirty="0">
                <a:latin typeface="Arial Rounded MT Bold"/>
                <a:ea typeface="ＭＳ Ｐゴシック" charset="0"/>
                <a:cs typeface="Arial Rounded MT Bold"/>
              </a:rPr>
              <a:t>s the difference?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9144000" cy="4114800"/>
          </a:xfrm>
        </p:spPr>
        <p:txBody>
          <a:bodyPr/>
          <a:lstStyle/>
          <a:p>
            <a:r>
              <a:rPr lang="en-US" sz="4800">
                <a:latin typeface="Arial Rounded MT Bold"/>
                <a:ea typeface="ＭＳ Ｐゴシック" charset="0"/>
                <a:cs typeface="Arial Rounded MT Bold"/>
              </a:rPr>
              <a:t>If you don</a:t>
            </a:r>
            <a:r>
              <a:rPr lang="ja-JP" altLang="en-US" sz="480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sz="4800">
                <a:latin typeface="Arial Rounded MT Bold"/>
                <a:ea typeface="ＭＳ Ｐゴシック" charset="0"/>
                <a:cs typeface="Arial Rounded MT Bold"/>
              </a:rPr>
              <a:t>t like the </a:t>
            </a:r>
            <a:r>
              <a:rPr lang="en-US" altLang="ja-JP" sz="48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weather</a:t>
            </a:r>
            <a:r>
              <a:rPr lang="en-US" altLang="ja-JP" sz="4800">
                <a:latin typeface="Arial Rounded MT Bold"/>
                <a:ea typeface="ＭＳ Ｐゴシック" charset="0"/>
                <a:cs typeface="Arial Rounded MT Bold"/>
              </a:rPr>
              <a:t>:</a:t>
            </a:r>
          </a:p>
          <a:p>
            <a:pPr lvl="1">
              <a:spcAft>
                <a:spcPts val="3600"/>
              </a:spcAft>
            </a:pPr>
            <a:r>
              <a:rPr lang="en-US" sz="4400" i="1">
                <a:latin typeface="Arial Rounded MT Bold"/>
                <a:ea typeface="ＭＳ Ｐゴシック" charset="0"/>
                <a:cs typeface="Arial Rounded MT Bold"/>
              </a:rPr>
              <a:t> Wait five minutes!</a:t>
            </a:r>
          </a:p>
          <a:p>
            <a:r>
              <a:rPr lang="en-US" sz="4800">
                <a:latin typeface="Arial Rounded MT Bold"/>
                <a:ea typeface="ＭＳ Ｐゴシック" charset="0"/>
                <a:cs typeface="Arial Rounded MT Bold"/>
              </a:rPr>
              <a:t>If you don</a:t>
            </a:r>
            <a:r>
              <a:rPr lang="ja-JP" altLang="en-US" sz="480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sz="4800">
                <a:latin typeface="Arial Rounded MT Bold"/>
                <a:ea typeface="ＭＳ Ｐゴシック" charset="0"/>
                <a:cs typeface="Arial Rounded MT Bold"/>
              </a:rPr>
              <a:t>t like the </a:t>
            </a:r>
            <a:r>
              <a:rPr lang="en-US" altLang="ja-JP" sz="48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climate</a:t>
            </a:r>
            <a:r>
              <a:rPr lang="en-US" altLang="ja-JP" sz="4800">
                <a:latin typeface="Arial Rounded MT Bold"/>
                <a:ea typeface="ＭＳ Ｐゴシック" charset="0"/>
                <a:cs typeface="Arial Rounded MT Bold"/>
              </a:rPr>
              <a:t>:</a:t>
            </a:r>
          </a:p>
          <a:p>
            <a:pPr lvl="1"/>
            <a:r>
              <a:rPr lang="en-US" sz="4400" i="1">
                <a:latin typeface="Arial Rounded MT Bold"/>
                <a:ea typeface="ＭＳ Ｐゴシック" charset="0"/>
                <a:cs typeface="Arial Rounded MT Bold"/>
              </a:rPr>
              <a:t>  Move!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sz="6000" dirty="0" smtClean="0"/>
              <a:t>Droughts Past &amp; Future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7" y="1168400"/>
            <a:ext cx="9102103" cy="5016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69100" y="2603500"/>
            <a:ext cx="1509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Dust Bowl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7590" y="4940300"/>
            <a:ext cx="3201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Medieval </a:t>
            </a:r>
            <a:r>
              <a:rPr lang="en-US" dirty="0" err="1" smtClean="0">
                <a:solidFill>
                  <a:srgbClr val="FF0000"/>
                </a:solidFill>
              </a:rPr>
              <a:t>Megadroughts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7708900" y="3098800"/>
            <a:ext cx="12700" cy="10287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7696200" y="2133600"/>
            <a:ext cx="76200" cy="6223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1600200" y="4991100"/>
            <a:ext cx="13208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624831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0"/>
            <a:ext cx="9144000" cy="762000"/>
          </a:xfrm>
        </p:spPr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LandscapeTransition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6000" y="2057400"/>
            <a:ext cx="25699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Forest</a:t>
            </a:r>
            <a:endParaRPr lang="en-US" sz="60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87942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192" y="3200400"/>
            <a:ext cx="863191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Gradual Conversion </a:t>
            </a: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to Semi-Arid Landscape?</a:t>
            </a:r>
            <a:endParaRPr lang="en-US" sz="5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270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r>
              <a:rPr lang="en-US" dirty="0" err="1" smtClean="0">
                <a:solidFill>
                  <a:srgbClr val="FFFF00"/>
                </a:solidFill>
              </a:rPr>
              <a:t>LandscapeTransition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42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3048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Sudden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Landscape Conversion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126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5200" dirty="0" smtClean="0"/>
              <a:t>Warming Promotes Wildfire</a:t>
            </a:r>
            <a:endParaRPr lang="en-US" sz="52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400" y="889000"/>
            <a:ext cx="4813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Warmer air increases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evaporative demand </a:t>
            </a:r>
            <a:r>
              <a:rPr lang="en-US" dirty="0" smtClean="0">
                <a:ea typeface="ＭＳ Ｐゴシック" charset="0"/>
              </a:rPr>
              <a:t>on forests</a:t>
            </a:r>
            <a:endParaRPr lang="en-US" dirty="0" smtClean="0">
              <a:solidFill>
                <a:srgbClr val="FF0000"/>
              </a:solidFill>
              <a:ea typeface="ＭＳ Ｐゴシック" charset="0"/>
            </a:endParaRP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Longer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warm season</a:t>
            </a:r>
            <a:r>
              <a:rPr lang="en-US" dirty="0" smtClean="0">
                <a:ea typeface="ＭＳ Ｐゴシック" charset="0"/>
              </a:rPr>
              <a:t> </a:t>
            </a:r>
            <a:r>
              <a:rPr lang="en-US" dirty="0">
                <a:ea typeface="ＭＳ Ｐゴシック" charset="0"/>
              </a:rPr>
              <a:t>depletes soil moisture</a:t>
            </a: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More frequent extremely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hot, dry, windy days </a:t>
            </a:r>
            <a:r>
              <a:rPr lang="en-US" dirty="0" smtClean="0">
                <a:ea typeface="ＭＳ Ｐゴシック" charset="0"/>
              </a:rPr>
              <a:t>when fires are uncontrollable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/>
                    </a14:imgEffect>
                  </a14:imgLayer>
                </a14:imgProps>
              </a:ext>
            </a:extLst>
          </a:blip>
          <a:srcRect l="10356" t="31730" b="4328"/>
          <a:stretch/>
        </p:blipFill>
        <p:spPr>
          <a:xfrm>
            <a:off x="114300" y="5054600"/>
            <a:ext cx="4483100" cy="16891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48200" y="1041400"/>
            <a:ext cx="4553350" cy="5592465"/>
            <a:chOff x="4648200" y="1168400"/>
            <a:chExt cx="4553350" cy="5592465"/>
          </a:xfrm>
        </p:grpSpPr>
        <p:grpSp>
          <p:nvGrpSpPr>
            <p:cNvPr id="4" name="Group 3"/>
            <p:cNvGrpSpPr/>
            <p:nvPr/>
          </p:nvGrpSpPr>
          <p:grpSpPr>
            <a:xfrm>
              <a:off x="4699000" y="1587500"/>
              <a:ext cx="4318000" cy="4686300"/>
              <a:chOff x="4699000" y="1816100"/>
              <a:chExt cx="4318000" cy="4686300"/>
            </a:xfrm>
          </p:grpSpPr>
          <p:pic>
            <p:nvPicPr>
              <p:cNvPr id="2" name="Picture 1" descr="Slide0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89" t="26481" r="1389" b="5185"/>
              <a:stretch/>
            </p:blipFill>
            <p:spPr>
              <a:xfrm>
                <a:off x="4699000" y="1816100"/>
                <a:ext cx="4318000" cy="4686300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7785100" y="43053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656%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273800" y="30099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656%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070600" y="6299200"/>
              <a:ext cx="15538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NRC 2011</a:t>
              </a:r>
              <a:endParaRPr lang="en-US" i="1" dirty="0">
                <a:solidFill>
                  <a:srgbClr val="0000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48200" y="1168400"/>
              <a:ext cx="45533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Projected Increase </a:t>
              </a:r>
              <a:r>
                <a:rPr lang="en-US" i="1" dirty="0">
                  <a:solidFill>
                    <a:srgbClr val="0000FF"/>
                  </a:solidFill>
                </a:rPr>
                <a:t>in </a:t>
              </a:r>
              <a:r>
                <a:rPr lang="en-US" i="1" dirty="0" smtClean="0">
                  <a:solidFill>
                    <a:srgbClr val="0000FF"/>
                  </a:solidFill>
                </a:rPr>
                <a:t>Area Burned</a:t>
              </a:r>
              <a:endParaRPr lang="en-US" i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4882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5330825" y="0"/>
            <a:ext cx="3660775" cy="1828800"/>
          </a:xfrm>
        </p:spPr>
        <p:txBody>
          <a:bodyPr rIns="116994"/>
          <a:lstStyle/>
          <a:p>
            <a:pPr marL="40182" eaLnBrk="1" hangingPunct="1">
              <a:defRPr/>
            </a:pPr>
            <a:r>
              <a:rPr lang="en-US" sz="6000" dirty="0" smtClean="0"/>
              <a:t>Coastal</a:t>
            </a:r>
            <a:br>
              <a:rPr lang="en-US" sz="6000" dirty="0" smtClean="0"/>
            </a:br>
            <a:r>
              <a:rPr lang="en-US" sz="6000" dirty="0" smtClean="0"/>
              <a:t>Flooding</a:t>
            </a:r>
            <a:endParaRPr lang="en-US" sz="6000" dirty="0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05400" y="1828800"/>
            <a:ext cx="4038600" cy="1447800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Gill Sans" charset="0"/>
              </a:rPr>
              <a:t>Small floods are common, big floods are rare</a:t>
            </a:r>
          </a:p>
        </p:txBody>
      </p:sp>
      <p:pic>
        <p:nvPicPr>
          <p:cNvPr id="47107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2538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5"/>
          <p:cNvSpPr>
            <a:spLocks/>
          </p:cNvSpPr>
          <p:nvPr/>
        </p:nvSpPr>
        <p:spPr bwMode="auto">
          <a:xfrm>
            <a:off x="742950" y="2438400"/>
            <a:ext cx="41338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/>
            <a:r>
              <a:rPr lang="en-US" sz="3200" b="1">
                <a:solidFill>
                  <a:srgbClr val="0000FF"/>
                </a:solidFill>
                <a:sym typeface="Times New Roman" charset="0"/>
              </a:rPr>
              <a:t>Rockaway Beach, NYC</a:t>
            </a:r>
          </a:p>
        </p:txBody>
      </p:sp>
      <p:sp>
        <p:nvSpPr>
          <p:cNvPr id="47109" name="TextBox 9"/>
          <p:cNvSpPr txBox="1">
            <a:spLocks noChangeArrowheads="1"/>
          </p:cNvSpPr>
          <p:nvPr/>
        </p:nvSpPr>
        <p:spPr bwMode="auto">
          <a:xfrm>
            <a:off x="1411288" y="6324600"/>
            <a:ext cx="2459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/>
              <a:t>how often (years)</a:t>
            </a:r>
          </a:p>
        </p:txBody>
      </p:sp>
      <p:sp>
        <p:nvSpPr>
          <p:cNvPr id="47110" name="TextBox 17"/>
          <p:cNvSpPr txBox="1">
            <a:spLocks noChangeArrowheads="1"/>
          </p:cNvSpPr>
          <p:nvPr/>
        </p:nvSpPr>
        <p:spPr bwMode="auto">
          <a:xfrm rot="-5400000">
            <a:off x="-1655762" y="4308475"/>
            <a:ext cx="3773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/>
              <a:t>height above sea level (feet)</a:t>
            </a:r>
          </a:p>
        </p:txBody>
      </p:sp>
      <p:cxnSp>
        <p:nvCxnSpPr>
          <p:cNvPr id="47111" name="Straight Arrow Connector 5"/>
          <p:cNvCxnSpPr>
            <a:cxnSpLocks noChangeShapeType="1"/>
          </p:cNvCxnSpPr>
          <p:nvPr/>
        </p:nvCxnSpPr>
        <p:spPr bwMode="auto">
          <a:xfrm flipV="1">
            <a:off x="838200" y="2895600"/>
            <a:ext cx="0" cy="3209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2" name="Straight Connector 8"/>
          <p:cNvCxnSpPr>
            <a:cxnSpLocks noChangeShapeType="1"/>
          </p:cNvCxnSpPr>
          <p:nvPr/>
        </p:nvCxnSpPr>
        <p:spPr bwMode="auto">
          <a:xfrm>
            <a:off x="838200" y="5508625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3" name="Straight Connector 18"/>
          <p:cNvCxnSpPr>
            <a:cxnSpLocks noChangeShapeType="1"/>
          </p:cNvCxnSpPr>
          <p:nvPr/>
        </p:nvCxnSpPr>
        <p:spPr bwMode="auto">
          <a:xfrm>
            <a:off x="838200" y="4862513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4" name="Straight Connector 19"/>
          <p:cNvCxnSpPr>
            <a:cxnSpLocks noChangeShapeType="1"/>
          </p:cNvCxnSpPr>
          <p:nvPr/>
        </p:nvCxnSpPr>
        <p:spPr bwMode="auto">
          <a:xfrm>
            <a:off x="838200" y="42164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5" name="Straight Connector 20"/>
          <p:cNvCxnSpPr>
            <a:cxnSpLocks noChangeShapeType="1"/>
          </p:cNvCxnSpPr>
          <p:nvPr/>
        </p:nvCxnSpPr>
        <p:spPr bwMode="auto">
          <a:xfrm>
            <a:off x="838200" y="35687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6" name="Straight Arrow Connector 12"/>
          <p:cNvCxnSpPr>
            <a:cxnSpLocks noChangeShapeType="1"/>
          </p:cNvCxnSpPr>
          <p:nvPr/>
        </p:nvCxnSpPr>
        <p:spPr bwMode="auto">
          <a:xfrm>
            <a:off x="838200" y="6096000"/>
            <a:ext cx="38862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7" name="Straight Connector 21"/>
          <p:cNvCxnSpPr>
            <a:cxnSpLocks noChangeShapeType="1"/>
          </p:cNvCxnSpPr>
          <p:nvPr/>
        </p:nvCxnSpPr>
        <p:spPr bwMode="auto">
          <a:xfrm rot="5400000">
            <a:off x="1228725" y="6029325"/>
            <a:ext cx="1333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8" name="Straight Connector 23"/>
          <p:cNvCxnSpPr>
            <a:cxnSpLocks noChangeShapeType="1"/>
          </p:cNvCxnSpPr>
          <p:nvPr/>
        </p:nvCxnSpPr>
        <p:spPr bwMode="auto">
          <a:xfrm rot="5400000">
            <a:off x="2552700" y="6019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9" name="Straight Connector 25"/>
          <p:cNvCxnSpPr>
            <a:cxnSpLocks noChangeShapeType="1"/>
          </p:cNvCxnSpPr>
          <p:nvPr/>
        </p:nvCxnSpPr>
        <p:spPr bwMode="auto">
          <a:xfrm rot="5400000">
            <a:off x="3886200" y="6019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20" name="TextBox 30"/>
          <p:cNvSpPr txBox="1">
            <a:spLocks noChangeArrowheads="1"/>
          </p:cNvSpPr>
          <p:nvPr/>
        </p:nvSpPr>
        <p:spPr bwMode="auto">
          <a:xfrm>
            <a:off x="1031875" y="60198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10</a:t>
            </a:r>
          </a:p>
        </p:txBody>
      </p:sp>
      <p:sp>
        <p:nvSpPr>
          <p:cNvPr id="47121" name="TextBox 37"/>
          <p:cNvSpPr txBox="1">
            <a:spLocks noChangeArrowheads="1"/>
          </p:cNvSpPr>
          <p:nvPr/>
        </p:nvSpPr>
        <p:spPr bwMode="auto">
          <a:xfrm>
            <a:off x="2286000" y="6019800"/>
            <a:ext cx="646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100</a:t>
            </a:r>
          </a:p>
        </p:txBody>
      </p:sp>
      <p:sp>
        <p:nvSpPr>
          <p:cNvPr id="47122" name="TextBox 38"/>
          <p:cNvSpPr txBox="1">
            <a:spLocks noChangeArrowheads="1"/>
          </p:cNvSpPr>
          <p:nvPr/>
        </p:nvSpPr>
        <p:spPr bwMode="auto">
          <a:xfrm>
            <a:off x="3543300" y="6019800"/>
            <a:ext cx="800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1000</a:t>
            </a:r>
          </a:p>
        </p:txBody>
      </p:sp>
      <p:sp>
        <p:nvSpPr>
          <p:cNvPr id="47123" name="TextBox 41"/>
          <p:cNvSpPr txBox="1">
            <a:spLocks noChangeArrowheads="1"/>
          </p:cNvSpPr>
          <p:nvPr/>
        </p:nvSpPr>
        <p:spPr bwMode="auto">
          <a:xfrm>
            <a:off x="534988" y="5253038"/>
            <a:ext cx="338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3</a:t>
            </a:r>
          </a:p>
        </p:txBody>
      </p:sp>
      <p:sp>
        <p:nvSpPr>
          <p:cNvPr id="47124" name="TextBox 42"/>
          <p:cNvSpPr txBox="1">
            <a:spLocks noChangeArrowheads="1"/>
          </p:cNvSpPr>
          <p:nvPr/>
        </p:nvSpPr>
        <p:spPr bwMode="auto">
          <a:xfrm>
            <a:off x="534988" y="3957638"/>
            <a:ext cx="338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9</a:t>
            </a:r>
          </a:p>
        </p:txBody>
      </p:sp>
      <p:sp>
        <p:nvSpPr>
          <p:cNvPr id="47125" name="TextBox 43"/>
          <p:cNvSpPr txBox="1">
            <a:spLocks noChangeArrowheads="1"/>
          </p:cNvSpPr>
          <p:nvPr/>
        </p:nvSpPr>
        <p:spPr bwMode="auto">
          <a:xfrm>
            <a:off x="533400" y="46434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7126" name="TextBox 44"/>
          <p:cNvSpPr txBox="1">
            <a:spLocks noChangeArrowheads="1"/>
          </p:cNvSpPr>
          <p:nvPr/>
        </p:nvSpPr>
        <p:spPr bwMode="auto">
          <a:xfrm>
            <a:off x="381000" y="32766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12</a:t>
            </a:r>
          </a:p>
        </p:txBody>
      </p:sp>
      <p:cxnSp>
        <p:nvCxnSpPr>
          <p:cNvPr id="34" name="Straight Connector 33"/>
          <p:cNvCxnSpPr>
            <a:cxnSpLocks noChangeShapeType="1"/>
          </p:cNvCxnSpPr>
          <p:nvPr/>
        </p:nvCxnSpPr>
        <p:spPr bwMode="auto">
          <a:xfrm flipV="1">
            <a:off x="1295400" y="3505200"/>
            <a:ext cx="2662238" cy="2057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Straight Connector 50"/>
          <p:cNvCxnSpPr>
            <a:cxnSpLocks noChangeShapeType="1"/>
          </p:cNvCxnSpPr>
          <p:nvPr/>
        </p:nvCxnSpPr>
        <p:spPr bwMode="auto">
          <a:xfrm flipV="1">
            <a:off x="838200" y="4495800"/>
            <a:ext cx="1828800" cy="15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Straight Connector 59"/>
          <p:cNvCxnSpPr>
            <a:cxnSpLocks noChangeShapeType="1"/>
          </p:cNvCxnSpPr>
          <p:nvPr/>
        </p:nvCxnSpPr>
        <p:spPr bwMode="auto">
          <a:xfrm flipV="1">
            <a:off x="2667000" y="44958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/>
          <p:cNvCxnSpPr>
            <a:cxnSpLocks noChangeShapeType="1"/>
          </p:cNvCxnSpPr>
          <p:nvPr/>
        </p:nvCxnSpPr>
        <p:spPr bwMode="auto">
          <a:xfrm>
            <a:off x="838200" y="4495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5181600" y="3429000"/>
            <a:ext cx="4038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rIns="116994"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en-US" sz="3200" b="1">
                <a:latin typeface="News Gothic MT" charset="0"/>
                <a:cs typeface="Gill Sans" charset="0"/>
              </a:rPr>
              <a:t>Sea level rise </a:t>
            </a:r>
            <a:r>
              <a:rPr lang="en-US" sz="3200" b="1">
                <a:solidFill>
                  <a:srgbClr val="FF0000"/>
                </a:solidFill>
                <a:latin typeface="News Gothic MT" charset="0"/>
                <a:cs typeface="Gill Sans" charset="0"/>
              </a:rPr>
              <a:t>shifts the line up</a:t>
            </a:r>
            <a:endParaRPr lang="en-US" sz="3200" b="1">
              <a:solidFill>
                <a:srgbClr val="FF0000"/>
              </a:solidFill>
              <a:latin typeface="News Gothic MT" charset="0"/>
            </a:endParaRPr>
          </a:p>
          <a:p>
            <a:pPr eaLnBrk="1" hangingPunct="1"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en-US" sz="3200" b="1">
                <a:latin typeface="News Gothic MT" charset="0"/>
                <a:cs typeface="Gill Sans" charset="0"/>
              </a:rPr>
              <a:t>What was a 100-year flood becomes a 10-year flood!</a:t>
            </a:r>
            <a:endParaRPr lang="en-US" sz="3200" b="1">
              <a:latin typeface="News Gothic MT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95600" y="4648200"/>
            <a:ext cx="1238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i="1">
                <a:solidFill>
                  <a:srgbClr val="FF0000"/>
                </a:solidFill>
              </a:rPr>
              <a:t>flooded</a:t>
            </a:r>
          </a:p>
          <a:p>
            <a:r>
              <a:rPr lang="en-US" i="1">
                <a:solidFill>
                  <a:srgbClr val="FF0000"/>
                </a:solidFill>
              </a:rPr>
              <a:t>subway </a:t>
            </a:r>
          </a:p>
          <a:p>
            <a:r>
              <a:rPr lang="en-US" i="1">
                <a:solidFill>
                  <a:srgbClr val="FF0000"/>
                </a:solidFill>
              </a:rPr>
              <a:t>system</a:t>
            </a:r>
          </a:p>
        </p:txBody>
      </p:sp>
    </p:spTree>
    <p:extLst>
      <p:ext uri="{BB962C8B-B14F-4D97-AF65-F5344CB8AC3E}">
        <p14:creationId xmlns:p14="http://schemas.microsoft.com/office/powerpoint/2010/main" val="71552738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1824E-6 -5.35094E-7 L 0.00452 -0.150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750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2501E-6 5.55942E-7 L -0.14172 5.55942E-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nghai.1990-2012.an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683"/>
            <a:ext cx="9154618" cy="5584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1447800"/>
          </a:xfrm>
        </p:spPr>
        <p:txBody>
          <a:bodyPr/>
          <a:lstStyle/>
          <a:p>
            <a:r>
              <a:rPr lang="en-US" dirty="0" smtClean="0"/>
              <a:t>Billions and Billions</a:t>
            </a:r>
            <a:br>
              <a:rPr lang="en-US" dirty="0" smtClean="0"/>
            </a:br>
            <a:r>
              <a:rPr lang="en-US" sz="4800" dirty="0" smtClean="0"/>
              <a:t>Shanghai 1991 and 2012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98500" y="1511300"/>
            <a:ext cx="7772400" cy="4572000"/>
          </a:xfrm>
        </p:spPr>
        <p:txBody>
          <a:bodyPr/>
          <a:lstStyle/>
          <a:p>
            <a:r>
              <a:rPr lang="en-US" dirty="0" smtClean="0"/>
              <a:t>Currently 7 billion people on Earth </a:t>
            </a:r>
            <a:br>
              <a:rPr lang="en-US" dirty="0" smtClean="0"/>
            </a:br>
            <a:r>
              <a:rPr lang="en-US" dirty="0" smtClean="0"/>
              <a:t>but only 1 billion use lots of energy</a:t>
            </a:r>
          </a:p>
          <a:p>
            <a:r>
              <a:rPr lang="en-US" dirty="0" smtClean="0"/>
              <a:t>Rapid development to 4 billion </a:t>
            </a:r>
            <a:br>
              <a:rPr lang="en-US" dirty="0" smtClean="0"/>
            </a:br>
            <a:r>
              <a:rPr lang="en-US" dirty="0" smtClean="0"/>
              <a:t>energy users over coming decades</a:t>
            </a:r>
          </a:p>
          <a:p>
            <a:r>
              <a:rPr lang="en-US" dirty="0" smtClean="0"/>
              <a:t>Population growth only 30% but </a:t>
            </a:r>
            <a:br>
              <a:rPr lang="en-US" dirty="0" smtClean="0"/>
            </a:br>
            <a:r>
              <a:rPr lang="en-US" dirty="0" smtClean="0"/>
              <a:t>energy growth 300% by 2100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853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7" descr="graph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792288"/>
            <a:ext cx="3925888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-34925" y="2312988"/>
            <a:ext cx="3806825" cy="363061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If </a:t>
            </a:r>
            <a:r>
              <a:rPr lang="en-US" dirty="0" err="1" smtClean="0">
                <a:ea typeface="ＭＳ Ｐゴシック" charset="0"/>
              </a:rPr>
              <a:t>developiong</a:t>
            </a:r>
            <a:r>
              <a:rPr lang="en-US" dirty="0" smtClean="0">
                <a:ea typeface="ＭＳ Ｐゴシック" charset="0"/>
              </a:rPr>
              <a:t> countries industrialize </a:t>
            </a:r>
            <a:r>
              <a:rPr lang="en-US" dirty="0">
                <a:ea typeface="ＭＳ Ｐゴシック" charset="0"/>
              </a:rPr>
              <a:t>with coal, CO</a:t>
            </a:r>
            <a:r>
              <a:rPr lang="en-US" baseline="-25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 will rise to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5x preindustrial</a:t>
            </a:r>
          </a:p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Extra CO</a:t>
            </a:r>
            <a:r>
              <a:rPr lang="en-US" baseline="-25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 will last for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millennia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after coal is gone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6888" y="6308725"/>
            <a:ext cx="812824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accent2"/>
                </a:solidFill>
                <a:latin typeface="Arial Rounded MT Bold"/>
                <a:ea typeface="ＭＳ Ｐゴシック" charset="-128"/>
                <a:cs typeface="Arial Rounded MT Bold"/>
              </a:rPr>
              <a:t>Not just Polar </a:t>
            </a:r>
            <a:r>
              <a:rPr lang="en-US" dirty="0">
                <a:solidFill>
                  <a:schemeClr val="accent2"/>
                </a:solidFill>
                <a:latin typeface="Arial Rounded MT Bold"/>
                <a:ea typeface="ＭＳ Ｐゴシック" charset="-128"/>
                <a:cs typeface="Arial Rounded MT Bold"/>
              </a:rPr>
              <a:t>Bears … what would that do to farmers?</a:t>
            </a: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 rot="-5400000">
            <a:off x="3629819" y="2531269"/>
            <a:ext cx="16986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CO</a:t>
            </a:r>
            <a:r>
              <a:rPr lang="en-US" baseline="-25000">
                <a:latin typeface="Arial" charset="0"/>
                <a:cs typeface="Arial" charset="0"/>
              </a:rPr>
              <a:t>2</a:t>
            </a:r>
            <a:r>
              <a:rPr lang="en-US">
                <a:latin typeface="Arial" charset="0"/>
                <a:cs typeface="Arial" charset="0"/>
              </a:rPr>
              <a:t> (ppm)</a:t>
            </a:r>
          </a:p>
        </p:txBody>
      </p:sp>
      <p:sp>
        <p:nvSpPr>
          <p:cNvPr id="35845" name="TextBox 6"/>
          <p:cNvSpPr txBox="1">
            <a:spLocks noChangeArrowheads="1"/>
          </p:cNvSpPr>
          <p:nvPr/>
        </p:nvSpPr>
        <p:spPr bwMode="auto">
          <a:xfrm rot="-5400000">
            <a:off x="4052094" y="4760119"/>
            <a:ext cx="1068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GtC/yr</a:t>
            </a:r>
          </a:p>
        </p:txBody>
      </p:sp>
      <p:sp>
        <p:nvSpPr>
          <p:cNvPr id="35846" name="TextBox 7"/>
          <p:cNvSpPr txBox="1">
            <a:spLocks noChangeArrowheads="1"/>
          </p:cNvSpPr>
          <p:nvPr/>
        </p:nvSpPr>
        <p:spPr bwMode="auto">
          <a:xfrm rot="-5400000">
            <a:off x="7313613" y="2771775"/>
            <a:ext cx="2690812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Warming (Celsius) </a:t>
            </a:r>
          </a:p>
        </p:txBody>
      </p:sp>
      <p:sp>
        <p:nvSpPr>
          <p:cNvPr id="35847" name="TextBox 8"/>
          <p:cNvSpPr txBox="1">
            <a:spLocks noChangeArrowheads="1"/>
          </p:cNvSpPr>
          <p:nvPr/>
        </p:nvSpPr>
        <p:spPr bwMode="auto">
          <a:xfrm>
            <a:off x="6065838" y="1985963"/>
            <a:ext cx="7572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1726FF"/>
                </a:solidFill>
                <a:latin typeface="Arial" charset="0"/>
                <a:cs typeface="Arial" charset="0"/>
              </a:rPr>
              <a:t>CO</a:t>
            </a:r>
            <a:r>
              <a:rPr lang="en-US" baseline="-25000">
                <a:solidFill>
                  <a:srgbClr val="1726FF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35848" name="TextBox 9"/>
          <p:cNvSpPr txBox="1">
            <a:spLocks noChangeArrowheads="1"/>
          </p:cNvSpPr>
          <p:nvPr/>
        </p:nvSpPr>
        <p:spPr bwMode="auto">
          <a:xfrm>
            <a:off x="6686550" y="2611438"/>
            <a:ext cx="13525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warming</a:t>
            </a:r>
          </a:p>
        </p:txBody>
      </p:sp>
      <p:sp>
        <p:nvSpPr>
          <p:cNvPr id="35849" name="TextBox 10"/>
          <p:cNvSpPr txBox="1">
            <a:spLocks noChangeArrowheads="1"/>
          </p:cNvSpPr>
          <p:nvPr/>
        </p:nvSpPr>
        <p:spPr bwMode="auto">
          <a:xfrm>
            <a:off x="6208713" y="5967413"/>
            <a:ext cx="7842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year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5302250" y="4186238"/>
            <a:ext cx="12620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you are</a:t>
            </a:r>
          </a:p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here</a:t>
            </a:r>
          </a:p>
        </p:txBody>
      </p:sp>
      <p:sp>
        <p:nvSpPr>
          <p:cNvPr id="35851" name="Oval 12"/>
          <p:cNvSpPr>
            <a:spLocks noChangeArrowheads="1"/>
          </p:cNvSpPr>
          <p:nvPr/>
        </p:nvSpPr>
        <p:spPr bwMode="auto">
          <a:xfrm>
            <a:off x="6335713" y="309562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2" name="Oval 13"/>
          <p:cNvSpPr>
            <a:spLocks noChangeArrowheads="1"/>
          </p:cNvSpPr>
          <p:nvPr/>
        </p:nvSpPr>
        <p:spPr bwMode="auto">
          <a:xfrm>
            <a:off x="6323013" y="5302250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35853" name="Oval 14"/>
          <p:cNvSpPr>
            <a:spLocks noChangeArrowheads="1"/>
          </p:cNvSpPr>
          <p:nvPr/>
        </p:nvSpPr>
        <p:spPr bwMode="auto">
          <a:xfrm>
            <a:off x="6329363" y="306387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5854" name="Straight Arrow Connector 20"/>
          <p:cNvCxnSpPr>
            <a:cxnSpLocks noChangeShapeType="1"/>
          </p:cNvCxnSpPr>
          <p:nvPr/>
        </p:nvCxnSpPr>
        <p:spPr bwMode="auto">
          <a:xfrm rot="5400000" flipH="1" flipV="1">
            <a:off x="5565775" y="3514726"/>
            <a:ext cx="1062037" cy="582612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5" name="Straight Arrow Connector 21"/>
          <p:cNvCxnSpPr>
            <a:cxnSpLocks noChangeShapeType="1"/>
            <a:endCxn id="35852" idx="1"/>
          </p:cNvCxnSpPr>
          <p:nvPr/>
        </p:nvCxnSpPr>
        <p:spPr bwMode="auto">
          <a:xfrm rot="16200000" flipH="1">
            <a:off x="5957094" y="4936331"/>
            <a:ext cx="441325" cy="341313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0"/>
            <a:ext cx="8537575" cy="714375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Common Myth #2</a:t>
            </a:r>
          </a:p>
        </p:txBody>
      </p:sp>
      <p:sp>
        <p:nvSpPr>
          <p:cNvPr id="35857" name="Rectangle 2"/>
          <p:cNvSpPr txBox="1">
            <a:spLocks noChangeArrowheads="1"/>
          </p:cNvSpPr>
          <p:nvPr/>
        </p:nvSpPr>
        <p:spPr bwMode="auto">
          <a:xfrm>
            <a:off x="241300" y="830263"/>
            <a:ext cx="870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16994"/>
          <a:lstStyle>
            <a:lvl1pPr marL="573088" indent="-5334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ja-JP" altLang="en-US" sz="2800" i="1" dirty="0">
                <a:latin typeface="Arial Rounded MT Bold"/>
                <a:cs typeface="Arial Rounded MT Bold"/>
              </a:rPr>
              <a:t>“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When we reduce or stop burning fossil fuel, CO</a:t>
            </a:r>
            <a:r>
              <a:rPr lang="en-US" altLang="ja-JP" sz="2800" i="1" baseline="-20000" dirty="0">
                <a:latin typeface="Arial Rounded MT Bold"/>
                <a:cs typeface="Arial Rounded MT Bold"/>
              </a:rPr>
              <a:t>2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 will go away and things will go back to normal</a:t>
            </a:r>
            <a:r>
              <a:rPr lang="ja-JP" altLang="en-US" sz="2800" i="1" dirty="0">
                <a:latin typeface="Arial Rounded MT Bold"/>
                <a:cs typeface="Arial Rounded MT Bold"/>
              </a:rPr>
              <a:t>”</a:t>
            </a:r>
            <a:endParaRPr lang="en-US" sz="2800" i="1" dirty="0">
              <a:latin typeface="Arial Rounded MT Bold"/>
              <a:cs typeface="Arial Rounded MT Bold"/>
            </a:endParaRPr>
          </a:p>
        </p:txBody>
      </p:sp>
      <p:sp>
        <p:nvSpPr>
          <p:cNvPr id="35858" name="TextBox 9"/>
          <p:cNvSpPr txBox="1">
            <a:spLocks noChangeArrowheads="1"/>
          </p:cNvSpPr>
          <p:nvPr/>
        </p:nvSpPr>
        <p:spPr bwMode="auto">
          <a:xfrm>
            <a:off x="6989763" y="4449763"/>
            <a:ext cx="16621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emissions</a:t>
            </a:r>
          </a:p>
        </p:txBody>
      </p:sp>
    </p:spTree>
    <p:extLst>
      <p:ext uri="{BB962C8B-B14F-4D97-AF65-F5344CB8AC3E}">
        <p14:creationId xmlns:p14="http://schemas.microsoft.com/office/powerpoint/2010/main" val="4254780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Solvable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ChangeArrowheads="1"/>
          </p:cNvSpPr>
          <p:nvPr/>
        </p:nvSpPr>
        <p:spPr bwMode="auto">
          <a:xfrm>
            <a:off x="1119188" y="5305425"/>
            <a:ext cx="2628900" cy="438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8130" name="Freeform 3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1" name="Line 4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2" name="Text Box 5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Billions of Tons  Carbon Emitted per Year</a:t>
            </a:r>
          </a:p>
        </p:txBody>
      </p:sp>
      <p:sp>
        <p:nvSpPr>
          <p:cNvPr id="48133" name="Rectangle 6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200" b="1">
                <a:latin typeface="Arial" charset="0"/>
              </a:rPr>
              <a:t>Historical</a:t>
            </a:r>
          </a:p>
          <a:p>
            <a:pPr algn="ctr"/>
            <a:r>
              <a:rPr lang="en-US" sz="1200" b="1">
                <a:latin typeface="Arial" charset="0"/>
              </a:rPr>
              <a:t> emissions</a:t>
            </a:r>
          </a:p>
        </p:txBody>
      </p:sp>
      <p:sp>
        <p:nvSpPr>
          <p:cNvPr id="48134" name="Line 7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5" name="Line 8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Line 9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7" name="Line 10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8" name="Line 11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9" name="Line 12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0" name="Line 13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1" name="Freeform 14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2" name="Freeform 15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3" name="Line 16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4" name="Freeform 17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5" name="Freeform 18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6" name="Freeform 19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7" name="Freeform 20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8" name="Freeform 21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9" name="Freeform 22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0" name="Freeform 23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1" name="Freeform 24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2" name="Line 25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3" name="Line 26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4" name="Line 27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5" name="Line 28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6" name="Line 29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7" name="Freeform 30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8" name="Freeform 31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9" name="Freeform 32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0" name="Freeform 33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1" name="Freeform 34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2" name="Line 35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3" name="Freeform 36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4" name="Freeform 37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5" name="Freeform 38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6" name="Freeform 39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7" name="Freeform 40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8" name="Freeform 41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9" name="Freeform 42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0" name="Freeform 43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1" name="Freeform 44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2" name="Freeform 45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3" name="Freeform 46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4" name="Freeform 47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5" name="Line 48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6" name="Line 49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7" name="Freeform 50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8" name="Freeform 51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9" name="Freeform 52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0" name="Freeform 53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1" name="Freeform 54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2" name="Freeform 55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3" name="Freeform 56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4" name="Freeform 57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5" name="Line 58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6" name="Line 59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7" name="Rectangle 60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0</a:t>
            </a:r>
            <a:endParaRPr lang="en-US" sz="2000">
              <a:latin typeface="Arial" charset="0"/>
            </a:endParaRPr>
          </a:p>
        </p:txBody>
      </p:sp>
      <p:sp>
        <p:nvSpPr>
          <p:cNvPr id="48188" name="Rectangle 61"/>
          <p:cNvSpPr>
            <a:spLocks noChangeArrowheads="1"/>
          </p:cNvSpPr>
          <p:nvPr/>
        </p:nvSpPr>
        <p:spPr bwMode="auto">
          <a:xfrm>
            <a:off x="823913" y="355282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8</a:t>
            </a:r>
            <a:endParaRPr lang="en-US" sz="2000">
              <a:latin typeface="Arial" charset="0"/>
            </a:endParaRPr>
          </a:p>
        </p:txBody>
      </p:sp>
      <p:sp>
        <p:nvSpPr>
          <p:cNvPr id="48189" name="Rectangle 62"/>
          <p:cNvSpPr>
            <a:spLocks noChangeArrowheads="1"/>
          </p:cNvSpPr>
          <p:nvPr/>
        </p:nvSpPr>
        <p:spPr bwMode="auto">
          <a:xfrm>
            <a:off x="700088" y="1479550"/>
            <a:ext cx="2397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16</a:t>
            </a:r>
            <a:endParaRPr lang="en-US" sz="2000">
              <a:latin typeface="Arial" charset="0"/>
            </a:endParaRPr>
          </a:p>
        </p:txBody>
      </p:sp>
      <p:sp>
        <p:nvSpPr>
          <p:cNvPr id="48190" name="Rectangle 63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1950</a:t>
            </a:r>
            <a:endParaRPr lang="en-US" sz="2000">
              <a:latin typeface="Arial" charset="0"/>
            </a:endParaRPr>
          </a:p>
        </p:txBody>
      </p:sp>
      <p:sp>
        <p:nvSpPr>
          <p:cNvPr id="48191" name="Rectangle 64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2000</a:t>
            </a:r>
            <a:endParaRPr lang="en-US" sz="2000">
              <a:latin typeface="Arial" charset="0"/>
            </a:endParaRPr>
          </a:p>
        </p:txBody>
      </p:sp>
      <p:sp>
        <p:nvSpPr>
          <p:cNvPr id="48192" name="Rectangle 65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2050</a:t>
            </a:r>
            <a:endParaRPr lang="en-US" sz="2000">
              <a:latin typeface="Arial" charset="0"/>
            </a:endParaRPr>
          </a:p>
        </p:txBody>
      </p:sp>
      <p:sp>
        <p:nvSpPr>
          <p:cNvPr id="48193" name="Rectangle 66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2100</a:t>
            </a:r>
            <a:endParaRPr lang="en-US" sz="2000">
              <a:latin typeface="Arial" charset="0"/>
            </a:endParaRPr>
          </a:p>
        </p:txBody>
      </p:sp>
      <p:sp>
        <p:nvSpPr>
          <p:cNvPr id="48194" name="Freeform 67"/>
          <p:cNvSpPr>
            <a:spLocks/>
          </p:cNvSpPr>
          <p:nvPr/>
        </p:nvSpPr>
        <p:spPr bwMode="auto">
          <a:xfrm>
            <a:off x="1128713" y="3694113"/>
            <a:ext cx="2476500" cy="1611312"/>
          </a:xfrm>
          <a:custGeom>
            <a:avLst/>
            <a:gdLst>
              <a:gd name="T0" fmla="*/ 2147483647 w 1560"/>
              <a:gd name="T1" fmla="*/ 2147483647 h 1015"/>
              <a:gd name="T2" fmla="*/ 2147483647 w 1560"/>
              <a:gd name="T3" fmla="*/ 2147483647 h 1015"/>
              <a:gd name="T4" fmla="*/ 2147483647 w 1560"/>
              <a:gd name="T5" fmla="*/ 2147483647 h 1015"/>
              <a:gd name="T6" fmla="*/ 2147483647 w 1560"/>
              <a:gd name="T7" fmla="*/ 2147483647 h 1015"/>
              <a:gd name="T8" fmla="*/ 2147483647 w 1560"/>
              <a:gd name="T9" fmla="*/ 2147483647 h 1015"/>
              <a:gd name="T10" fmla="*/ 2147483647 w 1560"/>
              <a:gd name="T11" fmla="*/ 2147483647 h 1015"/>
              <a:gd name="T12" fmla="*/ 2147483647 w 1560"/>
              <a:gd name="T13" fmla="*/ 2147483647 h 1015"/>
              <a:gd name="T14" fmla="*/ 2147483647 w 1560"/>
              <a:gd name="T15" fmla="*/ 2147483647 h 1015"/>
              <a:gd name="T16" fmla="*/ 2147483647 w 1560"/>
              <a:gd name="T17" fmla="*/ 2147483647 h 1015"/>
              <a:gd name="T18" fmla="*/ 2147483647 w 1560"/>
              <a:gd name="T19" fmla="*/ 2147483647 h 1015"/>
              <a:gd name="T20" fmla="*/ 2147483647 w 1560"/>
              <a:gd name="T21" fmla="*/ 2147483647 h 1015"/>
              <a:gd name="T22" fmla="*/ 2147483647 w 1560"/>
              <a:gd name="T23" fmla="*/ 2147483647 h 1015"/>
              <a:gd name="T24" fmla="*/ 2147483647 w 1560"/>
              <a:gd name="T25" fmla="*/ 2147483647 h 1015"/>
              <a:gd name="T26" fmla="*/ 2147483647 w 1560"/>
              <a:gd name="T27" fmla="*/ 2147483647 h 1015"/>
              <a:gd name="T28" fmla="*/ 2147483647 w 1560"/>
              <a:gd name="T29" fmla="*/ 2147483647 h 1015"/>
              <a:gd name="T30" fmla="*/ 2147483647 w 1560"/>
              <a:gd name="T31" fmla="*/ 2147483647 h 1015"/>
              <a:gd name="T32" fmla="*/ 2147483647 w 1560"/>
              <a:gd name="T33" fmla="*/ 2147483647 h 1015"/>
              <a:gd name="T34" fmla="*/ 2147483647 w 1560"/>
              <a:gd name="T35" fmla="*/ 2147483647 h 1015"/>
              <a:gd name="T36" fmla="*/ 2147483647 w 1560"/>
              <a:gd name="T37" fmla="*/ 2147483647 h 1015"/>
              <a:gd name="T38" fmla="*/ 2147483647 w 1560"/>
              <a:gd name="T39" fmla="*/ 2147483647 h 1015"/>
              <a:gd name="T40" fmla="*/ 2147483647 w 1560"/>
              <a:gd name="T41" fmla="*/ 2147483647 h 1015"/>
              <a:gd name="T42" fmla="*/ 2147483647 w 1560"/>
              <a:gd name="T43" fmla="*/ 2147483647 h 1015"/>
              <a:gd name="T44" fmla="*/ 2147483647 w 1560"/>
              <a:gd name="T45" fmla="*/ 2147483647 h 1015"/>
              <a:gd name="T46" fmla="*/ 2147483647 w 1560"/>
              <a:gd name="T47" fmla="*/ 2147483647 h 1015"/>
              <a:gd name="T48" fmla="*/ 2147483647 w 1560"/>
              <a:gd name="T49" fmla="*/ 2147483647 h 1015"/>
              <a:gd name="T50" fmla="*/ 2147483647 w 1560"/>
              <a:gd name="T51" fmla="*/ 2147483647 h 1015"/>
              <a:gd name="T52" fmla="*/ 2147483647 w 1560"/>
              <a:gd name="T53" fmla="*/ 2147483647 h 1015"/>
              <a:gd name="T54" fmla="*/ 2147483647 w 1560"/>
              <a:gd name="T55" fmla="*/ 2147483647 h 1015"/>
              <a:gd name="T56" fmla="*/ 2147483647 w 1560"/>
              <a:gd name="T57" fmla="*/ 2147483647 h 1015"/>
              <a:gd name="T58" fmla="*/ 2147483647 w 1560"/>
              <a:gd name="T59" fmla="*/ 2147483647 h 1015"/>
              <a:gd name="T60" fmla="*/ 2147483647 w 1560"/>
              <a:gd name="T61" fmla="*/ 2147483647 h 1015"/>
              <a:gd name="T62" fmla="*/ 2147483647 w 1560"/>
              <a:gd name="T63" fmla="*/ 2147483647 h 1015"/>
              <a:gd name="T64" fmla="*/ 2147483647 w 1560"/>
              <a:gd name="T65" fmla="*/ 2147483647 h 1015"/>
              <a:gd name="T66" fmla="*/ 2147483647 w 1560"/>
              <a:gd name="T67" fmla="*/ 2147483647 h 1015"/>
              <a:gd name="T68" fmla="*/ 2147483647 w 1560"/>
              <a:gd name="T69" fmla="*/ 2147483647 h 1015"/>
              <a:gd name="T70" fmla="*/ 2147483647 w 1560"/>
              <a:gd name="T71" fmla="*/ 2147483647 h 1015"/>
              <a:gd name="T72" fmla="*/ 2147483647 w 1560"/>
              <a:gd name="T73" fmla="*/ 2147483647 h 1015"/>
              <a:gd name="T74" fmla="*/ 2147483647 w 1560"/>
              <a:gd name="T75" fmla="*/ 2147483647 h 1015"/>
              <a:gd name="T76" fmla="*/ 2147483647 w 1560"/>
              <a:gd name="T77" fmla="*/ 2147483647 h 1015"/>
              <a:gd name="T78" fmla="*/ 2147483647 w 1560"/>
              <a:gd name="T79" fmla="*/ 2147483647 h 1015"/>
              <a:gd name="T80" fmla="*/ 2147483647 w 1560"/>
              <a:gd name="T81" fmla="*/ 2147483647 h 1015"/>
              <a:gd name="T82" fmla="*/ 2147483647 w 1560"/>
              <a:gd name="T83" fmla="*/ 0 h 101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560"/>
              <a:gd name="T127" fmla="*/ 0 h 1015"/>
              <a:gd name="T128" fmla="*/ 1560 w 1560"/>
              <a:gd name="T129" fmla="*/ 1015 h 101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560" h="1015">
                <a:moveTo>
                  <a:pt x="0" y="1015"/>
                </a:moveTo>
                <a:cubicBezTo>
                  <a:pt x="12" y="1009"/>
                  <a:pt x="24" y="1003"/>
                  <a:pt x="35" y="999"/>
                </a:cubicBezTo>
                <a:cubicBezTo>
                  <a:pt x="46" y="995"/>
                  <a:pt x="58" y="991"/>
                  <a:pt x="66" y="990"/>
                </a:cubicBezTo>
                <a:cubicBezTo>
                  <a:pt x="74" y="989"/>
                  <a:pt x="79" y="993"/>
                  <a:pt x="86" y="993"/>
                </a:cubicBezTo>
                <a:cubicBezTo>
                  <a:pt x="93" y="993"/>
                  <a:pt x="98" y="997"/>
                  <a:pt x="107" y="990"/>
                </a:cubicBezTo>
                <a:cubicBezTo>
                  <a:pt x="116" y="983"/>
                  <a:pt x="131" y="959"/>
                  <a:pt x="138" y="951"/>
                </a:cubicBezTo>
                <a:cubicBezTo>
                  <a:pt x="145" y="943"/>
                  <a:pt x="146" y="945"/>
                  <a:pt x="150" y="942"/>
                </a:cubicBezTo>
                <a:cubicBezTo>
                  <a:pt x="154" y="939"/>
                  <a:pt x="160" y="938"/>
                  <a:pt x="165" y="934"/>
                </a:cubicBezTo>
                <a:cubicBezTo>
                  <a:pt x="170" y="930"/>
                  <a:pt x="173" y="922"/>
                  <a:pt x="180" y="919"/>
                </a:cubicBezTo>
                <a:cubicBezTo>
                  <a:pt x="187" y="916"/>
                  <a:pt x="201" y="917"/>
                  <a:pt x="210" y="915"/>
                </a:cubicBezTo>
                <a:cubicBezTo>
                  <a:pt x="219" y="913"/>
                  <a:pt x="227" y="910"/>
                  <a:pt x="233" y="907"/>
                </a:cubicBezTo>
                <a:cubicBezTo>
                  <a:pt x="239" y="904"/>
                  <a:pt x="244" y="899"/>
                  <a:pt x="249" y="895"/>
                </a:cubicBezTo>
                <a:cubicBezTo>
                  <a:pt x="254" y="891"/>
                  <a:pt x="258" y="889"/>
                  <a:pt x="263" y="885"/>
                </a:cubicBezTo>
                <a:cubicBezTo>
                  <a:pt x="268" y="881"/>
                  <a:pt x="273" y="871"/>
                  <a:pt x="278" y="868"/>
                </a:cubicBezTo>
                <a:cubicBezTo>
                  <a:pt x="283" y="865"/>
                  <a:pt x="288" y="868"/>
                  <a:pt x="294" y="867"/>
                </a:cubicBezTo>
                <a:cubicBezTo>
                  <a:pt x="300" y="866"/>
                  <a:pt x="307" y="865"/>
                  <a:pt x="312" y="864"/>
                </a:cubicBezTo>
                <a:cubicBezTo>
                  <a:pt x="317" y="863"/>
                  <a:pt x="322" y="861"/>
                  <a:pt x="327" y="858"/>
                </a:cubicBezTo>
                <a:cubicBezTo>
                  <a:pt x="332" y="855"/>
                  <a:pt x="339" y="851"/>
                  <a:pt x="345" y="847"/>
                </a:cubicBezTo>
                <a:cubicBezTo>
                  <a:pt x="351" y="843"/>
                  <a:pt x="356" y="840"/>
                  <a:pt x="366" y="831"/>
                </a:cubicBezTo>
                <a:cubicBezTo>
                  <a:pt x="376" y="822"/>
                  <a:pt x="394" y="802"/>
                  <a:pt x="404" y="793"/>
                </a:cubicBezTo>
                <a:cubicBezTo>
                  <a:pt x="414" y="784"/>
                  <a:pt x="418" y="785"/>
                  <a:pt x="426" y="778"/>
                </a:cubicBezTo>
                <a:cubicBezTo>
                  <a:pt x="434" y="771"/>
                  <a:pt x="443" y="758"/>
                  <a:pt x="452" y="751"/>
                </a:cubicBezTo>
                <a:cubicBezTo>
                  <a:pt x="461" y="744"/>
                  <a:pt x="471" y="743"/>
                  <a:pt x="482" y="735"/>
                </a:cubicBezTo>
                <a:cubicBezTo>
                  <a:pt x="493" y="727"/>
                  <a:pt x="506" y="713"/>
                  <a:pt x="516" y="703"/>
                </a:cubicBezTo>
                <a:cubicBezTo>
                  <a:pt x="526" y="693"/>
                  <a:pt x="536" y="685"/>
                  <a:pt x="543" y="675"/>
                </a:cubicBezTo>
                <a:cubicBezTo>
                  <a:pt x="550" y="665"/>
                  <a:pt x="550" y="656"/>
                  <a:pt x="557" y="646"/>
                </a:cubicBezTo>
                <a:cubicBezTo>
                  <a:pt x="564" y="636"/>
                  <a:pt x="578" y="624"/>
                  <a:pt x="587" y="616"/>
                </a:cubicBezTo>
                <a:cubicBezTo>
                  <a:pt x="596" y="608"/>
                  <a:pt x="602" y="606"/>
                  <a:pt x="609" y="598"/>
                </a:cubicBezTo>
                <a:cubicBezTo>
                  <a:pt x="616" y="590"/>
                  <a:pt x="622" y="578"/>
                  <a:pt x="629" y="568"/>
                </a:cubicBezTo>
                <a:cubicBezTo>
                  <a:pt x="636" y="558"/>
                  <a:pt x="645" y="544"/>
                  <a:pt x="651" y="538"/>
                </a:cubicBezTo>
                <a:cubicBezTo>
                  <a:pt x="657" y="532"/>
                  <a:pt x="662" y="535"/>
                  <a:pt x="668" y="534"/>
                </a:cubicBezTo>
                <a:cubicBezTo>
                  <a:pt x="674" y="533"/>
                  <a:pt x="681" y="533"/>
                  <a:pt x="689" y="534"/>
                </a:cubicBezTo>
                <a:cubicBezTo>
                  <a:pt x="697" y="535"/>
                  <a:pt x="710" y="542"/>
                  <a:pt x="717" y="540"/>
                </a:cubicBezTo>
                <a:cubicBezTo>
                  <a:pt x="724" y="538"/>
                  <a:pt x="724" y="527"/>
                  <a:pt x="729" y="520"/>
                </a:cubicBezTo>
                <a:cubicBezTo>
                  <a:pt x="734" y="513"/>
                  <a:pt x="740" y="504"/>
                  <a:pt x="747" y="496"/>
                </a:cubicBezTo>
                <a:cubicBezTo>
                  <a:pt x="754" y="488"/>
                  <a:pt x="766" y="480"/>
                  <a:pt x="774" y="474"/>
                </a:cubicBezTo>
                <a:cubicBezTo>
                  <a:pt x="782" y="468"/>
                  <a:pt x="790" y="466"/>
                  <a:pt x="797" y="459"/>
                </a:cubicBezTo>
                <a:cubicBezTo>
                  <a:pt x="804" y="452"/>
                  <a:pt x="811" y="437"/>
                  <a:pt x="815" y="430"/>
                </a:cubicBezTo>
                <a:cubicBezTo>
                  <a:pt x="819" y="423"/>
                  <a:pt x="820" y="422"/>
                  <a:pt x="824" y="418"/>
                </a:cubicBezTo>
                <a:cubicBezTo>
                  <a:pt x="828" y="414"/>
                  <a:pt x="832" y="407"/>
                  <a:pt x="837" y="406"/>
                </a:cubicBezTo>
                <a:cubicBezTo>
                  <a:pt x="842" y="405"/>
                  <a:pt x="849" y="408"/>
                  <a:pt x="855" y="412"/>
                </a:cubicBezTo>
                <a:cubicBezTo>
                  <a:pt x="861" y="416"/>
                  <a:pt x="869" y="425"/>
                  <a:pt x="876" y="430"/>
                </a:cubicBezTo>
                <a:cubicBezTo>
                  <a:pt x="883" y="435"/>
                  <a:pt x="890" y="442"/>
                  <a:pt x="896" y="445"/>
                </a:cubicBezTo>
                <a:cubicBezTo>
                  <a:pt x="902" y="448"/>
                  <a:pt x="908" y="447"/>
                  <a:pt x="915" y="448"/>
                </a:cubicBezTo>
                <a:cubicBezTo>
                  <a:pt x="922" y="449"/>
                  <a:pt x="933" y="453"/>
                  <a:pt x="939" y="453"/>
                </a:cubicBezTo>
                <a:cubicBezTo>
                  <a:pt x="945" y="453"/>
                  <a:pt x="949" y="454"/>
                  <a:pt x="954" y="451"/>
                </a:cubicBezTo>
                <a:cubicBezTo>
                  <a:pt x="959" y="448"/>
                  <a:pt x="966" y="441"/>
                  <a:pt x="971" y="435"/>
                </a:cubicBezTo>
                <a:cubicBezTo>
                  <a:pt x="976" y="429"/>
                  <a:pt x="980" y="423"/>
                  <a:pt x="984" y="418"/>
                </a:cubicBezTo>
                <a:cubicBezTo>
                  <a:pt x="988" y="413"/>
                  <a:pt x="989" y="410"/>
                  <a:pt x="993" y="406"/>
                </a:cubicBezTo>
                <a:cubicBezTo>
                  <a:pt x="997" y="402"/>
                  <a:pt x="1006" y="397"/>
                  <a:pt x="1011" y="393"/>
                </a:cubicBezTo>
                <a:cubicBezTo>
                  <a:pt x="1016" y="389"/>
                  <a:pt x="1020" y="384"/>
                  <a:pt x="1026" y="379"/>
                </a:cubicBezTo>
                <a:cubicBezTo>
                  <a:pt x="1032" y="374"/>
                  <a:pt x="1040" y="365"/>
                  <a:pt x="1047" y="360"/>
                </a:cubicBezTo>
                <a:cubicBezTo>
                  <a:pt x="1054" y="355"/>
                  <a:pt x="1061" y="352"/>
                  <a:pt x="1067" y="346"/>
                </a:cubicBezTo>
                <a:cubicBezTo>
                  <a:pt x="1073" y="340"/>
                  <a:pt x="1079" y="329"/>
                  <a:pt x="1085" y="322"/>
                </a:cubicBezTo>
                <a:cubicBezTo>
                  <a:pt x="1091" y="315"/>
                  <a:pt x="1098" y="308"/>
                  <a:pt x="1106" y="303"/>
                </a:cubicBezTo>
                <a:cubicBezTo>
                  <a:pt x="1114" y="298"/>
                  <a:pt x="1126" y="293"/>
                  <a:pt x="1134" y="289"/>
                </a:cubicBezTo>
                <a:cubicBezTo>
                  <a:pt x="1142" y="285"/>
                  <a:pt x="1149" y="282"/>
                  <a:pt x="1154" y="279"/>
                </a:cubicBezTo>
                <a:cubicBezTo>
                  <a:pt x="1159" y="276"/>
                  <a:pt x="1161" y="271"/>
                  <a:pt x="1164" y="268"/>
                </a:cubicBezTo>
                <a:cubicBezTo>
                  <a:pt x="1167" y="265"/>
                  <a:pt x="1169" y="261"/>
                  <a:pt x="1173" y="261"/>
                </a:cubicBezTo>
                <a:cubicBezTo>
                  <a:pt x="1177" y="261"/>
                  <a:pt x="1184" y="264"/>
                  <a:pt x="1190" y="267"/>
                </a:cubicBezTo>
                <a:cubicBezTo>
                  <a:pt x="1196" y="270"/>
                  <a:pt x="1204" y="277"/>
                  <a:pt x="1212" y="279"/>
                </a:cubicBezTo>
                <a:cubicBezTo>
                  <a:pt x="1220" y="281"/>
                  <a:pt x="1229" y="280"/>
                  <a:pt x="1238" y="277"/>
                </a:cubicBezTo>
                <a:cubicBezTo>
                  <a:pt x="1247" y="274"/>
                  <a:pt x="1258" y="264"/>
                  <a:pt x="1265" y="259"/>
                </a:cubicBezTo>
                <a:cubicBezTo>
                  <a:pt x="1272" y="254"/>
                  <a:pt x="1278" y="253"/>
                  <a:pt x="1283" y="249"/>
                </a:cubicBezTo>
                <a:cubicBezTo>
                  <a:pt x="1288" y="245"/>
                  <a:pt x="1291" y="243"/>
                  <a:pt x="1296" y="238"/>
                </a:cubicBezTo>
                <a:cubicBezTo>
                  <a:pt x="1301" y="233"/>
                  <a:pt x="1309" y="226"/>
                  <a:pt x="1313" y="220"/>
                </a:cubicBezTo>
                <a:cubicBezTo>
                  <a:pt x="1317" y="214"/>
                  <a:pt x="1319" y="209"/>
                  <a:pt x="1323" y="204"/>
                </a:cubicBezTo>
                <a:cubicBezTo>
                  <a:pt x="1327" y="199"/>
                  <a:pt x="1331" y="193"/>
                  <a:pt x="1335" y="189"/>
                </a:cubicBezTo>
                <a:cubicBezTo>
                  <a:pt x="1339" y="185"/>
                  <a:pt x="1345" y="183"/>
                  <a:pt x="1349" y="180"/>
                </a:cubicBezTo>
                <a:cubicBezTo>
                  <a:pt x="1353" y="177"/>
                  <a:pt x="1355" y="174"/>
                  <a:pt x="1359" y="174"/>
                </a:cubicBezTo>
                <a:cubicBezTo>
                  <a:pt x="1363" y="174"/>
                  <a:pt x="1371" y="177"/>
                  <a:pt x="1376" y="178"/>
                </a:cubicBezTo>
                <a:cubicBezTo>
                  <a:pt x="1381" y="179"/>
                  <a:pt x="1386" y="181"/>
                  <a:pt x="1392" y="181"/>
                </a:cubicBezTo>
                <a:cubicBezTo>
                  <a:pt x="1398" y="181"/>
                  <a:pt x="1407" y="182"/>
                  <a:pt x="1413" y="180"/>
                </a:cubicBezTo>
                <a:cubicBezTo>
                  <a:pt x="1419" y="178"/>
                  <a:pt x="1423" y="172"/>
                  <a:pt x="1427" y="168"/>
                </a:cubicBezTo>
                <a:cubicBezTo>
                  <a:pt x="1431" y="164"/>
                  <a:pt x="1434" y="158"/>
                  <a:pt x="1439" y="154"/>
                </a:cubicBezTo>
                <a:cubicBezTo>
                  <a:pt x="1444" y="150"/>
                  <a:pt x="1450" y="147"/>
                  <a:pt x="1455" y="144"/>
                </a:cubicBezTo>
                <a:cubicBezTo>
                  <a:pt x="1460" y="141"/>
                  <a:pt x="1464" y="138"/>
                  <a:pt x="1470" y="135"/>
                </a:cubicBezTo>
                <a:cubicBezTo>
                  <a:pt x="1476" y="132"/>
                  <a:pt x="1484" y="132"/>
                  <a:pt x="1490" y="126"/>
                </a:cubicBezTo>
                <a:cubicBezTo>
                  <a:pt x="1496" y="120"/>
                  <a:pt x="1503" y="108"/>
                  <a:pt x="1508" y="100"/>
                </a:cubicBezTo>
                <a:cubicBezTo>
                  <a:pt x="1513" y="92"/>
                  <a:pt x="1516" y="84"/>
                  <a:pt x="1520" y="76"/>
                </a:cubicBezTo>
                <a:cubicBezTo>
                  <a:pt x="1524" y="68"/>
                  <a:pt x="1528" y="62"/>
                  <a:pt x="1532" y="54"/>
                </a:cubicBezTo>
                <a:cubicBezTo>
                  <a:pt x="1536" y="46"/>
                  <a:pt x="1542" y="34"/>
                  <a:pt x="1545" y="27"/>
                </a:cubicBezTo>
                <a:cubicBezTo>
                  <a:pt x="1548" y="20"/>
                  <a:pt x="1549" y="17"/>
                  <a:pt x="1551" y="13"/>
                </a:cubicBezTo>
                <a:cubicBezTo>
                  <a:pt x="1553" y="9"/>
                  <a:pt x="1558" y="3"/>
                  <a:pt x="1560" y="0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5" name="Line 68"/>
          <p:cNvSpPr>
            <a:spLocks noChangeShapeType="1"/>
          </p:cNvSpPr>
          <p:nvPr/>
        </p:nvSpPr>
        <p:spPr bwMode="auto">
          <a:xfrm flipV="1">
            <a:off x="3725863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6" name="Line 69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7" name="Line 70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8" name="Line 72"/>
          <p:cNvSpPr>
            <a:spLocks noChangeShapeType="1"/>
          </p:cNvSpPr>
          <p:nvPr/>
        </p:nvSpPr>
        <p:spPr bwMode="auto">
          <a:xfrm flipV="1">
            <a:off x="3606800" y="3632200"/>
            <a:ext cx="114300" cy="7620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481" name="Rectangle 73"/>
          <p:cNvSpPr>
            <a:spLocks noChangeArrowheads="1"/>
          </p:cNvSpPr>
          <p:nvPr/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Historical Emissions</a:t>
            </a:r>
          </a:p>
        </p:txBody>
      </p:sp>
      <p:pic>
        <p:nvPicPr>
          <p:cNvPr id="48200" name="Picture 9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452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28675"/>
            <a:ext cx="8432800" cy="533400"/>
          </a:xfrm>
        </p:spPr>
        <p:txBody>
          <a:bodyPr/>
          <a:lstStyle/>
          <a:p>
            <a:pPr>
              <a:defRPr/>
            </a:pPr>
            <a:r>
              <a:rPr lang="en-US" sz="4000" i="1" dirty="0">
                <a:latin typeface="Arial Rounded MT Bold"/>
                <a:ea typeface="ＭＳ Ｐゴシック" charset="0"/>
                <a:cs typeface="Arial Rounded MT Bold"/>
              </a:rPr>
              <a:t>Location!   Location!   Location!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88900" y="1587500"/>
            <a:ext cx="8382000" cy="5257800"/>
          </a:xfrm>
        </p:spPr>
        <p:txBody>
          <a:bodyPr/>
          <a:lstStyle/>
          <a:p>
            <a:r>
              <a:rPr lang="en-US" b="1" dirty="0">
                <a:latin typeface="Arial Rounded MT Bold"/>
                <a:ea typeface="ＭＳ Ｐゴシック" charset="0"/>
                <a:cs typeface="Arial Rounded MT Bold"/>
              </a:rPr>
              <a:t>Depends on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where you live</a:t>
            </a:r>
            <a:r>
              <a:rPr lang="en-US" b="1" dirty="0">
                <a:latin typeface="Arial Rounded MT Bold"/>
                <a:ea typeface="ＭＳ Ｐゴシック" charset="0"/>
                <a:cs typeface="Arial Rounded MT Bold"/>
              </a:rPr>
              <a:t>:</a:t>
            </a:r>
          </a:p>
          <a:p>
            <a:pPr lvl="1"/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Latitude!</a:t>
            </a:r>
          </a:p>
          <a:p>
            <a:pPr lvl="1"/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Altitude (mountains </a:t>
            </a:r>
            <a:r>
              <a:rPr lang="en-US" dirty="0" err="1">
                <a:latin typeface="Arial Rounded MT Bold"/>
                <a:ea typeface="ＭＳ Ｐゴシック" charset="0"/>
                <a:cs typeface="Arial Rounded MT Bold"/>
              </a:rPr>
              <a:t>vs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valley)</a:t>
            </a:r>
          </a:p>
          <a:p>
            <a:pPr lvl="1">
              <a:spcAft>
                <a:spcPts val="180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What</a:t>
            </a:r>
            <a:r>
              <a:rPr lang="ja-JP" altLang="en-US" dirty="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dirty="0">
                <a:latin typeface="Arial Rounded MT Bold"/>
                <a:ea typeface="ＭＳ Ｐゴシック" charset="0"/>
                <a:cs typeface="Arial Rounded MT Bold"/>
              </a:rPr>
              <a:t>s upwind (ocean </a:t>
            </a:r>
            <a:r>
              <a:rPr lang="en-US" altLang="ja-JP" dirty="0" err="1">
                <a:latin typeface="Arial Rounded MT Bold"/>
                <a:ea typeface="ＭＳ Ｐゴシック" charset="0"/>
                <a:cs typeface="Arial Rounded MT Bold"/>
              </a:rPr>
              <a:t>vs</a:t>
            </a:r>
            <a:r>
              <a:rPr lang="en-US" altLang="ja-JP" dirty="0">
                <a:latin typeface="Arial Rounded MT Bold"/>
                <a:ea typeface="ＭＳ Ｐゴシック" charset="0"/>
                <a:cs typeface="Arial Rounded MT Bold"/>
              </a:rPr>
              <a:t> land)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Changes very slowly</a:t>
            </a:r>
          </a:p>
          <a:p>
            <a:pPr>
              <a:spcAft>
                <a:spcPts val="1800"/>
              </a:spcAft>
            </a:pPr>
            <a:r>
              <a:rPr lang="en-US" b="1" dirty="0">
                <a:latin typeface="Arial Rounded MT Bold"/>
                <a:ea typeface="ＭＳ Ｐゴシック" charset="0"/>
                <a:cs typeface="Arial Rounded MT Bold"/>
              </a:rPr>
              <a:t>Very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predictable</a:t>
            </a:r>
          </a:p>
          <a:p>
            <a:pPr>
              <a:spcAft>
                <a:spcPts val="180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We can </a:t>
            </a:r>
            <a:r>
              <a:rPr lang="en-US" i="1" dirty="0">
                <a:latin typeface="Arial Rounded MT Bold"/>
                <a:ea typeface="ＭＳ Ｐゴシック" charset="0"/>
                <a:cs typeface="Arial Rounded MT Bold"/>
              </a:rPr>
              <a:t>predict that Phoenix is warmer than Fargo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for precisely the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same reasons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that we can predict a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warmer future!</a:t>
            </a:r>
          </a:p>
          <a:p>
            <a:pPr>
              <a:buFontTx/>
              <a:buNone/>
            </a:pPr>
            <a:endParaRPr lang="en-US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749300" y="0"/>
            <a:ext cx="7581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6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Climate is Place</a:t>
            </a:r>
          </a:p>
        </p:txBody>
      </p:sp>
      <p:pic>
        <p:nvPicPr>
          <p:cNvPr id="2048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4829" r="1405" b="9447"/>
          <a:stretch>
            <a:fillRect/>
          </a:stretch>
        </p:blipFill>
        <p:spPr bwMode="auto">
          <a:xfrm>
            <a:off x="6134100" y="1409700"/>
            <a:ext cx="27305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7" t="12572"/>
          <a:stretch>
            <a:fillRect/>
          </a:stretch>
        </p:blipFill>
        <p:spPr bwMode="auto">
          <a:xfrm>
            <a:off x="6134100" y="3289300"/>
            <a:ext cx="27305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6121400" y="4495800"/>
            <a:ext cx="27701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FFFF00"/>
                </a:solidFill>
                <a:latin typeface="Courier" charset="0"/>
                <a:cs typeface="Courier" charset="0"/>
              </a:rPr>
              <a:t>PHOENIX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3"/>
          <p:cNvSpPr txBox="1">
            <a:spLocks noChangeArrowheads="1"/>
          </p:cNvSpPr>
          <p:nvPr/>
        </p:nvSpPr>
        <p:spPr bwMode="auto">
          <a:xfrm>
            <a:off x="419100" y="4711700"/>
            <a:ext cx="48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1.6</a:t>
            </a:r>
          </a:p>
        </p:txBody>
      </p:sp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1119188" y="5305425"/>
            <a:ext cx="2705100" cy="438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0179" name="Rectangle 5"/>
          <p:cNvSpPr>
            <a:spLocks noChangeAspect="1" noChangeArrowheads="1"/>
          </p:cNvSpPr>
          <p:nvPr/>
        </p:nvSpPr>
        <p:spPr bwMode="auto">
          <a:xfrm>
            <a:off x="3736975" y="3638550"/>
            <a:ext cx="2303463" cy="2089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0180" name="Freeform 6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1" name="Line 7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2" name="AutoShape 8"/>
          <p:cNvSpPr>
            <a:spLocks noChangeAspect="1" noChangeArrowheads="1"/>
          </p:cNvSpPr>
          <p:nvPr/>
        </p:nvSpPr>
        <p:spPr bwMode="auto">
          <a:xfrm flipH="1">
            <a:off x="3805238" y="1603375"/>
            <a:ext cx="2230437" cy="2017713"/>
          </a:xfrm>
          <a:prstGeom prst="rtTriangle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>
              <a:latin typeface="Arial" charset="0"/>
            </a:endParaRPr>
          </a:p>
        </p:txBody>
      </p:sp>
      <p:sp>
        <p:nvSpPr>
          <p:cNvPr id="50183" name="Line 9"/>
          <p:cNvSpPr>
            <a:spLocks noChangeAspect="1" noChangeShapeType="1"/>
          </p:cNvSpPr>
          <p:nvPr/>
        </p:nvSpPr>
        <p:spPr bwMode="auto">
          <a:xfrm>
            <a:off x="3762375" y="3652838"/>
            <a:ext cx="2276475" cy="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Line 10"/>
          <p:cNvSpPr>
            <a:spLocks noChangeAspect="1" noChangeShapeType="1"/>
          </p:cNvSpPr>
          <p:nvPr/>
        </p:nvSpPr>
        <p:spPr bwMode="auto">
          <a:xfrm>
            <a:off x="6019800" y="3648075"/>
            <a:ext cx="1003300" cy="576263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Text Box 11"/>
          <p:cNvSpPr txBox="1">
            <a:spLocks noChangeAspect="1" noChangeArrowheads="1"/>
          </p:cNvSpPr>
          <p:nvPr/>
        </p:nvSpPr>
        <p:spPr bwMode="auto">
          <a:xfrm>
            <a:off x="6589713" y="3057525"/>
            <a:ext cx="13731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latin typeface="Arial" charset="0"/>
              </a:rPr>
              <a:t>Interim Goal</a:t>
            </a:r>
          </a:p>
        </p:txBody>
      </p:sp>
      <p:sp>
        <p:nvSpPr>
          <p:cNvPr id="50186" name="Line 12"/>
          <p:cNvSpPr>
            <a:spLocks noChangeAspect="1" noChangeShapeType="1"/>
          </p:cNvSpPr>
          <p:nvPr/>
        </p:nvSpPr>
        <p:spPr bwMode="auto">
          <a:xfrm flipH="1">
            <a:off x="6215063" y="3254375"/>
            <a:ext cx="384175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7" name="Text Box 13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Billions of Tons  Carbon Emitted per Year</a:t>
            </a:r>
          </a:p>
        </p:txBody>
      </p:sp>
      <p:sp>
        <p:nvSpPr>
          <p:cNvPr id="50188" name="Rectangle 14"/>
          <p:cNvSpPr>
            <a:spLocks noChangeAspect="1" noChangeArrowheads="1"/>
          </p:cNvSpPr>
          <p:nvPr/>
        </p:nvSpPr>
        <p:spPr bwMode="auto">
          <a:xfrm rot="-2547904">
            <a:off x="3322638" y="1471613"/>
            <a:ext cx="4598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Current path = </a:t>
            </a:r>
            <a:r>
              <a:rPr lang="ja-JP" altLang="en-US" sz="1600" b="1">
                <a:latin typeface="Arial" charset="0"/>
              </a:rPr>
              <a:t>“</a:t>
            </a:r>
            <a:r>
              <a:rPr lang="en-US" altLang="ja-JP" sz="1600" b="1">
                <a:latin typeface="Arial" charset="0"/>
              </a:rPr>
              <a:t>ramp</a:t>
            </a:r>
            <a:r>
              <a:rPr lang="ja-JP" altLang="en-US" sz="1800" b="1">
                <a:latin typeface="Arial" charset="0"/>
              </a:rPr>
              <a:t>”</a:t>
            </a:r>
            <a:endParaRPr lang="en-US" sz="1800" b="1">
              <a:latin typeface="Arial" charset="0"/>
            </a:endParaRPr>
          </a:p>
        </p:txBody>
      </p:sp>
      <p:sp>
        <p:nvSpPr>
          <p:cNvPr id="50189" name="Rectangle 15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200" b="1">
                <a:latin typeface="Arial" charset="0"/>
              </a:rPr>
              <a:t>Historical</a:t>
            </a:r>
          </a:p>
          <a:p>
            <a:pPr algn="ctr"/>
            <a:r>
              <a:rPr lang="en-US" sz="1200" b="1">
                <a:latin typeface="Arial" charset="0"/>
              </a:rPr>
              <a:t> emissions</a:t>
            </a:r>
          </a:p>
        </p:txBody>
      </p:sp>
      <p:sp>
        <p:nvSpPr>
          <p:cNvPr id="50190" name="Text Box 16"/>
          <p:cNvSpPr txBox="1">
            <a:spLocks noChangeAspect="1" noChangeArrowheads="1"/>
          </p:cNvSpPr>
          <p:nvPr/>
        </p:nvSpPr>
        <p:spPr bwMode="auto">
          <a:xfrm>
            <a:off x="3932238" y="3698875"/>
            <a:ext cx="1677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  <a:latin typeface="Arial" charset="0"/>
              </a:rPr>
              <a:t>Flat path</a:t>
            </a:r>
          </a:p>
        </p:txBody>
      </p:sp>
      <p:sp>
        <p:nvSpPr>
          <p:cNvPr id="50191" name="Text Box 17"/>
          <p:cNvSpPr txBox="1">
            <a:spLocks noChangeAspect="1" noChangeArrowheads="1"/>
          </p:cNvSpPr>
          <p:nvPr/>
        </p:nvSpPr>
        <p:spPr bwMode="auto">
          <a:xfrm>
            <a:off x="4495800" y="2840038"/>
            <a:ext cx="165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Arial" charset="0"/>
              </a:rPr>
              <a:t>Stabilization Triangle</a:t>
            </a:r>
          </a:p>
        </p:txBody>
      </p:sp>
      <p:sp>
        <p:nvSpPr>
          <p:cNvPr id="50192" name="Oval 18"/>
          <p:cNvSpPr>
            <a:spLocks noChangeAspect="1" noChangeArrowheads="1"/>
          </p:cNvSpPr>
          <p:nvPr/>
        </p:nvSpPr>
        <p:spPr bwMode="auto">
          <a:xfrm>
            <a:off x="5840413" y="3495675"/>
            <a:ext cx="357187" cy="3540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0193" name="Line 19"/>
          <p:cNvSpPr>
            <a:spLocks noChangeShapeType="1"/>
          </p:cNvSpPr>
          <p:nvPr/>
        </p:nvSpPr>
        <p:spPr bwMode="auto">
          <a:xfrm flipV="1">
            <a:off x="3746500" y="1498600"/>
            <a:ext cx="2374900" cy="21463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4" name="Line 20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5" name="Line 21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6" name="Line 22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7" name="Line 23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8" name="Line 24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9" name="Line 25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0" name="Line 26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1" name="Line 27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2" name="Freeform 28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3" name="Freeform 29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4" name="Line 30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5" name="Freeform 31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6" name="Freeform 32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7" name="Freeform 33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8" name="Freeform 34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9" name="Freeform 35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0" name="Freeform 36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1" name="Freeform 37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2" name="Freeform 38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3" name="Line 39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4" name="Line 40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5" name="Line 41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6" name="Line 42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7" name="Line 43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8" name="Freeform 44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9" name="Freeform 45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0" name="Freeform 46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1" name="Freeform 47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2" name="Freeform 48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3" name="Line 49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4" name="Freeform 50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5" name="Freeform 51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6" name="Freeform 52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7" name="Freeform 53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8" name="Freeform 54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9" name="Freeform 55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0" name="Freeform 56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1" name="Freeform 57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2" name="Freeform 58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3" name="Freeform 59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4" name="Freeform 60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5" name="Freeform 61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6" name="Line 62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7" name="Line 63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8" name="Freeform 64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9" name="Freeform 65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0" name="Freeform 66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1" name="Freeform 67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2" name="Freeform 68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3" name="Freeform 69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4" name="Freeform 70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5" name="Freeform 71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6" name="Line 72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7" name="Line 73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8" name="Freeform 74"/>
          <p:cNvSpPr>
            <a:spLocks/>
          </p:cNvSpPr>
          <p:nvPr/>
        </p:nvSpPr>
        <p:spPr bwMode="auto">
          <a:xfrm>
            <a:off x="3230563" y="39719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12" y="12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9" name="Freeform 75"/>
          <p:cNvSpPr>
            <a:spLocks/>
          </p:cNvSpPr>
          <p:nvPr/>
        </p:nvSpPr>
        <p:spPr bwMode="auto">
          <a:xfrm>
            <a:off x="3278188" y="3971925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0 h 6"/>
              <a:gd name="T4" fmla="*/ 2147483647 w 30"/>
              <a:gd name="T5" fmla="*/ 0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0" name="Freeform 76"/>
          <p:cNvSpPr>
            <a:spLocks/>
          </p:cNvSpPr>
          <p:nvPr/>
        </p:nvSpPr>
        <p:spPr bwMode="auto">
          <a:xfrm>
            <a:off x="3325813" y="3981450"/>
            <a:ext cx="47625" cy="1588"/>
          </a:xfrm>
          <a:custGeom>
            <a:avLst/>
            <a:gdLst>
              <a:gd name="T0" fmla="*/ 0 w 30"/>
              <a:gd name="T1" fmla="*/ 0 h 1588"/>
              <a:gd name="T2" fmla="*/ 2147483647 w 30"/>
              <a:gd name="T3" fmla="*/ 0 h 1588"/>
              <a:gd name="T4" fmla="*/ 2147483647 w 30"/>
              <a:gd name="T5" fmla="*/ 0 h 1588"/>
              <a:gd name="T6" fmla="*/ 0 60000 65536"/>
              <a:gd name="T7" fmla="*/ 0 60000 65536"/>
              <a:gd name="T8" fmla="*/ 0 60000 65536"/>
              <a:gd name="T9" fmla="*/ 0 w 30"/>
              <a:gd name="T10" fmla="*/ 0 h 1588"/>
              <a:gd name="T11" fmla="*/ 30 w 30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8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1" name="Freeform 77"/>
          <p:cNvSpPr>
            <a:spLocks/>
          </p:cNvSpPr>
          <p:nvPr/>
        </p:nvSpPr>
        <p:spPr bwMode="auto">
          <a:xfrm>
            <a:off x="3373438" y="39338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2" name="Line 78"/>
          <p:cNvSpPr>
            <a:spLocks noChangeShapeType="1"/>
          </p:cNvSpPr>
          <p:nvPr/>
        </p:nvSpPr>
        <p:spPr bwMode="auto">
          <a:xfrm flipV="1">
            <a:off x="3421063" y="3905250"/>
            <a:ext cx="47625" cy="285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3" name="Freeform 79"/>
          <p:cNvSpPr>
            <a:spLocks/>
          </p:cNvSpPr>
          <p:nvPr/>
        </p:nvSpPr>
        <p:spPr bwMode="auto">
          <a:xfrm>
            <a:off x="3468688" y="3886200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4" name="Freeform 80"/>
          <p:cNvSpPr>
            <a:spLocks/>
          </p:cNvSpPr>
          <p:nvPr/>
        </p:nvSpPr>
        <p:spPr bwMode="auto">
          <a:xfrm>
            <a:off x="3506788" y="3800475"/>
            <a:ext cx="47625" cy="85725"/>
          </a:xfrm>
          <a:custGeom>
            <a:avLst/>
            <a:gdLst>
              <a:gd name="T0" fmla="*/ 0 w 30"/>
              <a:gd name="T1" fmla="*/ 2147483647 h 54"/>
              <a:gd name="T2" fmla="*/ 2147483647 w 30"/>
              <a:gd name="T3" fmla="*/ 2147483647 h 54"/>
              <a:gd name="T4" fmla="*/ 2147483647 w 30"/>
              <a:gd name="T5" fmla="*/ 2147483647 h 54"/>
              <a:gd name="T6" fmla="*/ 2147483647 w 30"/>
              <a:gd name="T7" fmla="*/ 0 h 54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54"/>
              <a:gd name="T14" fmla="*/ 30 w 30"/>
              <a:gd name="T15" fmla="*/ 54 h 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54">
                <a:moveTo>
                  <a:pt x="0" y="54"/>
                </a:moveTo>
                <a:lnTo>
                  <a:pt x="6" y="42"/>
                </a:lnTo>
                <a:lnTo>
                  <a:pt x="12" y="3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5" name="Freeform 81"/>
          <p:cNvSpPr>
            <a:spLocks/>
          </p:cNvSpPr>
          <p:nvPr/>
        </p:nvSpPr>
        <p:spPr bwMode="auto">
          <a:xfrm>
            <a:off x="3554413" y="3695700"/>
            <a:ext cx="47625" cy="104775"/>
          </a:xfrm>
          <a:custGeom>
            <a:avLst/>
            <a:gdLst>
              <a:gd name="T0" fmla="*/ 0 w 30"/>
              <a:gd name="T1" fmla="*/ 2147483647 h 66"/>
              <a:gd name="T2" fmla="*/ 2147483647 w 30"/>
              <a:gd name="T3" fmla="*/ 2147483647 h 66"/>
              <a:gd name="T4" fmla="*/ 2147483647 w 30"/>
              <a:gd name="T5" fmla="*/ 0 h 66"/>
              <a:gd name="T6" fmla="*/ 0 60000 65536"/>
              <a:gd name="T7" fmla="*/ 0 60000 65536"/>
              <a:gd name="T8" fmla="*/ 0 60000 65536"/>
              <a:gd name="T9" fmla="*/ 0 w 30"/>
              <a:gd name="T10" fmla="*/ 0 h 66"/>
              <a:gd name="T11" fmla="*/ 30 w 30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6">
                <a:moveTo>
                  <a:pt x="0" y="66"/>
                </a:moveTo>
                <a:lnTo>
                  <a:pt x="12" y="3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6" name="Rectangle 82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0</a:t>
            </a:r>
            <a:endParaRPr lang="en-US" sz="2000">
              <a:latin typeface="Arial" charset="0"/>
            </a:endParaRPr>
          </a:p>
        </p:txBody>
      </p:sp>
      <p:sp>
        <p:nvSpPr>
          <p:cNvPr id="50257" name="Rectangle 83"/>
          <p:cNvSpPr>
            <a:spLocks noChangeArrowheads="1"/>
          </p:cNvSpPr>
          <p:nvPr/>
        </p:nvSpPr>
        <p:spPr bwMode="auto">
          <a:xfrm>
            <a:off x="823913" y="355282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8</a:t>
            </a:r>
            <a:endParaRPr lang="en-US" sz="2000">
              <a:latin typeface="Arial" charset="0"/>
            </a:endParaRPr>
          </a:p>
        </p:txBody>
      </p:sp>
      <p:sp>
        <p:nvSpPr>
          <p:cNvPr id="50258" name="Rectangle 84"/>
          <p:cNvSpPr>
            <a:spLocks noChangeArrowheads="1"/>
          </p:cNvSpPr>
          <p:nvPr/>
        </p:nvSpPr>
        <p:spPr bwMode="auto">
          <a:xfrm>
            <a:off x="700088" y="1479550"/>
            <a:ext cx="2397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16</a:t>
            </a:r>
            <a:endParaRPr lang="en-US" sz="2000">
              <a:latin typeface="Arial" charset="0"/>
            </a:endParaRPr>
          </a:p>
        </p:txBody>
      </p:sp>
      <p:sp>
        <p:nvSpPr>
          <p:cNvPr id="50259" name="Rectangle 85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1950</a:t>
            </a:r>
            <a:endParaRPr lang="en-US" sz="2000">
              <a:latin typeface="Arial" charset="0"/>
            </a:endParaRPr>
          </a:p>
        </p:txBody>
      </p:sp>
      <p:sp>
        <p:nvSpPr>
          <p:cNvPr id="50260" name="Rectangle 86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2000</a:t>
            </a:r>
            <a:endParaRPr lang="en-US" sz="2000">
              <a:latin typeface="Arial" charset="0"/>
            </a:endParaRPr>
          </a:p>
        </p:txBody>
      </p:sp>
      <p:sp>
        <p:nvSpPr>
          <p:cNvPr id="50261" name="Rectangle 87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2050</a:t>
            </a:r>
            <a:endParaRPr lang="en-US" sz="2000">
              <a:latin typeface="Arial" charset="0"/>
            </a:endParaRPr>
          </a:p>
        </p:txBody>
      </p:sp>
      <p:sp>
        <p:nvSpPr>
          <p:cNvPr id="50262" name="Rectangle 88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2100</a:t>
            </a:r>
            <a:endParaRPr lang="en-US" sz="2000">
              <a:latin typeface="Arial" charset="0"/>
            </a:endParaRPr>
          </a:p>
        </p:txBody>
      </p:sp>
      <p:sp>
        <p:nvSpPr>
          <p:cNvPr id="50263" name="Freeform 89"/>
          <p:cNvSpPr>
            <a:spLocks/>
          </p:cNvSpPr>
          <p:nvPr/>
        </p:nvSpPr>
        <p:spPr bwMode="auto">
          <a:xfrm>
            <a:off x="1128713" y="3635375"/>
            <a:ext cx="2628900" cy="1670050"/>
          </a:xfrm>
          <a:custGeom>
            <a:avLst/>
            <a:gdLst>
              <a:gd name="T0" fmla="*/ 2147483647 w 1656"/>
              <a:gd name="T1" fmla="*/ 2147483647 h 1052"/>
              <a:gd name="T2" fmla="*/ 2147483647 w 1656"/>
              <a:gd name="T3" fmla="*/ 2147483647 h 1052"/>
              <a:gd name="T4" fmla="*/ 2147483647 w 1656"/>
              <a:gd name="T5" fmla="*/ 2147483647 h 1052"/>
              <a:gd name="T6" fmla="*/ 2147483647 w 1656"/>
              <a:gd name="T7" fmla="*/ 2147483647 h 1052"/>
              <a:gd name="T8" fmla="*/ 2147483647 w 1656"/>
              <a:gd name="T9" fmla="*/ 2147483647 h 1052"/>
              <a:gd name="T10" fmla="*/ 2147483647 w 1656"/>
              <a:gd name="T11" fmla="*/ 2147483647 h 1052"/>
              <a:gd name="T12" fmla="*/ 2147483647 w 1656"/>
              <a:gd name="T13" fmla="*/ 2147483647 h 1052"/>
              <a:gd name="T14" fmla="*/ 2147483647 w 1656"/>
              <a:gd name="T15" fmla="*/ 2147483647 h 1052"/>
              <a:gd name="T16" fmla="*/ 2147483647 w 1656"/>
              <a:gd name="T17" fmla="*/ 2147483647 h 1052"/>
              <a:gd name="T18" fmla="*/ 2147483647 w 1656"/>
              <a:gd name="T19" fmla="*/ 2147483647 h 1052"/>
              <a:gd name="T20" fmla="*/ 2147483647 w 1656"/>
              <a:gd name="T21" fmla="*/ 2147483647 h 1052"/>
              <a:gd name="T22" fmla="*/ 2147483647 w 1656"/>
              <a:gd name="T23" fmla="*/ 2147483647 h 1052"/>
              <a:gd name="T24" fmla="*/ 2147483647 w 1656"/>
              <a:gd name="T25" fmla="*/ 2147483647 h 1052"/>
              <a:gd name="T26" fmla="*/ 2147483647 w 1656"/>
              <a:gd name="T27" fmla="*/ 2147483647 h 1052"/>
              <a:gd name="T28" fmla="*/ 2147483647 w 1656"/>
              <a:gd name="T29" fmla="*/ 2147483647 h 1052"/>
              <a:gd name="T30" fmla="*/ 2147483647 w 1656"/>
              <a:gd name="T31" fmla="*/ 2147483647 h 1052"/>
              <a:gd name="T32" fmla="*/ 2147483647 w 1656"/>
              <a:gd name="T33" fmla="*/ 2147483647 h 1052"/>
              <a:gd name="T34" fmla="*/ 2147483647 w 1656"/>
              <a:gd name="T35" fmla="*/ 2147483647 h 1052"/>
              <a:gd name="T36" fmla="*/ 2147483647 w 1656"/>
              <a:gd name="T37" fmla="*/ 2147483647 h 1052"/>
              <a:gd name="T38" fmla="*/ 2147483647 w 1656"/>
              <a:gd name="T39" fmla="*/ 2147483647 h 1052"/>
              <a:gd name="T40" fmla="*/ 2147483647 w 1656"/>
              <a:gd name="T41" fmla="*/ 2147483647 h 1052"/>
              <a:gd name="T42" fmla="*/ 2147483647 w 1656"/>
              <a:gd name="T43" fmla="*/ 2147483647 h 1052"/>
              <a:gd name="T44" fmla="*/ 2147483647 w 1656"/>
              <a:gd name="T45" fmla="*/ 2147483647 h 1052"/>
              <a:gd name="T46" fmla="*/ 2147483647 w 1656"/>
              <a:gd name="T47" fmla="*/ 2147483647 h 1052"/>
              <a:gd name="T48" fmla="*/ 2147483647 w 1656"/>
              <a:gd name="T49" fmla="*/ 2147483647 h 1052"/>
              <a:gd name="T50" fmla="*/ 2147483647 w 1656"/>
              <a:gd name="T51" fmla="*/ 2147483647 h 1052"/>
              <a:gd name="T52" fmla="*/ 2147483647 w 1656"/>
              <a:gd name="T53" fmla="*/ 2147483647 h 1052"/>
              <a:gd name="T54" fmla="*/ 2147483647 w 1656"/>
              <a:gd name="T55" fmla="*/ 2147483647 h 1052"/>
              <a:gd name="T56" fmla="*/ 2147483647 w 1656"/>
              <a:gd name="T57" fmla="*/ 2147483647 h 1052"/>
              <a:gd name="T58" fmla="*/ 2147483647 w 1656"/>
              <a:gd name="T59" fmla="*/ 2147483647 h 1052"/>
              <a:gd name="T60" fmla="*/ 2147483647 w 1656"/>
              <a:gd name="T61" fmla="*/ 2147483647 h 1052"/>
              <a:gd name="T62" fmla="*/ 2147483647 w 1656"/>
              <a:gd name="T63" fmla="*/ 2147483647 h 1052"/>
              <a:gd name="T64" fmla="*/ 2147483647 w 1656"/>
              <a:gd name="T65" fmla="*/ 2147483647 h 1052"/>
              <a:gd name="T66" fmla="*/ 2147483647 w 1656"/>
              <a:gd name="T67" fmla="*/ 2147483647 h 1052"/>
              <a:gd name="T68" fmla="*/ 2147483647 w 1656"/>
              <a:gd name="T69" fmla="*/ 2147483647 h 1052"/>
              <a:gd name="T70" fmla="*/ 2147483647 w 1656"/>
              <a:gd name="T71" fmla="*/ 2147483647 h 1052"/>
              <a:gd name="T72" fmla="*/ 2147483647 w 1656"/>
              <a:gd name="T73" fmla="*/ 2147483647 h 1052"/>
              <a:gd name="T74" fmla="*/ 2147483647 w 1656"/>
              <a:gd name="T75" fmla="*/ 2147483647 h 1052"/>
              <a:gd name="T76" fmla="*/ 2147483647 w 1656"/>
              <a:gd name="T77" fmla="*/ 2147483647 h 1052"/>
              <a:gd name="T78" fmla="*/ 2147483647 w 1656"/>
              <a:gd name="T79" fmla="*/ 2147483647 h 1052"/>
              <a:gd name="T80" fmla="*/ 2147483647 w 1656"/>
              <a:gd name="T81" fmla="*/ 2147483647 h 1052"/>
              <a:gd name="T82" fmla="*/ 2147483647 w 1656"/>
              <a:gd name="T83" fmla="*/ 2147483647 h 1052"/>
              <a:gd name="T84" fmla="*/ 2147483647 w 1656"/>
              <a:gd name="T85" fmla="*/ 2147483647 h 105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6"/>
              <a:gd name="T130" fmla="*/ 0 h 1052"/>
              <a:gd name="T131" fmla="*/ 1656 w 1656"/>
              <a:gd name="T132" fmla="*/ 1052 h 105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6" h="1052">
                <a:moveTo>
                  <a:pt x="0" y="1052"/>
                </a:moveTo>
                <a:cubicBezTo>
                  <a:pt x="12" y="1046"/>
                  <a:pt x="24" y="1040"/>
                  <a:pt x="35" y="1036"/>
                </a:cubicBezTo>
                <a:cubicBezTo>
                  <a:pt x="46" y="1032"/>
                  <a:pt x="58" y="1028"/>
                  <a:pt x="66" y="1027"/>
                </a:cubicBezTo>
                <a:cubicBezTo>
                  <a:pt x="74" y="1026"/>
                  <a:pt x="79" y="1030"/>
                  <a:pt x="86" y="1030"/>
                </a:cubicBezTo>
                <a:cubicBezTo>
                  <a:pt x="93" y="1030"/>
                  <a:pt x="98" y="1034"/>
                  <a:pt x="107" y="1027"/>
                </a:cubicBezTo>
                <a:cubicBezTo>
                  <a:pt x="116" y="1020"/>
                  <a:pt x="131" y="996"/>
                  <a:pt x="138" y="988"/>
                </a:cubicBezTo>
                <a:cubicBezTo>
                  <a:pt x="145" y="980"/>
                  <a:pt x="146" y="982"/>
                  <a:pt x="150" y="979"/>
                </a:cubicBezTo>
                <a:cubicBezTo>
                  <a:pt x="154" y="976"/>
                  <a:pt x="160" y="975"/>
                  <a:pt x="165" y="971"/>
                </a:cubicBezTo>
                <a:cubicBezTo>
                  <a:pt x="170" y="967"/>
                  <a:pt x="173" y="959"/>
                  <a:pt x="180" y="956"/>
                </a:cubicBezTo>
                <a:cubicBezTo>
                  <a:pt x="187" y="953"/>
                  <a:pt x="201" y="954"/>
                  <a:pt x="210" y="952"/>
                </a:cubicBezTo>
                <a:cubicBezTo>
                  <a:pt x="219" y="950"/>
                  <a:pt x="227" y="947"/>
                  <a:pt x="233" y="944"/>
                </a:cubicBezTo>
                <a:cubicBezTo>
                  <a:pt x="239" y="941"/>
                  <a:pt x="244" y="936"/>
                  <a:pt x="249" y="932"/>
                </a:cubicBezTo>
                <a:cubicBezTo>
                  <a:pt x="254" y="928"/>
                  <a:pt x="258" y="926"/>
                  <a:pt x="263" y="922"/>
                </a:cubicBezTo>
                <a:cubicBezTo>
                  <a:pt x="268" y="918"/>
                  <a:pt x="273" y="908"/>
                  <a:pt x="278" y="905"/>
                </a:cubicBezTo>
                <a:cubicBezTo>
                  <a:pt x="283" y="902"/>
                  <a:pt x="288" y="905"/>
                  <a:pt x="294" y="904"/>
                </a:cubicBezTo>
                <a:cubicBezTo>
                  <a:pt x="300" y="903"/>
                  <a:pt x="307" y="902"/>
                  <a:pt x="312" y="901"/>
                </a:cubicBezTo>
                <a:cubicBezTo>
                  <a:pt x="317" y="900"/>
                  <a:pt x="322" y="898"/>
                  <a:pt x="327" y="895"/>
                </a:cubicBezTo>
                <a:cubicBezTo>
                  <a:pt x="332" y="892"/>
                  <a:pt x="339" y="888"/>
                  <a:pt x="345" y="884"/>
                </a:cubicBezTo>
                <a:cubicBezTo>
                  <a:pt x="351" y="880"/>
                  <a:pt x="356" y="877"/>
                  <a:pt x="366" y="868"/>
                </a:cubicBezTo>
                <a:cubicBezTo>
                  <a:pt x="376" y="859"/>
                  <a:pt x="394" y="839"/>
                  <a:pt x="404" y="830"/>
                </a:cubicBezTo>
                <a:cubicBezTo>
                  <a:pt x="414" y="821"/>
                  <a:pt x="418" y="822"/>
                  <a:pt x="426" y="815"/>
                </a:cubicBezTo>
                <a:cubicBezTo>
                  <a:pt x="434" y="808"/>
                  <a:pt x="443" y="795"/>
                  <a:pt x="452" y="788"/>
                </a:cubicBezTo>
                <a:cubicBezTo>
                  <a:pt x="461" y="781"/>
                  <a:pt x="471" y="780"/>
                  <a:pt x="482" y="772"/>
                </a:cubicBezTo>
                <a:cubicBezTo>
                  <a:pt x="493" y="764"/>
                  <a:pt x="506" y="750"/>
                  <a:pt x="516" y="740"/>
                </a:cubicBezTo>
                <a:cubicBezTo>
                  <a:pt x="526" y="730"/>
                  <a:pt x="536" y="722"/>
                  <a:pt x="543" y="712"/>
                </a:cubicBezTo>
                <a:cubicBezTo>
                  <a:pt x="550" y="702"/>
                  <a:pt x="550" y="693"/>
                  <a:pt x="557" y="683"/>
                </a:cubicBezTo>
                <a:cubicBezTo>
                  <a:pt x="564" y="673"/>
                  <a:pt x="578" y="661"/>
                  <a:pt x="587" y="653"/>
                </a:cubicBezTo>
                <a:cubicBezTo>
                  <a:pt x="596" y="645"/>
                  <a:pt x="602" y="643"/>
                  <a:pt x="609" y="635"/>
                </a:cubicBezTo>
                <a:cubicBezTo>
                  <a:pt x="616" y="627"/>
                  <a:pt x="622" y="615"/>
                  <a:pt x="629" y="605"/>
                </a:cubicBezTo>
                <a:cubicBezTo>
                  <a:pt x="636" y="595"/>
                  <a:pt x="645" y="581"/>
                  <a:pt x="651" y="575"/>
                </a:cubicBezTo>
                <a:cubicBezTo>
                  <a:pt x="657" y="569"/>
                  <a:pt x="662" y="572"/>
                  <a:pt x="668" y="571"/>
                </a:cubicBezTo>
                <a:cubicBezTo>
                  <a:pt x="674" y="570"/>
                  <a:pt x="681" y="570"/>
                  <a:pt x="689" y="571"/>
                </a:cubicBezTo>
                <a:cubicBezTo>
                  <a:pt x="697" y="572"/>
                  <a:pt x="710" y="579"/>
                  <a:pt x="717" y="577"/>
                </a:cubicBezTo>
                <a:cubicBezTo>
                  <a:pt x="724" y="575"/>
                  <a:pt x="724" y="564"/>
                  <a:pt x="729" y="557"/>
                </a:cubicBezTo>
                <a:cubicBezTo>
                  <a:pt x="734" y="550"/>
                  <a:pt x="740" y="541"/>
                  <a:pt x="747" y="533"/>
                </a:cubicBezTo>
                <a:cubicBezTo>
                  <a:pt x="754" y="525"/>
                  <a:pt x="766" y="517"/>
                  <a:pt x="774" y="511"/>
                </a:cubicBezTo>
                <a:cubicBezTo>
                  <a:pt x="782" y="505"/>
                  <a:pt x="790" y="503"/>
                  <a:pt x="797" y="496"/>
                </a:cubicBezTo>
                <a:cubicBezTo>
                  <a:pt x="804" y="489"/>
                  <a:pt x="811" y="474"/>
                  <a:pt x="815" y="467"/>
                </a:cubicBezTo>
                <a:cubicBezTo>
                  <a:pt x="819" y="460"/>
                  <a:pt x="820" y="459"/>
                  <a:pt x="824" y="455"/>
                </a:cubicBezTo>
                <a:cubicBezTo>
                  <a:pt x="828" y="451"/>
                  <a:pt x="832" y="444"/>
                  <a:pt x="837" y="443"/>
                </a:cubicBezTo>
                <a:cubicBezTo>
                  <a:pt x="842" y="442"/>
                  <a:pt x="849" y="445"/>
                  <a:pt x="855" y="449"/>
                </a:cubicBezTo>
                <a:cubicBezTo>
                  <a:pt x="861" y="453"/>
                  <a:pt x="869" y="462"/>
                  <a:pt x="876" y="467"/>
                </a:cubicBezTo>
                <a:cubicBezTo>
                  <a:pt x="883" y="472"/>
                  <a:pt x="890" y="479"/>
                  <a:pt x="896" y="482"/>
                </a:cubicBezTo>
                <a:cubicBezTo>
                  <a:pt x="902" y="485"/>
                  <a:pt x="908" y="484"/>
                  <a:pt x="915" y="485"/>
                </a:cubicBezTo>
                <a:cubicBezTo>
                  <a:pt x="922" y="486"/>
                  <a:pt x="933" y="490"/>
                  <a:pt x="939" y="490"/>
                </a:cubicBezTo>
                <a:cubicBezTo>
                  <a:pt x="945" y="490"/>
                  <a:pt x="949" y="491"/>
                  <a:pt x="954" y="488"/>
                </a:cubicBezTo>
                <a:cubicBezTo>
                  <a:pt x="959" y="485"/>
                  <a:pt x="966" y="478"/>
                  <a:pt x="971" y="472"/>
                </a:cubicBezTo>
                <a:cubicBezTo>
                  <a:pt x="976" y="466"/>
                  <a:pt x="980" y="460"/>
                  <a:pt x="984" y="455"/>
                </a:cubicBezTo>
                <a:cubicBezTo>
                  <a:pt x="988" y="450"/>
                  <a:pt x="989" y="447"/>
                  <a:pt x="993" y="443"/>
                </a:cubicBezTo>
                <a:cubicBezTo>
                  <a:pt x="997" y="439"/>
                  <a:pt x="1006" y="434"/>
                  <a:pt x="1011" y="430"/>
                </a:cubicBezTo>
                <a:cubicBezTo>
                  <a:pt x="1016" y="426"/>
                  <a:pt x="1020" y="421"/>
                  <a:pt x="1026" y="416"/>
                </a:cubicBezTo>
                <a:cubicBezTo>
                  <a:pt x="1032" y="411"/>
                  <a:pt x="1040" y="402"/>
                  <a:pt x="1047" y="397"/>
                </a:cubicBezTo>
                <a:cubicBezTo>
                  <a:pt x="1054" y="392"/>
                  <a:pt x="1061" y="389"/>
                  <a:pt x="1067" y="383"/>
                </a:cubicBezTo>
                <a:cubicBezTo>
                  <a:pt x="1073" y="377"/>
                  <a:pt x="1079" y="366"/>
                  <a:pt x="1085" y="359"/>
                </a:cubicBezTo>
                <a:cubicBezTo>
                  <a:pt x="1091" y="352"/>
                  <a:pt x="1098" y="345"/>
                  <a:pt x="1106" y="340"/>
                </a:cubicBezTo>
                <a:cubicBezTo>
                  <a:pt x="1114" y="335"/>
                  <a:pt x="1126" y="330"/>
                  <a:pt x="1134" y="326"/>
                </a:cubicBezTo>
                <a:cubicBezTo>
                  <a:pt x="1142" y="322"/>
                  <a:pt x="1149" y="319"/>
                  <a:pt x="1154" y="316"/>
                </a:cubicBezTo>
                <a:cubicBezTo>
                  <a:pt x="1159" y="313"/>
                  <a:pt x="1161" y="308"/>
                  <a:pt x="1164" y="305"/>
                </a:cubicBezTo>
                <a:cubicBezTo>
                  <a:pt x="1167" y="302"/>
                  <a:pt x="1169" y="298"/>
                  <a:pt x="1173" y="298"/>
                </a:cubicBezTo>
                <a:cubicBezTo>
                  <a:pt x="1177" y="298"/>
                  <a:pt x="1184" y="301"/>
                  <a:pt x="1190" y="304"/>
                </a:cubicBezTo>
                <a:cubicBezTo>
                  <a:pt x="1196" y="307"/>
                  <a:pt x="1204" y="314"/>
                  <a:pt x="1212" y="316"/>
                </a:cubicBezTo>
                <a:cubicBezTo>
                  <a:pt x="1220" y="318"/>
                  <a:pt x="1229" y="317"/>
                  <a:pt x="1238" y="314"/>
                </a:cubicBezTo>
                <a:cubicBezTo>
                  <a:pt x="1247" y="311"/>
                  <a:pt x="1258" y="301"/>
                  <a:pt x="1265" y="296"/>
                </a:cubicBezTo>
                <a:cubicBezTo>
                  <a:pt x="1272" y="291"/>
                  <a:pt x="1278" y="290"/>
                  <a:pt x="1283" y="286"/>
                </a:cubicBezTo>
                <a:cubicBezTo>
                  <a:pt x="1288" y="282"/>
                  <a:pt x="1291" y="280"/>
                  <a:pt x="1296" y="275"/>
                </a:cubicBezTo>
                <a:cubicBezTo>
                  <a:pt x="1301" y="270"/>
                  <a:pt x="1309" y="263"/>
                  <a:pt x="1313" y="257"/>
                </a:cubicBezTo>
                <a:cubicBezTo>
                  <a:pt x="1317" y="251"/>
                  <a:pt x="1319" y="246"/>
                  <a:pt x="1323" y="241"/>
                </a:cubicBezTo>
                <a:cubicBezTo>
                  <a:pt x="1327" y="236"/>
                  <a:pt x="1331" y="230"/>
                  <a:pt x="1335" y="226"/>
                </a:cubicBezTo>
                <a:cubicBezTo>
                  <a:pt x="1339" y="222"/>
                  <a:pt x="1345" y="220"/>
                  <a:pt x="1349" y="217"/>
                </a:cubicBezTo>
                <a:cubicBezTo>
                  <a:pt x="1353" y="214"/>
                  <a:pt x="1355" y="211"/>
                  <a:pt x="1359" y="211"/>
                </a:cubicBezTo>
                <a:cubicBezTo>
                  <a:pt x="1363" y="211"/>
                  <a:pt x="1371" y="214"/>
                  <a:pt x="1376" y="215"/>
                </a:cubicBezTo>
                <a:cubicBezTo>
                  <a:pt x="1381" y="216"/>
                  <a:pt x="1386" y="218"/>
                  <a:pt x="1392" y="218"/>
                </a:cubicBezTo>
                <a:cubicBezTo>
                  <a:pt x="1398" y="218"/>
                  <a:pt x="1407" y="219"/>
                  <a:pt x="1413" y="217"/>
                </a:cubicBezTo>
                <a:cubicBezTo>
                  <a:pt x="1419" y="215"/>
                  <a:pt x="1423" y="209"/>
                  <a:pt x="1427" y="205"/>
                </a:cubicBezTo>
                <a:cubicBezTo>
                  <a:pt x="1431" y="201"/>
                  <a:pt x="1434" y="195"/>
                  <a:pt x="1439" y="191"/>
                </a:cubicBezTo>
                <a:cubicBezTo>
                  <a:pt x="1444" y="187"/>
                  <a:pt x="1450" y="184"/>
                  <a:pt x="1455" y="181"/>
                </a:cubicBezTo>
                <a:cubicBezTo>
                  <a:pt x="1460" y="178"/>
                  <a:pt x="1464" y="175"/>
                  <a:pt x="1470" y="172"/>
                </a:cubicBezTo>
                <a:cubicBezTo>
                  <a:pt x="1476" y="169"/>
                  <a:pt x="1484" y="169"/>
                  <a:pt x="1490" y="163"/>
                </a:cubicBezTo>
                <a:cubicBezTo>
                  <a:pt x="1496" y="157"/>
                  <a:pt x="1503" y="145"/>
                  <a:pt x="1508" y="137"/>
                </a:cubicBezTo>
                <a:cubicBezTo>
                  <a:pt x="1513" y="129"/>
                  <a:pt x="1516" y="121"/>
                  <a:pt x="1520" y="113"/>
                </a:cubicBezTo>
                <a:cubicBezTo>
                  <a:pt x="1524" y="105"/>
                  <a:pt x="1528" y="99"/>
                  <a:pt x="1532" y="91"/>
                </a:cubicBezTo>
                <a:cubicBezTo>
                  <a:pt x="1536" y="83"/>
                  <a:pt x="1542" y="71"/>
                  <a:pt x="1545" y="64"/>
                </a:cubicBezTo>
                <a:cubicBezTo>
                  <a:pt x="1548" y="57"/>
                  <a:pt x="1534" y="60"/>
                  <a:pt x="1551" y="50"/>
                </a:cubicBezTo>
                <a:cubicBezTo>
                  <a:pt x="1568" y="40"/>
                  <a:pt x="1638" y="10"/>
                  <a:pt x="1647" y="5"/>
                </a:cubicBezTo>
                <a:cubicBezTo>
                  <a:pt x="1656" y="0"/>
                  <a:pt x="1615" y="18"/>
                  <a:pt x="1605" y="23"/>
                </a:cubicBezTo>
                <a:cubicBezTo>
                  <a:pt x="1595" y="28"/>
                  <a:pt x="1591" y="32"/>
                  <a:pt x="1584" y="35"/>
                </a:cubicBezTo>
                <a:cubicBezTo>
                  <a:pt x="1577" y="38"/>
                  <a:pt x="1567" y="38"/>
                  <a:pt x="1563" y="38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4" name="Line 90"/>
          <p:cNvSpPr>
            <a:spLocks noChangeShapeType="1"/>
          </p:cNvSpPr>
          <p:nvPr/>
        </p:nvSpPr>
        <p:spPr bwMode="auto">
          <a:xfrm flipV="1">
            <a:off x="3759200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5" name="Line 91"/>
          <p:cNvSpPr>
            <a:spLocks noChangeShapeType="1"/>
          </p:cNvSpPr>
          <p:nvPr/>
        </p:nvSpPr>
        <p:spPr bwMode="auto">
          <a:xfrm>
            <a:off x="4953000" y="3848100"/>
            <a:ext cx="2413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6" name="Line 92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7" name="AutoShape 93"/>
          <p:cNvSpPr>
            <a:spLocks noChangeArrowheads="1"/>
          </p:cNvSpPr>
          <p:nvPr/>
        </p:nvSpPr>
        <p:spPr bwMode="auto">
          <a:xfrm>
            <a:off x="444500" y="4711700"/>
            <a:ext cx="431800" cy="3429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0268" name="Line 94"/>
          <p:cNvSpPr>
            <a:spLocks noChangeShapeType="1"/>
          </p:cNvSpPr>
          <p:nvPr/>
        </p:nvSpPr>
        <p:spPr bwMode="auto">
          <a:xfrm>
            <a:off x="850900" y="5054600"/>
            <a:ext cx="2413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3551" name="Rectangle 95"/>
          <p:cNvSpPr>
            <a:spLocks noChangeArrowheads="1"/>
          </p:cNvSpPr>
          <p:nvPr/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The </a:t>
            </a:r>
            <a:r>
              <a:rPr lang="ja-JP" alt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“</a:t>
            </a: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Stabilization Triangle</a:t>
            </a:r>
            <a:r>
              <a:rPr lang="ja-JP" alt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”</a:t>
            </a:r>
            <a:endParaRPr lang="en-US" sz="40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50270" name="Picture 9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2"/>
          <p:cNvSpPr txBox="1">
            <a:spLocks noChangeArrowheads="1"/>
          </p:cNvSpPr>
          <p:nvPr/>
        </p:nvSpPr>
        <p:spPr bwMode="auto">
          <a:xfrm>
            <a:off x="419100" y="4711700"/>
            <a:ext cx="48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1.6</a:t>
            </a:r>
          </a:p>
        </p:txBody>
      </p:sp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1119188" y="5305425"/>
            <a:ext cx="2705100" cy="438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2227" name="Rectangle 4"/>
          <p:cNvSpPr>
            <a:spLocks noChangeAspect="1" noChangeArrowheads="1"/>
          </p:cNvSpPr>
          <p:nvPr/>
        </p:nvSpPr>
        <p:spPr bwMode="auto">
          <a:xfrm>
            <a:off x="3736975" y="3638550"/>
            <a:ext cx="2303463" cy="2089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2228" name="Freeform 5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9" name="Line 6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0" name="AutoShape 7"/>
          <p:cNvSpPr>
            <a:spLocks noChangeAspect="1" noChangeArrowheads="1"/>
          </p:cNvSpPr>
          <p:nvPr/>
        </p:nvSpPr>
        <p:spPr bwMode="auto">
          <a:xfrm flipH="1">
            <a:off x="3805238" y="1603375"/>
            <a:ext cx="2230437" cy="2017713"/>
          </a:xfrm>
          <a:prstGeom prst="rtTriangle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>
              <a:latin typeface="Arial" charset="0"/>
            </a:endParaRPr>
          </a:p>
        </p:txBody>
      </p:sp>
      <p:sp>
        <p:nvSpPr>
          <p:cNvPr id="52231" name="Line 8"/>
          <p:cNvSpPr>
            <a:spLocks noChangeAspect="1" noChangeShapeType="1"/>
          </p:cNvSpPr>
          <p:nvPr/>
        </p:nvSpPr>
        <p:spPr bwMode="auto">
          <a:xfrm>
            <a:off x="3762375" y="3652838"/>
            <a:ext cx="2276475" cy="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Text Box 9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Billions of Tons  Carbon Emitted per Year</a:t>
            </a:r>
          </a:p>
        </p:txBody>
      </p:sp>
      <p:sp>
        <p:nvSpPr>
          <p:cNvPr id="52233" name="Rectangle 10"/>
          <p:cNvSpPr>
            <a:spLocks noChangeAspect="1" noChangeArrowheads="1"/>
          </p:cNvSpPr>
          <p:nvPr/>
        </p:nvSpPr>
        <p:spPr bwMode="auto">
          <a:xfrm rot="-2547904">
            <a:off x="3322638" y="1471613"/>
            <a:ext cx="4598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Current path = </a:t>
            </a:r>
            <a:r>
              <a:rPr lang="ja-JP" altLang="en-US" sz="1600" b="1">
                <a:latin typeface="Arial" charset="0"/>
              </a:rPr>
              <a:t>“</a:t>
            </a:r>
            <a:r>
              <a:rPr lang="en-US" altLang="ja-JP" sz="1600" b="1">
                <a:latin typeface="Arial" charset="0"/>
              </a:rPr>
              <a:t>ramp</a:t>
            </a:r>
            <a:r>
              <a:rPr lang="ja-JP" altLang="en-US" sz="1800" b="1">
                <a:latin typeface="Arial" charset="0"/>
              </a:rPr>
              <a:t>”</a:t>
            </a:r>
            <a:endParaRPr lang="en-US" sz="1800" b="1">
              <a:latin typeface="Arial" charset="0"/>
            </a:endParaRPr>
          </a:p>
        </p:txBody>
      </p:sp>
      <p:sp>
        <p:nvSpPr>
          <p:cNvPr id="52234" name="Rectangle 11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200" b="1">
                <a:latin typeface="Arial" charset="0"/>
              </a:rPr>
              <a:t>Historical</a:t>
            </a:r>
          </a:p>
          <a:p>
            <a:pPr algn="ctr"/>
            <a:r>
              <a:rPr lang="en-US" sz="1200" b="1">
                <a:latin typeface="Arial" charset="0"/>
              </a:rPr>
              <a:t> emissions</a:t>
            </a:r>
          </a:p>
        </p:txBody>
      </p:sp>
      <p:sp>
        <p:nvSpPr>
          <p:cNvPr id="52235" name="Text Box 12"/>
          <p:cNvSpPr txBox="1">
            <a:spLocks noChangeAspect="1" noChangeArrowheads="1"/>
          </p:cNvSpPr>
          <p:nvPr/>
        </p:nvSpPr>
        <p:spPr bwMode="auto">
          <a:xfrm>
            <a:off x="3932238" y="3698875"/>
            <a:ext cx="1677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  <a:latin typeface="Arial" charset="0"/>
              </a:rPr>
              <a:t>Flat path</a:t>
            </a:r>
          </a:p>
        </p:txBody>
      </p:sp>
      <p:sp>
        <p:nvSpPr>
          <p:cNvPr id="52236" name="Line 13"/>
          <p:cNvSpPr>
            <a:spLocks noChangeShapeType="1"/>
          </p:cNvSpPr>
          <p:nvPr/>
        </p:nvSpPr>
        <p:spPr bwMode="auto">
          <a:xfrm flipV="1">
            <a:off x="3746500" y="533400"/>
            <a:ext cx="3467100" cy="31115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7" name="Line 14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8" name="Line 15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9" name="Line 16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0" name="Line 17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1" name="Line 18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2" name="Line 19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3" name="Line 20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4" name="Line 21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5" name="Freeform 22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6" name="Freeform 23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7" name="Line 24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8" name="Freeform 25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9" name="Freeform 26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0" name="Freeform 27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1" name="Freeform 28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2" name="Freeform 29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3" name="Freeform 30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4" name="Freeform 31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5" name="Freeform 32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6" name="Line 33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7" name="Line 34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8" name="Line 35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9" name="Line 36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0" name="Line 37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1" name="Freeform 38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2" name="Freeform 39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3" name="Freeform 40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4" name="Freeform 41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5" name="Freeform 42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6" name="Line 43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7" name="Freeform 44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8" name="Freeform 45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9" name="Freeform 46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0" name="Freeform 47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1" name="Freeform 48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2" name="Freeform 49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3" name="Freeform 50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4" name="Freeform 51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5" name="Freeform 52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6" name="Freeform 53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7" name="Freeform 54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8" name="Freeform 55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9" name="Line 56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0" name="Line 57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1" name="Freeform 58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2" name="Freeform 59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3" name="Freeform 60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4" name="Freeform 61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5" name="Freeform 62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6" name="Freeform 63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7" name="Freeform 64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8" name="Freeform 65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9" name="Line 66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0" name="Line 67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1" name="Freeform 68"/>
          <p:cNvSpPr>
            <a:spLocks/>
          </p:cNvSpPr>
          <p:nvPr/>
        </p:nvSpPr>
        <p:spPr bwMode="auto">
          <a:xfrm>
            <a:off x="3230563" y="39719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12" y="12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2" name="Freeform 69"/>
          <p:cNvSpPr>
            <a:spLocks/>
          </p:cNvSpPr>
          <p:nvPr/>
        </p:nvSpPr>
        <p:spPr bwMode="auto">
          <a:xfrm>
            <a:off x="3278188" y="3971925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0 h 6"/>
              <a:gd name="T4" fmla="*/ 2147483647 w 30"/>
              <a:gd name="T5" fmla="*/ 0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3" name="Freeform 70"/>
          <p:cNvSpPr>
            <a:spLocks/>
          </p:cNvSpPr>
          <p:nvPr/>
        </p:nvSpPr>
        <p:spPr bwMode="auto">
          <a:xfrm>
            <a:off x="3325813" y="3981450"/>
            <a:ext cx="47625" cy="1588"/>
          </a:xfrm>
          <a:custGeom>
            <a:avLst/>
            <a:gdLst>
              <a:gd name="T0" fmla="*/ 0 w 30"/>
              <a:gd name="T1" fmla="*/ 0 h 1588"/>
              <a:gd name="T2" fmla="*/ 2147483647 w 30"/>
              <a:gd name="T3" fmla="*/ 0 h 1588"/>
              <a:gd name="T4" fmla="*/ 2147483647 w 30"/>
              <a:gd name="T5" fmla="*/ 0 h 1588"/>
              <a:gd name="T6" fmla="*/ 0 60000 65536"/>
              <a:gd name="T7" fmla="*/ 0 60000 65536"/>
              <a:gd name="T8" fmla="*/ 0 60000 65536"/>
              <a:gd name="T9" fmla="*/ 0 w 30"/>
              <a:gd name="T10" fmla="*/ 0 h 1588"/>
              <a:gd name="T11" fmla="*/ 30 w 30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8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4" name="Freeform 71"/>
          <p:cNvSpPr>
            <a:spLocks/>
          </p:cNvSpPr>
          <p:nvPr/>
        </p:nvSpPr>
        <p:spPr bwMode="auto">
          <a:xfrm>
            <a:off x="3373438" y="39338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5" name="Line 72"/>
          <p:cNvSpPr>
            <a:spLocks noChangeShapeType="1"/>
          </p:cNvSpPr>
          <p:nvPr/>
        </p:nvSpPr>
        <p:spPr bwMode="auto">
          <a:xfrm flipV="1">
            <a:off x="3421063" y="3905250"/>
            <a:ext cx="47625" cy="285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6" name="Freeform 73"/>
          <p:cNvSpPr>
            <a:spLocks/>
          </p:cNvSpPr>
          <p:nvPr/>
        </p:nvSpPr>
        <p:spPr bwMode="auto">
          <a:xfrm>
            <a:off x="3468688" y="3886200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7" name="Freeform 74"/>
          <p:cNvSpPr>
            <a:spLocks/>
          </p:cNvSpPr>
          <p:nvPr/>
        </p:nvSpPr>
        <p:spPr bwMode="auto">
          <a:xfrm>
            <a:off x="3506788" y="3800475"/>
            <a:ext cx="47625" cy="85725"/>
          </a:xfrm>
          <a:custGeom>
            <a:avLst/>
            <a:gdLst>
              <a:gd name="T0" fmla="*/ 0 w 30"/>
              <a:gd name="T1" fmla="*/ 2147483647 h 54"/>
              <a:gd name="T2" fmla="*/ 2147483647 w 30"/>
              <a:gd name="T3" fmla="*/ 2147483647 h 54"/>
              <a:gd name="T4" fmla="*/ 2147483647 w 30"/>
              <a:gd name="T5" fmla="*/ 2147483647 h 54"/>
              <a:gd name="T6" fmla="*/ 2147483647 w 30"/>
              <a:gd name="T7" fmla="*/ 0 h 54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54"/>
              <a:gd name="T14" fmla="*/ 30 w 30"/>
              <a:gd name="T15" fmla="*/ 54 h 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54">
                <a:moveTo>
                  <a:pt x="0" y="54"/>
                </a:moveTo>
                <a:lnTo>
                  <a:pt x="6" y="42"/>
                </a:lnTo>
                <a:lnTo>
                  <a:pt x="12" y="3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8" name="Freeform 75"/>
          <p:cNvSpPr>
            <a:spLocks/>
          </p:cNvSpPr>
          <p:nvPr/>
        </p:nvSpPr>
        <p:spPr bwMode="auto">
          <a:xfrm>
            <a:off x="3554413" y="3695700"/>
            <a:ext cx="47625" cy="104775"/>
          </a:xfrm>
          <a:custGeom>
            <a:avLst/>
            <a:gdLst>
              <a:gd name="T0" fmla="*/ 0 w 30"/>
              <a:gd name="T1" fmla="*/ 2147483647 h 66"/>
              <a:gd name="T2" fmla="*/ 2147483647 w 30"/>
              <a:gd name="T3" fmla="*/ 2147483647 h 66"/>
              <a:gd name="T4" fmla="*/ 2147483647 w 30"/>
              <a:gd name="T5" fmla="*/ 0 h 66"/>
              <a:gd name="T6" fmla="*/ 0 60000 65536"/>
              <a:gd name="T7" fmla="*/ 0 60000 65536"/>
              <a:gd name="T8" fmla="*/ 0 60000 65536"/>
              <a:gd name="T9" fmla="*/ 0 w 30"/>
              <a:gd name="T10" fmla="*/ 0 h 66"/>
              <a:gd name="T11" fmla="*/ 30 w 30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6">
                <a:moveTo>
                  <a:pt x="0" y="66"/>
                </a:moveTo>
                <a:lnTo>
                  <a:pt x="12" y="3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9" name="Rectangle 76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0</a:t>
            </a:r>
            <a:endParaRPr lang="en-US" sz="2000">
              <a:latin typeface="Arial" charset="0"/>
            </a:endParaRPr>
          </a:p>
        </p:txBody>
      </p:sp>
      <p:sp>
        <p:nvSpPr>
          <p:cNvPr id="52300" name="Rectangle 77"/>
          <p:cNvSpPr>
            <a:spLocks noChangeArrowheads="1"/>
          </p:cNvSpPr>
          <p:nvPr/>
        </p:nvSpPr>
        <p:spPr bwMode="auto">
          <a:xfrm>
            <a:off x="823913" y="355282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8</a:t>
            </a:r>
            <a:endParaRPr lang="en-US" sz="2000">
              <a:latin typeface="Arial" charset="0"/>
            </a:endParaRPr>
          </a:p>
        </p:txBody>
      </p:sp>
      <p:sp>
        <p:nvSpPr>
          <p:cNvPr id="52301" name="Rectangle 78"/>
          <p:cNvSpPr>
            <a:spLocks noChangeArrowheads="1"/>
          </p:cNvSpPr>
          <p:nvPr/>
        </p:nvSpPr>
        <p:spPr bwMode="auto">
          <a:xfrm>
            <a:off x="700088" y="1479550"/>
            <a:ext cx="2397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16</a:t>
            </a:r>
            <a:endParaRPr lang="en-US" sz="2000">
              <a:latin typeface="Arial" charset="0"/>
            </a:endParaRPr>
          </a:p>
        </p:txBody>
      </p:sp>
      <p:sp>
        <p:nvSpPr>
          <p:cNvPr id="52302" name="Rectangle 79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1950</a:t>
            </a:r>
            <a:endParaRPr lang="en-US" sz="2000">
              <a:latin typeface="Arial" charset="0"/>
            </a:endParaRPr>
          </a:p>
        </p:txBody>
      </p:sp>
      <p:sp>
        <p:nvSpPr>
          <p:cNvPr id="52303" name="Rectangle 80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2000</a:t>
            </a:r>
            <a:endParaRPr lang="en-US" sz="2000">
              <a:latin typeface="Arial" charset="0"/>
            </a:endParaRPr>
          </a:p>
        </p:txBody>
      </p:sp>
      <p:sp>
        <p:nvSpPr>
          <p:cNvPr id="52304" name="Rectangle 81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2050</a:t>
            </a:r>
            <a:endParaRPr lang="en-US" sz="2000">
              <a:latin typeface="Arial" charset="0"/>
            </a:endParaRPr>
          </a:p>
        </p:txBody>
      </p:sp>
      <p:sp>
        <p:nvSpPr>
          <p:cNvPr id="52305" name="Rectangle 82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2100</a:t>
            </a:r>
            <a:endParaRPr lang="en-US" sz="2000">
              <a:latin typeface="Arial" charset="0"/>
            </a:endParaRPr>
          </a:p>
        </p:txBody>
      </p:sp>
      <p:sp>
        <p:nvSpPr>
          <p:cNvPr id="52306" name="Freeform 83"/>
          <p:cNvSpPr>
            <a:spLocks/>
          </p:cNvSpPr>
          <p:nvPr/>
        </p:nvSpPr>
        <p:spPr bwMode="auto">
          <a:xfrm>
            <a:off x="1128713" y="3694113"/>
            <a:ext cx="2476500" cy="1611312"/>
          </a:xfrm>
          <a:custGeom>
            <a:avLst/>
            <a:gdLst>
              <a:gd name="T0" fmla="*/ 2147483647 w 1560"/>
              <a:gd name="T1" fmla="*/ 2147483647 h 1015"/>
              <a:gd name="T2" fmla="*/ 2147483647 w 1560"/>
              <a:gd name="T3" fmla="*/ 2147483647 h 1015"/>
              <a:gd name="T4" fmla="*/ 2147483647 w 1560"/>
              <a:gd name="T5" fmla="*/ 2147483647 h 1015"/>
              <a:gd name="T6" fmla="*/ 2147483647 w 1560"/>
              <a:gd name="T7" fmla="*/ 2147483647 h 1015"/>
              <a:gd name="T8" fmla="*/ 2147483647 w 1560"/>
              <a:gd name="T9" fmla="*/ 2147483647 h 1015"/>
              <a:gd name="T10" fmla="*/ 2147483647 w 1560"/>
              <a:gd name="T11" fmla="*/ 2147483647 h 1015"/>
              <a:gd name="T12" fmla="*/ 2147483647 w 1560"/>
              <a:gd name="T13" fmla="*/ 2147483647 h 1015"/>
              <a:gd name="T14" fmla="*/ 2147483647 w 1560"/>
              <a:gd name="T15" fmla="*/ 2147483647 h 1015"/>
              <a:gd name="T16" fmla="*/ 2147483647 w 1560"/>
              <a:gd name="T17" fmla="*/ 2147483647 h 1015"/>
              <a:gd name="T18" fmla="*/ 2147483647 w 1560"/>
              <a:gd name="T19" fmla="*/ 2147483647 h 1015"/>
              <a:gd name="T20" fmla="*/ 2147483647 w 1560"/>
              <a:gd name="T21" fmla="*/ 2147483647 h 1015"/>
              <a:gd name="T22" fmla="*/ 2147483647 w 1560"/>
              <a:gd name="T23" fmla="*/ 2147483647 h 1015"/>
              <a:gd name="T24" fmla="*/ 2147483647 w 1560"/>
              <a:gd name="T25" fmla="*/ 2147483647 h 1015"/>
              <a:gd name="T26" fmla="*/ 2147483647 w 1560"/>
              <a:gd name="T27" fmla="*/ 2147483647 h 1015"/>
              <a:gd name="T28" fmla="*/ 2147483647 w 1560"/>
              <a:gd name="T29" fmla="*/ 2147483647 h 1015"/>
              <a:gd name="T30" fmla="*/ 2147483647 w 1560"/>
              <a:gd name="T31" fmla="*/ 2147483647 h 1015"/>
              <a:gd name="T32" fmla="*/ 2147483647 w 1560"/>
              <a:gd name="T33" fmla="*/ 2147483647 h 1015"/>
              <a:gd name="T34" fmla="*/ 2147483647 w 1560"/>
              <a:gd name="T35" fmla="*/ 2147483647 h 1015"/>
              <a:gd name="T36" fmla="*/ 2147483647 w 1560"/>
              <a:gd name="T37" fmla="*/ 2147483647 h 1015"/>
              <a:gd name="T38" fmla="*/ 2147483647 w 1560"/>
              <a:gd name="T39" fmla="*/ 2147483647 h 1015"/>
              <a:gd name="T40" fmla="*/ 2147483647 w 1560"/>
              <a:gd name="T41" fmla="*/ 2147483647 h 1015"/>
              <a:gd name="T42" fmla="*/ 2147483647 w 1560"/>
              <a:gd name="T43" fmla="*/ 2147483647 h 1015"/>
              <a:gd name="T44" fmla="*/ 2147483647 w 1560"/>
              <a:gd name="T45" fmla="*/ 2147483647 h 1015"/>
              <a:gd name="T46" fmla="*/ 2147483647 w 1560"/>
              <a:gd name="T47" fmla="*/ 2147483647 h 1015"/>
              <a:gd name="T48" fmla="*/ 2147483647 w 1560"/>
              <a:gd name="T49" fmla="*/ 2147483647 h 1015"/>
              <a:gd name="T50" fmla="*/ 2147483647 w 1560"/>
              <a:gd name="T51" fmla="*/ 2147483647 h 1015"/>
              <a:gd name="T52" fmla="*/ 2147483647 w 1560"/>
              <a:gd name="T53" fmla="*/ 2147483647 h 1015"/>
              <a:gd name="T54" fmla="*/ 2147483647 w 1560"/>
              <a:gd name="T55" fmla="*/ 2147483647 h 1015"/>
              <a:gd name="T56" fmla="*/ 2147483647 w 1560"/>
              <a:gd name="T57" fmla="*/ 2147483647 h 1015"/>
              <a:gd name="T58" fmla="*/ 2147483647 w 1560"/>
              <a:gd name="T59" fmla="*/ 2147483647 h 1015"/>
              <a:gd name="T60" fmla="*/ 2147483647 w 1560"/>
              <a:gd name="T61" fmla="*/ 2147483647 h 1015"/>
              <a:gd name="T62" fmla="*/ 2147483647 w 1560"/>
              <a:gd name="T63" fmla="*/ 2147483647 h 1015"/>
              <a:gd name="T64" fmla="*/ 2147483647 w 1560"/>
              <a:gd name="T65" fmla="*/ 2147483647 h 1015"/>
              <a:gd name="T66" fmla="*/ 2147483647 w 1560"/>
              <a:gd name="T67" fmla="*/ 2147483647 h 1015"/>
              <a:gd name="T68" fmla="*/ 2147483647 w 1560"/>
              <a:gd name="T69" fmla="*/ 2147483647 h 1015"/>
              <a:gd name="T70" fmla="*/ 2147483647 w 1560"/>
              <a:gd name="T71" fmla="*/ 2147483647 h 1015"/>
              <a:gd name="T72" fmla="*/ 2147483647 w 1560"/>
              <a:gd name="T73" fmla="*/ 2147483647 h 1015"/>
              <a:gd name="T74" fmla="*/ 2147483647 w 1560"/>
              <a:gd name="T75" fmla="*/ 2147483647 h 1015"/>
              <a:gd name="T76" fmla="*/ 2147483647 w 1560"/>
              <a:gd name="T77" fmla="*/ 2147483647 h 1015"/>
              <a:gd name="T78" fmla="*/ 2147483647 w 1560"/>
              <a:gd name="T79" fmla="*/ 2147483647 h 1015"/>
              <a:gd name="T80" fmla="*/ 2147483647 w 1560"/>
              <a:gd name="T81" fmla="*/ 2147483647 h 1015"/>
              <a:gd name="T82" fmla="*/ 2147483647 w 1560"/>
              <a:gd name="T83" fmla="*/ 0 h 101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560"/>
              <a:gd name="T127" fmla="*/ 0 h 1015"/>
              <a:gd name="T128" fmla="*/ 1560 w 1560"/>
              <a:gd name="T129" fmla="*/ 1015 h 101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560" h="1015">
                <a:moveTo>
                  <a:pt x="0" y="1015"/>
                </a:moveTo>
                <a:cubicBezTo>
                  <a:pt x="12" y="1009"/>
                  <a:pt x="24" y="1003"/>
                  <a:pt x="35" y="999"/>
                </a:cubicBezTo>
                <a:cubicBezTo>
                  <a:pt x="46" y="995"/>
                  <a:pt x="58" y="991"/>
                  <a:pt x="66" y="990"/>
                </a:cubicBezTo>
                <a:cubicBezTo>
                  <a:pt x="74" y="989"/>
                  <a:pt x="79" y="993"/>
                  <a:pt x="86" y="993"/>
                </a:cubicBezTo>
                <a:cubicBezTo>
                  <a:pt x="93" y="993"/>
                  <a:pt x="98" y="997"/>
                  <a:pt x="107" y="990"/>
                </a:cubicBezTo>
                <a:cubicBezTo>
                  <a:pt x="116" y="983"/>
                  <a:pt x="131" y="959"/>
                  <a:pt x="138" y="951"/>
                </a:cubicBezTo>
                <a:cubicBezTo>
                  <a:pt x="145" y="943"/>
                  <a:pt x="146" y="945"/>
                  <a:pt x="150" y="942"/>
                </a:cubicBezTo>
                <a:cubicBezTo>
                  <a:pt x="154" y="939"/>
                  <a:pt x="160" y="938"/>
                  <a:pt x="165" y="934"/>
                </a:cubicBezTo>
                <a:cubicBezTo>
                  <a:pt x="170" y="930"/>
                  <a:pt x="173" y="922"/>
                  <a:pt x="180" y="919"/>
                </a:cubicBezTo>
                <a:cubicBezTo>
                  <a:pt x="187" y="916"/>
                  <a:pt x="201" y="917"/>
                  <a:pt x="210" y="915"/>
                </a:cubicBezTo>
                <a:cubicBezTo>
                  <a:pt x="219" y="913"/>
                  <a:pt x="227" y="910"/>
                  <a:pt x="233" y="907"/>
                </a:cubicBezTo>
                <a:cubicBezTo>
                  <a:pt x="239" y="904"/>
                  <a:pt x="244" y="899"/>
                  <a:pt x="249" y="895"/>
                </a:cubicBezTo>
                <a:cubicBezTo>
                  <a:pt x="254" y="891"/>
                  <a:pt x="258" y="889"/>
                  <a:pt x="263" y="885"/>
                </a:cubicBezTo>
                <a:cubicBezTo>
                  <a:pt x="268" y="881"/>
                  <a:pt x="273" y="871"/>
                  <a:pt x="278" y="868"/>
                </a:cubicBezTo>
                <a:cubicBezTo>
                  <a:pt x="283" y="865"/>
                  <a:pt x="288" y="868"/>
                  <a:pt x="294" y="867"/>
                </a:cubicBezTo>
                <a:cubicBezTo>
                  <a:pt x="300" y="866"/>
                  <a:pt x="307" y="865"/>
                  <a:pt x="312" y="864"/>
                </a:cubicBezTo>
                <a:cubicBezTo>
                  <a:pt x="317" y="863"/>
                  <a:pt x="322" y="861"/>
                  <a:pt x="327" y="858"/>
                </a:cubicBezTo>
                <a:cubicBezTo>
                  <a:pt x="332" y="855"/>
                  <a:pt x="339" y="851"/>
                  <a:pt x="345" y="847"/>
                </a:cubicBezTo>
                <a:cubicBezTo>
                  <a:pt x="351" y="843"/>
                  <a:pt x="356" y="840"/>
                  <a:pt x="366" y="831"/>
                </a:cubicBezTo>
                <a:cubicBezTo>
                  <a:pt x="376" y="822"/>
                  <a:pt x="394" y="802"/>
                  <a:pt x="404" y="793"/>
                </a:cubicBezTo>
                <a:cubicBezTo>
                  <a:pt x="414" y="784"/>
                  <a:pt x="418" y="785"/>
                  <a:pt x="426" y="778"/>
                </a:cubicBezTo>
                <a:cubicBezTo>
                  <a:pt x="434" y="771"/>
                  <a:pt x="443" y="758"/>
                  <a:pt x="452" y="751"/>
                </a:cubicBezTo>
                <a:cubicBezTo>
                  <a:pt x="461" y="744"/>
                  <a:pt x="471" y="743"/>
                  <a:pt x="482" y="735"/>
                </a:cubicBezTo>
                <a:cubicBezTo>
                  <a:pt x="493" y="727"/>
                  <a:pt x="506" y="713"/>
                  <a:pt x="516" y="703"/>
                </a:cubicBezTo>
                <a:cubicBezTo>
                  <a:pt x="526" y="693"/>
                  <a:pt x="536" y="685"/>
                  <a:pt x="543" y="675"/>
                </a:cubicBezTo>
                <a:cubicBezTo>
                  <a:pt x="550" y="665"/>
                  <a:pt x="550" y="656"/>
                  <a:pt x="557" y="646"/>
                </a:cubicBezTo>
                <a:cubicBezTo>
                  <a:pt x="564" y="636"/>
                  <a:pt x="578" y="624"/>
                  <a:pt x="587" y="616"/>
                </a:cubicBezTo>
                <a:cubicBezTo>
                  <a:pt x="596" y="608"/>
                  <a:pt x="602" y="606"/>
                  <a:pt x="609" y="598"/>
                </a:cubicBezTo>
                <a:cubicBezTo>
                  <a:pt x="616" y="590"/>
                  <a:pt x="622" y="578"/>
                  <a:pt x="629" y="568"/>
                </a:cubicBezTo>
                <a:cubicBezTo>
                  <a:pt x="636" y="558"/>
                  <a:pt x="645" y="544"/>
                  <a:pt x="651" y="538"/>
                </a:cubicBezTo>
                <a:cubicBezTo>
                  <a:pt x="657" y="532"/>
                  <a:pt x="662" y="535"/>
                  <a:pt x="668" y="534"/>
                </a:cubicBezTo>
                <a:cubicBezTo>
                  <a:pt x="674" y="533"/>
                  <a:pt x="681" y="533"/>
                  <a:pt x="689" y="534"/>
                </a:cubicBezTo>
                <a:cubicBezTo>
                  <a:pt x="697" y="535"/>
                  <a:pt x="710" y="542"/>
                  <a:pt x="717" y="540"/>
                </a:cubicBezTo>
                <a:cubicBezTo>
                  <a:pt x="724" y="538"/>
                  <a:pt x="724" y="527"/>
                  <a:pt x="729" y="520"/>
                </a:cubicBezTo>
                <a:cubicBezTo>
                  <a:pt x="734" y="513"/>
                  <a:pt x="740" y="504"/>
                  <a:pt x="747" y="496"/>
                </a:cubicBezTo>
                <a:cubicBezTo>
                  <a:pt x="754" y="488"/>
                  <a:pt x="766" y="480"/>
                  <a:pt x="774" y="474"/>
                </a:cubicBezTo>
                <a:cubicBezTo>
                  <a:pt x="782" y="468"/>
                  <a:pt x="790" y="466"/>
                  <a:pt x="797" y="459"/>
                </a:cubicBezTo>
                <a:cubicBezTo>
                  <a:pt x="804" y="452"/>
                  <a:pt x="811" y="437"/>
                  <a:pt x="815" y="430"/>
                </a:cubicBezTo>
                <a:cubicBezTo>
                  <a:pt x="819" y="423"/>
                  <a:pt x="820" y="422"/>
                  <a:pt x="824" y="418"/>
                </a:cubicBezTo>
                <a:cubicBezTo>
                  <a:pt x="828" y="414"/>
                  <a:pt x="832" y="407"/>
                  <a:pt x="837" y="406"/>
                </a:cubicBezTo>
                <a:cubicBezTo>
                  <a:pt x="842" y="405"/>
                  <a:pt x="849" y="408"/>
                  <a:pt x="855" y="412"/>
                </a:cubicBezTo>
                <a:cubicBezTo>
                  <a:pt x="861" y="416"/>
                  <a:pt x="869" y="425"/>
                  <a:pt x="876" y="430"/>
                </a:cubicBezTo>
                <a:cubicBezTo>
                  <a:pt x="883" y="435"/>
                  <a:pt x="890" y="442"/>
                  <a:pt x="896" y="445"/>
                </a:cubicBezTo>
                <a:cubicBezTo>
                  <a:pt x="902" y="448"/>
                  <a:pt x="908" y="447"/>
                  <a:pt x="915" y="448"/>
                </a:cubicBezTo>
                <a:cubicBezTo>
                  <a:pt x="922" y="449"/>
                  <a:pt x="933" y="453"/>
                  <a:pt x="939" y="453"/>
                </a:cubicBezTo>
                <a:cubicBezTo>
                  <a:pt x="945" y="453"/>
                  <a:pt x="949" y="454"/>
                  <a:pt x="954" y="451"/>
                </a:cubicBezTo>
                <a:cubicBezTo>
                  <a:pt x="959" y="448"/>
                  <a:pt x="966" y="441"/>
                  <a:pt x="971" y="435"/>
                </a:cubicBezTo>
                <a:cubicBezTo>
                  <a:pt x="976" y="429"/>
                  <a:pt x="980" y="423"/>
                  <a:pt x="984" y="418"/>
                </a:cubicBezTo>
                <a:cubicBezTo>
                  <a:pt x="988" y="413"/>
                  <a:pt x="989" y="410"/>
                  <a:pt x="993" y="406"/>
                </a:cubicBezTo>
                <a:cubicBezTo>
                  <a:pt x="997" y="402"/>
                  <a:pt x="1006" y="397"/>
                  <a:pt x="1011" y="393"/>
                </a:cubicBezTo>
                <a:cubicBezTo>
                  <a:pt x="1016" y="389"/>
                  <a:pt x="1020" y="384"/>
                  <a:pt x="1026" y="379"/>
                </a:cubicBezTo>
                <a:cubicBezTo>
                  <a:pt x="1032" y="374"/>
                  <a:pt x="1040" y="365"/>
                  <a:pt x="1047" y="360"/>
                </a:cubicBezTo>
                <a:cubicBezTo>
                  <a:pt x="1054" y="355"/>
                  <a:pt x="1061" y="352"/>
                  <a:pt x="1067" y="346"/>
                </a:cubicBezTo>
                <a:cubicBezTo>
                  <a:pt x="1073" y="340"/>
                  <a:pt x="1079" y="329"/>
                  <a:pt x="1085" y="322"/>
                </a:cubicBezTo>
                <a:cubicBezTo>
                  <a:pt x="1091" y="315"/>
                  <a:pt x="1098" y="308"/>
                  <a:pt x="1106" y="303"/>
                </a:cubicBezTo>
                <a:cubicBezTo>
                  <a:pt x="1114" y="298"/>
                  <a:pt x="1126" y="293"/>
                  <a:pt x="1134" y="289"/>
                </a:cubicBezTo>
                <a:cubicBezTo>
                  <a:pt x="1142" y="285"/>
                  <a:pt x="1149" y="282"/>
                  <a:pt x="1154" y="279"/>
                </a:cubicBezTo>
                <a:cubicBezTo>
                  <a:pt x="1159" y="276"/>
                  <a:pt x="1161" y="271"/>
                  <a:pt x="1164" y="268"/>
                </a:cubicBezTo>
                <a:cubicBezTo>
                  <a:pt x="1167" y="265"/>
                  <a:pt x="1169" y="261"/>
                  <a:pt x="1173" y="261"/>
                </a:cubicBezTo>
                <a:cubicBezTo>
                  <a:pt x="1177" y="261"/>
                  <a:pt x="1184" y="264"/>
                  <a:pt x="1190" y="267"/>
                </a:cubicBezTo>
                <a:cubicBezTo>
                  <a:pt x="1196" y="270"/>
                  <a:pt x="1204" y="277"/>
                  <a:pt x="1212" y="279"/>
                </a:cubicBezTo>
                <a:cubicBezTo>
                  <a:pt x="1220" y="281"/>
                  <a:pt x="1229" y="280"/>
                  <a:pt x="1238" y="277"/>
                </a:cubicBezTo>
                <a:cubicBezTo>
                  <a:pt x="1247" y="274"/>
                  <a:pt x="1258" y="264"/>
                  <a:pt x="1265" y="259"/>
                </a:cubicBezTo>
                <a:cubicBezTo>
                  <a:pt x="1272" y="254"/>
                  <a:pt x="1278" y="253"/>
                  <a:pt x="1283" y="249"/>
                </a:cubicBezTo>
                <a:cubicBezTo>
                  <a:pt x="1288" y="245"/>
                  <a:pt x="1291" y="243"/>
                  <a:pt x="1296" y="238"/>
                </a:cubicBezTo>
                <a:cubicBezTo>
                  <a:pt x="1301" y="233"/>
                  <a:pt x="1309" y="226"/>
                  <a:pt x="1313" y="220"/>
                </a:cubicBezTo>
                <a:cubicBezTo>
                  <a:pt x="1317" y="214"/>
                  <a:pt x="1319" y="209"/>
                  <a:pt x="1323" y="204"/>
                </a:cubicBezTo>
                <a:cubicBezTo>
                  <a:pt x="1327" y="199"/>
                  <a:pt x="1331" y="193"/>
                  <a:pt x="1335" y="189"/>
                </a:cubicBezTo>
                <a:cubicBezTo>
                  <a:pt x="1339" y="185"/>
                  <a:pt x="1345" y="183"/>
                  <a:pt x="1349" y="180"/>
                </a:cubicBezTo>
                <a:cubicBezTo>
                  <a:pt x="1353" y="177"/>
                  <a:pt x="1355" y="174"/>
                  <a:pt x="1359" y="174"/>
                </a:cubicBezTo>
                <a:cubicBezTo>
                  <a:pt x="1363" y="174"/>
                  <a:pt x="1371" y="177"/>
                  <a:pt x="1376" y="178"/>
                </a:cubicBezTo>
                <a:cubicBezTo>
                  <a:pt x="1381" y="179"/>
                  <a:pt x="1386" y="181"/>
                  <a:pt x="1392" y="181"/>
                </a:cubicBezTo>
                <a:cubicBezTo>
                  <a:pt x="1398" y="181"/>
                  <a:pt x="1407" y="182"/>
                  <a:pt x="1413" y="180"/>
                </a:cubicBezTo>
                <a:cubicBezTo>
                  <a:pt x="1419" y="178"/>
                  <a:pt x="1423" y="172"/>
                  <a:pt x="1427" y="168"/>
                </a:cubicBezTo>
                <a:cubicBezTo>
                  <a:pt x="1431" y="164"/>
                  <a:pt x="1434" y="158"/>
                  <a:pt x="1439" y="154"/>
                </a:cubicBezTo>
                <a:cubicBezTo>
                  <a:pt x="1444" y="150"/>
                  <a:pt x="1450" y="147"/>
                  <a:pt x="1455" y="144"/>
                </a:cubicBezTo>
                <a:cubicBezTo>
                  <a:pt x="1460" y="141"/>
                  <a:pt x="1464" y="138"/>
                  <a:pt x="1470" y="135"/>
                </a:cubicBezTo>
                <a:cubicBezTo>
                  <a:pt x="1476" y="132"/>
                  <a:pt x="1484" y="132"/>
                  <a:pt x="1490" y="126"/>
                </a:cubicBezTo>
                <a:cubicBezTo>
                  <a:pt x="1496" y="120"/>
                  <a:pt x="1503" y="108"/>
                  <a:pt x="1508" y="100"/>
                </a:cubicBezTo>
                <a:cubicBezTo>
                  <a:pt x="1513" y="92"/>
                  <a:pt x="1516" y="84"/>
                  <a:pt x="1520" y="76"/>
                </a:cubicBezTo>
                <a:cubicBezTo>
                  <a:pt x="1524" y="68"/>
                  <a:pt x="1528" y="62"/>
                  <a:pt x="1532" y="54"/>
                </a:cubicBezTo>
                <a:cubicBezTo>
                  <a:pt x="1536" y="46"/>
                  <a:pt x="1542" y="34"/>
                  <a:pt x="1545" y="27"/>
                </a:cubicBezTo>
                <a:cubicBezTo>
                  <a:pt x="1548" y="20"/>
                  <a:pt x="1549" y="17"/>
                  <a:pt x="1551" y="13"/>
                </a:cubicBezTo>
                <a:cubicBezTo>
                  <a:pt x="1553" y="9"/>
                  <a:pt x="1558" y="3"/>
                  <a:pt x="1560" y="0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7" name="Line 84"/>
          <p:cNvSpPr>
            <a:spLocks noChangeShapeType="1"/>
          </p:cNvSpPr>
          <p:nvPr/>
        </p:nvSpPr>
        <p:spPr bwMode="auto">
          <a:xfrm flipV="1">
            <a:off x="3759200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8" name="Line 85"/>
          <p:cNvSpPr>
            <a:spLocks noChangeShapeType="1"/>
          </p:cNvSpPr>
          <p:nvPr/>
        </p:nvSpPr>
        <p:spPr bwMode="auto">
          <a:xfrm>
            <a:off x="4953000" y="3848100"/>
            <a:ext cx="2413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9" name="Line 86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0" name="AutoShape 87"/>
          <p:cNvSpPr>
            <a:spLocks noChangeArrowheads="1"/>
          </p:cNvSpPr>
          <p:nvPr/>
        </p:nvSpPr>
        <p:spPr bwMode="auto">
          <a:xfrm>
            <a:off x="431800" y="4711700"/>
            <a:ext cx="431800" cy="3429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2311" name="Line 88"/>
          <p:cNvSpPr>
            <a:spLocks noChangeShapeType="1"/>
          </p:cNvSpPr>
          <p:nvPr/>
        </p:nvSpPr>
        <p:spPr bwMode="auto">
          <a:xfrm>
            <a:off x="850900" y="5054600"/>
            <a:ext cx="2413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2" name="Line 91"/>
          <p:cNvSpPr>
            <a:spLocks noChangeShapeType="1"/>
          </p:cNvSpPr>
          <p:nvPr/>
        </p:nvSpPr>
        <p:spPr bwMode="auto">
          <a:xfrm>
            <a:off x="6007100" y="3657600"/>
            <a:ext cx="1930400" cy="119380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3" name="Line 92"/>
          <p:cNvSpPr>
            <a:spLocks noChangeShapeType="1"/>
          </p:cNvSpPr>
          <p:nvPr/>
        </p:nvSpPr>
        <p:spPr bwMode="auto">
          <a:xfrm flipV="1">
            <a:off x="3708400" y="1882775"/>
            <a:ext cx="2320925" cy="177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4" name="Line 93"/>
          <p:cNvSpPr>
            <a:spLocks noChangeShapeType="1"/>
          </p:cNvSpPr>
          <p:nvPr/>
        </p:nvSpPr>
        <p:spPr bwMode="auto">
          <a:xfrm flipV="1">
            <a:off x="3736975" y="2130425"/>
            <a:ext cx="2301875" cy="152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5" name="Line 94"/>
          <p:cNvSpPr>
            <a:spLocks noChangeShapeType="1"/>
          </p:cNvSpPr>
          <p:nvPr/>
        </p:nvSpPr>
        <p:spPr bwMode="auto">
          <a:xfrm flipV="1">
            <a:off x="3736975" y="2374900"/>
            <a:ext cx="2289175" cy="127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6" name="Line 95"/>
          <p:cNvSpPr>
            <a:spLocks noChangeShapeType="1"/>
          </p:cNvSpPr>
          <p:nvPr/>
        </p:nvSpPr>
        <p:spPr bwMode="auto">
          <a:xfrm flipV="1">
            <a:off x="3765550" y="2619375"/>
            <a:ext cx="2257425" cy="1022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7" name="Line 96"/>
          <p:cNvSpPr>
            <a:spLocks noChangeShapeType="1"/>
          </p:cNvSpPr>
          <p:nvPr/>
        </p:nvSpPr>
        <p:spPr bwMode="auto">
          <a:xfrm flipV="1">
            <a:off x="3736975" y="2886075"/>
            <a:ext cx="2282825" cy="765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8" name="Line 97"/>
          <p:cNvSpPr>
            <a:spLocks noChangeShapeType="1"/>
          </p:cNvSpPr>
          <p:nvPr/>
        </p:nvSpPr>
        <p:spPr bwMode="auto">
          <a:xfrm flipV="1">
            <a:off x="3736975" y="3130550"/>
            <a:ext cx="2298700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9" name="Line 98"/>
          <p:cNvSpPr>
            <a:spLocks noChangeShapeType="1"/>
          </p:cNvSpPr>
          <p:nvPr/>
        </p:nvSpPr>
        <p:spPr bwMode="auto">
          <a:xfrm flipV="1">
            <a:off x="3749675" y="3384550"/>
            <a:ext cx="22733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0" name="Text Box 99"/>
          <p:cNvSpPr txBox="1">
            <a:spLocks noChangeArrowheads="1"/>
          </p:cNvSpPr>
          <p:nvPr/>
        </p:nvSpPr>
        <p:spPr bwMode="auto">
          <a:xfrm>
            <a:off x="6413500" y="1460500"/>
            <a:ext cx="10080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latin typeface="Arial" charset="0"/>
              </a:rPr>
              <a:t>16 GtC/y</a:t>
            </a:r>
          </a:p>
        </p:txBody>
      </p:sp>
      <p:sp>
        <p:nvSpPr>
          <p:cNvPr id="52321" name="Line 100"/>
          <p:cNvSpPr>
            <a:spLocks noChangeShapeType="1"/>
          </p:cNvSpPr>
          <p:nvPr/>
        </p:nvSpPr>
        <p:spPr bwMode="auto">
          <a:xfrm flipH="1">
            <a:off x="6057900" y="1625600"/>
            <a:ext cx="333375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1029" name="Text Box 101"/>
          <p:cNvSpPr txBox="1">
            <a:spLocks noChangeArrowheads="1"/>
          </p:cNvSpPr>
          <p:nvPr/>
        </p:nvSpPr>
        <p:spPr bwMode="auto">
          <a:xfrm>
            <a:off x="6416675" y="2306638"/>
            <a:ext cx="1697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latin typeface="Arial" charset="0"/>
              </a:rPr>
              <a:t>Eight </a:t>
            </a:r>
            <a:r>
              <a:rPr lang="ja-JP" altLang="en-US" sz="1600" b="1">
                <a:latin typeface="Arial" charset="0"/>
              </a:rPr>
              <a:t>“</a:t>
            </a:r>
            <a:r>
              <a:rPr lang="en-US" altLang="ja-JP" sz="1600" b="1">
                <a:latin typeface="Arial" charset="0"/>
              </a:rPr>
              <a:t>wedges</a:t>
            </a:r>
            <a:r>
              <a:rPr lang="ja-JP" altLang="en-US" sz="1600" b="1">
                <a:latin typeface="Arial" charset="0"/>
              </a:rPr>
              <a:t>”</a:t>
            </a:r>
            <a:endParaRPr lang="en-US" sz="1600" b="1">
              <a:latin typeface="Arial" charset="0"/>
            </a:endParaRPr>
          </a:p>
        </p:txBody>
      </p:sp>
      <p:sp>
        <p:nvSpPr>
          <p:cNvPr id="381030" name="Line 102"/>
          <p:cNvSpPr>
            <a:spLocks noChangeShapeType="1"/>
          </p:cNvSpPr>
          <p:nvPr/>
        </p:nvSpPr>
        <p:spPr bwMode="auto">
          <a:xfrm flipH="1" flipV="1">
            <a:off x="6102350" y="2489200"/>
            <a:ext cx="317500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1031" name="Text Box 103"/>
          <p:cNvSpPr txBox="1">
            <a:spLocks noChangeArrowheads="1"/>
          </p:cNvSpPr>
          <p:nvPr/>
        </p:nvSpPr>
        <p:spPr bwMode="auto">
          <a:xfrm>
            <a:off x="6578600" y="3130550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latin typeface="Arial" charset="0"/>
              </a:rPr>
              <a:t>Goal: In 50 years, same</a:t>
            </a:r>
          </a:p>
          <a:p>
            <a:pPr eaLnBrk="1" hangingPunct="1"/>
            <a:r>
              <a:rPr lang="en-US" sz="1200" b="1">
                <a:latin typeface="Arial" charset="0"/>
              </a:rPr>
              <a:t>global emissions as today</a:t>
            </a:r>
          </a:p>
        </p:txBody>
      </p:sp>
      <p:sp>
        <p:nvSpPr>
          <p:cNvPr id="52325" name="Oval 104"/>
          <p:cNvSpPr>
            <a:spLocks noChangeAspect="1" noChangeArrowheads="1"/>
          </p:cNvSpPr>
          <p:nvPr/>
        </p:nvSpPr>
        <p:spPr bwMode="auto">
          <a:xfrm>
            <a:off x="5840413" y="3495675"/>
            <a:ext cx="357187" cy="3540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2326" name="Line 105"/>
          <p:cNvSpPr>
            <a:spLocks noChangeShapeType="1"/>
          </p:cNvSpPr>
          <p:nvPr/>
        </p:nvSpPr>
        <p:spPr bwMode="auto">
          <a:xfrm flipH="1">
            <a:off x="6261100" y="3556000"/>
            <a:ext cx="24130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7" name="Line 106"/>
          <p:cNvSpPr>
            <a:spLocks noChangeShapeType="1"/>
          </p:cNvSpPr>
          <p:nvPr/>
        </p:nvSpPr>
        <p:spPr bwMode="auto">
          <a:xfrm flipV="1">
            <a:off x="3606800" y="3632200"/>
            <a:ext cx="165100" cy="7620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658" name="Rectangle 106"/>
          <p:cNvSpPr>
            <a:spLocks noChangeArrowheads="1"/>
          </p:cNvSpPr>
          <p:nvPr/>
        </p:nvSpPr>
        <p:spPr bwMode="auto">
          <a:xfrm>
            <a:off x="139700" y="-15875"/>
            <a:ext cx="883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“</a:t>
            </a:r>
            <a:r>
              <a:rPr 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Stabilization Wedges</a:t>
            </a:r>
            <a:r>
              <a:rPr lang="ja-JP" alt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”</a:t>
            </a:r>
            <a:endParaRPr lang="en-US" sz="60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52329" name="Rectangle 105"/>
          <p:cNvSpPr>
            <a:spLocks noChangeArrowheads="1"/>
          </p:cNvSpPr>
          <p:nvPr/>
        </p:nvSpPr>
        <p:spPr bwMode="auto">
          <a:xfrm>
            <a:off x="2733675" y="6488113"/>
            <a:ext cx="3363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http://www.princeton.edu/wedges/</a:t>
            </a:r>
          </a:p>
        </p:txBody>
      </p:sp>
      <p:pic>
        <p:nvPicPr>
          <p:cNvPr id="52330" name="Picture 9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029" grpId="0"/>
      <p:bldP spid="381030" grpId="0" animBg="1"/>
      <p:bldP spid="38103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>
                <a:ea typeface="ＭＳ Ｐゴシック" charset="0"/>
              </a:rPr>
              <a:t>What is a </a:t>
            </a:r>
            <a:r>
              <a:rPr lang="ja-JP" altLang="en-US" sz="6000" dirty="0">
                <a:ea typeface="ＭＳ Ｐゴシック" charset="0"/>
              </a:rPr>
              <a:t>“</a:t>
            </a:r>
            <a:r>
              <a:rPr lang="en-US" sz="6000" dirty="0">
                <a:ea typeface="ＭＳ Ｐゴシック" charset="0"/>
              </a:rPr>
              <a:t>Wedge</a:t>
            </a:r>
            <a:r>
              <a:rPr lang="ja-JP" altLang="en-US" sz="6000" dirty="0">
                <a:ea typeface="ＭＳ Ｐゴシック" charset="0"/>
              </a:rPr>
              <a:t>”</a:t>
            </a:r>
            <a:r>
              <a:rPr lang="en-US" sz="6000" dirty="0">
                <a:ea typeface="ＭＳ Ｐゴシック" charset="0"/>
              </a:rPr>
              <a:t>?</a:t>
            </a:r>
            <a:endParaRPr lang="en-US" sz="6000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381000" y="1052513"/>
            <a:ext cx="8153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</a:rPr>
              <a:t>A </a:t>
            </a:r>
            <a:r>
              <a:rPr lang="ja-JP" altLang="en-US">
                <a:latin typeface="Arial" charset="0"/>
              </a:rPr>
              <a:t>“</a:t>
            </a:r>
            <a:r>
              <a:rPr lang="en-US" altLang="ja-JP">
                <a:latin typeface="Arial" charset="0"/>
              </a:rPr>
              <a:t>wedge</a:t>
            </a:r>
            <a:r>
              <a:rPr lang="ja-JP" altLang="en-US">
                <a:latin typeface="Arial" charset="0"/>
              </a:rPr>
              <a:t>”</a:t>
            </a:r>
            <a:r>
              <a:rPr lang="en-US" altLang="ja-JP">
                <a:latin typeface="Arial" charset="0"/>
              </a:rPr>
              <a:t> is a strategy to reduce carbon emissions that </a:t>
            </a:r>
            <a:r>
              <a:rPr lang="en-US" altLang="ja-JP">
                <a:solidFill>
                  <a:srgbClr val="FF0000"/>
                </a:solidFill>
                <a:latin typeface="Arial" charset="0"/>
              </a:rPr>
              <a:t>grows</a:t>
            </a:r>
            <a:r>
              <a:rPr lang="en-US" altLang="ja-JP">
                <a:latin typeface="Arial" charset="0"/>
              </a:rPr>
              <a:t> in 50 years from zero to 1.0 GtC/yr. The strategy has </a:t>
            </a:r>
            <a:r>
              <a:rPr lang="en-US" altLang="ja-JP">
                <a:solidFill>
                  <a:srgbClr val="FF0000"/>
                </a:solidFill>
                <a:latin typeface="Arial" charset="0"/>
              </a:rPr>
              <a:t>already been commercialized at scale</a:t>
            </a:r>
            <a:r>
              <a:rPr lang="en-US" altLang="ja-JP">
                <a:latin typeface="Arial" charset="0"/>
              </a:rPr>
              <a:t> somewhere.</a:t>
            </a:r>
            <a:endParaRPr lang="en-US">
              <a:latin typeface="Arial" charset="0"/>
            </a:endParaRPr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7289800" y="26749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54276" name="AutoShape 5"/>
          <p:cNvSpPr>
            <a:spLocks noChangeArrowheads="1"/>
          </p:cNvSpPr>
          <p:nvPr/>
        </p:nvSpPr>
        <p:spPr bwMode="auto">
          <a:xfrm flipH="1">
            <a:off x="838200" y="2517775"/>
            <a:ext cx="5768975" cy="1885950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      </a:t>
            </a:r>
          </a:p>
        </p:txBody>
      </p:sp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7304088" y="3171825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1 GtC/yr</a:t>
            </a:r>
          </a:p>
        </p:txBody>
      </p:sp>
      <p:sp>
        <p:nvSpPr>
          <p:cNvPr id="54278" name="Line 7"/>
          <p:cNvSpPr>
            <a:spLocks noChangeShapeType="1"/>
          </p:cNvSpPr>
          <p:nvPr/>
        </p:nvSpPr>
        <p:spPr bwMode="auto">
          <a:xfrm flipH="1">
            <a:off x="6707188" y="3473450"/>
            <a:ext cx="614362" cy="820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9" name="Line 8"/>
          <p:cNvSpPr>
            <a:spLocks noChangeShapeType="1"/>
          </p:cNvSpPr>
          <p:nvPr/>
        </p:nvSpPr>
        <p:spPr bwMode="auto">
          <a:xfrm>
            <a:off x="6707188" y="2600325"/>
            <a:ext cx="604837" cy="86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0" name="Text Box 9"/>
          <p:cNvSpPr txBox="1">
            <a:spLocks noChangeArrowheads="1"/>
          </p:cNvSpPr>
          <p:nvPr/>
        </p:nvSpPr>
        <p:spPr bwMode="auto">
          <a:xfrm>
            <a:off x="3279775" y="4510088"/>
            <a:ext cx="11033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50 years</a:t>
            </a:r>
          </a:p>
        </p:txBody>
      </p:sp>
      <p:sp>
        <p:nvSpPr>
          <p:cNvPr id="54281" name="Line 10"/>
          <p:cNvSpPr>
            <a:spLocks noChangeShapeType="1"/>
          </p:cNvSpPr>
          <p:nvPr/>
        </p:nvSpPr>
        <p:spPr bwMode="auto">
          <a:xfrm>
            <a:off x="4556125" y="4772025"/>
            <a:ext cx="2022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2" name="Line 11"/>
          <p:cNvSpPr>
            <a:spLocks noChangeShapeType="1"/>
          </p:cNvSpPr>
          <p:nvPr/>
        </p:nvSpPr>
        <p:spPr bwMode="auto">
          <a:xfrm flipH="1">
            <a:off x="847725" y="4745038"/>
            <a:ext cx="2151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3" name="Text Box 12"/>
          <p:cNvSpPr txBox="1">
            <a:spLocks noChangeArrowheads="1"/>
          </p:cNvSpPr>
          <p:nvPr/>
        </p:nvSpPr>
        <p:spPr bwMode="auto">
          <a:xfrm>
            <a:off x="3205163" y="3705225"/>
            <a:ext cx="325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Arial" charset="0"/>
              </a:rPr>
              <a:t>Total = 25 Gigatons carbon</a:t>
            </a:r>
          </a:p>
        </p:txBody>
      </p:sp>
      <p:grpSp>
        <p:nvGrpSpPr>
          <p:cNvPr id="54284" name="Group 13"/>
          <p:cNvGrpSpPr>
            <a:grpSpLocks/>
          </p:cNvGrpSpPr>
          <p:nvPr/>
        </p:nvGrpSpPr>
        <p:grpSpPr bwMode="auto">
          <a:xfrm>
            <a:off x="152400" y="5062538"/>
            <a:ext cx="7975600" cy="1643062"/>
            <a:chOff x="96" y="3189"/>
            <a:chExt cx="5024" cy="1035"/>
          </a:xfrm>
        </p:grpSpPr>
        <p:sp>
          <p:nvSpPr>
            <p:cNvPr id="54286" name="Text Box 14"/>
            <p:cNvSpPr txBox="1">
              <a:spLocks noChangeArrowheads="1"/>
            </p:cNvSpPr>
            <p:nvPr/>
          </p:nvSpPr>
          <p:spPr bwMode="auto">
            <a:xfrm>
              <a:off x="96" y="3196"/>
              <a:ext cx="449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lvl="1" eaLnBrk="1" hangingPunct="1"/>
              <a:r>
                <a:rPr lang="en-US" sz="1800">
                  <a:latin typeface="Arial" charset="0"/>
                </a:rPr>
                <a:t>Cumulatively, a wedge redirects the flow of 25 GtC in its first 50 years. This is 2.5 trillion dollars at $100/tC. </a:t>
              </a:r>
            </a:p>
          </p:txBody>
        </p:sp>
        <p:sp>
          <p:nvSpPr>
            <p:cNvPr id="54287" name="Rectangle 15"/>
            <p:cNvSpPr>
              <a:spLocks noChangeArrowheads="1"/>
            </p:cNvSpPr>
            <p:nvPr/>
          </p:nvSpPr>
          <p:spPr bwMode="auto">
            <a:xfrm>
              <a:off x="300" y="3189"/>
              <a:ext cx="4820" cy="450"/>
            </a:xfrm>
            <a:prstGeom prst="rect">
              <a:avLst/>
            </a:prstGeom>
            <a:noFill/>
            <a:ln w="952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8" name="Text Box 16"/>
            <p:cNvSpPr txBox="1">
              <a:spLocks noChangeArrowheads="1"/>
            </p:cNvSpPr>
            <p:nvPr/>
          </p:nvSpPr>
          <p:spPr bwMode="auto">
            <a:xfrm>
              <a:off x="394" y="3897"/>
              <a:ext cx="4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0000"/>
                  </a:solidFill>
                  <a:latin typeface="Arial" charset="0"/>
                </a:rPr>
                <a:t>A </a:t>
              </a:r>
              <a:r>
                <a:rPr lang="ja-JP" altLang="en-US" sz="1800">
                  <a:solidFill>
                    <a:srgbClr val="FF0000"/>
                  </a:solidFill>
                  <a:latin typeface="Arial" charset="0"/>
                </a:rPr>
                <a:t>“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</a:rPr>
                <a:t>solution</a:t>
              </a:r>
              <a:r>
                <a:rPr lang="ja-JP" altLang="en-US" sz="1800">
                  <a:solidFill>
                    <a:srgbClr val="FF0000"/>
                  </a:solidFill>
                  <a:latin typeface="Arial" charset="0"/>
                </a:rPr>
                <a:t>”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</a:rPr>
                <a:t> to the CO</a:t>
              </a:r>
              <a:r>
                <a:rPr lang="en-US" altLang="ja-JP" sz="1800" baseline="-25000">
                  <a:solidFill>
                    <a:srgbClr val="FF0000"/>
                  </a:solidFill>
                  <a:latin typeface="Arial" charset="0"/>
                </a:rPr>
                <a:t>2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</a:rPr>
                <a:t> problem should provide at least one wedge.</a:t>
              </a:r>
              <a:endParaRPr lang="en-US" sz="18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54289" name="Rectangle 17"/>
            <p:cNvSpPr>
              <a:spLocks noChangeArrowheads="1"/>
            </p:cNvSpPr>
            <p:nvPr/>
          </p:nvSpPr>
          <p:spPr bwMode="auto">
            <a:xfrm>
              <a:off x="293" y="3840"/>
              <a:ext cx="4827" cy="384"/>
            </a:xfrm>
            <a:prstGeom prst="rect">
              <a:avLst/>
            </a:prstGeom>
            <a:noFill/>
            <a:ln w="952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4285" name="Picture 18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1 Marcador de fecha"/>
          <p:cNvSpPr txBox="1">
            <a:spLocks noGrp="1"/>
          </p:cNvSpPr>
          <p:nvPr/>
        </p:nvSpPr>
        <p:spPr bwMode="auto">
          <a:xfrm>
            <a:off x="0" y="6381750"/>
            <a:ext cx="22860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000" b="1" smtClean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en-US" sz="1000" b="1" smtClean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56322" name="Rectangle 2"/>
          <p:cNvSpPr>
            <a:spLocks noChangeAspect="1" noChangeArrowheads="1"/>
          </p:cNvSpPr>
          <p:nvPr/>
        </p:nvSpPr>
        <p:spPr bwMode="auto">
          <a:xfrm>
            <a:off x="3463925" y="1231900"/>
            <a:ext cx="2052638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Arial" charset="0"/>
              </a:rPr>
              <a:t>Energy Efficiency &amp;</a:t>
            </a:r>
            <a:r>
              <a:rPr lang="en-US" sz="2000">
                <a:latin typeface="Arial" charset="0"/>
              </a:rPr>
              <a:t> </a:t>
            </a:r>
          </a:p>
          <a:p>
            <a:r>
              <a:rPr lang="en-US" sz="1800">
                <a:latin typeface="Arial" charset="0"/>
              </a:rPr>
              <a:t>Conservation (4)</a:t>
            </a:r>
          </a:p>
          <a:p>
            <a:endParaRPr lang="en-US" sz="2000">
              <a:latin typeface="Arial" charset="0"/>
            </a:endParaRPr>
          </a:p>
        </p:txBody>
      </p:sp>
      <p:sp>
        <p:nvSpPr>
          <p:cNvPr id="56323" name="Rectangle 3"/>
          <p:cNvSpPr>
            <a:spLocks noChangeAspect="1" noChangeArrowheads="1"/>
          </p:cNvSpPr>
          <p:nvPr/>
        </p:nvSpPr>
        <p:spPr bwMode="auto">
          <a:xfrm>
            <a:off x="939800" y="4370388"/>
            <a:ext cx="13890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1800">
                <a:latin typeface="Arial" charset="0"/>
              </a:rPr>
              <a:t>CO</a:t>
            </a:r>
            <a:r>
              <a:rPr lang="en-US" sz="1800" baseline="-25000">
                <a:latin typeface="Arial" charset="0"/>
              </a:rPr>
              <a:t>2  </a:t>
            </a:r>
            <a:r>
              <a:rPr lang="en-US" sz="1800">
                <a:latin typeface="Arial" charset="0"/>
              </a:rPr>
              <a:t>Capture </a:t>
            </a:r>
          </a:p>
          <a:p>
            <a:r>
              <a:rPr lang="en-US" sz="1800">
                <a:latin typeface="Arial" charset="0"/>
              </a:rPr>
              <a:t>&amp; Storage (3)</a:t>
            </a:r>
          </a:p>
        </p:txBody>
      </p:sp>
      <p:sp>
        <p:nvSpPr>
          <p:cNvPr id="56324" name="Rectangle 4"/>
          <p:cNvSpPr>
            <a:spLocks noChangeAspect="1" noChangeArrowheads="1"/>
          </p:cNvSpPr>
          <p:nvPr/>
        </p:nvSpPr>
        <p:spPr bwMode="auto">
          <a:xfrm>
            <a:off x="1858963" y="2835275"/>
            <a:ext cx="254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1">
                <a:solidFill>
                  <a:srgbClr val="000000"/>
                </a:solidFill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56325" name="Freeform 5"/>
          <p:cNvSpPr>
            <a:spLocks noChangeAspect="1"/>
          </p:cNvSpPr>
          <p:nvPr/>
        </p:nvSpPr>
        <p:spPr bwMode="auto">
          <a:xfrm>
            <a:off x="3673475" y="1952625"/>
            <a:ext cx="1679575" cy="379413"/>
          </a:xfrm>
          <a:custGeom>
            <a:avLst/>
            <a:gdLst>
              <a:gd name="T0" fmla="*/ 0 w 777"/>
              <a:gd name="T1" fmla="*/ 2147483647 h 99"/>
              <a:gd name="T2" fmla="*/ 2147483647 w 777"/>
              <a:gd name="T3" fmla="*/ 0 h 99"/>
              <a:gd name="T4" fmla="*/ 2147483647 w 777"/>
              <a:gd name="T5" fmla="*/ 2147483647 h 99"/>
              <a:gd name="T6" fmla="*/ 0 w 777"/>
              <a:gd name="T7" fmla="*/ 2147483647 h 99"/>
              <a:gd name="T8" fmla="*/ 0 60000 65536"/>
              <a:gd name="T9" fmla="*/ 0 60000 65536"/>
              <a:gd name="T10" fmla="*/ 0 60000 65536"/>
              <a:gd name="T11" fmla="*/ 0 60000 65536"/>
              <a:gd name="T12" fmla="*/ 0 w 777"/>
              <a:gd name="T13" fmla="*/ 0 h 99"/>
              <a:gd name="T14" fmla="*/ 777 w 777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7" h="99">
                <a:moveTo>
                  <a:pt x="0" y="99"/>
                </a:moveTo>
                <a:lnTo>
                  <a:pt x="777" y="0"/>
                </a:lnTo>
                <a:lnTo>
                  <a:pt x="777" y="99"/>
                </a:lnTo>
                <a:lnTo>
                  <a:pt x="0" y="99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6" name="Freeform 10"/>
          <p:cNvSpPr>
            <a:spLocks noChangeAspect="1"/>
          </p:cNvSpPr>
          <p:nvPr/>
        </p:nvSpPr>
        <p:spPr bwMode="auto">
          <a:xfrm>
            <a:off x="2944813" y="3319463"/>
            <a:ext cx="79375" cy="69850"/>
          </a:xfrm>
          <a:custGeom>
            <a:avLst/>
            <a:gdLst>
              <a:gd name="T0" fmla="*/ 2147483647 w 63"/>
              <a:gd name="T1" fmla="*/ 2147483647 h 54"/>
              <a:gd name="T2" fmla="*/ 2147483647 w 63"/>
              <a:gd name="T3" fmla="*/ 0 h 54"/>
              <a:gd name="T4" fmla="*/ 0 w 63"/>
              <a:gd name="T5" fmla="*/ 2147483647 h 54"/>
              <a:gd name="T6" fmla="*/ 2147483647 w 63"/>
              <a:gd name="T7" fmla="*/ 2147483647 h 54"/>
              <a:gd name="T8" fmla="*/ 2147483647 w 63"/>
              <a:gd name="T9" fmla="*/ 2147483647 h 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"/>
              <a:gd name="T16" fmla="*/ 0 h 54"/>
              <a:gd name="T17" fmla="*/ 63 w 63"/>
              <a:gd name="T18" fmla="*/ 54 h 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" h="54">
                <a:moveTo>
                  <a:pt x="63" y="47"/>
                </a:moveTo>
                <a:lnTo>
                  <a:pt x="20" y="0"/>
                </a:lnTo>
                <a:lnTo>
                  <a:pt x="0" y="54"/>
                </a:lnTo>
                <a:lnTo>
                  <a:pt x="63" y="47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7" name="Freeform 11"/>
          <p:cNvSpPr>
            <a:spLocks noChangeAspect="1"/>
          </p:cNvSpPr>
          <p:nvPr/>
        </p:nvSpPr>
        <p:spPr bwMode="auto">
          <a:xfrm>
            <a:off x="4562475" y="4840288"/>
            <a:ext cx="26988" cy="146050"/>
          </a:xfrm>
          <a:custGeom>
            <a:avLst/>
            <a:gdLst>
              <a:gd name="T0" fmla="*/ 2147483647 w 21"/>
              <a:gd name="T1" fmla="*/ 0 h 115"/>
              <a:gd name="T2" fmla="*/ 0 w 21"/>
              <a:gd name="T3" fmla="*/ 2147483647 h 115"/>
              <a:gd name="T4" fmla="*/ 0 w 21"/>
              <a:gd name="T5" fmla="*/ 2147483647 h 115"/>
              <a:gd name="T6" fmla="*/ 0 w 21"/>
              <a:gd name="T7" fmla="*/ 2147483647 h 115"/>
              <a:gd name="T8" fmla="*/ 0 w 21"/>
              <a:gd name="T9" fmla="*/ 2147483647 h 115"/>
              <a:gd name="T10" fmla="*/ 0 w 21"/>
              <a:gd name="T11" fmla="*/ 2147483647 h 115"/>
              <a:gd name="T12" fmla="*/ 0 w 21"/>
              <a:gd name="T13" fmla="*/ 2147483647 h 115"/>
              <a:gd name="T14" fmla="*/ 0 w 21"/>
              <a:gd name="T15" fmla="*/ 2147483647 h 115"/>
              <a:gd name="T16" fmla="*/ 0 w 21"/>
              <a:gd name="T17" fmla="*/ 2147483647 h 115"/>
              <a:gd name="T18" fmla="*/ 2147483647 w 21"/>
              <a:gd name="T19" fmla="*/ 2147483647 h 115"/>
              <a:gd name="T20" fmla="*/ 2147483647 w 21"/>
              <a:gd name="T21" fmla="*/ 2147483647 h 115"/>
              <a:gd name="T22" fmla="*/ 2147483647 w 21"/>
              <a:gd name="T23" fmla="*/ 2147483647 h 115"/>
              <a:gd name="T24" fmla="*/ 2147483647 w 21"/>
              <a:gd name="T25" fmla="*/ 2147483647 h 115"/>
              <a:gd name="T26" fmla="*/ 2147483647 w 21"/>
              <a:gd name="T27" fmla="*/ 2147483647 h 115"/>
              <a:gd name="T28" fmla="*/ 2147483647 w 21"/>
              <a:gd name="T29" fmla="*/ 2147483647 h 115"/>
              <a:gd name="T30" fmla="*/ 2147483647 w 21"/>
              <a:gd name="T31" fmla="*/ 2147483647 h 115"/>
              <a:gd name="T32" fmla="*/ 2147483647 w 21"/>
              <a:gd name="T33" fmla="*/ 2147483647 h 115"/>
              <a:gd name="T34" fmla="*/ 2147483647 w 21"/>
              <a:gd name="T35" fmla="*/ 0 h 11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1"/>
              <a:gd name="T55" fmla="*/ 0 h 115"/>
              <a:gd name="T56" fmla="*/ 21 w 21"/>
              <a:gd name="T57" fmla="*/ 115 h 11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1" h="115">
                <a:moveTo>
                  <a:pt x="10" y="0"/>
                </a:moveTo>
                <a:lnTo>
                  <a:pt x="0" y="2"/>
                </a:lnTo>
                <a:lnTo>
                  <a:pt x="0" y="7"/>
                </a:lnTo>
                <a:lnTo>
                  <a:pt x="0" y="16"/>
                </a:lnTo>
                <a:lnTo>
                  <a:pt x="0" y="28"/>
                </a:lnTo>
                <a:lnTo>
                  <a:pt x="0" y="49"/>
                </a:lnTo>
                <a:lnTo>
                  <a:pt x="0" y="76"/>
                </a:lnTo>
                <a:lnTo>
                  <a:pt x="0" y="115"/>
                </a:lnTo>
                <a:lnTo>
                  <a:pt x="21" y="115"/>
                </a:lnTo>
                <a:lnTo>
                  <a:pt x="21" y="76"/>
                </a:lnTo>
                <a:lnTo>
                  <a:pt x="21" y="49"/>
                </a:lnTo>
                <a:lnTo>
                  <a:pt x="21" y="28"/>
                </a:lnTo>
                <a:lnTo>
                  <a:pt x="21" y="16"/>
                </a:lnTo>
                <a:lnTo>
                  <a:pt x="21" y="7"/>
                </a:lnTo>
                <a:lnTo>
                  <a:pt x="21" y="2"/>
                </a:lnTo>
                <a:lnTo>
                  <a:pt x="1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8" name="Freeform 12"/>
          <p:cNvSpPr>
            <a:spLocks noChangeAspect="1"/>
          </p:cNvSpPr>
          <p:nvPr/>
        </p:nvSpPr>
        <p:spPr bwMode="auto">
          <a:xfrm>
            <a:off x="4538663" y="4768850"/>
            <a:ext cx="71437" cy="74613"/>
          </a:xfrm>
          <a:custGeom>
            <a:avLst/>
            <a:gdLst>
              <a:gd name="T0" fmla="*/ 2147483647 w 56"/>
              <a:gd name="T1" fmla="*/ 0 h 58"/>
              <a:gd name="T2" fmla="*/ 0 w 56"/>
              <a:gd name="T3" fmla="*/ 2147483647 h 58"/>
              <a:gd name="T4" fmla="*/ 2147483647 w 56"/>
              <a:gd name="T5" fmla="*/ 2147483647 h 58"/>
              <a:gd name="T6" fmla="*/ 2147483647 w 56"/>
              <a:gd name="T7" fmla="*/ 0 h 58"/>
              <a:gd name="T8" fmla="*/ 2147483647 w 56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58"/>
              <a:gd name="T17" fmla="*/ 56 w 56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58">
                <a:moveTo>
                  <a:pt x="28" y="0"/>
                </a:moveTo>
                <a:lnTo>
                  <a:pt x="0" y="58"/>
                </a:lnTo>
                <a:lnTo>
                  <a:pt x="56" y="58"/>
                </a:lnTo>
                <a:lnTo>
                  <a:pt x="28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9" name="Freeform 13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0" name="Freeform 14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1" name="Freeform 15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2" name="Freeform 16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3" name="Freeform 17"/>
          <p:cNvSpPr>
            <a:spLocks noChangeAspect="1"/>
          </p:cNvSpPr>
          <p:nvPr/>
        </p:nvSpPr>
        <p:spPr bwMode="auto">
          <a:xfrm>
            <a:off x="3543300" y="3230563"/>
            <a:ext cx="1620838" cy="1173162"/>
          </a:xfrm>
          <a:custGeom>
            <a:avLst/>
            <a:gdLst>
              <a:gd name="T0" fmla="*/ 0 w 1274"/>
              <a:gd name="T1" fmla="*/ 2147483647 h 923"/>
              <a:gd name="T2" fmla="*/ 2147483647 w 1274"/>
              <a:gd name="T3" fmla="*/ 2147483647 h 923"/>
              <a:gd name="T4" fmla="*/ 2147483647 w 1274"/>
              <a:gd name="T5" fmla="*/ 0 h 923"/>
              <a:gd name="T6" fmla="*/ 0 w 1274"/>
              <a:gd name="T7" fmla="*/ 2147483647 h 923"/>
              <a:gd name="T8" fmla="*/ 0 60000 65536"/>
              <a:gd name="T9" fmla="*/ 0 60000 65536"/>
              <a:gd name="T10" fmla="*/ 0 60000 65536"/>
              <a:gd name="T11" fmla="*/ 0 60000 65536"/>
              <a:gd name="T12" fmla="*/ 0 w 1274"/>
              <a:gd name="T13" fmla="*/ 0 h 923"/>
              <a:gd name="T14" fmla="*/ 1274 w 1274"/>
              <a:gd name="T15" fmla="*/ 923 h 9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4" h="923">
                <a:moveTo>
                  <a:pt x="0" y="923"/>
                </a:moveTo>
                <a:lnTo>
                  <a:pt x="1274" y="923"/>
                </a:lnTo>
                <a:lnTo>
                  <a:pt x="1274" y="0"/>
                </a:lnTo>
                <a:lnTo>
                  <a:pt x="0" y="92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4" name="Freeform 18"/>
          <p:cNvSpPr>
            <a:spLocks noChangeAspect="1"/>
          </p:cNvSpPr>
          <p:nvPr/>
        </p:nvSpPr>
        <p:spPr bwMode="auto">
          <a:xfrm>
            <a:off x="3543300" y="3230563"/>
            <a:ext cx="1620838" cy="1173162"/>
          </a:xfrm>
          <a:custGeom>
            <a:avLst/>
            <a:gdLst>
              <a:gd name="T0" fmla="*/ 0 w 1274"/>
              <a:gd name="T1" fmla="*/ 2147483647 h 923"/>
              <a:gd name="T2" fmla="*/ 2147483647 w 1274"/>
              <a:gd name="T3" fmla="*/ 2147483647 h 923"/>
              <a:gd name="T4" fmla="*/ 2147483647 w 1274"/>
              <a:gd name="T5" fmla="*/ 0 h 923"/>
              <a:gd name="T6" fmla="*/ 0 w 1274"/>
              <a:gd name="T7" fmla="*/ 2147483647 h 923"/>
              <a:gd name="T8" fmla="*/ 0 60000 65536"/>
              <a:gd name="T9" fmla="*/ 0 60000 65536"/>
              <a:gd name="T10" fmla="*/ 0 60000 65536"/>
              <a:gd name="T11" fmla="*/ 0 60000 65536"/>
              <a:gd name="T12" fmla="*/ 0 w 1274"/>
              <a:gd name="T13" fmla="*/ 0 h 923"/>
              <a:gd name="T14" fmla="*/ 1274 w 1274"/>
              <a:gd name="T15" fmla="*/ 923 h 9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4" h="923">
                <a:moveTo>
                  <a:pt x="0" y="923"/>
                </a:moveTo>
                <a:lnTo>
                  <a:pt x="1274" y="923"/>
                </a:lnTo>
                <a:lnTo>
                  <a:pt x="1274" y="0"/>
                </a:lnTo>
                <a:lnTo>
                  <a:pt x="0" y="92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5" name="Freeform 19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6" name="Freeform 20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7" name="Freeform 21"/>
          <p:cNvSpPr>
            <a:spLocks noChangeAspect="1"/>
          </p:cNvSpPr>
          <p:nvPr/>
        </p:nvSpPr>
        <p:spPr bwMode="auto">
          <a:xfrm>
            <a:off x="3548063" y="3643313"/>
            <a:ext cx="1616075" cy="754062"/>
          </a:xfrm>
          <a:custGeom>
            <a:avLst/>
            <a:gdLst>
              <a:gd name="T0" fmla="*/ 0 w 1271"/>
              <a:gd name="T1" fmla="*/ 2147483647 h 594"/>
              <a:gd name="T2" fmla="*/ 2147483647 w 1271"/>
              <a:gd name="T3" fmla="*/ 0 h 594"/>
              <a:gd name="T4" fmla="*/ 2147483647 w 1271"/>
              <a:gd name="T5" fmla="*/ 2147483647 h 594"/>
              <a:gd name="T6" fmla="*/ 0 w 1271"/>
              <a:gd name="T7" fmla="*/ 2147483647 h 594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594"/>
              <a:gd name="T14" fmla="*/ 1271 w 1271"/>
              <a:gd name="T15" fmla="*/ 594 h 5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594">
                <a:moveTo>
                  <a:pt x="0" y="594"/>
                </a:moveTo>
                <a:lnTo>
                  <a:pt x="1271" y="0"/>
                </a:lnTo>
                <a:lnTo>
                  <a:pt x="1271" y="149"/>
                </a:lnTo>
                <a:lnTo>
                  <a:pt x="0" y="594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8" name="Freeform 22"/>
          <p:cNvSpPr>
            <a:spLocks noChangeAspect="1"/>
          </p:cNvSpPr>
          <p:nvPr/>
        </p:nvSpPr>
        <p:spPr bwMode="auto">
          <a:xfrm>
            <a:off x="3548063" y="3643313"/>
            <a:ext cx="1616075" cy="754062"/>
          </a:xfrm>
          <a:custGeom>
            <a:avLst/>
            <a:gdLst>
              <a:gd name="T0" fmla="*/ 0 w 1271"/>
              <a:gd name="T1" fmla="*/ 2147483647 h 594"/>
              <a:gd name="T2" fmla="*/ 2147483647 w 1271"/>
              <a:gd name="T3" fmla="*/ 0 h 594"/>
              <a:gd name="T4" fmla="*/ 2147483647 w 1271"/>
              <a:gd name="T5" fmla="*/ 2147483647 h 594"/>
              <a:gd name="T6" fmla="*/ 0 w 1271"/>
              <a:gd name="T7" fmla="*/ 2147483647 h 594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594"/>
              <a:gd name="T14" fmla="*/ 1271 w 1271"/>
              <a:gd name="T15" fmla="*/ 594 h 5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594">
                <a:moveTo>
                  <a:pt x="0" y="594"/>
                </a:moveTo>
                <a:lnTo>
                  <a:pt x="1271" y="0"/>
                </a:lnTo>
                <a:lnTo>
                  <a:pt x="1271" y="149"/>
                </a:lnTo>
                <a:lnTo>
                  <a:pt x="0" y="594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9" name="Freeform 23"/>
          <p:cNvSpPr>
            <a:spLocks noChangeAspect="1"/>
          </p:cNvSpPr>
          <p:nvPr/>
        </p:nvSpPr>
        <p:spPr bwMode="auto">
          <a:xfrm>
            <a:off x="3551238" y="3441700"/>
            <a:ext cx="1612900" cy="962025"/>
          </a:xfrm>
          <a:custGeom>
            <a:avLst/>
            <a:gdLst>
              <a:gd name="T0" fmla="*/ 0 w 1268"/>
              <a:gd name="T1" fmla="*/ 2147483647 h 756"/>
              <a:gd name="T2" fmla="*/ 2147483647 w 1268"/>
              <a:gd name="T3" fmla="*/ 0 h 756"/>
              <a:gd name="T4" fmla="*/ 2147483647 w 1268"/>
              <a:gd name="T5" fmla="*/ 2147483647 h 756"/>
              <a:gd name="T6" fmla="*/ 0 w 1268"/>
              <a:gd name="T7" fmla="*/ 2147483647 h 756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756"/>
              <a:gd name="T14" fmla="*/ 1268 w 1268"/>
              <a:gd name="T15" fmla="*/ 756 h 7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756">
                <a:moveTo>
                  <a:pt x="0" y="756"/>
                </a:moveTo>
                <a:lnTo>
                  <a:pt x="1268" y="0"/>
                </a:lnTo>
                <a:lnTo>
                  <a:pt x="1268" y="158"/>
                </a:lnTo>
                <a:lnTo>
                  <a:pt x="0" y="756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0" name="Freeform 24"/>
          <p:cNvSpPr>
            <a:spLocks noChangeAspect="1"/>
          </p:cNvSpPr>
          <p:nvPr/>
        </p:nvSpPr>
        <p:spPr bwMode="auto">
          <a:xfrm>
            <a:off x="3551238" y="3441700"/>
            <a:ext cx="1612900" cy="962025"/>
          </a:xfrm>
          <a:custGeom>
            <a:avLst/>
            <a:gdLst>
              <a:gd name="T0" fmla="*/ 0 w 1268"/>
              <a:gd name="T1" fmla="*/ 2147483647 h 756"/>
              <a:gd name="T2" fmla="*/ 2147483647 w 1268"/>
              <a:gd name="T3" fmla="*/ 0 h 756"/>
              <a:gd name="T4" fmla="*/ 2147483647 w 1268"/>
              <a:gd name="T5" fmla="*/ 2147483647 h 756"/>
              <a:gd name="T6" fmla="*/ 0 w 1268"/>
              <a:gd name="T7" fmla="*/ 2147483647 h 756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756"/>
              <a:gd name="T14" fmla="*/ 1268 w 1268"/>
              <a:gd name="T15" fmla="*/ 756 h 7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756">
                <a:moveTo>
                  <a:pt x="0" y="756"/>
                </a:moveTo>
                <a:lnTo>
                  <a:pt x="1268" y="0"/>
                </a:lnTo>
                <a:lnTo>
                  <a:pt x="1268" y="158"/>
                </a:lnTo>
                <a:lnTo>
                  <a:pt x="0" y="756"/>
                </a:lnTo>
              </a:path>
            </a:pathLst>
          </a:custGeom>
          <a:solidFill>
            <a:schemeClr val="hlink"/>
          </a:solidFill>
          <a:ln w="47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41" name="Freeform 25"/>
          <p:cNvSpPr>
            <a:spLocks noChangeAspect="1"/>
          </p:cNvSpPr>
          <p:nvPr/>
        </p:nvSpPr>
        <p:spPr bwMode="auto">
          <a:xfrm>
            <a:off x="3549650" y="3233738"/>
            <a:ext cx="1614488" cy="1163637"/>
          </a:xfrm>
          <a:custGeom>
            <a:avLst/>
            <a:gdLst>
              <a:gd name="T0" fmla="*/ 0 w 1269"/>
              <a:gd name="T1" fmla="*/ 2147483647 h 916"/>
              <a:gd name="T2" fmla="*/ 2147483647 w 1269"/>
              <a:gd name="T3" fmla="*/ 0 h 916"/>
              <a:gd name="T4" fmla="*/ 2147483647 w 1269"/>
              <a:gd name="T5" fmla="*/ 2147483647 h 916"/>
              <a:gd name="T6" fmla="*/ 0 w 1269"/>
              <a:gd name="T7" fmla="*/ 2147483647 h 916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916"/>
              <a:gd name="T14" fmla="*/ 1269 w 1269"/>
              <a:gd name="T15" fmla="*/ 916 h 9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916">
                <a:moveTo>
                  <a:pt x="0" y="916"/>
                </a:moveTo>
                <a:lnTo>
                  <a:pt x="1269" y="0"/>
                </a:lnTo>
                <a:lnTo>
                  <a:pt x="1269" y="165"/>
                </a:lnTo>
                <a:lnTo>
                  <a:pt x="0" y="916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2" name="Freeform 26"/>
          <p:cNvSpPr>
            <a:spLocks noChangeAspect="1"/>
          </p:cNvSpPr>
          <p:nvPr/>
        </p:nvSpPr>
        <p:spPr bwMode="auto">
          <a:xfrm>
            <a:off x="3549650" y="3233738"/>
            <a:ext cx="1614488" cy="1163637"/>
          </a:xfrm>
          <a:custGeom>
            <a:avLst/>
            <a:gdLst>
              <a:gd name="T0" fmla="*/ 0 w 1269"/>
              <a:gd name="T1" fmla="*/ 2147483647 h 916"/>
              <a:gd name="T2" fmla="*/ 2147483647 w 1269"/>
              <a:gd name="T3" fmla="*/ 0 h 916"/>
              <a:gd name="T4" fmla="*/ 2147483647 w 1269"/>
              <a:gd name="T5" fmla="*/ 2147483647 h 916"/>
              <a:gd name="T6" fmla="*/ 0 w 1269"/>
              <a:gd name="T7" fmla="*/ 2147483647 h 916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916"/>
              <a:gd name="T14" fmla="*/ 1269 w 1269"/>
              <a:gd name="T15" fmla="*/ 916 h 9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916">
                <a:moveTo>
                  <a:pt x="0" y="916"/>
                </a:moveTo>
                <a:lnTo>
                  <a:pt x="1269" y="0"/>
                </a:lnTo>
                <a:lnTo>
                  <a:pt x="1269" y="165"/>
                </a:lnTo>
                <a:lnTo>
                  <a:pt x="0" y="916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3" name="Freeform 27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4" name="Freeform 28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5" name="Freeform 29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6" name="Freeform 30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7" name="Freeform 31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8" name="Freeform 32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9" name="Freeform 33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0" name="Freeform 34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1" name="Freeform 35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2" name="Freeform 36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3" name="Freeform 37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4" name="Freeform 38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5" name="Freeform 39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6" name="Freeform 40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7" name="Freeform 41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8" name="Freeform 42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9" name="Freeform 43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0" name="Freeform 44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1" name="Freeform 45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2" name="Freeform 46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3" name="Freeform 47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4" name="Freeform 48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5" name="Freeform 49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6" name="Freeform 50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7" name="Freeform 51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8" name="Freeform 52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9" name="Freeform 53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0" name="Freeform 54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1" name="Freeform 55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2" name="Freeform 56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3" name="Freeform 57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4" name="Freeform 58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5" name="Freeform 59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6" name="Freeform 60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solidFill>
            <a:schemeClr val="hlink"/>
          </a:solidFill>
          <a:ln w="47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77" name="Freeform 61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8" name="Freeform 62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9" name="Freeform 63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80" name="Freeform 64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81" name="Rectangle 65"/>
          <p:cNvSpPr>
            <a:spLocks noChangeAspect="1" noChangeArrowheads="1"/>
          </p:cNvSpPr>
          <p:nvPr/>
        </p:nvSpPr>
        <p:spPr bwMode="auto">
          <a:xfrm>
            <a:off x="4194175" y="3886200"/>
            <a:ext cx="1047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" charset="0"/>
              </a:rPr>
              <a:t>Stabilization</a:t>
            </a:r>
            <a:endParaRPr lang="en-US" sz="1800">
              <a:latin typeface="Arial" charset="0"/>
            </a:endParaRPr>
          </a:p>
        </p:txBody>
      </p:sp>
      <p:sp>
        <p:nvSpPr>
          <p:cNvPr id="56382" name="Rectangle 66"/>
          <p:cNvSpPr>
            <a:spLocks noChangeAspect="1" noChangeArrowheads="1"/>
          </p:cNvSpPr>
          <p:nvPr/>
        </p:nvSpPr>
        <p:spPr bwMode="auto">
          <a:xfrm>
            <a:off x="4319588" y="4048125"/>
            <a:ext cx="7413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" charset="0"/>
              </a:rPr>
              <a:t> Triangle</a:t>
            </a:r>
            <a:endParaRPr lang="en-US" sz="1800">
              <a:latin typeface="Arial" charset="0"/>
            </a:endParaRPr>
          </a:p>
        </p:txBody>
      </p:sp>
      <p:sp>
        <p:nvSpPr>
          <p:cNvPr id="56383" name="Freeform 67"/>
          <p:cNvSpPr>
            <a:spLocks noChangeAspect="1"/>
          </p:cNvSpPr>
          <p:nvPr/>
        </p:nvSpPr>
        <p:spPr bwMode="auto">
          <a:xfrm>
            <a:off x="3524250" y="4387850"/>
            <a:ext cx="1643063" cy="28575"/>
          </a:xfrm>
          <a:custGeom>
            <a:avLst/>
            <a:gdLst>
              <a:gd name="T0" fmla="*/ 2147483647 w 1293"/>
              <a:gd name="T1" fmla="*/ 2147483647 h 22"/>
              <a:gd name="T2" fmla="*/ 2147483647 w 1293"/>
              <a:gd name="T3" fmla="*/ 0 h 22"/>
              <a:gd name="T4" fmla="*/ 0 w 1293"/>
              <a:gd name="T5" fmla="*/ 0 h 22"/>
              <a:gd name="T6" fmla="*/ 0 w 1293"/>
              <a:gd name="T7" fmla="*/ 2147483647 h 22"/>
              <a:gd name="T8" fmla="*/ 2147483647 w 1293"/>
              <a:gd name="T9" fmla="*/ 2147483647 h 22"/>
              <a:gd name="T10" fmla="*/ 2147483647 w 1293"/>
              <a:gd name="T11" fmla="*/ 2147483647 h 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93"/>
              <a:gd name="T19" fmla="*/ 0 h 22"/>
              <a:gd name="T20" fmla="*/ 1293 w 1293"/>
              <a:gd name="T21" fmla="*/ 22 h 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93" h="22">
                <a:moveTo>
                  <a:pt x="1293" y="12"/>
                </a:moveTo>
                <a:lnTo>
                  <a:pt x="1293" y="0"/>
                </a:lnTo>
                <a:lnTo>
                  <a:pt x="0" y="0"/>
                </a:lnTo>
                <a:lnTo>
                  <a:pt x="0" y="22"/>
                </a:lnTo>
                <a:lnTo>
                  <a:pt x="1293" y="22"/>
                </a:lnTo>
                <a:lnTo>
                  <a:pt x="1293" y="12"/>
                </a:lnTo>
                <a:close/>
              </a:path>
            </a:pathLst>
          </a:custGeom>
          <a:solidFill>
            <a:srgbClr val="EE9C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84" name="Line 72"/>
          <p:cNvSpPr>
            <a:spLocks noChangeAspect="1" noChangeShapeType="1"/>
          </p:cNvSpPr>
          <p:nvPr/>
        </p:nvSpPr>
        <p:spPr bwMode="auto">
          <a:xfrm flipV="1">
            <a:off x="3514725" y="3000375"/>
            <a:ext cx="1647825" cy="13843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85" name="Text Box 73"/>
          <p:cNvSpPr txBox="1">
            <a:spLocks noChangeAspect="1" noChangeArrowheads="1"/>
          </p:cNvSpPr>
          <p:nvPr/>
        </p:nvSpPr>
        <p:spPr bwMode="auto">
          <a:xfrm>
            <a:off x="6326188" y="3535363"/>
            <a:ext cx="2317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Renewable Fuels</a:t>
            </a:r>
          </a:p>
          <a:p>
            <a:pPr eaLnBrk="1" hangingPunct="1"/>
            <a:r>
              <a:rPr lang="en-US" sz="1800">
                <a:latin typeface="Arial" charset="0"/>
              </a:rPr>
              <a:t>&amp; Electricity (4)</a:t>
            </a:r>
          </a:p>
        </p:txBody>
      </p:sp>
      <p:sp>
        <p:nvSpPr>
          <p:cNvPr id="56386" name="Freeform 74"/>
          <p:cNvSpPr>
            <a:spLocks noChangeAspect="1"/>
          </p:cNvSpPr>
          <p:nvPr/>
        </p:nvSpPr>
        <p:spPr bwMode="auto">
          <a:xfrm>
            <a:off x="6432550" y="2862263"/>
            <a:ext cx="1677988" cy="381000"/>
          </a:xfrm>
          <a:custGeom>
            <a:avLst/>
            <a:gdLst>
              <a:gd name="T0" fmla="*/ 0 w 777"/>
              <a:gd name="T1" fmla="*/ 2147483647 h 99"/>
              <a:gd name="T2" fmla="*/ 2147483647 w 777"/>
              <a:gd name="T3" fmla="*/ 0 h 99"/>
              <a:gd name="T4" fmla="*/ 2147483647 w 777"/>
              <a:gd name="T5" fmla="*/ 2147483647 h 99"/>
              <a:gd name="T6" fmla="*/ 0 w 777"/>
              <a:gd name="T7" fmla="*/ 2147483647 h 99"/>
              <a:gd name="T8" fmla="*/ 0 60000 65536"/>
              <a:gd name="T9" fmla="*/ 0 60000 65536"/>
              <a:gd name="T10" fmla="*/ 0 60000 65536"/>
              <a:gd name="T11" fmla="*/ 0 60000 65536"/>
              <a:gd name="T12" fmla="*/ 0 w 777"/>
              <a:gd name="T13" fmla="*/ 0 h 99"/>
              <a:gd name="T14" fmla="*/ 777 w 777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7" h="99">
                <a:moveTo>
                  <a:pt x="0" y="99"/>
                </a:moveTo>
                <a:lnTo>
                  <a:pt x="777" y="0"/>
                </a:lnTo>
                <a:lnTo>
                  <a:pt x="777" y="99"/>
                </a:lnTo>
                <a:lnTo>
                  <a:pt x="0" y="99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87" name="Freeform 75"/>
          <p:cNvSpPr>
            <a:spLocks noChangeAspect="1"/>
          </p:cNvSpPr>
          <p:nvPr/>
        </p:nvSpPr>
        <p:spPr bwMode="auto">
          <a:xfrm>
            <a:off x="879475" y="2938463"/>
            <a:ext cx="1679575" cy="381000"/>
          </a:xfrm>
          <a:custGeom>
            <a:avLst/>
            <a:gdLst>
              <a:gd name="T0" fmla="*/ 0 w 777"/>
              <a:gd name="T1" fmla="*/ 2147483647 h 99"/>
              <a:gd name="T2" fmla="*/ 2147483647 w 777"/>
              <a:gd name="T3" fmla="*/ 0 h 99"/>
              <a:gd name="T4" fmla="*/ 2147483647 w 777"/>
              <a:gd name="T5" fmla="*/ 2147483647 h 99"/>
              <a:gd name="T6" fmla="*/ 0 w 777"/>
              <a:gd name="T7" fmla="*/ 2147483647 h 99"/>
              <a:gd name="T8" fmla="*/ 0 60000 65536"/>
              <a:gd name="T9" fmla="*/ 0 60000 65536"/>
              <a:gd name="T10" fmla="*/ 0 60000 65536"/>
              <a:gd name="T11" fmla="*/ 0 60000 65536"/>
              <a:gd name="T12" fmla="*/ 0 w 777"/>
              <a:gd name="T13" fmla="*/ 0 h 99"/>
              <a:gd name="T14" fmla="*/ 777 w 777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7" h="99">
                <a:moveTo>
                  <a:pt x="0" y="99"/>
                </a:moveTo>
                <a:lnTo>
                  <a:pt x="777" y="0"/>
                </a:lnTo>
                <a:lnTo>
                  <a:pt x="777" y="99"/>
                </a:lnTo>
                <a:lnTo>
                  <a:pt x="0" y="99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88" name="Text Box 76"/>
          <p:cNvSpPr txBox="1">
            <a:spLocks noChangeAspect="1" noChangeArrowheads="1"/>
          </p:cNvSpPr>
          <p:nvPr/>
        </p:nvSpPr>
        <p:spPr bwMode="auto">
          <a:xfrm>
            <a:off x="6330950" y="4413250"/>
            <a:ext cx="2343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Forest and Soil Storage (2)</a:t>
            </a:r>
          </a:p>
        </p:txBody>
      </p:sp>
      <p:sp>
        <p:nvSpPr>
          <p:cNvPr id="56389" name="Rectangle 77"/>
          <p:cNvSpPr>
            <a:spLocks noChangeAspect="1" noChangeArrowheads="1"/>
          </p:cNvSpPr>
          <p:nvPr/>
        </p:nvSpPr>
        <p:spPr bwMode="auto">
          <a:xfrm>
            <a:off x="969963" y="3552825"/>
            <a:ext cx="14859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Arial" charset="0"/>
              </a:rPr>
              <a:t>Fuel Switching</a:t>
            </a:r>
          </a:p>
          <a:p>
            <a:r>
              <a:rPr lang="en-US" sz="1800">
                <a:latin typeface="Arial" charset="0"/>
              </a:rPr>
              <a:t>(1)</a:t>
            </a:r>
          </a:p>
        </p:txBody>
      </p:sp>
      <p:sp>
        <p:nvSpPr>
          <p:cNvPr id="56390" name="Freeform 78"/>
          <p:cNvSpPr>
            <a:spLocks noChangeAspect="1"/>
          </p:cNvSpPr>
          <p:nvPr/>
        </p:nvSpPr>
        <p:spPr bwMode="auto">
          <a:xfrm flipH="1">
            <a:off x="6000750" y="3313113"/>
            <a:ext cx="150813" cy="76200"/>
          </a:xfrm>
          <a:custGeom>
            <a:avLst/>
            <a:gdLst>
              <a:gd name="T0" fmla="*/ 2147483647 w 118"/>
              <a:gd name="T1" fmla="*/ 2147483647 h 60"/>
              <a:gd name="T2" fmla="*/ 2147483647 w 118"/>
              <a:gd name="T3" fmla="*/ 2147483647 h 60"/>
              <a:gd name="T4" fmla="*/ 2147483647 w 118"/>
              <a:gd name="T5" fmla="*/ 2147483647 h 60"/>
              <a:gd name="T6" fmla="*/ 2147483647 w 118"/>
              <a:gd name="T7" fmla="*/ 2147483647 h 60"/>
              <a:gd name="T8" fmla="*/ 2147483647 w 118"/>
              <a:gd name="T9" fmla="*/ 2147483647 h 60"/>
              <a:gd name="T10" fmla="*/ 2147483647 w 118"/>
              <a:gd name="T11" fmla="*/ 2147483647 h 60"/>
              <a:gd name="T12" fmla="*/ 2147483647 w 118"/>
              <a:gd name="T13" fmla="*/ 2147483647 h 60"/>
              <a:gd name="T14" fmla="*/ 2147483647 w 118"/>
              <a:gd name="T15" fmla="*/ 2147483647 h 60"/>
              <a:gd name="T16" fmla="*/ 2147483647 w 118"/>
              <a:gd name="T17" fmla="*/ 0 h 60"/>
              <a:gd name="T18" fmla="*/ 0 w 118"/>
              <a:gd name="T19" fmla="*/ 2147483647 h 60"/>
              <a:gd name="T20" fmla="*/ 2147483647 w 118"/>
              <a:gd name="T21" fmla="*/ 2147483647 h 60"/>
              <a:gd name="T22" fmla="*/ 2147483647 w 118"/>
              <a:gd name="T23" fmla="*/ 2147483647 h 60"/>
              <a:gd name="T24" fmla="*/ 2147483647 w 118"/>
              <a:gd name="T25" fmla="*/ 2147483647 h 60"/>
              <a:gd name="T26" fmla="*/ 2147483647 w 118"/>
              <a:gd name="T27" fmla="*/ 2147483647 h 60"/>
              <a:gd name="T28" fmla="*/ 2147483647 w 118"/>
              <a:gd name="T29" fmla="*/ 2147483647 h 60"/>
              <a:gd name="T30" fmla="*/ 2147483647 w 118"/>
              <a:gd name="T31" fmla="*/ 2147483647 h 60"/>
              <a:gd name="T32" fmla="*/ 2147483647 w 118"/>
              <a:gd name="T33" fmla="*/ 2147483647 h 60"/>
              <a:gd name="T34" fmla="*/ 2147483647 w 118"/>
              <a:gd name="T35" fmla="*/ 2147483647 h 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8"/>
              <a:gd name="T55" fmla="*/ 0 h 60"/>
              <a:gd name="T56" fmla="*/ 118 w 118"/>
              <a:gd name="T57" fmla="*/ 60 h 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8" h="60">
                <a:moveTo>
                  <a:pt x="115" y="50"/>
                </a:moveTo>
                <a:lnTo>
                  <a:pt x="118" y="39"/>
                </a:lnTo>
                <a:lnTo>
                  <a:pt x="117" y="38"/>
                </a:lnTo>
                <a:lnTo>
                  <a:pt x="113" y="38"/>
                </a:lnTo>
                <a:lnTo>
                  <a:pt x="104" y="34"/>
                </a:lnTo>
                <a:lnTo>
                  <a:pt x="91" y="29"/>
                </a:lnTo>
                <a:lnTo>
                  <a:pt x="71" y="22"/>
                </a:lnTo>
                <a:lnTo>
                  <a:pt x="44" y="12"/>
                </a:lnTo>
                <a:lnTo>
                  <a:pt x="7" y="0"/>
                </a:lnTo>
                <a:lnTo>
                  <a:pt x="0" y="19"/>
                </a:lnTo>
                <a:lnTo>
                  <a:pt x="37" y="33"/>
                </a:lnTo>
                <a:lnTo>
                  <a:pt x="64" y="43"/>
                </a:lnTo>
                <a:lnTo>
                  <a:pt x="84" y="50"/>
                </a:lnTo>
                <a:lnTo>
                  <a:pt x="97" y="55"/>
                </a:lnTo>
                <a:lnTo>
                  <a:pt x="104" y="57"/>
                </a:lnTo>
                <a:lnTo>
                  <a:pt x="110" y="59"/>
                </a:lnTo>
                <a:lnTo>
                  <a:pt x="111" y="60"/>
                </a:lnTo>
                <a:lnTo>
                  <a:pt x="115" y="50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91" name="Freeform 79"/>
          <p:cNvSpPr>
            <a:spLocks noChangeAspect="1"/>
          </p:cNvSpPr>
          <p:nvPr/>
        </p:nvSpPr>
        <p:spPr bwMode="auto">
          <a:xfrm flipH="1">
            <a:off x="5938838" y="3341688"/>
            <a:ext cx="79375" cy="68262"/>
          </a:xfrm>
          <a:custGeom>
            <a:avLst/>
            <a:gdLst>
              <a:gd name="T0" fmla="*/ 2147483647 w 63"/>
              <a:gd name="T1" fmla="*/ 2147483647 h 54"/>
              <a:gd name="T2" fmla="*/ 2147483647 w 63"/>
              <a:gd name="T3" fmla="*/ 0 h 54"/>
              <a:gd name="T4" fmla="*/ 0 w 63"/>
              <a:gd name="T5" fmla="*/ 2147483647 h 54"/>
              <a:gd name="T6" fmla="*/ 2147483647 w 63"/>
              <a:gd name="T7" fmla="*/ 2147483647 h 54"/>
              <a:gd name="T8" fmla="*/ 2147483647 w 63"/>
              <a:gd name="T9" fmla="*/ 2147483647 h 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"/>
              <a:gd name="T16" fmla="*/ 0 h 54"/>
              <a:gd name="T17" fmla="*/ 63 w 63"/>
              <a:gd name="T18" fmla="*/ 54 h 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" h="54">
                <a:moveTo>
                  <a:pt x="63" y="47"/>
                </a:moveTo>
                <a:lnTo>
                  <a:pt x="20" y="0"/>
                </a:lnTo>
                <a:lnTo>
                  <a:pt x="0" y="54"/>
                </a:lnTo>
                <a:lnTo>
                  <a:pt x="63" y="47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92" name="Rectangle 81"/>
          <p:cNvSpPr>
            <a:spLocks noChangeArrowheads="1"/>
          </p:cNvSpPr>
          <p:nvPr/>
        </p:nvSpPr>
        <p:spPr bwMode="auto">
          <a:xfrm>
            <a:off x="6235700" y="2413000"/>
            <a:ext cx="2197100" cy="284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6393" name="Rectangle 82"/>
          <p:cNvSpPr>
            <a:spLocks noChangeArrowheads="1"/>
          </p:cNvSpPr>
          <p:nvPr/>
        </p:nvSpPr>
        <p:spPr bwMode="auto">
          <a:xfrm>
            <a:off x="673100" y="2298700"/>
            <a:ext cx="20701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6394" name="Rectangle 83"/>
          <p:cNvSpPr>
            <a:spLocks noChangeArrowheads="1"/>
          </p:cNvSpPr>
          <p:nvPr/>
        </p:nvSpPr>
        <p:spPr bwMode="auto">
          <a:xfrm>
            <a:off x="3263900" y="1117600"/>
            <a:ext cx="2565400" cy="1358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grpSp>
        <p:nvGrpSpPr>
          <p:cNvPr id="56395" name="Group 84"/>
          <p:cNvGrpSpPr>
            <a:grpSpLocks/>
          </p:cNvGrpSpPr>
          <p:nvPr/>
        </p:nvGrpSpPr>
        <p:grpSpPr bwMode="auto">
          <a:xfrm>
            <a:off x="3390900" y="5054600"/>
            <a:ext cx="2387600" cy="1168400"/>
            <a:chOff x="2200" y="3184"/>
            <a:chExt cx="1504" cy="736"/>
          </a:xfrm>
        </p:grpSpPr>
        <p:sp>
          <p:nvSpPr>
            <p:cNvPr id="56419" name="Rectangle 85"/>
            <p:cNvSpPr>
              <a:spLocks noChangeAspect="1" noChangeArrowheads="1"/>
            </p:cNvSpPr>
            <p:nvPr/>
          </p:nvSpPr>
          <p:spPr bwMode="auto">
            <a:xfrm>
              <a:off x="2389" y="3257"/>
              <a:ext cx="12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latin typeface="Arial" charset="0"/>
                </a:rPr>
                <a:t>Nuclear Fission (1)</a:t>
              </a:r>
            </a:p>
          </p:txBody>
        </p:sp>
        <p:sp>
          <p:nvSpPr>
            <p:cNvPr id="56420" name="Freeform 86"/>
            <p:cNvSpPr>
              <a:spLocks noChangeAspect="1"/>
            </p:cNvSpPr>
            <p:nvPr/>
          </p:nvSpPr>
          <p:spPr bwMode="auto">
            <a:xfrm>
              <a:off x="2319" y="3525"/>
              <a:ext cx="1058" cy="239"/>
            </a:xfrm>
            <a:custGeom>
              <a:avLst/>
              <a:gdLst>
                <a:gd name="T0" fmla="*/ 0 w 777"/>
                <a:gd name="T1" fmla="*/ 2147483647 h 99"/>
                <a:gd name="T2" fmla="*/ 6004451 w 777"/>
                <a:gd name="T3" fmla="*/ 0 h 99"/>
                <a:gd name="T4" fmla="*/ 6004451 w 777"/>
                <a:gd name="T5" fmla="*/ 2147483647 h 99"/>
                <a:gd name="T6" fmla="*/ 0 w 777"/>
                <a:gd name="T7" fmla="*/ 2147483647 h 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99"/>
                <a:gd name="T14" fmla="*/ 777 w 777"/>
                <a:gd name="T15" fmla="*/ 99 h 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99">
                  <a:moveTo>
                    <a:pt x="0" y="99"/>
                  </a:moveTo>
                  <a:lnTo>
                    <a:pt x="777" y="0"/>
                  </a:lnTo>
                  <a:lnTo>
                    <a:pt x="777" y="99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1" name="Rectangle 87"/>
            <p:cNvSpPr>
              <a:spLocks noChangeArrowheads="1"/>
            </p:cNvSpPr>
            <p:nvPr/>
          </p:nvSpPr>
          <p:spPr bwMode="auto">
            <a:xfrm>
              <a:off x="2200" y="3184"/>
              <a:ext cx="1504" cy="7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>
                <a:latin typeface="Arial" charset="0"/>
              </a:endParaRPr>
            </a:p>
          </p:txBody>
        </p:sp>
      </p:grpSp>
      <p:sp>
        <p:nvSpPr>
          <p:cNvPr id="56396" name="Freeform 91"/>
          <p:cNvSpPr>
            <a:spLocks/>
          </p:cNvSpPr>
          <p:nvPr/>
        </p:nvSpPr>
        <p:spPr bwMode="auto">
          <a:xfrm>
            <a:off x="3303588" y="2803525"/>
            <a:ext cx="2032000" cy="1716088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</a:path>
            </a:pathLst>
          </a:custGeom>
          <a:solidFill>
            <a:srgbClr val="99FF66"/>
          </a:solidFill>
          <a:ln w="4763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97" name="Freeform 92"/>
          <p:cNvSpPr>
            <a:spLocks/>
          </p:cNvSpPr>
          <p:nvPr/>
        </p:nvSpPr>
        <p:spPr bwMode="auto">
          <a:xfrm>
            <a:off x="3287713" y="4500563"/>
            <a:ext cx="2052637" cy="34925"/>
          </a:xfrm>
          <a:custGeom>
            <a:avLst/>
            <a:gdLst>
              <a:gd name="T0" fmla="*/ 2147483647 w 1293"/>
              <a:gd name="T1" fmla="*/ 2147483647 h 22"/>
              <a:gd name="T2" fmla="*/ 2147483647 w 1293"/>
              <a:gd name="T3" fmla="*/ 0 h 22"/>
              <a:gd name="T4" fmla="*/ 0 w 1293"/>
              <a:gd name="T5" fmla="*/ 0 h 22"/>
              <a:gd name="T6" fmla="*/ 0 w 1293"/>
              <a:gd name="T7" fmla="*/ 2147483647 h 22"/>
              <a:gd name="T8" fmla="*/ 2147483647 w 1293"/>
              <a:gd name="T9" fmla="*/ 2147483647 h 22"/>
              <a:gd name="T10" fmla="*/ 2147483647 w 1293"/>
              <a:gd name="T11" fmla="*/ 2147483647 h 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93"/>
              <a:gd name="T19" fmla="*/ 0 h 22"/>
              <a:gd name="T20" fmla="*/ 1293 w 1293"/>
              <a:gd name="T21" fmla="*/ 22 h 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93" h="22">
                <a:moveTo>
                  <a:pt x="1293" y="12"/>
                </a:moveTo>
                <a:lnTo>
                  <a:pt x="1293" y="0"/>
                </a:lnTo>
                <a:lnTo>
                  <a:pt x="0" y="0"/>
                </a:lnTo>
                <a:lnTo>
                  <a:pt x="0" y="22"/>
                </a:lnTo>
                <a:lnTo>
                  <a:pt x="1293" y="22"/>
                </a:lnTo>
                <a:lnTo>
                  <a:pt x="1293" y="12"/>
                </a:lnTo>
                <a:close/>
              </a:path>
            </a:pathLst>
          </a:custGeom>
          <a:solidFill>
            <a:srgbClr val="EE9C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98" name="Rectangle 93"/>
          <p:cNvSpPr>
            <a:spLocks noChangeArrowheads="1"/>
          </p:cNvSpPr>
          <p:nvPr/>
        </p:nvSpPr>
        <p:spPr bwMode="auto">
          <a:xfrm>
            <a:off x="3135313" y="4595813"/>
            <a:ext cx="3397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Arial" charset="0"/>
              </a:rPr>
              <a:t>2007</a:t>
            </a:r>
            <a:endParaRPr lang="en-US" sz="1800">
              <a:latin typeface="Arial" charset="0"/>
            </a:endParaRPr>
          </a:p>
        </p:txBody>
      </p:sp>
      <p:sp>
        <p:nvSpPr>
          <p:cNvPr id="56399" name="Rectangle 94"/>
          <p:cNvSpPr>
            <a:spLocks noChangeArrowheads="1"/>
          </p:cNvSpPr>
          <p:nvPr/>
        </p:nvSpPr>
        <p:spPr bwMode="auto">
          <a:xfrm>
            <a:off x="5119688" y="4595813"/>
            <a:ext cx="3397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Arial" charset="0"/>
              </a:rPr>
              <a:t>2057</a:t>
            </a:r>
            <a:endParaRPr lang="en-US" sz="1800">
              <a:latin typeface="Arial" charset="0"/>
            </a:endParaRPr>
          </a:p>
        </p:txBody>
      </p:sp>
      <p:sp>
        <p:nvSpPr>
          <p:cNvPr id="56400" name="Rectangle 95"/>
          <p:cNvSpPr>
            <a:spLocks noChangeArrowheads="1"/>
          </p:cNvSpPr>
          <p:nvPr/>
        </p:nvSpPr>
        <p:spPr bwMode="auto">
          <a:xfrm>
            <a:off x="5434013" y="4370388"/>
            <a:ext cx="5334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Arial" charset="0"/>
              </a:rPr>
              <a:t>8 GtC/y</a:t>
            </a:r>
            <a:endParaRPr lang="en-US" sz="1800">
              <a:latin typeface="Arial" charset="0"/>
            </a:endParaRPr>
          </a:p>
        </p:txBody>
      </p:sp>
      <p:sp>
        <p:nvSpPr>
          <p:cNvPr id="56401" name="Rectangle 96"/>
          <p:cNvSpPr>
            <a:spLocks noChangeArrowheads="1"/>
          </p:cNvSpPr>
          <p:nvPr/>
        </p:nvSpPr>
        <p:spPr bwMode="auto">
          <a:xfrm>
            <a:off x="5399088" y="2695575"/>
            <a:ext cx="6175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Arial" charset="0"/>
              </a:rPr>
              <a:t>16 GtC/y</a:t>
            </a:r>
            <a:endParaRPr lang="en-US" sz="1800">
              <a:latin typeface="Arial" charset="0"/>
            </a:endParaRPr>
          </a:p>
        </p:txBody>
      </p:sp>
      <p:sp>
        <p:nvSpPr>
          <p:cNvPr id="56402" name="Line 97"/>
          <p:cNvSpPr>
            <a:spLocks noChangeShapeType="1"/>
          </p:cNvSpPr>
          <p:nvPr/>
        </p:nvSpPr>
        <p:spPr bwMode="auto">
          <a:xfrm flipV="1">
            <a:off x="3276600" y="2768600"/>
            <a:ext cx="2057400" cy="17272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3" name="Line 99"/>
          <p:cNvSpPr>
            <a:spLocks noChangeShapeType="1"/>
          </p:cNvSpPr>
          <p:nvPr/>
        </p:nvSpPr>
        <p:spPr bwMode="auto">
          <a:xfrm flipV="1">
            <a:off x="3327400" y="4343400"/>
            <a:ext cx="1993900" cy="1524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4" name="Line 100"/>
          <p:cNvSpPr>
            <a:spLocks noChangeShapeType="1"/>
          </p:cNvSpPr>
          <p:nvPr/>
        </p:nvSpPr>
        <p:spPr bwMode="auto">
          <a:xfrm flipV="1">
            <a:off x="3327400" y="4152900"/>
            <a:ext cx="2006600" cy="3429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5" name="Line 101"/>
          <p:cNvSpPr>
            <a:spLocks noChangeShapeType="1"/>
          </p:cNvSpPr>
          <p:nvPr/>
        </p:nvSpPr>
        <p:spPr bwMode="auto">
          <a:xfrm flipV="1">
            <a:off x="3314700" y="3949700"/>
            <a:ext cx="2006600" cy="5461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6" name="Line 102"/>
          <p:cNvSpPr>
            <a:spLocks noChangeShapeType="1"/>
          </p:cNvSpPr>
          <p:nvPr/>
        </p:nvSpPr>
        <p:spPr bwMode="auto">
          <a:xfrm flipV="1">
            <a:off x="3327400" y="3721100"/>
            <a:ext cx="2006600" cy="7747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7" name="Line 103"/>
          <p:cNvSpPr>
            <a:spLocks noChangeShapeType="1"/>
          </p:cNvSpPr>
          <p:nvPr/>
        </p:nvSpPr>
        <p:spPr bwMode="auto">
          <a:xfrm flipV="1">
            <a:off x="3340100" y="3505200"/>
            <a:ext cx="1968500" cy="9779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8" name="Line 104"/>
          <p:cNvSpPr>
            <a:spLocks noChangeShapeType="1"/>
          </p:cNvSpPr>
          <p:nvPr/>
        </p:nvSpPr>
        <p:spPr bwMode="auto">
          <a:xfrm flipV="1">
            <a:off x="3302000" y="3276600"/>
            <a:ext cx="2019300" cy="12319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9" name="Line 105"/>
          <p:cNvSpPr>
            <a:spLocks noChangeShapeType="1"/>
          </p:cNvSpPr>
          <p:nvPr/>
        </p:nvSpPr>
        <p:spPr bwMode="auto">
          <a:xfrm flipV="1">
            <a:off x="3276600" y="3048000"/>
            <a:ext cx="2044700" cy="14732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10" name="Rectangle 106"/>
          <p:cNvSpPr>
            <a:spLocks noChangeArrowheads="1"/>
          </p:cNvSpPr>
          <p:nvPr/>
        </p:nvSpPr>
        <p:spPr bwMode="auto">
          <a:xfrm>
            <a:off x="4306888" y="4038600"/>
            <a:ext cx="7413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" charset="0"/>
              </a:rPr>
              <a:t> Triangle</a:t>
            </a: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411" name="Rectangle 107"/>
          <p:cNvSpPr>
            <a:spLocks noChangeArrowheads="1"/>
          </p:cNvSpPr>
          <p:nvPr/>
        </p:nvSpPr>
        <p:spPr bwMode="auto">
          <a:xfrm>
            <a:off x="4162425" y="3822700"/>
            <a:ext cx="1047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" charset="0"/>
              </a:rPr>
              <a:t>Stabilization</a:t>
            </a: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56412" name="Group 6"/>
          <p:cNvGrpSpPr>
            <a:grpSpLocks/>
          </p:cNvGrpSpPr>
          <p:nvPr/>
        </p:nvGrpSpPr>
        <p:grpSpPr bwMode="auto">
          <a:xfrm>
            <a:off x="4570413" y="2532063"/>
            <a:ext cx="73025" cy="239712"/>
            <a:chOff x="2879" y="1563"/>
            <a:chExt cx="46" cy="151"/>
          </a:xfrm>
        </p:grpSpPr>
        <p:sp>
          <p:nvSpPr>
            <p:cNvPr id="56417" name="Freeform 7"/>
            <p:cNvSpPr>
              <a:spLocks noChangeAspect="1"/>
            </p:cNvSpPr>
            <p:nvPr/>
          </p:nvSpPr>
          <p:spPr bwMode="auto">
            <a:xfrm>
              <a:off x="2893" y="1563"/>
              <a:ext cx="19" cy="106"/>
            </a:xfrm>
            <a:custGeom>
              <a:avLst/>
              <a:gdLst>
                <a:gd name="T0" fmla="*/ 2 w 23"/>
                <a:gd name="T1" fmla="*/ 2 h 133"/>
                <a:gd name="T2" fmla="*/ 2 w 23"/>
                <a:gd name="T3" fmla="*/ 2 h 133"/>
                <a:gd name="T4" fmla="*/ 2 w 23"/>
                <a:gd name="T5" fmla="*/ 2 h 133"/>
                <a:gd name="T6" fmla="*/ 2 w 23"/>
                <a:gd name="T7" fmla="*/ 2 h 133"/>
                <a:gd name="T8" fmla="*/ 2 w 23"/>
                <a:gd name="T9" fmla="*/ 2 h 133"/>
                <a:gd name="T10" fmla="*/ 2 w 23"/>
                <a:gd name="T11" fmla="*/ 2 h 133"/>
                <a:gd name="T12" fmla="*/ 2 w 23"/>
                <a:gd name="T13" fmla="*/ 2 h 133"/>
                <a:gd name="T14" fmla="*/ 2 w 23"/>
                <a:gd name="T15" fmla="*/ 2 h 133"/>
                <a:gd name="T16" fmla="*/ 2 w 23"/>
                <a:gd name="T17" fmla="*/ 0 h 133"/>
                <a:gd name="T18" fmla="*/ 0 w 23"/>
                <a:gd name="T19" fmla="*/ 0 h 133"/>
                <a:gd name="T20" fmla="*/ 0 w 23"/>
                <a:gd name="T21" fmla="*/ 2 h 133"/>
                <a:gd name="T22" fmla="*/ 0 w 23"/>
                <a:gd name="T23" fmla="*/ 2 h 133"/>
                <a:gd name="T24" fmla="*/ 0 w 23"/>
                <a:gd name="T25" fmla="*/ 2 h 133"/>
                <a:gd name="T26" fmla="*/ 0 w 23"/>
                <a:gd name="T27" fmla="*/ 2 h 133"/>
                <a:gd name="T28" fmla="*/ 0 w 23"/>
                <a:gd name="T29" fmla="*/ 2 h 133"/>
                <a:gd name="T30" fmla="*/ 0 w 23"/>
                <a:gd name="T31" fmla="*/ 2 h 133"/>
                <a:gd name="T32" fmla="*/ 0 w 23"/>
                <a:gd name="T33" fmla="*/ 2 h 133"/>
                <a:gd name="T34" fmla="*/ 2 w 23"/>
                <a:gd name="T35" fmla="*/ 2 h 1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133"/>
                <a:gd name="T56" fmla="*/ 23 w 23"/>
                <a:gd name="T57" fmla="*/ 133 h 1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133">
                  <a:moveTo>
                    <a:pt x="12" y="133"/>
                  </a:moveTo>
                  <a:lnTo>
                    <a:pt x="23" y="132"/>
                  </a:lnTo>
                  <a:lnTo>
                    <a:pt x="23" y="130"/>
                  </a:lnTo>
                  <a:lnTo>
                    <a:pt x="23" y="127"/>
                  </a:lnTo>
                  <a:lnTo>
                    <a:pt x="23" y="116"/>
                  </a:lnTo>
                  <a:lnTo>
                    <a:pt x="23" y="100"/>
                  </a:lnTo>
                  <a:lnTo>
                    <a:pt x="23" y="76"/>
                  </a:lnTo>
                  <a:lnTo>
                    <a:pt x="23" y="45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0" y="76"/>
                  </a:lnTo>
                  <a:lnTo>
                    <a:pt x="0" y="100"/>
                  </a:lnTo>
                  <a:lnTo>
                    <a:pt x="0" y="116"/>
                  </a:lnTo>
                  <a:lnTo>
                    <a:pt x="0" y="127"/>
                  </a:lnTo>
                  <a:lnTo>
                    <a:pt x="0" y="130"/>
                  </a:lnTo>
                  <a:lnTo>
                    <a:pt x="0" y="132"/>
                  </a:lnTo>
                  <a:lnTo>
                    <a:pt x="12" y="133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8" name="Freeform 8"/>
            <p:cNvSpPr>
              <a:spLocks noChangeAspect="1"/>
            </p:cNvSpPr>
            <p:nvPr/>
          </p:nvSpPr>
          <p:spPr bwMode="auto">
            <a:xfrm>
              <a:off x="2879" y="1669"/>
              <a:ext cx="46" cy="45"/>
            </a:xfrm>
            <a:custGeom>
              <a:avLst/>
              <a:gdLst>
                <a:gd name="T0" fmla="*/ 2 w 57"/>
                <a:gd name="T1" fmla="*/ 2 h 57"/>
                <a:gd name="T2" fmla="*/ 2 w 57"/>
                <a:gd name="T3" fmla="*/ 0 h 57"/>
                <a:gd name="T4" fmla="*/ 0 w 57"/>
                <a:gd name="T5" fmla="*/ 0 h 57"/>
                <a:gd name="T6" fmla="*/ 2 w 57"/>
                <a:gd name="T7" fmla="*/ 2 h 57"/>
                <a:gd name="T8" fmla="*/ 2 w 57"/>
                <a:gd name="T9" fmla="*/ 2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57"/>
                <a:gd name="T17" fmla="*/ 57 w 57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57">
                  <a:moveTo>
                    <a:pt x="29" y="57"/>
                  </a:moveTo>
                  <a:lnTo>
                    <a:pt x="57" y="0"/>
                  </a:lnTo>
                  <a:lnTo>
                    <a:pt x="0" y="0"/>
                  </a:lnTo>
                  <a:lnTo>
                    <a:pt x="29" y="5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413" name="Freeform 9"/>
          <p:cNvSpPr>
            <a:spLocks noChangeAspect="1"/>
          </p:cNvSpPr>
          <p:nvPr/>
        </p:nvSpPr>
        <p:spPr bwMode="auto">
          <a:xfrm>
            <a:off x="2811463" y="3292475"/>
            <a:ext cx="150812" cy="76200"/>
          </a:xfrm>
          <a:custGeom>
            <a:avLst/>
            <a:gdLst>
              <a:gd name="T0" fmla="*/ 2147483647 w 118"/>
              <a:gd name="T1" fmla="*/ 2147483647 h 60"/>
              <a:gd name="T2" fmla="*/ 2147483647 w 118"/>
              <a:gd name="T3" fmla="*/ 2147483647 h 60"/>
              <a:gd name="T4" fmla="*/ 2147483647 w 118"/>
              <a:gd name="T5" fmla="*/ 2147483647 h 60"/>
              <a:gd name="T6" fmla="*/ 2147483647 w 118"/>
              <a:gd name="T7" fmla="*/ 2147483647 h 60"/>
              <a:gd name="T8" fmla="*/ 2147483647 w 118"/>
              <a:gd name="T9" fmla="*/ 2147483647 h 60"/>
              <a:gd name="T10" fmla="*/ 2147483647 w 118"/>
              <a:gd name="T11" fmla="*/ 2147483647 h 60"/>
              <a:gd name="T12" fmla="*/ 2147483647 w 118"/>
              <a:gd name="T13" fmla="*/ 2147483647 h 60"/>
              <a:gd name="T14" fmla="*/ 2147483647 w 118"/>
              <a:gd name="T15" fmla="*/ 2147483647 h 60"/>
              <a:gd name="T16" fmla="*/ 2147483647 w 118"/>
              <a:gd name="T17" fmla="*/ 0 h 60"/>
              <a:gd name="T18" fmla="*/ 0 w 118"/>
              <a:gd name="T19" fmla="*/ 2147483647 h 60"/>
              <a:gd name="T20" fmla="*/ 2147483647 w 118"/>
              <a:gd name="T21" fmla="*/ 2147483647 h 60"/>
              <a:gd name="T22" fmla="*/ 2147483647 w 118"/>
              <a:gd name="T23" fmla="*/ 2147483647 h 60"/>
              <a:gd name="T24" fmla="*/ 2147483647 w 118"/>
              <a:gd name="T25" fmla="*/ 2147483647 h 60"/>
              <a:gd name="T26" fmla="*/ 2147483647 w 118"/>
              <a:gd name="T27" fmla="*/ 2147483647 h 60"/>
              <a:gd name="T28" fmla="*/ 2147483647 w 118"/>
              <a:gd name="T29" fmla="*/ 2147483647 h 60"/>
              <a:gd name="T30" fmla="*/ 2147483647 w 118"/>
              <a:gd name="T31" fmla="*/ 2147483647 h 60"/>
              <a:gd name="T32" fmla="*/ 2147483647 w 118"/>
              <a:gd name="T33" fmla="*/ 2147483647 h 60"/>
              <a:gd name="T34" fmla="*/ 2147483647 w 118"/>
              <a:gd name="T35" fmla="*/ 2147483647 h 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8"/>
              <a:gd name="T55" fmla="*/ 0 h 60"/>
              <a:gd name="T56" fmla="*/ 118 w 118"/>
              <a:gd name="T57" fmla="*/ 60 h 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8" h="60">
                <a:moveTo>
                  <a:pt x="115" y="50"/>
                </a:moveTo>
                <a:lnTo>
                  <a:pt x="118" y="39"/>
                </a:lnTo>
                <a:lnTo>
                  <a:pt x="117" y="38"/>
                </a:lnTo>
                <a:lnTo>
                  <a:pt x="113" y="38"/>
                </a:lnTo>
                <a:lnTo>
                  <a:pt x="104" y="34"/>
                </a:lnTo>
                <a:lnTo>
                  <a:pt x="91" y="29"/>
                </a:lnTo>
                <a:lnTo>
                  <a:pt x="71" y="22"/>
                </a:lnTo>
                <a:lnTo>
                  <a:pt x="44" y="12"/>
                </a:lnTo>
                <a:lnTo>
                  <a:pt x="7" y="0"/>
                </a:lnTo>
                <a:lnTo>
                  <a:pt x="0" y="19"/>
                </a:lnTo>
                <a:lnTo>
                  <a:pt x="37" y="33"/>
                </a:lnTo>
                <a:lnTo>
                  <a:pt x="64" y="43"/>
                </a:lnTo>
                <a:lnTo>
                  <a:pt x="84" y="50"/>
                </a:lnTo>
                <a:lnTo>
                  <a:pt x="97" y="55"/>
                </a:lnTo>
                <a:lnTo>
                  <a:pt x="104" y="57"/>
                </a:lnTo>
                <a:lnTo>
                  <a:pt x="110" y="59"/>
                </a:lnTo>
                <a:lnTo>
                  <a:pt x="111" y="60"/>
                </a:lnTo>
                <a:lnTo>
                  <a:pt x="115" y="50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749" name="Rectangle 101"/>
          <p:cNvSpPr>
            <a:spLocks noChangeArrowheads="1"/>
          </p:cNvSpPr>
          <p:nvPr/>
        </p:nvSpPr>
        <p:spPr bwMode="auto">
          <a:xfrm>
            <a:off x="0" y="152400"/>
            <a:ext cx="9029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5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15 Wedges: Solved!</a:t>
            </a:r>
            <a:endParaRPr 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56415" name="Rectangle 100"/>
          <p:cNvSpPr>
            <a:spLocks noChangeArrowheads="1"/>
          </p:cNvSpPr>
          <p:nvPr/>
        </p:nvSpPr>
        <p:spPr bwMode="auto">
          <a:xfrm>
            <a:off x="2940050" y="6448425"/>
            <a:ext cx="336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http://www.princeton.edu/wedges/</a:t>
            </a:r>
          </a:p>
        </p:txBody>
      </p:sp>
      <p:pic>
        <p:nvPicPr>
          <p:cNvPr id="56416" name="Picture 18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ing.sec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73152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5912736" y="2789904"/>
            <a:ext cx="3451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$4.5 TRILLION</a:t>
            </a:r>
            <a:endParaRPr lang="en-US" sz="3600" dirty="0">
              <a:solidFill>
                <a:srgbClr val="008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03213" y="0"/>
            <a:ext cx="8537575" cy="776288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 smtClean="0">
                <a:ea typeface="ＭＳ Ｐゴシック" charset="0"/>
                <a:cs typeface="ＭＳ Ｐゴシック" charset="0"/>
              </a:rPr>
              <a:t>Efficient Architects!</a:t>
            </a:r>
            <a:endParaRPr lang="en-US" sz="60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54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899"/>
            <a:ext cx="9144001" cy="4111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762000"/>
          </a:xfrm>
        </p:spPr>
        <p:txBody>
          <a:bodyPr/>
          <a:lstStyle/>
          <a:p>
            <a:r>
              <a:rPr lang="en-US" dirty="0" smtClean="0"/>
              <a:t>Solar Resource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59408"/>
            <a:ext cx="5257800" cy="24078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2601" y="4864100"/>
            <a:ext cx="332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US </a:t>
            </a:r>
            <a:r>
              <a:rPr lang="en-US" sz="5400" dirty="0" err="1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vs</a:t>
            </a:r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 Germany</a:t>
            </a:r>
            <a:endParaRPr lang="en-US" sz="5400" dirty="0">
              <a:solidFill>
                <a:srgbClr val="3333CC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154625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ice-of-solar-power-drop-grap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0"/>
            <a:ext cx="55550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2900" y="152400"/>
            <a:ext cx="5956300" cy="2349500"/>
          </a:xfrm>
        </p:spPr>
        <p:txBody>
          <a:bodyPr/>
          <a:lstStyle/>
          <a:p>
            <a:r>
              <a:rPr lang="en-US" dirty="0" smtClean="0"/>
              <a:t>Price of Solar PV Cells</a:t>
            </a:r>
            <a:br>
              <a:rPr lang="en-US" dirty="0" smtClean="0"/>
            </a:br>
            <a:r>
              <a:rPr lang="en-US" sz="4800" dirty="0" smtClean="0"/>
              <a:t>$/watt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0" y="3276600"/>
            <a:ext cx="6781800" cy="2997200"/>
          </a:xfrm>
        </p:spPr>
        <p:txBody>
          <a:bodyPr/>
          <a:lstStyle/>
          <a:p>
            <a:r>
              <a:rPr lang="en-US" dirty="0" smtClean="0"/>
              <a:t>Price per watt has fallen by 99% since I graduated from high school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Fallen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80% since 2008</a:t>
            </a:r>
          </a:p>
          <a:p>
            <a:r>
              <a:rPr lang="en-US" dirty="0" smtClean="0"/>
              <a:t>Now close to parity with coal or gas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4279938">
            <a:off x="215900" y="3594099"/>
            <a:ext cx="194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Drop in 1980s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42140" y="5410198"/>
            <a:ext cx="203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Flatter in1990s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 bwMode="auto">
          <a:xfrm rot="1740296">
            <a:off x="4140200" y="6032500"/>
            <a:ext cx="762000" cy="2794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505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01600"/>
            <a:ext cx="3429000" cy="685800"/>
          </a:xfrm>
        </p:spPr>
        <p:txBody>
          <a:bodyPr/>
          <a:lstStyle/>
          <a:p>
            <a:pPr>
              <a:defRPr/>
            </a:pPr>
            <a:r>
              <a:rPr lang="en-US" sz="6000" dirty="0" smtClean="0"/>
              <a:t>Costs</a:t>
            </a:r>
            <a:endParaRPr lang="en-US" sz="6000" dirty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800600" y="105410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Conversion to 100%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noncarbon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energy will cost about </a:t>
            </a:r>
            <a:br>
              <a:rPr lang="en-US" sz="2800" dirty="0"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That’s about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it cost to retrofit all the world’s cities with indoor plumbing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It was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worth it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44"/>
            <a:ext cx="4724401" cy="6784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7498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722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206500"/>
            <a:ext cx="5715000" cy="4978400"/>
          </a:xfrm>
          <a:prstGeom prst="rect">
            <a:avLst/>
          </a:prstGeom>
        </p:spPr>
      </p:pic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3500"/>
            <a:ext cx="8534400" cy="1409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1800 … </a:t>
            </a:r>
            <a:r>
              <a:rPr lang="en-US" sz="5000" dirty="0">
                <a:ea typeface="ＭＳ Ｐゴシック" charset="0"/>
              </a:rPr>
              <a:t/>
            </a:r>
            <a:br>
              <a:rPr lang="en-US" sz="5000" dirty="0">
                <a:ea typeface="ＭＳ Ｐゴシック" charset="0"/>
              </a:rPr>
            </a:br>
            <a:endParaRPr lang="en-US" sz="5000" dirty="0"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143000"/>
            <a:ext cx="3895725" cy="5194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5900" y="6396335"/>
            <a:ext cx="3595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President Thomas Jefferson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56100" y="6256635"/>
            <a:ext cx="4365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Lewis and Clarke with Sacajawea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4000"/>
            <a:ext cx="3657600" cy="6235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1800 …</a:t>
            </a:r>
            <a:endParaRPr lang="en-US" sz="5000" dirty="0">
              <a:ea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433" y="0"/>
            <a:ext cx="4851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77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9700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Ever Wonder Why?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685800" y="5029200"/>
            <a:ext cx="7772400" cy="1600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Day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night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Summer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winter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Phoenix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Fargo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63500"/>
            <a:ext cx="3505200" cy="66929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9940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0300" y="135235"/>
            <a:ext cx="2735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Napoleon Bonaparte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77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74800" y="38100"/>
            <a:ext cx="7569200" cy="1282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5589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Dig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10 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billion tons of carbon out of the ground every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year</a:t>
            </a:r>
            <a:endParaRPr lang="en-US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199" t="7963" r="21052" b="52222"/>
          <a:stretch/>
        </p:blipFill>
        <p:spPr>
          <a:xfrm>
            <a:off x="0" y="0"/>
            <a:ext cx="1793358" cy="1460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4306" t="7708"/>
          <a:stretch/>
        </p:blipFill>
        <p:spPr>
          <a:xfrm>
            <a:off x="5270500" y="3060244"/>
            <a:ext cx="3797300" cy="3556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1" y="3479800"/>
            <a:ext cx="5132748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98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Build 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a system of pipelines, supertankers, railroads, highways, and trucks to deliver it to every street corner on the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planet</a:t>
            </a:r>
            <a:endParaRPr lang="en-US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667" t="15774"/>
          <a:stretch/>
        </p:blipFill>
        <p:spPr>
          <a:xfrm>
            <a:off x="0" y="4326352"/>
            <a:ext cx="3073400" cy="2531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573" t="23945" r="10720" b="16196"/>
          <a:stretch/>
        </p:blipFill>
        <p:spPr>
          <a:xfrm>
            <a:off x="4479364" y="4191000"/>
            <a:ext cx="4664635" cy="266700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74800" y="38100"/>
            <a:ext cx="7569200" cy="1282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3199" t="7963" r="21052" b="52222"/>
          <a:stretch/>
        </p:blipFill>
        <p:spPr>
          <a:xfrm>
            <a:off x="0" y="0"/>
            <a:ext cx="1793358" cy="146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701" y="4191786"/>
            <a:ext cx="1778000" cy="2666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5833" t="13148"/>
          <a:stretch/>
        </p:blipFill>
        <p:spPr>
          <a:xfrm>
            <a:off x="3403600" y="3441700"/>
            <a:ext cx="2705100" cy="209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81280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Build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10 million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miles 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of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paved roads </a:t>
            </a:r>
            <a:b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and 100 million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cars 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every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year to drive on them</a:t>
            </a:r>
            <a:endParaRPr lang="en-US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74800" y="38100"/>
            <a:ext cx="7569200" cy="1282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3199" t="7963" r="21052" b="52222"/>
          <a:stretch/>
        </p:blipFill>
        <p:spPr>
          <a:xfrm>
            <a:off x="0" y="0"/>
            <a:ext cx="1793358" cy="1460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2800"/>
            <a:ext cx="5842000" cy="350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00" y="3365500"/>
            <a:ext cx="5080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86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 smtClean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Generate and pipe enough electricity to every house to power lights &amp; stereos &amp; LCD TVs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74800" y="38100"/>
            <a:ext cx="7569200" cy="1282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3199" t="7963" r="21052" b="52222"/>
          <a:stretch/>
        </p:blipFill>
        <p:spPr>
          <a:xfrm>
            <a:off x="0" y="0"/>
            <a:ext cx="1793358" cy="1460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916" y="3340100"/>
            <a:ext cx="4687084" cy="3517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63670"/>
            <a:ext cx="4546600" cy="349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01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9556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Dig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10 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billion tons of carbon out of the ground every year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Build a system of pipelines, supertankers, railroads, highways, and trucks to deliver it to every street corner on the planet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Build millions of cars every year, and millions of miles of roads to drive them on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Generate and pipe enough electricity to every house to power lights &amp; stereos &amp;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LCD 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TVs</a:t>
            </a:r>
          </a:p>
          <a:p>
            <a:pPr eaLnBrk="1" hangingPunct="1">
              <a:spcBef>
                <a:spcPct val="30000"/>
              </a:spcBef>
            </a:pPr>
            <a:endParaRPr lang="en-US" sz="2800" dirty="0">
              <a:latin typeface="Arial Rounded MT Bold"/>
              <a:cs typeface="Arial Rounded MT Bold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44713" y="2286000"/>
            <a:ext cx="5487987" cy="4572000"/>
            <a:chOff x="2144253" y="2285274"/>
            <a:chExt cx="5488852" cy="4572726"/>
          </a:xfrm>
        </p:grpSpPr>
        <p:pic>
          <p:nvPicPr>
            <p:cNvPr id="59396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120" y="2285274"/>
              <a:ext cx="2620524" cy="3047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397" name="TextBox 5"/>
            <p:cNvSpPr txBox="1">
              <a:spLocks noChangeArrowheads="1"/>
            </p:cNvSpPr>
            <p:nvPr/>
          </p:nvSpPr>
          <p:spPr bwMode="auto">
            <a:xfrm>
              <a:off x="2144253" y="6027003"/>
              <a:ext cx="548885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…  </a:t>
              </a:r>
              <a:r>
                <a:rPr lang="ja-JP" altLang="en-US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“</a:t>
              </a:r>
              <a:r>
                <a:rPr lang="en-US" altLang="ja-JP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and here</a:t>
              </a:r>
              <a:r>
                <a:rPr lang="ja-JP" altLang="en-US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’</a:t>
              </a:r>
              <a:r>
                <a:rPr lang="en-US" altLang="ja-JP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s the itemized bill …</a:t>
              </a:r>
              <a:r>
                <a:rPr lang="ja-JP" altLang="en-US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”</a:t>
              </a:r>
              <a:endParaRPr lang="en-US" altLang="ja-JP" b="1" i="1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  <a:p>
              <a:pPr eaLnBrk="1" hangingPunct="1"/>
              <a:endParaRPr lang="en-US" dirty="0">
                <a:latin typeface="Arial Rounded MT Bold"/>
                <a:cs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9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075" y="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7200" dirty="0" smtClean="0">
                <a:solidFill>
                  <a:srgbClr val="FFFF00"/>
                </a:solidFill>
                <a:ea typeface="ＭＳ Ｐゴシック" charset="0"/>
              </a:rPr>
              <a:t>Who Built That?</a:t>
            </a:r>
            <a:endParaRPr lang="en-US" sz="7200" dirty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711200" y="765175"/>
            <a:ext cx="7772400" cy="172402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Our ancestors built that very system</a:t>
            </a:r>
          </a:p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It cost them every dime of global GDP for 200 years (now $78T/</a:t>
            </a:r>
            <a:r>
              <a:rPr lang="en-US" dirty="0" err="1" smtClean="0">
                <a:solidFill>
                  <a:srgbClr val="FFFF00"/>
                </a:solidFill>
                <a:ea typeface="ＭＳ Ｐゴシック" charset="0"/>
              </a:rPr>
              <a:t>yr</a:t>
            </a:r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)</a:t>
            </a:r>
          </a:p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It created every dime too!</a:t>
            </a:r>
            <a:endParaRPr lang="en-US" dirty="0">
              <a:solidFill>
                <a:srgbClr val="FFFF00"/>
              </a:solidFill>
              <a:ea typeface="ＭＳ Ｐゴシック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297238" y="3424238"/>
            <a:ext cx="4056062" cy="2913062"/>
            <a:chOff x="3297102" y="3424661"/>
            <a:chExt cx="4055524" cy="2911866"/>
          </a:xfrm>
        </p:grpSpPr>
        <p:pic>
          <p:nvPicPr>
            <p:cNvPr id="7373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102" y="3424661"/>
              <a:ext cx="4055524" cy="2911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4" name="Content Placeholder 2"/>
            <p:cNvSpPr txBox="1">
              <a:spLocks/>
            </p:cNvSpPr>
            <p:nvPr/>
          </p:nvSpPr>
          <p:spPr bwMode="auto">
            <a:xfrm>
              <a:off x="3319324" y="3483374"/>
              <a:ext cx="3846002" cy="172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indent="0">
                <a:spcBef>
                  <a:spcPct val="30000"/>
                </a:spcBef>
              </a:pP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Now </a:t>
              </a:r>
              <a:r>
                <a:rPr lang="en-US" sz="28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our kids get </a:t>
              </a: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to </a:t>
              </a:r>
              <a:b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do it again</a:t>
              </a:r>
              <a:r>
                <a:rPr lang="en-US" sz="28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!</a:t>
              </a:r>
              <a:endParaRPr lang="en-US" sz="2800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045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07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52400"/>
            <a:ext cx="8537575" cy="7762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solidFill>
                  <a:srgbClr val="FFFF00"/>
                </a:solidFill>
                <a:ea typeface="ＭＳ Ｐゴシック" charset="0"/>
              </a:rPr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0900" y="1104900"/>
            <a:ext cx="7600950" cy="1651000"/>
          </a:xfrm>
        </p:spPr>
        <p:txBody>
          <a:bodyPr rIns="116994"/>
          <a:lstStyle/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Many people </a:t>
            </a: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think:  </a:t>
            </a:r>
          </a:p>
          <a:p>
            <a:pPr marL="498475" lvl="1" indent="0" eaLnBrk="1" hangingPunct="1">
              <a:buNone/>
            </a:pPr>
            <a:r>
              <a:rPr lang="ja-JP" altLang="en-US" sz="3100" dirty="0" smtClean="0">
                <a:solidFill>
                  <a:srgbClr val="FFFF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  <a:t>Our well-being is based on</a:t>
            </a:r>
            <a:b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</a:br>
            <a: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  <a:t>stuff we extract from the ground</a:t>
            </a:r>
            <a:r>
              <a:rPr lang="ja-JP" altLang="en-US" sz="3100" dirty="0" smtClean="0">
                <a:solidFill>
                  <a:srgbClr val="FFFF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003300" y="3746500"/>
            <a:ext cx="760095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When we stop burning coal, will our descendants shiver in the dark?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8680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27000"/>
            <a:ext cx="8537575" cy="893976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Choose Your Future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50900" y="1104900"/>
            <a:ext cx="7600950" cy="1651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0000"/>
                </a:solidFill>
                <a:ea typeface="ＭＳ Ｐゴシック" charset="0"/>
              </a:rPr>
              <a:t>I prefer:  </a:t>
            </a:r>
          </a:p>
          <a:p>
            <a:pPr marL="498475" lvl="1" indent="0" eaLnBrk="1" hangingPunct="1">
              <a:buFontTx/>
              <a:buNone/>
            </a:pP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0000"/>
                </a:solidFill>
                <a:ea typeface="ＭＳ Ｐゴシック" charset="0"/>
              </a:rPr>
              <a:t>We create our well-being through creativity, ingenuity, and hard work</a:t>
            </a: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01700" y="5676900"/>
            <a:ext cx="7600950" cy="8509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buClr>
                <a:srgbClr val="000000"/>
              </a:buClr>
              <a:buFontTx/>
              <a:buNone/>
            </a:pPr>
            <a:r>
              <a:rPr lang="en-US" sz="4800" dirty="0" smtClean="0">
                <a:solidFill>
                  <a:srgbClr val="FF0000"/>
                </a:solidFill>
                <a:ea typeface="ＭＳ Ｐゴシック" charset="0"/>
              </a:rPr>
              <a:t>The future is bright!</a:t>
            </a:r>
            <a:endParaRPr lang="en-US" altLang="ja-JP" sz="4800" dirty="0" smtClean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8680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latin typeface="Arial Rounded MT Bold"/>
                <a:ea typeface="ＭＳ Ｐゴシック" charset="0"/>
                <a:cs typeface="Arial Rounded MT Bold"/>
              </a:rPr>
              <a:t>Heat Budgets</a:t>
            </a:r>
          </a:p>
        </p:txBody>
      </p:sp>
      <p:grpSp>
        <p:nvGrpSpPr>
          <p:cNvPr id="22530" name="Group 39"/>
          <p:cNvGrpSpPr>
            <a:grpSpLocks/>
          </p:cNvGrpSpPr>
          <p:nvPr/>
        </p:nvGrpSpPr>
        <p:grpSpPr bwMode="auto">
          <a:xfrm>
            <a:off x="685800" y="1295400"/>
            <a:ext cx="7620000" cy="5257800"/>
            <a:chOff x="76200" y="1600200"/>
            <a:chExt cx="7620000" cy="5257800"/>
          </a:xfrm>
        </p:grpSpPr>
        <p:pic>
          <p:nvPicPr>
            <p:cNvPr id="225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2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542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840788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6713" y="968375"/>
            <a:ext cx="4419600" cy="5889625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Nearly all of the air is made of oxygen (O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nitrogen (N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in which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two atoms of the same element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share electrons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Infrared (heat)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energy radiated up from the surface can be absorbed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by these molecules, but not very well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5894388" y="2562225"/>
            <a:ext cx="712787" cy="712788"/>
            <a:chOff x="0" y="0"/>
            <a:chExt cx="638" cy="638"/>
          </a:xfrm>
        </p:grpSpPr>
        <p:sp>
          <p:nvSpPr>
            <p:cNvPr id="24595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6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grpSp>
        <p:nvGrpSpPr>
          <p:cNvPr id="24580" name="Group 6"/>
          <p:cNvGrpSpPr>
            <a:grpSpLocks/>
          </p:cNvGrpSpPr>
          <p:nvPr/>
        </p:nvGrpSpPr>
        <p:grpSpPr bwMode="auto">
          <a:xfrm>
            <a:off x="7265988" y="2554288"/>
            <a:ext cx="712787" cy="711200"/>
            <a:chOff x="0" y="0"/>
            <a:chExt cx="638" cy="638"/>
          </a:xfrm>
        </p:grpSpPr>
        <p:sp>
          <p:nvSpPr>
            <p:cNvPr id="24593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4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sp>
        <p:nvSpPr>
          <p:cNvPr id="24581" name="Line 9"/>
          <p:cNvSpPr>
            <a:spLocks noChangeShapeType="1"/>
          </p:cNvSpPr>
          <p:nvPr/>
        </p:nvSpPr>
        <p:spPr bwMode="auto">
          <a:xfrm>
            <a:off x="6572250" y="2805113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2" name="Line 10"/>
          <p:cNvSpPr>
            <a:spLocks noChangeShapeType="1"/>
          </p:cNvSpPr>
          <p:nvPr/>
        </p:nvSpPr>
        <p:spPr bwMode="auto">
          <a:xfrm>
            <a:off x="6570663" y="3027363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4583" name="Group 11"/>
          <p:cNvGrpSpPr>
            <a:grpSpLocks/>
          </p:cNvGrpSpPr>
          <p:nvPr/>
        </p:nvGrpSpPr>
        <p:grpSpPr bwMode="auto">
          <a:xfrm>
            <a:off x="5908675" y="1344613"/>
            <a:ext cx="714375" cy="712787"/>
            <a:chOff x="0" y="0"/>
            <a:chExt cx="638" cy="638"/>
          </a:xfrm>
        </p:grpSpPr>
        <p:sp>
          <p:nvSpPr>
            <p:cNvPr id="24591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2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4584" name="Group 14"/>
          <p:cNvGrpSpPr>
            <a:grpSpLocks/>
          </p:cNvGrpSpPr>
          <p:nvPr/>
        </p:nvGrpSpPr>
        <p:grpSpPr bwMode="auto">
          <a:xfrm>
            <a:off x="7280275" y="1335088"/>
            <a:ext cx="711200" cy="714375"/>
            <a:chOff x="0" y="0"/>
            <a:chExt cx="638" cy="640"/>
          </a:xfrm>
        </p:grpSpPr>
        <p:sp>
          <p:nvSpPr>
            <p:cNvPr id="24589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0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4585" name="Line 17"/>
          <p:cNvSpPr>
            <a:spLocks noChangeShapeType="1"/>
          </p:cNvSpPr>
          <p:nvPr/>
        </p:nvSpPr>
        <p:spPr bwMode="auto">
          <a:xfrm>
            <a:off x="6588125" y="1584325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6" name="Line 18"/>
          <p:cNvSpPr>
            <a:spLocks noChangeShapeType="1"/>
          </p:cNvSpPr>
          <p:nvPr/>
        </p:nvSpPr>
        <p:spPr bwMode="auto">
          <a:xfrm>
            <a:off x="6584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7" name="Line 19"/>
          <p:cNvSpPr>
            <a:spLocks noChangeShapeType="1"/>
          </p:cNvSpPr>
          <p:nvPr/>
        </p:nvSpPr>
        <p:spPr bwMode="auto">
          <a:xfrm>
            <a:off x="6615113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8" name="Rectangle 20"/>
          <p:cNvSpPr>
            <a:spLocks/>
          </p:cNvSpPr>
          <p:nvPr/>
        </p:nvSpPr>
        <p:spPr bwMode="auto">
          <a:xfrm>
            <a:off x="5465763" y="4264025"/>
            <a:ext cx="34369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1" name="AutoShape 25"/>
          <p:cNvCxnSpPr>
            <a:cxnSpLocks noChangeShapeType="1"/>
          </p:cNvCxnSpPr>
          <p:nvPr/>
        </p:nvCxnSpPr>
        <p:spPr bwMode="auto">
          <a:xfrm>
            <a:off x="6791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130175" y="0"/>
            <a:ext cx="8839200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363" y="1125538"/>
            <a:ext cx="4530725" cy="5732462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Carbon dioxide (CO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water vapor (H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O) are different!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They have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many more ways to vibrate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and rotate, so they are very good at absorbing and emitting infrared (heat) radiation</a:t>
            </a:r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4959350" y="4603750"/>
            <a:ext cx="3821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Molecules that have many ways to wiggle are called 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“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Greenhouse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”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 molecules</a:t>
            </a:r>
            <a:endParaRPr lang="en-US" b="1" i="1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5262563" y="1304925"/>
            <a:ext cx="712787" cy="712788"/>
            <a:chOff x="0" y="0"/>
            <a:chExt cx="638" cy="638"/>
          </a:xfrm>
        </p:grpSpPr>
        <p:sp>
          <p:nvSpPr>
            <p:cNvPr id="25633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4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7631113" y="1304925"/>
            <a:ext cx="712787" cy="712788"/>
            <a:chOff x="0" y="0"/>
            <a:chExt cx="638" cy="638"/>
          </a:xfrm>
        </p:grpSpPr>
        <p:sp>
          <p:nvSpPr>
            <p:cNvPr id="25631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2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7" name="Group 10"/>
          <p:cNvGrpSpPr>
            <a:grpSpLocks/>
          </p:cNvGrpSpPr>
          <p:nvPr/>
        </p:nvGrpSpPr>
        <p:grpSpPr bwMode="auto">
          <a:xfrm>
            <a:off x="6442075" y="1304925"/>
            <a:ext cx="711200" cy="712788"/>
            <a:chOff x="0" y="0"/>
            <a:chExt cx="638" cy="638"/>
          </a:xfrm>
        </p:grpSpPr>
        <p:sp>
          <p:nvSpPr>
            <p:cNvPr id="25629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0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C</a:t>
              </a:r>
            </a:p>
          </p:txBody>
        </p:sp>
      </p:grpSp>
      <p:grpSp>
        <p:nvGrpSpPr>
          <p:cNvPr id="25608" name="Group 13"/>
          <p:cNvGrpSpPr>
            <a:grpSpLocks/>
          </p:cNvGrpSpPr>
          <p:nvPr/>
        </p:nvGrpSpPr>
        <p:grpSpPr bwMode="auto">
          <a:xfrm>
            <a:off x="5581650" y="3751263"/>
            <a:ext cx="714375" cy="712787"/>
            <a:chOff x="0" y="0"/>
            <a:chExt cx="638" cy="638"/>
          </a:xfrm>
        </p:grpSpPr>
        <p:sp>
          <p:nvSpPr>
            <p:cNvPr id="25627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8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09" name="Group 16"/>
          <p:cNvGrpSpPr>
            <a:grpSpLocks/>
          </p:cNvGrpSpPr>
          <p:nvPr/>
        </p:nvGrpSpPr>
        <p:grpSpPr bwMode="auto">
          <a:xfrm>
            <a:off x="7394575" y="3705225"/>
            <a:ext cx="712788" cy="712788"/>
            <a:chOff x="0" y="0"/>
            <a:chExt cx="638" cy="638"/>
          </a:xfrm>
        </p:grpSpPr>
        <p:sp>
          <p:nvSpPr>
            <p:cNvPr id="25625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6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6435725" y="2814638"/>
            <a:ext cx="712788" cy="712787"/>
            <a:chOff x="0" y="0"/>
            <a:chExt cx="638" cy="638"/>
          </a:xfrm>
        </p:grpSpPr>
        <p:sp>
          <p:nvSpPr>
            <p:cNvPr id="25623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4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5611" name="Line 22"/>
          <p:cNvSpPr>
            <a:spLocks noChangeShapeType="1"/>
          </p:cNvSpPr>
          <p:nvPr/>
        </p:nvSpPr>
        <p:spPr bwMode="auto">
          <a:xfrm>
            <a:off x="7153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23"/>
          <p:cNvSpPr>
            <a:spLocks noChangeShapeType="1"/>
          </p:cNvSpPr>
          <p:nvPr/>
        </p:nvSpPr>
        <p:spPr bwMode="auto">
          <a:xfrm>
            <a:off x="5959475" y="1655763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Line 24"/>
          <p:cNvSpPr>
            <a:spLocks noChangeShapeType="1"/>
          </p:cNvSpPr>
          <p:nvPr/>
        </p:nvSpPr>
        <p:spPr bwMode="auto">
          <a:xfrm rot="10800000" flipH="1">
            <a:off x="6076950" y="3430588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Line 26"/>
          <p:cNvSpPr>
            <a:spLocks noChangeShapeType="1"/>
          </p:cNvSpPr>
          <p:nvPr/>
        </p:nvSpPr>
        <p:spPr bwMode="auto">
          <a:xfrm>
            <a:off x="6592888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5" name="Line 27"/>
          <p:cNvSpPr>
            <a:spLocks noChangeShapeType="1"/>
          </p:cNvSpPr>
          <p:nvPr/>
        </p:nvSpPr>
        <p:spPr bwMode="auto">
          <a:xfrm rot="10800000" flipH="1">
            <a:off x="5114925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6" name="Line 28"/>
          <p:cNvSpPr>
            <a:spLocks noChangeShapeType="1"/>
          </p:cNvSpPr>
          <p:nvPr/>
        </p:nvSpPr>
        <p:spPr bwMode="auto">
          <a:xfrm rot="10800000" flipH="1">
            <a:off x="8456613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Line 29"/>
          <p:cNvSpPr>
            <a:spLocks noChangeShapeType="1"/>
          </p:cNvSpPr>
          <p:nvPr/>
        </p:nvSpPr>
        <p:spPr bwMode="auto">
          <a:xfrm rot="10800000" flipH="1">
            <a:off x="6784975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8" name="Line 30"/>
          <p:cNvSpPr>
            <a:spLocks noChangeShapeType="1"/>
          </p:cNvSpPr>
          <p:nvPr/>
        </p:nvSpPr>
        <p:spPr bwMode="auto">
          <a:xfrm rot="10800000" flipH="1">
            <a:off x="5964238" y="3265488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Line 31"/>
          <p:cNvSpPr>
            <a:spLocks noChangeShapeType="1"/>
          </p:cNvSpPr>
          <p:nvPr/>
        </p:nvSpPr>
        <p:spPr bwMode="auto">
          <a:xfrm>
            <a:off x="7223125" y="3397250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0" name="Line 32"/>
          <p:cNvSpPr>
            <a:spLocks noChangeShapeType="1"/>
          </p:cNvSpPr>
          <p:nvPr/>
        </p:nvSpPr>
        <p:spPr bwMode="auto">
          <a:xfrm>
            <a:off x="5953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1" name="Line 33"/>
          <p:cNvSpPr>
            <a:spLocks noChangeShapeType="1"/>
          </p:cNvSpPr>
          <p:nvPr/>
        </p:nvSpPr>
        <p:spPr bwMode="auto">
          <a:xfrm>
            <a:off x="7151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34"/>
          <p:cNvSpPr>
            <a:spLocks/>
          </p:cNvSpPr>
          <p:nvPr/>
        </p:nvSpPr>
        <p:spPr bwMode="auto">
          <a:xfrm>
            <a:off x="130175" y="6265863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Absorption spectrum of CO2 was measured by John Tyndall in 1863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8511</TotalTime>
  <Words>1794</Words>
  <Application>Microsoft Macintosh PowerPoint</Application>
  <PresentationFormat>On-screen Show (4:3)</PresentationFormat>
  <Paragraphs>430</Paragraphs>
  <Slides>58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New Presentation</vt:lpstr>
      <vt:lpstr>Worksheet</vt:lpstr>
      <vt:lpstr>Climate Change: Simple, Serious, Solvable </vt:lpstr>
      <vt:lpstr>Simple</vt:lpstr>
      <vt:lpstr>Weather vs Climate what’s the difference?</vt:lpstr>
      <vt:lpstr>Location!   Location!   Location!</vt:lpstr>
      <vt:lpstr>Ever Wonder Why?</vt:lpstr>
      <vt:lpstr>Heat Budgets</vt:lpstr>
      <vt:lpstr>Dancing Molecules and Heat Rays!</vt:lpstr>
      <vt:lpstr>Dancing Molecules and Heat Rays!</vt:lpstr>
      <vt:lpstr>PowerPoint Presentation</vt:lpstr>
      <vt:lpstr>PowerPoint Presentation</vt:lpstr>
      <vt:lpstr>PowerPoint Presentation</vt:lpstr>
      <vt:lpstr>PowerPoint Presentation</vt:lpstr>
      <vt:lpstr>The strongest evidence for the Greenhouse Effect</vt:lpstr>
      <vt:lpstr>Common Sense</vt:lpstr>
      <vt:lpstr>Common Myth #1</vt:lpstr>
      <vt:lpstr>Cause and Effect</vt:lpstr>
      <vt:lpstr>Learning from the Past</vt:lpstr>
      <vt:lpstr>Ice Age World</vt:lpstr>
      <vt:lpstr>CO2 and the Ice Ages</vt:lpstr>
      <vt:lpstr>Climate Forcing</vt:lpstr>
      <vt:lpstr>CO2 and the Future</vt:lpstr>
      <vt:lpstr>Climate Forcing</vt:lpstr>
      <vt:lpstr>Serious</vt:lpstr>
      <vt:lpstr>How much warmer?</vt:lpstr>
      <vt:lpstr>Where is it 10°F Warmer</vt:lpstr>
      <vt:lpstr>A Region  On the Edge</vt:lpstr>
      <vt:lpstr>Snowpack</vt:lpstr>
      <vt:lpstr>Water Budgets</vt:lpstr>
      <vt:lpstr>PowerPoint Presentation</vt:lpstr>
      <vt:lpstr>Droughts Past &amp; Future</vt:lpstr>
      <vt:lpstr>LandscapeTransition</vt:lpstr>
      <vt:lpstr>PowerPoint Presentation</vt:lpstr>
      <vt:lpstr>Sudden  Landscape Conversion</vt:lpstr>
      <vt:lpstr>Warming Promotes Wildfire</vt:lpstr>
      <vt:lpstr>Coastal Flooding</vt:lpstr>
      <vt:lpstr>Billions and Billions Shanghai 1991 and 2012</vt:lpstr>
      <vt:lpstr>Common Myth #2</vt:lpstr>
      <vt:lpstr>Solvable</vt:lpstr>
      <vt:lpstr>PowerPoint Presentation</vt:lpstr>
      <vt:lpstr>PowerPoint Presentation</vt:lpstr>
      <vt:lpstr>PowerPoint Presentation</vt:lpstr>
      <vt:lpstr>What is a “Wedge”?</vt:lpstr>
      <vt:lpstr>PowerPoint Presentation</vt:lpstr>
      <vt:lpstr>PowerPoint Presentation</vt:lpstr>
      <vt:lpstr>Solar Resource</vt:lpstr>
      <vt:lpstr>Price of Solar PV Cells $/watt </vt:lpstr>
      <vt:lpstr>Costs</vt:lpstr>
      <vt:lpstr>Imagine it’s 1800 …  </vt:lpstr>
      <vt:lpstr>Imagine it’s 1800 …</vt:lpstr>
      <vt:lpstr>Imagine it’s 1800,  and you’re in charge …</vt:lpstr>
      <vt:lpstr>Imagine it’s 1800,  and you’re in charge …</vt:lpstr>
      <vt:lpstr>Imagine it’s 1800,  and you’re in charge …</vt:lpstr>
      <vt:lpstr>Imagine it’s 1800,  and you’re in charge …</vt:lpstr>
      <vt:lpstr>Imagine it’s 1800,  and you’re in charge …</vt:lpstr>
      <vt:lpstr>Imagine it’s 1800,  and you’re in charge …</vt:lpstr>
      <vt:lpstr>Who Built That?</vt:lpstr>
      <vt:lpstr>Choose Your Future</vt:lpstr>
      <vt:lpstr>Choose Your Future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Scott Denning</cp:lastModifiedBy>
  <cp:revision>135</cp:revision>
  <cp:lastPrinted>2014-03-25T16:50:33Z</cp:lastPrinted>
  <dcterms:created xsi:type="dcterms:W3CDTF">2011-10-17T13:51:32Z</dcterms:created>
  <dcterms:modified xsi:type="dcterms:W3CDTF">2015-05-03T15:56:27Z</dcterms:modified>
</cp:coreProperties>
</file>