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453" r:id="rId2"/>
    <p:sldId id="471" r:id="rId3"/>
    <p:sldId id="472" r:id="rId4"/>
    <p:sldId id="476" r:id="rId5"/>
    <p:sldId id="477" r:id="rId6"/>
    <p:sldId id="478" r:id="rId7"/>
    <p:sldId id="500" r:id="rId8"/>
    <p:sldId id="479" r:id="rId9"/>
    <p:sldId id="480" r:id="rId10"/>
    <p:sldId id="492" r:id="rId11"/>
    <p:sldId id="481" r:id="rId12"/>
    <p:sldId id="482" r:id="rId13"/>
    <p:sldId id="491" r:id="rId14"/>
    <p:sldId id="484" r:id="rId15"/>
    <p:sldId id="486" r:id="rId16"/>
    <p:sldId id="493" r:id="rId17"/>
    <p:sldId id="494" r:id="rId18"/>
    <p:sldId id="495" r:id="rId19"/>
    <p:sldId id="496" r:id="rId20"/>
    <p:sldId id="497" r:id="rId21"/>
    <p:sldId id="498" r:id="rId22"/>
    <p:sldId id="499" r:id="rId23"/>
    <p:sldId id="488" r:id="rId24"/>
    <p:sldId id="489" r:id="rId25"/>
    <p:sldId id="490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F0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C5C4E87-527F-B44A-A437-24A2A3927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40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E63D6CF-2811-844C-BEA3-CC0DDFFC0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63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7</a:t>
            </a:fld>
            <a:endParaRPr 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12/16/15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16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12/16/15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17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12/16/15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18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12/16/15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19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12/16/15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20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12/16/15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21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12/16/15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22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85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3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7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70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4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191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191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85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1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0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43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767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234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000" b="1"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0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News Gothic MT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0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News Gothic MT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0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News Gothic MT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0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News Gothic MT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1" fontAlgn="base" hangingPunct="1">
        <a:spcBef>
          <a:spcPct val="3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1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CMMAP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23334" r="16928" b="23334"/>
          <a:stretch>
            <a:fillRect/>
          </a:stretch>
        </p:blipFill>
        <p:spPr bwMode="auto">
          <a:xfrm>
            <a:off x="0" y="3884613"/>
            <a:ext cx="1741488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4" descr="CSU.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962400"/>
            <a:ext cx="18288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5"/>
          <p:cNvSpPr txBox="1">
            <a:spLocks noChangeArrowheads="1"/>
          </p:cNvSpPr>
          <p:nvPr/>
        </p:nvSpPr>
        <p:spPr bwMode="auto">
          <a:xfrm>
            <a:off x="304800" y="6248400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 i="1" dirty="0" smtClean="0">
                <a:solidFill>
                  <a:srgbClr val="FF0000"/>
                </a:solidFill>
              </a:rPr>
              <a:t>Download </a:t>
            </a:r>
            <a:r>
              <a:rPr lang="en-US" sz="2800" b="1" i="1" dirty="0">
                <a:solidFill>
                  <a:srgbClr val="FF0000"/>
                </a:solidFill>
              </a:rPr>
              <a:t>a copy </a:t>
            </a:r>
            <a:r>
              <a:rPr lang="en-US" sz="2800" b="1" i="1" dirty="0">
                <a:solidFill>
                  <a:srgbClr val="0000FF"/>
                </a:solidFill>
              </a:rPr>
              <a:t>of this </a:t>
            </a:r>
            <a:r>
              <a:rPr lang="en-US" sz="2800" b="1" i="1" dirty="0" smtClean="0">
                <a:solidFill>
                  <a:srgbClr val="0000FF"/>
                </a:solidFill>
              </a:rPr>
              <a:t>presentation </a:t>
            </a:r>
            <a:r>
              <a:rPr lang="en-US" sz="2800" b="1" i="1" dirty="0" smtClean="0">
                <a:solidFill>
                  <a:srgbClr val="FF0000"/>
                </a:solidFill>
              </a:rPr>
              <a:t>@</a:t>
            </a:r>
            <a:r>
              <a:rPr lang="en-US" sz="2800" b="1" i="1" dirty="0" err="1" smtClean="0">
                <a:solidFill>
                  <a:srgbClr val="FF0000"/>
                </a:solidFill>
              </a:rPr>
              <a:t>AirScottDenning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3657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“I’m Not a </a:t>
            </a:r>
            <a:r>
              <a:rPr lang="en-US" sz="4000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Warmist</a:t>
            </a:r>
            <a:r>
              <a:rPr lang="en-US" sz="4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!”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chemeClr val="accent6"/>
                </a:solidFill>
                <a:latin typeface="Arial Rounded MT Bold"/>
                <a:cs typeface="Arial Rounded MT Bold"/>
              </a:rPr>
              <a:t>Effective Engagement of Difficult Audiences </a:t>
            </a:r>
            <a:r>
              <a:rPr lang="en-US" dirty="0">
                <a:solidFill>
                  <a:schemeClr val="accent6"/>
                </a:solidFill>
                <a:latin typeface="Arial Rounded MT Bold"/>
                <a:cs typeface="Arial Rounded MT Bold"/>
              </a:rPr>
              <a:t>about Climate Change</a:t>
            </a:r>
            <a:endParaRPr lang="en-US" dirty="0">
              <a:solidFill>
                <a:schemeClr val="accent6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4101" name="Content Placeholder 2"/>
          <p:cNvSpPr>
            <a:spLocks noGrp="1"/>
          </p:cNvSpPr>
          <p:nvPr>
            <p:ph idx="1"/>
          </p:nvPr>
        </p:nvSpPr>
        <p:spPr>
          <a:xfrm>
            <a:off x="711200" y="4876800"/>
            <a:ext cx="7772400" cy="1447800"/>
          </a:xfrm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3333CC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3333CC"/>
                </a:solidFill>
                <a:latin typeface="Arial Rounded MT Bold"/>
                <a:ea typeface="ＭＳ Ｐゴシック" charset="0"/>
                <a:cs typeface="Arial Rounded MT Bold"/>
              </a:rPr>
              <a:t>Director of Education, CMMAP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3333CC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  <p:pic>
        <p:nvPicPr>
          <p:cNvPr id="4102" name="Picture 6" descr="NSF_logo_larg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708400"/>
            <a:ext cx="16764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Serious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34049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381000" y="990600"/>
            <a:ext cx="4214812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 dirty="0" err="1">
                <a:latin typeface="Arial Rounded MT Bold"/>
                <a:cs typeface="Arial Rounded MT Bold"/>
                <a:sym typeface="Comic Sans MS" charset="0"/>
              </a:rPr>
              <a:t>vs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ocean!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 dirty="0" err="1">
                <a:latin typeface="Arial Rounded MT Bold"/>
                <a:cs typeface="Arial Rounded MT Bold"/>
                <a:sym typeface="Comic Sans MS" charset="0"/>
              </a:rPr>
              <a:t>vs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South</a:t>
            </a:r>
            <a:endParaRPr lang="en-US" dirty="0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 dirty="0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</a:t>
            </a:r>
            <a:r>
              <a:rPr lang="en-US" b="1" dirty="0" smtClean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F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228600" y="5257800"/>
            <a:ext cx="4648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 smtClean="0">
                <a:solidFill>
                  <a:srgbClr val="0000FF"/>
                </a:solidFill>
                <a:sym typeface="Times New Roman" charset="0"/>
              </a:rPr>
              <a:t>RULE OF THUMB: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 smtClean="0">
                <a:solidFill>
                  <a:srgbClr val="0000FF"/>
                </a:solidFill>
                <a:cs typeface="Times New Roman" charset="0"/>
                <a:sym typeface="Times New Roman" charset="0"/>
              </a:rPr>
              <a:t>Global Warming (Celsius) 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0000FF"/>
                </a:solidFill>
                <a:cs typeface="Times New Roman" charset="0"/>
                <a:sym typeface="Times New Roman" charset="0"/>
              </a:rPr>
              <a:t>x</a:t>
            </a:r>
            <a:r>
              <a:rPr lang="en-US" b="1" i="1" dirty="0" smtClean="0">
                <a:solidFill>
                  <a:srgbClr val="0000FF"/>
                </a:solidFill>
                <a:cs typeface="Times New Roman" charset="0"/>
                <a:sym typeface="Times New Roman" charset="0"/>
              </a:rPr>
              <a:t> 1.6 (USA) x 1.8 = Fahrenheit</a:t>
            </a:r>
            <a:endParaRPr lang="en-US" b="1" i="1" dirty="0">
              <a:solidFill>
                <a:srgbClr val="0000FF"/>
              </a:solidFill>
              <a:cs typeface="Times New Roman" charset="0"/>
              <a:sym typeface="Times New Roman" charset="0"/>
            </a:endParaRP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How much warmer?</a:t>
            </a:r>
          </a:p>
        </p:txBody>
      </p:sp>
    </p:spTree>
    <p:extLst>
      <p:ext uri="{BB962C8B-B14F-4D97-AF65-F5344CB8AC3E}">
        <p14:creationId xmlns:p14="http://schemas.microsoft.com/office/powerpoint/2010/main" val="3022013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52400" y="6096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6677025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4191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2286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6781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31750"/>
            <a:ext cx="9144000" cy="71755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Where</a:t>
            </a:r>
            <a:r>
              <a:rPr lang="en-US" sz="5400" i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</a:t>
            </a:r>
            <a:r>
              <a:rPr lang="en-US" sz="5400" dirty="0" smtClean="0">
                <a:latin typeface="Arial Rounded MT Bold"/>
                <a:cs typeface="Arial Rounded MT Bold"/>
              </a:rPr>
              <a:t>is it 10°F Warmer?</a:t>
            </a:r>
            <a:endParaRPr lang="en-US" sz="5400" dirty="0">
              <a:latin typeface="Arial Rounded MT Bold"/>
              <a:cs typeface="Arial Rounded MT Bold"/>
            </a:endParaRPr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5791200" y="3505200"/>
            <a:ext cx="3276600" cy="3200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Washington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362200" y="2971800"/>
            <a:ext cx="3244850" cy="1371600"/>
            <a:chOff x="2362200" y="2971800"/>
            <a:chExt cx="3245036" cy="13716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4724400" y="41910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4854482" y="2971800"/>
              <a:ext cx="752754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200" y="762000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5562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2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20574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World Needs to </a:t>
            </a:r>
            <a:br>
              <a:rPr lang="en-US" dirty="0" smtClean="0">
                <a:latin typeface="Arial Rounded MT Bold"/>
                <a:cs typeface="Arial Rounded MT Bold"/>
              </a:rPr>
            </a:br>
            <a:r>
              <a:rPr lang="en-US" dirty="0" smtClean="0">
                <a:latin typeface="Arial Rounded MT Bold"/>
                <a:cs typeface="Arial Rounded MT Bold"/>
              </a:rPr>
              <a:t>Hear from You!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62200"/>
            <a:ext cx="8534400" cy="38100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>
                <a:latin typeface="Arial Rounded MT Bold"/>
                <a:cs typeface="Arial Rounded MT Bold"/>
              </a:rPr>
              <a:t>In the marketplace of ideas, a rich </a:t>
            </a:r>
            <a:r>
              <a:rPr lang="en-US" dirty="0" smtClean="0">
                <a:latin typeface="Arial Rounded MT Bold"/>
                <a:cs typeface="Arial Rounded MT Bold"/>
              </a:rPr>
              <a:t>debate on solutions </a:t>
            </a:r>
            <a:r>
              <a:rPr lang="en-US" dirty="0">
                <a:latin typeface="Arial Rounded MT Bold"/>
                <a:cs typeface="Arial Rounded MT Bold"/>
              </a:rPr>
              <a:t>is critical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latin typeface="Arial Rounded MT Bold"/>
                <a:cs typeface="Arial Rounded MT Bold"/>
              </a:rPr>
              <a:t>Where are the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free-market voices?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latin typeface="Arial Rounded MT Bold"/>
                <a:cs typeface="Arial Rounded MT Bold"/>
              </a:rPr>
              <a:t>Political right has been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AWOL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latin typeface="Arial Rounded MT Bold"/>
                <a:cs typeface="Arial Rounded MT Bold"/>
              </a:rPr>
              <a:t>Without your solutions, </a:t>
            </a:r>
            <a:br>
              <a:rPr lang="en-US" dirty="0" smtClean="0">
                <a:latin typeface="Arial Rounded MT Bold"/>
                <a:cs typeface="Arial Rounded MT Bold"/>
              </a:rPr>
            </a:br>
            <a:r>
              <a:rPr lang="en-US" dirty="0" smtClean="0">
                <a:latin typeface="Arial Rounded MT Bold"/>
                <a:cs typeface="Arial Rounded MT Bold"/>
              </a:rPr>
              <a:t>you endorse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“Capitalism </a:t>
            </a:r>
            <a:r>
              <a:rPr lang="en-US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vs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the Climate”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638709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2907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3429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latin typeface="Arial Rounded MT Bold"/>
                <a:cs typeface="Arial Rounded MT Bold"/>
              </a:rPr>
              <a:t>Costs</a:t>
            </a:r>
            <a:endParaRPr lang="en-US" sz="6000" dirty="0">
              <a:latin typeface="Arial Rounded MT Bold"/>
              <a:cs typeface="Arial Rounded MT Bold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2954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latin typeface="Arial Rounded MT Bold"/>
                <a:ea typeface="ＭＳ Ｐゴシック" charset="0"/>
                <a:cs typeface="Arial Rounded MT Bold"/>
              </a:rPr>
              <a:t>Conversion to 100% </a:t>
            </a:r>
            <a:r>
              <a:rPr lang="en-US" sz="2800" dirty="0" err="1">
                <a:latin typeface="Arial Rounded MT Bold"/>
                <a:ea typeface="ＭＳ Ｐゴシック" charset="0"/>
                <a:cs typeface="Arial Rounded MT Bold"/>
              </a:rPr>
              <a:t>noncarbon</a:t>
            </a:r>
            <a:r>
              <a:rPr lang="en-US" sz="2800" dirty="0">
                <a:latin typeface="Arial Rounded MT Bold"/>
                <a:ea typeface="ＭＳ Ｐゴシック" charset="0"/>
                <a:cs typeface="Arial Rounded MT Bold"/>
              </a:rPr>
              <a:t> energy will cost about </a:t>
            </a:r>
            <a:br>
              <a:rPr lang="en-US" sz="28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28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latin typeface="Arial Rounded MT Bold"/>
                <a:ea typeface="ＭＳ Ｐゴシック" charset="0"/>
                <a:cs typeface="Arial Rounded MT Bold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what it cost to retrofit all the world’s cities with indoor plumbing </a:t>
            </a:r>
            <a:r>
              <a:rPr lang="en-US" sz="2800" dirty="0">
                <a:latin typeface="Arial Rounded MT Bold"/>
                <a:ea typeface="ＭＳ Ｐゴシック" charset="0"/>
                <a:cs typeface="Arial Rounded MT Bold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latin typeface="Arial Rounded MT Bold"/>
                <a:ea typeface="ＭＳ Ｐゴシック" charset="0"/>
                <a:cs typeface="Arial Rounded MT Bold"/>
              </a:rPr>
              <a:t>It was </a:t>
            </a:r>
            <a:r>
              <a:rPr lang="en-US" sz="28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worth it</a:t>
            </a:r>
            <a:r>
              <a:rPr lang="en-US" sz="2800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65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206500"/>
            <a:ext cx="5715000" cy="497840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3500"/>
            <a:ext cx="8534400" cy="1409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Imagine </a:t>
            </a:r>
            <a:r>
              <a:rPr lang="en-US" sz="5000" dirty="0" smtClean="0">
                <a:latin typeface="Arial Rounded MT Bold"/>
                <a:ea typeface="ＭＳ Ｐゴシック" charset="0"/>
                <a:cs typeface="Arial Rounded MT Bold"/>
              </a:rPr>
              <a:t>it’s 1800 … </a:t>
            </a: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50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143000"/>
            <a:ext cx="3895725" cy="5194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900" y="6396335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President Thomas Jefferson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56100" y="6256635"/>
            <a:ext cx="436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and Clarke with Sacajawea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2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4000"/>
            <a:ext cx="3657600" cy="6235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Imagine </a:t>
            </a:r>
            <a:r>
              <a:rPr lang="en-US" sz="5000" dirty="0" smtClean="0">
                <a:latin typeface="Arial Rounded MT Bold"/>
                <a:ea typeface="ＭＳ Ｐゴシック" charset="0"/>
                <a:cs typeface="Arial Rounded MT Bold"/>
              </a:rPr>
              <a:t>it’s 1800 …</a:t>
            </a:r>
            <a:endParaRPr lang="en-US" sz="50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433" y="0"/>
            <a:ext cx="4851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1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63500"/>
            <a:ext cx="3505200" cy="66929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Imagine </a:t>
            </a:r>
            <a:r>
              <a:rPr lang="en-US" sz="5000" dirty="0" smtClean="0">
                <a:latin typeface="Arial Rounded MT Bold"/>
                <a:ea typeface="ＭＳ Ｐゴシック" charset="0"/>
                <a:cs typeface="Arial Rounded MT Bold"/>
              </a:rPr>
              <a:t>it’s </a:t>
            </a: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1800, </a:t>
            </a:r>
            <a:b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and </a:t>
            </a:r>
            <a:r>
              <a:rPr lang="en-US" sz="5000" dirty="0" smtClean="0">
                <a:latin typeface="Arial Rounded MT Bold"/>
                <a:ea typeface="ＭＳ Ｐゴシック" charset="0"/>
                <a:cs typeface="Arial Rounded MT Bold"/>
              </a:rPr>
              <a:t>you’re </a:t>
            </a: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in charge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9940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0300" y="135235"/>
            <a:ext cx="2735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Napoleon Bonaparte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1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89100" y="1016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Imagine </a:t>
            </a:r>
            <a:r>
              <a:rPr lang="en-US" sz="5000" dirty="0" smtClean="0">
                <a:latin typeface="Arial Rounded MT Bold"/>
                <a:ea typeface="ＭＳ Ｐゴシック" charset="0"/>
                <a:cs typeface="Arial Rounded MT Bold"/>
              </a:rPr>
              <a:t>it’s </a:t>
            </a: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1800, </a:t>
            </a:r>
            <a:b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and </a:t>
            </a:r>
            <a:r>
              <a:rPr lang="en-US" sz="5000" dirty="0" smtClean="0">
                <a:latin typeface="Arial Rounded MT Bold"/>
                <a:ea typeface="ＭＳ Ｐゴシック" charset="0"/>
                <a:cs typeface="Arial Rounded MT Bold"/>
              </a:rPr>
              <a:t>you’re </a:t>
            </a: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5589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Dig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10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billion tons of carbon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 out of the ground every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year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06" t="7708"/>
          <a:stretch/>
        </p:blipFill>
        <p:spPr>
          <a:xfrm>
            <a:off x="5270500" y="3060244"/>
            <a:ext cx="3797300" cy="3556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1" y="3479800"/>
            <a:ext cx="5132748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9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534400" cy="9906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What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Doesn’t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Work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54864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Deniers are a fringe group … 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ignore them</a:t>
            </a:r>
          </a:p>
          <a:p>
            <a:pPr>
              <a:spcBef>
                <a:spcPts val="2950"/>
              </a:spcBef>
            </a:pP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Data deluge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– 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bury the audience with graphs, numbers</a:t>
            </a:r>
          </a:p>
          <a:p>
            <a:pPr>
              <a:spcBef>
                <a:spcPts val="2950"/>
              </a:spcBef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Argument from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authority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: 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credentials, consensus</a:t>
            </a:r>
          </a:p>
          <a:p>
            <a:pPr>
              <a:spcBef>
                <a:spcPts val="2950"/>
              </a:spcBef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Messages of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fear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, alarm</a:t>
            </a:r>
          </a:p>
          <a:p>
            <a:pPr>
              <a:spcBef>
                <a:spcPts val="2950"/>
              </a:spcBef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Point-by-point refutation of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details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Build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a system of pipelines, supertankers, railroads, highways, and trucks to deliver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oil &amp;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gas to every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street corner on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Earth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67" t="15774"/>
          <a:stretch/>
        </p:blipFill>
        <p:spPr>
          <a:xfrm>
            <a:off x="0" y="4326352"/>
            <a:ext cx="3073400" cy="2531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573" t="23945" r="10720" b="16196"/>
          <a:stretch/>
        </p:blipFill>
        <p:spPr>
          <a:xfrm>
            <a:off x="4479364" y="4191000"/>
            <a:ext cx="4664635" cy="26670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Imagine </a:t>
            </a:r>
            <a:r>
              <a:rPr lang="en-US" sz="5000" dirty="0" smtClean="0">
                <a:latin typeface="Arial Rounded MT Bold"/>
                <a:ea typeface="ＭＳ Ｐゴシック" charset="0"/>
                <a:cs typeface="Arial Rounded MT Bold"/>
              </a:rPr>
              <a:t>it’s </a:t>
            </a: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1800, </a:t>
            </a:r>
            <a:b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and </a:t>
            </a:r>
            <a:r>
              <a:rPr lang="en-US" sz="5000" dirty="0" smtClean="0">
                <a:latin typeface="Arial Rounded MT Bold"/>
                <a:ea typeface="ＭＳ Ｐゴシック" charset="0"/>
                <a:cs typeface="Arial Rounded MT Bold"/>
              </a:rPr>
              <a:t>you’re </a:t>
            </a: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701" y="4191786"/>
            <a:ext cx="1778000" cy="2666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5833" t="13148"/>
          <a:stretch/>
        </p:blipFill>
        <p:spPr>
          <a:xfrm>
            <a:off x="3403600" y="3441700"/>
            <a:ext cx="2705100" cy="20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1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83 </a:t>
            </a:r>
            <a:r>
              <a:rPr lang="en-US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milion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new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cars every year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, and millions of miles of roads to drive them on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Imagine </a:t>
            </a:r>
            <a:r>
              <a:rPr lang="en-US" sz="5000" dirty="0" smtClean="0">
                <a:latin typeface="Arial Rounded MT Bold"/>
                <a:ea typeface="ＭＳ Ｐゴシック" charset="0"/>
                <a:cs typeface="Arial Rounded MT Bold"/>
              </a:rPr>
              <a:t>it’s </a:t>
            </a: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1800, </a:t>
            </a:r>
            <a:b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and </a:t>
            </a:r>
            <a:r>
              <a:rPr lang="en-US" sz="5000" dirty="0" smtClean="0">
                <a:latin typeface="Arial Rounded MT Bold"/>
                <a:ea typeface="ＭＳ Ｐゴシック" charset="0"/>
                <a:cs typeface="Arial Rounded MT Bold"/>
              </a:rPr>
              <a:t>you’re </a:t>
            </a: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5842000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0" y="3365500"/>
            <a:ext cx="508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6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 smtClean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electricity to every house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to power lights &amp; stereos &amp; LCD TVs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Imagine </a:t>
            </a:r>
            <a:r>
              <a:rPr lang="en-US" sz="5000" dirty="0" smtClean="0">
                <a:latin typeface="Arial Rounded MT Bold"/>
                <a:ea typeface="ＭＳ Ｐゴシック" charset="0"/>
                <a:cs typeface="Arial Rounded MT Bold"/>
              </a:rPr>
              <a:t>it’s </a:t>
            </a: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1800, </a:t>
            </a:r>
            <a:b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and </a:t>
            </a:r>
            <a:r>
              <a:rPr lang="en-US" sz="5000" dirty="0" smtClean="0">
                <a:latin typeface="Arial Rounded MT Bold"/>
                <a:ea typeface="ＭＳ Ｐゴシック" charset="0"/>
                <a:cs typeface="Arial Rounded MT Bold"/>
              </a:rPr>
              <a:t>you’re </a:t>
            </a: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916" y="3340100"/>
            <a:ext cx="4687084" cy="351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3670"/>
            <a:ext cx="4546600" cy="34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6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1016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7200" dirty="0" smtClean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Who Built That?</a:t>
            </a:r>
            <a:endParaRPr lang="en-US" sz="7200" dirty="0">
              <a:solidFill>
                <a:srgbClr val="FFFF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711200" y="1019175"/>
            <a:ext cx="7772400" cy="1724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Our ancestors built that very system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It cost them every dime of global GDP for 200 years (now $78T/</a:t>
            </a:r>
            <a:r>
              <a:rPr lang="en-US" dirty="0" err="1" smtClean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yr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It created every dime too!</a:t>
            </a:r>
            <a:endParaRPr lang="en-US" dirty="0">
              <a:solidFill>
                <a:srgbClr val="FFFF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7238" y="3424238"/>
            <a:ext cx="4056062" cy="2913062"/>
            <a:chOff x="3297102" y="3424661"/>
            <a:chExt cx="4055524" cy="2911866"/>
          </a:xfrm>
        </p:grpSpPr>
        <p:pic>
          <p:nvPicPr>
            <p:cNvPr id="7373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102" y="3424661"/>
              <a:ext cx="4055524" cy="291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4" name="Content Placeholder 2"/>
            <p:cNvSpPr txBox="1">
              <a:spLocks/>
            </p:cNvSpPr>
            <p:nvPr/>
          </p:nvSpPr>
          <p:spPr bwMode="auto">
            <a:xfrm>
              <a:off x="3319324" y="3483374"/>
              <a:ext cx="3846002" cy="172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30000"/>
                </a:spcBef>
              </a:pP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Now 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our kids get </a:t>
              </a: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to </a:t>
              </a:r>
              <a:b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do it again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!</a:t>
              </a:r>
              <a:endParaRPr lang="en-US" sz="28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00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104900"/>
            <a:ext cx="7600950" cy="1651000"/>
          </a:xfrm>
        </p:spPr>
        <p:txBody>
          <a:bodyPr rIns="116994"/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smtClean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Doomsayers believe:  </a:t>
            </a:r>
            <a:endParaRPr lang="en-US" sz="3100" dirty="0">
              <a:solidFill>
                <a:srgbClr val="FFFF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 marL="498475" lvl="1" indent="0" eaLnBrk="1" hangingPunct="1">
              <a:buNone/>
            </a:pPr>
            <a:r>
              <a:rPr lang="ja-JP" altLang="en-US" sz="3100" dirty="0" smtClean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 sz="3100" dirty="0" smtClean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Our well-being is propped up by</a:t>
            </a:r>
            <a:br>
              <a:rPr lang="en-US" altLang="ja-JP" sz="3100" dirty="0" smtClean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altLang="ja-JP" sz="3100" dirty="0" smtClean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stuff we extract from the ground</a:t>
            </a:r>
            <a:r>
              <a:rPr lang="ja-JP" altLang="en-US" sz="3100" dirty="0" smtClean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”</a:t>
            </a:r>
            <a:endParaRPr lang="en-US" altLang="ja-JP" sz="3100" dirty="0" smtClean="0">
              <a:solidFill>
                <a:srgbClr val="FFFF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3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0521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44550" y="1104900"/>
            <a:ext cx="77660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FontTx/>
              <a:buNone/>
            </a:pP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built our world with the sweat of our brows &amp; the spark in our souls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Our future is bright!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114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858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What Works 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Better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839200" cy="56388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Emphasize the 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basics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– </a:t>
            </a:r>
          </a:p>
          <a:p>
            <a:pPr lvl="1">
              <a:spcBef>
                <a:spcPts val="300"/>
              </a:spcBef>
            </a:pP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argue from personal experience, </a:t>
            </a:r>
            <a:b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i="1" dirty="0" smtClean="0">
                <a:latin typeface="Arial Rounded MT Bold"/>
                <a:ea typeface="ＭＳ Ｐゴシック" charset="0"/>
                <a:cs typeface="Arial Rounded MT Bold"/>
              </a:rPr>
              <a:t>not </a:t>
            </a:r>
            <a:r>
              <a:rPr lang="en-US" i="1" dirty="0">
                <a:latin typeface="Arial Rounded MT Bold"/>
                <a:ea typeface="ＭＳ Ｐゴシック" charset="0"/>
                <a:cs typeface="Arial Rounded MT Bold"/>
              </a:rPr>
              <a:t>from authority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Recognize that opposition is 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ideological </a:t>
            </a:r>
          </a:p>
          <a:p>
            <a:pPr lvl="1">
              <a:spcBef>
                <a:spcPts val="300"/>
              </a:spcBef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(not scientific). Ideas deserve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respect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Be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human, passionate, authentic</a:t>
            </a:r>
            <a:endParaRPr lang="en-US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 lvl="1">
              <a:spcBef>
                <a:spcPts val="300"/>
              </a:spcBef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Personal anecdotes, humor, a light touch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Be 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optimistic</a:t>
            </a:r>
          </a:p>
          <a:p>
            <a:pPr lvl="1">
              <a:spcBef>
                <a:spcPts val="300"/>
              </a:spcBef>
            </a:pP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Don</a:t>
            </a:r>
            <a:r>
              <a:rPr lang="en-US" altLang="ja-JP" dirty="0" smtClean="0">
                <a:latin typeface="Arial Rounded MT Bold"/>
                <a:ea typeface="ＭＳ Ｐゴシック" charset="0"/>
                <a:cs typeface="Arial Rounded MT Bold"/>
              </a:rPr>
              <a:t>’t sell sacrifice &amp; doom</a:t>
            </a:r>
            <a:endParaRPr lang="en-US" altLang="ja-JP" dirty="0">
              <a:latin typeface="Arial Rounded MT Bold"/>
              <a:ea typeface="ＭＳ Ｐゴシック" charset="0"/>
              <a:cs typeface="Arial Rounded MT Bold"/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Stick to your message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– </a:t>
            </a:r>
          </a:p>
          <a:p>
            <a:pPr lvl="1">
              <a:spcBef>
                <a:spcPts val="300"/>
              </a:spcBef>
            </a:pP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Don’</a:t>
            </a:r>
            <a:r>
              <a:rPr lang="en-US" altLang="ja-JP" dirty="0" smtClean="0">
                <a:latin typeface="Arial Rounded MT Bold"/>
                <a:ea typeface="ＭＳ Ｐゴシック" charset="0"/>
                <a:cs typeface="Arial Rounded MT Bold"/>
              </a:rPr>
              <a:t>t 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get sucked off into the weeds</a:t>
            </a:r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88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latin typeface="Arial Rounded MT Bold"/>
                <a:ea typeface="ＭＳ Ｐゴシック" charset="0"/>
                <a:cs typeface="Arial Rounded MT Bold"/>
              </a:rPr>
              <a:t>Climate Change</a:t>
            </a: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72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352800"/>
            <a:ext cx="8534400" cy="281940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>
                <a:latin typeface="Arial Rounded MT Bold"/>
                <a:cs typeface="Arial Rounded MT Bold"/>
              </a:rPr>
              <a:t>You learned this science by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5</a:t>
            </a:r>
            <a:r>
              <a:rPr lang="en-US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th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grade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Not</a:t>
            </a:r>
            <a:r>
              <a:rPr lang="en-US" dirty="0" smtClean="0">
                <a:latin typeface="Arial Rounded MT Bold"/>
                <a:cs typeface="Arial Rounded MT Bold"/>
              </a:rPr>
              <a:t> based on computer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models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Consequences</a:t>
            </a:r>
            <a:r>
              <a:rPr lang="en-US" dirty="0" smtClean="0">
                <a:latin typeface="Arial Rounded MT Bold"/>
                <a:cs typeface="Arial Rounded MT Bold"/>
              </a:rPr>
              <a:t> are unacceptable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Arial Rounded MT Bold"/>
                <a:cs typeface="Arial Rounded MT Bold"/>
              </a:rPr>
              <a:t>A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message of hope</a:t>
            </a:r>
          </a:p>
          <a:p>
            <a:pPr>
              <a:spcBef>
                <a:spcPts val="2400"/>
              </a:spcBef>
            </a:pP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73589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Simple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1559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49530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  <p:extLst>
      <p:ext uri="{BB962C8B-B14F-4D97-AF65-F5344CB8AC3E}">
        <p14:creationId xmlns:p14="http://schemas.microsoft.com/office/powerpoint/2010/main" val="115092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342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066800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76799" y="1152525"/>
            <a:ext cx="4267201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sz="2800" dirty="0">
                <a:latin typeface="Arial Rounded MT Bold"/>
                <a:ea typeface="ＭＳ Ｐゴシック" charset="0"/>
                <a:cs typeface="Arial Rounded MT Bold"/>
              </a:rPr>
              <a:t>Doubling CO</a:t>
            </a:r>
            <a:r>
              <a:rPr lang="en-US" sz="2800" baseline="-20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sz="2800" dirty="0">
                <a:latin typeface="Arial Rounded MT Bold"/>
                <a:ea typeface="ＭＳ Ｐゴシック" charset="0"/>
                <a:cs typeface="Arial Rounded MT Bold"/>
              </a:rPr>
              <a:t> would add </a:t>
            </a:r>
            <a:r>
              <a:rPr lang="en-US" sz="28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4 watts to every square meter</a:t>
            </a:r>
            <a:r>
              <a:rPr lang="en-US" sz="2800" dirty="0">
                <a:latin typeface="Arial Rounded MT Bold"/>
                <a:ea typeface="ＭＳ Ｐゴシック" charset="0"/>
                <a:cs typeface="Arial Rounded MT Bold"/>
              </a:rPr>
              <a:t> of the surface of the Earth, </a:t>
            </a:r>
            <a:r>
              <a:rPr lang="en-US" sz="28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24/7</a:t>
            </a:r>
            <a:endParaRPr lang="en-US" sz="2800" dirty="0">
              <a:latin typeface="Arial Rounded MT Bold"/>
              <a:ea typeface="ＭＳ Ｐゴシック" charset="0"/>
              <a:cs typeface="Arial Rounded MT Bold"/>
            </a:endParaRPr>
          </a:p>
          <a:p>
            <a:pPr eaLnBrk="1" hangingPunct="1">
              <a:buClr>
                <a:srgbClr val="000000"/>
              </a:buClr>
            </a:pPr>
            <a:r>
              <a:rPr lang="en-US" sz="2800" dirty="0">
                <a:latin typeface="Arial Rounded MT Bold"/>
                <a:ea typeface="ＭＳ Ｐゴシック" charset="0"/>
                <a:cs typeface="Arial Rounded MT Bold"/>
              </a:rPr>
              <a:t>Doing that would make the surface </a:t>
            </a:r>
            <a:r>
              <a:rPr lang="en-US" sz="28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warmer</a:t>
            </a:r>
            <a:endParaRPr lang="en-US" sz="2800" dirty="0">
              <a:latin typeface="Arial Rounded MT Bold"/>
              <a:ea typeface="ＭＳ Ｐゴシック" charset="0"/>
              <a:cs typeface="Arial Rounded MT Bold"/>
            </a:endParaRPr>
          </a:p>
          <a:p>
            <a:pPr eaLnBrk="1" hangingPunct="1">
              <a:buClr>
                <a:srgbClr val="000000"/>
              </a:buClr>
            </a:pPr>
            <a:r>
              <a:rPr lang="en-US" sz="2800" dirty="0">
                <a:latin typeface="Arial Rounded MT Bold"/>
                <a:ea typeface="ＭＳ Ｐゴシック" charset="0"/>
                <a:cs typeface="Arial Rounded MT Bold"/>
              </a:rPr>
              <a:t>This was known before light bulbs were invented!</a:t>
            </a:r>
          </a:p>
        </p:txBody>
      </p:sp>
    </p:spTree>
    <p:extLst>
      <p:ext uri="{BB962C8B-B14F-4D97-AF65-F5344CB8AC3E}">
        <p14:creationId xmlns:p14="http://schemas.microsoft.com/office/powerpoint/2010/main" val="327803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 dirty="0" smtClean="0">
                <a:latin typeface="Arial Rounded MT Bold"/>
                <a:ea typeface="ＭＳ Ｐゴシック" charset="0"/>
                <a:cs typeface="Arial Rounded MT Bold"/>
              </a:rPr>
              <a:t>Scientists expect a warmer future because 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it</a:t>
            </a:r>
            <a:r>
              <a:rPr lang="ja-JP" altLang="en-US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s been warming up recently</a:t>
            </a:r>
            <a:r>
              <a:rPr lang="ja-JP" altLang="en-US" dirty="0">
                <a:latin typeface="Arial Rounded MT Bold"/>
                <a:ea typeface="ＭＳ Ｐゴシック" charset="0"/>
                <a:cs typeface="Arial Rounded MT Bold"/>
              </a:rPr>
              <a:t>”</a:t>
            </a:r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Arial Rounded MT Bold"/>
                  <a:cs typeface="Arial Rounded MT Bold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Arial Rounded MT Bold"/>
                  <a:cs typeface="Arial Rounded MT Bold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Arial Rounded MT Bold"/>
                  <a:cs typeface="Arial Rounded MT Bold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Arial Rounded MT Bold"/>
                  <a:cs typeface="Arial Rounded MT Bold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Arial Rounded MT Bold"/>
                  <a:cs typeface="Arial Rounded MT Bold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Arial Rounded MT Bold"/>
                  <a:cs typeface="Arial Rounded MT Bold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Arial Rounded MT Bold"/>
                  <a:cs typeface="Arial Rounded MT Bold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Arial Rounded MT Bold"/>
                <a:cs typeface="Arial Rounded MT Bold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Arial Rounded MT Bold"/>
                <a:cs typeface="Arial Rounded MT Bold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Arial Rounded MT Bold"/>
                  <a:cs typeface="Arial Rounded MT Bold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71123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.of.U.engagement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nspiration">
      <a:maj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U.of.U.engagement.potx</Template>
  <TotalTime>6187</TotalTime>
  <Words>586</Words>
  <Application>Microsoft Macintosh PowerPoint</Application>
  <PresentationFormat>On-screen Show (4:3)</PresentationFormat>
  <Paragraphs>144</Paragraphs>
  <Slides>25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U.of.U.engagement</vt:lpstr>
      <vt:lpstr>“I’m Not a Warmist!” Effective Engagement of Difficult Audiences about Climate Change</vt:lpstr>
      <vt:lpstr>What Doesn’t Work</vt:lpstr>
      <vt:lpstr>What Works Better</vt:lpstr>
      <vt:lpstr>Climate Change Simple, Serious, Solvable </vt:lpstr>
      <vt:lpstr>Simple</vt:lpstr>
      <vt:lpstr>Ever Wonder Why?</vt:lpstr>
      <vt:lpstr>Heat Budgets</vt:lpstr>
      <vt:lpstr>Common Sense</vt:lpstr>
      <vt:lpstr>Common Myth #1</vt:lpstr>
      <vt:lpstr>Serious</vt:lpstr>
      <vt:lpstr>How much warmer?</vt:lpstr>
      <vt:lpstr>Where is it 10°F Warmer?</vt:lpstr>
      <vt:lpstr>World Needs to  Hear from You!</vt:lpstr>
      <vt:lpstr>Solvable</vt:lpstr>
      <vt:lpstr>Costs</vt:lpstr>
      <vt:lpstr>Imagine it’s 1800 …  </vt:lpstr>
      <vt:lpstr>Imagine it’s 1800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Who Built That?</vt:lpstr>
      <vt:lpstr>Choose Your Future</vt:lpstr>
      <vt:lpstr>Choose Your Future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Global Carbon Cycle</dc:title>
  <dc:creator>denning</dc:creator>
  <cp:lastModifiedBy>Scott Denning</cp:lastModifiedBy>
  <cp:revision>209</cp:revision>
  <dcterms:created xsi:type="dcterms:W3CDTF">2011-12-06T16:50:35Z</dcterms:created>
  <dcterms:modified xsi:type="dcterms:W3CDTF">2015-12-16T20:16:55Z</dcterms:modified>
</cp:coreProperties>
</file>