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21" r:id="rId2"/>
    <p:sldId id="506" r:id="rId3"/>
    <p:sldId id="507" r:id="rId4"/>
    <p:sldId id="377" r:id="rId5"/>
    <p:sldId id="378" r:id="rId6"/>
    <p:sldId id="324" r:id="rId7"/>
    <p:sldId id="325" r:id="rId8"/>
    <p:sldId id="408" r:id="rId9"/>
    <p:sldId id="450" r:id="rId10"/>
    <p:sldId id="504" r:id="rId11"/>
    <p:sldId id="508" r:id="rId12"/>
    <p:sldId id="556" r:id="rId13"/>
    <p:sldId id="533" r:id="rId14"/>
    <p:sldId id="555" r:id="rId15"/>
    <p:sldId id="534" r:id="rId16"/>
    <p:sldId id="389" r:id="rId17"/>
    <p:sldId id="462" r:id="rId18"/>
    <p:sldId id="493" r:id="rId19"/>
    <p:sldId id="509" r:id="rId20"/>
    <p:sldId id="477" r:id="rId21"/>
    <p:sldId id="495" r:id="rId22"/>
    <p:sldId id="480" r:id="rId23"/>
    <p:sldId id="539" r:id="rId24"/>
    <p:sldId id="540" r:id="rId25"/>
    <p:sldId id="541" r:id="rId26"/>
    <p:sldId id="542" r:id="rId27"/>
    <p:sldId id="543" r:id="rId28"/>
    <p:sldId id="544" r:id="rId29"/>
    <p:sldId id="545" r:id="rId30"/>
    <p:sldId id="546" r:id="rId31"/>
    <p:sldId id="537" r:id="rId32"/>
    <p:sldId id="538" r:id="rId33"/>
    <p:sldId id="518" r:id="rId34"/>
  </p:sldIdLst>
  <p:sldSz cx="1219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10D4"/>
    <a:srgbClr val="008F42"/>
    <a:srgbClr val="FFBA73"/>
    <a:srgbClr val="66EEFF"/>
    <a:srgbClr val="3333CC"/>
    <a:srgbClr val="1726FF"/>
    <a:srgbClr val="941C00"/>
    <a:srgbClr val="4F2F0B"/>
    <a:srgbClr val="0F0F40"/>
    <a:srgbClr val="12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4"/>
    <p:restoredTop sz="91422"/>
  </p:normalViewPr>
  <p:slideViewPr>
    <p:cSldViewPr snapToGrid="0">
      <p:cViewPr varScale="1">
        <p:scale>
          <a:sx n="96" d="100"/>
          <a:sy n="96" d="100"/>
        </p:scale>
        <p:origin x="888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05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3 S’s of Climate Change: Simple, Serious, Solvable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45-minute version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78494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Scott Denning		http://</a:t>
            </a:r>
            <a:r>
              <a:rPr lang="en-US" dirty="0" err="1"/>
              <a:t>SimpleSeriousSolvable.org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4/21/19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4/21/19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15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152400"/>
            <a:ext cx="2844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33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37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tif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50" y="33401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879600" y="6083300"/>
            <a:ext cx="848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 Rounded MT Bold" panose="020F0704030504030204" pitchFamily="34" charset="77"/>
              </a:rPr>
              <a:t>Download this presentation from 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http://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SimpleSeriousSolvable.org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643" y="368300"/>
            <a:ext cx="10094563" cy="30988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Climate Change:</a:t>
            </a:r>
            <a:br>
              <a:rPr lang="en-US" sz="7200" dirty="0">
                <a:ea typeface="ＭＳ Ｐゴシック" charset="0"/>
              </a:rPr>
            </a:br>
            <a:r>
              <a:rPr lang="en-US" sz="6000" dirty="0">
                <a:ea typeface="ＭＳ Ｐゴシック" charset="0"/>
              </a:rPr>
              <a:t>Simple, Serious, Solvable</a:t>
            </a:r>
            <a:br>
              <a:rPr lang="en-US" sz="6000" dirty="0">
                <a:ea typeface="ＭＳ Ｐゴシック" charset="0"/>
              </a:rPr>
            </a:b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2235200" y="4699000"/>
            <a:ext cx="7772400" cy="114240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41" y="2886576"/>
            <a:ext cx="2373368" cy="20881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827214" y="1786662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because 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FA57310-B4A1-DC45-B2E3-40D6F8B0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" t="12361" r="9720" b="9152"/>
          <a:stretch/>
        </p:blipFill>
        <p:spPr>
          <a:xfrm>
            <a:off x="2493735" y="1786663"/>
            <a:ext cx="7204531" cy="4943959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1864" y="847726"/>
            <a:ext cx="8275637" cy="1133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573088" indent="-533400" eaLnBrk="1" hangingPunct="1">
              <a:buNone/>
            </a:pP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</a:t>
            </a:r>
            <a:b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because 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9" y="88901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10738766" y="679056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10738766" y="4829572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10738766" y="2754314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1905"/>
            <a:ext cx="714375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5400" dirty="0">
                <a:ea typeface="ＭＳ Ｐゴシック" charset="0"/>
              </a:rPr>
              <a:t>How much warmer?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B3B6E-A5EE-C548-8322-00B58A93CAC2}"/>
              </a:ext>
            </a:extLst>
          </p:cNvPr>
          <p:cNvSpPr txBox="1"/>
          <p:nvPr/>
        </p:nvSpPr>
        <p:spPr>
          <a:xfrm>
            <a:off x="442267" y="1215574"/>
            <a:ext cx="4060727" cy="221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Land</a:t>
            </a:r>
            <a:r>
              <a:rPr lang="en-US" sz="3200" dirty="0">
                <a:latin typeface="Arial Rounded MT Bold" panose="020F0704030504030204" pitchFamily="34" charset="77"/>
              </a:rPr>
              <a:t> vs Oceans 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North</a:t>
            </a:r>
            <a:r>
              <a:rPr lang="en-US" sz="3200" dirty="0">
                <a:latin typeface="Arial Rounded MT Bold" panose="020F0704030504030204" pitchFamily="34" charset="77"/>
              </a:rPr>
              <a:t> vs South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Snowy</a:t>
            </a:r>
            <a:r>
              <a:rPr lang="en-US" sz="3200" dirty="0">
                <a:latin typeface="Arial Rounded MT Bold" panose="020F0704030504030204" pitchFamily="34" charset="77"/>
              </a:rPr>
              <a:t> vs not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CBF015-E415-3B4A-9983-286A9E2195D0}"/>
              </a:ext>
            </a:extLst>
          </p:cNvPr>
          <p:cNvGrpSpPr/>
          <p:nvPr/>
        </p:nvGrpSpPr>
        <p:grpSpPr>
          <a:xfrm>
            <a:off x="5077769" y="581891"/>
            <a:ext cx="2744507" cy="2689987"/>
            <a:chOff x="5077769" y="581891"/>
            <a:chExt cx="2744507" cy="26899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CAC316-941E-B74D-B3AB-F13BB70CD6A5}"/>
                </a:ext>
              </a:extLst>
            </p:cNvPr>
            <p:cNvSpPr txBox="1"/>
            <p:nvPr/>
          </p:nvSpPr>
          <p:spPr>
            <a:xfrm>
              <a:off x="5077769" y="2625547"/>
              <a:ext cx="1101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3 </a:t>
              </a:r>
              <a:r>
                <a:rPr lang="en-US" sz="3600" baseline="300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o</a:t>
              </a:r>
              <a:r>
                <a:rPr lang="en-US" sz="36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C</a:t>
              </a:r>
              <a:endPara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5C4764D-5402-C143-BED8-C0684469AB5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96000" y="581891"/>
              <a:ext cx="1726276" cy="2172424"/>
            </a:xfrm>
            <a:prstGeom prst="straightConnector1">
              <a:avLst/>
            </a:prstGeom>
            <a:solidFill>
              <a:schemeClr val="accent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E58FADB-A904-4745-BA69-FB84B1EAAB3F}"/>
              </a:ext>
            </a:extLst>
          </p:cNvPr>
          <p:cNvSpPr txBox="1"/>
          <p:nvPr/>
        </p:nvSpPr>
        <p:spPr>
          <a:xfrm>
            <a:off x="442450" y="3897994"/>
            <a:ext cx="4217693" cy="221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We warm up more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3 </a:t>
            </a:r>
            <a:r>
              <a:rPr lang="en-US" sz="3200" baseline="30000" dirty="0" err="1"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latin typeface="Arial Rounded MT Bold" panose="020F0704030504030204" pitchFamily="34" charset="77"/>
              </a:rPr>
              <a:t>C</a:t>
            </a:r>
            <a:r>
              <a:rPr lang="en-US" sz="3200" dirty="0">
                <a:latin typeface="Arial Rounded MT Bold" panose="020F0704030504030204" pitchFamily="34" charset="77"/>
              </a:rPr>
              <a:t> to 6 </a:t>
            </a:r>
            <a:r>
              <a:rPr lang="en-US" sz="3200" baseline="30000" dirty="0" err="1"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latin typeface="Arial Rounded MT Bold" panose="020F0704030504030204" pitchFamily="34" charset="77"/>
              </a:rPr>
              <a:t>C</a:t>
            </a:r>
            <a:endParaRPr lang="en-US" sz="3200" dirty="0">
              <a:latin typeface="Arial Rounded MT Bold" panose="020F0704030504030204" pitchFamily="34" charset="7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5 </a:t>
            </a:r>
            <a:r>
              <a:rPr lang="en-US" sz="32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to 10 </a:t>
            </a:r>
            <a:r>
              <a:rPr lang="en-US" sz="32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endParaRPr lang="en-US" sz="32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208400-6C82-E942-A4CD-09401C773B39}"/>
              </a:ext>
            </a:extLst>
          </p:cNvPr>
          <p:cNvGrpSpPr/>
          <p:nvPr/>
        </p:nvGrpSpPr>
        <p:grpSpPr>
          <a:xfrm>
            <a:off x="5071440" y="3369867"/>
            <a:ext cx="2750836" cy="1318511"/>
            <a:chOff x="5071440" y="3369867"/>
            <a:chExt cx="2750836" cy="131851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544710-7C6D-FD46-A3F5-189F4CE59361}"/>
                </a:ext>
              </a:extLst>
            </p:cNvPr>
            <p:cNvSpPr txBox="1"/>
            <p:nvPr/>
          </p:nvSpPr>
          <p:spPr>
            <a:xfrm>
              <a:off x="5071440" y="3369867"/>
              <a:ext cx="1101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6 </a:t>
              </a:r>
              <a:r>
                <a:rPr lang="en-US" sz="3600" baseline="300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o</a:t>
              </a:r>
              <a:r>
                <a:rPr lang="en-US" sz="36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C</a:t>
              </a:r>
              <a:endPara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23B4954-C1AD-1B43-AA1E-B7EB06F209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81857" y="3897994"/>
              <a:ext cx="1740419" cy="790384"/>
            </a:xfrm>
            <a:prstGeom prst="straightConnector1">
              <a:avLst/>
            </a:prstGeom>
            <a:solidFill>
              <a:schemeClr val="accent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0A881A-8002-284A-817E-A5E39EEE6D7F}"/>
              </a:ext>
            </a:extLst>
          </p:cNvPr>
          <p:cNvSpPr txBox="1"/>
          <p:nvPr/>
        </p:nvSpPr>
        <p:spPr>
          <a:xfrm>
            <a:off x="4864635" y="2503268"/>
            <a:ext cx="1313180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5 </a:t>
            </a:r>
            <a:r>
              <a:rPr lang="en-US" sz="36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  <a:p>
            <a:endParaRPr lang="en-US" sz="36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10 </a:t>
            </a:r>
            <a:r>
              <a:rPr lang="en-US" sz="36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36202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676401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8201026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8305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0000"/>
                </a:solidFill>
              </a:rPr>
              <a:t>Where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is it 10</a:t>
            </a:r>
            <a:r>
              <a:rPr lang="en-US" sz="5400" baseline="30000" dirty="0"/>
              <a:t>o </a:t>
            </a:r>
            <a:r>
              <a:rPr lang="en-US" sz="5400" dirty="0"/>
              <a:t>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7315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Albuquerque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28838" y="5918201"/>
            <a:ext cx="36118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40201" y="762001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3810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2171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553AA-5C4A-6549-9510-67F9550B4B56}"/>
              </a:ext>
            </a:extLst>
          </p:cNvPr>
          <p:cNvGrpSpPr/>
          <p:nvPr/>
        </p:nvGrpSpPr>
        <p:grpSpPr>
          <a:xfrm>
            <a:off x="2019288" y="1625600"/>
            <a:ext cx="5111763" cy="2717800"/>
            <a:chOff x="2019288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5714896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3618843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6248266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endCxn id="43021" idx="0"/>
            </p:cNvCxnSpPr>
            <p:nvPr/>
          </p:nvCxnSpPr>
          <p:spPr bwMode="auto">
            <a:xfrm flipH="1">
              <a:off x="3695039" y="2971800"/>
              <a:ext cx="191162" cy="609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6378340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5410886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2019288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2082801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2705100" y="5168901"/>
            <a:ext cx="446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</a:p>
        </p:txBody>
      </p:sp>
    </p:spTree>
    <p:extLst>
      <p:ext uri="{BB962C8B-B14F-4D97-AF65-F5344CB8AC3E}">
        <p14:creationId xmlns:p14="http://schemas.microsoft.com/office/powerpoint/2010/main" val="16011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Zones Marching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4241800"/>
            <a:ext cx="7772400" cy="2578100"/>
          </a:xfrm>
        </p:spPr>
        <p:txBody>
          <a:bodyPr/>
          <a:lstStyle/>
          <a:p>
            <a:r>
              <a:rPr lang="en-US" dirty="0"/>
              <a:t>In Colorado, temps drop about 10 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r>
              <a:rPr lang="en-US" dirty="0"/>
              <a:t> for each 3000 feet of elevation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Denver -&gt; Estes Park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Estes Park -&gt; Trail Ridge Road</a:t>
            </a:r>
          </a:p>
          <a:p>
            <a:r>
              <a:rPr lang="en-US" dirty="0"/>
              <a:t>But in 100 years instead of 100 centuries!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3406"/>
            <a:ext cx="9144000" cy="30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7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1579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99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br>
              <a:rPr lang="en-US" sz="5400" dirty="0">
                <a:ea typeface="ＭＳ Ｐゴシック" charset="0"/>
              </a:rPr>
            </a:br>
            <a:r>
              <a:rPr lang="en-US" sz="5400" dirty="0">
                <a:ea typeface="ＭＳ Ｐゴシック" charset="0"/>
              </a:rPr>
              <a:t>On 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152400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3847454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56300" y="2006602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75 million people </a:t>
            </a:r>
            <a:r>
              <a:rPr lang="en-US" dirty="0">
                <a:latin typeface="Arial Rounded MT Bold"/>
                <a:cs typeface="Arial Rounded MT Bold"/>
              </a:rPr>
              <a:t>in the western US live in a region with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9400" y="190501"/>
            <a:ext cx="64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1" y="2997201"/>
            <a:ext cx="69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2701" y="2959101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1" y="2755901"/>
            <a:ext cx="6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6500" y="1816101"/>
            <a:ext cx="63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8300" y="1244601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701" y="18288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5301" y="102870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1401" y="203201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7901" y="8001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1816101"/>
            <a:ext cx="5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2701" y="3784601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24934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Our Water Supply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Budgets</a:t>
            </a: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8026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Down Arrow 6"/>
          <p:cNvSpPr/>
          <p:nvPr/>
        </p:nvSpPr>
        <p:spPr bwMode="auto">
          <a:xfrm>
            <a:off x="4991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72100" y="2654301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5300" y="2806701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3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>
                <a:latin typeface="Arial Rounded MT Bold"/>
                <a:cs typeface="Arial Rounded MT Bold"/>
              </a:rPr>
              <a:t>running sum </a:t>
            </a:r>
            <a:br>
              <a:rPr lang="en-US" sz="4800" dirty="0">
                <a:latin typeface="Arial Rounded MT Bold"/>
                <a:cs typeface="Arial Rounded MT Bold"/>
              </a:rPr>
            </a:br>
            <a:r>
              <a:rPr lang="en-US" sz="4800" dirty="0">
                <a:latin typeface="Arial Rounded MT Bold"/>
                <a:cs typeface="Arial Rounded MT Bold"/>
              </a:rPr>
              <a:t>of water out minus water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4300" y="1181101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5200" dirty="0"/>
              <a:t>Warming Promotes Wildfire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49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Warmer air increases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>
                <a:ea typeface="ＭＳ Ｐゴシック" charset="0"/>
              </a:rPr>
              <a:t>on forests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Longer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>
                <a:ea typeface="ＭＳ Ｐゴシック" charset="0"/>
              </a:rPr>
              <a:t> 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More frequent extremely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638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72200" y="1041401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452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NRC 2011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Projected Increase in Area Burned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4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1903413" y="1168401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56353" y="2531351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7214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Efficient Architects!</a:t>
            </a: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5542812" y="3007372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4241801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851322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16507" y="3118452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/>
                <a:cs typeface="Arial Rounded MT Bold"/>
              </a:rPr>
              <a:t>Energy to Power US Buildings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1676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8373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0469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4" y="5199145"/>
            <a:ext cx="1333500" cy="130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4C249-88DD-604F-9A60-3DC0D03AD631}"/>
              </a:ext>
            </a:extLst>
          </p:cNvPr>
          <p:cNvSpPr txBox="1"/>
          <p:nvPr/>
        </p:nvSpPr>
        <p:spPr>
          <a:xfrm>
            <a:off x="230838" y="518467"/>
            <a:ext cx="166776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energy / $</a:t>
            </a:r>
          </a:p>
        </p:txBody>
      </p:sp>
    </p:spTree>
    <p:extLst>
      <p:ext uri="{BB962C8B-B14F-4D97-AF65-F5344CB8AC3E}">
        <p14:creationId xmlns:p14="http://schemas.microsoft.com/office/powerpoint/2010/main" val="33360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1524000" y="1473200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00" y="177800"/>
            <a:ext cx="7086600" cy="1765300"/>
          </a:xfrm>
        </p:spPr>
        <p:txBody>
          <a:bodyPr/>
          <a:lstStyle/>
          <a:p>
            <a:r>
              <a:rPr lang="en-US" dirty="0"/>
              <a:t>Price of Solar </a:t>
            </a:r>
            <a:br>
              <a:rPr lang="en-US" dirty="0"/>
            </a:br>
            <a:r>
              <a:rPr lang="en-US" dirty="0"/>
              <a:t>PV Cells (</a:t>
            </a:r>
            <a:r>
              <a:rPr lang="en-US" sz="4800" dirty="0"/>
              <a:t>$/watt</a:t>
            </a:r>
            <a:r>
              <a:rPr lang="en-US" dirty="0"/>
              <a:t>)</a:t>
            </a:r>
            <a:r>
              <a:rPr lang="en-US" sz="48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0" y="2362200"/>
            <a:ext cx="6781800" cy="2997200"/>
          </a:xfrm>
        </p:spPr>
        <p:txBody>
          <a:bodyPr/>
          <a:lstStyle/>
          <a:p>
            <a:r>
              <a:rPr lang="en-US" dirty="0"/>
              <a:t>Price has fallen by factor of 200  since I graduated from high school</a:t>
            </a:r>
          </a:p>
          <a:p>
            <a:r>
              <a:rPr lang="en-US" dirty="0">
                <a:solidFill>
                  <a:srgbClr val="FF0000"/>
                </a:solidFill>
              </a:rPr>
              <a:t>Factor of 5 </a:t>
            </a:r>
            <a:r>
              <a:rPr lang="en-US">
                <a:solidFill>
                  <a:srgbClr val="FF0000"/>
                </a:solidFill>
              </a:rPr>
              <a:t>since 2011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2235201" y="38734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 in 1970s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441" y="5143499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Flatter in1990s</a:t>
            </a:r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8140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62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/>
              <a:t>Costs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324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b="1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1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00" y="1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0" y="98411"/>
            <a:ext cx="58674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20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Grandparents’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2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subways, sewers, </a:t>
            </a:r>
            <a:br>
              <a:rPr lang="en-US" dirty="0"/>
            </a:br>
            <a:r>
              <a:rPr lang="en-US" dirty="0"/>
              <a:t>the electrical grid, defeated the Nazis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676401" y="1037981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176" y="3341750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1826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930" y="3792496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662050" y="1021626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400" y="1848520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04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the Interstate Highways, </a:t>
            </a:r>
            <a:br>
              <a:rPr lang="en-US" dirty="0"/>
            </a:br>
            <a:r>
              <a:rPr lang="en-US" dirty="0"/>
              <a:t>fought the cold war, landed on the Moon!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156002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521" y="1808019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7010401" y="2960068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662050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4300" y="0"/>
            <a:ext cx="4394200" cy="917590"/>
          </a:xfrm>
        </p:spPr>
        <p:txBody>
          <a:bodyPr/>
          <a:lstStyle/>
          <a:p>
            <a:pPr algn="r"/>
            <a:r>
              <a:rPr lang="en-US" sz="4800" dirty="0">
                <a:solidFill>
                  <a:srgbClr val="FFFF00"/>
                </a:solidFill>
              </a:rPr>
              <a:t>Jennifer &amp; Me</a:t>
            </a:r>
          </a:p>
        </p:txBody>
      </p:sp>
    </p:spTree>
    <p:extLst>
      <p:ext uri="{BB962C8B-B14F-4D97-AF65-F5344CB8AC3E}">
        <p14:creationId xmlns:p14="http://schemas.microsoft.com/office/powerpoint/2010/main" val="670691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412" y="98410"/>
            <a:ext cx="6222588" cy="1273190"/>
          </a:xfrm>
        </p:spPr>
        <p:txBody>
          <a:bodyPr/>
          <a:lstStyle/>
          <a:p>
            <a:pPr algn="r"/>
            <a:r>
              <a:rPr lang="en-US" dirty="0"/>
              <a:t>My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10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Invented the PC, Built the internet, </a:t>
            </a:r>
            <a:br>
              <a:rPr lang="en-US" dirty="0"/>
            </a:br>
            <a:r>
              <a:rPr lang="en-US" dirty="0"/>
              <a:t>replaced billions of land-lines with cell phones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10" y="2818575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8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18" y="3253769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82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7035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29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75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Kids’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Will replace the world’s energy system </a:t>
            </a:r>
            <a:r>
              <a:rPr lang="en-US" i="1" dirty="0"/>
              <a:t>again!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83" y="1773912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131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731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74900" y="1104900"/>
            <a:ext cx="7600950" cy="1651000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Many people 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27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53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74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25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None/>
            </a:pPr>
            <a:r>
              <a:rPr lang="en-US" sz="4800" dirty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33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716" y="1151751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Download this PowerPoint or video of this presentation from </a:t>
            </a:r>
            <a:r>
              <a:rPr lang="en-US" sz="2400" dirty="0" err="1">
                <a:solidFill>
                  <a:srgbClr val="FF0000"/>
                </a:solidFill>
              </a:rPr>
              <a:t>SimpleSeriousSolvable.org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 err="1">
                <a:solidFill>
                  <a:srgbClr val="FF0000"/>
                </a:solidFill>
              </a:rPr>
              <a:t>airScottDenning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6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992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1692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1992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2411278" y="5106691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2209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02955" y="0"/>
            <a:ext cx="10941803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90713" y="968376"/>
            <a:ext cx="4419600" cy="588962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7418389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8789989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8096251" y="2805114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8094664" y="3027364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7432676" y="1344614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8804275" y="1335089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8112125" y="1584326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8108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8139114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6989764" y="4264026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8315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4434" y="0"/>
            <a:ext cx="10926305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0364" y="1125538"/>
            <a:ext cx="4530725" cy="5732462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6483351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6786564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155114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7966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7105651" y="3751264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8918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7959725" y="2814639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8677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7483475" y="1655764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7600951" y="3430589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8116889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6638926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9980614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8308976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7488239" y="3265489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8747125" y="3397251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7477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8675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654176" y="6265864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1176" y="1152526"/>
            <a:ext cx="3806825" cy="5257801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 of the Earth,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Arial Rounded MT Bold" panose="020F0704030504030204" pitchFamily="34" charset="77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676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986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511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511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2400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10197</TotalTime>
  <Words>642</Words>
  <Application>Microsoft Macintosh PowerPoint</Application>
  <PresentationFormat>Widescreen</PresentationFormat>
  <Paragraphs>167</Paragraphs>
  <Slides>33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Rounded MT Bold</vt:lpstr>
      <vt:lpstr>Comic Sans MS</vt:lpstr>
      <vt:lpstr>News Gothic MT</vt:lpstr>
      <vt:lpstr>Times New Roman</vt:lpstr>
      <vt:lpstr>Wingdings</vt:lpstr>
      <vt:lpstr>New Presentation</vt:lpstr>
      <vt:lpstr>Climate Change: Simple, Serious, Solvable 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How much warmer?</vt:lpstr>
      <vt:lpstr>Where is it 10o F Warmer</vt:lpstr>
      <vt:lpstr>Zones Marching Up</vt:lpstr>
      <vt:lpstr>A Region  On the Edge</vt:lpstr>
      <vt:lpstr>Our Water Supply</vt:lpstr>
      <vt:lpstr>Water Budgets</vt:lpstr>
      <vt:lpstr>Warming Promotes Wildfire</vt:lpstr>
      <vt:lpstr> Simple 2. Serious 3. Solvable</vt:lpstr>
      <vt:lpstr>PowerPoint Presentation</vt:lpstr>
      <vt:lpstr>Price of Solar  PV Cells ($/watt) 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Denning,Scott</cp:lastModifiedBy>
  <cp:revision>195</cp:revision>
  <cp:lastPrinted>2018-04-13T16:41:11Z</cp:lastPrinted>
  <dcterms:created xsi:type="dcterms:W3CDTF">2011-10-17T13:51:32Z</dcterms:created>
  <dcterms:modified xsi:type="dcterms:W3CDTF">2019-04-21T22:21:41Z</dcterms:modified>
</cp:coreProperties>
</file>