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421" r:id="rId2"/>
    <p:sldId id="506" r:id="rId3"/>
    <p:sldId id="507" r:id="rId4"/>
    <p:sldId id="377" r:id="rId5"/>
    <p:sldId id="378" r:id="rId6"/>
    <p:sldId id="324" r:id="rId7"/>
    <p:sldId id="325" r:id="rId8"/>
    <p:sldId id="408" r:id="rId9"/>
    <p:sldId id="450" r:id="rId10"/>
    <p:sldId id="504" r:id="rId11"/>
    <p:sldId id="508" r:id="rId12"/>
    <p:sldId id="329" r:id="rId13"/>
    <p:sldId id="462" r:id="rId14"/>
    <p:sldId id="518" r:id="rId15"/>
    <p:sldId id="519" r:id="rId16"/>
    <p:sldId id="520" r:id="rId17"/>
    <p:sldId id="521" r:id="rId18"/>
    <p:sldId id="522" r:id="rId19"/>
    <p:sldId id="509" r:id="rId20"/>
    <p:sldId id="477" r:id="rId21"/>
    <p:sldId id="495" r:id="rId22"/>
    <p:sldId id="480" r:id="rId23"/>
    <p:sldId id="523" r:id="rId24"/>
    <p:sldId id="512" r:id="rId25"/>
    <p:sldId id="524" r:id="rId26"/>
    <p:sldId id="513" r:id="rId27"/>
    <p:sldId id="525" r:id="rId28"/>
    <p:sldId id="514" r:id="rId29"/>
    <p:sldId id="526" r:id="rId30"/>
    <p:sldId id="515" r:id="rId31"/>
    <p:sldId id="528" r:id="rId32"/>
    <p:sldId id="529" r:id="rId33"/>
    <p:sldId id="527" r:id="rId34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10D4"/>
    <a:srgbClr val="FFBA73"/>
    <a:srgbClr val="66EEFF"/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706"/>
    <p:restoredTop sz="94665"/>
  </p:normalViewPr>
  <p:slideViewPr>
    <p:cSldViewPr snapToGrid="0">
      <p:cViewPr>
        <p:scale>
          <a:sx n="75" d="100"/>
          <a:sy n="75" d="100"/>
        </p:scale>
        <p:origin x="-400" y="-28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150: Intro to Climate Change	Spring 2010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Fossil Fuel and Energy Economics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85533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4/15/17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8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8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6" Type="http://schemas.openxmlformats.org/officeDocument/2006/relationships/image" Target="../media/image31.tiff"/><Relationship Id="rId7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tiff"/><Relationship Id="rId5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jpg"/><Relationship Id="rId5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1750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30200" y="6396038"/>
            <a:ext cx="8545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Email </a:t>
            </a:r>
            <a:r>
              <a:rPr lang="en-US" dirty="0" err="1">
                <a:solidFill>
                  <a:srgbClr val="FF0000"/>
                </a:solidFill>
              </a:rPr>
              <a:t>Scott.Denning@ColoState.edu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a copy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30988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  <a:t>Climate Change:</a:t>
            </a:r>
            <a:b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000" dirty="0" smtClean="0">
                <a:latin typeface="Arial Rounded MT Bold"/>
                <a:ea typeface="ＭＳ Ｐゴシック" charset="0"/>
                <a:cs typeface="Arial Rounded MT Bold"/>
              </a:rPr>
              <a:t>Simple, Serious, Solvable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6000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711200" y="4699000"/>
            <a:ext cx="77724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Director of Education, </a:t>
            </a:r>
            <a:r>
              <a:rPr lang="en-US" b="1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ESMEI</a:t>
            </a:r>
            <a:endParaRPr lang="en-US" b="1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0" y="2856343"/>
            <a:ext cx="2373368" cy="2088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because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29853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</a:t>
            </a: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  <a:endParaRPr lang="en-US" sz="9600" dirty="0">
              <a:solidFill>
                <a:srgbClr val="7F7F7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770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277814" y="1212056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 dirty="0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Global </a:t>
            </a:r>
            <a:r>
              <a:rPr lang="en-US" dirty="0" smtClean="0">
                <a:latin typeface="Arial Rounded MT Bold"/>
                <a:cs typeface="Arial Rounded MT Bold"/>
                <a:sym typeface="Comic Sans MS" charset="0"/>
              </a:rPr>
              <a:t>average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 i="1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 i="1" dirty="0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 dirty="0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 dirty="0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 dirty="0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r>
              <a:rPr lang="en-US" dirty="0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 dirty="0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 dirty="0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825" y="6034772"/>
            <a:ext cx="6120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HOTTER WHERE WE LIVE!</a:t>
            </a:r>
            <a:endParaRPr lang="en-US" sz="3600" b="1" i="1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Budgets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6502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467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8100" y="2654300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1300" y="2806700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 smtClean="0">
                <a:latin typeface="Arial Rounded MT Bold"/>
                <a:cs typeface="Arial Rounded MT Bold"/>
              </a:rPr>
              <a:t>running sum </a:t>
            </a:r>
            <a:r>
              <a:rPr lang="en-US" sz="4800" dirty="0" smtClean="0">
                <a:latin typeface="Arial Rounded MT Bold"/>
                <a:cs typeface="Arial Rounded MT Bold"/>
              </a:rPr>
              <a:t/>
            </a:r>
            <a:br>
              <a:rPr lang="en-US" sz="4800" dirty="0" smtClean="0">
                <a:latin typeface="Arial Rounded MT Bold"/>
                <a:cs typeface="Arial Rounded MT Bold"/>
              </a:rPr>
            </a:br>
            <a:r>
              <a:rPr lang="en-US" sz="4800" dirty="0" smtClean="0">
                <a:latin typeface="Arial Rounded MT Bold"/>
                <a:cs typeface="Arial Rounded MT Bold"/>
              </a:rPr>
              <a:t>of water out minus water in</a:t>
            </a:r>
            <a:endParaRPr lang="en-US" sz="4800" dirty="0"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0300" y="1181100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427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sz="6000" dirty="0" smtClean="0"/>
              <a:t>Droughts Past &amp; Future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7" y="1168400"/>
            <a:ext cx="9102103" cy="50165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769100" y="2209800"/>
            <a:ext cx="1691990" cy="1917700"/>
            <a:chOff x="6769100" y="2209800"/>
            <a:chExt cx="1691990" cy="1917700"/>
          </a:xfrm>
        </p:grpSpPr>
        <p:sp>
          <p:nvSpPr>
            <p:cNvPr id="5" name="TextBox 4"/>
            <p:cNvSpPr txBox="1"/>
            <p:nvPr/>
          </p:nvSpPr>
          <p:spPr>
            <a:xfrm>
              <a:off x="6769100" y="2679700"/>
              <a:ext cx="16919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Dust Bowl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7772400" y="3098800"/>
              <a:ext cx="12700" cy="10287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7759700" y="2209800"/>
              <a:ext cx="12700" cy="5080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846024" y="4991100"/>
            <a:ext cx="4094275" cy="474365"/>
            <a:chOff x="846024" y="4991100"/>
            <a:chExt cx="4094275" cy="474365"/>
          </a:xfrm>
        </p:grpSpPr>
        <p:sp>
          <p:nvSpPr>
            <p:cNvPr id="6" name="TextBox 5"/>
            <p:cNvSpPr txBox="1"/>
            <p:nvPr/>
          </p:nvSpPr>
          <p:spPr>
            <a:xfrm>
              <a:off x="846024" y="5003800"/>
              <a:ext cx="40942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Medieval </a:t>
              </a:r>
              <a:r>
                <a:rPr lang="en-US" dirty="0" err="1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Megadroughts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1600200" y="4991100"/>
              <a:ext cx="1320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660400" y="1257300"/>
            <a:ext cx="7416800" cy="461665"/>
            <a:chOff x="660400" y="1257300"/>
            <a:chExt cx="7416800" cy="461665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660400" y="1422400"/>
              <a:ext cx="7416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DDA435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" name="TextBox 2"/>
            <p:cNvSpPr txBox="1"/>
            <p:nvPr/>
          </p:nvSpPr>
          <p:spPr>
            <a:xfrm>
              <a:off x="3276600" y="1257300"/>
              <a:ext cx="171127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DDA435"/>
                  </a:solidFill>
                  <a:latin typeface="Arial Rounded MT Bold"/>
                  <a:cs typeface="Arial Rounded MT Bold"/>
                </a:rPr>
                <a:t>Tree rings</a:t>
              </a:r>
              <a:endParaRPr lang="en-US" b="1" dirty="0">
                <a:solidFill>
                  <a:srgbClr val="DDA435"/>
                </a:solidFill>
                <a:latin typeface="Arial Rounded MT Bold"/>
                <a:cs typeface="Arial Rounded MT Bold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604000" y="5016500"/>
            <a:ext cx="14986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Climate models</a:t>
            </a:r>
            <a:endParaRPr lang="en-US" b="1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467100" y="2717800"/>
            <a:ext cx="2501900" cy="5207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7800" y="6235700"/>
            <a:ext cx="8686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Coming droughts </a:t>
            </a:r>
            <a:r>
              <a:rPr lang="en-US" b="1" i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much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worse than any in past 1000 years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5603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0" y="50800"/>
            <a:ext cx="4114800" cy="1600200"/>
          </a:xfrm>
        </p:spPr>
        <p:txBody>
          <a:bodyPr/>
          <a:lstStyle/>
          <a:p>
            <a:pPr>
              <a:defRPr/>
            </a:pPr>
            <a:r>
              <a:rPr lang="en-US" sz="4800" dirty="0" smtClean="0"/>
              <a:t>Storm Surge Frequency</a:t>
            </a:r>
            <a:endParaRPr lang="en-US" sz="4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5880100" cy="6631345"/>
            <a:chOff x="0" y="0"/>
            <a:chExt cx="5880100" cy="6631345"/>
          </a:xfrm>
        </p:grpSpPr>
        <p:pic>
          <p:nvPicPr>
            <p:cNvPr id="4813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062538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4" name="Picture 3" descr="rockaway.Queens.NYC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743200"/>
              <a:ext cx="247015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465138" y="2514600"/>
              <a:ext cx="5414962" cy="4116745"/>
              <a:chOff x="33338" y="2514600"/>
              <a:chExt cx="5414962" cy="4116745"/>
            </a:xfrm>
          </p:grpSpPr>
          <p:pic>
            <p:nvPicPr>
              <p:cNvPr id="48131" name="Picture 2" descr="storm.surge.frequency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38" y="2514600"/>
                <a:ext cx="5224462" cy="3733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33" name="TextBox 3"/>
              <p:cNvSpPr txBox="1">
                <a:spLocks noChangeArrowheads="1"/>
              </p:cNvSpPr>
              <p:nvPr/>
            </p:nvSpPr>
            <p:spPr bwMode="auto">
              <a:xfrm>
                <a:off x="2057400" y="4953000"/>
                <a:ext cx="3133725" cy="830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Coastal Flooding</a:t>
                </a:r>
              </a:p>
              <a:p>
                <a:r>
                  <a:rPr lang="en-US" dirty="0"/>
                  <a:t>Rockaway Beach, NYC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587500" y="6231235"/>
                <a:ext cx="23766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 Rounded MT Bold"/>
                    <a:cs typeface="Arial Rounded MT Bold"/>
                  </a:rPr>
                  <a:t>How often (years)</a:t>
                </a:r>
                <a:endParaRPr lang="en-US" sz="2000" dirty="0">
                  <a:solidFill>
                    <a:srgbClr val="FF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66700" y="5850235"/>
                <a:ext cx="518160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10                  100                1000           10000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 rot="16200000">
              <a:off x="-1593679" y="4069377"/>
              <a:ext cx="3649031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h</a:t>
              </a:r>
              <a:r>
                <a:rPr lang="en-US" sz="2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eight above sea level (feet)</a:t>
              </a:r>
              <a:endParaRPr lang="en-US" sz="20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82600" y="2501900"/>
              <a:ext cx="406400" cy="3225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93700" y="2806700"/>
              <a:ext cx="492443" cy="2749610"/>
              <a:chOff x="381000" y="2832100"/>
              <a:chExt cx="492443" cy="2749610"/>
            </a:xfrm>
            <a:solidFill>
              <a:srgbClr val="FFFFFF"/>
            </a:solidFill>
          </p:grpSpPr>
          <p:sp>
            <p:nvSpPr>
              <p:cNvPr id="6" name="TextBox 5"/>
              <p:cNvSpPr txBox="1"/>
              <p:nvPr/>
            </p:nvSpPr>
            <p:spPr>
              <a:xfrm>
                <a:off x="536367" y="51816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3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81000" y="37592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12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36367" y="42418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9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36367" y="47117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6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81000" y="33147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15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1000" y="28321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18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</p:grpSp>
      </p:grp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5740400" y="1955800"/>
            <a:ext cx="3530600" cy="46863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Big storms push a “dome” of water onto land</a:t>
            </a:r>
          </a:p>
          <a:p>
            <a:r>
              <a:rPr lang="en-US" dirty="0" smtClean="0">
                <a:ea typeface="ＭＳ Ｐゴシック" charset="0"/>
              </a:rPr>
              <a:t>Small storm surges happen </a:t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ea typeface="ＭＳ Ｐゴシック" charset="0"/>
              </a:rPr>
              <a:t>a lot</a:t>
            </a:r>
          </a:p>
          <a:p>
            <a:r>
              <a:rPr lang="en-US" dirty="0" smtClean="0">
                <a:ea typeface="ＭＳ Ｐゴシック" charset="0"/>
              </a:rPr>
              <a:t>Big storm surges are more rare</a:t>
            </a:r>
          </a:p>
          <a:p>
            <a:r>
              <a:rPr lang="en-US" dirty="0" smtClean="0">
                <a:ea typeface="ＭＳ Ｐゴシック" charset="0"/>
              </a:rPr>
              <a:t>Huge surges extremely rare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89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5330825" y="0"/>
            <a:ext cx="3660775" cy="1828800"/>
          </a:xfrm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6000" dirty="0" smtClean="0"/>
              <a:t>Coastal</a:t>
            </a:r>
            <a:br>
              <a:rPr lang="en-US" sz="6000" dirty="0" smtClean="0"/>
            </a:br>
            <a:r>
              <a:rPr lang="en-US" sz="6000" dirty="0" smtClean="0"/>
              <a:t>Flooding</a:t>
            </a:r>
            <a:endParaRPr lang="en-US" sz="6000" dirty="0"/>
          </a:p>
        </p:txBody>
      </p:sp>
      <p:pic>
        <p:nvPicPr>
          <p:cNvPr id="47107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2538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5"/>
          <p:cNvSpPr>
            <a:spLocks/>
          </p:cNvSpPr>
          <p:nvPr/>
        </p:nvSpPr>
        <p:spPr bwMode="auto">
          <a:xfrm>
            <a:off x="742950" y="2438400"/>
            <a:ext cx="41338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/>
            <a:r>
              <a:rPr lang="en-US" sz="3200" b="1">
                <a:solidFill>
                  <a:srgbClr val="0000FF"/>
                </a:solidFill>
                <a:sym typeface="Times New Roman" charset="0"/>
              </a:rPr>
              <a:t>Rockaway Beach, NYC</a:t>
            </a:r>
          </a:p>
        </p:txBody>
      </p:sp>
      <p:sp>
        <p:nvSpPr>
          <p:cNvPr id="47109" name="TextBox 9"/>
          <p:cNvSpPr txBox="1">
            <a:spLocks noChangeArrowheads="1"/>
          </p:cNvSpPr>
          <p:nvPr/>
        </p:nvSpPr>
        <p:spPr bwMode="auto">
          <a:xfrm>
            <a:off x="1474788" y="6413500"/>
            <a:ext cx="23391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Arial Rounded MT Bold"/>
                <a:cs typeface="Arial Rounded MT Bold"/>
              </a:rPr>
              <a:t>how often (years)</a:t>
            </a:r>
          </a:p>
        </p:txBody>
      </p:sp>
      <p:sp>
        <p:nvSpPr>
          <p:cNvPr id="47110" name="TextBox 17"/>
          <p:cNvSpPr txBox="1">
            <a:spLocks noChangeArrowheads="1"/>
          </p:cNvSpPr>
          <p:nvPr/>
        </p:nvSpPr>
        <p:spPr bwMode="auto">
          <a:xfrm rot="-5400000">
            <a:off x="-1593534" y="4339401"/>
            <a:ext cx="36490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Arial Rounded MT Bold"/>
                <a:cs typeface="Arial Rounded MT Bold"/>
              </a:rPr>
              <a:t>height above sea level (feet)</a:t>
            </a:r>
          </a:p>
        </p:txBody>
      </p:sp>
      <p:cxnSp>
        <p:nvCxnSpPr>
          <p:cNvPr id="47111" name="Straight Arrow Connector 5"/>
          <p:cNvCxnSpPr>
            <a:cxnSpLocks noChangeShapeType="1"/>
          </p:cNvCxnSpPr>
          <p:nvPr/>
        </p:nvCxnSpPr>
        <p:spPr bwMode="auto">
          <a:xfrm flipV="1">
            <a:off x="838200" y="2895600"/>
            <a:ext cx="0" cy="3209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2" name="Straight Connector 8"/>
          <p:cNvCxnSpPr>
            <a:cxnSpLocks noChangeShapeType="1"/>
          </p:cNvCxnSpPr>
          <p:nvPr/>
        </p:nvCxnSpPr>
        <p:spPr bwMode="auto">
          <a:xfrm>
            <a:off x="838200" y="55086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3" name="Straight Connector 18"/>
          <p:cNvCxnSpPr>
            <a:cxnSpLocks noChangeShapeType="1"/>
          </p:cNvCxnSpPr>
          <p:nvPr/>
        </p:nvCxnSpPr>
        <p:spPr bwMode="auto">
          <a:xfrm>
            <a:off x="838200" y="4862513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4" name="Straight Connector 19"/>
          <p:cNvCxnSpPr>
            <a:cxnSpLocks noChangeShapeType="1"/>
          </p:cNvCxnSpPr>
          <p:nvPr/>
        </p:nvCxnSpPr>
        <p:spPr bwMode="auto">
          <a:xfrm>
            <a:off x="838200" y="42164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5" name="Straight Connector 20"/>
          <p:cNvCxnSpPr>
            <a:cxnSpLocks noChangeShapeType="1"/>
          </p:cNvCxnSpPr>
          <p:nvPr/>
        </p:nvCxnSpPr>
        <p:spPr bwMode="auto">
          <a:xfrm>
            <a:off x="838200" y="35687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6" name="Straight Arrow Connector 12"/>
          <p:cNvCxnSpPr>
            <a:cxnSpLocks noChangeShapeType="1"/>
          </p:cNvCxnSpPr>
          <p:nvPr/>
        </p:nvCxnSpPr>
        <p:spPr bwMode="auto">
          <a:xfrm>
            <a:off x="838200" y="6096000"/>
            <a:ext cx="38862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7" name="Straight Connector 21"/>
          <p:cNvCxnSpPr>
            <a:cxnSpLocks noChangeShapeType="1"/>
          </p:cNvCxnSpPr>
          <p:nvPr/>
        </p:nvCxnSpPr>
        <p:spPr bwMode="auto">
          <a:xfrm rot="5400000">
            <a:off x="1228725" y="6029325"/>
            <a:ext cx="1333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8" name="Straight Connector 23"/>
          <p:cNvCxnSpPr>
            <a:cxnSpLocks noChangeShapeType="1"/>
          </p:cNvCxnSpPr>
          <p:nvPr/>
        </p:nvCxnSpPr>
        <p:spPr bwMode="auto">
          <a:xfrm rot="5400000">
            <a:off x="2552700" y="6019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9" name="Straight Connector 25"/>
          <p:cNvCxnSpPr>
            <a:cxnSpLocks noChangeShapeType="1"/>
          </p:cNvCxnSpPr>
          <p:nvPr/>
        </p:nvCxnSpPr>
        <p:spPr bwMode="auto">
          <a:xfrm rot="5400000">
            <a:off x="3886200" y="6019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20" name="TextBox 30"/>
          <p:cNvSpPr txBox="1">
            <a:spLocks noChangeArrowheads="1"/>
          </p:cNvSpPr>
          <p:nvPr/>
        </p:nvSpPr>
        <p:spPr bwMode="auto">
          <a:xfrm>
            <a:off x="1031875" y="60198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</a:t>
            </a:r>
          </a:p>
        </p:txBody>
      </p:sp>
      <p:sp>
        <p:nvSpPr>
          <p:cNvPr id="47121" name="TextBox 37"/>
          <p:cNvSpPr txBox="1">
            <a:spLocks noChangeArrowheads="1"/>
          </p:cNvSpPr>
          <p:nvPr/>
        </p:nvSpPr>
        <p:spPr bwMode="auto">
          <a:xfrm>
            <a:off x="2286000" y="6019800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100</a:t>
            </a:r>
          </a:p>
        </p:txBody>
      </p:sp>
      <p:sp>
        <p:nvSpPr>
          <p:cNvPr id="47122" name="TextBox 38"/>
          <p:cNvSpPr txBox="1">
            <a:spLocks noChangeArrowheads="1"/>
          </p:cNvSpPr>
          <p:nvPr/>
        </p:nvSpPr>
        <p:spPr bwMode="auto">
          <a:xfrm>
            <a:off x="3543300" y="6019800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1000</a:t>
            </a:r>
          </a:p>
        </p:txBody>
      </p:sp>
      <p:sp>
        <p:nvSpPr>
          <p:cNvPr id="47123" name="TextBox 41"/>
          <p:cNvSpPr txBox="1">
            <a:spLocks noChangeArrowheads="1"/>
          </p:cNvSpPr>
          <p:nvPr/>
        </p:nvSpPr>
        <p:spPr bwMode="auto">
          <a:xfrm>
            <a:off x="534988" y="52530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3</a:t>
            </a:r>
          </a:p>
        </p:txBody>
      </p:sp>
      <p:sp>
        <p:nvSpPr>
          <p:cNvPr id="47124" name="TextBox 42"/>
          <p:cNvSpPr txBox="1">
            <a:spLocks noChangeArrowheads="1"/>
          </p:cNvSpPr>
          <p:nvPr/>
        </p:nvSpPr>
        <p:spPr bwMode="auto">
          <a:xfrm>
            <a:off x="534988" y="39576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9</a:t>
            </a:r>
          </a:p>
        </p:txBody>
      </p:sp>
      <p:sp>
        <p:nvSpPr>
          <p:cNvPr id="47125" name="TextBox 43"/>
          <p:cNvSpPr txBox="1">
            <a:spLocks noChangeArrowheads="1"/>
          </p:cNvSpPr>
          <p:nvPr/>
        </p:nvSpPr>
        <p:spPr bwMode="auto">
          <a:xfrm>
            <a:off x="533400" y="46434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7126" name="TextBox 44"/>
          <p:cNvSpPr txBox="1">
            <a:spLocks noChangeArrowheads="1"/>
          </p:cNvSpPr>
          <p:nvPr/>
        </p:nvSpPr>
        <p:spPr bwMode="auto">
          <a:xfrm>
            <a:off x="381000" y="32766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12</a:t>
            </a:r>
          </a:p>
        </p:txBody>
      </p: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 flipV="1">
            <a:off x="1295400" y="3505200"/>
            <a:ext cx="2662238" cy="2057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 flipV="1">
            <a:off x="838200" y="4495800"/>
            <a:ext cx="1828800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Straight Connector 59"/>
          <p:cNvCxnSpPr>
            <a:cxnSpLocks noChangeShapeType="1"/>
          </p:cNvCxnSpPr>
          <p:nvPr/>
        </p:nvCxnSpPr>
        <p:spPr bwMode="auto">
          <a:xfrm flipV="1">
            <a:off x="2667000" y="44958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>
            <a:off x="838200" y="4495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5105400" y="1930400"/>
            <a:ext cx="40386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rIns="116994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>
                <a:latin typeface="News Gothic MT" charset="0"/>
                <a:cs typeface="Gill Sans" charset="0"/>
              </a:rPr>
              <a:t>Sea level rise </a:t>
            </a:r>
            <a:r>
              <a:rPr lang="en-US" sz="3200" b="1" dirty="0">
                <a:solidFill>
                  <a:srgbClr val="FF0000"/>
                </a:solidFill>
                <a:latin typeface="News Gothic MT" charset="0"/>
                <a:cs typeface="Gill Sans" charset="0"/>
              </a:rPr>
              <a:t>shifts the line </a:t>
            </a:r>
            <a:r>
              <a:rPr lang="en-US" sz="3200" b="1" dirty="0" smtClean="0">
                <a:solidFill>
                  <a:srgbClr val="FF0000"/>
                </a:solidFill>
                <a:latin typeface="News Gothic MT" charset="0"/>
                <a:cs typeface="Gill Sans" charset="0"/>
              </a:rPr>
              <a:t>up</a:t>
            </a:r>
          </a:p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 smtClean="0">
                <a:latin typeface="News Gothic MT" charset="0"/>
                <a:cs typeface="Gill Sans" charset="0"/>
              </a:rPr>
              <a:t>Floods of a given depth happen more often</a:t>
            </a:r>
            <a:endParaRPr lang="en-US" sz="3200" b="1" dirty="0">
              <a:latin typeface="News Gothic MT" charset="0"/>
            </a:endParaRPr>
          </a:p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>
                <a:latin typeface="News Gothic MT" charset="0"/>
                <a:cs typeface="Gill Sans" charset="0"/>
              </a:rPr>
              <a:t>What was a </a:t>
            </a:r>
            <a:r>
              <a:rPr lang="en-US" sz="3200" b="1" dirty="0" smtClean="0">
                <a:latin typeface="News Gothic MT" charset="0"/>
                <a:cs typeface="Gill Sans" charset="0"/>
              </a:rPr>
              <a:t/>
            </a:r>
            <a:br>
              <a:rPr lang="en-US" sz="3200" b="1" dirty="0" smtClean="0">
                <a:latin typeface="News Gothic MT" charset="0"/>
                <a:cs typeface="Gill Sans" charset="0"/>
              </a:rPr>
            </a:br>
            <a:r>
              <a:rPr lang="en-US" sz="3200" b="1" dirty="0" smtClean="0">
                <a:latin typeface="News Gothic MT" charset="0"/>
                <a:cs typeface="Gill Sans" charset="0"/>
              </a:rPr>
              <a:t>100</a:t>
            </a:r>
            <a:r>
              <a:rPr lang="en-US" sz="3200" b="1" dirty="0">
                <a:latin typeface="News Gothic MT" charset="0"/>
                <a:cs typeface="Gill Sans" charset="0"/>
              </a:rPr>
              <a:t>-year flood becomes a </a:t>
            </a:r>
            <a:r>
              <a:rPr lang="en-US" sz="3200" b="1" dirty="0" smtClean="0">
                <a:latin typeface="News Gothic MT" charset="0"/>
                <a:cs typeface="Gill Sans" charset="0"/>
              </a:rPr>
              <a:t/>
            </a:r>
            <a:br>
              <a:rPr lang="en-US" sz="3200" b="1" dirty="0" smtClean="0">
                <a:latin typeface="News Gothic MT" charset="0"/>
                <a:cs typeface="Gill Sans" charset="0"/>
              </a:rPr>
            </a:br>
            <a:r>
              <a:rPr lang="en-US" sz="3200" b="1" dirty="0" smtClean="0">
                <a:latin typeface="News Gothic MT" charset="0"/>
                <a:cs typeface="Gill Sans" charset="0"/>
              </a:rPr>
              <a:t>10</a:t>
            </a:r>
            <a:r>
              <a:rPr lang="en-US" sz="3200" b="1" dirty="0">
                <a:latin typeface="News Gothic MT" charset="0"/>
                <a:cs typeface="Gill Sans" charset="0"/>
              </a:rPr>
              <a:t>-year flood!</a:t>
            </a:r>
            <a:endParaRPr lang="en-US" sz="3200" b="1" dirty="0">
              <a:latin typeface="News Gothic MT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95600" y="4648200"/>
            <a:ext cx="1238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FF0000"/>
                </a:solidFill>
              </a:rPr>
              <a:t>flooded</a:t>
            </a:r>
          </a:p>
          <a:p>
            <a:r>
              <a:rPr lang="en-US" i="1">
                <a:solidFill>
                  <a:srgbClr val="FF0000"/>
                </a:solidFill>
              </a:rPr>
              <a:t>subway </a:t>
            </a:r>
          </a:p>
          <a:p>
            <a:r>
              <a:rPr lang="en-US" i="1">
                <a:solidFill>
                  <a:srgbClr val="FF0000"/>
                </a:solidFill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198933668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1824E-6 -5.35094E-7 L 0.00452 -0.150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750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2501E-6 5.55942E-7 L -0.14172 5.55942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531"/>
            <a:ext cx="7646712" cy="683546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371600"/>
          </a:xfrm>
        </p:spPr>
        <p:txBody>
          <a:bodyPr/>
          <a:lstStyle/>
          <a:p>
            <a:pPr algn="r"/>
            <a:r>
              <a:rPr lang="en-US" sz="4800" dirty="0" smtClean="0">
                <a:solidFill>
                  <a:srgbClr val="FFFF00"/>
                </a:solidFill>
              </a:rPr>
              <a:t>Hurricane </a:t>
            </a:r>
            <a:r>
              <a:rPr lang="en-US" sz="4800" smtClean="0">
                <a:solidFill>
                  <a:srgbClr val="FFFF00"/>
                </a:solidFill>
              </a:rPr>
              <a:t>Sandy Floods the NYC Subway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14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7" descr="grap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792288"/>
            <a:ext cx="3925888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-34925" y="2312988"/>
            <a:ext cx="4403725" cy="36306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If China and India industrialize with coal,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rise to </a:t>
            </a:r>
            <a:r>
              <a:rPr lang="en-US" b="1" dirty="0" smtClean="0">
                <a:solidFill>
                  <a:srgbClr val="FF0000"/>
                </a:solidFill>
                <a:ea typeface="ＭＳ Ｐゴシック" charset="0"/>
              </a:rPr>
              <a:t>4x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preindustrial</a:t>
            </a:r>
          </a:p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Extra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last for </a:t>
            </a:r>
            <a:r>
              <a:rPr lang="en-US" b="1" dirty="0" smtClean="0">
                <a:solidFill>
                  <a:srgbClr val="FF0000"/>
                </a:solidFill>
                <a:ea typeface="ＭＳ Ｐゴシック" charset="0"/>
              </a:rPr>
              <a:t>thousands of years after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3488" y="6211669"/>
            <a:ext cx="71914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latin typeface="Arial Rounded MT Bold"/>
                <a:ea typeface="ＭＳ Ｐゴシック" charset="-128"/>
                <a:cs typeface="Arial Rounded MT Bold"/>
              </a:rPr>
              <a:t>Thermostat only turns one way!</a:t>
            </a:r>
            <a:endParaRPr lang="en-US" sz="3600" dirty="0">
              <a:solidFill>
                <a:srgbClr val="FF0000"/>
              </a:solidFill>
              <a:latin typeface="Arial Rounded MT Bold"/>
              <a:ea typeface="ＭＳ Ｐゴシック" charset="-128"/>
              <a:cs typeface="Arial Rounded MT Bold"/>
            </a:endParaRP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 rot="-5400000">
            <a:off x="3629819" y="2531269"/>
            <a:ext cx="16986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CO</a:t>
            </a:r>
            <a:r>
              <a:rPr lang="en-US" baseline="-25000">
                <a:latin typeface="Arial" charset="0"/>
                <a:cs typeface="Arial" charset="0"/>
              </a:rPr>
              <a:t>2</a:t>
            </a:r>
            <a:r>
              <a:rPr lang="en-US">
                <a:latin typeface="Arial" charset="0"/>
                <a:cs typeface="Arial" charset="0"/>
              </a:rPr>
              <a:t> (ppm)</a:t>
            </a: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 rot="-5400000">
            <a:off x="4052094" y="4760119"/>
            <a:ext cx="1068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GtC/yr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 rot="-5400000">
            <a:off x="7313613" y="2771775"/>
            <a:ext cx="26908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Warming (Celsius) 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6065838" y="1985963"/>
            <a:ext cx="757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1726FF"/>
                </a:solidFill>
                <a:latin typeface="Arial" charset="0"/>
                <a:cs typeface="Arial" charset="0"/>
              </a:rPr>
              <a:t>CO</a:t>
            </a:r>
            <a:r>
              <a:rPr lang="en-US" baseline="-25000">
                <a:solidFill>
                  <a:srgbClr val="1726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6686550" y="2611438"/>
            <a:ext cx="13525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warming</a:t>
            </a: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6208713" y="5967413"/>
            <a:ext cx="7842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year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5302250" y="4186238"/>
            <a:ext cx="12620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you are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here</a:t>
            </a:r>
          </a:p>
        </p:txBody>
      </p:sp>
      <p:sp>
        <p:nvSpPr>
          <p:cNvPr id="35851" name="Oval 12"/>
          <p:cNvSpPr>
            <a:spLocks noChangeArrowheads="1"/>
          </p:cNvSpPr>
          <p:nvPr/>
        </p:nvSpPr>
        <p:spPr bwMode="auto">
          <a:xfrm>
            <a:off x="6335713" y="309562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Oval 13"/>
          <p:cNvSpPr>
            <a:spLocks noChangeArrowheads="1"/>
          </p:cNvSpPr>
          <p:nvPr/>
        </p:nvSpPr>
        <p:spPr bwMode="auto">
          <a:xfrm>
            <a:off x="6323013" y="5302250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35853" name="Oval 14"/>
          <p:cNvSpPr>
            <a:spLocks noChangeArrowheads="1"/>
          </p:cNvSpPr>
          <p:nvPr/>
        </p:nvSpPr>
        <p:spPr bwMode="auto">
          <a:xfrm>
            <a:off x="6329363" y="306387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5854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5565775" y="3514726"/>
            <a:ext cx="1062037" cy="582612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5" name="Straight Arrow Connector 21"/>
          <p:cNvCxnSpPr>
            <a:cxnSpLocks noChangeShapeType="1"/>
            <a:endCxn id="35852" idx="1"/>
          </p:cNvCxnSpPr>
          <p:nvPr/>
        </p:nvCxnSpPr>
        <p:spPr bwMode="auto">
          <a:xfrm rot="16200000" flipH="1">
            <a:off x="5957094" y="4936331"/>
            <a:ext cx="441325" cy="341313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Common Myth #2</a:t>
            </a:r>
          </a:p>
        </p:txBody>
      </p:sp>
      <p:sp>
        <p:nvSpPr>
          <p:cNvPr id="35857" name="Rectangle 2"/>
          <p:cNvSpPr txBox="1">
            <a:spLocks noChangeArrowheads="1"/>
          </p:cNvSpPr>
          <p:nvPr/>
        </p:nvSpPr>
        <p:spPr bwMode="auto">
          <a:xfrm>
            <a:off x="241300" y="830263"/>
            <a:ext cx="870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573088" indent="-5334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ja-JP" altLang="en-US" sz="2800" i="1" dirty="0">
                <a:latin typeface="Arial Rounded MT Bold"/>
                <a:cs typeface="Arial Rounded MT Bold"/>
              </a:rPr>
              <a:t>“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When we reduce or stop burning fossil fuel, CO</a:t>
            </a:r>
            <a:r>
              <a:rPr lang="en-US" altLang="ja-JP" sz="2800" i="1" baseline="-20000" dirty="0">
                <a:latin typeface="Arial Rounded MT Bold"/>
                <a:cs typeface="Arial Rounded MT Bold"/>
              </a:rPr>
              <a:t>2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 will go away and things will go back to normal</a:t>
            </a:r>
            <a:r>
              <a:rPr lang="ja-JP" altLang="en-US" sz="2800" i="1" dirty="0">
                <a:latin typeface="Arial Rounded MT Bold"/>
                <a:cs typeface="Arial Rounded MT Bold"/>
              </a:rPr>
              <a:t>”</a:t>
            </a:r>
            <a:endParaRPr lang="en-US" sz="2800" i="1" dirty="0">
              <a:latin typeface="Arial Rounded MT Bold"/>
              <a:cs typeface="Arial Rounded MT Bold"/>
            </a:endParaRPr>
          </a:p>
        </p:txBody>
      </p:sp>
      <p:sp>
        <p:nvSpPr>
          <p:cNvPr id="35858" name="TextBox 9"/>
          <p:cNvSpPr txBox="1">
            <a:spLocks noChangeArrowheads="1"/>
          </p:cNvSpPr>
          <p:nvPr/>
        </p:nvSpPr>
        <p:spPr bwMode="auto">
          <a:xfrm>
            <a:off x="6989763" y="4449763"/>
            <a:ext cx="166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4798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8068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1666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912736" y="2789904"/>
            <a:ext cx="3451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$4.5 TRILLION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Efficient Architects!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07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0" y="1473199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300" y="177800"/>
            <a:ext cx="7086600" cy="1765300"/>
          </a:xfrm>
        </p:spPr>
        <p:txBody>
          <a:bodyPr/>
          <a:lstStyle/>
          <a:p>
            <a:r>
              <a:rPr lang="en-US" dirty="0" smtClean="0"/>
              <a:t>Price of Solar </a:t>
            </a:r>
            <a:br>
              <a:rPr lang="en-US" dirty="0" smtClean="0"/>
            </a:br>
            <a:r>
              <a:rPr lang="en-US" dirty="0" smtClean="0"/>
              <a:t>PV Cells (</a:t>
            </a:r>
            <a:r>
              <a:rPr lang="en-US" sz="4800" dirty="0" smtClean="0"/>
              <a:t>$/watt</a:t>
            </a:r>
            <a:r>
              <a:rPr lang="en-US" dirty="0" smtClean="0"/>
              <a:t>)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0" y="2362200"/>
            <a:ext cx="6781800" cy="2997200"/>
          </a:xfrm>
        </p:spPr>
        <p:txBody>
          <a:bodyPr/>
          <a:lstStyle/>
          <a:p>
            <a:r>
              <a:rPr lang="en-US" dirty="0" smtClean="0"/>
              <a:t>Price has fallen by factor of 200  since I graduated from high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Factor of 5 since 2011</a:t>
            </a:r>
          </a:p>
          <a:p>
            <a:r>
              <a:rPr lang="en-US" dirty="0" smtClean="0"/>
              <a:t>Now cheaper than coal or gas!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711200" y="3873498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Drop in 1970s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3440" y="5143498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Flatter in1990s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6616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6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b="1" i="1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 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55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0" y="0"/>
            <a:ext cx="9144000" cy="69494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76600" y="98411"/>
            <a:ext cx="58674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Grandparents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9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Grandparents’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1" y="5880100"/>
            <a:ext cx="6698673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Built subways, sewers, </a:t>
            </a:r>
            <a:br>
              <a:rPr lang="en-US" dirty="0" smtClean="0"/>
            </a:br>
            <a:r>
              <a:rPr lang="en-US" dirty="0" smtClean="0"/>
              <a:t>the electrical grid, defeated the Nazis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52401" y="1037980"/>
            <a:ext cx="2632364" cy="200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90" y="1824496"/>
            <a:ext cx="2438400" cy="190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175" y="3341749"/>
            <a:ext cx="3342325" cy="253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2" t="7101" r="18237"/>
          <a:stretch/>
        </p:blipFill>
        <p:spPr>
          <a:xfrm>
            <a:off x="302380" y="3311040"/>
            <a:ext cx="2332406" cy="298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930" y="3792495"/>
            <a:ext cx="2698880" cy="2119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38049" y="1021625"/>
            <a:ext cx="2664339" cy="20294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400" y="1848519"/>
            <a:ext cx="2073790" cy="20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9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356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513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Parents’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19" y="5880100"/>
            <a:ext cx="9157856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Built the Interstate Highways, </a:t>
            </a:r>
            <a:br>
              <a:rPr lang="en-US" dirty="0" smtClean="0"/>
            </a:br>
            <a:r>
              <a:rPr lang="en-US" dirty="0" smtClean="0"/>
              <a:t>fought the cold war, landed on the Moon!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156001"/>
            <a:ext cx="3063997" cy="242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2580546"/>
            <a:ext cx="3609109" cy="333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520" y="1808018"/>
            <a:ext cx="3338079" cy="1780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131" t="18990" r="18888" b="30909"/>
          <a:stretch/>
        </p:blipFill>
        <p:spPr>
          <a:xfrm>
            <a:off x="5486400" y="2960067"/>
            <a:ext cx="3379231" cy="2920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38049" y="179475"/>
            <a:ext cx="3037071" cy="237458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93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0157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70300" y="0"/>
            <a:ext cx="4394200" cy="917590"/>
          </a:xfrm>
        </p:spPr>
        <p:txBody>
          <a:bodyPr/>
          <a:lstStyle/>
          <a:p>
            <a:pPr algn="r"/>
            <a:r>
              <a:rPr lang="en-US" sz="4800" dirty="0" smtClean="0">
                <a:solidFill>
                  <a:srgbClr val="FFFF00"/>
                </a:solidFill>
              </a:rPr>
              <a:t>Jennifer &amp; Me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" y="190500"/>
            <a:ext cx="2890114" cy="210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412" y="98410"/>
            <a:ext cx="6222588" cy="1273190"/>
          </a:xfrm>
        </p:spPr>
        <p:txBody>
          <a:bodyPr/>
          <a:lstStyle/>
          <a:p>
            <a:pPr algn="r"/>
            <a:r>
              <a:rPr lang="en-US" dirty="0" smtClean="0"/>
              <a:t>My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109" y="5880100"/>
            <a:ext cx="9109365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Invented the PC, Built the internet, </a:t>
            </a:r>
            <a:br>
              <a:rPr lang="en-US" dirty="0" smtClean="0"/>
            </a:br>
            <a:r>
              <a:rPr lang="en-US" dirty="0" smtClean="0"/>
              <a:t>replaced billions of land-lines with cell phones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191" y="2818574"/>
            <a:ext cx="3853061" cy="2784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87" y="1371600"/>
            <a:ext cx="3544169" cy="2287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417" y="3253768"/>
            <a:ext cx="4471555" cy="2626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8574" y="177801"/>
            <a:ext cx="2914370" cy="2120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4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46350" y="0"/>
            <a:ext cx="4051300" cy="917590"/>
          </a:xfrm>
        </p:spPr>
        <p:txBody>
          <a:bodyPr/>
          <a:lstStyle/>
          <a:p>
            <a:pPr algn="r"/>
            <a:r>
              <a:rPr lang="en-US" sz="4800" smtClean="0">
                <a:solidFill>
                  <a:srgbClr val="FFFF00"/>
                </a:solidFill>
              </a:rPr>
              <a:t>My Kids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 Simple</a:t>
            </a: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/>
            </a:r>
            <a:b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  <a:endParaRPr lang="en-US" sz="96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678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4" y="149558"/>
            <a:ext cx="3648973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8410"/>
            <a:ext cx="8534400" cy="1607127"/>
          </a:xfrm>
        </p:spPr>
        <p:txBody>
          <a:bodyPr/>
          <a:lstStyle/>
          <a:p>
            <a:pPr algn="r"/>
            <a:r>
              <a:rPr lang="en-US" dirty="0" smtClean="0"/>
              <a:t>My Kids’    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2682" y="5880100"/>
            <a:ext cx="5496792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Will replace the world’s energy system </a:t>
            </a:r>
            <a:r>
              <a:rPr lang="en-US" i="1" dirty="0" smtClean="0"/>
              <a:t>again!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82" y="1773911"/>
            <a:ext cx="3202271" cy="2134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321050"/>
            <a:ext cx="30480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130" y="3456359"/>
            <a:ext cx="4940051" cy="2443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07073" y="124253"/>
            <a:ext cx="3648974" cy="275580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4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104900"/>
            <a:ext cx="7600950" cy="1651000"/>
          </a:xfrm>
        </p:spPr>
        <p:txBody>
          <a:bodyPr rIns="116994"/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Many people </a:t>
            </a: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003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4689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0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FontTx/>
              <a:buNone/>
            </a:pP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01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FontTx/>
              <a:buNone/>
            </a:pPr>
            <a:r>
              <a:rPr lang="en-US" sz="4800" dirty="0" smtClean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 smtClean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6382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275" y="1105908"/>
            <a:ext cx="4588825" cy="5553849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/>
              <a:t>Email me for a link to this PowerPoint:</a:t>
            </a:r>
          </a:p>
          <a:p>
            <a:pPr marL="400050" lvl="1" indent="0">
              <a:spcBef>
                <a:spcPts val="2400"/>
              </a:spcBef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Scott.Denning@gmail.com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</a:pPr>
            <a:r>
              <a:rPr lang="en-US" dirty="0" smtClean="0"/>
              <a:t>Email me anytime with questions or comments (remind me where we met!)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Follow me on twitter: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solidFill>
                  <a:srgbClr val="FF0000"/>
                </a:solidFill>
              </a:rPr>
              <a:t>@</a:t>
            </a:r>
            <a:r>
              <a:rPr lang="en-US" dirty="0" err="1" smtClean="0">
                <a:solidFill>
                  <a:srgbClr val="FF0000"/>
                </a:solidFill>
              </a:rPr>
              <a:t>airScottDenning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me.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60" y="1593596"/>
            <a:ext cx="4130040" cy="44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2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 dirty="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of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mtClean="0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 smtClean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smtClean="0">
                <a:latin typeface="News Gothic MT" charset="0"/>
                <a:ea typeface="ＭＳ Ｐゴシック" charset="0"/>
                <a:cs typeface="ＭＳ Ｐゴシック" charset="0"/>
              </a:rPr>
              <a:t>Earth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, </a:t>
            </a:r>
            <a:r>
              <a:rPr lang="en-US" smtClean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24/7/365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8110</TotalTime>
  <Words>644</Words>
  <Application>Microsoft Macintosh PowerPoint</Application>
  <PresentationFormat>On-screen Show (4:3)</PresentationFormat>
  <Paragraphs>167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New Presentation</vt:lpstr>
      <vt:lpstr>Climate Change: Simple, Serious, Solvable </vt:lpstr>
      <vt:lpstr> Simple 2. Serious 3. Solvable</vt:lpstr>
      <vt:lpstr> Simple 2. Serious 3. Solvable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Common Sense</vt:lpstr>
      <vt:lpstr>Common Myth #1</vt:lpstr>
      <vt:lpstr> Simple 2. Serious 3. Solvable</vt:lpstr>
      <vt:lpstr>How much warmer?</vt:lpstr>
      <vt:lpstr>Water Budgets</vt:lpstr>
      <vt:lpstr>Droughts Past &amp; Future</vt:lpstr>
      <vt:lpstr>Storm Surge Frequency</vt:lpstr>
      <vt:lpstr>Coastal Flooding</vt:lpstr>
      <vt:lpstr>Hurricane Sandy Floods the NYC Subway</vt:lpstr>
      <vt:lpstr>Common Myth #2</vt:lpstr>
      <vt:lpstr> Simple 2. Serious 3. Solvable</vt:lpstr>
      <vt:lpstr>PowerPoint Presentation</vt:lpstr>
      <vt:lpstr>Price of Solar  PV Cells ($/watt) </vt:lpstr>
      <vt:lpstr>Costs</vt:lpstr>
      <vt:lpstr>My Grandparents</vt:lpstr>
      <vt:lpstr>My Grandparents’     Generation</vt:lpstr>
      <vt:lpstr>My Parents</vt:lpstr>
      <vt:lpstr>My Parents’     Generation</vt:lpstr>
      <vt:lpstr>Jennifer &amp; Me</vt:lpstr>
      <vt:lpstr>My Generation</vt:lpstr>
      <vt:lpstr>My Kids</vt:lpstr>
      <vt:lpstr>My Kids’     Generation</vt:lpstr>
      <vt:lpstr>Choose Your Future</vt:lpstr>
      <vt:lpstr>Choose Your Future</vt:lpstr>
      <vt:lpstr>For More Info …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Scott Denning</cp:lastModifiedBy>
  <cp:revision>154</cp:revision>
  <cp:lastPrinted>2014-03-25T16:50:33Z</cp:lastPrinted>
  <dcterms:created xsi:type="dcterms:W3CDTF">2011-10-17T13:51:32Z</dcterms:created>
  <dcterms:modified xsi:type="dcterms:W3CDTF">2017-04-15T14:25:06Z</dcterms:modified>
</cp:coreProperties>
</file>