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329" r:id="rId13"/>
    <p:sldId id="519" r:id="rId14"/>
    <p:sldId id="520" r:id="rId15"/>
    <p:sldId id="389" r:id="rId16"/>
    <p:sldId id="505" r:id="rId17"/>
    <p:sldId id="462" r:id="rId18"/>
    <p:sldId id="500" r:id="rId19"/>
    <p:sldId id="524" r:id="rId20"/>
    <p:sldId id="465" r:id="rId21"/>
    <p:sldId id="509" r:id="rId22"/>
    <p:sldId id="525" r:id="rId23"/>
    <p:sldId id="526" r:id="rId24"/>
    <p:sldId id="527" r:id="rId25"/>
    <p:sldId id="521" r:id="rId26"/>
    <p:sldId id="480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38" r:id="rId38"/>
    <p:sldId id="539" r:id="rId3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A73"/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551"/>
  </p:normalViewPr>
  <p:slideViewPr>
    <p:cSldViewPr snapToGrid="0">
      <p:cViewPr>
        <p:scale>
          <a:sx n="100" d="100"/>
          <a:sy n="100" d="100"/>
        </p:scale>
        <p:origin x="1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jpg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856343"/>
            <a:ext cx="2373368" cy="2088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0" y="1173163"/>
            <a:ext cx="4214812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</a:t>
            </a: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508001" y="51752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0310D4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</a:t>
            </a: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 1.6 (USA) x 1.8 = Fahrenheit</a:t>
            </a:r>
            <a:endParaRPr lang="en-US" b="1" i="1" dirty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284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 smtClean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400" y="190500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997200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8700" y="29591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755900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500" y="1816100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4300" y="1244600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14700" y="18288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81300" y="10287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7400" y="2032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" y="8001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1816100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68700" y="3784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51" y="834572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Declining Snowpack</a:t>
            </a:r>
            <a:endParaRPr lang="en-US" sz="60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968" y="5860500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Less </a:t>
            </a:r>
            <a:r>
              <a:rPr lang="en-US" smtClean="0">
                <a:solidFill>
                  <a:srgbClr val="FF0000"/>
                </a:solidFill>
              </a:rPr>
              <a:t>than 2 </a:t>
            </a:r>
            <a:r>
              <a:rPr lang="en-US" dirty="0" smtClean="0">
                <a:solidFill>
                  <a:srgbClr val="FF0000"/>
                </a:solidFill>
              </a:rPr>
              <a:t>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69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846024" y="4991100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0400" y="1257300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  <a:endParaRPr lang="en-US" b="1" dirty="0">
                <a:solidFill>
                  <a:srgbClr val="DDA435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4000" y="5016500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  <a:endParaRPr lang="en-US" b="1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67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800" y="6235700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091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2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63600" y="2324100"/>
            <a:ext cx="7772400" cy="3276600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</a:t>
            </a:r>
            <a:r>
              <a:rPr lang="en-US" dirty="0" smtClean="0">
                <a:solidFill>
                  <a:srgbClr val="FF0000"/>
                </a:solidFill>
              </a:rPr>
              <a:t>4 billion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energy users</a:t>
            </a:r>
            <a:r>
              <a:rPr lang="en-US" dirty="0" smtClean="0"/>
              <a:t>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energy growth 300% by 2100</a:t>
            </a:r>
          </a:p>
        </p:txBody>
      </p:sp>
    </p:spTree>
    <p:extLst>
      <p:ext uri="{BB962C8B-B14F-4D97-AF65-F5344CB8AC3E}">
        <p14:creationId xmlns:p14="http://schemas.microsoft.com/office/powerpoint/2010/main" val="27115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379413" y="1168400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32352" y="2531350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4018811" y="3007371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41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27321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07494" y="3118451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Energy to Power US Buildings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675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72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468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590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  <p:sp>
        <p:nvSpPr>
          <p:cNvPr id="10" name="Bent Arrow 9"/>
          <p:cNvSpPr/>
          <p:nvPr/>
        </p:nvSpPr>
        <p:spPr bwMode="auto">
          <a:xfrm rot="13411798" flipV="1">
            <a:off x="6225458" y="2178757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3411798" flipV="1">
            <a:off x="6143124" y="4826691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501237">
            <a:off x="1993900" y="34163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Germany gets less sun than Alaska!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b="1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g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5229"/>
            <a:ext cx="5016500" cy="4777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9144000" cy="1549400"/>
          </a:xfrm>
          <a:noFill/>
        </p:spPr>
        <p:txBody>
          <a:bodyPr/>
          <a:lstStyle/>
          <a:p>
            <a:r>
              <a:rPr lang="en-US" sz="4000" dirty="0"/>
              <a:t>We don’t have to </a:t>
            </a:r>
            <a:r>
              <a:rPr lang="en-US" sz="4000" i="1" dirty="0"/>
              <a:t>choose between </a:t>
            </a:r>
            <a:r>
              <a:rPr lang="en-US" sz="4000" dirty="0"/>
              <a:t>progress and prosperity </a:t>
            </a:r>
            <a:r>
              <a:rPr lang="en-US" sz="4000" dirty="0" smtClean="0"/>
              <a:t>...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" y="5791200"/>
            <a:ext cx="86601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Progress </a:t>
            </a:r>
            <a:r>
              <a:rPr lang="en-US" sz="6000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is</a:t>
            </a:r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prosperity!</a:t>
            </a:r>
            <a:endParaRPr lang="en-US" sz="6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1959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1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1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8039</TotalTime>
  <Words>725</Words>
  <Application>Microsoft Macintosh PowerPoint</Application>
  <PresentationFormat>On-screen Show (4:3)</PresentationFormat>
  <Paragraphs>187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 Rounded MT Bold</vt:lpstr>
      <vt:lpstr>Comic Sans MS</vt:lpstr>
      <vt:lpstr>ＭＳ Ｐゴシック</vt:lpstr>
      <vt:lpstr>News Gothic MT</vt:lpstr>
      <vt:lpstr>Times New Roman</vt:lpstr>
      <vt:lpstr>Wingdings</vt:lpstr>
      <vt:lpstr>Arial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A Region  On the Edge</vt:lpstr>
      <vt:lpstr>Snowpack</vt:lpstr>
      <vt:lpstr>Declining Snowpack</vt:lpstr>
      <vt:lpstr>Water Budgets</vt:lpstr>
      <vt:lpstr>Droughts Past &amp; Future</vt:lpstr>
      <vt:lpstr>Warming Promotes Wildfire</vt:lpstr>
      <vt:lpstr>Billions and Billions Shanghai 1991 and 2012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We don’t have to choose between progress and prosperity ...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146</cp:revision>
  <cp:lastPrinted>2014-03-25T16:50:33Z</cp:lastPrinted>
  <dcterms:created xsi:type="dcterms:W3CDTF">2011-10-17T13:51:32Z</dcterms:created>
  <dcterms:modified xsi:type="dcterms:W3CDTF">2017-04-29T14:02:19Z</dcterms:modified>
</cp:coreProperties>
</file>