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21" r:id="rId2"/>
    <p:sldId id="506" r:id="rId3"/>
    <p:sldId id="507" r:id="rId4"/>
    <p:sldId id="377" r:id="rId5"/>
    <p:sldId id="378" r:id="rId6"/>
    <p:sldId id="324" r:id="rId7"/>
    <p:sldId id="681" r:id="rId8"/>
    <p:sldId id="408" r:id="rId9"/>
    <p:sldId id="450" r:id="rId10"/>
    <p:sldId id="504" r:id="rId11"/>
    <p:sldId id="508" r:id="rId12"/>
    <p:sldId id="556" r:id="rId13"/>
    <p:sldId id="533" r:id="rId14"/>
    <p:sldId id="555" r:id="rId15"/>
    <p:sldId id="534" r:id="rId16"/>
    <p:sldId id="389" r:id="rId17"/>
    <p:sldId id="505" r:id="rId18"/>
    <p:sldId id="462" r:id="rId19"/>
    <p:sldId id="493" r:id="rId20"/>
    <p:sldId id="509" r:id="rId21"/>
    <p:sldId id="477" r:id="rId22"/>
    <p:sldId id="554" r:id="rId23"/>
    <p:sldId id="495" r:id="rId24"/>
    <p:sldId id="535" r:id="rId25"/>
    <p:sldId id="680" r:id="rId26"/>
    <p:sldId id="480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37" r:id="rId36"/>
    <p:sldId id="538" r:id="rId37"/>
    <p:sldId id="518" r:id="rId38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315"/>
    <p:restoredTop sz="91422"/>
  </p:normalViewPr>
  <p:slideViewPr>
    <p:cSldViewPr snapToGrid="0">
      <p:cViewPr varScale="1">
        <p:scale>
          <a:sx n="96" d="100"/>
          <a:sy n="96" d="100"/>
        </p:scale>
        <p:origin x="42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4/22/19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4/22/19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10738766" y="679056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10738766" y="4829572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1073876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 dirty="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1905"/>
            <a:ext cx="714375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5400" dirty="0">
                <a:ea typeface="ＭＳ Ｐゴシック" charset="0"/>
              </a:rPr>
              <a:t>How much warmer?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B3B6E-A5EE-C548-8322-00B58A93CAC2}"/>
              </a:ext>
            </a:extLst>
          </p:cNvPr>
          <p:cNvSpPr txBox="1"/>
          <p:nvPr/>
        </p:nvSpPr>
        <p:spPr>
          <a:xfrm>
            <a:off x="442267" y="1215574"/>
            <a:ext cx="4060727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Land</a:t>
            </a:r>
            <a:r>
              <a:rPr lang="en-US" sz="3200" dirty="0">
                <a:latin typeface="Arial Rounded MT Bold" panose="020F0704030504030204" pitchFamily="34" charset="77"/>
              </a:rPr>
              <a:t> vs Oceans 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North</a:t>
            </a:r>
            <a:r>
              <a:rPr lang="en-US" sz="3200" dirty="0">
                <a:latin typeface="Arial Rounded MT Bold" panose="020F0704030504030204" pitchFamily="34" charset="77"/>
              </a:rPr>
              <a:t> vs South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Snowy</a:t>
            </a:r>
            <a:r>
              <a:rPr lang="en-US" sz="3200" dirty="0">
                <a:latin typeface="Arial Rounded MT Bold" panose="020F0704030504030204" pitchFamily="34" charset="77"/>
              </a:rPr>
              <a:t> vs not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BF015-E415-3B4A-9983-286A9E2195D0}"/>
              </a:ext>
            </a:extLst>
          </p:cNvPr>
          <p:cNvGrpSpPr/>
          <p:nvPr/>
        </p:nvGrpSpPr>
        <p:grpSpPr>
          <a:xfrm>
            <a:off x="5077769" y="581891"/>
            <a:ext cx="2744507" cy="2689987"/>
            <a:chOff x="5077769" y="581891"/>
            <a:chExt cx="2744507" cy="26899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CAC316-941E-B74D-B3AB-F13BB70CD6A5}"/>
                </a:ext>
              </a:extLst>
            </p:cNvPr>
            <p:cNvSpPr txBox="1"/>
            <p:nvPr/>
          </p:nvSpPr>
          <p:spPr>
            <a:xfrm>
              <a:off x="5077769" y="262554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3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5C4764D-5402-C143-BED8-C0684469AB5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96000" y="581891"/>
              <a:ext cx="1726276" cy="217242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E58FADB-A904-4745-BA69-FB84B1EAAB3F}"/>
              </a:ext>
            </a:extLst>
          </p:cNvPr>
          <p:cNvSpPr txBox="1"/>
          <p:nvPr/>
        </p:nvSpPr>
        <p:spPr>
          <a:xfrm>
            <a:off x="442450" y="3897994"/>
            <a:ext cx="4217693" cy="221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We warm up more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77"/>
              </a:rPr>
              <a:t>3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r>
              <a:rPr lang="en-US" sz="3200" dirty="0">
                <a:latin typeface="Arial Rounded MT Bold" panose="020F0704030504030204" pitchFamily="34" charset="77"/>
              </a:rPr>
              <a:t> to 6 </a:t>
            </a:r>
            <a:r>
              <a:rPr lang="en-US" sz="3200" baseline="30000" dirty="0" err="1"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latin typeface="Arial Rounded MT Bold" panose="020F0704030504030204" pitchFamily="34" charset="77"/>
              </a:rPr>
              <a:t>C</a:t>
            </a:r>
            <a:endParaRPr lang="en-US" sz="3200" dirty="0">
              <a:latin typeface="Arial Rounded MT Bold" panose="020F0704030504030204" pitchFamily="34" charset="7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to 10 </a:t>
            </a:r>
            <a:r>
              <a:rPr lang="en-US" sz="32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2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208400-6C82-E942-A4CD-09401C773B39}"/>
              </a:ext>
            </a:extLst>
          </p:cNvPr>
          <p:cNvGrpSpPr/>
          <p:nvPr/>
        </p:nvGrpSpPr>
        <p:grpSpPr>
          <a:xfrm>
            <a:off x="5071440" y="3369867"/>
            <a:ext cx="2750836" cy="1318511"/>
            <a:chOff x="5071440" y="3369867"/>
            <a:chExt cx="2750836" cy="13185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544710-7C6D-FD46-A3F5-189F4CE59361}"/>
                </a:ext>
              </a:extLst>
            </p:cNvPr>
            <p:cNvSpPr txBox="1"/>
            <p:nvPr/>
          </p:nvSpPr>
          <p:spPr>
            <a:xfrm>
              <a:off x="5071440" y="3369867"/>
              <a:ext cx="1101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6 </a:t>
              </a:r>
              <a:r>
                <a:rPr lang="en-US" sz="3600" baseline="300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o</a:t>
              </a:r>
              <a:r>
                <a:rPr lang="en-US" sz="3600" dirty="0" err="1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C</a:t>
              </a:r>
              <a:endPara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23B4954-C1AD-1B43-AA1E-B7EB06F209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81857" y="3897994"/>
              <a:ext cx="1740419" cy="790384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10A881A-8002-284A-817E-A5E39EEE6D7F}"/>
              </a:ext>
            </a:extLst>
          </p:cNvPr>
          <p:cNvSpPr txBox="1"/>
          <p:nvPr/>
        </p:nvSpPr>
        <p:spPr>
          <a:xfrm>
            <a:off x="4864635" y="2503268"/>
            <a:ext cx="1313180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5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10 </a:t>
            </a:r>
            <a:r>
              <a:rPr lang="en-US" sz="3600" baseline="30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8636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In Colorado, temps drop about 10 F for each 3000 feet of elevation</a:t>
            </a:r>
          </a:p>
          <a:p>
            <a:pPr lvl="1"/>
            <a:r>
              <a:rPr lang="en-US" dirty="0"/>
              <a:t>Denver -&gt; Estes Park</a:t>
            </a:r>
          </a:p>
          <a:p>
            <a:pPr lvl="1"/>
            <a:r>
              <a:rPr lang="en-US" dirty="0"/>
              <a:t>Estes Park -&gt; Trail Ridge Road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FF"/>
                </a:solidFill>
              </a:rPr>
              <a:t>Declining Snowpack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444" y="2179135"/>
            <a:ext cx="4323645" cy="3476597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20% less snowpack over 49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Less than 2</a:t>
            </a:r>
            <a:r>
              <a:rPr lang="en-US" sz="3200" baseline="30000" dirty="0">
                <a:solidFill>
                  <a:srgbClr val="FF0000"/>
                </a:solidFill>
              </a:rPr>
              <a:t>o</a:t>
            </a:r>
            <a:r>
              <a:rPr lang="en-US" sz="3200" dirty="0">
                <a:solidFill>
                  <a:srgbClr val="FF0000"/>
                </a:solidFill>
              </a:rPr>
              <a:t> Fahrenheit average warming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45AE1-B8C0-674F-B8F0-C71E14DD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32" y="1046411"/>
            <a:ext cx="6569383" cy="55237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29B4B3-4527-504A-BAC4-8001E8E70494}"/>
              </a:ext>
            </a:extLst>
          </p:cNvPr>
          <p:cNvCxnSpPr/>
          <p:nvPr/>
        </p:nvCxnSpPr>
        <p:spPr bwMode="auto">
          <a:xfrm>
            <a:off x="6615288" y="3285446"/>
            <a:ext cx="0" cy="620889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770F-9577-4D4C-8BE4-0624D9EA3AD4}"/>
              </a:ext>
            </a:extLst>
          </p:cNvPr>
          <p:cNvSpPr txBox="1"/>
          <p:nvPr/>
        </p:nvSpPr>
        <p:spPr>
          <a:xfrm>
            <a:off x="230838" y="518467"/>
            <a:ext cx="12221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/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9553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711198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3823-B6F3-7F42-B5B7-6E3C6983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534" y="40433"/>
            <a:ext cx="3738466" cy="2684107"/>
          </a:xfrm>
        </p:spPr>
        <p:txBody>
          <a:bodyPr/>
          <a:lstStyle/>
          <a:p>
            <a:r>
              <a:rPr lang="en-US" dirty="0"/>
              <a:t>CO Excel Auction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9A1D-9156-B546-A2DA-5001E289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159" y="2858278"/>
            <a:ext cx="3359019" cy="3299928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FF0000"/>
                </a:solidFill>
              </a:rPr>
              <a:t>Median</a:t>
            </a:r>
            <a:r>
              <a:rPr lang="en-US" dirty="0">
                <a:solidFill>
                  <a:srgbClr val="FF0000"/>
                </a:solidFill>
              </a:rPr>
              <a:t> price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 delivered </a:t>
            </a:r>
            <a:r>
              <a:rPr lang="en-US" dirty="0" err="1">
                <a:solidFill>
                  <a:srgbClr val="FF0000"/>
                </a:solidFill>
              </a:rPr>
              <a:t>wind+storage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was 2.1 ¢/kW-hr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&lt; 1/2 cost of existing coal!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27D00-1AD5-BD45-A611-144DD045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7" y="0"/>
            <a:ext cx="86519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499B9-EDD2-AC4B-889F-28EFD2AE9A90}"/>
              </a:ext>
            </a:extLst>
          </p:cNvPr>
          <p:cNvSpPr txBox="1"/>
          <p:nvPr/>
        </p:nvSpPr>
        <p:spPr>
          <a:xfrm>
            <a:off x="9436135" y="6184937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Rounded MT Bold"/>
                <a:cs typeface="Arial Rounded MT Bold"/>
              </a:rPr>
              <a:t>Jan 16, 2018</a:t>
            </a:r>
          </a:p>
        </p:txBody>
      </p:sp>
    </p:spTree>
    <p:extLst>
      <p:ext uri="{BB962C8B-B14F-4D97-AF65-F5344CB8AC3E}">
        <p14:creationId xmlns:p14="http://schemas.microsoft.com/office/powerpoint/2010/main" val="304763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276" y="1105909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r>
              <a:rPr lang="en-US" sz="2400" dirty="0" err="1">
                <a:solidFill>
                  <a:srgbClr val="FF0000"/>
                </a:solidFill>
              </a:rPr>
              <a:t>SimpleSeriousSolvable.org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airScottDenning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  <p:extLst>
      <p:ext uri="{BB962C8B-B14F-4D97-AF65-F5344CB8AC3E}">
        <p14:creationId xmlns:p14="http://schemas.microsoft.com/office/powerpoint/2010/main" val="396587096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10160</TotalTime>
  <Words>723</Words>
  <Application>Microsoft Macintosh PowerPoint</Application>
  <PresentationFormat>Widescreen</PresentationFormat>
  <Paragraphs>188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Zones Marching Up</vt:lpstr>
      <vt:lpstr>A Region  On the Edge</vt:lpstr>
      <vt:lpstr>Our Water Supply</vt:lpstr>
      <vt:lpstr>Declining Snowpack</vt:lpstr>
      <vt:lpstr>Water Budgets</vt:lpstr>
      <vt:lpstr>Warming Promotes Wildfire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CO Excel Auction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193</cp:revision>
  <cp:lastPrinted>2018-04-13T16:41:11Z</cp:lastPrinted>
  <dcterms:created xsi:type="dcterms:W3CDTF">2011-10-17T13:51:32Z</dcterms:created>
  <dcterms:modified xsi:type="dcterms:W3CDTF">2019-04-22T22:09:32Z</dcterms:modified>
</cp:coreProperties>
</file>