
<file path=[Content_Types].xml><?xml version="1.0" encoding="utf-8"?>
<Types xmlns="http://schemas.openxmlformats.org/package/2006/content-types">
  <Default Extension="jpg" ContentType="image/jpeg"/>
  <Default Extension="emf" ContentType="image/x-emf"/>
  <Default Extension="xls" ContentType="application/vnd.ms-excel"/>
  <Default Extension="jpeg" ContentType="image/jpeg"/>
  <Default Extension="xml" ContentType="application/xml"/>
  <Default Extension="vml" ContentType="application/vnd.openxmlformats-officedocument.vmlDrawing"/>
  <Default Extension="png" ContentType="image/png"/>
  <Default Extension="wdp" ContentType="image/vnd.ms-photo"/>
  <Default Extension="bin" ContentType="application/vnd.openxmlformats-officedocument.oleObject"/>
  <Default Extension="rels" ContentType="application/vnd.openxmlformats-package.relationships+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421" r:id="rId2"/>
    <p:sldId id="516" r:id="rId3"/>
    <p:sldId id="517" r:id="rId4"/>
    <p:sldId id="379" r:id="rId5"/>
    <p:sldId id="449" r:id="rId6"/>
    <p:sldId id="377" r:id="rId7"/>
    <p:sldId id="378" r:id="rId8"/>
    <p:sldId id="324" r:id="rId9"/>
    <p:sldId id="325" r:id="rId10"/>
    <p:sldId id="408" r:id="rId11"/>
    <p:sldId id="450" r:id="rId12"/>
    <p:sldId id="458" r:id="rId13"/>
    <p:sldId id="502" r:id="rId14"/>
    <p:sldId id="503" r:id="rId15"/>
    <p:sldId id="504" r:id="rId16"/>
    <p:sldId id="505" r:id="rId17"/>
    <p:sldId id="506" r:id="rId18"/>
    <p:sldId id="507" r:id="rId19"/>
    <p:sldId id="518" r:id="rId20"/>
    <p:sldId id="329" r:id="rId21"/>
    <p:sldId id="492" r:id="rId22"/>
    <p:sldId id="439" r:id="rId23"/>
    <p:sldId id="389" r:id="rId24"/>
    <p:sldId id="501" r:id="rId25"/>
    <p:sldId id="454" r:id="rId26"/>
    <p:sldId id="462" r:id="rId27"/>
    <p:sldId id="500" r:id="rId28"/>
    <p:sldId id="493" r:id="rId29"/>
    <p:sldId id="465" r:id="rId30"/>
    <p:sldId id="466" r:id="rId31"/>
    <p:sldId id="519" r:id="rId32"/>
    <p:sldId id="477" r:id="rId33"/>
    <p:sldId id="499" r:id="rId34"/>
    <p:sldId id="495" r:id="rId35"/>
    <p:sldId id="498" r:id="rId36"/>
    <p:sldId id="497" r:id="rId37"/>
    <p:sldId id="508" r:id="rId38"/>
    <p:sldId id="520" r:id="rId39"/>
    <p:sldId id="521" r:id="rId40"/>
    <p:sldId id="522" r:id="rId41"/>
    <p:sldId id="523" r:id="rId42"/>
    <p:sldId id="524" r:id="rId43"/>
    <p:sldId id="525" r:id="rId44"/>
    <p:sldId id="526" r:id="rId45"/>
    <p:sldId id="527" r:id="rId46"/>
    <p:sldId id="513" r:id="rId47"/>
    <p:sldId id="514" r:id="rId48"/>
    <p:sldId id="515" r:id="rId49"/>
  </p:sldIdLst>
  <p:sldSz cx="9144000" cy="6858000" type="screen4x3"/>
  <p:notesSz cx="9601200" cy="7315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310D4"/>
    <a:srgbClr val="66EEFF"/>
    <a:srgbClr val="3333CC"/>
    <a:srgbClr val="1726FF"/>
    <a:srgbClr val="941C00"/>
    <a:srgbClr val="4F2F0B"/>
    <a:srgbClr val="0F0F40"/>
    <a:srgbClr val="12FF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92"/>
    <p:restoredTop sz="94631"/>
  </p:normalViewPr>
  <p:slideViewPr>
    <p:cSldViewPr snapToGrid="0">
      <p:cViewPr>
        <p:scale>
          <a:sx n="100" d="100"/>
          <a:sy n="100" d="100"/>
        </p:scale>
        <p:origin x="117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90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ATS 150: Intro to Climate Change	Spring 2010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Fossil Fuel and Energy Economics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50075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Scott Denning		CSU	CMMAP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fld id="{494800DF-B749-9345-ABF5-888F287D72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315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71800" y="549275"/>
            <a:ext cx="36576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79525" y="3475038"/>
            <a:ext cx="7042150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379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50075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fld id="{7232B1AF-E09B-E248-9F7F-350B0D318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092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00755D-030E-1F4D-B02B-C3C323350218}" type="slidenum">
              <a:rPr lang="en-US" sz="1300"/>
              <a:pPr/>
              <a:t>7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1598553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Times New Roman" pitchFamily="-1" charset="0"/>
              </a:rPr>
              <a:t>AT606 Fall 2006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914B556-8B3C-EB46-A529-A2A813551CE8}" type="datetime1">
              <a:rPr lang="en-US" sz="1300"/>
              <a:pPr/>
              <a:t>4/29/17</a:t>
            </a:fld>
            <a:endParaRPr lang="en-US" sz="1300"/>
          </a:p>
        </p:txBody>
      </p:sp>
      <p:sp>
        <p:nvSpPr>
          <p:cNvPr id="29700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Times New Roman" pitchFamily="-1" charset="0"/>
              </a:rPr>
              <a:t>CSU ATS Scott Denning</a:t>
            </a:r>
          </a:p>
        </p:txBody>
      </p:sp>
      <p:sp>
        <p:nvSpPr>
          <p:cNvPr id="2765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F3AB9E5-9C99-C646-8407-77D9722B1067}" type="slidenum">
              <a:rPr lang="en-US" sz="1300"/>
              <a:pPr/>
              <a:t>10</a:t>
            </a:fld>
            <a:endParaRPr lang="en-US" sz="1300"/>
          </a:p>
        </p:txBody>
      </p:sp>
      <p:sp>
        <p:nvSpPr>
          <p:cNvPr id="276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90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AT606 Fall 2006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6AEFBF6-9942-AD49-BB78-E0D4130B0833}" type="datetime1">
              <a:rPr lang="en-US" sz="1200"/>
              <a:pPr/>
              <a:t>4/29/17</a:t>
            </a:fld>
            <a:endParaRPr lang="en-US" sz="1200"/>
          </a:p>
        </p:txBody>
      </p:sp>
      <p:sp>
        <p:nvSpPr>
          <p:cNvPr id="4506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CSU ATS Scott Denning</a:t>
            </a:r>
          </a:p>
        </p:txBody>
      </p:sp>
      <p:sp>
        <p:nvSpPr>
          <p:cNvPr id="450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4D1C2FC-064C-EE4D-8C6B-E1D9EEA153F8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4506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6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577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FCE7CFA-60EC-1547-A209-76E66E214DA6}" type="slidenum">
              <a:rPr lang="en-US" sz="1200"/>
              <a:pPr/>
              <a:t>21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47610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92CB77E-9966-D542-AE51-EA6F1998B9A1}" type="datetime1">
              <a:rPr lang="en-US" sz="1300"/>
              <a:pPr/>
              <a:t>4/29/17</a:t>
            </a:fld>
            <a:endParaRPr lang="en-US" sz="1300"/>
          </a:p>
        </p:txBody>
      </p:sp>
      <p:sp>
        <p:nvSpPr>
          <p:cNvPr id="3789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3789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CCC78EC-9292-5C4F-991B-1C9EA21147D5}" type="slidenum">
              <a:rPr lang="en-US" sz="1300"/>
              <a:pPr/>
              <a:t>22</a:t>
            </a:fld>
            <a:endParaRPr lang="en-US" sz="1300"/>
          </a:p>
        </p:txBody>
      </p:sp>
      <p:sp>
        <p:nvSpPr>
          <p:cNvPr id="3789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101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F2516-CB1F-484F-9563-3225EE8C70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35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C5D62-7242-8544-8538-38B56FA2C3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675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52400"/>
            <a:ext cx="21336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2484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70436-C3E4-8A4E-B881-67F0AE2B11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28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0059F-669A-E34B-8E29-FD6BEF2BFC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89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DDE76-E217-0A47-A11D-9768923088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569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CC603-3686-A342-889C-1EBCD87EFF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34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7E0EC-4C56-C445-8DEF-39A55DC9E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69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ED9B5-4E4C-F342-8ACE-B14711F1E3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70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579EC-D6BC-1F44-8535-FC21B5377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8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DD127-FC2F-ED4F-A761-7BE2E0BA28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757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CD2BE-B65C-6F4A-AA5D-29E268366B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501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7C1FD-6AFF-AB43-AB69-E9977E5DE5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137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90AE7-9F0A-5344-BD95-8B9A7A9579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003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Master </a:t>
            </a:r>
            <a:r>
              <a:rPr lang="en-US" dirty="0"/>
              <a:t>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4E76D4A4-A570-064C-AB06-FEFFE138D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 Rounded MT Bold"/>
          <a:ea typeface="ＭＳ Ｐゴシック" charset="-128"/>
          <a:cs typeface="Arial Rounded MT Bol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har char="•"/>
        <a:defRPr sz="28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Microsoft_Excel_97_-_2004_Worksheet1.xls"/><Relationship Id="rId6" Type="http://schemas.openxmlformats.org/officeDocument/2006/relationships/image" Target="../media/image17.emf"/><Relationship Id="rId7" Type="http://schemas.openxmlformats.org/officeDocument/2006/relationships/image" Target="../media/image18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emf"/><Relationship Id="rId3" Type="http://schemas.openxmlformats.org/officeDocument/2006/relationships/image" Target="../media/image36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4" Type="http://schemas.openxmlformats.org/officeDocument/2006/relationships/image" Target="../media/image44.tiff"/><Relationship Id="rId5" Type="http://schemas.openxmlformats.org/officeDocument/2006/relationships/image" Target="../media/image45.tiff"/><Relationship Id="rId6" Type="http://schemas.openxmlformats.org/officeDocument/2006/relationships/image" Target="../media/image46.tiff"/><Relationship Id="rId7" Type="http://schemas.openxmlformats.org/officeDocument/2006/relationships/image" Target="../media/image4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4" Type="http://schemas.openxmlformats.org/officeDocument/2006/relationships/image" Target="../media/image50.tiff"/><Relationship Id="rId5" Type="http://schemas.openxmlformats.org/officeDocument/2006/relationships/image" Target="../media/image5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4" Type="http://schemas.openxmlformats.org/officeDocument/2006/relationships/image" Target="../media/image54.jpg"/><Relationship Id="rId5" Type="http://schemas.openxmlformats.org/officeDocument/2006/relationships/image" Target="../media/image5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4" Type="http://schemas.openxmlformats.org/officeDocument/2006/relationships/image" Target="../media/image58.jpg"/><Relationship Id="rId5" Type="http://schemas.openxmlformats.org/officeDocument/2006/relationships/image" Target="../media/image5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CSU.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3175000"/>
            <a:ext cx="3405187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330200" y="6396038"/>
            <a:ext cx="8545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Email </a:t>
            </a:r>
            <a:r>
              <a:rPr lang="en-US" dirty="0" err="1">
                <a:solidFill>
                  <a:srgbClr val="FF0000"/>
                </a:solidFill>
              </a:rPr>
              <a:t>Scott.Denning@ColoState.edu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for a copy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1300"/>
            <a:ext cx="9144000" cy="3098800"/>
          </a:xfrm>
        </p:spPr>
        <p:txBody>
          <a:bodyPr/>
          <a:lstStyle/>
          <a:p>
            <a:pPr>
              <a:defRPr/>
            </a:pPr>
            <a:r>
              <a:rPr lang="en-US" sz="7200" dirty="0" smtClean="0">
                <a:latin typeface="Arial Rounded MT Bold"/>
                <a:ea typeface="ＭＳ Ｐゴシック" charset="0"/>
                <a:cs typeface="Arial Rounded MT Bold"/>
              </a:rPr>
              <a:t>Climate Change:</a:t>
            </a:r>
            <a:br>
              <a:rPr lang="en-US" sz="7200" dirty="0" smtClean="0"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sz="6000" dirty="0" smtClean="0">
                <a:latin typeface="Arial Rounded MT Bold"/>
                <a:ea typeface="ＭＳ Ｐゴシック" charset="0"/>
                <a:cs typeface="Arial Rounded MT Bold"/>
              </a:rPr>
              <a:t>Simple, Serious, Solvable</a:t>
            </a:r>
            <a: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  <a:t/>
            </a:r>
            <a:b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</a:br>
            <a:endParaRPr lang="en-US" sz="6000" dirty="0">
              <a:solidFill>
                <a:srgbClr val="FF0000"/>
              </a:solidFill>
              <a:latin typeface="Arial Rounded MT Bold"/>
              <a:ea typeface="ＭＳ Ｐゴシック" charset="0"/>
              <a:cs typeface="Arial Rounded MT Bold"/>
            </a:endParaRPr>
          </a:p>
        </p:txBody>
      </p:sp>
      <p:sp>
        <p:nvSpPr>
          <p:cNvPr id="17413" name="Content Placeholder 2"/>
          <p:cNvSpPr>
            <a:spLocks noGrp="1"/>
          </p:cNvSpPr>
          <p:nvPr>
            <p:ph idx="1"/>
          </p:nvPr>
        </p:nvSpPr>
        <p:spPr>
          <a:xfrm>
            <a:off x="711200" y="4699000"/>
            <a:ext cx="7772400" cy="17526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Scott Denning</a:t>
            </a:r>
          </a:p>
          <a:p>
            <a:pPr algn="ctr"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Director of Education</a:t>
            </a:r>
            <a:r>
              <a:rPr lang="en-US" b="1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, </a:t>
            </a:r>
            <a:r>
              <a:rPr lang="en-US" b="1" smtClean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ESMEI</a:t>
            </a:r>
            <a:endParaRPr lang="en-US" b="1" dirty="0">
              <a:solidFill>
                <a:srgbClr val="FF0000"/>
              </a:solidFill>
              <a:latin typeface="Arial Rounded MT Bold"/>
              <a:ea typeface="ＭＳ Ｐゴシック" charset="0"/>
              <a:cs typeface="Arial Rounded MT Bold"/>
            </a:endParaRPr>
          </a:p>
          <a:p>
            <a:pPr algn="ctr"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Atmospheric Science, CSU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50" y="2614583"/>
            <a:ext cx="2648150" cy="23299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7" descr="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600" dirty="0">
                <a:latin typeface="Arial Rounded MT Bold"/>
                <a:ea typeface="ＭＳ Ｐゴシック" charset="0"/>
                <a:cs typeface="Arial Rounded MT Bold"/>
                <a:sym typeface="Comic Sans MS" charset="0"/>
              </a:rPr>
              <a:t>Common Sense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7175" y="1152525"/>
            <a:ext cx="3806825" cy="5705475"/>
          </a:xfrm>
        </p:spPr>
        <p:txBody>
          <a:bodyPr rIns="116994"/>
          <a:lstStyle/>
          <a:p>
            <a:pPr eaLnBrk="1" hangingPunct="1">
              <a:buClr>
                <a:srgbClr val="000000"/>
              </a:buClr>
            </a:pP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Doubling CO</a:t>
            </a:r>
            <a:r>
              <a:rPr lang="en-US" baseline="-20000">
                <a:latin typeface="News Gothic MT" charset="0"/>
                <a:ea typeface="ＭＳ Ｐゴシック" charset="0"/>
                <a:cs typeface="ＭＳ Ｐゴシック" charset="0"/>
              </a:rPr>
              <a:t>2</a:t>
            </a: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 would add </a:t>
            </a:r>
            <a:r>
              <a:rPr lang="en-US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4 watts to every square meter</a:t>
            </a: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 of </a:t>
            </a:r>
            <a:r>
              <a:rPr lang="en-US" smtClean="0">
                <a:latin typeface="News Gothic MT" charset="0"/>
                <a:ea typeface="ＭＳ Ｐゴシック" charset="0"/>
                <a:cs typeface="ＭＳ Ｐゴシック" charset="0"/>
              </a:rPr>
              <a:t>the </a:t>
            </a: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Earth, </a:t>
            </a:r>
            <a:r>
              <a:rPr lang="en-US" smtClean="0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24/7/365</a:t>
            </a:r>
            <a:endParaRPr lang="en-US">
              <a:latin typeface="News Gothic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Doing that would make the surface </a:t>
            </a:r>
            <a:r>
              <a:rPr lang="en-US" dirty="0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warmer</a:t>
            </a: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This was known before light bulbs were invented!</a:t>
            </a:r>
          </a:p>
        </p:txBody>
      </p:sp>
      <p:grpSp>
        <p:nvGrpSpPr>
          <p:cNvPr id="28675" name="Group 6"/>
          <p:cNvGrpSpPr>
            <a:grpSpLocks/>
          </p:cNvGrpSpPr>
          <p:nvPr/>
        </p:nvGrpSpPr>
        <p:grpSpPr bwMode="auto">
          <a:xfrm>
            <a:off x="152400" y="965200"/>
            <a:ext cx="5124450" cy="5359400"/>
            <a:chOff x="152400" y="830263"/>
            <a:chExt cx="5124450" cy="5359400"/>
          </a:xfrm>
        </p:grpSpPr>
        <p:grpSp>
          <p:nvGrpSpPr>
            <p:cNvPr id="28681" name="Group 3"/>
            <p:cNvGrpSpPr>
              <a:grpSpLocks/>
            </p:cNvGrpSpPr>
            <p:nvPr/>
          </p:nvGrpSpPr>
          <p:grpSpPr bwMode="auto">
            <a:xfrm>
              <a:off x="152400" y="1036638"/>
              <a:ext cx="5124450" cy="5153025"/>
              <a:chOff x="152400" y="1036638"/>
              <a:chExt cx="5124450" cy="5153025"/>
            </a:xfrm>
          </p:grpSpPr>
          <p:sp>
            <p:nvSpPr>
              <p:cNvPr id="28683" name="Rectangle 2"/>
              <p:cNvSpPr>
                <a:spLocks noChangeArrowheads="1"/>
              </p:cNvSpPr>
              <p:nvPr/>
            </p:nvSpPr>
            <p:spPr bwMode="auto">
              <a:xfrm>
                <a:off x="228600" y="1143000"/>
                <a:ext cx="4495800" cy="4876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84" name="Rectangle 4"/>
              <p:cNvSpPr>
                <a:spLocks/>
              </p:cNvSpPr>
              <p:nvPr/>
            </p:nvSpPr>
            <p:spPr bwMode="auto">
              <a:xfrm>
                <a:off x="855663" y="1708150"/>
                <a:ext cx="95885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8" bIns="0">
                <a:spAutoFit/>
              </a:bodyPr>
              <a:lstStyle/>
              <a:p>
                <a:pPr marL="39688"/>
                <a:r>
                  <a:rPr lang="en-US">
                    <a:solidFill>
                      <a:srgbClr val="FF0000"/>
                    </a:solidFill>
                    <a:cs typeface="Times New Roman" charset="0"/>
                    <a:sym typeface="Times New Roman" charset="0"/>
                  </a:rPr>
                  <a:t>4 Watts</a:t>
                </a:r>
              </a:p>
            </p:txBody>
          </p:sp>
          <p:pic>
            <p:nvPicPr>
              <p:cNvPr id="28685" name="Picture 8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1036638"/>
                <a:ext cx="5124450" cy="311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28686" name="Picture 9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4063" y="1036638"/>
                <a:ext cx="295275" cy="5153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28687" name="Rectangle 10"/>
              <p:cNvSpPr>
                <a:spLocks/>
              </p:cNvSpPr>
              <p:nvPr/>
            </p:nvSpPr>
            <p:spPr bwMode="auto">
              <a:xfrm>
                <a:off x="4465638" y="3224213"/>
                <a:ext cx="511175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8" bIns="0">
                <a:spAutoFit/>
              </a:bodyPr>
              <a:lstStyle/>
              <a:p>
                <a:pPr marL="39688"/>
                <a:r>
                  <a:rPr lang="en-US">
                    <a:solidFill>
                      <a:srgbClr val="FF0606"/>
                    </a:solidFill>
                    <a:cs typeface="Times New Roman" charset="0"/>
                    <a:sym typeface="Times New Roman" charset="0"/>
                  </a:rPr>
                  <a:t>1 m</a:t>
                </a:r>
              </a:p>
            </p:txBody>
          </p:sp>
          <p:pic>
            <p:nvPicPr>
              <p:cNvPr id="28688" name="Picture 1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5400" y="2438400"/>
                <a:ext cx="2217082" cy="22170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8682" name="Rectangle 11"/>
            <p:cNvSpPr>
              <a:spLocks/>
            </p:cNvSpPr>
            <p:nvPr/>
          </p:nvSpPr>
          <p:spPr bwMode="auto">
            <a:xfrm>
              <a:off x="2428875" y="830263"/>
              <a:ext cx="51117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spAutoFit/>
            </a:bodyPr>
            <a:lstStyle/>
            <a:p>
              <a:pPr marL="39688"/>
              <a:r>
                <a:rPr lang="en-US">
                  <a:solidFill>
                    <a:srgbClr val="FF0606"/>
                  </a:solidFill>
                  <a:cs typeface="Times New Roman" charset="0"/>
                  <a:sym typeface="Times New Roman" charset="0"/>
                </a:rPr>
                <a:t>1 m</a:t>
              </a: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0" y="990600"/>
            <a:ext cx="5334000" cy="5257800"/>
            <a:chOff x="3657600" y="0"/>
            <a:chExt cx="5334000" cy="5257800"/>
          </a:xfrm>
        </p:grpSpPr>
        <p:sp>
          <p:nvSpPr>
            <p:cNvPr id="28677" name="Rectangle 4"/>
            <p:cNvSpPr>
              <a:spLocks noChangeArrowheads="1"/>
            </p:cNvSpPr>
            <p:nvPr/>
          </p:nvSpPr>
          <p:spPr bwMode="auto">
            <a:xfrm>
              <a:off x="3657600" y="0"/>
              <a:ext cx="5334000" cy="525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678" name="Group 5"/>
            <p:cNvGrpSpPr>
              <a:grpSpLocks/>
            </p:cNvGrpSpPr>
            <p:nvPr/>
          </p:nvGrpSpPr>
          <p:grpSpPr bwMode="auto">
            <a:xfrm>
              <a:off x="4648200" y="533400"/>
              <a:ext cx="3857625" cy="4552950"/>
              <a:chOff x="0" y="0"/>
              <a:chExt cx="3456" cy="4079"/>
            </a:xfrm>
          </p:grpSpPr>
          <p:sp>
            <p:nvSpPr>
              <p:cNvPr id="28679" name="Rectangle 7"/>
              <p:cNvSpPr>
                <a:spLocks/>
              </p:cNvSpPr>
              <p:nvPr/>
            </p:nvSpPr>
            <p:spPr bwMode="auto">
              <a:xfrm>
                <a:off x="0" y="3719"/>
                <a:ext cx="3456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57799" bIns="0"/>
              <a:lstStyle/>
              <a:p>
                <a:pPr marL="39688"/>
                <a:r>
                  <a:rPr lang="en-US" b="1" i="1">
                    <a:solidFill>
                      <a:srgbClr val="2D2DB9"/>
                    </a:solidFill>
                    <a:cs typeface="Times New Roman" charset="0"/>
                    <a:sym typeface="Times New Roman" charset="0"/>
                  </a:rPr>
                  <a:t>John Tyndall, January 1863</a:t>
                </a:r>
              </a:p>
            </p:txBody>
          </p:sp>
          <p:pic>
            <p:nvPicPr>
              <p:cNvPr id="28680" name="Picture 6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2" y="0"/>
                <a:ext cx="2559" cy="36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303213" y="30163"/>
            <a:ext cx="8537575" cy="817562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  <a:cs typeface="ＭＳ Ｐゴシック" charset="0"/>
                <a:sym typeface="Comic Sans MS" charset="0"/>
              </a:rPr>
              <a:t>Common Myth #1</a:t>
            </a:r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7863" y="847725"/>
            <a:ext cx="8275637" cy="1133475"/>
          </a:xfrm>
        </p:spPr>
        <p:txBody>
          <a:bodyPr rIns="116994"/>
          <a:lstStyle/>
          <a:p>
            <a:pPr marL="573088" indent="-533400" eaLnBrk="1" hangingPunct="1">
              <a:buFontTx/>
              <a:buNone/>
            </a:pPr>
            <a:r>
              <a:rPr lang="ja-JP" altLang="en-US" dirty="0" smtClean="0">
                <a:latin typeface="News Gothic MT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dirty="0" smtClean="0">
                <a:latin typeface="News Gothic MT" charset="0"/>
                <a:ea typeface="ＭＳ Ｐゴシック" charset="0"/>
                <a:cs typeface="ＭＳ Ｐゴシック" charset="0"/>
              </a:rPr>
              <a:t>Scientists expect a warmer future because </a:t>
            </a:r>
            <a: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  <a:t>it</a:t>
            </a:r>
            <a:r>
              <a:rPr lang="ja-JP" altLang="en-US" dirty="0">
                <a:latin typeface="News Gothic MT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  <a:t>s been warming up recently</a:t>
            </a:r>
            <a:r>
              <a:rPr lang="ja-JP" altLang="en-US" dirty="0">
                <a:latin typeface="News Gothic MT" charset="0"/>
                <a:ea typeface="ＭＳ Ｐゴシック" charset="0"/>
                <a:cs typeface="ＭＳ Ｐゴシック" charset="0"/>
              </a:rPr>
              <a:t>”</a:t>
            </a: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301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5" t="28474" r="24451" b="46446"/>
          <a:stretch>
            <a:fillRect/>
          </a:stretch>
        </p:blipFill>
        <p:spPr bwMode="auto">
          <a:xfrm>
            <a:off x="990600" y="2057400"/>
            <a:ext cx="7086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81000" y="1828800"/>
            <a:ext cx="8763000" cy="4876800"/>
            <a:chOff x="228600" y="1752600"/>
            <a:chExt cx="8763000" cy="4876800"/>
          </a:xfrm>
        </p:grpSpPr>
        <p:pic>
          <p:nvPicPr>
            <p:cNvPr id="36869" name="Picture 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828800"/>
              <a:ext cx="4572000" cy="480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0" name="Rectangle 8"/>
            <p:cNvSpPr>
              <a:spLocks/>
            </p:cNvSpPr>
            <p:nvPr/>
          </p:nvSpPr>
          <p:spPr bwMode="auto">
            <a:xfrm>
              <a:off x="4953000" y="1752600"/>
              <a:ext cx="4038600" cy="434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8" bIns="0"/>
            <a:lstStyle/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	</a:t>
              </a:r>
              <a:b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</a:br>
              <a:r>
                <a:rPr lang="en-US" sz="5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WRONG!</a:t>
              </a:r>
              <a: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 </a:t>
              </a:r>
            </a:p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3600" b="1" dirty="0" smtClean="0">
                  <a:latin typeface="+mn-lt"/>
                  <a:cs typeface="Comic Sans MS" charset="0"/>
                  <a:sym typeface="Comic Sans MS" charset="0"/>
                </a:rPr>
                <a:t>It’s </a:t>
              </a:r>
              <a:r>
                <a:rPr lang="en-US" altLang="ja-JP" sz="3600" b="1" dirty="0" smtClean="0">
                  <a:latin typeface="+mn-lt"/>
                  <a:cs typeface="Comic Sans MS" charset="0"/>
                  <a:sym typeface="Comic Sans MS" charset="0"/>
                </a:rPr>
                <a:t>because </a:t>
              </a:r>
              <a:r>
                <a:rPr lang="en-US" altLang="ja-JP" sz="3600" b="1" dirty="0">
                  <a:latin typeface="+mn-lt"/>
                  <a:cs typeface="Comic Sans MS" charset="0"/>
                  <a:sym typeface="Comic Sans MS" charset="0"/>
                </a:rPr>
                <a:t>we know that when we add heat to things, they warm up</a:t>
              </a:r>
              <a:endParaRPr lang="en-US" altLang="ja-JP" sz="3600" b="1" dirty="0">
                <a:latin typeface="+mn-lt"/>
                <a:cs typeface="Comic Sans MS" charset="0"/>
                <a:sym typeface="Times New Roman" charset="0"/>
              </a:endParaRPr>
            </a:p>
            <a:p>
              <a:pPr marL="573088" indent="-533400">
                <a:spcBef>
                  <a:spcPts val="1175"/>
                </a:spcBef>
                <a:defRPr/>
              </a:pPr>
              <a:endParaRPr lang="en-US" sz="4000" dirty="0">
                <a:latin typeface="+mn-lt"/>
                <a:cs typeface="Comic Sans MS" charset="0"/>
                <a:sym typeface="Comic Sans MS" charset="0"/>
              </a:endParaRPr>
            </a:p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4000" dirty="0">
                  <a:latin typeface="+mn-lt"/>
                  <a:cs typeface="Comic Sans MS" charset="0"/>
                  <a:sym typeface="Comic Sans MS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59469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dirty="0" smtClean="0"/>
              <a:t>Cause and Effect</a:t>
            </a:r>
            <a:endParaRPr lang="en-US" sz="7200" dirty="0"/>
          </a:p>
        </p:txBody>
      </p:sp>
      <p:sp>
        <p:nvSpPr>
          <p:cNvPr id="5" name="TextBox 4"/>
          <p:cNvSpPr txBox="1"/>
          <p:nvPr/>
        </p:nvSpPr>
        <p:spPr>
          <a:xfrm>
            <a:off x="910501" y="1521653"/>
            <a:ext cx="2259027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latin typeface="Arial Rounded MT Bold"/>
                <a:cs typeface="Arial Rounded MT Bold"/>
              </a:rPr>
              <a:t>Forcing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Watts per </a:t>
            </a:r>
            <a:b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</a:b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square meter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26571" y="1554234"/>
            <a:ext cx="2892989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latin typeface="Arial Rounded MT Bold"/>
                <a:cs typeface="Arial Rounded MT Bold"/>
              </a:rPr>
              <a:t>Response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degrees </a:t>
            </a:r>
            <a:b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</a:b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Celsius or F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3342512" y="2312441"/>
            <a:ext cx="1797052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7" name="Group 16"/>
          <p:cNvGrpSpPr/>
          <p:nvPr/>
        </p:nvGrpSpPr>
        <p:grpSpPr>
          <a:xfrm>
            <a:off x="467232" y="3507278"/>
            <a:ext cx="8059779" cy="2927839"/>
            <a:chOff x="467232" y="3507278"/>
            <a:chExt cx="8059779" cy="2927839"/>
          </a:xfrm>
        </p:grpSpPr>
        <p:grpSp>
          <p:nvGrpSpPr>
            <p:cNvPr id="15" name="Group 14"/>
            <p:cNvGrpSpPr/>
            <p:nvPr/>
          </p:nvGrpSpPr>
          <p:grpSpPr>
            <a:xfrm>
              <a:off x="467232" y="3507278"/>
              <a:ext cx="8059779" cy="1822113"/>
              <a:chOff x="371390" y="4082397"/>
              <a:chExt cx="8059779" cy="1822113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371390" y="4421245"/>
                <a:ext cx="4682216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dirty="0" smtClean="0">
                    <a:latin typeface="Arial Rounded MT Bold"/>
                    <a:cs typeface="Arial Rounded MT Bold"/>
                  </a:rPr>
                  <a:t>Sensitivity = 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291968" y="4082397"/>
                <a:ext cx="313920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dirty="0" smtClean="0">
                    <a:latin typeface="Arial Rounded MT Bold"/>
                    <a:cs typeface="Arial Rounded MT Bold"/>
                  </a:rPr>
                  <a:t>Response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576148" y="5073513"/>
                <a:ext cx="2447605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dirty="0" smtClean="0">
                    <a:latin typeface="Arial Rounded MT Bold"/>
                    <a:cs typeface="Arial Rounded MT Bold"/>
                  </a:rPr>
                  <a:t>Forcing</a:t>
                </a:r>
              </a:p>
            </p:txBody>
          </p:sp>
          <p:cxnSp>
            <p:nvCxnSpPr>
              <p:cNvPr id="14" name="Straight Connector 13"/>
              <p:cNvCxnSpPr/>
              <p:nvPr/>
            </p:nvCxnSpPr>
            <p:spPr bwMode="auto">
              <a:xfrm flipH="1">
                <a:off x="5319274" y="5044277"/>
                <a:ext cx="3102910" cy="11982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6" name="TextBox 15"/>
            <p:cNvSpPr txBox="1"/>
            <p:nvPr/>
          </p:nvSpPr>
          <p:spPr>
            <a:xfrm>
              <a:off x="1988737" y="5727231"/>
              <a:ext cx="540519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degrees per Watt m</a:t>
              </a:r>
              <a:r>
                <a:rPr lang="en-US" sz="4000" baseline="30000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-2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850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z="6000" dirty="0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0"/>
              </a:rPr>
              <a:t>Learning from the Past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5029200" cy="4267200"/>
          </a:xfrm>
        </p:spPr>
        <p:txBody>
          <a:bodyPr/>
          <a:lstStyle/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n-US" sz="2400" dirty="0" smtClean="0">
                <a:solidFill>
                  <a:srgbClr val="FF0000"/>
                </a:solidFill>
              </a:rPr>
              <a:t>Geologic past 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/>
              <a:t>(100’s of millions of years)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n-US" sz="2400" dirty="0" err="1" smtClean="0">
                <a:solidFill>
                  <a:srgbClr val="FF0000"/>
                </a:solidFill>
              </a:rPr>
              <a:t>Deglaciation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analog </a:t>
            </a:r>
            <a:br>
              <a:rPr lang="en-US" sz="2400" dirty="0" smtClean="0"/>
            </a:br>
            <a:r>
              <a:rPr lang="en-US" sz="2400" dirty="0" smtClean="0"/>
              <a:t>(18,000 years ago to preindustrial time)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n-US" sz="2400" dirty="0" smtClean="0">
                <a:solidFill>
                  <a:srgbClr val="FF0000"/>
                </a:solidFill>
              </a:rPr>
              <a:t>Last Millennium </a:t>
            </a:r>
            <a:r>
              <a:rPr lang="en-US" sz="2400" dirty="0" smtClean="0"/>
              <a:t>analog </a:t>
            </a:r>
            <a:br>
              <a:rPr lang="en-US" sz="2400" dirty="0" smtClean="0"/>
            </a:br>
            <a:r>
              <a:rPr lang="en-US" sz="2400" dirty="0" smtClean="0"/>
              <a:t>(Medieval Warm Period to Little Ice Age)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n-US" sz="2400" dirty="0" smtClean="0">
                <a:solidFill>
                  <a:srgbClr val="FF0000"/>
                </a:solidFill>
              </a:rPr>
              <a:t>Modern</a:t>
            </a:r>
            <a:r>
              <a:rPr lang="en-US" sz="2400" dirty="0" smtClean="0"/>
              <a:t> Climate Record</a:t>
            </a:r>
            <a:br>
              <a:rPr lang="en-US" sz="2400" dirty="0" smtClean="0"/>
            </a:br>
            <a:r>
              <a:rPr lang="en-US" sz="2400" dirty="0" smtClean="0"/>
              <a:t>(20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Century changes)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219200"/>
            <a:ext cx="4038600" cy="4038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5638800"/>
            <a:ext cx="895274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latin typeface="Arial Rounded MT Bold"/>
                <a:cs typeface="Arial Rounded MT Bold"/>
              </a:rPr>
              <a:t>The further back we go, the less data we have to work with.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Arial Rounded MT Bold"/>
                <a:cs typeface="Arial Rounded MT Bold"/>
              </a:rPr>
              <a:t>Using modern data, we have only brief transients to study.</a:t>
            </a:r>
            <a:endParaRPr lang="en-US" dirty="0"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39722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839200" cy="9906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0"/>
              </a:rPr>
              <a:t>Ice Age World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ea typeface="ＭＳ Ｐゴシック" charset="0"/>
            </a:endParaRP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685800" y="5410200"/>
            <a:ext cx="7772400" cy="1295400"/>
          </a:xfrm>
        </p:spPr>
        <p:txBody>
          <a:bodyPr/>
          <a:lstStyle/>
          <a:p>
            <a:endParaRPr lang="en-US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277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00"/>
            <a:ext cx="9144000" cy="577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15967" y="5791200"/>
            <a:ext cx="22756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High albedo</a:t>
            </a:r>
          </a:p>
          <a:p>
            <a:r>
              <a:rPr lang="en-US" sz="28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Low CO</a:t>
            </a:r>
            <a:r>
              <a:rPr lang="en-US" sz="2800" baseline="-250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2</a:t>
            </a:r>
            <a:endParaRPr lang="en-US" sz="2800" baseline="-250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9050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14300"/>
            <a:ext cx="8534400" cy="762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sz="5500" dirty="0">
                <a:ea typeface="ＭＳ Ｐゴシック" charset="0"/>
              </a:rPr>
              <a:t>CO</a:t>
            </a:r>
            <a:r>
              <a:rPr lang="en-US" sz="5500" baseline="-25000" dirty="0">
                <a:ea typeface="ＭＳ Ｐゴシック" charset="0"/>
              </a:rPr>
              <a:t>2</a:t>
            </a:r>
            <a:r>
              <a:rPr lang="en-US" sz="5500" dirty="0">
                <a:ea typeface="ＭＳ Ｐゴシック" charset="0"/>
              </a:rPr>
              <a:t> and the Ice Ages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5791200" y="2667000"/>
            <a:ext cx="19510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0033CC"/>
                </a:solidFill>
                <a:latin typeface="Arial" charset="0"/>
              </a:rPr>
              <a:t>370 ppm in 2000</a:t>
            </a:r>
          </a:p>
        </p:txBody>
      </p:sp>
      <p:sp>
        <p:nvSpPr>
          <p:cNvPr id="44037" name="Freeform 5"/>
          <p:cNvSpPr>
            <a:spLocks/>
          </p:cNvSpPr>
          <p:nvPr/>
        </p:nvSpPr>
        <p:spPr bwMode="auto">
          <a:xfrm>
            <a:off x="7620000" y="2809875"/>
            <a:ext cx="565150" cy="161925"/>
          </a:xfrm>
          <a:custGeom>
            <a:avLst/>
            <a:gdLst>
              <a:gd name="T0" fmla="*/ 0 w 356"/>
              <a:gd name="T1" fmla="*/ 2147483647 h 102"/>
              <a:gd name="T2" fmla="*/ 2147483647 w 356"/>
              <a:gd name="T3" fmla="*/ 2147483647 h 102"/>
              <a:gd name="T4" fmla="*/ 2147483647 w 356"/>
              <a:gd name="T5" fmla="*/ 2147483647 h 102"/>
              <a:gd name="T6" fmla="*/ 2147483647 w 356"/>
              <a:gd name="T7" fmla="*/ 2147483647 h 102"/>
              <a:gd name="T8" fmla="*/ 2147483647 w 356"/>
              <a:gd name="T9" fmla="*/ 2147483647 h 1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6"/>
              <a:gd name="T16" fmla="*/ 0 h 102"/>
              <a:gd name="T17" fmla="*/ 356 w 356"/>
              <a:gd name="T18" fmla="*/ 102 h 1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6" h="102">
                <a:moveTo>
                  <a:pt x="0" y="18"/>
                </a:moveTo>
                <a:cubicBezTo>
                  <a:pt x="68" y="9"/>
                  <a:pt x="136" y="0"/>
                  <a:pt x="166" y="12"/>
                </a:cubicBezTo>
                <a:cubicBezTo>
                  <a:pt x="196" y="24"/>
                  <a:pt x="158" y="76"/>
                  <a:pt x="178" y="89"/>
                </a:cubicBezTo>
                <a:cubicBezTo>
                  <a:pt x="198" y="102"/>
                  <a:pt x="255" y="91"/>
                  <a:pt x="285" y="89"/>
                </a:cubicBezTo>
                <a:cubicBezTo>
                  <a:pt x="315" y="87"/>
                  <a:pt x="347" y="78"/>
                  <a:pt x="356" y="77"/>
                </a:cubicBezTo>
              </a:path>
            </a:pathLst>
          </a:custGeom>
          <a:noFill/>
          <a:ln w="25400">
            <a:solidFill>
              <a:srgbClr val="0000FF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>
            <a:off x="8245475" y="2841625"/>
            <a:ext cx="0" cy="10382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5014913" y="5221288"/>
            <a:ext cx="3189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 i="1">
                <a:latin typeface="Times" charset="0"/>
              </a:rPr>
              <a:t>Vostok (400k yr) Ice Core data (Petit et al, 1999)</a:t>
            </a:r>
          </a:p>
        </p:txBody>
      </p:sp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4314825" y="2401888"/>
          <a:ext cx="4829175" cy="400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Worksheet" r:id="rId5" imgW="88480896" imgH="66675000" progId="Excel.Sheet.8">
                  <p:embed/>
                </p:oleObj>
              </mc:Choice>
              <mc:Fallback>
                <p:oleObj name="Worksheet" r:id="rId5" imgW="88480896" imgH="666750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4825" y="2401888"/>
                        <a:ext cx="4829175" cy="400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5080000" y="3832225"/>
            <a:ext cx="3524250" cy="828675"/>
            <a:chOff x="5080000" y="3832225"/>
            <a:chExt cx="3524250" cy="828675"/>
          </a:xfrm>
        </p:grpSpPr>
        <p:sp>
          <p:nvSpPr>
            <p:cNvPr id="44044" name="Text Box 13"/>
            <p:cNvSpPr txBox="1">
              <a:spLocks noChangeArrowheads="1"/>
            </p:cNvSpPr>
            <p:nvPr/>
          </p:nvSpPr>
          <p:spPr bwMode="auto">
            <a:xfrm>
              <a:off x="5080000" y="3832225"/>
              <a:ext cx="406400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chemeClr val="accent2"/>
                  </a:solidFill>
                </a:rPr>
                <a:t>ice</a:t>
              </a:r>
            </a:p>
          </p:txBody>
        </p:sp>
        <p:sp>
          <p:nvSpPr>
            <p:cNvPr id="44045" name="Text Box 14"/>
            <p:cNvSpPr txBox="1">
              <a:spLocks noChangeArrowheads="1"/>
            </p:cNvSpPr>
            <p:nvPr/>
          </p:nvSpPr>
          <p:spPr bwMode="auto">
            <a:xfrm>
              <a:off x="8197850" y="4103688"/>
              <a:ext cx="406400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chemeClr val="accent2"/>
                  </a:solidFill>
                </a:rPr>
                <a:t>ice</a:t>
              </a:r>
            </a:p>
          </p:txBody>
        </p:sp>
        <p:sp>
          <p:nvSpPr>
            <p:cNvPr id="44046" name="Text Box 15"/>
            <p:cNvSpPr txBox="1">
              <a:spLocks noChangeArrowheads="1"/>
            </p:cNvSpPr>
            <p:nvPr/>
          </p:nvSpPr>
          <p:spPr bwMode="auto">
            <a:xfrm>
              <a:off x="7015163" y="4295775"/>
              <a:ext cx="406400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chemeClr val="accent2"/>
                  </a:solidFill>
                </a:rPr>
                <a:t>ice</a:t>
              </a:r>
            </a:p>
          </p:txBody>
        </p:sp>
        <p:sp>
          <p:nvSpPr>
            <p:cNvPr id="44047" name="Text Box 16"/>
            <p:cNvSpPr txBox="1">
              <a:spLocks noChangeArrowheads="1"/>
            </p:cNvSpPr>
            <p:nvPr/>
          </p:nvSpPr>
          <p:spPr bwMode="auto">
            <a:xfrm>
              <a:off x="5973763" y="3937000"/>
              <a:ext cx="406400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chemeClr val="accent2"/>
                  </a:solidFill>
                </a:rPr>
                <a:t>ice</a:t>
              </a:r>
            </a:p>
          </p:txBody>
        </p:sp>
      </p:grpSp>
      <p:sp>
        <p:nvSpPr>
          <p:cNvPr id="44041" name="Text Box 17"/>
          <p:cNvSpPr txBox="1">
            <a:spLocks noChangeArrowheads="1"/>
          </p:cNvSpPr>
          <p:nvPr/>
        </p:nvSpPr>
        <p:spPr bwMode="auto">
          <a:xfrm>
            <a:off x="6445250" y="2147888"/>
            <a:ext cx="785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Arial" charset="0"/>
              </a:rPr>
              <a:t>CO</a:t>
            </a:r>
            <a:r>
              <a:rPr lang="en-US" b="1" baseline="-25000">
                <a:latin typeface="Arial" charset="0"/>
              </a:rPr>
              <a:t>2</a:t>
            </a:r>
            <a:endParaRPr lang="en-US" b="1">
              <a:latin typeface="Arial" charset="0"/>
            </a:endParaRPr>
          </a:p>
        </p:txBody>
      </p:sp>
      <p:sp>
        <p:nvSpPr>
          <p:cNvPr id="44042" name="Rectangle 19"/>
          <p:cNvSpPr>
            <a:spLocks noGrp="1" noChangeArrowheads="1"/>
          </p:cNvSpPr>
          <p:nvPr>
            <p:ph type="body" idx="1"/>
          </p:nvPr>
        </p:nvSpPr>
        <p:spPr>
          <a:xfrm>
            <a:off x="0" y="995363"/>
            <a:ext cx="4130675" cy="2438400"/>
          </a:xfrm>
          <a:noFill/>
        </p:spPr>
        <p:txBody>
          <a:bodyPr/>
          <a:lstStyle/>
          <a:p>
            <a:r>
              <a:rPr lang="en-US" sz="2400" dirty="0">
                <a:ea typeface="ＭＳ Ｐゴシック" charset="0"/>
              </a:rPr>
              <a:t>Over the past 420,000 years atmospheric CO</a:t>
            </a:r>
            <a:r>
              <a:rPr lang="en-US" sz="2400" baseline="-25000" dirty="0">
                <a:ea typeface="ＭＳ Ｐゴシック" charset="0"/>
              </a:rPr>
              <a:t>2</a:t>
            </a:r>
            <a:r>
              <a:rPr lang="en-US" sz="2400" dirty="0">
                <a:ea typeface="ＭＳ Ｐゴシック" charset="0"/>
              </a:rPr>
              <a:t> has varied 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</a:rPr>
              <a:t>between 180 and 280</a:t>
            </a:r>
            <a:r>
              <a:rPr lang="en-US" sz="2400" dirty="0">
                <a:ea typeface="ＭＳ Ｐゴシック" charset="0"/>
              </a:rPr>
              <a:t> ppm, beating in time with the last four glacial cycles</a:t>
            </a:r>
          </a:p>
          <a:p>
            <a:pPr>
              <a:buFontTx/>
              <a:buNone/>
            </a:pPr>
            <a:endParaRPr lang="en-US" dirty="0">
              <a:ea typeface="ＭＳ Ｐゴシック" charset="0"/>
            </a:endParaRPr>
          </a:p>
        </p:txBody>
      </p:sp>
      <p:pic>
        <p:nvPicPr>
          <p:cNvPr id="44043" name="Picture 1033" descr="wsci_02_img026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4700"/>
            <a:ext cx="42672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625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868"/>
            <a:ext cx="9144000" cy="55619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68"/>
            <a:ext cx="8839200" cy="762000"/>
          </a:xfrm>
        </p:spPr>
        <p:txBody>
          <a:bodyPr/>
          <a:lstStyle/>
          <a:p>
            <a:r>
              <a:rPr lang="en-US" dirty="0" smtClean="0"/>
              <a:t>Climate Forcing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0" y="6396335"/>
            <a:ext cx="4982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/>
                <a:cs typeface="Arial Rounded MT Bold"/>
              </a:rPr>
              <a:t>Source: Hansen and Sato (2011)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45100" y="2387600"/>
            <a:ext cx="36195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FORCING ~ 6.5 W/m2</a:t>
            </a:r>
          </a:p>
          <a:p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WARMING ~ 5 </a:t>
            </a:r>
            <a:r>
              <a:rPr lang="en-US" baseline="30000" dirty="0" err="1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o</a:t>
            </a:r>
            <a:r>
              <a:rPr lang="en-US" dirty="0" err="1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C</a:t>
            </a:r>
            <a:endParaRPr lang="en-US" dirty="0" smtClean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28678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2057400"/>
          </a:xfrm>
        </p:spPr>
        <p:txBody>
          <a:bodyPr/>
          <a:lstStyle/>
          <a:p>
            <a:r>
              <a:rPr lang="en-US" dirty="0" smtClean="0"/>
              <a:t>Compare Ancient &amp; Modern Forcing</a:t>
            </a:r>
            <a:endParaRPr lang="en-US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057400"/>
            <a:ext cx="8153400" cy="4419600"/>
          </a:xfrm>
        </p:spPr>
        <p:txBody>
          <a:bodyPr/>
          <a:lstStyle/>
          <a:p>
            <a:pPr eaLnBrk="1" fontAlgn="auto" hangingPunct="1">
              <a:spcBef>
                <a:spcPts val="1200"/>
              </a:spcBef>
              <a:spcAft>
                <a:spcPts val="0"/>
              </a:spcAft>
            </a:pPr>
            <a:r>
              <a:rPr lang="en-US" sz="3600" dirty="0" smtClean="0">
                <a:solidFill>
                  <a:srgbClr val="FF0000"/>
                </a:solidFill>
              </a:rPr>
              <a:t>End of Ice Age</a:t>
            </a:r>
            <a:r>
              <a:rPr lang="en-US" sz="3600" dirty="0" smtClean="0"/>
              <a:t>:                  6.5 W m</a:t>
            </a:r>
            <a:r>
              <a:rPr lang="en-US" sz="3600" baseline="30000" dirty="0" smtClean="0"/>
              <a:t>2</a:t>
            </a:r>
          </a:p>
          <a:p>
            <a:pPr marL="457200" lvl="1" indent="0" eaLnBrk="1" fontAlgn="auto" hangingPunct="1"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 smtClean="0"/>
              <a:t>Over 100 centuries (18k to 8k BP)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</a:pPr>
            <a:r>
              <a:rPr lang="en-US" sz="3600" dirty="0" smtClean="0">
                <a:solidFill>
                  <a:srgbClr val="FF0000"/>
                </a:solidFill>
              </a:rPr>
              <a:t>“Little Ice Age”</a:t>
            </a:r>
            <a:r>
              <a:rPr lang="en-US" sz="3600" dirty="0" smtClean="0"/>
              <a:t>:                 &lt; 1 W m</a:t>
            </a:r>
            <a:r>
              <a:rPr lang="en-US" sz="3600" baseline="30000" dirty="0" smtClean="0"/>
              <a:t>2</a:t>
            </a:r>
          </a:p>
          <a:p>
            <a:pPr marL="457200" lvl="1" indent="0" eaLnBrk="1" fontAlgn="auto" hangingPunct="1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3200" dirty="0"/>
              <a:t>(</a:t>
            </a:r>
            <a:r>
              <a:rPr lang="en-US" dirty="0" smtClean="0"/>
              <a:t>Roughly 1400 to 1800)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</a:pPr>
            <a:r>
              <a:rPr lang="en-US" sz="3600" dirty="0" smtClean="0">
                <a:solidFill>
                  <a:srgbClr val="FF0000"/>
                </a:solidFill>
              </a:rPr>
              <a:t>Since 1850</a:t>
            </a:r>
            <a:r>
              <a:rPr lang="en-US" sz="3600" dirty="0" smtClean="0"/>
              <a:t>:                         ~ 2 W m</a:t>
            </a:r>
            <a:r>
              <a:rPr lang="en-US" sz="3600" baseline="30000" dirty="0" smtClean="0"/>
              <a:t>2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</a:pPr>
            <a:r>
              <a:rPr lang="en-US" sz="3600" dirty="0" smtClean="0">
                <a:solidFill>
                  <a:srgbClr val="FF0000"/>
                </a:solidFill>
              </a:rPr>
              <a:t>Burn 10x FF to date</a:t>
            </a:r>
            <a:r>
              <a:rPr lang="en-US" sz="3600" dirty="0" smtClean="0"/>
              <a:t>:          12 W m</a:t>
            </a:r>
            <a:r>
              <a:rPr lang="en-US" sz="3600" baseline="30000" dirty="0" smtClean="0"/>
              <a:t>2</a:t>
            </a:r>
          </a:p>
          <a:p>
            <a:pPr marL="457200" lvl="1" indent="0" eaLnBrk="1" fontAlgn="auto" hangingPunct="1"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 smtClean="0"/>
              <a:t>(over 3 centuries if no policy)</a:t>
            </a:r>
          </a:p>
        </p:txBody>
      </p:sp>
    </p:spTree>
    <p:extLst>
      <p:ext uri="{BB962C8B-B14F-4D97-AF65-F5344CB8AC3E}">
        <p14:creationId xmlns:p14="http://schemas.microsoft.com/office/powerpoint/2010/main" val="182997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800" y="152400"/>
            <a:ext cx="7378700" cy="6146800"/>
          </a:xfrm>
        </p:spPr>
        <p:txBody>
          <a:bodyPr/>
          <a:lstStyle/>
          <a:p>
            <a:pPr algn="l">
              <a:lnSpc>
                <a:spcPct val="130000"/>
              </a:lnSpc>
              <a:spcBef>
                <a:spcPts val="5400"/>
              </a:spcBef>
              <a:buFont typeface="+mj-lt"/>
              <a:buAutoNum type="arabicPeriod"/>
              <a:defRPr/>
            </a:pPr>
            <a:r>
              <a:rPr lang="en-US" sz="9600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 Simple</a:t>
            </a:r>
            <a:br>
              <a:rPr lang="en-US" sz="9600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9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Serious</a:t>
            </a:r>
            <a:br>
              <a:rPr lang="en-US" sz="9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</a:t>
            </a: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9600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Solvable</a:t>
            </a:r>
            <a:endParaRPr lang="en-US" sz="9600" dirty="0">
              <a:solidFill>
                <a:srgbClr val="7F7F7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350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800" y="152400"/>
            <a:ext cx="7378700" cy="6146800"/>
          </a:xfrm>
        </p:spPr>
        <p:txBody>
          <a:bodyPr/>
          <a:lstStyle/>
          <a:p>
            <a:pPr algn="l">
              <a:lnSpc>
                <a:spcPct val="130000"/>
              </a:lnSpc>
              <a:spcBef>
                <a:spcPts val="5400"/>
              </a:spcBef>
              <a:buFont typeface="+mj-lt"/>
              <a:buAutoNum type="arabicPeriod"/>
              <a:defRPr/>
            </a:pP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 Simple</a:t>
            </a:r>
            <a:b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Serious</a:t>
            </a:r>
            <a:b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 Solvable</a:t>
            </a:r>
            <a:endParaRPr lang="en-US" sz="9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72923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/>
          </p:cNvSpPr>
          <p:nvPr/>
        </p:nvSpPr>
        <p:spPr bwMode="auto">
          <a:xfrm>
            <a:off x="65088" y="741363"/>
            <a:ext cx="4214812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268288" indent="-239713" eaLnBrk="0" hangingPunct="0">
              <a:spcBef>
                <a:spcPts val="988"/>
              </a:spcBef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Land</a:t>
            </a:r>
            <a:r>
              <a:rPr lang="en-US">
                <a:latin typeface="Arial Rounded MT Bold"/>
                <a:cs typeface="Arial Rounded MT Bold"/>
                <a:sym typeface="Comic Sans MS" charset="0"/>
              </a:rPr>
              <a:t> vs ocean!</a:t>
            </a:r>
            <a:endParaRPr lang="en-US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800"/>
              </a:spcAft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North</a:t>
            </a:r>
            <a:r>
              <a:rPr lang="en-US">
                <a:latin typeface="Arial Rounded MT Bold"/>
                <a:cs typeface="Arial Rounded MT Bold"/>
                <a:sym typeface="Comic Sans MS" charset="0"/>
              </a:rPr>
              <a:t> vs South</a:t>
            </a:r>
            <a:endParaRPr lang="en-US">
              <a:latin typeface="Arial Rounded MT Bold"/>
              <a:cs typeface="Arial Rounded MT Bold"/>
              <a:sym typeface="ＭＳ Ｐゴシック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Comic Sans MS" charset="0"/>
              <a:buChar char="•"/>
            </a:pPr>
            <a:r>
              <a:rPr lang="en-US">
                <a:latin typeface="Arial Rounded MT Bold"/>
                <a:cs typeface="Arial Rounded MT Bold"/>
                <a:sym typeface="Comic Sans MS" charset="0"/>
              </a:rPr>
              <a:t>Global mean </a:t>
            </a:r>
            <a:r>
              <a:rPr lang="en-US">
                <a:latin typeface="Arial Rounded MT Bold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>
                <a:latin typeface="Arial Rounded MT Bold"/>
                <a:cs typeface="Arial Rounded MT Bold"/>
                <a:sym typeface="Comic Sans MS" charset="0"/>
              </a:rPr>
              <a:t>warming of 2º to 5º C</a:t>
            </a: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North American</a:t>
            </a:r>
            <a:r>
              <a:rPr lang="en-US">
                <a:latin typeface="Arial Rounded MT Bold"/>
                <a:cs typeface="Arial Rounded MT Bold"/>
                <a:sym typeface="Comic Sans MS" charset="0"/>
              </a:rPr>
              <a:t> </a:t>
            </a:r>
            <a:r>
              <a:rPr lang="en-US">
                <a:latin typeface="Arial Rounded MT Bold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>
                <a:latin typeface="Arial Rounded MT Bold"/>
                <a:cs typeface="Arial Rounded MT Bold"/>
                <a:sym typeface="Comic Sans MS" charset="0"/>
              </a:rPr>
              <a:t>warming of 3º to 6º C</a:t>
            </a:r>
            <a:endParaRPr lang="en-US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</a:pPr>
            <a:r>
              <a:rPr lang="en-US" b="1">
                <a:latin typeface="Arial Rounded MT Bold"/>
                <a:cs typeface="Arial Rounded MT Bold"/>
                <a:sym typeface="Comic Sans MS" charset="0"/>
              </a:rPr>
              <a:t>	</a:t>
            </a:r>
            <a:r>
              <a:rPr lang="en-US" b="1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= 5º to 11º F</a:t>
            </a:r>
            <a:endParaRPr lang="en-US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Comic Sans MS" charset="0"/>
              <a:buChar char="•"/>
            </a:pPr>
            <a:r>
              <a:rPr lang="en-US">
                <a:latin typeface="Arial Rounded MT Bold"/>
                <a:cs typeface="Arial Rounded MT Bold"/>
                <a:sym typeface="Comic Sans MS" charset="0"/>
              </a:rPr>
              <a:t>Arctic warming of </a:t>
            </a:r>
            <a:r>
              <a:rPr lang="en-US">
                <a:latin typeface="Arial Rounded MT Bold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>
                <a:latin typeface="Arial Rounded MT Bold"/>
                <a:cs typeface="Arial Rounded MT Bold"/>
                <a:sym typeface="Comic Sans MS" charset="0"/>
              </a:rPr>
              <a:t>8º to 14º F</a:t>
            </a:r>
          </a:p>
        </p:txBody>
      </p:sp>
      <p:pic>
        <p:nvPicPr>
          <p:cNvPr id="32770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888" y="88900"/>
            <a:ext cx="3830637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6205538"/>
            <a:ext cx="37782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5"/>
          <p:cNvSpPr>
            <a:spLocks/>
          </p:cNvSpPr>
          <p:nvPr/>
        </p:nvSpPr>
        <p:spPr bwMode="auto">
          <a:xfrm>
            <a:off x="4125913" y="673100"/>
            <a:ext cx="1227137" cy="6159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Low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3" name="Rectangle 6"/>
          <p:cNvSpPr>
            <a:spLocks/>
          </p:cNvSpPr>
          <p:nvPr/>
        </p:nvSpPr>
        <p:spPr bwMode="auto">
          <a:xfrm>
            <a:off x="4122738" y="4762500"/>
            <a:ext cx="1227137" cy="6143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High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4" name="Rectangle 7"/>
          <p:cNvSpPr>
            <a:spLocks/>
          </p:cNvSpPr>
          <p:nvPr/>
        </p:nvSpPr>
        <p:spPr bwMode="auto">
          <a:xfrm>
            <a:off x="4010025" y="2754313"/>
            <a:ext cx="1227138" cy="6143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Moderate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5" name="Rectangle 8"/>
          <p:cNvSpPr>
            <a:spLocks/>
          </p:cNvSpPr>
          <p:nvPr/>
        </p:nvSpPr>
        <p:spPr bwMode="auto">
          <a:xfrm>
            <a:off x="381001" y="5594350"/>
            <a:ext cx="46482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82588" indent="-341313" eaLnBrk="0" hangingPunct="0">
              <a:spcBef>
                <a:spcPts val="813"/>
              </a:spcBef>
            </a:pPr>
            <a:r>
              <a:rPr lang="en-US" b="1" i="1" dirty="0" smtClean="0">
                <a:solidFill>
                  <a:srgbClr val="FF0000"/>
                </a:solidFill>
                <a:sym typeface="Times New Roman" charset="0"/>
              </a:rPr>
              <a:t>RULE OF THUMB:</a:t>
            </a:r>
          </a:p>
          <a:p>
            <a:pPr marL="382588" indent="-341313" eaLnBrk="0" hangingPunct="0">
              <a:spcBef>
                <a:spcPts val="813"/>
              </a:spcBef>
            </a:pPr>
            <a:r>
              <a:rPr lang="en-US" b="1" i="1" dirty="0" smtClean="0">
                <a:solidFill>
                  <a:srgbClr val="FF0000"/>
                </a:solidFill>
                <a:cs typeface="Times New Roman" charset="0"/>
                <a:sym typeface="Times New Roman" charset="0"/>
              </a:rPr>
              <a:t>Global Warming (Celsius) </a:t>
            </a:r>
          </a:p>
          <a:p>
            <a:pPr marL="382588" indent="-341313" eaLnBrk="0" hangingPunct="0">
              <a:spcBef>
                <a:spcPts val="813"/>
              </a:spcBef>
            </a:pPr>
            <a:r>
              <a:rPr lang="en-US" b="1" i="1" dirty="0">
                <a:solidFill>
                  <a:srgbClr val="FF0000"/>
                </a:solidFill>
                <a:cs typeface="Times New Roman" charset="0"/>
                <a:sym typeface="Times New Roman" charset="0"/>
              </a:rPr>
              <a:t>x</a:t>
            </a:r>
            <a:r>
              <a:rPr lang="en-US" b="1" i="1" dirty="0" smtClean="0">
                <a:solidFill>
                  <a:srgbClr val="FF0000"/>
                </a:solidFill>
                <a:cs typeface="Times New Roman" charset="0"/>
                <a:sym typeface="Times New Roman" charset="0"/>
              </a:rPr>
              <a:t> 1.6 (USA) x 1.8 = Fahrenheit</a:t>
            </a:r>
            <a:endParaRPr lang="en-US" b="1" i="1" dirty="0">
              <a:solidFill>
                <a:srgbClr val="FF0000"/>
              </a:solidFill>
              <a:cs typeface="Times New Roman" charset="0"/>
              <a:sym typeface="Times New Roman" charset="0"/>
            </a:endParaRPr>
          </a:p>
        </p:txBody>
      </p:sp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>
          <a:xfrm>
            <a:off x="-76200" y="-100013"/>
            <a:ext cx="6362700" cy="785813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4800" dirty="0">
                <a:ea typeface="ＭＳ Ｐゴシック" charset="0"/>
              </a:rPr>
              <a:t>How much warmer?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5" descr="tempsma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t="9587" r="13289" b="15314"/>
          <a:stretch>
            <a:fillRect/>
          </a:stretch>
        </p:blipFill>
        <p:spPr bwMode="auto">
          <a:xfrm>
            <a:off x="152400" y="609600"/>
            <a:ext cx="79406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4"/>
          <p:cNvSpPr>
            <a:spLocks noChangeArrowheads="1"/>
          </p:cNvSpPr>
          <p:nvPr/>
        </p:nvSpPr>
        <p:spPr bwMode="auto">
          <a:xfrm>
            <a:off x="6677025" y="609600"/>
            <a:ext cx="1400175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1" name="Oval 5"/>
          <p:cNvSpPr>
            <a:spLocks noChangeArrowheads="1"/>
          </p:cNvSpPr>
          <p:nvPr/>
        </p:nvSpPr>
        <p:spPr bwMode="auto">
          <a:xfrm>
            <a:off x="4191000" y="28194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2" name="Oval 6"/>
          <p:cNvSpPr>
            <a:spLocks noChangeArrowheads="1"/>
          </p:cNvSpPr>
          <p:nvPr/>
        </p:nvSpPr>
        <p:spPr bwMode="auto">
          <a:xfrm>
            <a:off x="2286000" y="28194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3" name="Rectangle 19"/>
          <p:cNvSpPr>
            <a:spLocks noChangeArrowheads="1"/>
          </p:cNvSpPr>
          <p:nvPr/>
        </p:nvSpPr>
        <p:spPr bwMode="auto">
          <a:xfrm>
            <a:off x="6781800" y="3124200"/>
            <a:ext cx="990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>
              <a:defRPr/>
            </a:pPr>
            <a:r>
              <a:rPr lang="en-US" sz="5400" dirty="0" smtClean="0">
                <a:solidFill>
                  <a:srgbClr val="FF0000"/>
                </a:solidFill>
              </a:rPr>
              <a:t>Where</a:t>
            </a:r>
            <a:r>
              <a:rPr lang="en-US" sz="5400" i="1" dirty="0" smtClean="0">
                <a:solidFill>
                  <a:srgbClr val="FF0000"/>
                </a:solidFill>
              </a:rPr>
              <a:t> </a:t>
            </a:r>
            <a:r>
              <a:rPr lang="en-US" sz="5400" dirty="0" smtClean="0"/>
              <a:t>is it 10</a:t>
            </a:r>
            <a:r>
              <a:rPr lang="en-US" sz="5400" baseline="30000" dirty="0" smtClean="0"/>
              <a:t>o</a:t>
            </a:r>
            <a:r>
              <a:rPr lang="en-US" sz="5400" dirty="0" smtClean="0"/>
              <a:t> F Warmer</a:t>
            </a:r>
            <a:endParaRPr lang="en-US" sz="5400" dirty="0"/>
          </a:p>
        </p:txBody>
      </p:sp>
      <p:sp>
        <p:nvSpPr>
          <p:cNvPr id="26628" name="Content Placeholder 4"/>
          <p:cNvSpPr>
            <a:spLocks noGrp="1"/>
          </p:cNvSpPr>
          <p:nvPr>
            <p:ph idx="1"/>
          </p:nvPr>
        </p:nvSpPr>
        <p:spPr>
          <a:xfrm>
            <a:off x="5791200" y="3581400"/>
            <a:ext cx="3276600" cy="2819400"/>
          </a:xfrm>
          <a:solidFill>
            <a:schemeClr val="bg1"/>
          </a:solidFill>
        </p:spPr>
        <p:txBody>
          <a:bodyPr/>
          <a:lstStyle/>
          <a:p>
            <a:pPr>
              <a:buFontTx/>
              <a:buNone/>
            </a:pP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Denver </a:t>
            </a:r>
            <a:r>
              <a:rPr lang="en-US">
                <a:latin typeface="Wingdings" charset="0"/>
                <a:ea typeface="ＭＳ Ｐゴシック" charset="0"/>
                <a:cs typeface="Wingdings" charset="0"/>
              </a:rPr>
              <a:t> </a:t>
            </a: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/>
            </a:r>
            <a:br>
              <a:rPr lang="en-US">
                <a:latin typeface="News Gothic MT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Amarillo</a:t>
            </a:r>
          </a:p>
          <a:p>
            <a:pPr>
              <a:buFontTx/>
              <a:buNone/>
            </a:pP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Illinois </a:t>
            </a:r>
            <a:r>
              <a:rPr lang="en-US">
                <a:latin typeface="Wingdings" charset="0"/>
                <a:ea typeface="ＭＳ Ｐゴシック" charset="0"/>
                <a:cs typeface="Wingdings" charset="0"/>
              </a:rPr>
              <a:t></a:t>
            </a:r>
            <a:br>
              <a:rPr lang="en-US">
                <a:latin typeface="Wingdings" charset="0"/>
                <a:ea typeface="ＭＳ Ｐゴシック" charset="0"/>
                <a:cs typeface="Wingdings" charset="0"/>
              </a:rPr>
            </a:b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Mississippi</a:t>
            </a:r>
          </a:p>
          <a:p>
            <a:pPr>
              <a:buFontTx/>
              <a:buNone/>
            </a:pP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Washington</a:t>
            </a:r>
            <a:r>
              <a:rPr lang="en-US">
                <a:latin typeface="Wingdings" charset="0"/>
                <a:ea typeface="ＭＳ Ｐゴシック" charset="0"/>
                <a:cs typeface="Wingdings" charset="0"/>
              </a:rPr>
              <a:t></a:t>
            </a:r>
            <a:br>
              <a:rPr lang="en-US">
                <a:latin typeface="Wingdings" charset="0"/>
                <a:ea typeface="ＭＳ Ｐゴシック" charset="0"/>
                <a:cs typeface="Wingdings" charset="0"/>
              </a:rPr>
            </a:b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Tallahassee</a:t>
            </a:r>
          </a:p>
          <a:p>
            <a:pPr>
              <a:buFontTx/>
              <a:buNone/>
            </a:pPr>
            <a:endParaRPr lang="en-US">
              <a:latin typeface="News Gothic MT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362200" y="2971800"/>
            <a:ext cx="3244850" cy="1371600"/>
            <a:chOff x="2362200" y="2971800"/>
            <a:chExt cx="3245036" cy="1371600"/>
          </a:xfrm>
        </p:grpSpPr>
        <p:sp>
          <p:nvSpPr>
            <p:cNvPr id="43020" name="Oval 10"/>
            <p:cNvSpPr>
              <a:spLocks noChangeArrowheads="1"/>
            </p:cNvSpPr>
            <p:nvPr/>
          </p:nvSpPr>
          <p:spPr bwMode="auto">
            <a:xfrm>
              <a:off x="4191000" y="3733800"/>
              <a:ext cx="152400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1" name="Oval 11"/>
            <p:cNvSpPr>
              <a:spLocks noChangeArrowheads="1"/>
            </p:cNvSpPr>
            <p:nvPr/>
          </p:nvSpPr>
          <p:spPr bwMode="auto">
            <a:xfrm>
              <a:off x="2590800" y="3581400"/>
              <a:ext cx="152400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2" name="Oval 12"/>
            <p:cNvSpPr>
              <a:spLocks noChangeArrowheads="1"/>
            </p:cNvSpPr>
            <p:nvPr/>
          </p:nvSpPr>
          <p:spPr bwMode="auto">
            <a:xfrm>
              <a:off x="4724400" y="4191000"/>
              <a:ext cx="152400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26635" name="Straight Arrow Connector 14"/>
            <p:cNvCxnSpPr>
              <a:cxnSpLocks noChangeShapeType="1"/>
            </p:cNvCxnSpPr>
            <p:nvPr/>
          </p:nvCxnSpPr>
          <p:spPr bwMode="auto">
            <a:xfrm rot="16200000" flipH="1">
              <a:off x="2171700" y="3162300"/>
              <a:ext cx="631918" cy="250918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cxnSp>
          <p:nvCxnSpPr>
            <p:cNvPr id="26636" name="Straight Arrow Connector 15"/>
            <p:cNvCxnSpPr>
              <a:cxnSpLocks noChangeShapeType="1"/>
            </p:cNvCxnSpPr>
            <p:nvPr/>
          </p:nvCxnSpPr>
          <p:spPr bwMode="auto">
            <a:xfrm flipH="1">
              <a:off x="4854482" y="2971800"/>
              <a:ext cx="752754" cy="1241518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cxnSp>
          <p:nvCxnSpPr>
            <p:cNvPr id="26637" name="Straight Arrow Connector 16"/>
            <p:cNvCxnSpPr>
              <a:cxnSpLocks noChangeShapeType="1"/>
            </p:cNvCxnSpPr>
            <p:nvPr/>
          </p:nvCxnSpPr>
          <p:spPr bwMode="auto">
            <a:xfrm rot="5400000">
              <a:off x="3886994" y="3352800"/>
              <a:ext cx="761206" cy="794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</p:grp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04838" y="5638800"/>
            <a:ext cx="38147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800" b="1" i="1">
                <a:solidFill>
                  <a:srgbClr val="FF0000"/>
                </a:solidFill>
              </a:rPr>
              <a:t>Water? 	Crops?    </a:t>
            </a:r>
            <a:br>
              <a:rPr lang="en-US" sz="2800" b="1" i="1">
                <a:solidFill>
                  <a:srgbClr val="FF0000"/>
                </a:solidFill>
              </a:rPr>
            </a:br>
            <a:r>
              <a:rPr lang="en-US" sz="2800" b="1" i="1">
                <a:solidFill>
                  <a:srgbClr val="FF0000"/>
                </a:solidFill>
              </a:rPr>
              <a:t>Real Estate?     Health?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35200" y="762000"/>
            <a:ext cx="419377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rPr>
              <a:t>“</a:t>
            </a:r>
            <a:r>
              <a:rPr lang="en-US" sz="3600" b="1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rPr>
              <a:t>on </a:t>
            </a:r>
            <a:r>
              <a:rPr lang="en-US" sz="3600" b="1" smtClean="0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rPr>
              <a:t>the average</a:t>
            </a:r>
            <a:r>
              <a:rPr lang="en-US" sz="3600" b="1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rPr>
              <a:t>?”</a:t>
            </a:r>
          </a:p>
        </p:txBody>
      </p:sp>
      <p:sp>
        <p:nvSpPr>
          <p:cNvPr id="43019" name="Oval 7"/>
          <p:cNvSpPr>
            <a:spLocks noChangeArrowheads="1"/>
          </p:cNvSpPr>
          <p:nvPr/>
        </p:nvSpPr>
        <p:spPr bwMode="auto">
          <a:xfrm>
            <a:off x="5562600" y="28956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23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build="p" animBg="1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/>
          </p:cNvPicPr>
          <p:nvPr/>
        </p:nvPicPr>
        <p:blipFill>
          <a:blip r:embed="rId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27" b="13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295900" cy="15875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400" dirty="0">
                <a:ea typeface="ＭＳ Ｐゴシック" charset="0"/>
              </a:rPr>
              <a:t>A Region On the Edge</a:t>
            </a: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546100" y="1778000"/>
            <a:ext cx="438150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latin typeface="Arial Rounded MT Bold"/>
                <a:cs typeface="Arial Rounded MT Bold"/>
              </a:rPr>
              <a:t>Much of our region already receives only 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marginal precipitation</a:t>
            </a:r>
          </a:p>
          <a:p>
            <a:pPr eaLnBrk="1" hangingPunct="1"/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  <a:p>
            <a:pPr eaLnBrk="1" hangingPunct="1"/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Just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enough snow </a:t>
            </a:r>
            <a:r>
              <a:rPr lang="en-US" dirty="0">
                <a:latin typeface="Arial Rounded MT Bold"/>
                <a:cs typeface="Arial Rounded MT Bold"/>
              </a:rPr>
              <a:t>to support forests and reservoirs </a:t>
            </a:r>
            <a:endParaRPr lang="en-US" b="1" dirty="0">
              <a:solidFill>
                <a:srgbClr val="FF0000"/>
              </a:solidFill>
              <a:latin typeface="Arial Rounded MT Bold"/>
              <a:cs typeface="Arial Rounded MT Bold"/>
            </a:endParaRPr>
          </a:p>
          <a:p>
            <a:pPr eaLnBrk="1" hangingPunct="1"/>
            <a:endParaRPr lang="en-US" dirty="0">
              <a:latin typeface="Arial Rounded MT Bold"/>
              <a:cs typeface="Arial Rounded MT Bold"/>
            </a:endParaRP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Just enough irrigation </a:t>
            </a:r>
            <a:r>
              <a:rPr lang="en-US" dirty="0">
                <a:latin typeface="Arial Rounded MT Bold"/>
                <a:cs typeface="Arial Rounded MT Bold"/>
              </a:rPr>
              <a:t>water to support </a:t>
            </a:r>
            <a:r>
              <a:rPr lang="en-US" dirty="0" smtClean="0">
                <a:latin typeface="Arial Rounded MT Bold"/>
                <a:cs typeface="Arial Rounded MT Bold"/>
              </a:rPr>
              <a:t>agriculture</a:t>
            </a:r>
            <a:endParaRPr lang="en-US" dirty="0">
              <a:latin typeface="Arial Rounded MT Bold"/>
              <a:cs typeface="Arial Rounded MT Bold"/>
            </a:endParaRPr>
          </a:p>
          <a:p>
            <a:pPr eaLnBrk="1" hangingPunct="1"/>
            <a:endParaRPr lang="en-US" dirty="0">
              <a:latin typeface="Arial Rounded MT Bold"/>
              <a:cs typeface="Arial Rounded MT Bold"/>
            </a:endParaRPr>
          </a:p>
          <a:p>
            <a:pPr eaLnBrk="1" hangingPunct="1"/>
            <a:r>
              <a:rPr lang="en-US" dirty="0">
                <a:latin typeface="Arial Rounded MT Bold"/>
                <a:cs typeface="Arial Rounded MT Bold"/>
              </a:rPr>
              <a:t>Just enough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water to support 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5.3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million 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people</a:t>
            </a:r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5334000" y="63500"/>
            <a:ext cx="3784600" cy="6718300"/>
          </a:xfrm>
          <a:prstGeom prst="roundRect">
            <a:avLst>
              <a:gd name="adj" fmla="val 7606"/>
            </a:avLst>
          </a:prstGeom>
          <a:solidFill>
            <a:schemeClr val="bg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608" y="190500"/>
            <a:ext cx="3561992" cy="48514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5118461"/>
            <a:ext cx="3543300" cy="15617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76200"/>
            <a:ext cx="8534400" cy="762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  <a:ea typeface="ＭＳ Ｐゴシック" charset="0"/>
              </a:rPr>
              <a:t>Snowpack</a:t>
            </a:r>
            <a:endParaRPr lang="en-US" dirty="0">
              <a:solidFill>
                <a:srgbClr val="FF0000"/>
              </a:solidFill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451" y="834572"/>
            <a:ext cx="7745919" cy="50259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65314"/>
            <a:ext cx="7772400" cy="8998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Declining Snowpack</a:t>
            </a:r>
            <a:endParaRPr lang="en-US" sz="6000" dirty="0">
              <a:solidFill>
                <a:srgbClr val="0000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9968" y="5860500"/>
            <a:ext cx="7086600" cy="99749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20% less snowpack over 49 years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Less than 1 Fahrenheit average warming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34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307975"/>
            <a:ext cx="9601200" cy="716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-330200"/>
            <a:ext cx="9601200" cy="1168400"/>
          </a:xfrm>
        </p:spPr>
        <p:txBody>
          <a:bodyPr/>
          <a:lstStyle/>
          <a:p>
            <a:pPr>
              <a:defRPr/>
            </a:pPr>
            <a:r>
              <a:rPr lang="en-US" sz="6000" dirty="0" smtClean="0">
                <a:solidFill>
                  <a:srgbClr val="FF0000"/>
                </a:solidFill>
                <a:ea typeface="ＭＳ Ｐゴシック" charset="0"/>
              </a:rPr>
              <a:t>Economic Development</a:t>
            </a:r>
            <a:endParaRPr lang="en-US" sz="6000" dirty="0">
              <a:solidFill>
                <a:srgbClr val="FF0000"/>
              </a:solidFill>
              <a:ea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7500" y="1244600"/>
            <a:ext cx="8585200" cy="4431983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pPr marL="685800" indent="-685800">
              <a:spcBef>
                <a:spcPts val="1800"/>
              </a:spcBef>
              <a:buFont typeface="Arial"/>
              <a:buChar char="•"/>
            </a:pPr>
            <a:r>
              <a:rPr lang="en-US" sz="3600" dirty="0" smtClean="0">
                <a:latin typeface="Arial Rounded MT Bold"/>
                <a:cs typeface="Arial Rounded MT Bold"/>
              </a:rPr>
              <a:t>Urban water use in Colorado </a:t>
            </a:r>
            <a:r>
              <a:rPr lang="en-US" sz="36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currently about 17% </a:t>
            </a:r>
            <a:r>
              <a:rPr lang="en-US" sz="3600" dirty="0" smtClean="0">
                <a:latin typeface="Arial Rounded MT Bold"/>
                <a:cs typeface="Arial Rounded MT Bold"/>
              </a:rPr>
              <a:t>of total</a:t>
            </a:r>
          </a:p>
          <a:p>
            <a:pPr marL="685800" indent="-685800">
              <a:spcBef>
                <a:spcPts val="1800"/>
              </a:spcBef>
              <a:buFont typeface="Arial"/>
              <a:buChar char="•"/>
            </a:pPr>
            <a:r>
              <a:rPr lang="en-US" sz="3600" dirty="0" smtClean="0">
                <a:latin typeface="Arial Rounded MT Bold"/>
                <a:cs typeface="Arial Rounded MT Bold"/>
              </a:rPr>
              <a:t>Colorado projects 60% population </a:t>
            </a:r>
            <a:r>
              <a:rPr lang="en-US" sz="36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growth by 2050, to 8 million</a:t>
            </a:r>
          </a:p>
          <a:p>
            <a:pPr marL="685800" indent="-685800">
              <a:spcBef>
                <a:spcPts val="1800"/>
              </a:spcBef>
              <a:buFont typeface="Arial"/>
              <a:buChar char="•"/>
            </a:pPr>
            <a:r>
              <a:rPr lang="en-US" sz="3600" dirty="0" smtClean="0">
                <a:latin typeface="Arial Rounded MT Bold"/>
                <a:cs typeface="Arial Rounded MT Bold"/>
              </a:rPr>
              <a:t>Combined with </a:t>
            </a:r>
            <a:r>
              <a:rPr lang="en-US" sz="36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increased ET</a:t>
            </a:r>
            <a:r>
              <a:rPr lang="en-US" sz="3600" dirty="0" smtClean="0">
                <a:latin typeface="Arial Rounded MT Bold"/>
                <a:cs typeface="Arial Rounded MT Bold"/>
              </a:rPr>
              <a:t>, this will produce tremendous pressure for increased </a:t>
            </a:r>
            <a:r>
              <a:rPr lang="en-US" sz="36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diversion to cities</a:t>
            </a:r>
          </a:p>
        </p:txBody>
      </p:sp>
    </p:spTree>
    <p:extLst>
      <p:ext uri="{BB962C8B-B14F-4D97-AF65-F5344CB8AC3E}">
        <p14:creationId xmlns:p14="http://schemas.microsoft.com/office/powerpoint/2010/main" val="7518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Budgets</a:t>
            </a:r>
            <a:endParaRPr lang="en-US" dirty="0"/>
          </a:p>
        </p:txBody>
      </p:sp>
      <p:sp>
        <p:nvSpPr>
          <p:cNvPr id="6" name="Down Arrow 5"/>
          <p:cNvSpPr/>
          <p:nvPr/>
        </p:nvSpPr>
        <p:spPr bwMode="auto">
          <a:xfrm rot="10800000">
            <a:off x="6502400" y="1943100"/>
            <a:ext cx="1676400" cy="2857500"/>
          </a:xfrm>
          <a:prstGeom prst="downArrow">
            <a:avLst/>
          </a:prstGeom>
          <a:gradFill flip="none" rotWithShape="1">
            <a:gsLst>
              <a:gs pos="0">
                <a:srgbClr val="0310D4"/>
              </a:gs>
              <a:gs pos="77000">
                <a:srgbClr val="66EEFF"/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Down Arrow 6"/>
          <p:cNvSpPr/>
          <p:nvPr/>
        </p:nvSpPr>
        <p:spPr bwMode="auto">
          <a:xfrm>
            <a:off x="3467100" y="1917700"/>
            <a:ext cx="1676400" cy="2857500"/>
          </a:xfrm>
          <a:prstGeom prst="downArrow">
            <a:avLst/>
          </a:prstGeom>
          <a:gradFill flip="none" rotWithShape="1">
            <a:gsLst>
              <a:gs pos="0">
                <a:srgbClr val="0310D4"/>
              </a:gs>
              <a:gs pos="77000">
                <a:srgbClr val="66EEFF"/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48100" y="2654300"/>
            <a:ext cx="8902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In</a:t>
            </a:r>
            <a:endParaRPr lang="en-US" sz="60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91300" y="2806700"/>
            <a:ext cx="15568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Out</a:t>
            </a:r>
            <a:endParaRPr lang="en-US" sz="60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9400" y="5283200"/>
            <a:ext cx="855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Arial Rounded MT Bold"/>
                <a:cs typeface="Arial Rounded MT Bold"/>
              </a:rPr>
              <a:t>Drought is the </a:t>
            </a:r>
            <a:r>
              <a:rPr lang="en-US" sz="4800" i="1" dirty="0" smtClean="0">
                <a:latin typeface="Arial Rounded MT Bold"/>
                <a:cs typeface="Arial Rounded MT Bold"/>
              </a:rPr>
              <a:t>running sum </a:t>
            </a:r>
            <a:r>
              <a:rPr lang="en-US" sz="4800" dirty="0" smtClean="0">
                <a:latin typeface="Arial Rounded MT Bold"/>
                <a:cs typeface="Arial Rounded MT Bold"/>
              </a:rPr>
              <a:t/>
            </a:r>
            <a:br>
              <a:rPr lang="en-US" sz="4800" dirty="0" smtClean="0">
                <a:latin typeface="Arial Rounded MT Bold"/>
                <a:cs typeface="Arial Rounded MT Bold"/>
              </a:rPr>
            </a:br>
            <a:r>
              <a:rPr lang="en-US" sz="4800" dirty="0" smtClean="0">
                <a:latin typeface="Arial Rounded MT Bold"/>
                <a:cs typeface="Arial Rounded MT Bold"/>
              </a:rPr>
              <a:t>of water out minus water in</a:t>
            </a:r>
            <a:endParaRPr lang="en-US" sz="4800" dirty="0">
              <a:latin typeface="Arial Rounded MT Bold"/>
              <a:cs typeface="Arial Rounded MT 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30300" y="1181100"/>
            <a:ext cx="7111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Evaporative demand increases w/ temperature</a:t>
            </a:r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8427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r>
              <a:rPr lang="en-US" sz="6000" dirty="0" smtClean="0"/>
              <a:t>Droughts Past &amp; Future</a:t>
            </a:r>
            <a:endParaRPr lang="en-US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7" y="1168400"/>
            <a:ext cx="9102103" cy="50165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6769100" y="2209800"/>
            <a:ext cx="1691990" cy="1917700"/>
            <a:chOff x="6769100" y="2209800"/>
            <a:chExt cx="1691990" cy="1917700"/>
          </a:xfrm>
        </p:grpSpPr>
        <p:sp>
          <p:nvSpPr>
            <p:cNvPr id="5" name="TextBox 4"/>
            <p:cNvSpPr txBox="1"/>
            <p:nvPr/>
          </p:nvSpPr>
          <p:spPr>
            <a:xfrm>
              <a:off x="6769100" y="2679700"/>
              <a:ext cx="16919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Dust Bowl</a:t>
              </a:r>
              <a:endParaRPr lang="en-US" dirty="0">
                <a:solidFill>
                  <a:srgbClr val="FF0000"/>
                </a:solidFill>
                <a:latin typeface="Arial Rounded MT Bold"/>
                <a:cs typeface="Arial Rounded MT Bold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>
              <a:off x="7772400" y="3098800"/>
              <a:ext cx="12700" cy="102870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" name="Straight Arrow Connector 8"/>
            <p:cNvCxnSpPr/>
            <p:nvPr/>
          </p:nvCxnSpPr>
          <p:spPr bwMode="auto">
            <a:xfrm flipV="1">
              <a:off x="7759700" y="2209800"/>
              <a:ext cx="12700" cy="50800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1" name="Group 20"/>
          <p:cNvGrpSpPr/>
          <p:nvPr/>
        </p:nvGrpSpPr>
        <p:grpSpPr>
          <a:xfrm>
            <a:off x="846024" y="4991100"/>
            <a:ext cx="4094275" cy="474365"/>
            <a:chOff x="846024" y="4991100"/>
            <a:chExt cx="4094275" cy="474365"/>
          </a:xfrm>
        </p:grpSpPr>
        <p:sp>
          <p:nvSpPr>
            <p:cNvPr id="6" name="TextBox 5"/>
            <p:cNvSpPr txBox="1"/>
            <p:nvPr/>
          </p:nvSpPr>
          <p:spPr>
            <a:xfrm>
              <a:off x="846024" y="5003800"/>
              <a:ext cx="40942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Medieval </a:t>
              </a:r>
              <a:r>
                <a:rPr lang="en-US" dirty="0" err="1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Megadroughts</a:t>
              </a:r>
              <a:endParaRPr lang="en-US" dirty="0">
                <a:solidFill>
                  <a:srgbClr val="FF0000"/>
                </a:solidFill>
                <a:latin typeface="Arial Rounded MT Bold"/>
                <a:cs typeface="Arial Rounded MT Bold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>
              <a:off x="1600200" y="4991100"/>
              <a:ext cx="1320800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grpSp>
        <p:nvGrpSpPr>
          <p:cNvPr id="15" name="Group 14"/>
          <p:cNvGrpSpPr/>
          <p:nvPr/>
        </p:nvGrpSpPr>
        <p:grpSpPr>
          <a:xfrm>
            <a:off x="660400" y="1257300"/>
            <a:ext cx="7416800" cy="461665"/>
            <a:chOff x="660400" y="1257300"/>
            <a:chExt cx="7416800" cy="461665"/>
          </a:xfrm>
        </p:grpSpPr>
        <p:cxnSp>
          <p:nvCxnSpPr>
            <p:cNvPr id="11" name="Straight Arrow Connector 10"/>
            <p:cNvCxnSpPr/>
            <p:nvPr/>
          </p:nvCxnSpPr>
          <p:spPr bwMode="auto">
            <a:xfrm>
              <a:off x="660400" y="1422400"/>
              <a:ext cx="7416800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DDA435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3" name="TextBox 2"/>
            <p:cNvSpPr txBox="1"/>
            <p:nvPr/>
          </p:nvSpPr>
          <p:spPr>
            <a:xfrm>
              <a:off x="3276600" y="1257300"/>
              <a:ext cx="1711276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DDA435"/>
                  </a:solidFill>
                  <a:latin typeface="Arial Rounded MT Bold"/>
                  <a:cs typeface="Arial Rounded MT Bold"/>
                </a:rPr>
                <a:t>Tree rings</a:t>
              </a:r>
              <a:endParaRPr lang="en-US" b="1" dirty="0">
                <a:solidFill>
                  <a:srgbClr val="DDA435"/>
                </a:solidFill>
                <a:latin typeface="Arial Rounded MT Bold"/>
                <a:cs typeface="Arial Rounded MT Bold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604000" y="5016500"/>
            <a:ext cx="1498600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Climate models</a:t>
            </a:r>
            <a:endParaRPr lang="en-US" b="1" dirty="0">
              <a:solidFill>
                <a:srgbClr val="3366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3467100" y="2717800"/>
            <a:ext cx="2501900" cy="5207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7800" y="6235700"/>
            <a:ext cx="8686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Coming droughts </a:t>
            </a:r>
            <a:r>
              <a:rPr lang="en-US" b="1" i="1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much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 worse than any in past 1000 years</a:t>
            </a:r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69478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z="5200" dirty="0" smtClean="0"/>
              <a:t>Warming Promotes Wildfire</a:t>
            </a:r>
            <a:endParaRPr lang="en-US" sz="5200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5400" y="889000"/>
            <a:ext cx="48133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514350" indent="-514350" eaLnBrk="1" hangingPunct="1">
              <a:buClr>
                <a:srgbClr val="000000"/>
              </a:buClr>
              <a:buFont typeface="+mj-lt"/>
              <a:buAutoNum type="arabicPeriod"/>
            </a:pPr>
            <a:r>
              <a:rPr lang="en-US" dirty="0" smtClean="0">
                <a:ea typeface="ＭＳ Ｐゴシック" charset="0"/>
              </a:rPr>
              <a:t>Warmer air increases </a:t>
            </a:r>
            <a:r>
              <a:rPr lang="en-US" dirty="0" smtClean="0">
                <a:solidFill>
                  <a:srgbClr val="FF0000"/>
                </a:solidFill>
                <a:ea typeface="ＭＳ Ｐゴシック" charset="0"/>
              </a:rPr>
              <a:t>evaporative demand </a:t>
            </a:r>
            <a:r>
              <a:rPr lang="en-US" dirty="0" smtClean="0">
                <a:ea typeface="ＭＳ Ｐゴシック" charset="0"/>
              </a:rPr>
              <a:t>on forests</a:t>
            </a:r>
            <a:endParaRPr lang="en-US" dirty="0" smtClean="0">
              <a:solidFill>
                <a:srgbClr val="FF0000"/>
              </a:solidFill>
              <a:ea typeface="ＭＳ Ｐゴシック" charset="0"/>
            </a:endParaRPr>
          </a:p>
          <a:p>
            <a:pPr marL="514350" indent="-514350" eaLnBrk="1" hangingPunct="1">
              <a:buClr>
                <a:srgbClr val="000000"/>
              </a:buClr>
              <a:buFont typeface="+mj-lt"/>
              <a:buAutoNum type="arabicPeriod"/>
            </a:pPr>
            <a:r>
              <a:rPr lang="en-US" dirty="0" smtClean="0">
                <a:ea typeface="ＭＳ Ｐゴシック" charset="0"/>
              </a:rPr>
              <a:t>Longer </a:t>
            </a:r>
            <a:r>
              <a:rPr lang="en-US" dirty="0" smtClean="0">
                <a:solidFill>
                  <a:srgbClr val="FF0000"/>
                </a:solidFill>
                <a:ea typeface="ＭＳ Ｐゴシック" charset="0"/>
              </a:rPr>
              <a:t>warm season</a:t>
            </a:r>
            <a:r>
              <a:rPr lang="en-US" dirty="0" smtClean="0">
                <a:ea typeface="ＭＳ Ｐゴシック" charset="0"/>
              </a:rPr>
              <a:t> </a:t>
            </a:r>
            <a:r>
              <a:rPr lang="en-US" dirty="0">
                <a:ea typeface="ＭＳ Ｐゴシック" charset="0"/>
              </a:rPr>
              <a:t>depletes soil moisture</a:t>
            </a:r>
          </a:p>
          <a:p>
            <a:pPr marL="514350" indent="-514350" eaLnBrk="1" hangingPunct="1">
              <a:buClr>
                <a:srgbClr val="000000"/>
              </a:buClr>
              <a:buFont typeface="+mj-lt"/>
              <a:buAutoNum type="arabicPeriod"/>
            </a:pPr>
            <a:r>
              <a:rPr lang="en-US" dirty="0" smtClean="0">
                <a:ea typeface="ＭＳ Ｐゴシック" charset="0"/>
              </a:rPr>
              <a:t>More frequent extremely </a:t>
            </a:r>
            <a:r>
              <a:rPr lang="en-US" dirty="0" smtClean="0">
                <a:solidFill>
                  <a:srgbClr val="FF0000"/>
                </a:solidFill>
                <a:ea typeface="ＭＳ Ｐゴシック" charset="0"/>
              </a:rPr>
              <a:t>hot, dry, windy days </a:t>
            </a:r>
            <a:r>
              <a:rPr lang="en-US" dirty="0" smtClean="0">
                <a:ea typeface="ＭＳ Ｐゴシック" charset="0"/>
              </a:rPr>
              <a:t>when fires are uncontrollable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1000"/>
                    </a14:imgEffect>
                  </a14:imgLayer>
                </a14:imgProps>
              </a:ext>
            </a:extLst>
          </a:blip>
          <a:srcRect l="10356" t="31730" b="4328"/>
          <a:stretch/>
        </p:blipFill>
        <p:spPr>
          <a:xfrm>
            <a:off x="114300" y="5054600"/>
            <a:ext cx="4483100" cy="16891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648200" y="1041400"/>
            <a:ext cx="4553350" cy="5592465"/>
            <a:chOff x="4648200" y="1168400"/>
            <a:chExt cx="4553350" cy="5592465"/>
          </a:xfrm>
        </p:grpSpPr>
        <p:grpSp>
          <p:nvGrpSpPr>
            <p:cNvPr id="4" name="Group 3"/>
            <p:cNvGrpSpPr/>
            <p:nvPr/>
          </p:nvGrpSpPr>
          <p:grpSpPr>
            <a:xfrm>
              <a:off x="4699000" y="1587500"/>
              <a:ext cx="4318000" cy="4686300"/>
              <a:chOff x="4699000" y="1816100"/>
              <a:chExt cx="4318000" cy="4686300"/>
            </a:xfrm>
          </p:grpSpPr>
          <p:pic>
            <p:nvPicPr>
              <p:cNvPr id="2" name="Picture 1" descr="Slide0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89" t="26481" r="1389" b="5185"/>
              <a:stretch/>
            </p:blipFill>
            <p:spPr>
              <a:xfrm>
                <a:off x="4699000" y="1816100"/>
                <a:ext cx="4318000" cy="4686300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7785100" y="4305300"/>
                <a:ext cx="6633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FF00"/>
                    </a:solidFill>
                  </a:rPr>
                  <a:t>656%</a:t>
                </a:r>
                <a:endParaRPr lang="en-US" sz="16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6273800" y="3009900"/>
                <a:ext cx="6633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FF00"/>
                    </a:solidFill>
                  </a:rPr>
                  <a:t>656%</a:t>
                </a:r>
                <a:endParaRPr lang="en-US" sz="1600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6070600" y="6299200"/>
              <a:ext cx="15538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0000FF"/>
                  </a:solidFill>
                </a:rPr>
                <a:t>NRC 2011</a:t>
              </a:r>
              <a:endParaRPr lang="en-US" i="1" dirty="0">
                <a:solidFill>
                  <a:srgbClr val="0000FF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48200" y="1168400"/>
              <a:ext cx="45533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0000FF"/>
                  </a:solidFill>
                </a:rPr>
                <a:t>Projected Increase </a:t>
              </a:r>
              <a:r>
                <a:rPr lang="en-US" i="1" dirty="0">
                  <a:solidFill>
                    <a:srgbClr val="0000FF"/>
                  </a:solidFill>
                </a:rPr>
                <a:t>in </a:t>
              </a:r>
              <a:r>
                <a:rPr lang="en-US" i="1" dirty="0" smtClean="0">
                  <a:solidFill>
                    <a:srgbClr val="0000FF"/>
                  </a:solidFill>
                </a:rPr>
                <a:t>Area Burned</a:t>
              </a:r>
              <a:endParaRPr lang="en-US" i="1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345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nghai.1990-2012.anima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3683"/>
            <a:ext cx="9154618" cy="55843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400"/>
            <a:ext cx="8534400" cy="1447800"/>
          </a:xfrm>
        </p:spPr>
        <p:txBody>
          <a:bodyPr/>
          <a:lstStyle/>
          <a:p>
            <a:r>
              <a:rPr lang="en-US" dirty="0" smtClean="0"/>
              <a:t>Billions and Billions</a:t>
            </a:r>
            <a:br>
              <a:rPr lang="en-US" dirty="0" smtClean="0"/>
            </a:br>
            <a:r>
              <a:rPr lang="en-US" sz="4800" dirty="0" smtClean="0"/>
              <a:t>Shanghai 1991 and 2012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98500" y="1511300"/>
            <a:ext cx="7772400" cy="4572000"/>
          </a:xfrm>
        </p:spPr>
        <p:txBody>
          <a:bodyPr/>
          <a:lstStyle/>
          <a:p>
            <a:r>
              <a:rPr lang="en-US" dirty="0" smtClean="0"/>
              <a:t>Currently 7 billion people on Earth </a:t>
            </a:r>
            <a:br>
              <a:rPr lang="en-US" dirty="0" smtClean="0"/>
            </a:br>
            <a:r>
              <a:rPr lang="en-US" dirty="0" smtClean="0"/>
              <a:t>but only 1 billion use lots of energy</a:t>
            </a:r>
          </a:p>
          <a:p>
            <a:r>
              <a:rPr lang="en-US" dirty="0" smtClean="0"/>
              <a:t>Rapid development to 4 billion </a:t>
            </a:r>
            <a:br>
              <a:rPr lang="en-US" dirty="0" smtClean="0"/>
            </a:br>
            <a:r>
              <a:rPr lang="en-US" dirty="0" smtClean="0"/>
              <a:t>energy users over coming decades</a:t>
            </a:r>
          </a:p>
          <a:p>
            <a:r>
              <a:rPr lang="en-US" dirty="0" smtClean="0"/>
              <a:t>Population growth only 30% but </a:t>
            </a:r>
            <a:br>
              <a:rPr lang="en-US" dirty="0" smtClean="0"/>
            </a:br>
            <a:r>
              <a:rPr lang="en-US" dirty="0" smtClean="0"/>
              <a:t>energy growth 300% by 2100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54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800" y="152400"/>
            <a:ext cx="7378700" cy="6146800"/>
          </a:xfrm>
        </p:spPr>
        <p:txBody>
          <a:bodyPr/>
          <a:lstStyle/>
          <a:p>
            <a:pPr algn="l">
              <a:lnSpc>
                <a:spcPct val="130000"/>
              </a:lnSpc>
              <a:spcBef>
                <a:spcPts val="5400"/>
              </a:spcBef>
              <a:buFont typeface="+mj-lt"/>
              <a:buAutoNum type="arabicPeriod"/>
              <a:defRPr/>
            </a:pPr>
            <a:r>
              <a:rPr lang="en-US" sz="9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 Simple</a:t>
            </a: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/>
            </a:r>
            <a:b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96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Serious</a:t>
            </a:r>
            <a:br>
              <a:rPr lang="en-US" sz="96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 Solvable</a:t>
            </a:r>
            <a:endParaRPr lang="en-US" sz="96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273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7" descr="graph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1792288"/>
            <a:ext cx="3925888" cy="434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Content Placeholder 2"/>
          <p:cNvSpPr>
            <a:spLocks noGrp="1"/>
          </p:cNvSpPr>
          <p:nvPr>
            <p:ph idx="1"/>
          </p:nvPr>
        </p:nvSpPr>
        <p:spPr>
          <a:xfrm>
            <a:off x="-34925" y="2312988"/>
            <a:ext cx="3806825" cy="3630612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>
                <a:ea typeface="ＭＳ Ｐゴシック" charset="0"/>
              </a:rPr>
              <a:t>If China and India industrialize with coal, CO</a:t>
            </a:r>
            <a:r>
              <a:rPr lang="en-US" baseline="-25000" dirty="0">
                <a:ea typeface="ＭＳ Ｐゴシック" charset="0"/>
              </a:rPr>
              <a:t>2</a:t>
            </a:r>
            <a:r>
              <a:rPr lang="en-US" dirty="0">
                <a:ea typeface="ＭＳ Ｐゴシック" charset="0"/>
              </a:rPr>
              <a:t> will rise to </a:t>
            </a:r>
            <a:r>
              <a:rPr lang="en-US" b="1" dirty="0" smtClean="0">
                <a:solidFill>
                  <a:srgbClr val="FF0000"/>
                </a:solidFill>
                <a:ea typeface="ＭＳ Ｐゴシック" charset="0"/>
              </a:rPr>
              <a:t>4x </a:t>
            </a:r>
            <a:r>
              <a:rPr lang="en-US" b="1" dirty="0">
                <a:solidFill>
                  <a:srgbClr val="FF0000"/>
                </a:solidFill>
                <a:ea typeface="ＭＳ Ｐゴシック" charset="0"/>
              </a:rPr>
              <a:t>preindustrial</a:t>
            </a:r>
          </a:p>
          <a:p>
            <a:pPr>
              <a:spcAft>
                <a:spcPts val="1200"/>
              </a:spcAft>
            </a:pPr>
            <a:r>
              <a:rPr lang="en-US" dirty="0">
                <a:ea typeface="ＭＳ Ｐゴシック" charset="0"/>
              </a:rPr>
              <a:t>Extra CO</a:t>
            </a:r>
            <a:r>
              <a:rPr lang="en-US" baseline="-25000" dirty="0">
                <a:ea typeface="ＭＳ Ｐゴシック" charset="0"/>
              </a:rPr>
              <a:t>2</a:t>
            </a:r>
            <a:r>
              <a:rPr lang="en-US" dirty="0">
                <a:ea typeface="ＭＳ Ｐゴシック" charset="0"/>
              </a:rPr>
              <a:t> will last for </a:t>
            </a:r>
            <a:r>
              <a:rPr lang="en-US" b="1" dirty="0">
                <a:solidFill>
                  <a:srgbClr val="FF0000"/>
                </a:solidFill>
                <a:ea typeface="ＭＳ Ｐゴシック" charset="0"/>
              </a:rPr>
              <a:t>millennia </a:t>
            </a: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after coal is gone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33488" y="6211669"/>
            <a:ext cx="719146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 smtClean="0">
                <a:solidFill>
                  <a:srgbClr val="FF0000"/>
                </a:solidFill>
                <a:latin typeface="Arial Rounded MT Bold"/>
                <a:ea typeface="ＭＳ Ｐゴシック" charset="-128"/>
                <a:cs typeface="Arial Rounded MT Bold"/>
              </a:rPr>
              <a:t>Thermostat only turns one way!</a:t>
            </a:r>
            <a:endParaRPr lang="en-US" sz="3600" dirty="0">
              <a:solidFill>
                <a:srgbClr val="FF0000"/>
              </a:solidFill>
              <a:latin typeface="Arial Rounded MT Bold"/>
              <a:ea typeface="ＭＳ Ｐゴシック" charset="-128"/>
              <a:cs typeface="Arial Rounded MT Bold"/>
            </a:endParaRPr>
          </a:p>
        </p:txBody>
      </p:sp>
      <p:sp>
        <p:nvSpPr>
          <p:cNvPr id="35844" name="TextBox 5"/>
          <p:cNvSpPr txBox="1">
            <a:spLocks noChangeArrowheads="1"/>
          </p:cNvSpPr>
          <p:nvPr/>
        </p:nvSpPr>
        <p:spPr bwMode="auto">
          <a:xfrm rot="-5400000">
            <a:off x="3629819" y="2531269"/>
            <a:ext cx="169862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CO</a:t>
            </a:r>
            <a:r>
              <a:rPr lang="en-US" baseline="-25000">
                <a:latin typeface="Arial" charset="0"/>
                <a:cs typeface="Arial" charset="0"/>
              </a:rPr>
              <a:t>2</a:t>
            </a:r>
            <a:r>
              <a:rPr lang="en-US">
                <a:latin typeface="Arial" charset="0"/>
                <a:cs typeface="Arial" charset="0"/>
              </a:rPr>
              <a:t> (ppm)</a:t>
            </a:r>
          </a:p>
        </p:txBody>
      </p:sp>
      <p:sp>
        <p:nvSpPr>
          <p:cNvPr id="35845" name="TextBox 6"/>
          <p:cNvSpPr txBox="1">
            <a:spLocks noChangeArrowheads="1"/>
          </p:cNvSpPr>
          <p:nvPr/>
        </p:nvSpPr>
        <p:spPr bwMode="auto">
          <a:xfrm rot="-5400000">
            <a:off x="4052094" y="4760119"/>
            <a:ext cx="1068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GtC/yr</a:t>
            </a:r>
          </a:p>
        </p:txBody>
      </p:sp>
      <p:sp>
        <p:nvSpPr>
          <p:cNvPr id="35846" name="TextBox 7"/>
          <p:cNvSpPr txBox="1">
            <a:spLocks noChangeArrowheads="1"/>
          </p:cNvSpPr>
          <p:nvPr/>
        </p:nvSpPr>
        <p:spPr bwMode="auto">
          <a:xfrm rot="-5400000">
            <a:off x="7313613" y="2771775"/>
            <a:ext cx="2690812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Warming (Celsius) </a:t>
            </a:r>
          </a:p>
        </p:txBody>
      </p:sp>
      <p:sp>
        <p:nvSpPr>
          <p:cNvPr id="35847" name="TextBox 8"/>
          <p:cNvSpPr txBox="1">
            <a:spLocks noChangeArrowheads="1"/>
          </p:cNvSpPr>
          <p:nvPr/>
        </p:nvSpPr>
        <p:spPr bwMode="auto">
          <a:xfrm>
            <a:off x="6065838" y="1985963"/>
            <a:ext cx="7572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1726FF"/>
                </a:solidFill>
                <a:latin typeface="Arial" charset="0"/>
                <a:cs typeface="Arial" charset="0"/>
              </a:rPr>
              <a:t>CO</a:t>
            </a:r>
            <a:r>
              <a:rPr lang="en-US" baseline="-25000">
                <a:solidFill>
                  <a:srgbClr val="1726FF"/>
                </a:solidFill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35848" name="TextBox 9"/>
          <p:cNvSpPr txBox="1">
            <a:spLocks noChangeArrowheads="1"/>
          </p:cNvSpPr>
          <p:nvPr/>
        </p:nvSpPr>
        <p:spPr bwMode="auto">
          <a:xfrm>
            <a:off x="6686550" y="2611438"/>
            <a:ext cx="135255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  <a:latin typeface="Arial" charset="0"/>
                <a:cs typeface="Arial" charset="0"/>
              </a:rPr>
              <a:t>warming</a:t>
            </a:r>
          </a:p>
        </p:txBody>
      </p:sp>
      <p:sp>
        <p:nvSpPr>
          <p:cNvPr id="35849" name="TextBox 10"/>
          <p:cNvSpPr txBox="1">
            <a:spLocks noChangeArrowheads="1"/>
          </p:cNvSpPr>
          <p:nvPr/>
        </p:nvSpPr>
        <p:spPr bwMode="auto">
          <a:xfrm>
            <a:off x="6208713" y="5967413"/>
            <a:ext cx="78422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year</a:t>
            </a:r>
          </a:p>
        </p:txBody>
      </p:sp>
      <p:sp>
        <p:nvSpPr>
          <p:cNvPr id="30" name="TextBox 29"/>
          <p:cNvSpPr txBox="1"/>
          <p:nvPr/>
        </p:nvSpPr>
        <p:spPr bwMode="auto">
          <a:xfrm>
            <a:off x="5302250" y="4186238"/>
            <a:ext cx="1262063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  <a:t>you are</a:t>
            </a:r>
          </a:p>
          <a:p>
            <a:pPr algn="ctr"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  <a:t>here</a:t>
            </a:r>
          </a:p>
        </p:txBody>
      </p:sp>
      <p:sp>
        <p:nvSpPr>
          <p:cNvPr id="35851" name="Oval 12"/>
          <p:cNvSpPr>
            <a:spLocks noChangeArrowheads="1"/>
          </p:cNvSpPr>
          <p:nvPr/>
        </p:nvSpPr>
        <p:spPr bwMode="auto">
          <a:xfrm>
            <a:off x="6335713" y="3095625"/>
            <a:ext cx="165100" cy="1651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52" name="Oval 13"/>
          <p:cNvSpPr>
            <a:spLocks noChangeArrowheads="1"/>
          </p:cNvSpPr>
          <p:nvPr/>
        </p:nvSpPr>
        <p:spPr bwMode="auto">
          <a:xfrm>
            <a:off x="6323013" y="5302250"/>
            <a:ext cx="165100" cy="1651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b="1"/>
          </a:p>
        </p:txBody>
      </p:sp>
      <p:sp>
        <p:nvSpPr>
          <p:cNvPr id="35853" name="Oval 14"/>
          <p:cNvSpPr>
            <a:spLocks noChangeArrowheads="1"/>
          </p:cNvSpPr>
          <p:nvPr/>
        </p:nvSpPr>
        <p:spPr bwMode="auto">
          <a:xfrm>
            <a:off x="6329363" y="3063875"/>
            <a:ext cx="165100" cy="1651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35854" name="Straight Arrow Connector 20"/>
          <p:cNvCxnSpPr>
            <a:cxnSpLocks noChangeShapeType="1"/>
          </p:cNvCxnSpPr>
          <p:nvPr/>
        </p:nvCxnSpPr>
        <p:spPr bwMode="auto">
          <a:xfrm rot="5400000" flipH="1" flipV="1">
            <a:off x="5565775" y="3514726"/>
            <a:ext cx="1062037" cy="582612"/>
          </a:xfrm>
          <a:prstGeom prst="straightConnector1">
            <a:avLst/>
          </a:prstGeom>
          <a:noFill/>
          <a:ln w="38100">
            <a:solidFill>
              <a:srgbClr val="00CC99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5855" name="Straight Arrow Connector 21"/>
          <p:cNvCxnSpPr>
            <a:cxnSpLocks noChangeShapeType="1"/>
            <a:endCxn id="35852" idx="1"/>
          </p:cNvCxnSpPr>
          <p:nvPr/>
        </p:nvCxnSpPr>
        <p:spPr bwMode="auto">
          <a:xfrm rot="16200000" flipH="1">
            <a:off x="5957094" y="4936331"/>
            <a:ext cx="441325" cy="341313"/>
          </a:xfrm>
          <a:prstGeom prst="straightConnector1">
            <a:avLst/>
          </a:prstGeom>
          <a:noFill/>
          <a:ln w="38100">
            <a:solidFill>
              <a:srgbClr val="00CC99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1" name="Rectangle 1"/>
          <p:cNvSpPr>
            <a:spLocks noGrp="1" noChangeArrowheads="1"/>
          </p:cNvSpPr>
          <p:nvPr>
            <p:ph type="title"/>
          </p:nvPr>
        </p:nvSpPr>
        <p:spPr>
          <a:xfrm>
            <a:off x="303213" y="0"/>
            <a:ext cx="8537575" cy="714375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</a:rPr>
              <a:t>Common Myth #2</a:t>
            </a:r>
          </a:p>
        </p:txBody>
      </p:sp>
      <p:sp>
        <p:nvSpPr>
          <p:cNvPr id="35857" name="Rectangle 2"/>
          <p:cNvSpPr txBox="1">
            <a:spLocks noChangeArrowheads="1"/>
          </p:cNvSpPr>
          <p:nvPr/>
        </p:nvSpPr>
        <p:spPr bwMode="auto">
          <a:xfrm>
            <a:off x="241300" y="830263"/>
            <a:ext cx="870585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116994"/>
          <a:lstStyle>
            <a:lvl1pPr marL="573088" indent="-5334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ja-JP" altLang="en-US" sz="2800" i="1" dirty="0">
                <a:latin typeface="Arial Rounded MT Bold"/>
                <a:cs typeface="Arial Rounded MT Bold"/>
              </a:rPr>
              <a:t>“</a:t>
            </a:r>
            <a:r>
              <a:rPr lang="en-US" altLang="ja-JP" sz="2800" i="1" dirty="0">
                <a:latin typeface="Arial Rounded MT Bold"/>
                <a:cs typeface="Arial Rounded MT Bold"/>
              </a:rPr>
              <a:t>When we reduce or stop burning fossil fuel, CO</a:t>
            </a:r>
            <a:r>
              <a:rPr lang="en-US" altLang="ja-JP" sz="2800" i="1" baseline="-20000" dirty="0">
                <a:latin typeface="Arial Rounded MT Bold"/>
                <a:cs typeface="Arial Rounded MT Bold"/>
              </a:rPr>
              <a:t>2</a:t>
            </a:r>
            <a:r>
              <a:rPr lang="en-US" altLang="ja-JP" sz="2800" i="1" dirty="0">
                <a:latin typeface="Arial Rounded MT Bold"/>
                <a:cs typeface="Arial Rounded MT Bold"/>
              </a:rPr>
              <a:t> will go away and things will go back to normal</a:t>
            </a:r>
            <a:r>
              <a:rPr lang="ja-JP" altLang="en-US" sz="2800" i="1" dirty="0">
                <a:latin typeface="Arial Rounded MT Bold"/>
                <a:cs typeface="Arial Rounded MT Bold"/>
              </a:rPr>
              <a:t>”</a:t>
            </a:r>
            <a:endParaRPr lang="en-US" sz="2800" i="1" dirty="0">
              <a:latin typeface="Arial Rounded MT Bold"/>
              <a:cs typeface="Arial Rounded MT Bold"/>
            </a:endParaRPr>
          </a:p>
        </p:txBody>
      </p:sp>
      <p:sp>
        <p:nvSpPr>
          <p:cNvPr id="35858" name="TextBox 9"/>
          <p:cNvSpPr txBox="1">
            <a:spLocks noChangeArrowheads="1"/>
          </p:cNvSpPr>
          <p:nvPr/>
        </p:nvSpPr>
        <p:spPr bwMode="auto">
          <a:xfrm>
            <a:off x="6989763" y="4449763"/>
            <a:ext cx="16621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  <a:latin typeface="Arial" charset="0"/>
                <a:cs typeface="Arial" charset="0"/>
              </a:rPr>
              <a:t>emissions</a:t>
            </a:r>
          </a:p>
        </p:txBody>
      </p:sp>
    </p:spTree>
    <p:extLst>
      <p:ext uri="{BB962C8B-B14F-4D97-AF65-F5344CB8AC3E}">
        <p14:creationId xmlns:p14="http://schemas.microsoft.com/office/powerpoint/2010/main" val="129756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build="p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800" y="152400"/>
            <a:ext cx="7378700" cy="6146800"/>
          </a:xfrm>
        </p:spPr>
        <p:txBody>
          <a:bodyPr/>
          <a:lstStyle/>
          <a:p>
            <a:pPr algn="l">
              <a:lnSpc>
                <a:spcPct val="130000"/>
              </a:lnSpc>
              <a:spcBef>
                <a:spcPts val="5400"/>
              </a:spcBef>
              <a:buFont typeface="+mj-lt"/>
              <a:buAutoNum type="arabicPeriod"/>
              <a:defRPr/>
            </a:pPr>
            <a:r>
              <a:rPr lang="en-US" sz="9600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 Simple</a:t>
            </a:r>
            <a:br>
              <a:rPr lang="en-US" sz="9600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9600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Serious</a:t>
            </a:r>
            <a:br>
              <a:rPr lang="en-US" sz="9600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 Solvable</a:t>
            </a:r>
            <a:endParaRPr lang="en-US" sz="96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175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ilding.sect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731520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5912736" y="2789904"/>
            <a:ext cx="3451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Arial Rounded MT Bold"/>
                <a:cs typeface="Arial Rounded MT Bold"/>
              </a:rPr>
              <a:t>$4.5 TRILLION</a:t>
            </a:r>
            <a:endParaRPr lang="en-US" sz="3600" dirty="0">
              <a:solidFill>
                <a:srgbClr val="008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303213" y="0"/>
            <a:ext cx="8537575" cy="1041400"/>
          </a:xfrm>
          <a:prstGeom prst="rect">
            <a:avLst/>
          </a:prstGeo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ea typeface="ＭＳ Ｐゴシック" charset="-128"/>
                <a:cs typeface="Arial Rounded MT Bo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9pPr>
          </a:lstStyle>
          <a:p>
            <a:pPr marL="39688" eaLnBrk="1" hangingPunct="1">
              <a:defRPr/>
            </a:pPr>
            <a:r>
              <a:rPr lang="en-US" sz="6000" dirty="0" smtClean="0">
                <a:ea typeface="ＭＳ Ｐゴシック" charset="0"/>
                <a:cs typeface="ＭＳ Ｐゴシック" charset="0"/>
              </a:rPr>
              <a:t>Efficient Architects!</a:t>
            </a:r>
            <a:endParaRPr lang="en-US" sz="6000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07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8508" y="1130300"/>
            <a:ext cx="5415491" cy="2730500"/>
          </a:xfrm>
          <a:prstGeom prst="rect">
            <a:avLst/>
          </a:prstGeom>
        </p:spPr>
      </p:pic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303213" y="0"/>
            <a:ext cx="8537575" cy="1041400"/>
          </a:xfrm>
          <a:prstGeom prst="rect">
            <a:avLst/>
          </a:prstGeo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ea typeface="ＭＳ Ｐゴシック" charset="-128"/>
                <a:cs typeface="Arial Rounded MT Bo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9pPr>
          </a:lstStyle>
          <a:p>
            <a:pPr marL="39688" eaLnBrk="1" hangingPunct="1">
              <a:defRPr/>
            </a:pPr>
            <a:r>
              <a:rPr lang="en-US" sz="6000" dirty="0" smtClean="0">
                <a:ea typeface="ＭＳ Ｐゴシック" charset="0"/>
                <a:cs typeface="ＭＳ Ｐゴシック" charset="0"/>
              </a:rPr>
              <a:t>Predictions </a:t>
            </a:r>
            <a:r>
              <a:rPr lang="en-US" sz="6000" dirty="0" err="1" smtClean="0">
                <a:ea typeface="ＭＳ Ｐゴシック" charset="0"/>
                <a:cs typeface="ＭＳ Ｐゴシック" charset="0"/>
              </a:rPr>
              <a:t>vs</a:t>
            </a:r>
            <a:r>
              <a:rPr lang="en-US" sz="6000" dirty="0" smtClean="0">
                <a:ea typeface="ＭＳ Ｐゴシック" charset="0"/>
                <a:cs typeface="ＭＳ Ｐゴシック" charset="0"/>
              </a:rPr>
              <a:t> Reality</a:t>
            </a:r>
            <a:endParaRPr lang="en-US" sz="60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0861" y="4140200"/>
            <a:ext cx="5413139" cy="2717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57700" y="876300"/>
            <a:ext cx="1795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SOLAR</a:t>
            </a:r>
            <a:endParaRPr lang="en-US" sz="36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21200" y="3695700"/>
            <a:ext cx="14546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WIND</a:t>
            </a:r>
            <a:endParaRPr lang="en-US" sz="36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1130300"/>
            <a:ext cx="3733800" cy="5334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spcBef>
                <a:spcPts val="2950"/>
              </a:spcBef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Year after year, the International Energy Agency predicts very slow penetration of renewable energy</a:t>
            </a:r>
          </a:p>
          <a:p>
            <a:pPr>
              <a:spcBef>
                <a:spcPts val="2950"/>
              </a:spcBef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 Year after year, they’re </a:t>
            </a:r>
            <a:r>
              <a:rPr lang="en-US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WAY wrong!</a:t>
            </a:r>
          </a:p>
          <a:p>
            <a:pPr>
              <a:spcBef>
                <a:spcPts val="2950"/>
              </a:spcBef>
            </a:pPr>
            <a:r>
              <a:rPr lang="en-US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371249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7004"/>
          <a:stretch/>
        </p:blipFill>
        <p:spPr>
          <a:xfrm>
            <a:off x="0" y="1473199"/>
            <a:ext cx="8178800" cy="54350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2300" y="177800"/>
            <a:ext cx="7086600" cy="1765300"/>
          </a:xfrm>
        </p:spPr>
        <p:txBody>
          <a:bodyPr/>
          <a:lstStyle/>
          <a:p>
            <a:r>
              <a:rPr lang="en-US" dirty="0" smtClean="0"/>
              <a:t>Price of Solar </a:t>
            </a:r>
            <a:br>
              <a:rPr lang="en-US" dirty="0" smtClean="0"/>
            </a:br>
            <a:r>
              <a:rPr lang="en-US" dirty="0" smtClean="0"/>
              <a:t>PV Cells </a:t>
            </a:r>
            <a:r>
              <a:rPr lang="en-US" sz="4800" dirty="0" smtClean="0"/>
              <a:t>($/watt) 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0" y="2362200"/>
            <a:ext cx="6781800" cy="2997200"/>
          </a:xfrm>
        </p:spPr>
        <p:txBody>
          <a:bodyPr/>
          <a:lstStyle/>
          <a:p>
            <a:r>
              <a:rPr lang="en-US" dirty="0" smtClean="0"/>
              <a:t>Price has fallen by factor of </a:t>
            </a:r>
            <a:r>
              <a:rPr lang="en-US" dirty="0" smtClean="0">
                <a:solidFill>
                  <a:srgbClr val="FF0000"/>
                </a:solidFill>
              </a:rPr>
              <a:t>200</a:t>
            </a:r>
            <a:r>
              <a:rPr lang="en-US" dirty="0" smtClean="0"/>
              <a:t>  since I graduated from high school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Factor of 5 </a:t>
            </a:r>
            <a:r>
              <a:rPr lang="en-US" smtClean="0">
                <a:solidFill>
                  <a:srgbClr val="FF0000"/>
                </a:solidFill>
              </a:rPr>
              <a:t>since 2011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Now as cheap or cheaper than coal or gas</a:t>
            </a:r>
          </a:p>
        </p:txBody>
      </p:sp>
      <p:sp>
        <p:nvSpPr>
          <p:cNvPr id="6" name="TextBox 5"/>
          <p:cNvSpPr txBox="1"/>
          <p:nvPr/>
        </p:nvSpPr>
        <p:spPr>
          <a:xfrm rot="4279938">
            <a:off x="711200" y="3873498"/>
            <a:ext cx="1945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Drop in 1970s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53440" y="5143498"/>
            <a:ext cx="2116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Flatter in 1990s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 bwMode="auto">
          <a:xfrm rot="1740296">
            <a:off x="6616699" y="5537200"/>
            <a:ext cx="762000" cy="27940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56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5499"/>
            <a:ext cx="9144001" cy="41114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400"/>
            <a:ext cx="8534400" cy="762000"/>
          </a:xfrm>
        </p:spPr>
        <p:txBody>
          <a:bodyPr/>
          <a:lstStyle/>
          <a:p>
            <a:r>
              <a:rPr lang="en-US" dirty="0" smtClean="0"/>
              <a:t>Solar Resources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24501" y="4940300"/>
            <a:ext cx="3327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3333CC"/>
                </a:solidFill>
                <a:latin typeface="Arial Rounded MT Bold"/>
                <a:cs typeface="Arial Rounded MT Bold"/>
              </a:rPr>
              <a:t>US </a:t>
            </a:r>
            <a:r>
              <a:rPr lang="en-US" sz="5400" dirty="0" err="1" smtClean="0">
                <a:solidFill>
                  <a:srgbClr val="3333CC"/>
                </a:solidFill>
                <a:latin typeface="Arial Rounded MT Bold"/>
                <a:cs typeface="Arial Rounded MT Bold"/>
              </a:rPr>
              <a:t>vs</a:t>
            </a:r>
            <a:r>
              <a:rPr lang="en-US" sz="5400" dirty="0" smtClean="0">
                <a:solidFill>
                  <a:srgbClr val="3333CC"/>
                </a:solidFill>
                <a:latin typeface="Arial Rounded MT Bold"/>
                <a:cs typeface="Arial Rounded MT Bold"/>
              </a:rPr>
              <a:t> Germany</a:t>
            </a:r>
            <a:endParaRPr lang="en-US" sz="5400" dirty="0">
              <a:solidFill>
                <a:srgbClr val="3333CC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0834" y="5291435"/>
            <a:ext cx="48654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German electricity 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4% wind &amp; solar in 2000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28% </a:t>
            </a:r>
            <a:r>
              <a:rPr lang="en-US" sz="3200" dirty="0"/>
              <a:t>wind &amp; solar in </a:t>
            </a:r>
            <a:r>
              <a:rPr lang="en-US" sz="3200" dirty="0" smtClean="0"/>
              <a:t>2014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4639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1440" r="1410"/>
          <a:stretch/>
        </p:blipFill>
        <p:spPr>
          <a:xfrm>
            <a:off x="431800" y="1028700"/>
            <a:ext cx="7988300" cy="5308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" y="114300"/>
            <a:ext cx="8839200" cy="762000"/>
          </a:xfrm>
        </p:spPr>
        <p:txBody>
          <a:bodyPr/>
          <a:lstStyle/>
          <a:p>
            <a:r>
              <a:rPr lang="en-US" dirty="0" smtClean="0"/>
              <a:t>Lithium-Ion Batteries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0" y="5689600"/>
            <a:ext cx="5727700" cy="11684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Much cheaper than expected </a:t>
            </a:r>
            <a:br>
              <a:rPr lang="en-US" dirty="0" smtClean="0"/>
            </a:br>
            <a:r>
              <a:rPr lang="en-US" dirty="0" smtClean="0"/>
              <a:t>a few years ago!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381000" y="4838700"/>
            <a:ext cx="3327400" cy="1834297"/>
            <a:chOff x="381000" y="4838700"/>
            <a:chExt cx="3327400" cy="1834297"/>
          </a:xfrm>
        </p:grpSpPr>
        <p:sp>
          <p:nvSpPr>
            <p:cNvPr id="4" name="TextBox 3"/>
            <p:cNvSpPr txBox="1"/>
            <p:nvPr/>
          </p:nvSpPr>
          <p:spPr>
            <a:xfrm>
              <a:off x="381000" y="5842000"/>
              <a:ext cx="2641600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Nissan Leaf today</a:t>
              </a:r>
              <a:endParaRPr lang="en-US" dirty="0">
                <a:solidFill>
                  <a:srgbClr val="FF0000"/>
                </a:solidFill>
                <a:latin typeface="Arial Rounded MT Bold"/>
                <a:cs typeface="Arial Rounded MT Bold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 flipV="1">
              <a:off x="1841500" y="4838700"/>
              <a:ext cx="1866900" cy="1079500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3" name="Group 12"/>
          <p:cNvGrpSpPr/>
          <p:nvPr/>
        </p:nvGrpSpPr>
        <p:grpSpPr>
          <a:xfrm>
            <a:off x="5549900" y="4000500"/>
            <a:ext cx="3441700" cy="1200328"/>
            <a:chOff x="5549900" y="4000500"/>
            <a:chExt cx="3441700" cy="1200328"/>
          </a:xfrm>
        </p:grpSpPr>
        <p:sp>
          <p:nvSpPr>
            <p:cNvPr id="6" name="TextBox 5"/>
            <p:cNvSpPr txBox="1"/>
            <p:nvPr/>
          </p:nvSpPr>
          <p:spPr>
            <a:xfrm>
              <a:off x="6350000" y="4000500"/>
              <a:ext cx="2641600" cy="12003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“Optimistic” predictions for 2020</a:t>
              </a:r>
              <a:endParaRPr lang="en-US" dirty="0">
                <a:solidFill>
                  <a:srgbClr val="FF0000"/>
                </a:solidFill>
                <a:latin typeface="Arial Rounded MT Bold"/>
                <a:cs typeface="Arial Rounded MT Bold"/>
              </a:endParaRPr>
            </a:p>
          </p:txBody>
        </p:sp>
        <p:cxnSp>
          <p:nvCxnSpPr>
            <p:cNvPr id="10" name="Straight Arrow Connector 9"/>
            <p:cNvCxnSpPr>
              <a:stCxn id="6" idx="1"/>
            </p:cNvCxnSpPr>
            <p:nvPr/>
          </p:nvCxnSpPr>
          <p:spPr bwMode="auto">
            <a:xfrm flipH="1">
              <a:off x="5549900" y="4600664"/>
              <a:ext cx="800100" cy="47536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57178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01600"/>
            <a:ext cx="3429000" cy="685800"/>
          </a:xfrm>
        </p:spPr>
        <p:txBody>
          <a:bodyPr/>
          <a:lstStyle/>
          <a:p>
            <a:pPr>
              <a:defRPr/>
            </a:pPr>
            <a:r>
              <a:rPr lang="en-US" sz="6000" dirty="0" smtClean="0"/>
              <a:t>Costs</a:t>
            </a:r>
            <a:endParaRPr lang="en-US" sz="6000" dirty="0"/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4800600" y="1054100"/>
            <a:ext cx="4267200" cy="5334000"/>
          </a:xfrm>
        </p:spPr>
        <p:txBody>
          <a:bodyPr/>
          <a:lstStyle/>
          <a:p>
            <a:pPr>
              <a:spcBef>
                <a:spcPts val="2950"/>
              </a:spcBef>
            </a:pPr>
            <a:r>
              <a:rPr lang="en-US" sz="2800" dirty="0">
                <a:ea typeface="ＭＳ Ｐゴシック" charset="0"/>
                <a:cs typeface="ＭＳ Ｐゴシック" charset="0"/>
              </a:rPr>
              <a:t>Conversion to 100% </a:t>
            </a:r>
            <a:r>
              <a:rPr lang="en-US" sz="2800" dirty="0" err="1">
                <a:ea typeface="ＭＳ Ｐゴシック" charset="0"/>
                <a:cs typeface="ＭＳ Ｐゴシック" charset="0"/>
              </a:rPr>
              <a:t>noncarbon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 energy will cost about </a:t>
            </a:r>
            <a:br>
              <a:rPr lang="en-US" sz="2800" dirty="0">
                <a:ea typeface="ＭＳ Ｐゴシック" charset="0"/>
                <a:cs typeface="ＭＳ Ｐゴシック" charset="0"/>
              </a:rPr>
            </a:b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1% of GDP</a:t>
            </a:r>
          </a:p>
          <a:p>
            <a:pPr>
              <a:spcBef>
                <a:spcPts val="2950"/>
              </a:spcBef>
            </a:pPr>
            <a:r>
              <a:rPr lang="en-US" sz="2800" dirty="0">
                <a:ea typeface="ＭＳ Ｐゴシック" charset="0"/>
                <a:cs typeface="ＭＳ Ｐゴシック" charset="0"/>
              </a:rPr>
              <a:t>That’s about </a:t>
            </a: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what it cost to retrofit all the world’s cities with indoor plumbing 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a century ago …</a:t>
            </a:r>
          </a:p>
          <a:p>
            <a:pPr>
              <a:spcBef>
                <a:spcPts val="2950"/>
              </a:spcBef>
            </a:pPr>
            <a:r>
              <a:rPr lang="en-US" sz="2800" dirty="0">
                <a:ea typeface="ＭＳ Ｐゴシック" charset="0"/>
                <a:cs typeface="ＭＳ Ｐゴシック" charset="0"/>
              </a:rPr>
              <a:t>It was </a:t>
            </a:r>
            <a:r>
              <a:rPr lang="en-US" sz="2800" i="1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so </a:t>
            </a:r>
            <a:r>
              <a:rPr lang="en-US" sz="2800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worth </a:t>
            </a: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it</a:t>
            </a:r>
            <a:r>
              <a:rPr lang="en-US" sz="2800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544"/>
            <a:ext cx="4724401" cy="6784456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4749800" cy="675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683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4" t="24259" r="28803" b="15926"/>
          <a:stretch/>
        </p:blipFill>
        <p:spPr>
          <a:xfrm>
            <a:off x="0" y="0"/>
            <a:ext cx="9144000" cy="694944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276600" y="98411"/>
            <a:ext cx="5867400" cy="917590"/>
          </a:xfrm>
        </p:spPr>
        <p:txBody>
          <a:bodyPr/>
          <a:lstStyle/>
          <a:p>
            <a:pPr algn="r"/>
            <a:r>
              <a:rPr lang="en-US" sz="4800" smtClean="0">
                <a:solidFill>
                  <a:srgbClr val="FFFF00"/>
                </a:solidFill>
              </a:rPr>
              <a:t>My Grandparents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44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8410"/>
            <a:ext cx="8534400" cy="1607127"/>
          </a:xfrm>
        </p:spPr>
        <p:txBody>
          <a:bodyPr/>
          <a:lstStyle/>
          <a:p>
            <a:pPr algn="r"/>
            <a:r>
              <a:rPr lang="en-US" dirty="0" smtClean="0"/>
              <a:t>My Grandparents’     Generation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1" y="5880100"/>
            <a:ext cx="6698673" cy="9779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Built subways, sewers, </a:t>
            </a:r>
            <a:br>
              <a:rPr lang="en-US" dirty="0" smtClean="0"/>
            </a:br>
            <a:r>
              <a:rPr lang="en-US" dirty="0" smtClean="0"/>
              <a:t>the electrical grid, defeated the Nazis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4" t="24259" r="28803" b="15926"/>
          <a:stretch/>
        </p:blipFill>
        <p:spPr>
          <a:xfrm>
            <a:off x="152401" y="1037980"/>
            <a:ext cx="2632364" cy="2000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590" y="1824496"/>
            <a:ext cx="2438400" cy="19019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1175" y="3341749"/>
            <a:ext cx="3342325" cy="25383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5122" t="7101" r="18237"/>
          <a:stretch/>
        </p:blipFill>
        <p:spPr>
          <a:xfrm>
            <a:off x="302380" y="3311040"/>
            <a:ext cx="2332406" cy="29844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0930" y="3792495"/>
            <a:ext cx="2698880" cy="21197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138049" y="1021625"/>
            <a:ext cx="2664339" cy="2029443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3400" y="1848519"/>
            <a:ext cx="2073790" cy="203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8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1447800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Weather </a:t>
            </a:r>
            <a:r>
              <a:rPr lang="en-US" dirty="0" err="1">
                <a:latin typeface="Arial Rounded MT Bold"/>
                <a:ea typeface="ＭＳ Ｐゴシック" charset="0"/>
                <a:cs typeface="Arial Rounded MT Bold"/>
              </a:rPr>
              <a:t>vs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 Clima</a:t>
            </a:r>
            <a: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  <a:t>te</a:t>
            </a:r>
            <a:b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sz="4800" dirty="0">
                <a:latin typeface="Arial Rounded MT Bold"/>
                <a:ea typeface="ＭＳ Ｐゴシック" charset="0"/>
                <a:cs typeface="Arial Rounded MT Bold"/>
              </a:rPr>
              <a:t>what</a:t>
            </a:r>
            <a:r>
              <a:rPr lang="ja-JP" altLang="en-US" sz="4800" dirty="0">
                <a:latin typeface="Arial Rounded MT Bold"/>
                <a:ea typeface="ＭＳ Ｐゴシック" charset="0"/>
                <a:cs typeface="Arial Rounded MT Bold"/>
              </a:rPr>
              <a:t>’</a:t>
            </a:r>
            <a:r>
              <a:rPr lang="en-US" sz="4800" dirty="0">
                <a:latin typeface="Arial Rounded MT Bold"/>
                <a:ea typeface="ＭＳ Ｐゴシック" charset="0"/>
                <a:cs typeface="Arial Rounded MT Bold"/>
              </a:rPr>
              <a:t>s the difference?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28800"/>
            <a:ext cx="9144000" cy="4114800"/>
          </a:xfrm>
        </p:spPr>
        <p:txBody>
          <a:bodyPr/>
          <a:lstStyle/>
          <a:p>
            <a:r>
              <a:rPr lang="en-US" sz="4800">
                <a:latin typeface="Arial Rounded MT Bold"/>
                <a:ea typeface="ＭＳ Ｐゴシック" charset="0"/>
                <a:cs typeface="Arial Rounded MT Bold"/>
              </a:rPr>
              <a:t>If you don</a:t>
            </a:r>
            <a:r>
              <a:rPr lang="ja-JP" altLang="en-US" sz="4800">
                <a:latin typeface="Arial Rounded MT Bold"/>
                <a:ea typeface="ＭＳ Ｐゴシック" charset="0"/>
                <a:cs typeface="Arial Rounded MT Bold"/>
              </a:rPr>
              <a:t>’</a:t>
            </a:r>
            <a:r>
              <a:rPr lang="en-US" altLang="ja-JP" sz="4800">
                <a:latin typeface="Arial Rounded MT Bold"/>
                <a:ea typeface="ＭＳ Ｐゴシック" charset="0"/>
                <a:cs typeface="Arial Rounded MT Bold"/>
              </a:rPr>
              <a:t>t like the </a:t>
            </a:r>
            <a:r>
              <a:rPr lang="en-US" altLang="ja-JP" sz="480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weather</a:t>
            </a:r>
            <a:r>
              <a:rPr lang="en-US" altLang="ja-JP" sz="4800">
                <a:latin typeface="Arial Rounded MT Bold"/>
                <a:ea typeface="ＭＳ Ｐゴシック" charset="0"/>
                <a:cs typeface="Arial Rounded MT Bold"/>
              </a:rPr>
              <a:t>:</a:t>
            </a:r>
          </a:p>
          <a:p>
            <a:pPr lvl="1">
              <a:spcAft>
                <a:spcPts val="3600"/>
              </a:spcAft>
            </a:pPr>
            <a:r>
              <a:rPr lang="en-US" sz="4400" i="1">
                <a:latin typeface="Arial Rounded MT Bold"/>
                <a:ea typeface="ＭＳ Ｐゴシック" charset="0"/>
                <a:cs typeface="Arial Rounded MT Bold"/>
              </a:rPr>
              <a:t> Wait five minutes!</a:t>
            </a:r>
          </a:p>
          <a:p>
            <a:r>
              <a:rPr lang="en-US" sz="4800">
                <a:latin typeface="Arial Rounded MT Bold"/>
                <a:ea typeface="ＭＳ Ｐゴシック" charset="0"/>
                <a:cs typeface="Arial Rounded MT Bold"/>
              </a:rPr>
              <a:t>If you don</a:t>
            </a:r>
            <a:r>
              <a:rPr lang="ja-JP" altLang="en-US" sz="4800">
                <a:latin typeface="Arial Rounded MT Bold"/>
                <a:ea typeface="ＭＳ Ｐゴシック" charset="0"/>
                <a:cs typeface="Arial Rounded MT Bold"/>
              </a:rPr>
              <a:t>’</a:t>
            </a:r>
            <a:r>
              <a:rPr lang="en-US" altLang="ja-JP" sz="4800">
                <a:latin typeface="Arial Rounded MT Bold"/>
                <a:ea typeface="ＭＳ Ｐゴシック" charset="0"/>
                <a:cs typeface="Arial Rounded MT Bold"/>
              </a:rPr>
              <a:t>t like the </a:t>
            </a:r>
            <a:r>
              <a:rPr lang="en-US" altLang="ja-JP" sz="480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climate</a:t>
            </a:r>
            <a:r>
              <a:rPr lang="en-US" altLang="ja-JP" sz="4800">
                <a:latin typeface="Arial Rounded MT Bold"/>
                <a:ea typeface="ＭＳ Ｐゴシック" charset="0"/>
                <a:cs typeface="Arial Rounded MT Bold"/>
              </a:rPr>
              <a:t>:</a:t>
            </a:r>
          </a:p>
          <a:p>
            <a:pPr lvl="1"/>
            <a:r>
              <a:rPr lang="en-US" sz="4400" i="1">
                <a:latin typeface="Arial Rounded MT Bold"/>
                <a:ea typeface="ＭＳ Ｐゴシック" charset="0"/>
                <a:cs typeface="Arial Rounded MT Bold"/>
              </a:rPr>
              <a:t>  Move!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23566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51300" cy="917590"/>
          </a:xfrm>
        </p:spPr>
        <p:txBody>
          <a:bodyPr/>
          <a:lstStyle/>
          <a:p>
            <a:pPr algn="r"/>
            <a:r>
              <a:rPr lang="en-US" sz="4800" smtClean="0">
                <a:solidFill>
                  <a:srgbClr val="FFFF00"/>
                </a:solidFill>
              </a:rPr>
              <a:t>My Parents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89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8410"/>
            <a:ext cx="8534400" cy="1607127"/>
          </a:xfrm>
        </p:spPr>
        <p:txBody>
          <a:bodyPr/>
          <a:lstStyle/>
          <a:p>
            <a:pPr algn="r"/>
            <a:r>
              <a:rPr lang="en-US" dirty="0" smtClean="0"/>
              <a:t>My Parents’     Generation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619" y="5880100"/>
            <a:ext cx="9157856" cy="9779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Built the Interstate Highways, </a:t>
            </a:r>
            <a:br>
              <a:rPr lang="en-US" dirty="0" smtClean="0"/>
            </a:br>
            <a:r>
              <a:rPr lang="en-US" dirty="0" smtClean="0"/>
              <a:t>fought the cold war, landed on the Moon!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8" y="156001"/>
            <a:ext cx="3063997" cy="24245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8" y="2580546"/>
            <a:ext cx="3609109" cy="33384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7520" y="1808018"/>
            <a:ext cx="3338079" cy="17803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23131" t="18990" r="18888" b="30909"/>
          <a:stretch/>
        </p:blipFill>
        <p:spPr>
          <a:xfrm>
            <a:off x="5486400" y="2960067"/>
            <a:ext cx="3379231" cy="29200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138049" y="179475"/>
            <a:ext cx="3037071" cy="2374586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23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401577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670300" y="0"/>
            <a:ext cx="4394200" cy="917590"/>
          </a:xfrm>
        </p:spPr>
        <p:txBody>
          <a:bodyPr/>
          <a:lstStyle/>
          <a:p>
            <a:pPr algn="r"/>
            <a:r>
              <a:rPr lang="en-US" sz="4800" dirty="0" smtClean="0">
                <a:solidFill>
                  <a:srgbClr val="FFFF00"/>
                </a:solidFill>
              </a:rPr>
              <a:t>Jennifer &amp; Me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85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0" y="190500"/>
            <a:ext cx="2890114" cy="2108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412" y="98410"/>
            <a:ext cx="6222588" cy="1273190"/>
          </a:xfrm>
        </p:spPr>
        <p:txBody>
          <a:bodyPr/>
          <a:lstStyle/>
          <a:p>
            <a:pPr algn="r"/>
            <a:r>
              <a:rPr lang="en-US" dirty="0" smtClean="0"/>
              <a:t>My Generation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109" y="5880100"/>
            <a:ext cx="9109365" cy="9779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Invented the PC, Built the internet, </a:t>
            </a:r>
            <a:br>
              <a:rPr lang="en-US" dirty="0" smtClean="0"/>
            </a:br>
            <a:r>
              <a:rPr lang="en-US" dirty="0" smtClean="0"/>
              <a:t>replaced billions of land-lines with cell phones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191" y="2818574"/>
            <a:ext cx="3853061" cy="27844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087" y="1371600"/>
            <a:ext cx="3544169" cy="22871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7417" y="3253768"/>
            <a:ext cx="4471555" cy="26263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58574" y="177801"/>
            <a:ext cx="2914370" cy="212090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34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238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46350" y="0"/>
            <a:ext cx="4051300" cy="917590"/>
          </a:xfrm>
        </p:spPr>
        <p:txBody>
          <a:bodyPr/>
          <a:lstStyle/>
          <a:p>
            <a:pPr algn="r"/>
            <a:r>
              <a:rPr lang="en-US" sz="4800" smtClean="0">
                <a:solidFill>
                  <a:srgbClr val="FFFF00"/>
                </a:solidFill>
              </a:rPr>
              <a:t>My Kids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93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4" y="149558"/>
            <a:ext cx="3648973" cy="2730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8410"/>
            <a:ext cx="8534400" cy="1607127"/>
          </a:xfrm>
        </p:spPr>
        <p:txBody>
          <a:bodyPr/>
          <a:lstStyle/>
          <a:p>
            <a:pPr algn="r"/>
            <a:r>
              <a:rPr lang="en-US" dirty="0" smtClean="0"/>
              <a:t>My Kids’     Generation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2682" y="5880100"/>
            <a:ext cx="5496792" cy="9779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Will replace the world’s energy system </a:t>
            </a:r>
            <a:r>
              <a:rPr lang="en-US" i="1" dirty="0" smtClean="0"/>
              <a:t>again!</a:t>
            </a:r>
            <a:endParaRPr lang="en-US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882" y="1773911"/>
            <a:ext cx="3202271" cy="21348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321050"/>
            <a:ext cx="3048000" cy="304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3130" y="3456359"/>
            <a:ext cx="4940051" cy="24430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207073" y="124253"/>
            <a:ext cx="3648974" cy="2755806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0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0700"/>
          </a:xfrm>
          <a:prstGeom prst="rect">
            <a:avLst/>
          </a:prstGeom>
        </p:spPr>
      </p:pic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290513" y="152400"/>
            <a:ext cx="8537575" cy="7762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 dirty="0">
                <a:solidFill>
                  <a:srgbClr val="FFFF00"/>
                </a:solidFill>
                <a:ea typeface="ＭＳ Ｐゴシック" charset="0"/>
              </a:rPr>
              <a:t>Choose Your Future</a:t>
            </a:r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50900" y="1104900"/>
            <a:ext cx="7600950" cy="1651000"/>
          </a:xfrm>
        </p:spPr>
        <p:txBody>
          <a:bodyPr rIns="116994"/>
          <a:lstStyle/>
          <a:p>
            <a:pPr marL="0" indent="0" eaLnBrk="1" hangingPunct="1">
              <a:buClr>
                <a:srgbClr val="000000"/>
              </a:buClr>
              <a:buNone/>
            </a:pPr>
            <a:r>
              <a:rPr lang="en-US" sz="3100" dirty="0" smtClean="0">
                <a:solidFill>
                  <a:srgbClr val="FFFF00"/>
                </a:solidFill>
                <a:ea typeface="ＭＳ Ｐゴシック" charset="0"/>
              </a:rPr>
              <a:t>Many people </a:t>
            </a:r>
            <a:r>
              <a:rPr lang="en-US" sz="3100" dirty="0">
                <a:solidFill>
                  <a:srgbClr val="FFFF00"/>
                </a:solidFill>
                <a:ea typeface="ＭＳ Ｐゴシック" charset="0"/>
              </a:rPr>
              <a:t>think:  </a:t>
            </a:r>
          </a:p>
          <a:p>
            <a:pPr marL="498475" lvl="1" indent="0" eaLnBrk="1" hangingPunct="1">
              <a:buNone/>
            </a:pPr>
            <a:r>
              <a:rPr lang="ja-JP" altLang="en-US" sz="3100" dirty="0" smtClean="0">
                <a:solidFill>
                  <a:srgbClr val="FFFF00"/>
                </a:solidFill>
                <a:ea typeface="ＭＳ Ｐゴシック" charset="0"/>
              </a:rPr>
              <a:t>“</a:t>
            </a:r>
            <a:r>
              <a:rPr lang="en-US" altLang="ja-JP" sz="3100" dirty="0" smtClean="0">
                <a:solidFill>
                  <a:srgbClr val="FFFF00"/>
                </a:solidFill>
                <a:ea typeface="ＭＳ Ｐゴシック" charset="0"/>
              </a:rPr>
              <a:t>Our well-being is based on</a:t>
            </a:r>
            <a:br>
              <a:rPr lang="en-US" altLang="ja-JP" sz="3100" dirty="0" smtClean="0">
                <a:solidFill>
                  <a:srgbClr val="FFFF00"/>
                </a:solidFill>
                <a:ea typeface="ＭＳ Ｐゴシック" charset="0"/>
              </a:rPr>
            </a:br>
            <a:r>
              <a:rPr lang="en-US" altLang="ja-JP" sz="3100" dirty="0" smtClean="0">
                <a:solidFill>
                  <a:srgbClr val="FFFF00"/>
                </a:solidFill>
                <a:ea typeface="ＭＳ Ｐゴシック" charset="0"/>
              </a:rPr>
              <a:t>stuff we extract from the ground</a:t>
            </a:r>
            <a:r>
              <a:rPr lang="ja-JP" altLang="en-US" sz="3100" dirty="0" smtClean="0">
                <a:solidFill>
                  <a:srgbClr val="FFFF00"/>
                </a:solidFill>
                <a:ea typeface="ＭＳ Ｐゴシック" charset="0"/>
              </a:rPr>
              <a:t>”</a:t>
            </a:r>
            <a:endParaRPr lang="en-US" altLang="ja-JP" sz="3100" dirty="0" smtClean="0">
              <a:solidFill>
                <a:srgbClr val="FFFF00"/>
              </a:solidFill>
              <a:ea typeface="ＭＳ Ｐゴシック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003300" y="3746500"/>
            <a:ext cx="7600950" cy="1651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buClr>
                <a:srgbClr val="000000"/>
              </a:buClr>
              <a:buFontTx/>
              <a:buNone/>
            </a:pPr>
            <a:r>
              <a:rPr lang="en-US" sz="3100" dirty="0" smtClean="0">
                <a:solidFill>
                  <a:srgbClr val="FFFF00"/>
                </a:solidFill>
                <a:ea typeface="ＭＳ Ｐゴシック" charset="0"/>
              </a:rPr>
              <a:t>When we stop burning coal, will our descendants shiver in the dark?</a:t>
            </a:r>
            <a:endParaRPr lang="en-US" altLang="ja-JP" sz="3100" dirty="0" smtClean="0">
              <a:solidFill>
                <a:srgbClr val="FFFF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975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290513" y="127000"/>
            <a:ext cx="8537575" cy="893976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</a:rPr>
              <a:t>Choose Your Future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850900" y="1104900"/>
            <a:ext cx="7600950" cy="16510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buClr>
                <a:srgbClr val="000000"/>
              </a:buClr>
              <a:buFontTx/>
              <a:buNone/>
            </a:pPr>
            <a:r>
              <a:rPr lang="en-US" sz="3100" dirty="0" smtClean="0">
                <a:solidFill>
                  <a:srgbClr val="FF0000"/>
                </a:solidFill>
                <a:ea typeface="ＭＳ Ｐゴシック" charset="0"/>
              </a:rPr>
              <a:t>I prefer:  </a:t>
            </a:r>
          </a:p>
          <a:p>
            <a:pPr marL="498475" lvl="1" indent="0" eaLnBrk="1" hangingPunct="1">
              <a:buFontTx/>
              <a:buNone/>
            </a:pPr>
            <a:r>
              <a:rPr lang="ja-JP" altLang="en-US" sz="3100" dirty="0" smtClean="0">
                <a:solidFill>
                  <a:srgbClr val="FF0000"/>
                </a:solidFill>
                <a:ea typeface="ＭＳ Ｐゴシック" charset="0"/>
              </a:rPr>
              <a:t>“</a:t>
            </a:r>
            <a:r>
              <a:rPr lang="en-US" altLang="ja-JP" sz="3100" dirty="0" smtClean="0">
                <a:solidFill>
                  <a:srgbClr val="FF0000"/>
                </a:solidFill>
                <a:ea typeface="ＭＳ Ｐゴシック" charset="0"/>
              </a:rPr>
              <a:t>We create our well-being through creativity, ingenuity, and hard work</a:t>
            </a:r>
            <a:r>
              <a:rPr lang="ja-JP" altLang="en-US" sz="3100" dirty="0" smtClean="0">
                <a:solidFill>
                  <a:srgbClr val="FF0000"/>
                </a:solidFill>
                <a:ea typeface="ＭＳ Ｐゴシック" charset="0"/>
              </a:rPr>
              <a:t>”</a:t>
            </a:r>
            <a:endParaRPr lang="en-US" altLang="ja-JP" sz="3100" dirty="0" smtClean="0">
              <a:solidFill>
                <a:srgbClr val="FF0000"/>
              </a:solidFill>
              <a:ea typeface="ＭＳ Ｐゴシック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901700" y="5676900"/>
            <a:ext cx="7600950" cy="8509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buClr>
                <a:srgbClr val="000000"/>
              </a:buClr>
              <a:buFontTx/>
              <a:buNone/>
            </a:pPr>
            <a:r>
              <a:rPr lang="en-US" sz="4800" dirty="0" smtClean="0">
                <a:solidFill>
                  <a:srgbClr val="FF0000"/>
                </a:solidFill>
                <a:ea typeface="ＭＳ Ｐゴシック" charset="0"/>
              </a:rPr>
              <a:t>The future is bright!</a:t>
            </a:r>
            <a:endParaRPr lang="en-US" altLang="ja-JP" sz="4800" dirty="0" smtClean="0">
              <a:solidFill>
                <a:srgbClr val="FF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4766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More Info 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275" y="1105908"/>
            <a:ext cx="4588825" cy="5553849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dirty="0" smtClean="0"/>
              <a:t>Email me for a link to this PowerPoint:</a:t>
            </a:r>
          </a:p>
          <a:p>
            <a:pPr marL="400050" lvl="1" indent="0">
              <a:spcBef>
                <a:spcPts val="2400"/>
              </a:spcBef>
              <a:buNone/>
            </a:pPr>
            <a:r>
              <a:rPr lang="en-US" dirty="0" err="1" smtClean="0">
                <a:solidFill>
                  <a:srgbClr val="FF0000"/>
                </a:solidFill>
              </a:rPr>
              <a:t>Scott.Denning@gmail.com</a:t>
            </a:r>
            <a:endParaRPr lang="en-US" dirty="0" smtClean="0">
              <a:solidFill>
                <a:srgbClr val="FF0000"/>
              </a:solidFill>
            </a:endParaRPr>
          </a:p>
          <a:p>
            <a:pPr>
              <a:spcBef>
                <a:spcPts val="2400"/>
              </a:spcBef>
            </a:pPr>
            <a:r>
              <a:rPr lang="en-US" dirty="0" smtClean="0"/>
              <a:t>Email me anytime with questions or comments (remind me where we met!)</a:t>
            </a:r>
          </a:p>
          <a:p>
            <a:pPr>
              <a:spcBef>
                <a:spcPts val="2400"/>
              </a:spcBef>
            </a:pPr>
            <a:r>
              <a:rPr lang="en-US" dirty="0" smtClean="0"/>
              <a:t>Follow me on twitter:</a:t>
            </a:r>
          </a:p>
          <a:p>
            <a:pPr marL="457200" lvl="1" indent="0">
              <a:spcBef>
                <a:spcPts val="2400"/>
              </a:spcBef>
              <a:buNone/>
            </a:pPr>
            <a:r>
              <a:rPr lang="en-US" dirty="0" smtClean="0">
                <a:solidFill>
                  <a:srgbClr val="FF0000"/>
                </a:solidFill>
              </a:rPr>
              <a:t>@</a:t>
            </a:r>
            <a:r>
              <a:rPr lang="en-US" dirty="0" err="1" smtClean="0">
                <a:solidFill>
                  <a:srgbClr val="FF0000"/>
                </a:solidFill>
              </a:rPr>
              <a:t>airScottDenning</a:t>
            </a: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4" name="Picture 3" descr="me.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460" y="1593596"/>
            <a:ext cx="4130040" cy="440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8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28675"/>
            <a:ext cx="8432800" cy="533400"/>
          </a:xfrm>
        </p:spPr>
        <p:txBody>
          <a:bodyPr/>
          <a:lstStyle/>
          <a:p>
            <a:pPr>
              <a:defRPr/>
            </a:pPr>
            <a:r>
              <a:rPr lang="en-US" sz="4000" i="1" dirty="0">
                <a:latin typeface="Arial Rounded MT Bold"/>
                <a:ea typeface="ＭＳ Ｐゴシック" charset="0"/>
                <a:cs typeface="Arial Rounded MT Bold"/>
              </a:rPr>
              <a:t>Location!   Location!   Location!</a:t>
            </a: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88900" y="1587500"/>
            <a:ext cx="8382000" cy="5257800"/>
          </a:xfrm>
        </p:spPr>
        <p:txBody>
          <a:bodyPr/>
          <a:lstStyle/>
          <a:p>
            <a:r>
              <a:rPr lang="en-US" b="1" dirty="0">
                <a:latin typeface="Arial Rounded MT Bold"/>
                <a:ea typeface="ＭＳ Ｐゴシック" charset="0"/>
                <a:cs typeface="Arial Rounded MT Bold"/>
              </a:rPr>
              <a:t>Depends on </a:t>
            </a: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where you live</a:t>
            </a:r>
            <a:r>
              <a:rPr lang="en-US" b="1" dirty="0">
                <a:latin typeface="Arial Rounded MT Bold"/>
                <a:ea typeface="ＭＳ Ｐゴシック" charset="0"/>
                <a:cs typeface="Arial Rounded MT Bold"/>
              </a:rPr>
              <a:t>:</a:t>
            </a:r>
          </a:p>
          <a:p>
            <a:pPr lvl="1"/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Latitude!</a:t>
            </a:r>
          </a:p>
          <a:p>
            <a:pPr lvl="1"/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Altitude (mountains </a:t>
            </a:r>
            <a:r>
              <a:rPr lang="en-US" dirty="0" err="1">
                <a:latin typeface="Arial Rounded MT Bold"/>
                <a:ea typeface="ＭＳ Ｐゴシック" charset="0"/>
                <a:cs typeface="Arial Rounded MT Bold"/>
              </a:rPr>
              <a:t>vs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 valley)</a:t>
            </a:r>
          </a:p>
          <a:p>
            <a:pPr lvl="1">
              <a:spcAft>
                <a:spcPts val="1800"/>
              </a:spcAft>
            </a:pP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What</a:t>
            </a:r>
            <a:r>
              <a:rPr lang="ja-JP" altLang="en-US" dirty="0">
                <a:latin typeface="Arial Rounded MT Bold"/>
                <a:ea typeface="ＭＳ Ｐゴシック" charset="0"/>
                <a:cs typeface="Arial Rounded MT Bold"/>
              </a:rPr>
              <a:t>’</a:t>
            </a:r>
            <a:r>
              <a:rPr lang="en-US" altLang="ja-JP" dirty="0">
                <a:latin typeface="Arial Rounded MT Bold"/>
                <a:ea typeface="ＭＳ Ｐゴシック" charset="0"/>
                <a:cs typeface="Arial Rounded MT Bold"/>
              </a:rPr>
              <a:t>s upwind (ocean </a:t>
            </a:r>
            <a:r>
              <a:rPr lang="en-US" altLang="ja-JP" dirty="0" err="1">
                <a:latin typeface="Arial Rounded MT Bold"/>
                <a:ea typeface="ＭＳ Ｐゴシック" charset="0"/>
                <a:cs typeface="Arial Rounded MT Bold"/>
              </a:rPr>
              <a:t>vs</a:t>
            </a:r>
            <a:r>
              <a:rPr lang="en-US" altLang="ja-JP" dirty="0">
                <a:latin typeface="Arial Rounded MT Bold"/>
                <a:ea typeface="ＭＳ Ｐゴシック" charset="0"/>
                <a:cs typeface="Arial Rounded MT Bold"/>
              </a:rPr>
              <a:t> land)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Changes very slowly</a:t>
            </a:r>
          </a:p>
          <a:p>
            <a:pPr>
              <a:spcAft>
                <a:spcPts val="1800"/>
              </a:spcAft>
            </a:pPr>
            <a:r>
              <a:rPr lang="en-US" b="1" dirty="0">
                <a:latin typeface="Arial Rounded MT Bold"/>
                <a:ea typeface="ＭＳ Ｐゴシック" charset="0"/>
                <a:cs typeface="Arial Rounded MT Bold"/>
              </a:rPr>
              <a:t>Very </a:t>
            </a: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predictable</a:t>
            </a:r>
          </a:p>
          <a:p>
            <a:pPr>
              <a:spcAft>
                <a:spcPts val="1800"/>
              </a:spcAft>
            </a:pP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We can </a:t>
            </a:r>
            <a:r>
              <a:rPr lang="en-US" i="1" dirty="0">
                <a:latin typeface="Arial Rounded MT Bold"/>
                <a:ea typeface="ＭＳ Ｐゴシック" charset="0"/>
                <a:cs typeface="Arial Rounded MT Bold"/>
              </a:rPr>
              <a:t>predict that Phoenix is warmer than Fargo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for precisely the </a:t>
            </a: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same reasons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that we can predict a </a:t>
            </a: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warmer future!</a:t>
            </a:r>
          </a:p>
          <a:p>
            <a:pPr>
              <a:buFontTx/>
              <a:buNone/>
            </a:pPr>
            <a:endParaRPr lang="en-US" dirty="0">
              <a:latin typeface="Arial Rounded MT Bold"/>
              <a:ea typeface="ＭＳ Ｐゴシック" charset="0"/>
              <a:cs typeface="Arial Rounded MT Bold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749300" y="0"/>
            <a:ext cx="75819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6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Climate is Place</a:t>
            </a:r>
          </a:p>
        </p:txBody>
      </p:sp>
      <p:pic>
        <p:nvPicPr>
          <p:cNvPr id="2048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t="4829" r="1405" b="9447"/>
          <a:stretch>
            <a:fillRect/>
          </a:stretch>
        </p:blipFill>
        <p:spPr bwMode="auto">
          <a:xfrm>
            <a:off x="6134100" y="1409700"/>
            <a:ext cx="27305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7" t="12572"/>
          <a:stretch>
            <a:fillRect/>
          </a:stretch>
        </p:blipFill>
        <p:spPr bwMode="auto">
          <a:xfrm>
            <a:off x="6134100" y="3289300"/>
            <a:ext cx="27305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5"/>
          <p:cNvSpPr txBox="1">
            <a:spLocks noChangeArrowheads="1"/>
          </p:cNvSpPr>
          <p:nvPr/>
        </p:nvSpPr>
        <p:spPr bwMode="auto">
          <a:xfrm>
            <a:off x="6121400" y="4495800"/>
            <a:ext cx="27701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800" b="1">
                <a:solidFill>
                  <a:srgbClr val="FFFF00"/>
                </a:solidFill>
                <a:latin typeface="Courier" charset="0"/>
                <a:cs typeface="Courier" charset="0"/>
              </a:rPr>
              <a:t>PHOENIX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39700"/>
            <a:ext cx="28702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5715000" cy="1905000"/>
          </a:xfrm>
        </p:spPr>
        <p:txBody>
          <a:bodyPr/>
          <a:lstStyle/>
          <a:p>
            <a:pPr>
              <a:defRPr/>
            </a:pPr>
            <a:r>
              <a:rPr lang="en-US" sz="6000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Ever Wonder Why?</a:t>
            </a:r>
          </a:p>
        </p:txBody>
      </p:sp>
      <p:sp>
        <p:nvSpPr>
          <p:cNvPr id="21508" name="Content Placeholder 2"/>
          <p:cNvSpPr>
            <a:spLocks noGrp="1"/>
          </p:cNvSpPr>
          <p:nvPr>
            <p:ph idx="1"/>
          </p:nvPr>
        </p:nvSpPr>
        <p:spPr>
          <a:xfrm>
            <a:off x="685800" y="5029200"/>
            <a:ext cx="7772400" cy="16002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Day</a:t>
            </a:r>
            <a:r>
              <a:rPr lang="en-US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night</a:t>
            </a:r>
          </a:p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Summer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 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winter</a:t>
            </a:r>
          </a:p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Phoenix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Fargo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sz="7200" dirty="0">
                <a:latin typeface="Arial Rounded MT Bold"/>
                <a:ea typeface="ＭＳ Ｐゴシック" charset="0"/>
                <a:cs typeface="Arial Rounded MT Bold"/>
              </a:rPr>
              <a:t>Heat Budgets</a:t>
            </a:r>
          </a:p>
        </p:txBody>
      </p:sp>
      <p:grpSp>
        <p:nvGrpSpPr>
          <p:cNvPr id="22530" name="Group 39"/>
          <p:cNvGrpSpPr>
            <a:grpSpLocks/>
          </p:cNvGrpSpPr>
          <p:nvPr/>
        </p:nvGrpSpPr>
        <p:grpSpPr bwMode="auto">
          <a:xfrm>
            <a:off x="685800" y="1295400"/>
            <a:ext cx="7620000" cy="5257800"/>
            <a:chOff x="76200" y="1600200"/>
            <a:chExt cx="7620000" cy="5257800"/>
          </a:xfrm>
        </p:grpSpPr>
        <p:pic>
          <p:nvPicPr>
            <p:cNvPr id="2253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1600200"/>
              <a:ext cx="1427163" cy="1189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532" name="Group 25"/>
            <p:cNvGrpSpPr>
              <a:grpSpLocks/>
            </p:cNvGrpSpPr>
            <p:nvPr/>
          </p:nvGrpSpPr>
          <p:grpSpPr bwMode="auto">
            <a:xfrm>
              <a:off x="1752600" y="3272971"/>
              <a:ext cx="3962400" cy="3585029"/>
              <a:chOff x="2743200" y="3962400"/>
              <a:chExt cx="3200400" cy="2895600"/>
            </a:xfrm>
          </p:grpSpPr>
          <p:sp>
            <p:nvSpPr>
              <p:cNvPr id="24" name="Rectangle 23"/>
              <p:cNvSpPr/>
              <p:nvPr/>
            </p:nvSpPr>
            <p:spPr bwMode="auto">
              <a:xfrm>
                <a:off x="2743200" y="3962767"/>
                <a:ext cx="3200400" cy="2895233"/>
              </a:xfrm>
              <a:prstGeom prst="rect">
                <a:avLst/>
              </a:prstGeom>
              <a:gradFill flip="none" rotWithShape="1">
                <a:gsLst>
                  <a:gs pos="0">
                    <a:srgbClr val="0F0F40"/>
                  </a:gs>
                  <a:gs pos="100000">
                    <a:srgbClr val="12FFFF"/>
                  </a:gs>
                </a:gsLst>
                <a:lin ang="5580000" scaled="0"/>
                <a:tileRect/>
              </a:gradFill>
              <a:ln w="9525" cap="flat" cmpd="sng" algn="ctr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2542" name="Rectangle 24"/>
              <p:cNvSpPr>
                <a:spLocks noChangeArrowheads="1"/>
              </p:cNvSpPr>
              <p:nvPr/>
            </p:nvSpPr>
            <p:spPr bwMode="auto">
              <a:xfrm>
                <a:off x="2743200" y="6400800"/>
                <a:ext cx="3200400" cy="457200"/>
              </a:xfrm>
              <a:prstGeom prst="rect">
                <a:avLst/>
              </a:prstGeom>
              <a:gradFill rotWithShape="1">
                <a:gsLst>
                  <a:gs pos="0">
                    <a:srgbClr val="008000"/>
                  </a:gs>
                  <a:gs pos="73000">
                    <a:srgbClr val="4F2F0B"/>
                  </a:gs>
                  <a:gs pos="100000">
                    <a:srgbClr val="4F2F0B"/>
                  </a:gs>
                </a:gsLst>
                <a:lin ang="5400000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cxnSp>
          <p:nvCxnSpPr>
            <p:cNvPr id="28" name="Straight Arrow Connector 27"/>
            <p:cNvCxnSpPr/>
            <p:nvPr/>
          </p:nvCxnSpPr>
          <p:spPr bwMode="auto">
            <a:xfrm rot="16200000" flipH="1">
              <a:off x="1028700" y="4229100"/>
              <a:ext cx="3429000" cy="6096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29" name="Straight Arrow Connector 28"/>
            <p:cNvCxnSpPr/>
            <p:nvPr/>
          </p:nvCxnSpPr>
          <p:spPr bwMode="auto">
            <a:xfrm rot="5400000" flipH="1" flipV="1">
              <a:off x="3048000" y="4114800"/>
              <a:ext cx="3581400" cy="6858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941C00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685800" y="51054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1726FF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34" name="Straight Arrow Connector 33"/>
            <p:cNvCxnSpPr/>
            <p:nvPr/>
          </p:nvCxnSpPr>
          <p:spPr bwMode="auto">
            <a:xfrm>
              <a:off x="5638800" y="51816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1726FF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sp>
          <p:nvSpPr>
            <p:cNvPr id="35" name="TextBox 34"/>
            <p:cNvSpPr txBox="1"/>
            <p:nvPr/>
          </p:nvSpPr>
          <p:spPr>
            <a:xfrm>
              <a:off x="76200" y="4191000"/>
              <a:ext cx="143964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1726FF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in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019800" y="4114800"/>
              <a:ext cx="1676400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2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1726FF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out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4503619">
              <a:off x="2379354" y="4111017"/>
              <a:ext cx="143964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FFFF00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in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6829358">
              <a:off x="3404361" y="5098151"/>
              <a:ext cx="159373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800000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out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114300" y="0"/>
            <a:ext cx="8840788" cy="8778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3900" dirty="0">
                <a:latin typeface="Arial Rounded MT Bold"/>
                <a:ea typeface="ＭＳ Ｐゴシック" charset="0"/>
                <a:cs typeface="Arial Rounded MT Bold"/>
              </a:rPr>
              <a:t>Dancing Molecules and Heat Rays!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66713" y="968375"/>
            <a:ext cx="4419600" cy="5889625"/>
          </a:xfrm>
        </p:spPr>
        <p:txBody>
          <a:bodyPr rIns="116994"/>
          <a:lstStyle/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Nearly all of the air is made of oxygen (O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and nitrogen (N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in which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two atoms of the same element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share electrons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</a:br>
            <a:endParaRPr lang="en-US">
              <a:latin typeface="Arial Rounded MT Bold"/>
              <a:ea typeface="ＭＳ Ｐゴシック" charset="0"/>
              <a:cs typeface="Arial Rounded MT Bold"/>
              <a:sym typeface="ＭＳ Ｐゴシック" charset="0"/>
            </a:endParaRPr>
          </a:p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Infrared (heat)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energy radiated up from the surface can be absorbed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by these molecules, but not very well</a:t>
            </a:r>
          </a:p>
        </p:txBody>
      </p:sp>
      <p:grpSp>
        <p:nvGrpSpPr>
          <p:cNvPr id="24579" name="Group 3"/>
          <p:cNvGrpSpPr>
            <a:grpSpLocks/>
          </p:cNvGrpSpPr>
          <p:nvPr/>
        </p:nvGrpSpPr>
        <p:grpSpPr bwMode="auto">
          <a:xfrm>
            <a:off x="5894388" y="2562225"/>
            <a:ext cx="712787" cy="712788"/>
            <a:chOff x="0" y="0"/>
            <a:chExt cx="638" cy="638"/>
          </a:xfrm>
        </p:grpSpPr>
        <p:sp>
          <p:nvSpPr>
            <p:cNvPr id="24595" name="Oval 4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6" name="Rectangle 5"/>
            <p:cNvSpPr>
              <a:spLocks/>
            </p:cNvSpPr>
            <p:nvPr/>
          </p:nvSpPr>
          <p:spPr bwMode="auto">
            <a:xfrm>
              <a:off x="93" y="95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N</a:t>
              </a:r>
            </a:p>
          </p:txBody>
        </p:sp>
      </p:grpSp>
      <p:grpSp>
        <p:nvGrpSpPr>
          <p:cNvPr id="24580" name="Group 6"/>
          <p:cNvGrpSpPr>
            <a:grpSpLocks/>
          </p:cNvGrpSpPr>
          <p:nvPr/>
        </p:nvGrpSpPr>
        <p:grpSpPr bwMode="auto">
          <a:xfrm>
            <a:off x="7265988" y="2554288"/>
            <a:ext cx="712787" cy="711200"/>
            <a:chOff x="0" y="0"/>
            <a:chExt cx="638" cy="638"/>
          </a:xfrm>
        </p:grpSpPr>
        <p:sp>
          <p:nvSpPr>
            <p:cNvPr id="24593" name="Oval 7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4" name="Rectangle 8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N</a:t>
              </a:r>
            </a:p>
          </p:txBody>
        </p:sp>
      </p:grpSp>
      <p:sp>
        <p:nvSpPr>
          <p:cNvPr id="24581" name="Line 9"/>
          <p:cNvSpPr>
            <a:spLocks noChangeShapeType="1"/>
          </p:cNvSpPr>
          <p:nvPr/>
        </p:nvSpPr>
        <p:spPr bwMode="auto">
          <a:xfrm>
            <a:off x="6572250" y="2805113"/>
            <a:ext cx="765175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2" name="Line 10"/>
          <p:cNvSpPr>
            <a:spLocks noChangeShapeType="1"/>
          </p:cNvSpPr>
          <p:nvPr/>
        </p:nvSpPr>
        <p:spPr bwMode="auto">
          <a:xfrm>
            <a:off x="6570663" y="3027363"/>
            <a:ext cx="763587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4583" name="Group 11"/>
          <p:cNvGrpSpPr>
            <a:grpSpLocks/>
          </p:cNvGrpSpPr>
          <p:nvPr/>
        </p:nvGrpSpPr>
        <p:grpSpPr bwMode="auto">
          <a:xfrm>
            <a:off x="5908675" y="1344613"/>
            <a:ext cx="714375" cy="712787"/>
            <a:chOff x="0" y="0"/>
            <a:chExt cx="638" cy="638"/>
          </a:xfrm>
        </p:grpSpPr>
        <p:sp>
          <p:nvSpPr>
            <p:cNvPr id="24591" name="Oval 12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2" name="Rectangle 13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4584" name="Group 14"/>
          <p:cNvGrpSpPr>
            <a:grpSpLocks/>
          </p:cNvGrpSpPr>
          <p:nvPr/>
        </p:nvGrpSpPr>
        <p:grpSpPr bwMode="auto">
          <a:xfrm>
            <a:off x="7280275" y="1335088"/>
            <a:ext cx="711200" cy="714375"/>
            <a:chOff x="0" y="0"/>
            <a:chExt cx="638" cy="640"/>
          </a:xfrm>
        </p:grpSpPr>
        <p:sp>
          <p:nvSpPr>
            <p:cNvPr id="24589" name="Oval 15"/>
            <p:cNvSpPr>
              <a:spLocks/>
            </p:cNvSpPr>
            <p:nvPr/>
          </p:nvSpPr>
          <p:spPr bwMode="auto">
            <a:xfrm>
              <a:off x="0" y="0"/>
              <a:ext cx="638" cy="640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0" name="Rectangle 16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sp>
        <p:nvSpPr>
          <p:cNvPr id="24585" name="Line 17"/>
          <p:cNvSpPr>
            <a:spLocks noChangeShapeType="1"/>
          </p:cNvSpPr>
          <p:nvPr/>
        </p:nvSpPr>
        <p:spPr bwMode="auto">
          <a:xfrm>
            <a:off x="6588125" y="1584325"/>
            <a:ext cx="763588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6" name="Line 18"/>
          <p:cNvSpPr>
            <a:spLocks noChangeShapeType="1"/>
          </p:cNvSpPr>
          <p:nvPr/>
        </p:nvSpPr>
        <p:spPr bwMode="auto">
          <a:xfrm>
            <a:off x="6584950" y="1806575"/>
            <a:ext cx="7635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7" name="Line 19"/>
          <p:cNvSpPr>
            <a:spLocks noChangeShapeType="1"/>
          </p:cNvSpPr>
          <p:nvPr/>
        </p:nvSpPr>
        <p:spPr bwMode="auto">
          <a:xfrm>
            <a:off x="6615113" y="2914650"/>
            <a:ext cx="657225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8" name="Rectangle 20"/>
          <p:cNvSpPr>
            <a:spLocks/>
          </p:cNvSpPr>
          <p:nvPr/>
        </p:nvSpPr>
        <p:spPr bwMode="auto">
          <a:xfrm>
            <a:off x="5465763" y="4264025"/>
            <a:ext cx="343693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 eaLnBrk="0" hangingPunct="0"/>
            <a:r>
              <a:rPr lang="en-US" b="1" i="1">
                <a:solidFill>
                  <a:srgbClr val="0000FF"/>
                </a:solidFill>
                <a:cs typeface="Times New Roman" charset="0"/>
                <a:sym typeface="Times New Roman" charset="0"/>
              </a:rPr>
              <a:t>Diatomic molecules can vibrate back and forth like balls on a spring, but the ends are identical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601" name="AutoShape 25"/>
          <p:cNvCxnSpPr>
            <a:cxnSpLocks noChangeShapeType="1"/>
          </p:cNvCxnSpPr>
          <p:nvPr/>
        </p:nvCxnSpPr>
        <p:spPr bwMode="auto">
          <a:xfrm>
            <a:off x="6791325" y="3170238"/>
            <a:ext cx="960438" cy="89376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130175" y="0"/>
            <a:ext cx="8839200" cy="8778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3900" dirty="0">
                <a:latin typeface="Arial Rounded MT Bold"/>
                <a:ea typeface="ＭＳ Ｐゴシック" charset="0"/>
                <a:cs typeface="Arial Rounded MT Bold"/>
              </a:rPr>
              <a:t>Dancing Molecules and Heat Rays!</a:t>
            </a: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363" y="1125538"/>
            <a:ext cx="4530725" cy="5732462"/>
          </a:xfrm>
        </p:spPr>
        <p:txBody>
          <a:bodyPr rIns="116994"/>
          <a:lstStyle/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Carbon dioxide (CO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and water vapor (H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O) are different!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</a:br>
            <a:endParaRPr lang="en-US">
              <a:latin typeface="Arial Rounded MT Bold"/>
              <a:ea typeface="ＭＳ Ｐゴシック" charset="0"/>
              <a:cs typeface="Arial Rounded MT Bold"/>
              <a:sym typeface="ＭＳ Ｐゴシック" charset="0"/>
            </a:endParaRPr>
          </a:p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They have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many more ways to vibrate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and rotate, so they are very good at absorbing and emitting infrared (heat) radiation</a:t>
            </a:r>
          </a:p>
        </p:txBody>
      </p:sp>
      <p:sp>
        <p:nvSpPr>
          <p:cNvPr id="25604" name="Rectangle 3"/>
          <p:cNvSpPr>
            <a:spLocks/>
          </p:cNvSpPr>
          <p:nvPr/>
        </p:nvSpPr>
        <p:spPr bwMode="auto">
          <a:xfrm>
            <a:off x="4959350" y="4603750"/>
            <a:ext cx="3821113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 eaLnBrk="0" hangingPunct="0"/>
            <a:r>
              <a:rPr lang="en-US" b="1" i="1">
                <a:solidFill>
                  <a:srgbClr val="0000FF"/>
                </a:solidFill>
                <a:cs typeface="Times New Roman" charset="0"/>
                <a:sym typeface="Times New Roman" charset="0"/>
              </a:rPr>
              <a:t>Molecules that have many ways to wiggle are called </a:t>
            </a:r>
            <a:r>
              <a:rPr lang="ja-JP" altLang="en-US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“</a:t>
            </a:r>
            <a:r>
              <a:rPr lang="en-US" altLang="ja-JP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Greenhouse</a:t>
            </a:r>
            <a:r>
              <a:rPr lang="ja-JP" altLang="en-US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”</a:t>
            </a:r>
            <a:r>
              <a:rPr lang="en-US" altLang="ja-JP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 molecules</a:t>
            </a:r>
            <a:endParaRPr lang="en-US" b="1" i="1">
              <a:solidFill>
                <a:srgbClr val="FF0000"/>
              </a:solidFill>
              <a:cs typeface="Times New Roman" charset="0"/>
              <a:sym typeface="Times New Roman" charset="0"/>
            </a:endParaRPr>
          </a:p>
        </p:txBody>
      </p:sp>
      <p:grpSp>
        <p:nvGrpSpPr>
          <p:cNvPr id="25605" name="Group 4"/>
          <p:cNvGrpSpPr>
            <a:grpSpLocks/>
          </p:cNvGrpSpPr>
          <p:nvPr/>
        </p:nvGrpSpPr>
        <p:grpSpPr bwMode="auto">
          <a:xfrm>
            <a:off x="5262563" y="1304925"/>
            <a:ext cx="712787" cy="712788"/>
            <a:chOff x="0" y="0"/>
            <a:chExt cx="638" cy="638"/>
          </a:xfrm>
        </p:grpSpPr>
        <p:sp>
          <p:nvSpPr>
            <p:cNvPr id="25633" name="Oval 5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4" name="Rectangle 6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5606" name="Group 7"/>
          <p:cNvGrpSpPr>
            <a:grpSpLocks/>
          </p:cNvGrpSpPr>
          <p:nvPr/>
        </p:nvGrpSpPr>
        <p:grpSpPr bwMode="auto">
          <a:xfrm>
            <a:off x="7631113" y="1304925"/>
            <a:ext cx="712787" cy="712788"/>
            <a:chOff x="0" y="0"/>
            <a:chExt cx="638" cy="638"/>
          </a:xfrm>
        </p:grpSpPr>
        <p:sp>
          <p:nvSpPr>
            <p:cNvPr id="25631" name="Oval 8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2" name="Rectangle 9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5607" name="Group 10"/>
          <p:cNvGrpSpPr>
            <a:grpSpLocks/>
          </p:cNvGrpSpPr>
          <p:nvPr/>
        </p:nvGrpSpPr>
        <p:grpSpPr bwMode="auto">
          <a:xfrm>
            <a:off x="6442075" y="1304925"/>
            <a:ext cx="711200" cy="712788"/>
            <a:chOff x="0" y="0"/>
            <a:chExt cx="638" cy="638"/>
          </a:xfrm>
        </p:grpSpPr>
        <p:sp>
          <p:nvSpPr>
            <p:cNvPr id="25629" name="Oval 11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0" name="Rectangle 12"/>
            <p:cNvSpPr>
              <a:spLocks/>
            </p:cNvSpPr>
            <p:nvPr/>
          </p:nvSpPr>
          <p:spPr bwMode="auto">
            <a:xfrm>
              <a:off x="122" y="29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solidFill>
                    <a:schemeClr val="bg1"/>
                  </a:solidFill>
                  <a:cs typeface="Times New Roman" charset="0"/>
                  <a:sym typeface="Times New Roman" charset="0"/>
                </a:rPr>
                <a:t>C</a:t>
              </a:r>
            </a:p>
          </p:txBody>
        </p:sp>
      </p:grpSp>
      <p:grpSp>
        <p:nvGrpSpPr>
          <p:cNvPr id="25608" name="Group 13"/>
          <p:cNvGrpSpPr>
            <a:grpSpLocks/>
          </p:cNvGrpSpPr>
          <p:nvPr/>
        </p:nvGrpSpPr>
        <p:grpSpPr bwMode="auto">
          <a:xfrm>
            <a:off x="5581650" y="3751263"/>
            <a:ext cx="714375" cy="712787"/>
            <a:chOff x="0" y="0"/>
            <a:chExt cx="638" cy="638"/>
          </a:xfrm>
        </p:grpSpPr>
        <p:sp>
          <p:nvSpPr>
            <p:cNvPr id="25627" name="Oval 14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8" name="Rectangle 15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H</a:t>
              </a:r>
            </a:p>
          </p:txBody>
        </p:sp>
      </p:grpSp>
      <p:grpSp>
        <p:nvGrpSpPr>
          <p:cNvPr id="25609" name="Group 16"/>
          <p:cNvGrpSpPr>
            <a:grpSpLocks/>
          </p:cNvGrpSpPr>
          <p:nvPr/>
        </p:nvGrpSpPr>
        <p:grpSpPr bwMode="auto">
          <a:xfrm>
            <a:off x="7394575" y="3705225"/>
            <a:ext cx="712788" cy="712788"/>
            <a:chOff x="0" y="0"/>
            <a:chExt cx="638" cy="638"/>
          </a:xfrm>
        </p:grpSpPr>
        <p:sp>
          <p:nvSpPr>
            <p:cNvPr id="25625" name="Oval 17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6" name="Rectangle 18"/>
            <p:cNvSpPr>
              <a:spLocks/>
            </p:cNvSpPr>
            <p:nvPr/>
          </p:nvSpPr>
          <p:spPr bwMode="auto">
            <a:xfrm>
              <a:off x="93" y="95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H</a:t>
              </a:r>
            </a:p>
          </p:txBody>
        </p:sp>
      </p:grpSp>
      <p:grpSp>
        <p:nvGrpSpPr>
          <p:cNvPr id="25610" name="Group 19"/>
          <p:cNvGrpSpPr>
            <a:grpSpLocks/>
          </p:cNvGrpSpPr>
          <p:nvPr/>
        </p:nvGrpSpPr>
        <p:grpSpPr bwMode="auto">
          <a:xfrm>
            <a:off x="6435725" y="2814638"/>
            <a:ext cx="712788" cy="712787"/>
            <a:chOff x="0" y="0"/>
            <a:chExt cx="638" cy="638"/>
          </a:xfrm>
        </p:grpSpPr>
        <p:sp>
          <p:nvSpPr>
            <p:cNvPr id="25623" name="Oval 20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4" name="Rectangle 21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sp>
        <p:nvSpPr>
          <p:cNvPr id="25611" name="Line 22"/>
          <p:cNvSpPr>
            <a:spLocks noChangeShapeType="1"/>
          </p:cNvSpPr>
          <p:nvPr/>
        </p:nvSpPr>
        <p:spPr bwMode="auto">
          <a:xfrm>
            <a:off x="7153275" y="1660525"/>
            <a:ext cx="477838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2" name="Line 23"/>
          <p:cNvSpPr>
            <a:spLocks noChangeShapeType="1"/>
          </p:cNvSpPr>
          <p:nvPr/>
        </p:nvSpPr>
        <p:spPr bwMode="auto">
          <a:xfrm>
            <a:off x="5959475" y="1655763"/>
            <a:ext cx="476250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3" name="Line 24"/>
          <p:cNvSpPr>
            <a:spLocks noChangeShapeType="1"/>
          </p:cNvSpPr>
          <p:nvPr/>
        </p:nvSpPr>
        <p:spPr bwMode="auto">
          <a:xfrm rot="10800000" flipH="1">
            <a:off x="6076950" y="3430588"/>
            <a:ext cx="423863" cy="3651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4" name="Line 26"/>
          <p:cNvSpPr>
            <a:spLocks noChangeShapeType="1"/>
          </p:cNvSpPr>
          <p:nvPr/>
        </p:nvSpPr>
        <p:spPr bwMode="auto">
          <a:xfrm>
            <a:off x="6592888" y="4325938"/>
            <a:ext cx="477837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stealth" w="lg" len="lg"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5" name="Line 27"/>
          <p:cNvSpPr>
            <a:spLocks noChangeShapeType="1"/>
          </p:cNvSpPr>
          <p:nvPr/>
        </p:nvSpPr>
        <p:spPr bwMode="auto">
          <a:xfrm rot="10800000" flipH="1">
            <a:off x="5114925" y="1427163"/>
            <a:ext cx="4763" cy="461962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6" name="Line 28"/>
          <p:cNvSpPr>
            <a:spLocks noChangeShapeType="1"/>
          </p:cNvSpPr>
          <p:nvPr/>
        </p:nvSpPr>
        <p:spPr bwMode="auto">
          <a:xfrm rot="10800000" flipH="1">
            <a:off x="8456613" y="1422400"/>
            <a:ext cx="3175" cy="46513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7" name="Line 29"/>
          <p:cNvSpPr>
            <a:spLocks noChangeShapeType="1"/>
          </p:cNvSpPr>
          <p:nvPr/>
        </p:nvSpPr>
        <p:spPr bwMode="auto">
          <a:xfrm rot="10800000" flipH="1">
            <a:off x="6784975" y="2071688"/>
            <a:ext cx="3175" cy="46355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stealth" w="lg" len="lg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8" name="Line 30"/>
          <p:cNvSpPr>
            <a:spLocks noChangeShapeType="1"/>
          </p:cNvSpPr>
          <p:nvPr/>
        </p:nvSpPr>
        <p:spPr bwMode="auto">
          <a:xfrm rot="10800000" flipH="1">
            <a:off x="5964238" y="3265488"/>
            <a:ext cx="358775" cy="3571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9" name="Line 31"/>
          <p:cNvSpPr>
            <a:spLocks noChangeShapeType="1"/>
          </p:cNvSpPr>
          <p:nvPr/>
        </p:nvSpPr>
        <p:spPr bwMode="auto">
          <a:xfrm>
            <a:off x="7223125" y="3397250"/>
            <a:ext cx="331788" cy="250825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0" name="Line 32"/>
          <p:cNvSpPr>
            <a:spLocks noChangeShapeType="1"/>
          </p:cNvSpPr>
          <p:nvPr/>
        </p:nvSpPr>
        <p:spPr bwMode="auto">
          <a:xfrm>
            <a:off x="5953125" y="1735138"/>
            <a:ext cx="4778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1" name="Line 33"/>
          <p:cNvSpPr>
            <a:spLocks noChangeShapeType="1"/>
          </p:cNvSpPr>
          <p:nvPr/>
        </p:nvSpPr>
        <p:spPr bwMode="auto">
          <a:xfrm>
            <a:off x="7151688" y="1724025"/>
            <a:ext cx="4746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2" name="Rectangle 34"/>
          <p:cNvSpPr>
            <a:spLocks/>
          </p:cNvSpPr>
          <p:nvPr/>
        </p:nvSpPr>
        <p:spPr bwMode="auto">
          <a:xfrm>
            <a:off x="130175" y="6265863"/>
            <a:ext cx="8569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Absorption spectrum of CO2 was measured by John Tyndall in 1863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w Presentation">
  <a:themeElements>
    <a:clrScheme name="New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ew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New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Settings\denning\Application Data\Microsoft\Templates\New Presentation.pot</Template>
  <TotalTime>8104</TotalTime>
  <Words>1091</Words>
  <Application>Microsoft Macintosh PowerPoint</Application>
  <PresentationFormat>On-screen Show (4:3)</PresentationFormat>
  <Paragraphs>249</Paragraphs>
  <Slides>48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9" baseType="lpstr">
      <vt:lpstr>Arial Rounded MT Bold</vt:lpstr>
      <vt:lpstr>Comic Sans MS</vt:lpstr>
      <vt:lpstr>Courier</vt:lpstr>
      <vt:lpstr>ＭＳ Ｐゴシック</vt:lpstr>
      <vt:lpstr>News Gothic MT</vt:lpstr>
      <vt:lpstr>Times</vt:lpstr>
      <vt:lpstr>Times New Roman</vt:lpstr>
      <vt:lpstr>Wingdings</vt:lpstr>
      <vt:lpstr>Arial</vt:lpstr>
      <vt:lpstr>New Presentation</vt:lpstr>
      <vt:lpstr>Worksheet</vt:lpstr>
      <vt:lpstr>Climate Change: Simple, Serious, Solvable </vt:lpstr>
      <vt:lpstr> Simple 2. Serious 3. Solvable</vt:lpstr>
      <vt:lpstr> Simple 2. Serious 3. Solvable</vt:lpstr>
      <vt:lpstr>Weather vs Climate what’s the difference?</vt:lpstr>
      <vt:lpstr>Location!   Location!   Location!</vt:lpstr>
      <vt:lpstr>Ever Wonder Why?</vt:lpstr>
      <vt:lpstr>Heat Budgets</vt:lpstr>
      <vt:lpstr>Dancing Molecules and Heat Rays!</vt:lpstr>
      <vt:lpstr>Dancing Molecules and Heat Rays!</vt:lpstr>
      <vt:lpstr>PowerPoint Presentation</vt:lpstr>
      <vt:lpstr>Common Sense</vt:lpstr>
      <vt:lpstr>Common Myth #1</vt:lpstr>
      <vt:lpstr>Cause and Effect</vt:lpstr>
      <vt:lpstr>Learning from the Past</vt:lpstr>
      <vt:lpstr>Ice Age World</vt:lpstr>
      <vt:lpstr>CO2 and the Ice Ages</vt:lpstr>
      <vt:lpstr>Climate Forcing</vt:lpstr>
      <vt:lpstr>Compare Ancient &amp; Modern Forcing</vt:lpstr>
      <vt:lpstr> Simple 2. Serious 3. Solvable</vt:lpstr>
      <vt:lpstr>How much warmer?</vt:lpstr>
      <vt:lpstr>Where is it 10o F Warmer</vt:lpstr>
      <vt:lpstr>A Region On the Edge</vt:lpstr>
      <vt:lpstr>Snowpack</vt:lpstr>
      <vt:lpstr>Declining Snowpack</vt:lpstr>
      <vt:lpstr>Economic Development</vt:lpstr>
      <vt:lpstr>Water Budgets</vt:lpstr>
      <vt:lpstr>Droughts Past &amp; Future</vt:lpstr>
      <vt:lpstr>Warming Promotes Wildfire</vt:lpstr>
      <vt:lpstr>Billions and Billions Shanghai 1991 and 2012</vt:lpstr>
      <vt:lpstr>Common Myth #2</vt:lpstr>
      <vt:lpstr> Simple 2. Serious 3. Solvable</vt:lpstr>
      <vt:lpstr>PowerPoint Presentation</vt:lpstr>
      <vt:lpstr>PowerPoint Presentation</vt:lpstr>
      <vt:lpstr>Price of Solar  PV Cells ($/watt) </vt:lpstr>
      <vt:lpstr>Solar Resources</vt:lpstr>
      <vt:lpstr>Lithium-Ion Batteries</vt:lpstr>
      <vt:lpstr>Costs</vt:lpstr>
      <vt:lpstr>My Grandparents</vt:lpstr>
      <vt:lpstr>My Grandparents’     Generation</vt:lpstr>
      <vt:lpstr>My Parents</vt:lpstr>
      <vt:lpstr>My Parents’     Generation</vt:lpstr>
      <vt:lpstr>Jennifer &amp; Me</vt:lpstr>
      <vt:lpstr>My Generation</vt:lpstr>
      <vt:lpstr>My Kids</vt:lpstr>
      <vt:lpstr>My Kids’     Generation</vt:lpstr>
      <vt:lpstr>Choose Your Future</vt:lpstr>
      <vt:lpstr>Choose Your Future</vt:lpstr>
      <vt:lpstr>For More Info …</vt:lpstr>
    </vt:vector>
  </TitlesOfParts>
  <Company>Colorado State University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Oil Reserves</dc:title>
  <dc:creator>denning</dc:creator>
  <cp:lastModifiedBy>Microsoft Office User</cp:lastModifiedBy>
  <cp:revision>139</cp:revision>
  <cp:lastPrinted>2014-03-25T16:50:33Z</cp:lastPrinted>
  <dcterms:created xsi:type="dcterms:W3CDTF">2011-10-17T13:51:32Z</dcterms:created>
  <dcterms:modified xsi:type="dcterms:W3CDTF">2017-04-29T14:02:46Z</dcterms:modified>
</cp:coreProperties>
</file>