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21" r:id="rId2"/>
    <p:sldId id="506" r:id="rId3"/>
    <p:sldId id="507" r:id="rId4"/>
    <p:sldId id="377" r:id="rId5"/>
    <p:sldId id="378" r:id="rId6"/>
    <p:sldId id="324" r:id="rId7"/>
    <p:sldId id="681" r:id="rId8"/>
    <p:sldId id="408" r:id="rId9"/>
    <p:sldId id="450" r:id="rId10"/>
    <p:sldId id="504" r:id="rId11"/>
    <p:sldId id="508" r:id="rId12"/>
    <p:sldId id="257" r:id="rId13"/>
    <p:sldId id="258" r:id="rId14"/>
    <p:sldId id="528" r:id="rId15"/>
    <p:sldId id="556" r:id="rId16"/>
    <p:sldId id="533" r:id="rId17"/>
    <p:sldId id="555" r:id="rId18"/>
    <p:sldId id="534" r:id="rId19"/>
    <p:sldId id="389" r:id="rId20"/>
    <p:sldId id="505" r:id="rId21"/>
    <p:sldId id="462" r:id="rId22"/>
    <p:sldId id="500" r:id="rId23"/>
    <p:sldId id="493" r:id="rId24"/>
    <p:sldId id="522" r:id="rId25"/>
    <p:sldId id="509" r:id="rId26"/>
    <p:sldId id="322" r:id="rId27"/>
    <p:sldId id="353" r:id="rId28"/>
    <p:sldId id="549" r:id="rId29"/>
    <p:sldId id="477" r:id="rId30"/>
    <p:sldId id="554" r:id="rId31"/>
    <p:sldId id="495" r:id="rId32"/>
    <p:sldId id="535" r:id="rId33"/>
    <p:sldId id="550" r:id="rId34"/>
    <p:sldId id="680" r:id="rId35"/>
    <p:sldId id="480" r:id="rId36"/>
    <p:sldId id="539" r:id="rId37"/>
    <p:sldId id="540" r:id="rId38"/>
    <p:sldId id="541" r:id="rId39"/>
    <p:sldId id="542" r:id="rId40"/>
    <p:sldId id="543" r:id="rId41"/>
    <p:sldId id="544" r:id="rId42"/>
    <p:sldId id="545" r:id="rId43"/>
    <p:sldId id="546" r:id="rId44"/>
    <p:sldId id="537" r:id="rId45"/>
    <p:sldId id="538" r:id="rId46"/>
    <p:sldId id="518" r:id="rId47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008F42"/>
    <a:srgbClr val="FFBA73"/>
    <a:srgbClr val="66EEFF"/>
    <a:srgbClr val="3333CC"/>
    <a:srgbClr val="1726FF"/>
    <a:srgbClr val="941C00"/>
    <a:srgbClr val="4F2F0B"/>
    <a:srgbClr val="0F0F40"/>
    <a:srgbClr val="1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313"/>
    <p:restoredTop sz="91429"/>
  </p:normalViewPr>
  <p:slideViewPr>
    <p:cSldViewPr snapToGrid="0">
      <p:cViewPr varScale="1">
        <p:scale>
          <a:sx n="154" d="100"/>
          <a:sy n="154" d="100"/>
        </p:scale>
        <p:origin x="224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0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 S’s of Climate Change: Simple, Serious, Solvable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45-minute version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78494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	http://</a:t>
            </a:r>
            <a:r>
              <a:rPr lang="en-US" dirty="0" err="1"/>
              <a:t>SimpleSeriousSolvable.org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4/22/19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4/22/19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tif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0" y="33401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879600" y="6083300"/>
            <a:ext cx="848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 Rounded MT Bold" panose="020F0704030504030204" pitchFamily="34" charset="77"/>
              </a:rPr>
              <a:t>Download this presentation from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http://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SimpleSeriousSolvable.org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643" y="368300"/>
            <a:ext cx="10094563" cy="30988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Climate Change:</a:t>
            </a:r>
            <a:br>
              <a:rPr lang="en-US" sz="7200" dirty="0">
                <a:ea typeface="ＭＳ Ｐゴシック" charset="0"/>
              </a:rPr>
            </a:br>
            <a:r>
              <a:rPr lang="en-US" sz="6000" dirty="0">
                <a:ea typeface="ＭＳ Ｐゴシック" charset="0"/>
              </a:rPr>
              <a:t>Simple, Serious, Solvable</a:t>
            </a:r>
            <a:br>
              <a:rPr lang="en-US" sz="6000" dirty="0">
                <a:ea typeface="ＭＳ Ｐゴシック" charset="0"/>
              </a:rPr>
            </a:b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2235200" y="4699000"/>
            <a:ext cx="7772400" cy="114240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1" y="2886576"/>
            <a:ext cx="2373368" cy="2088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27214" y="1786662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2493735" y="1786663"/>
            <a:ext cx="7204531" cy="494395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1864" y="847726"/>
            <a:ext cx="8275637" cy="1133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573088" indent="-53340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49" y="151371"/>
            <a:ext cx="7886700" cy="10599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62A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Recent Changes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6852" y="5250437"/>
            <a:ext cx="82982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More warming on land than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less than 1 C over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around 1 C over 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B6E61-5BA0-FA40-9CB4-5950BDC2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96" y="1425040"/>
            <a:ext cx="8217519" cy="38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3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B9628-EB6E-6245-B387-D0074BF5E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6" y="657429"/>
            <a:ext cx="8598474" cy="6152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079" y="562593"/>
            <a:ext cx="3829050" cy="2457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Big Choices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1123" y="134209"/>
            <a:ext cx="5225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/>
                <a:cs typeface="Arial Rounded MT Bold"/>
              </a:rPr>
              <a:t>Observed Change 1901-2012</a:t>
            </a:r>
          </a:p>
        </p:txBody>
      </p:sp>
    </p:spTree>
    <p:extLst>
      <p:ext uri="{BB962C8B-B14F-4D97-AF65-F5344CB8AC3E}">
        <p14:creationId xmlns:p14="http://schemas.microsoft.com/office/powerpoint/2010/main" val="307524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US" dirty="0"/>
              <a:t>Past and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7235479" cy="6172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838200"/>
            <a:ext cx="45720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Difference in climate between a low-emissions (RCP 2.6) and high-emissions (RCP 8.5) don’t become large until mid-century</a:t>
            </a:r>
          </a:p>
        </p:txBody>
      </p:sp>
    </p:spTree>
    <p:extLst>
      <p:ext uri="{BB962C8B-B14F-4D97-AF65-F5344CB8AC3E}">
        <p14:creationId xmlns:p14="http://schemas.microsoft.com/office/powerpoint/2010/main" val="42284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10738766" y="679056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10738766" y="4829572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1073876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905"/>
            <a:ext cx="714375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5400" dirty="0">
                <a:ea typeface="ＭＳ Ｐゴシック" charset="0"/>
              </a:rPr>
              <a:t>How much warmer?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B3B6E-A5EE-C548-8322-00B58A93CAC2}"/>
              </a:ext>
            </a:extLst>
          </p:cNvPr>
          <p:cNvSpPr txBox="1"/>
          <p:nvPr/>
        </p:nvSpPr>
        <p:spPr>
          <a:xfrm>
            <a:off x="442267" y="1215574"/>
            <a:ext cx="4060727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Land</a:t>
            </a:r>
            <a:r>
              <a:rPr lang="en-US" sz="3200" dirty="0">
                <a:latin typeface="Arial Rounded MT Bold" panose="020F0704030504030204" pitchFamily="34" charset="77"/>
              </a:rPr>
              <a:t> vs Oceans 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North</a:t>
            </a:r>
            <a:r>
              <a:rPr lang="en-US" sz="3200" dirty="0">
                <a:latin typeface="Arial Rounded MT Bold" panose="020F0704030504030204" pitchFamily="34" charset="77"/>
              </a:rPr>
              <a:t> vs South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Snowy</a:t>
            </a:r>
            <a:r>
              <a:rPr lang="en-US" sz="3200" dirty="0">
                <a:latin typeface="Arial Rounded MT Bold" panose="020F0704030504030204" pitchFamily="34" charset="77"/>
              </a:rPr>
              <a:t> vs not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BF015-E415-3B4A-9983-286A9E2195D0}"/>
              </a:ext>
            </a:extLst>
          </p:cNvPr>
          <p:cNvGrpSpPr/>
          <p:nvPr/>
        </p:nvGrpSpPr>
        <p:grpSpPr>
          <a:xfrm>
            <a:off x="5077769" y="581891"/>
            <a:ext cx="2744507" cy="2689987"/>
            <a:chOff x="5077769" y="581891"/>
            <a:chExt cx="2744507" cy="26899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CAC316-941E-B74D-B3AB-F13BB70CD6A5}"/>
                </a:ext>
              </a:extLst>
            </p:cNvPr>
            <p:cNvSpPr txBox="1"/>
            <p:nvPr/>
          </p:nvSpPr>
          <p:spPr>
            <a:xfrm>
              <a:off x="5077769" y="262554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3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5C4764D-5402-C143-BED8-C0684469AB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96000" y="581891"/>
              <a:ext cx="1726276" cy="2172424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E58FADB-A904-4745-BA69-FB84B1EAAB3F}"/>
              </a:ext>
            </a:extLst>
          </p:cNvPr>
          <p:cNvSpPr txBox="1"/>
          <p:nvPr/>
        </p:nvSpPr>
        <p:spPr>
          <a:xfrm>
            <a:off x="442450" y="3897994"/>
            <a:ext cx="4217693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We warm up more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3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r>
              <a:rPr lang="en-US" sz="3200" dirty="0">
                <a:latin typeface="Arial Rounded MT Bold" panose="020F0704030504030204" pitchFamily="34" charset="77"/>
              </a:rPr>
              <a:t> to 6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endParaRPr lang="en-US" sz="3200" dirty="0">
              <a:latin typeface="Arial Rounded MT Bold" panose="020F0704030504030204" pitchFamily="34" charset="7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to 10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208400-6C82-E942-A4CD-09401C773B39}"/>
              </a:ext>
            </a:extLst>
          </p:cNvPr>
          <p:cNvGrpSpPr/>
          <p:nvPr/>
        </p:nvGrpSpPr>
        <p:grpSpPr>
          <a:xfrm>
            <a:off x="5071440" y="3369867"/>
            <a:ext cx="2750836" cy="1318511"/>
            <a:chOff x="5071440" y="3369867"/>
            <a:chExt cx="2750836" cy="131851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544710-7C6D-FD46-A3F5-189F4CE59361}"/>
                </a:ext>
              </a:extLst>
            </p:cNvPr>
            <p:cNvSpPr txBox="1"/>
            <p:nvPr/>
          </p:nvSpPr>
          <p:spPr>
            <a:xfrm>
              <a:off x="5071440" y="336986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6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23B4954-C1AD-1B43-AA1E-B7EB06F209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1857" y="3897994"/>
              <a:ext cx="1740419" cy="790384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0A881A-8002-284A-817E-A5E39EEE6D7F}"/>
              </a:ext>
            </a:extLst>
          </p:cNvPr>
          <p:cNvSpPr txBox="1"/>
          <p:nvPr/>
        </p:nvSpPr>
        <p:spPr>
          <a:xfrm>
            <a:off x="4864635" y="2503268"/>
            <a:ext cx="1313180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 </a:t>
            </a:r>
            <a:r>
              <a:rPr lang="en-US" sz="36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10 </a:t>
            </a:r>
            <a:r>
              <a:rPr lang="en-US" sz="36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199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553AA-5C4A-6549-9510-67F9550B4B56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5714896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5410886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16011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Marching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241800"/>
            <a:ext cx="7772400" cy="2578100"/>
          </a:xfrm>
        </p:spPr>
        <p:txBody>
          <a:bodyPr/>
          <a:lstStyle/>
          <a:p>
            <a:r>
              <a:rPr lang="en-US" dirty="0"/>
              <a:t>In Colorado, temps drop about 10 F for each 3000 feet of elevation</a:t>
            </a:r>
          </a:p>
          <a:p>
            <a:pPr lvl="1"/>
            <a:r>
              <a:rPr lang="en-US" dirty="0"/>
              <a:t>Denver -&gt; Estes Park</a:t>
            </a:r>
          </a:p>
          <a:p>
            <a:pPr lvl="1"/>
            <a:r>
              <a:rPr lang="en-US" dirty="0"/>
              <a:t>Estes Park -&gt; Trail Ridge Road</a:t>
            </a:r>
          </a:p>
          <a:p>
            <a:r>
              <a:rPr lang="en-US" dirty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1579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9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br>
              <a:rPr lang="en-US" sz="5400" dirty="0">
                <a:ea typeface="ＭＳ Ｐゴシック" charset="0"/>
              </a:rPr>
            </a:br>
            <a:r>
              <a:rPr lang="en-US" sz="5400" dirty="0">
                <a:ea typeface="ＭＳ Ｐゴシック" charset="0"/>
              </a:rPr>
              <a:t>On 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152400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47454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6300" y="2006602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9400" y="190501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1" y="2997201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2701" y="295910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1" y="2755901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6500" y="1816101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8300" y="1244601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1" y="18288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5301" y="10287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1401" y="203201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7901" y="8001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1816101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2701" y="37846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2493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Our Water Supply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FF"/>
                </a:solidFill>
              </a:rPr>
              <a:t>Declining Snowpack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444" y="2179135"/>
            <a:ext cx="4323645" cy="3476597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20% less snowpack over 49 years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Less than 2</a:t>
            </a:r>
            <a:r>
              <a:rPr lang="en-US" sz="3200" baseline="30000" dirty="0">
                <a:solidFill>
                  <a:srgbClr val="FF0000"/>
                </a:solidFill>
              </a:rPr>
              <a:t>o</a:t>
            </a:r>
            <a:r>
              <a:rPr lang="en-US" sz="3200" dirty="0">
                <a:solidFill>
                  <a:srgbClr val="FF0000"/>
                </a:solidFill>
              </a:rPr>
              <a:t> Fahrenheit average warming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45AE1-B8C0-674F-B8F0-C71E14DD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532" y="1046411"/>
            <a:ext cx="6569383" cy="552372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29B4B3-4527-504A-BAC4-8001E8E70494}"/>
              </a:ext>
            </a:extLst>
          </p:cNvPr>
          <p:cNvCxnSpPr/>
          <p:nvPr/>
        </p:nvCxnSpPr>
        <p:spPr bwMode="auto">
          <a:xfrm>
            <a:off x="6615288" y="3285446"/>
            <a:ext cx="0" cy="620889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4801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Budgets</a:t>
            </a: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8026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4991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2100" y="2654301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5300" y="2806701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>
                <a:latin typeface="Arial Rounded MT Bold"/>
                <a:cs typeface="Arial Rounded MT Bold"/>
              </a:rPr>
              <a:t>running sum </a:t>
            </a:r>
            <a:br>
              <a:rPr lang="en-US" sz="4800" dirty="0">
                <a:latin typeface="Arial Rounded MT Bold"/>
                <a:cs typeface="Arial Rounded MT Bold"/>
              </a:rPr>
            </a:br>
            <a:r>
              <a:rPr lang="en-US" sz="4800" dirty="0">
                <a:latin typeface="Arial Rounded MT Bold"/>
                <a:cs typeface="Arial Rounded MT Bold"/>
              </a:rPr>
              <a:t>of water out minus water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4300" y="1181101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r>
              <a:rPr lang="en-US" sz="6000" dirty="0"/>
              <a:t>Droughts Past &amp;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98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293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2370025" y="4991101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2184400" y="1257301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28000" y="5016501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991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01801" y="6235701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</a:p>
        </p:txBody>
      </p:sp>
    </p:spTree>
    <p:extLst>
      <p:ext uri="{BB962C8B-B14F-4D97-AF65-F5344CB8AC3E}">
        <p14:creationId xmlns:p14="http://schemas.microsoft.com/office/powerpoint/2010/main" val="29091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5200" dirty="0"/>
              <a:t>Warming Promotes Wildfire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9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Warmer air increases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>
                <a:ea typeface="ＭＳ Ｐゴシック" charset="0"/>
              </a:rPr>
              <a:t>on forests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Longer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>
                <a:ea typeface="ＭＳ Ｐゴシック" charset="0"/>
              </a:rPr>
              <a:t> 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More frequent extremely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638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72200" y="1041401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452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NRC 2011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Projected Increase in Area Burned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792289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1489076" y="2312988"/>
            <a:ext cx="44037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China, India, &amp; Africa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4x 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thousands of years 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489" y="6211670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5153820" y="2531270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5576095" y="4760120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8837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7589839" y="1985964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8210550" y="2611439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7732714" y="5967414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6826251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7859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7847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7853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7089776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7481095" y="4936332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1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1765300" y="830264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8513763" y="4449764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8769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How Much Will We Burn?</a:t>
            </a:r>
          </a:p>
        </p:txBody>
      </p:sp>
      <p:pic>
        <p:nvPicPr>
          <p:cNvPr id="563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07" y="3277172"/>
            <a:ext cx="2042193" cy="28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14863" y="3453493"/>
            <a:ext cx="5561511" cy="2286000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Four factors determine </a:t>
            </a:r>
            <a:b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fossil fuel emissions: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Population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Economic activity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Energy efficiency of economy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Carbon efficiency of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54876-27FD-0943-9D05-CB3959F63BCE}"/>
              </a:ext>
            </a:extLst>
          </p:cNvPr>
          <p:cNvSpPr txBox="1"/>
          <p:nvPr/>
        </p:nvSpPr>
        <p:spPr>
          <a:xfrm>
            <a:off x="3173306" y="2565170"/>
            <a:ext cx="20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B7D6E-D827-6B42-B3C6-97A084163F25}"/>
              </a:ext>
            </a:extLst>
          </p:cNvPr>
          <p:cNvSpPr txBox="1"/>
          <p:nvPr/>
        </p:nvSpPr>
        <p:spPr>
          <a:xfrm>
            <a:off x="5292762" y="2570629"/>
            <a:ext cx="148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48F2D-EE35-8D41-B034-3AD7561F8559}"/>
              </a:ext>
            </a:extLst>
          </p:cNvPr>
          <p:cNvGrpSpPr/>
          <p:nvPr/>
        </p:nvGrpSpPr>
        <p:grpSpPr>
          <a:xfrm>
            <a:off x="1917475" y="1167806"/>
            <a:ext cx="8045957" cy="1147027"/>
            <a:chOff x="1585" y="1167805"/>
            <a:chExt cx="8045957" cy="11470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8CBE0-463D-2D49-9390-8C489CEA462B}"/>
                </a:ext>
              </a:extLst>
            </p:cNvPr>
            <p:cNvSpPr txBox="1"/>
            <p:nvPr/>
          </p:nvSpPr>
          <p:spPr>
            <a:xfrm>
              <a:off x="4149548" y="165252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BA76D3-D186-D14C-98DF-2B444F9F9974}"/>
                </a:ext>
              </a:extLst>
            </p:cNvPr>
            <p:cNvSpPr txBox="1"/>
            <p:nvPr/>
          </p:nvSpPr>
          <p:spPr>
            <a:xfrm>
              <a:off x="5506700" y="166274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E82CA0-C1B3-154D-9367-9ED234EF1111}"/>
                </a:ext>
              </a:extLst>
            </p:cNvPr>
            <p:cNvSpPr txBox="1"/>
            <p:nvPr/>
          </p:nvSpPr>
          <p:spPr>
            <a:xfrm>
              <a:off x="1585" y="1237614"/>
              <a:ext cx="18943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  <a:r>
                <a:rPr lang="en-US" sz="3200" dirty="0">
                  <a:latin typeface="Arial Rounded MT Bold" panose="020F0704030504030204" pitchFamily="34" charset="77"/>
                </a:rPr>
                <a:t> Emitted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478EF1-7E69-2245-AF6B-CF6C1A28C221}"/>
                </a:ext>
              </a:extLst>
            </p:cNvPr>
            <p:cNvSpPr txBox="1"/>
            <p:nvPr/>
          </p:nvSpPr>
          <p:spPr>
            <a:xfrm>
              <a:off x="279239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293E3A-431C-B94D-8D14-41544694F097}"/>
                </a:ext>
              </a:extLst>
            </p:cNvPr>
            <p:cNvSpPr txBox="1"/>
            <p:nvPr/>
          </p:nvSpPr>
          <p:spPr>
            <a:xfrm>
              <a:off x="3470972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D43778-6A71-B04F-A34C-EAA87BB1549B}"/>
                </a:ext>
              </a:extLst>
            </p:cNvPr>
            <p:cNvSpPr txBox="1"/>
            <p:nvPr/>
          </p:nvSpPr>
          <p:spPr>
            <a:xfrm>
              <a:off x="2113820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A6D371-ED8E-8646-9916-491D9E14249A}"/>
                </a:ext>
              </a:extLst>
            </p:cNvPr>
            <p:cNvSpPr txBox="1"/>
            <p:nvPr/>
          </p:nvSpPr>
          <p:spPr>
            <a:xfrm>
              <a:off x="4149548" y="119203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E94858A-710F-754D-87A0-D3FC748EAE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7444" y="1727321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A4D3FB-0D33-6C44-9C33-2857F4A70E98}"/>
                </a:ext>
              </a:extLst>
            </p:cNvPr>
            <p:cNvSpPr txBox="1"/>
            <p:nvPr/>
          </p:nvSpPr>
          <p:spPr>
            <a:xfrm>
              <a:off x="5506700" y="118181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FBDBE5-5312-6242-84CF-78DE0B7245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60722" y="1728060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9D5B3-BD2D-C145-948E-5D3D6BFF0B26}"/>
                </a:ext>
              </a:extLst>
            </p:cNvPr>
            <p:cNvSpPr txBox="1"/>
            <p:nvPr/>
          </p:nvSpPr>
          <p:spPr>
            <a:xfrm>
              <a:off x="7020676" y="1676754"/>
              <a:ext cx="560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13983F-5750-B24E-A57F-AA6F1789C585}"/>
                </a:ext>
              </a:extLst>
            </p:cNvPr>
            <p:cNvSpPr txBox="1"/>
            <p:nvPr/>
          </p:nvSpPr>
          <p:spPr>
            <a:xfrm>
              <a:off x="6863852" y="1167805"/>
              <a:ext cx="118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71576B-1C3C-924E-9EC2-07E5A34CFD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75" y="1745058"/>
              <a:ext cx="56755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BC2A59-8316-3B47-A8FF-4B547F82840F}"/>
                </a:ext>
              </a:extLst>
            </p:cNvPr>
            <p:cNvSpPr txBox="1"/>
            <p:nvPr/>
          </p:nvSpPr>
          <p:spPr>
            <a:xfrm>
              <a:off x="618527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A7C319-8968-6544-80A6-C9DB3936D82C}"/>
                </a:ext>
              </a:extLst>
            </p:cNvPr>
            <p:cNvSpPr txBox="1"/>
            <p:nvPr/>
          </p:nvSpPr>
          <p:spPr>
            <a:xfrm>
              <a:off x="4828124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8815798-0D45-A246-A772-A8A73B1DCA0C}"/>
              </a:ext>
            </a:extLst>
          </p:cNvPr>
          <p:cNvSpPr txBox="1"/>
          <p:nvPr/>
        </p:nvSpPr>
        <p:spPr>
          <a:xfrm>
            <a:off x="7205432" y="2562525"/>
            <a:ext cx="171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energy/$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D6D69A-B3BC-AF45-A96B-6815D95D12F5}"/>
              </a:ext>
            </a:extLst>
          </p:cNvPr>
          <p:cNvSpPr txBox="1"/>
          <p:nvPr/>
        </p:nvSpPr>
        <p:spPr>
          <a:xfrm>
            <a:off x="8869422" y="2367880"/>
            <a:ext cx="1714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2  </a:t>
            </a: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/</a:t>
            </a:r>
            <a:b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</a:b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C38DDA-54D2-B249-97A1-702C8A0CFF1C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V="1">
            <a:off x="4183500" y="1955133"/>
            <a:ext cx="632340" cy="6100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46AEBF-0F18-4845-ACF6-D5111D337AF8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6034587" y="2206314"/>
            <a:ext cx="117609" cy="3643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D6D8ED-2A43-7C41-AD9F-FB927CF2FF5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96571" y="2260151"/>
            <a:ext cx="34754" cy="3126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FEC83C-112C-DF4D-8B00-CB2FF8A1D2F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47320" y="2052101"/>
            <a:ext cx="150993" cy="3322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79DEC42-2CCE-7941-B678-A981B60BA0E7}"/>
              </a:ext>
            </a:extLst>
          </p:cNvPr>
          <p:cNvSpPr txBox="1"/>
          <p:nvPr/>
        </p:nvSpPr>
        <p:spPr>
          <a:xfrm>
            <a:off x="2001293" y="6195651"/>
            <a:ext cx="213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Kaya Identity</a:t>
            </a:r>
          </a:p>
        </p:txBody>
      </p:sp>
    </p:spTree>
    <p:extLst>
      <p:ext uri="{BB962C8B-B14F-4D97-AF65-F5344CB8AC3E}">
        <p14:creationId xmlns:p14="http://schemas.microsoft.com/office/powerpoint/2010/main" val="2129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World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601"/>
            <a:ext cx="6527910" cy="5533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4B261-B5C4-4049-9BBA-112B37E5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38" y="914400"/>
            <a:ext cx="5845121" cy="1015350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10303E53-EDC4-6040-A6C5-E81398DF2530}"/>
              </a:ext>
            </a:extLst>
          </p:cNvPr>
          <p:cNvSpPr/>
          <p:nvPr/>
        </p:nvSpPr>
        <p:spPr bwMode="auto">
          <a:xfrm>
            <a:off x="6142495" y="1095216"/>
            <a:ext cx="521776" cy="532107"/>
          </a:xfrm>
          <a:prstGeom prst="donut">
            <a:avLst>
              <a:gd name="adj" fmla="val 834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44C68-5C6B-5747-ABFF-B9D0D65C0CAB}"/>
              </a:ext>
            </a:extLst>
          </p:cNvPr>
          <p:cNvSpPr txBox="1"/>
          <p:nvPr/>
        </p:nvSpPr>
        <p:spPr>
          <a:xfrm>
            <a:off x="6989735" y="1842629"/>
            <a:ext cx="45410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Remember 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   “</a:t>
            </a:r>
            <a:r>
              <a:rPr lang="en-US" i="1" dirty="0">
                <a:latin typeface="Arial Rounded MT Bold" panose="020F0704030504030204" pitchFamily="34" charset="77"/>
              </a:rPr>
              <a:t>The Population Bomb” </a:t>
            </a:r>
            <a:r>
              <a:rPr lang="en-US" dirty="0">
                <a:latin typeface="Arial Rounded MT Bold" panose="020F0704030504030204" pitchFamily="34" charset="77"/>
              </a:rPr>
              <a:t>?</a:t>
            </a:r>
          </a:p>
          <a:p>
            <a:endParaRPr lang="en-US" dirty="0">
              <a:latin typeface="Arial Rounded MT Bold" panose="020F0704030504030204" pitchFamily="34" charset="77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World population has more than doubled in my lifetime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It will never double again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Population growth rate is half what it was when I was a teenager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Expected to reach zero population growth by 2100</a:t>
            </a:r>
          </a:p>
        </p:txBody>
      </p:sp>
    </p:spTree>
    <p:extLst>
      <p:ext uri="{BB962C8B-B14F-4D97-AF65-F5344CB8AC3E}">
        <p14:creationId xmlns:p14="http://schemas.microsoft.com/office/powerpoint/2010/main" val="1187164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3684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1447800"/>
          </a:xfrm>
        </p:spPr>
        <p:txBody>
          <a:bodyPr/>
          <a:lstStyle/>
          <a:p>
            <a:r>
              <a:rPr lang="en-US" dirty="0"/>
              <a:t>Billions and Billions</a:t>
            </a:r>
            <a:br>
              <a:rPr lang="en-US" dirty="0"/>
            </a:br>
            <a:r>
              <a:rPr lang="en-US" sz="4800" dirty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61474" y="1893025"/>
            <a:ext cx="7772400" cy="3972198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dirty="0"/>
              <a:t>Currently 7 billion people on Earth </a:t>
            </a:r>
            <a:br>
              <a:rPr lang="en-US" dirty="0"/>
            </a:br>
            <a:r>
              <a:rPr lang="en-US" dirty="0"/>
              <a:t>but only 1 billion use lots of energy</a:t>
            </a:r>
          </a:p>
          <a:p>
            <a:r>
              <a:rPr lang="en-US" dirty="0"/>
              <a:t>Rapid development to </a:t>
            </a:r>
            <a:r>
              <a:rPr lang="en-US" dirty="0">
                <a:solidFill>
                  <a:srgbClr val="FF0000"/>
                </a:solidFill>
              </a:rPr>
              <a:t>4 billion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energy users</a:t>
            </a:r>
            <a:r>
              <a:rPr lang="en-US" dirty="0"/>
              <a:t> over coming decades</a:t>
            </a:r>
          </a:p>
          <a:p>
            <a:r>
              <a:rPr lang="en-US" dirty="0"/>
              <a:t>Population growth only 30% but </a:t>
            </a:r>
            <a:br>
              <a:rPr lang="en-US" dirty="0"/>
            </a:br>
            <a:r>
              <a:rPr lang="en-US" dirty="0"/>
              <a:t>energy growth 300% by 2100</a:t>
            </a:r>
          </a:p>
          <a:p>
            <a:r>
              <a:rPr lang="en-US" dirty="0">
                <a:solidFill>
                  <a:srgbClr val="FF0000"/>
                </a:solidFill>
              </a:rPr>
              <a:t>Energy use is growing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10x faster than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99BCC-8564-4846-94B9-EC6018C59B89}"/>
              </a:ext>
            </a:extLst>
          </p:cNvPr>
          <p:cNvSpPr txBox="1"/>
          <p:nvPr/>
        </p:nvSpPr>
        <p:spPr>
          <a:xfrm>
            <a:off x="230838" y="518467"/>
            <a:ext cx="149464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</p:spTree>
    <p:extLst>
      <p:ext uri="{BB962C8B-B14F-4D97-AF65-F5344CB8AC3E}">
        <p14:creationId xmlns:p14="http://schemas.microsoft.com/office/powerpoint/2010/main" val="3620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Architects!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4C249-88DD-604F-9A60-3DC0D03AD631}"/>
              </a:ext>
            </a:extLst>
          </p:cNvPr>
          <p:cNvSpPr txBox="1"/>
          <p:nvPr/>
        </p:nvSpPr>
        <p:spPr>
          <a:xfrm>
            <a:off x="230838" y="518467"/>
            <a:ext cx="166776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energy / $</a:t>
            </a: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592" y="6550428"/>
            <a:ext cx="935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https://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onclimatechangepolicydotorg.files.wordpress.com</a:t>
            </a:r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/2013/10/wind-and-solar-current-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projections.jpg</a:t>
            </a:r>
            <a:endParaRPr lang="en-US" sz="1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35733"/>
            <a:ext cx="9144000" cy="371458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827214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>
                <a:ea typeface="ＭＳ Ｐゴシック" charset="0"/>
                <a:cs typeface="ＭＳ Ｐゴシック" charset="0"/>
              </a:rPr>
              <a:t> Reality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9900" y="997301"/>
            <a:ext cx="8624888" cy="16335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IEA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predictions</a:t>
            </a:r>
            <a:r>
              <a:rPr lang="en-US" dirty="0">
                <a:ea typeface="ＭＳ Ｐゴシック" charset="0"/>
                <a:cs typeface="ＭＳ Ｐゴシック" charset="0"/>
              </a:rPr>
              <a:t> of future deployment of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PV and wind are </a:t>
            </a:r>
            <a:r>
              <a:rPr lang="en-US">
                <a:ea typeface="ＭＳ Ｐゴシック" charset="0"/>
                <a:cs typeface="ＭＳ Ｐゴシック" charset="0"/>
              </a:rPr>
              <a:t>almost </a:t>
            </a:r>
            <a:r>
              <a: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ea typeface="ＭＳ Ｐゴシック" charset="0"/>
                <a:cs typeface="ＭＳ Ｐゴシック" charset="0"/>
              </a:rPr>
              <a:t>year after year</a:t>
            </a:r>
          </a:p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RIDICULOUSLY wrong!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7968" y="2630886"/>
            <a:ext cx="17950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SOLAR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6843" y="2549607"/>
            <a:ext cx="14546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0770F-9577-4D4C-8BE4-0624D9EA3AD4}"/>
              </a:ext>
            </a:extLst>
          </p:cNvPr>
          <p:cNvSpPr txBox="1"/>
          <p:nvPr/>
        </p:nvSpPr>
        <p:spPr>
          <a:xfrm>
            <a:off x="230838" y="518467"/>
            <a:ext cx="122212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/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59553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1524000" y="1473200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00" y="177800"/>
            <a:ext cx="7086600" cy="1765300"/>
          </a:xfrm>
        </p:spPr>
        <p:txBody>
          <a:bodyPr/>
          <a:lstStyle/>
          <a:p>
            <a:r>
              <a:rPr lang="en-US" dirty="0"/>
              <a:t>Price of Solar </a:t>
            </a:r>
            <a:br>
              <a:rPr lang="en-US" dirty="0"/>
            </a:br>
            <a:r>
              <a:rPr lang="en-US" dirty="0"/>
              <a:t>PV Cells (</a:t>
            </a:r>
            <a:r>
              <a:rPr lang="en-US" sz="4800" dirty="0"/>
              <a:t>$/watt</a:t>
            </a:r>
            <a:r>
              <a:rPr lang="en-US" dirty="0"/>
              <a:t>)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362200"/>
            <a:ext cx="6781800" cy="2997200"/>
          </a:xfrm>
        </p:spPr>
        <p:txBody>
          <a:bodyPr/>
          <a:lstStyle/>
          <a:p>
            <a:r>
              <a:rPr lang="en-US" dirty="0"/>
              <a:t>Price has fallen by factor of 200  since I graduated from high school</a:t>
            </a:r>
          </a:p>
          <a:p>
            <a:r>
              <a:rPr lang="en-US" dirty="0">
                <a:solidFill>
                  <a:srgbClr val="FF0000"/>
                </a:solidFill>
              </a:rPr>
              <a:t>Factor of 5 </a:t>
            </a:r>
            <a:r>
              <a:rPr lang="en-US">
                <a:solidFill>
                  <a:srgbClr val="FF0000"/>
                </a:solidFill>
              </a:rPr>
              <a:t>since 2011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2235201" y="38734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in 1970s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441" y="5143499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Flatter in1990s</a:t>
            </a:r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8140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25500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762000"/>
          </a:xfrm>
        </p:spPr>
        <p:txBody>
          <a:bodyPr/>
          <a:lstStyle/>
          <a:p>
            <a:r>
              <a:rPr lang="en-US" dirty="0"/>
              <a:t>Solar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501" y="4940301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4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32% wind &amp; solar in 2016</a:t>
            </a:r>
          </a:p>
        </p:txBody>
      </p:sp>
      <p:sp>
        <p:nvSpPr>
          <p:cNvPr id="5" name="TextBox 4"/>
          <p:cNvSpPr txBox="1"/>
          <p:nvPr/>
        </p:nvSpPr>
        <p:spPr>
          <a:xfrm rot="1501237">
            <a:off x="3517900" y="3416301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Germany gets less sun than Alaska!</a:t>
            </a:r>
          </a:p>
        </p:txBody>
      </p:sp>
    </p:spTree>
    <p:extLst>
      <p:ext uri="{BB962C8B-B14F-4D97-AF65-F5344CB8AC3E}">
        <p14:creationId xmlns:p14="http://schemas.microsoft.com/office/powerpoint/2010/main" val="71119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1474694" y="1041401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0" y="-8235"/>
            <a:ext cx="8839200" cy="884535"/>
          </a:xfrm>
        </p:spPr>
        <p:txBody>
          <a:bodyPr/>
          <a:lstStyle/>
          <a:p>
            <a:r>
              <a:rPr lang="en-US" dirty="0"/>
              <a:t>Battery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2025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038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27301" y="6396336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Bloomberg New Energy Finance Data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1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/>
              <a:t>Chevy Bolt reached $145 already </a:t>
            </a:r>
            <a:br>
              <a:rPr lang="en-US" sz="2400" dirty="0"/>
            </a:br>
            <a:r>
              <a:rPr lang="en-US" sz="2400" dirty="0"/>
              <a:t>(8 years early)!</a:t>
            </a:r>
          </a:p>
          <a:p>
            <a:r>
              <a:rPr lang="en-US" sz="2400" dirty="0"/>
              <a:t>Now 7 times cheaper than in 2010!</a:t>
            </a:r>
          </a:p>
          <a:p>
            <a:r>
              <a:rPr lang="en-US" sz="2400" dirty="0"/>
              <a:t>Next year: Tesla “</a:t>
            </a:r>
            <a:r>
              <a:rPr lang="en-US" sz="2400" dirty="0" err="1"/>
              <a:t>Gigafactory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3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3823-B6F3-7F42-B5B7-6E3C6983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534" y="40433"/>
            <a:ext cx="3738466" cy="2684107"/>
          </a:xfrm>
        </p:spPr>
        <p:txBody>
          <a:bodyPr/>
          <a:lstStyle/>
          <a:p>
            <a:r>
              <a:rPr lang="en-US" dirty="0"/>
              <a:t>CO Excel Auction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9A1D-9156-B546-A2DA-5001E2896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159" y="2858278"/>
            <a:ext cx="3359019" cy="3299928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FF0000"/>
                </a:solidFill>
              </a:rPr>
              <a:t>Median</a:t>
            </a:r>
            <a:r>
              <a:rPr lang="en-US" dirty="0">
                <a:solidFill>
                  <a:srgbClr val="FF0000"/>
                </a:solidFill>
              </a:rPr>
              <a:t> price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for delivered </a:t>
            </a:r>
            <a:r>
              <a:rPr lang="en-US" dirty="0" err="1">
                <a:solidFill>
                  <a:srgbClr val="FF0000"/>
                </a:solidFill>
              </a:rPr>
              <a:t>wind+storage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was 2.1 ¢/kW-hr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&lt; 1/2 cost of existing coal!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27D00-1AD5-BD45-A611-144DD045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7" y="0"/>
            <a:ext cx="86519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499B9-EDD2-AC4B-889F-28EFD2AE9A90}"/>
              </a:ext>
            </a:extLst>
          </p:cNvPr>
          <p:cNvSpPr txBox="1"/>
          <p:nvPr/>
        </p:nvSpPr>
        <p:spPr>
          <a:xfrm>
            <a:off x="9436135" y="6184937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Rounded MT Bold"/>
                <a:cs typeface="Arial Rounded MT Bold"/>
              </a:rPr>
              <a:t>Jan 16, 2018</a:t>
            </a:r>
          </a:p>
        </p:txBody>
      </p:sp>
    </p:spTree>
    <p:extLst>
      <p:ext uri="{BB962C8B-B14F-4D97-AF65-F5344CB8AC3E}">
        <p14:creationId xmlns:p14="http://schemas.microsoft.com/office/powerpoint/2010/main" val="3047633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324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0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4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992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1692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1992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411278" y="5106691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670691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9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773912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33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716" y="1151751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Download this PowerPoint or video of this presentation from </a:t>
            </a:r>
            <a:r>
              <a:rPr lang="en-US" sz="2400" dirty="0" err="1">
                <a:solidFill>
                  <a:srgbClr val="FF0000"/>
                </a:solidFill>
              </a:rPr>
              <a:t>SimpleSeriousSolvable.org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airScottDenning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2955" y="0"/>
            <a:ext cx="10941803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4434" y="0"/>
            <a:ext cx="10926305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654176" y="6265864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  <p:extLst>
      <p:ext uri="{BB962C8B-B14F-4D97-AF65-F5344CB8AC3E}">
        <p14:creationId xmlns:p14="http://schemas.microsoft.com/office/powerpoint/2010/main" val="62207992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705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10176</TotalTime>
  <Words>948</Words>
  <Application>Microsoft Macintosh PowerPoint</Application>
  <PresentationFormat>Widescreen</PresentationFormat>
  <Paragraphs>259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Arial Rounded MT Bold</vt:lpstr>
      <vt:lpstr>Comic Sans MS</vt:lpstr>
      <vt:lpstr>News Gothic MT</vt:lpstr>
      <vt:lpstr>Times New Roman</vt:lpstr>
      <vt:lpstr>Wingdings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Recent Changes</vt:lpstr>
      <vt:lpstr>Big Choices</vt:lpstr>
      <vt:lpstr>Past and Future</vt:lpstr>
      <vt:lpstr>How much warmer?</vt:lpstr>
      <vt:lpstr>Where is it 10o F Warmer</vt:lpstr>
      <vt:lpstr>Zones Marching Up</vt:lpstr>
      <vt:lpstr>A Region  On the Edge</vt:lpstr>
      <vt:lpstr>Our Water Supply</vt:lpstr>
      <vt:lpstr>Declining Snowpack</vt:lpstr>
      <vt:lpstr>Water Budgets</vt:lpstr>
      <vt:lpstr>Droughts Past &amp; Future</vt:lpstr>
      <vt:lpstr>Warming Promotes Wildfire</vt:lpstr>
      <vt:lpstr>Common Myth #2</vt:lpstr>
      <vt:lpstr> Simple 2. Serious 3. Solvable</vt:lpstr>
      <vt:lpstr>How Much Will We Burn?</vt:lpstr>
      <vt:lpstr>World Population</vt:lpstr>
      <vt:lpstr>Billions and Billions Shanghai 1991 and 2012</vt:lpstr>
      <vt:lpstr>PowerPoint Presentation</vt:lpstr>
      <vt:lpstr>PowerPoint Presentation</vt:lpstr>
      <vt:lpstr>Price of Solar  PV Cells ($/watt) </vt:lpstr>
      <vt:lpstr>Solar Resources</vt:lpstr>
      <vt:lpstr>Battery Storage</vt:lpstr>
      <vt:lpstr>CO Excel Auction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193</cp:revision>
  <cp:lastPrinted>2018-04-13T16:41:11Z</cp:lastPrinted>
  <dcterms:created xsi:type="dcterms:W3CDTF">2011-10-17T13:51:32Z</dcterms:created>
  <dcterms:modified xsi:type="dcterms:W3CDTF">2019-04-22T22:09:02Z</dcterms:modified>
</cp:coreProperties>
</file>