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526" r:id="rId13"/>
    <p:sldId id="527" r:id="rId14"/>
    <p:sldId id="528" r:id="rId15"/>
    <p:sldId id="329" r:id="rId16"/>
    <p:sldId id="543" r:id="rId17"/>
    <p:sldId id="544" r:id="rId18"/>
    <p:sldId id="389" r:id="rId19"/>
    <p:sldId id="505" r:id="rId20"/>
    <p:sldId id="462" r:id="rId21"/>
    <p:sldId id="500" r:id="rId22"/>
    <p:sldId id="493" r:id="rId23"/>
    <p:sldId id="519" r:id="rId24"/>
    <p:sldId id="520" r:id="rId25"/>
    <p:sldId id="521" r:id="rId26"/>
    <p:sldId id="465" r:id="rId27"/>
    <p:sldId id="563" r:id="rId28"/>
    <p:sldId id="522" r:id="rId29"/>
    <p:sldId id="524" r:id="rId30"/>
    <p:sldId id="525" r:id="rId31"/>
    <p:sldId id="560" r:id="rId32"/>
    <p:sldId id="561" r:id="rId33"/>
    <p:sldId id="562" r:id="rId34"/>
    <p:sldId id="532" r:id="rId35"/>
    <p:sldId id="509" r:id="rId36"/>
    <p:sldId id="557" r:id="rId37"/>
    <p:sldId id="558" r:id="rId38"/>
    <p:sldId id="495" r:id="rId39"/>
    <p:sldId id="545" r:id="rId40"/>
    <p:sldId id="559" r:id="rId41"/>
    <p:sldId id="480" r:id="rId42"/>
    <p:sldId id="549" r:id="rId43"/>
    <p:sldId id="550" r:id="rId44"/>
    <p:sldId id="551" r:id="rId45"/>
    <p:sldId id="552" r:id="rId46"/>
    <p:sldId id="553" r:id="rId47"/>
    <p:sldId id="554" r:id="rId48"/>
    <p:sldId id="555" r:id="rId49"/>
    <p:sldId id="556" r:id="rId50"/>
    <p:sldId id="547" r:id="rId51"/>
    <p:sldId id="548" r:id="rId52"/>
    <p:sldId id="518" r:id="rId53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A73"/>
    <a:srgbClr val="0310D4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06"/>
    <p:restoredTop sz="93670"/>
  </p:normalViewPr>
  <p:slideViewPr>
    <p:cSldViewPr snapToGrid="0">
      <p:cViewPr>
        <p:scale>
          <a:sx n="100" d="100"/>
          <a:sy n="100" d="100"/>
        </p:scale>
        <p:origin x="552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Sheet1!$A$1:$A$4</c:f>
              <c:numCache>
                <c:formatCode>General</c:formatCode>
                <c:ptCount val="4"/>
                <c:pt idx="0">
                  <c:v>2020.0</c:v>
                </c:pt>
                <c:pt idx="1">
                  <c:v>2030.0</c:v>
                </c:pt>
                <c:pt idx="2">
                  <c:v>2040.0</c:v>
                </c:pt>
                <c:pt idx="3">
                  <c:v>2050.0</c:v>
                </c:pt>
              </c:numCache>
            </c:numRef>
          </c:xVal>
          <c:yVal>
            <c:numRef>
              <c:f>Sheet1!$B$1:$B$4</c:f>
              <c:numCache>
                <c:formatCode>General</c:formatCode>
                <c:ptCount val="4"/>
                <c:pt idx="0">
                  <c:v>10.0</c:v>
                </c:pt>
                <c:pt idx="1">
                  <c:v>5.0</c:v>
                </c:pt>
                <c:pt idx="2">
                  <c:v>2.5</c:v>
                </c:pt>
                <c:pt idx="3">
                  <c:v>1.25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3994640"/>
        <c:axId val="634342896"/>
      </c:scatterChart>
      <c:valAx>
        <c:axId val="633994640"/>
        <c:scaling>
          <c:orientation val="minMax"/>
          <c:max val="2050.0"/>
          <c:min val="202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634342896"/>
        <c:crosses val="autoZero"/>
        <c:crossBetween val="midCat"/>
        <c:majorUnit val="10.0"/>
        <c:minorUnit val="5.0"/>
      </c:valAx>
      <c:valAx>
        <c:axId val="634342896"/>
        <c:scaling>
          <c:orientation val="minMax"/>
          <c:max val="1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633994640"/>
        <c:crosses val="autoZero"/>
        <c:crossBetween val="midCat"/>
        <c:majorUnit val="2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7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jpg"/><Relationship Id="rId5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856343"/>
            <a:ext cx="2373368" cy="2088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Changes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835242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410200"/>
            <a:ext cx="72507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More warming on land than ocean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Warming since 1900 less than 1 C over ocean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Warming since 1900 around 1 C over land</a:t>
            </a:r>
          </a:p>
        </p:txBody>
      </p:sp>
    </p:spTree>
    <p:extLst>
      <p:ext uri="{BB962C8B-B14F-4D97-AF65-F5344CB8AC3E}">
        <p14:creationId xmlns:p14="http://schemas.microsoft.com/office/powerpoint/2010/main" val="1176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-76200"/>
            <a:ext cx="3581400" cy="3276600"/>
          </a:xfrm>
        </p:spPr>
        <p:txBody>
          <a:bodyPr/>
          <a:lstStyle/>
          <a:p>
            <a:r>
              <a:rPr lang="en-US" dirty="0" smtClean="0"/>
              <a:t>Big Choices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6" t="4000" r="1560" b="5667"/>
          <a:stretch/>
        </p:blipFill>
        <p:spPr>
          <a:xfrm>
            <a:off x="119361" y="3352800"/>
            <a:ext cx="8986539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805" t="25309" r="19217" b="1851"/>
          <a:stretch/>
        </p:blipFill>
        <p:spPr>
          <a:xfrm>
            <a:off x="0" y="416527"/>
            <a:ext cx="5562600" cy="2860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0"/>
            <a:ext cx="450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Observed Change 1901-2012</a:t>
            </a:r>
          </a:p>
        </p:txBody>
      </p:sp>
    </p:spTree>
    <p:extLst>
      <p:ext uri="{BB962C8B-B14F-4D97-AF65-F5344CB8AC3E}">
        <p14:creationId xmlns:p14="http://schemas.microsoft.com/office/powerpoint/2010/main" val="3198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 smtClean="0"/>
              <a:t>Past and Future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685800"/>
            <a:ext cx="7235479" cy="6172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38200"/>
            <a:ext cx="45720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Difference in climate between a low-emissions (RCP 2.6) and high-emissions (RCP 8.5) don’t become large until mid-century</a:t>
            </a:r>
          </a:p>
        </p:txBody>
      </p:sp>
    </p:spTree>
    <p:extLst>
      <p:ext uri="{BB962C8B-B14F-4D97-AF65-F5344CB8AC3E}">
        <p14:creationId xmlns:p14="http://schemas.microsoft.com/office/powerpoint/2010/main" val="4228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381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</a:t>
            </a:r>
            <a:r>
              <a:rPr lang="en-US" b="1" i="1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 1.6 (USA) x 1.8 = Fahrenheit</a:t>
            </a:r>
            <a:endParaRPr lang="en-US" b="1" i="1" dirty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/>
              <a:t>is it 10</a:t>
            </a:r>
            <a:r>
              <a:rPr lang="en-US" sz="5400" baseline="30000" dirty="0" smtClean="0"/>
              <a:t>o </a:t>
            </a:r>
            <a:r>
              <a:rPr lang="en-US" sz="5400" dirty="0" smtClean="0"/>
              <a:t>F Warmer</a:t>
            </a:r>
            <a:endParaRPr lang="en-US" sz="54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 smtClean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/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9182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47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287" y="1625600"/>
            <a:ext cx="5111763" cy="2717800"/>
            <a:chOff x="495287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0895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787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265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693" y="3162307"/>
              <a:ext cx="631918" cy="25090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339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885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95287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558800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1181100" y="5168900"/>
            <a:ext cx="4390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347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55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r>
              <a:rPr lang="en-US" sz="5400" dirty="0" smtClean="0">
                <a:ea typeface="ＭＳ Ｐゴシック" charset="0"/>
              </a:rPr>
              <a:t/>
            </a:r>
            <a:br>
              <a:rPr lang="en-US" sz="5400" dirty="0" smtClean="0">
                <a:ea typeface="ＭＳ Ｐゴシック" charset="0"/>
              </a:rPr>
            </a:br>
            <a:r>
              <a:rPr lang="en-US" sz="5400" dirty="0" smtClean="0">
                <a:ea typeface="ＭＳ Ｐゴシック" charset="0"/>
              </a:rPr>
              <a:t>On </a:t>
            </a:r>
            <a:r>
              <a:rPr lang="en-US" sz="5400" dirty="0">
                <a:ea typeface="ＭＳ Ｐゴシック" charset="0"/>
              </a:rPr>
              <a:t>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847453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32300" y="2006601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 smtClean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 smtClean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 smtClean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Just enough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400" y="190500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997200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8700" y="295910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755900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500" y="1816100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84300" y="1244600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14700" y="18288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81300" y="10287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7400" y="2032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" y="8001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1816100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68700" y="3784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51" y="834572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Declining Snowpack</a:t>
            </a:r>
            <a:endParaRPr lang="en-US" sz="60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968" y="5860500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Less </a:t>
            </a:r>
            <a:r>
              <a:rPr lang="en-US" smtClean="0">
                <a:solidFill>
                  <a:srgbClr val="FF0000"/>
                </a:solidFill>
              </a:rPr>
              <a:t>than 2 </a:t>
            </a:r>
            <a:r>
              <a:rPr lang="en-US" dirty="0" smtClean="0">
                <a:solidFill>
                  <a:srgbClr val="FF0000"/>
                </a:solidFill>
              </a:rPr>
              <a:t>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69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846024" y="4991100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0400" y="1257300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  <a:endParaRPr lang="en-US" b="1" dirty="0">
                <a:solidFill>
                  <a:srgbClr val="DDA435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4000" y="5016500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  <a:endParaRPr lang="en-US" b="1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67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800" y="6235700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091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Storm Surge Frequency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  <a:endPara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eight above sea level (feet)</a:t>
              </a:r>
              <a:endParaRPr lang="en-US" sz="2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3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12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9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6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15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18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740400" y="1955800"/>
            <a:ext cx="3530600" cy="46863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 smtClean="0">
                <a:ea typeface="ＭＳ Ｐゴシック" charset="0"/>
              </a:rPr>
              <a:t>Small storm surges happen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a lot</a:t>
            </a:r>
          </a:p>
          <a:p>
            <a:r>
              <a:rPr lang="en-US" dirty="0" smtClean="0">
                <a:ea typeface="ＭＳ Ｐゴシック" charset="0"/>
              </a:rPr>
              <a:t>Big storm surges are more rare</a:t>
            </a:r>
          </a:p>
          <a:p>
            <a:r>
              <a:rPr lang="en-US" dirty="0" smtClean="0">
                <a:ea typeface="ＭＳ Ｐゴシック" charset="0"/>
              </a:rPr>
              <a:t>Huge surges extremely rare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8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74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593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05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</a:t>
            </a:r>
            <a:r>
              <a:rPr lang="en-US" sz="3200" b="1" dirty="0" smtClean="0">
                <a:solidFill>
                  <a:srgbClr val="FF0000"/>
                </a:solidFill>
                <a:latin typeface="News Gothic MT" charset="0"/>
                <a:cs typeface="Gill Sans" charset="0"/>
              </a:rPr>
              <a:t>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 smtClean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 becomes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8655381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31"/>
            <a:ext cx="7646712" cy="68354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7160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Hurricane </a:t>
            </a:r>
            <a:r>
              <a:rPr lang="en-US" sz="4800" smtClean="0">
                <a:solidFill>
                  <a:srgbClr val="FFFF00"/>
                </a:solidFill>
              </a:rPr>
              <a:t>Sandy Floods the NYC Subway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 Moore’s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2300" y="1219200"/>
            <a:ext cx="3289300" cy="4876800"/>
          </a:xfrm>
        </p:spPr>
        <p:txBody>
          <a:bodyPr/>
          <a:lstStyle/>
          <a:p>
            <a:r>
              <a:rPr lang="en-US" dirty="0" smtClean="0"/>
              <a:t>To limit warming to 2 C, </a:t>
            </a:r>
            <a:r>
              <a:rPr lang="en-US" dirty="0" smtClean="0">
                <a:solidFill>
                  <a:srgbClr val="FF0000"/>
                </a:solidFill>
              </a:rPr>
              <a:t>emissions have to fall 50% each decade</a:t>
            </a:r>
            <a:r>
              <a:rPr lang="en-US" dirty="0" smtClean="0"/>
              <a:t> starting now!</a:t>
            </a:r>
          </a:p>
          <a:p>
            <a:r>
              <a:rPr lang="en-US" dirty="0" smtClean="0"/>
              <a:t>This will be really </a:t>
            </a:r>
            <a:r>
              <a:rPr lang="en-US" dirty="0" smtClean="0">
                <a:solidFill>
                  <a:srgbClr val="FF0000"/>
                </a:solidFill>
              </a:rPr>
              <a:t>hard!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9016" y="5056044"/>
            <a:ext cx="325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err="1" smtClean="0">
                <a:solidFill>
                  <a:srgbClr val="0310D4"/>
                </a:solidFill>
              </a:rPr>
              <a:t>Rockstrom</a:t>
            </a:r>
            <a:r>
              <a:rPr lang="pt-BR" sz="1800" dirty="0" smtClean="0">
                <a:solidFill>
                  <a:srgbClr val="0310D4"/>
                </a:solidFill>
              </a:rPr>
              <a:t> et al (2017</a:t>
            </a:r>
            <a:r>
              <a:rPr lang="pt-BR" sz="1800" dirty="0">
                <a:solidFill>
                  <a:srgbClr val="0310D4"/>
                </a:solidFill>
              </a:rPr>
              <a:t>) </a:t>
            </a:r>
            <a:r>
              <a:rPr lang="pt-BR" sz="1800" dirty="0" smtClean="0">
                <a:solidFill>
                  <a:srgbClr val="0310D4"/>
                </a:solidFill>
              </a:rPr>
              <a:t/>
            </a:r>
            <a:br>
              <a:rPr lang="pt-BR" sz="1800" dirty="0" smtClean="0">
                <a:solidFill>
                  <a:srgbClr val="0310D4"/>
                </a:solidFill>
              </a:rPr>
            </a:br>
            <a:r>
              <a:rPr lang="pt-BR" sz="1800" dirty="0" smtClean="0">
                <a:solidFill>
                  <a:srgbClr val="0310D4"/>
                </a:solidFill>
              </a:rPr>
              <a:t>A </a:t>
            </a:r>
            <a:r>
              <a:rPr lang="pt-BR" sz="1800" dirty="0" err="1">
                <a:solidFill>
                  <a:srgbClr val="0310D4"/>
                </a:solidFill>
              </a:rPr>
              <a:t>roadmap</a:t>
            </a:r>
            <a:r>
              <a:rPr lang="pt-BR" sz="1800" dirty="0">
                <a:solidFill>
                  <a:srgbClr val="0310D4"/>
                </a:solidFill>
              </a:rPr>
              <a:t> for </a:t>
            </a:r>
            <a:r>
              <a:rPr lang="pt-BR" sz="1800" dirty="0" err="1">
                <a:solidFill>
                  <a:srgbClr val="0310D4"/>
                </a:solidFill>
              </a:rPr>
              <a:t>rapid</a:t>
            </a:r>
            <a:r>
              <a:rPr lang="pt-BR" sz="1800" dirty="0">
                <a:solidFill>
                  <a:srgbClr val="0310D4"/>
                </a:solidFill>
              </a:rPr>
              <a:t> </a:t>
            </a:r>
            <a:r>
              <a:rPr lang="pt-BR" sz="1800" dirty="0" err="1">
                <a:solidFill>
                  <a:srgbClr val="0310D4"/>
                </a:solidFill>
              </a:rPr>
              <a:t>decarbonization</a:t>
            </a:r>
            <a:endParaRPr lang="pt-BR" sz="1800" dirty="0" smtClean="0">
              <a:solidFill>
                <a:srgbClr val="0310D4"/>
              </a:solidFill>
            </a:endParaRPr>
          </a:p>
          <a:p>
            <a:r>
              <a:rPr lang="pt-BR" sz="1800" i="1" dirty="0" smtClean="0">
                <a:solidFill>
                  <a:srgbClr val="0310D4"/>
                </a:solidFill>
              </a:rPr>
              <a:t>Science</a:t>
            </a:r>
            <a:r>
              <a:rPr lang="pt-BR" sz="1800" i="1" dirty="0">
                <a:solidFill>
                  <a:srgbClr val="0310D4"/>
                </a:solidFill>
              </a:rPr>
              <a:t> </a:t>
            </a:r>
            <a:r>
              <a:rPr lang="pt-BR" sz="1800" dirty="0">
                <a:solidFill>
                  <a:srgbClr val="0310D4"/>
                </a:solidFill>
              </a:rPr>
              <a:t> 24 Mar 2017:</a:t>
            </a:r>
            <a:br>
              <a:rPr lang="pt-BR" sz="1800" dirty="0">
                <a:solidFill>
                  <a:srgbClr val="0310D4"/>
                </a:solidFill>
              </a:rPr>
            </a:br>
            <a:r>
              <a:rPr lang="pt-BR" sz="1800" dirty="0" smtClean="0">
                <a:solidFill>
                  <a:srgbClr val="0310D4"/>
                </a:solidFill>
              </a:rPr>
              <a:t>355, </a:t>
            </a:r>
            <a:r>
              <a:rPr lang="pt-BR" sz="1800" dirty="0">
                <a:solidFill>
                  <a:srgbClr val="0310D4"/>
                </a:solidFill>
              </a:rPr>
              <a:t>1269-1271</a:t>
            </a:r>
            <a:br>
              <a:rPr lang="pt-BR" sz="1800" dirty="0">
                <a:solidFill>
                  <a:srgbClr val="0310D4"/>
                </a:solidFill>
              </a:rPr>
            </a:br>
            <a:r>
              <a:rPr lang="pt-BR" sz="1800" dirty="0">
                <a:solidFill>
                  <a:srgbClr val="0310D4"/>
                </a:solidFill>
              </a:rPr>
              <a:t>DOI: 10.1126/science.aah3443</a:t>
            </a:r>
            <a:endParaRPr lang="en-US" sz="1800" dirty="0">
              <a:solidFill>
                <a:srgbClr val="0310D4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11854" y="4970317"/>
            <a:ext cx="3098800" cy="175432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619428"/>
              </p:ext>
            </p:extLst>
          </p:nvPr>
        </p:nvGraphicFramePr>
        <p:xfrm>
          <a:off x="304800" y="1219200"/>
          <a:ext cx="5600700" cy="458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532485" y="2809875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GtC</a:t>
            </a:r>
            <a:r>
              <a:rPr lang="en-US" sz="32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/</a:t>
            </a:r>
            <a:r>
              <a:rPr lang="en-US" sz="32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yr</a:t>
            </a:r>
            <a:endParaRPr lang="en-US" sz="32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5740" y="1736725"/>
            <a:ext cx="238634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Future Fossil </a:t>
            </a:r>
            <a:r>
              <a:rPr lang="en-US" sz="320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Fuel Emissions</a:t>
            </a:r>
            <a:endParaRPr lang="en-US" sz="320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thousands of years after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8769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0"/>
            <a:ext cx="81795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334" y="821267"/>
            <a:ext cx="3835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Emissions peak soon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9467" y="5105400"/>
            <a:ext cx="4352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Lasts Much Longer</a:t>
            </a:r>
          </a:p>
        </p:txBody>
      </p:sp>
    </p:spTree>
    <p:extLst>
      <p:ext uri="{BB962C8B-B14F-4D97-AF65-F5344CB8AC3E}">
        <p14:creationId xmlns:p14="http://schemas.microsoft.com/office/powerpoint/2010/main" val="2115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616" y="1617714"/>
            <a:ext cx="8958084" cy="4313186"/>
            <a:chOff x="4204" y="0"/>
            <a:chExt cx="7728376" cy="3721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53889"/>
            <a:stretch/>
          </p:blipFill>
          <p:spPr>
            <a:xfrm>
              <a:off x="4204" y="0"/>
              <a:ext cx="7639476" cy="3162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434" y="1020233"/>
              <a:ext cx="1303867" cy="10254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50634" y="584201"/>
              <a:ext cx="444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Warming is “permanent”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91852"/>
            <a:stretch/>
          </p:blipFill>
          <p:spPr>
            <a:xfrm>
              <a:off x="93104" y="3162300"/>
              <a:ext cx="7639476" cy="558800"/>
            </a:xfrm>
            <a:prstGeom prst="rect">
              <a:avLst/>
            </a:prstGeom>
          </p:spPr>
        </p:pic>
      </p:grp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625600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5400" dirty="0" smtClean="0">
                <a:ea typeface="ＭＳ Ｐゴシック" charset="0"/>
              </a:rPr>
              <a:t>Bigger than </a:t>
            </a:r>
            <a:r>
              <a:rPr lang="en-US" sz="5400" dirty="0" err="1" smtClean="0">
                <a:ea typeface="ＭＳ Ｐゴシック" charset="0"/>
              </a:rPr>
              <a:t>Deglaciation</a:t>
            </a:r>
            <a:endParaRPr lang="en-US" sz="5400" dirty="0"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900" y="5892800"/>
            <a:ext cx="4570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But 50x as fast</a:t>
            </a:r>
            <a:endParaRPr lang="en-US" sz="4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945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885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6"/>
          <a:stretch/>
        </p:blipFill>
        <p:spPr bwMode="auto">
          <a:xfrm>
            <a:off x="444500" y="1054100"/>
            <a:ext cx="850758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3101" y="4127500"/>
            <a:ext cx="3033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Linear relationship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between climate &amp; sea level over 40 million years</a:t>
            </a: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90"/>
          <a:stretch/>
        </p:blipFill>
        <p:spPr bwMode="auto">
          <a:xfrm>
            <a:off x="0" y="1314494"/>
            <a:ext cx="8990184" cy="5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1"/>
          <a:stretch/>
        </p:blipFill>
        <p:spPr bwMode="auto">
          <a:xfrm>
            <a:off x="153988" y="1054099"/>
            <a:ext cx="71501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st-Glacial_Sea_Le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3408426"/>
            <a:ext cx="5054600" cy="34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Climate and Sea </a:t>
            </a:r>
            <a:r>
              <a:rPr lang="en-US" sz="6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Level</a:t>
            </a:r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41488" y="4749800"/>
            <a:ext cx="4710112" cy="1819086"/>
            <a:chOff x="1741488" y="4749800"/>
            <a:chExt cx="4710112" cy="1819086"/>
          </a:xfrm>
        </p:grpSpPr>
        <p:sp>
          <p:nvSpPr>
            <p:cNvPr id="2" name="Donut 1"/>
            <p:cNvSpPr/>
            <p:nvPr/>
          </p:nvSpPr>
          <p:spPr bwMode="auto">
            <a:xfrm>
              <a:off x="5384800" y="4749800"/>
              <a:ext cx="1066800" cy="1308100"/>
            </a:xfrm>
            <a:prstGeom prst="donut">
              <a:avLst>
                <a:gd name="adj" fmla="val 6511"/>
              </a:avLst>
            </a:prstGeom>
            <a:solidFill>
              <a:srgbClr val="FF0000">
                <a:alpha val="5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41488" y="4999226"/>
              <a:ext cx="1816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Seas rose 1 foot per decade for 400 years</a:t>
              </a:r>
              <a:endPara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8" name="Straight Arrow Connector 7"/>
            <p:cNvCxnSpPr>
              <a:stCxn id="3" idx="3"/>
            </p:cNvCxnSpPr>
            <p:nvPr/>
          </p:nvCxnSpPr>
          <p:spPr bwMode="auto">
            <a:xfrm flipV="1">
              <a:off x="3557588" y="5399277"/>
              <a:ext cx="2170112" cy="384779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>
                  <a:alpha val="70000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874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86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6477000"/>
            <a:ext cx="650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http://www.freetech4teachers.com/2013/09/an-interactive-map-of-rising-sea-</a:t>
            </a:r>
            <a:r>
              <a:rPr lang="en-US" sz="1400" dirty="0" err="1">
                <a:solidFill>
                  <a:srgbClr val="FF0000"/>
                </a:solidFill>
              </a:rPr>
              <a:t>levels.html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90600"/>
            <a:ext cx="3668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Eventually</a:t>
            </a:r>
            <a:endParaRPr lang="en-US" sz="5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84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379413" y="1168400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332352" y="2531350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4018811" y="3007371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41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27321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707494" y="3118451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/>
                <a:cs typeface="Arial Rounded MT Bold"/>
              </a:rPr>
              <a:t>Energy to Power US Buildings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675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72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468" y="6089733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08" y="1130300"/>
            <a:ext cx="5415491" cy="2730500"/>
          </a:xfrm>
          <a:prstGeom prst="rect">
            <a:avLst/>
          </a:prstGeom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 smtClean="0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 smtClean="0">
                <a:ea typeface="ＭＳ Ｐゴシック" charset="0"/>
                <a:cs typeface="ＭＳ Ｐゴシック" charset="0"/>
              </a:rPr>
              <a:t> Reality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861" y="4140200"/>
            <a:ext cx="5413139" cy="271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76300"/>
            <a:ext cx="1795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SOLAR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1200" y="3695700"/>
            <a:ext cx="14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WIND</a:t>
            </a:r>
            <a:endParaRPr lang="en-US" sz="3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5900" y="1130300"/>
            <a:ext cx="37338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 International Energy Agency predicts very slow penetration of renewable energy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WAY wrong!</a:t>
            </a:r>
          </a:p>
          <a:p>
            <a:pPr>
              <a:spcBef>
                <a:spcPts val="2950"/>
              </a:spcBef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Why?</a:t>
            </a:r>
          </a:p>
        </p:txBody>
      </p:sp>
      <p:sp>
        <p:nvSpPr>
          <p:cNvPr id="10" name="Bent Arrow 9"/>
          <p:cNvSpPr/>
          <p:nvPr/>
        </p:nvSpPr>
        <p:spPr bwMode="auto">
          <a:xfrm rot="13411798" flipV="1">
            <a:off x="6225458" y="2178757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3411798" flipV="1">
            <a:off x="6143124" y="4826691"/>
            <a:ext cx="939740" cy="860815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</a:t>
            </a:r>
            <a:r>
              <a:rPr lang="en-US" smtClean="0">
                <a:solidFill>
                  <a:srgbClr val="FF0000"/>
                </a:solidFill>
              </a:rPr>
              <a:t>since 2011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32% </a:t>
            </a:r>
            <a:r>
              <a:rPr lang="en-US" sz="3200" dirty="0"/>
              <a:t>wind &amp; solar in 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rot="1501237">
            <a:off x="1993900" y="34163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Germany gets less sun than Alaska!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-49306" y="1041400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8235"/>
            <a:ext cx="8839200" cy="884535"/>
          </a:xfrm>
        </p:spPr>
        <p:txBody>
          <a:bodyPr/>
          <a:lstStyle/>
          <a:p>
            <a:r>
              <a:rPr lang="en-US" dirty="0" smtClean="0"/>
              <a:t>Battery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</a:t>
            </a:r>
            <a:r>
              <a:rPr lang="en-US" sz="2400" dirty="0" smtClean="0"/>
              <a:t>2025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14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3300" y="6396335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Bloomberg New Energy Finance Data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27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 smtClean="0"/>
              <a:t>Chevy Bolt reached $145 already </a:t>
            </a:r>
            <a:br>
              <a:rPr lang="en-US" sz="2400" dirty="0" smtClean="0"/>
            </a:br>
            <a:r>
              <a:rPr lang="en-US" sz="2400" dirty="0" smtClean="0"/>
              <a:t>(8 years early)!</a:t>
            </a:r>
          </a:p>
          <a:p>
            <a:r>
              <a:rPr lang="en-US" sz="2400" dirty="0" smtClean="0"/>
              <a:t>Now 7 </a:t>
            </a:r>
            <a:r>
              <a:rPr lang="en-US" sz="2400" dirty="0"/>
              <a:t>times cheaper than in 2010!</a:t>
            </a:r>
          </a:p>
          <a:p>
            <a:r>
              <a:rPr lang="en-US" sz="2400" dirty="0" smtClean="0"/>
              <a:t>Next year: Tesla “</a:t>
            </a:r>
            <a:r>
              <a:rPr lang="en-US" sz="2400" dirty="0" err="1" smtClean="0"/>
              <a:t>Gigafactory</a:t>
            </a:r>
            <a:r>
              <a:rPr lang="en-US" sz="24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30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b="1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27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8411</TotalTime>
  <Words>1052</Words>
  <Application>Microsoft Macintosh PowerPoint</Application>
  <PresentationFormat>On-screen Show (4:3)</PresentationFormat>
  <Paragraphs>268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 Rounded MT Bold</vt:lpstr>
      <vt:lpstr>Comic Sans MS</vt:lpstr>
      <vt:lpstr>Gill Sans</vt:lpstr>
      <vt:lpstr>ＭＳ Ｐゴシック</vt:lpstr>
      <vt:lpstr>News Gothic MT</vt:lpstr>
      <vt:lpstr>Times New Roman</vt:lpstr>
      <vt:lpstr>Wingdings</vt:lpstr>
      <vt:lpstr>Arial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Recent Changes</vt:lpstr>
      <vt:lpstr>Big Choices</vt:lpstr>
      <vt:lpstr>Past and Future</vt:lpstr>
      <vt:lpstr>How much warmer?</vt:lpstr>
      <vt:lpstr>Where is it 10o F Warmer</vt:lpstr>
      <vt:lpstr>A Region  On the Edge</vt:lpstr>
      <vt:lpstr>Snowpack</vt:lpstr>
      <vt:lpstr>Declining Snowpack</vt:lpstr>
      <vt:lpstr>Water Budgets</vt:lpstr>
      <vt:lpstr>Droughts Past &amp; Future</vt:lpstr>
      <vt:lpstr>Warming Promotes Wildfire</vt:lpstr>
      <vt:lpstr>Storm Surge Frequency</vt:lpstr>
      <vt:lpstr>Coastal Flooding</vt:lpstr>
      <vt:lpstr>Hurricane Sandy Floods the NYC Subway</vt:lpstr>
      <vt:lpstr>Billions and Billions Shanghai 1991 and 2012</vt:lpstr>
      <vt:lpstr>Like Moore’s Law</vt:lpstr>
      <vt:lpstr>Common Myth #2</vt:lpstr>
      <vt:lpstr>PowerPoint Presentation</vt:lpstr>
      <vt:lpstr>Bigger than Deglaciation</vt:lpstr>
      <vt:lpstr>Climate and Sea Level</vt:lpstr>
      <vt:lpstr>Climate and Sea Level</vt:lpstr>
      <vt:lpstr>Climate and Sea Level</vt:lpstr>
      <vt:lpstr>PowerPoint Presentation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159</cp:revision>
  <cp:lastPrinted>2014-03-25T16:50:33Z</cp:lastPrinted>
  <dcterms:created xsi:type="dcterms:W3CDTF">2011-10-17T13:51:32Z</dcterms:created>
  <dcterms:modified xsi:type="dcterms:W3CDTF">2017-04-29T14:03:06Z</dcterms:modified>
</cp:coreProperties>
</file>