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421" r:id="rId2"/>
    <p:sldId id="446" r:id="rId3"/>
    <p:sldId id="501" r:id="rId4"/>
    <p:sldId id="377" r:id="rId5"/>
    <p:sldId id="378" r:id="rId6"/>
    <p:sldId id="324" r:id="rId7"/>
    <p:sldId id="325" r:id="rId8"/>
    <p:sldId id="408" r:id="rId9"/>
    <p:sldId id="507" r:id="rId10"/>
    <p:sldId id="450" r:id="rId11"/>
    <p:sldId id="516" r:id="rId12"/>
    <p:sldId id="499" r:id="rId13"/>
    <p:sldId id="329" r:id="rId14"/>
    <p:sldId id="533" r:id="rId15"/>
    <p:sldId id="462" r:id="rId16"/>
    <p:sldId id="515" r:id="rId17"/>
    <p:sldId id="493" r:id="rId18"/>
    <p:sldId id="508" r:id="rId19"/>
    <p:sldId id="502" r:id="rId20"/>
    <p:sldId id="505" r:id="rId21"/>
    <p:sldId id="506" r:id="rId22"/>
    <p:sldId id="504" r:id="rId23"/>
    <p:sldId id="509" r:id="rId24"/>
    <p:sldId id="500" r:id="rId25"/>
    <p:sldId id="534" r:id="rId26"/>
    <p:sldId id="551" r:id="rId27"/>
    <p:sldId id="536" r:id="rId28"/>
    <p:sldId id="498" r:id="rId29"/>
    <p:sldId id="552" r:id="rId30"/>
    <p:sldId id="510" r:id="rId31"/>
    <p:sldId id="480" r:id="rId32"/>
    <p:sldId id="539" r:id="rId33"/>
    <p:sldId id="540" r:id="rId34"/>
    <p:sldId id="541" r:id="rId35"/>
    <p:sldId id="542" r:id="rId36"/>
    <p:sldId id="543" r:id="rId37"/>
    <p:sldId id="544" r:id="rId38"/>
    <p:sldId id="545" r:id="rId39"/>
    <p:sldId id="546" r:id="rId40"/>
    <p:sldId id="537" r:id="rId41"/>
    <p:sldId id="538" r:id="rId42"/>
  </p:sldIdLst>
  <p:sldSz cx="12192000" cy="6858000"/>
  <p:notesSz cx="9601200" cy="7315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FF66"/>
    <a:srgbClr val="FF9966"/>
    <a:srgbClr val="6699FF"/>
    <a:srgbClr val="0310D4"/>
    <a:srgbClr val="66EEFF"/>
    <a:srgbClr val="3333CC"/>
    <a:srgbClr val="1726FF"/>
    <a:srgbClr val="941C00"/>
    <a:srgbClr val="4F2F0B"/>
    <a:srgbClr val="0F0F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8"/>
  </p:normalViewPr>
  <p:slideViewPr>
    <p:cSldViewPr snapToGrid="0">
      <p:cViewPr>
        <p:scale>
          <a:sx n="150" d="100"/>
          <a:sy n="150" d="100"/>
        </p:scale>
        <p:origin x="8" y="4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ATS 150: Intro to Climate Change	Spring 2010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Fossil Fuel and Energy Economics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Scott Denning		CSU	CMMAP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494800DF-B749-9345-ABF5-888F287D7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31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62200" y="549275"/>
            <a:ext cx="4876800" cy="2743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79525" y="3475038"/>
            <a:ext cx="7042150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79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50075"/>
            <a:ext cx="41608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0" hangingPunct="0">
              <a:defRPr sz="13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0" hangingPunct="0">
              <a:defRPr sz="1300"/>
            </a:lvl1pPr>
          </a:lstStyle>
          <a:p>
            <a:pPr>
              <a:defRPr/>
            </a:pPr>
            <a:fld id="{7232B1AF-E09B-E248-9F7F-350B0D318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09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300755D-030E-1F4D-B02B-C3C323350218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526857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AT606 Fall 2006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914B556-8B3C-EB46-A529-A2A813551CE8}" type="datetime1">
              <a:rPr lang="en-US" sz="1300"/>
              <a:pPr/>
              <a:t>10/17/18</a:t>
            </a:fld>
            <a:endParaRPr lang="en-US" sz="130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Times New Roman" pitchFamily="-1" charset="0"/>
              </a:rPr>
              <a:t>CSU ATS Scott Denning</a:t>
            </a:r>
          </a:p>
        </p:txBody>
      </p:sp>
      <p:sp>
        <p:nvSpPr>
          <p:cNvPr id="276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3AB9E5-9C99-C646-8407-77D9722B1067}" type="slidenum">
              <a:rPr lang="en-US" sz="1300"/>
              <a:pPr/>
              <a:t>8</a:t>
            </a:fld>
            <a:endParaRPr lang="en-US" sz="1300"/>
          </a:p>
        </p:txBody>
      </p:sp>
      <p:sp>
        <p:nvSpPr>
          <p:cNvPr id="276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719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E7CFA-60EC-1547-A209-76E66E214DA6}" type="slidenum">
              <a:rPr lang="en-US" sz="1200"/>
              <a:pPr/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93980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F2516-CB1F-484F-9563-3225EE8C70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5D62-7242-8544-8538-38B56FA2C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5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152400"/>
            <a:ext cx="2844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152400"/>
            <a:ext cx="833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70436-C3E4-8A4E-B881-67F0AE2B11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2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0059F-669A-E34B-8E29-FD6BEF2BFC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89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52400"/>
            <a:ext cx="11379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DDE76-E217-0A47-A11D-97689230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6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CC603-3686-A342-889C-1EBCD87EF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34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E0EC-4C56-C445-8DEF-39A55DC9E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6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ED9B5-4E4C-F342-8ACE-B14711F1E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70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79EC-D6BC-1F44-8535-FC21B5377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8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DD127-FC2F-ED4F-A761-7BE2E0BA28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5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CD2BE-B65C-6F4A-AA5D-29E268366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01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7C1FD-6AFF-AB43-AB69-E9977E5DE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3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90AE7-9F0A-5344-BD95-8B9A7A957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03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152400"/>
            <a:ext cx="11379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219200"/>
            <a:ext cx="103632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4E76D4A4-A570-064C-AB06-FEFFE138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 Rounded MT Bold"/>
          <a:ea typeface="ＭＳ Ｐゴシック" charset="-128"/>
          <a:cs typeface="Arial Rounded MT Bold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 Rounded MT Bold"/>
          <a:ea typeface="ＭＳ Ｐゴシック" charset="-128"/>
          <a:cs typeface="Arial Rounded MT Bold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tif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tiff"/><Relationship Id="rId4" Type="http://schemas.openxmlformats.org/officeDocument/2006/relationships/image" Target="../media/image41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45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Content Placeholder 2"/>
          <p:cNvSpPr>
            <a:spLocks noGrp="1"/>
          </p:cNvSpPr>
          <p:nvPr>
            <p:ph idx="1"/>
          </p:nvPr>
        </p:nvSpPr>
        <p:spPr>
          <a:xfrm>
            <a:off x="1600200" y="1371600"/>
            <a:ext cx="4521200" cy="5473700"/>
          </a:xfrm>
        </p:spPr>
        <p:txBody>
          <a:bodyPr/>
          <a:lstStyle/>
          <a:p>
            <a:pPr>
              <a:buFontTx/>
              <a:buNone/>
            </a:pP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Professor of </a:t>
            </a:r>
            <a:br>
              <a:rPr lang="en-US" b="1" dirty="0">
                <a:solidFill>
                  <a:srgbClr val="FF0000"/>
                </a:solidFill>
                <a:ea typeface="ＭＳ Ｐゴシック" charset="0"/>
              </a:rPr>
            </a:b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Atmospheric Science</a:t>
            </a:r>
            <a:endParaRPr lang="en-US" b="1" dirty="0">
              <a:solidFill>
                <a:srgbClr val="FF0000"/>
              </a:solidFill>
              <a:ea typeface="ＭＳ Ｐゴシック" charset="0"/>
            </a:endParaRPr>
          </a:p>
          <a:p>
            <a:pPr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Colorado State Univ.</a:t>
            </a:r>
          </a:p>
          <a:p>
            <a:pPr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Researching climate </a:t>
            </a:r>
            <a:b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for </a:t>
            </a: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about </a:t>
            </a: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30 years</a:t>
            </a:r>
          </a:p>
          <a:p>
            <a:pPr>
              <a:buFontTx/>
              <a:buNone/>
            </a:pPr>
            <a:r>
              <a:rPr lang="en-US" b="1" dirty="0">
                <a:solidFill>
                  <a:srgbClr val="FF0000"/>
                </a:solidFill>
                <a:ea typeface="ＭＳ Ｐゴシック" charset="0"/>
              </a:rPr>
              <a:t>Over 100 journal articles</a:t>
            </a:r>
            <a:br>
              <a:rPr lang="en-US" b="1" dirty="0">
                <a:solidFill>
                  <a:srgbClr val="FF0000"/>
                </a:solidFill>
                <a:ea typeface="ＭＳ Ｐゴシック" charset="0"/>
              </a:rPr>
            </a:br>
            <a:endParaRPr lang="en-US" b="1" dirty="0">
              <a:solidFill>
                <a:srgbClr val="FF0000"/>
              </a:solidFill>
              <a:ea typeface="ＭＳ Ｐゴシック" charset="0"/>
            </a:endParaRPr>
          </a:p>
          <a:p>
            <a:pPr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“Takes special delight in </a:t>
            </a:r>
            <a:b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engaging hostile audiences </a:t>
            </a:r>
            <a:b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about climate change”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Scott Denning</a:t>
            </a:r>
          </a:p>
        </p:txBody>
      </p:sp>
      <p:pic>
        <p:nvPicPr>
          <p:cNvPr id="4" name="Picture 3" descr="me.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460" y="1593596"/>
            <a:ext cx="4130040" cy="44081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dirty="0">
                <a:ea typeface="ＭＳ Ｐゴシック" charset="0"/>
                <a:sym typeface="Comic Sans MS" charset="0"/>
              </a:rPr>
              <a:t>Common Sense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1176" y="1152526"/>
            <a:ext cx="3806825" cy="570547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Doubling CO</a:t>
            </a:r>
            <a:r>
              <a:rPr lang="en-US" baseline="-20000">
                <a:latin typeface="News Gothic MT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would add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4 watts to every square meter</a:t>
            </a: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 of the surface of the Earth,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24/7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Doing that would make the surface </a:t>
            </a:r>
            <a:r>
              <a:rPr lang="en-US">
                <a:solidFill>
                  <a:srgbClr val="FF0000"/>
                </a:solidFill>
                <a:latin typeface="News Gothic MT" charset="0"/>
                <a:ea typeface="ＭＳ Ｐゴシック" charset="0"/>
                <a:cs typeface="ＭＳ Ｐゴシック" charset="0"/>
              </a:rPr>
              <a:t>warmer</a:t>
            </a:r>
            <a:endParaRPr lang="en-US">
              <a:latin typeface="News Gothic MT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en-US">
                <a:latin typeface="News Gothic MT" charset="0"/>
                <a:ea typeface="ＭＳ Ｐゴシック" charset="0"/>
                <a:cs typeface="ＭＳ Ｐゴシック" charset="0"/>
              </a:rPr>
              <a:t>This was known before light bulbs were invented!</a:t>
            </a:r>
          </a:p>
        </p:txBody>
      </p:sp>
      <p:grpSp>
        <p:nvGrpSpPr>
          <p:cNvPr id="28675" name="Group 6"/>
          <p:cNvGrpSpPr>
            <a:grpSpLocks/>
          </p:cNvGrpSpPr>
          <p:nvPr/>
        </p:nvGrpSpPr>
        <p:grpSpPr bwMode="auto">
          <a:xfrm>
            <a:off x="1676400" y="965200"/>
            <a:ext cx="5124450" cy="5359400"/>
            <a:chOff x="152400" y="830263"/>
            <a:chExt cx="5124450" cy="5359400"/>
          </a:xfrm>
        </p:grpSpPr>
        <p:grpSp>
          <p:nvGrpSpPr>
            <p:cNvPr id="28681" name="Group 3"/>
            <p:cNvGrpSpPr>
              <a:grpSpLocks/>
            </p:cNvGrpSpPr>
            <p:nvPr/>
          </p:nvGrpSpPr>
          <p:grpSpPr bwMode="auto">
            <a:xfrm>
              <a:off x="152400" y="1036638"/>
              <a:ext cx="5124450" cy="5153025"/>
              <a:chOff x="152400" y="1036638"/>
              <a:chExt cx="5124450" cy="5153025"/>
            </a:xfrm>
          </p:grpSpPr>
          <p:sp>
            <p:nvSpPr>
              <p:cNvPr id="28683" name="Rectangle 2"/>
              <p:cNvSpPr>
                <a:spLocks noChangeArrowheads="1"/>
              </p:cNvSpPr>
              <p:nvPr/>
            </p:nvSpPr>
            <p:spPr bwMode="auto">
              <a:xfrm>
                <a:off x="228600" y="1143000"/>
                <a:ext cx="4495800" cy="48768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684" name="Rectangle 4"/>
              <p:cNvSpPr>
                <a:spLocks/>
              </p:cNvSpPr>
              <p:nvPr/>
            </p:nvSpPr>
            <p:spPr bwMode="auto">
              <a:xfrm>
                <a:off x="855663" y="1708150"/>
                <a:ext cx="99860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000"/>
                    </a:solidFill>
                    <a:cs typeface="Times New Roman" charset="0"/>
                    <a:sym typeface="Times New Roman" charset="0"/>
                  </a:rPr>
                  <a:t>4 Watts</a:t>
                </a:r>
              </a:p>
            </p:txBody>
          </p:sp>
          <p:pic>
            <p:nvPicPr>
              <p:cNvPr id="28685" name="Picture 8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1036638"/>
                <a:ext cx="5124450" cy="311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9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4063" y="1036638"/>
                <a:ext cx="295275" cy="5153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pic>
          <p:sp>
            <p:nvSpPr>
              <p:cNvPr id="28687" name="Rectangle 10"/>
              <p:cNvSpPr>
                <a:spLocks/>
              </p:cNvSpPr>
              <p:nvPr/>
            </p:nvSpPr>
            <p:spPr bwMode="auto">
              <a:xfrm>
                <a:off x="4465638" y="3224213"/>
                <a:ext cx="55111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8" bIns="0">
                <a:spAutoFit/>
              </a:bodyPr>
              <a:lstStyle/>
              <a:p>
                <a:pPr marL="39688"/>
                <a:r>
                  <a:rPr lang="en-US">
                    <a:solidFill>
                      <a:srgbClr val="FF0606"/>
                    </a:solidFill>
                    <a:cs typeface="Times New Roman" charset="0"/>
                    <a:sym typeface="Times New Roman" charset="0"/>
                  </a:rPr>
                  <a:t>1 m</a:t>
                </a:r>
              </a:p>
            </p:txBody>
          </p:sp>
          <p:pic>
            <p:nvPicPr>
              <p:cNvPr id="28688" name="Pictur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5400" y="2438400"/>
                <a:ext cx="2217082" cy="22170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82" name="Rectangle 11"/>
            <p:cNvSpPr>
              <a:spLocks/>
            </p:cNvSpPr>
            <p:nvPr/>
          </p:nvSpPr>
          <p:spPr bwMode="auto">
            <a:xfrm>
              <a:off x="2428875" y="830263"/>
              <a:ext cx="55111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spAutoFit/>
            </a:bodyPr>
            <a:lstStyle/>
            <a:p>
              <a:pPr marL="39688"/>
              <a:r>
                <a:rPr lang="en-US">
                  <a:solidFill>
                    <a:srgbClr val="FF0606"/>
                  </a:solidFill>
                  <a:cs typeface="Times New Roman" charset="0"/>
                  <a:sym typeface="Times New Roman" charset="0"/>
                </a:rPr>
                <a:t>1 m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524000" y="990600"/>
            <a:ext cx="5334000" cy="5257800"/>
            <a:chOff x="3657600" y="0"/>
            <a:chExt cx="5334000" cy="5257800"/>
          </a:xfrm>
        </p:grpSpPr>
        <p:sp>
          <p:nvSpPr>
            <p:cNvPr id="28677" name="Rectangle 4"/>
            <p:cNvSpPr>
              <a:spLocks noChangeArrowheads="1"/>
            </p:cNvSpPr>
            <p:nvPr/>
          </p:nvSpPr>
          <p:spPr bwMode="auto">
            <a:xfrm>
              <a:off x="3657600" y="0"/>
              <a:ext cx="5334000" cy="525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8678" name="Group 5"/>
            <p:cNvGrpSpPr>
              <a:grpSpLocks/>
            </p:cNvGrpSpPr>
            <p:nvPr/>
          </p:nvGrpSpPr>
          <p:grpSpPr bwMode="auto">
            <a:xfrm>
              <a:off x="4648200" y="533400"/>
              <a:ext cx="3857625" cy="4552950"/>
              <a:chOff x="0" y="0"/>
              <a:chExt cx="3456" cy="4079"/>
            </a:xfrm>
          </p:grpSpPr>
          <p:sp>
            <p:nvSpPr>
              <p:cNvPr id="28679" name="Rectangle 7"/>
              <p:cNvSpPr>
                <a:spLocks/>
              </p:cNvSpPr>
              <p:nvPr/>
            </p:nvSpPr>
            <p:spPr bwMode="auto">
              <a:xfrm>
                <a:off x="0" y="3719"/>
                <a:ext cx="3456" cy="3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/>
              <a:p>
                <a:pPr marL="39688"/>
                <a:r>
                  <a:rPr lang="en-US" b="1" i="1">
                    <a:solidFill>
                      <a:srgbClr val="2D2DB9"/>
                    </a:solidFill>
                    <a:cs typeface="Times New Roman" charset="0"/>
                    <a:sym typeface="Times New Roman" charset="0"/>
                  </a:rPr>
                  <a:t>John Tyndall, January 1863</a:t>
                </a:r>
              </a:p>
            </p:txBody>
          </p:sp>
          <p:pic>
            <p:nvPicPr>
              <p:cNvPr id="28680" name="Picture 6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2" y="0"/>
                <a:ext cx="2559" cy="36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2125134" y="278738"/>
            <a:ext cx="7450666" cy="613172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68580" tIns="34290" rIns="87746" bIns="34290" numCol="1" anchor="ctr" anchorCtr="0" compatLnSpc="1">
            <a:prstTxWarp prst="textNoShape">
              <a:avLst/>
            </a:prstTxWarp>
          </a:bodyPr>
          <a:lstStyle/>
          <a:p>
            <a:pPr marL="29766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  <a:sym typeface="Comic Sans MS" charset="0"/>
              </a:rPr>
              <a:t>Common Myth #1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894411" y="2197247"/>
            <a:ext cx="6572250" cy="3657600"/>
            <a:chOff x="228600" y="1752600"/>
            <a:chExt cx="8763000" cy="4876800"/>
          </a:xfrm>
        </p:grpSpPr>
        <p:pic>
          <p:nvPicPr>
            <p:cNvPr id="3686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1828800"/>
              <a:ext cx="4572000" cy="480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0" name="Rectangle 8"/>
            <p:cNvSpPr>
              <a:spLocks/>
            </p:cNvSpPr>
            <p:nvPr/>
          </p:nvSpPr>
          <p:spPr bwMode="auto">
            <a:xfrm>
              <a:off x="4953000" y="1752600"/>
              <a:ext cx="4038600" cy="434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30479" bIns="0"/>
            <a:lstStyle/>
            <a:p>
              <a:pPr marL="429816" indent="-400050">
                <a:spcBef>
                  <a:spcPts val="881"/>
                </a:spcBef>
                <a:defRPr/>
              </a:pPr>
              <a:r>
                <a:rPr lang="en-US" sz="3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	</a:t>
              </a:r>
              <a:br>
                <a:rPr lang="en-US" sz="3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</a:br>
              <a:r>
                <a:rPr lang="en-US" sz="375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WRONG!</a:t>
              </a:r>
              <a:r>
                <a:rPr lang="en-US" sz="3000" b="1" dirty="0">
                  <a:solidFill>
                    <a:srgbClr val="FF0000"/>
                  </a:solidFill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  <a:p>
              <a:pPr marL="429816" indent="-400050">
                <a:spcBef>
                  <a:spcPts val="881"/>
                </a:spcBef>
                <a:defRPr/>
              </a:pPr>
              <a:r>
                <a:rPr lang="en-US" sz="2700" b="1" dirty="0">
                  <a:latin typeface="+mn-lt"/>
                  <a:cs typeface="Comic Sans MS" charset="0"/>
                  <a:sym typeface="Comic Sans MS" charset="0"/>
                </a:rPr>
                <a:t>It’s </a:t>
              </a:r>
              <a:r>
                <a:rPr lang="en-US" altLang="ja-JP" sz="2700" b="1" dirty="0">
                  <a:latin typeface="+mn-lt"/>
                  <a:cs typeface="Comic Sans MS" charset="0"/>
                  <a:sym typeface="Comic Sans MS" charset="0"/>
                </a:rPr>
                <a:t>because we know that when we add heat to things, they warm up</a:t>
              </a:r>
              <a:endParaRPr lang="en-US" altLang="ja-JP" sz="2700" b="1" dirty="0">
                <a:latin typeface="+mn-lt"/>
                <a:cs typeface="Comic Sans MS" charset="0"/>
                <a:sym typeface="Times New Roman" charset="0"/>
              </a:endParaRPr>
            </a:p>
            <a:p>
              <a:pPr marL="429816" indent="-400050">
                <a:spcBef>
                  <a:spcPts val="881"/>
                </a:spcBef>
                <a:defRPr/>
              </a:pPr>
              <a:endParaRPr lang="en-US" sz="3000" dirty="0">
                <a:latin typeface="+mn-lt"/>
                <a:cs typeface="Comic Sans MS" charset="0"/>
                <a:sym typeface="Comic Sans MS" charset="0"/>
              </a:endParaRPr>
            </a:p>
            <a:p>
              <a:pPr marL="429816" indent="-400050">
                <a:spcBef>
                  <a:spcPts val="881"/>
                </a:spcBef>
                <a:defRPr/>
              </a:pPr>
              <a:r>
                <a:rPr lang="en-US" sz="3000" dirty="0">
                  <a:latin typeface="+mn-lt"/>
                  <a:cs typeface="Comic Sans MS" charset="0"/>
                  <a:sym typeface="Comic Sans MS" charset="0"/>
                </a:rPr>
                <a:t>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FA57310-B4A1-DC45-B2E3-40D6F8B0B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2" t="12361" r="9720" b="9152"/>
          <a:stretch/>
        </p:blipFill>
        <p:spPr>
          <a:xfrm>
            <a:off x="3394302" y="2197249"/>
            <a:ext cx="5403398" cy="3707969"/>
          </a:xfrm>
          <a:prstGeom prst="rect">
            <a:avLst/>
          </a:prstGeom>
        </p:spPr>
      </p:pic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94411" y="1068461"/>
            <a:ext cx="6206728" cy="850106"/>
          </a:xfrm>
        </p:spPr>
        <p:txBody>
          <a:bodyPr vert="horz" wrap="square" lIns="68580" tIns="34290" rIns="87746" bIns="34290" numCol="1" anchor="t" anchorCtr="0" compatLnSpc="1">
            <a:prstTxWarp prst="textNoShape">
              <a:avLst/>
            </a:prstTxWarp>
          </a:bodyPr>
          <a:lstStyle/>
          <a:p>
            <a:pPr marL="429816" indent="-400050" eaLnBrk="1" hangingPunct="1">
              <a:buNone/>
            </a:pP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Scientists expect a warmer future </a:t>
            </a:r>
            <a:b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because it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>
                <a:latin typeface="News Gothic MT" charset="0"/>
                <a:ea typeface="ＭＳ Ｐゴシック" charset="0"/>
                <a:cs typeface="ＭＳ Ｐゴシック" charset="0"/>
              </a:rPr>
              <a:t>s been hot recently</a:t>
            </a:r>
            <a:r>
              <a:rPr lang="ja-JP" altLang="en-US" dirty="0">
                <a:latin typeface="News Gothic MT" charset="0"/>
                <a:ea typeface="ＭＳ Ｐゴシック" charset="0"/>
                <a:cs typeface="ＭＳ Ｐゴシック" charset="0"/>
              </a:rPr>
              <a:t>”</a:t>
            </a: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0829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</a:t>
            </a: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Solvable</a:t>
            </a:r>
          </a:p>
        </p:txBody>
      </p:sp>
    </p:spTree>
    <p:extLst>
      <p:ext uri="{BB962C8B-B14F-4D97-AF65-F5344CB8AC3E}">
        <p14:creationId xmlns:p14="http://schemas.microsoft.com/office/powerpoint/2010/main" val="1392690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/>
          </p:cNvSpPr>
          <p:nvPr/>
        </p:nvSpPr>
        <p:spPr bwMode="auto">
          <a:xfrm>
            <a:off x="1589088" y="741363"/>
            <a:ext cx="4214812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268288" indent="-239713" eaLnBrk="0" hangingPunct="0">
              <a:spcBef>
                <a:spcPts val="988"/>
              </a:spcBef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Land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ocean!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8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vs South</a:t>
            </a:r>
            <a:endParaRPr lang="en-US">
              <a:latin typeface="Arial Rounded MT Bold"/>
              <a:cs typeface="Arial Rounded MT Bold"/>
              <a:sym typeface="ＭＳ Ｐゴシック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Global mean </a:t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2º to 5º C</a:t>
            </a: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FF0000"/>
              </a:buClr>
              <a:buSzPct val="100000"/>
              <a:buFont typeface="Comic Sans MS" charset="0"/>
              <a:buChar char="•"/>
            </a:pP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North American</a:t>
            </a:r>
            <a:r>
              <a:rPr lang="en-US">
                <a:latin typeface="Arial Rounded MT Bold"/>
                <a:cs typeface="Arial Rounded MT Bold"/>
                <a:sym typeface="Comic Sans MS" charset="0"/>
              </a:rPr>
              <a:t> </a:t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warming of 3º to 6º C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</a:pPr>
            <a:r>
              <a:rPr lang="en-US" b="1">
                <a:latin typeface="Arial Rounded MT Bold"/>
                <a:cs typeface="Arial Rounded MT Bold"/>
                <a:sym typeface="Comic Sans MS" charset="0"/>
              </a:rPr>
              <a:t>	</a:t>
            </a:r>
            <a:r>
              <a:rPr lang="en-US" b="1">
                <a:solidFill>
                  <a:srgbClr val="FF0000"/>
                </a:solidFill>
                <a:latin typeface="Arial Rounded MT Bold"/>
                <a:cs typeface="Arial Rounded MT Bold"/>
                <a:sym typeface="Comic Sans MS" charset="0"/>
              </a:rPr>
              <a:t>= 5º to 11º F</a:t>
            </a:r>
            <a:endParaRPr lang="en-US">
              <a:latin typeface="Arial Rounded MT Bold"/>
              <a:cs typeface="Arial Rounded MT Bold"/>
              <a:sym typeface="Times New Roman" charset="0"/>
            </a:endParaRPr>
          </a:p>
          <a:p>
            <a:pPr marL="268288" indent="-239713" eaLnBrk="0" hangingPunct="0">
              <a:spcBef>
                <a:spcPts val="988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latin typeface="Arial Rounded MT Bold"/>
                <a:cs typeface="Arial Rounded MT Bold"/>
                <a:sym typeface="Comic Sans MS" charset="0"/>
              </a:rPr>
              <a:t>Arctic warming of </a:t>
            </a:r>
            <a:br>
              <a:rPr lang="en-US">
                <a:latin typeface="Arial Rounded MT Bold"/>
                <a:cs typeface="Arial Rounded MT Bold"/>
                <a:sym typeface="ＭＳ Ｐゴシック" charset="0"/>
              </a:rPr>
            </a:br>
            <a:r>
              <a:rPr lang="en-US">
                <a:latin typeface="Arial Rounded MT Bold"/>
                <a:cs typeface="Arial Rounded MT Bold"/>
                <a:sym typeface="Comic Sans MS" charset="0"/>
              </a:rPr>
              <a:t>8º to 14º F</a:t>
            </a:r>
          </a:p>
        </p:txBody>
      </p:sp>
      <p:pic>
        <p:nvPicPr>
          <p:cNvPr id="3277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89" y="88901"/>
            <a:ext cx="3830637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6205538"/>
            <a:ext cx="37782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5"/>
          <p:cNvSpPr>
            <a:spLocks/>
          </p:cNvSpPr>
          <p:nvPr/>
        </p:nvSpPr>
        <p:spPr bwMode="auto">
          <a:xfrm>
            <a:off x="5649914" y="673101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Low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3" name="Rectangle 6"/>
          <p:cNvSpPr>
            <a:spLocks/>
          </p:cNvSpPr>
          <p:nvPr/>
        </p:nvSpPr>
        <p:spPr bwMode="auto">
          <a:xfrm>
            <a:off x="5646739" y="4762501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High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4" name="Rectangle 7"/>
          <p:cNvSpPr>
            <a:spLocks/>
          </p:cNvSpPr>
          <p:nvPr/>
        </p:nvSpPr>
        <p:spPr bwMode="auto">
          <a:xfrm>
            <a:off x="5534026" y="2754314"/>
            <a:ext cx="1251623" cy="6155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Moderate</a:t>
            </a:r>
          </a:p>
          <a:p>
            <a:pPr marL="39688" eaLnBrk="0" hangingPunct="0"/>
            <a:r>
              <a:rPr lang="en-US" sz="2000">
                <a:solidFill>
                  <a:srgbClr val="2D2DB9"/>
                </a:solidFill>
                <a:latin typeface="Arial" charset="0"/>
                <a:cs typeface="Arial" charset="0"/>
                <a:sym typeface="Arial" charset="0"/>
              </a:rPr>
              <a:t>Emissions</a:t>
            </a:r>
          </a:p>
        </p:txBody>
      </p:sp>
      <p:sp>
        <p:nvSpPr>
          <p:cNvPr id="32775" name="Rectangle 8"/>
          <p:cNvSpPr>
            <a:spLocks/>
          </p:cNvSpPr>
          <p:nvPr/>
        </p:nvSpPr>
        <p:spPr bwMode="auto">
          <a:xfrm>
            <a:off x="1905001" y="5594350"/>
            <a:ext cx="4648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sym typeface="Times New Roman" charset="0"/>
              </a:rPr>
              <a:t>RULE OF THUMB: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Global Warming (Celsius) </a:t>
            </a:r>
          </a:p>
          <a:p>
            <a:pPr marL="382588" indent="-341313" eaLnBrk="0" hangingPunct="0">
              <a:spcBef>
                <a:spcPts val="813"/>
              </a:spcBef>
            </a:pPr>
            <a:r>
              <a:rPr lang="en-US" b="1" i="1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x 1.6 (USA) x 1.8 = Fahrenheit</a:t>
            </a:r>
          </a:p>
        </p:txBody>
      </p:sp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1447800" y="-100013"/>
            <a:ext cx="6362700" cy="785813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4800" dirty="0">
                <a:ea typeface="ＭＳ Ｐゴシック" charset="0"/>
              </a:rPr>
              <a:t>How much warmer?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5" descr="tempsma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9587" r="13289" b="15314"/>
          <a:stretch>
            <a:fillRect/>
          </a:stretch>
        </p:blipFill>
        <p:spPr bwMode="auto">
          <a:xfrm>
            <a:off x="1676401" y="596900"/>
            <a:ext cx="79406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8201026" y="609600"/>
            <a:ext cx="1400175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Rectangle 19"/>
          <p:cNvSpPr>
            <a:spLocks noChangeArrowheads="1"/>
          </p:cNvSpPr>
          <p:nvPr/>
        </p:nvSpPr>
        <p:spPr bwMode="auto">
          <a:xfrm>
            <a:off x="8305800" y="3124200"/>
            <a:ext cx="990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FF0000"/>
                </a:solidFill>
              </a:rPr>
              <a:t>Where</a:t>
            </a:r>
            <a:r>
              <a:rPr lang="en-US" sz="5400" i="1" dirty="0">
                <a:solidFill>
                  <a:srgbClr val="FF0000"/>
                </a:solidFill>
              </a:rPr>
              <a:t> </a:t>
            </a:r>
            <a:r>
              <a:rPr lang="en-US" sz="5400" dirty="0"/>
              <a:t>is it 10</a:t>
            </a:r>
            <a:r>
              <a:rPr lang="en-US" sz="5400" baseline="30000" dirty="0"/>
              <a:t>o </a:t>
            </a:r>
            <a:r>
              <a:rPr lang="en-US" sz="5400" dirty="0"/>
              <a:t>F Warmer</a:t>
            </a:r>
          </a:p>
        </p:txBody>
      </p:sp>
      <p:sp>
        <p:nvSpPr>
          <p:cNvPr id="26628" name="Content Placeholder 4"/>
          <p:cNvSpPr>
            <a:spLocks noGrp="1"/>
          </p:cNvSpPr>
          <p:nvPr>
            <p:ph idx="1"/>
          </p:nvPr>
        </p:nvSpPr>
        <p:spPr>
          <a:xfrm>
            <a:off x="7315200" y="2984500"/>
            <a:ext cx="3276600" cy="2819400"/>
          </a:xfrm>
          <a:solidFill>
            <a:schemeClr val="bg1"/>
          </a:solidFill>
        </p:spPr>
        <p:txBody>
          <a:bodyPr/>
          <a:lstStyle/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Seattle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Sacramento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Denver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 </a:t>
            </a:r>
            <a:b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Albuquerque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Illinois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Mississippi</a:t>
            </a:r>
          </a:p>
          <a:p>
            <a:pPr>
              <a:buFontTx/>
              <a:buNone/>
            </a:pP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Washington DC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br>
              <a:rPr lang="en-US" dirty="0">
                <a:latin typeface="Wingdings" charset="0"/>
                <a:ea typeface="ＭＳ Ｐゴシック" charset="0"/>
                <a:cs typeface="Wingdings" charset="0"/>
              </a:rPr>
            </a:br>
            <a:r>
              <a:rPr lang="en-US" dirty="0">
                <a:latin typeface="News Gothic MT" charset="0"/>
                <a:ea typeface="ＭＳ Ｐゴシック" charset="0"/>
                <a:cs typeface="ＭＳ Ｐゴシック" charset="0"/>
              </a:rPr>
              <a:t>Tallahassee</a:t>
            </a:r>
          </a:p>
          <a:p>
            <a:pPr>
              <a:buFontTx/>
              <a:buNone/>
            </a:pPr>
            <a:endParaRPr lang="en-US" dirty="0">
              <a:latin typeface="News Gothic MT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128838" y="5918201"/>
            <a:ext cx="361188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 dirty="0"/>
              <a:t>Water? 	Crops?    </a:t>
            </a:r>
            <a:br>
              <a:rPr lang="en-US" sz="2800" i="1" dirty="0"/>
            </a:br>
            <a:r>
              <a:rPr lang="en-US" sz="2800" i="1" dirty="0"/>
              <a:t>Real Estate?     Health?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40201" y="762001"/>
            <a:ext cx="33115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ＭＳ Ｐゴシック" charset="-128"/>
                <a:cs typeface="ＭＳ Ｐゴシック" charset="-128"/>
              </a:rPr>
              <a:t>on average</a:t>
            </a:r>
            <a:r>
              <a:rPr lang="en-US" sz="3600" b="1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rPr>
              <a:t>?”</a:t>
            </a:r>
          </a:p>
        </p:txBody>
      </p:sp>
      <p:sp>
        <p:nvSpPr>
          <p:cNvPr id="43011" name="Oval 5"/>
          <p:cNvSpPr>
            <a:spLocks noChangeArrowheads="1"/>
          </p:cNvSpPr>
          <p:nvPr/>
        </p:nvSpPr>
        <p:spPr bwMode="auto">
          <a:xfrm>
            <a:off x="5715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2" name="Oval 6"/>
          <p:cNvSpPr>
            <a:spLocks noChangeArrowheads="1"/>
          </p:cNvSpPr>
          <p:nvPr/>
        </p:nvSpPr>
        <p:spPr bwMode="auto">
          <a:xfrm>
            <a:off x="3810000" y="28194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9" name="Oval 7"/>
          <p:cNvSpPr>
            <a:spLocks noChangeArrowheads="1"/>
          </p:cNvSpPr>
          <p:nvPr/>
        </p:nvSpPr>
        <p:spPr bwMode="auto">
          <a:xfrm>
            <a:off x="7086600" y="28956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2171700" y="1473200"/>
            <a:ext cx="152400" cy="152400"/>
          </a:xfrm>
          <a:prstGeom prst="ellipse">
            <a:avLst/>
          </a:prstGeom>
          <a:solidFill>
            <a:srgbClr val="660066"/>
          </a:solidFill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553AA-5C4A-6549-9510-67F9550B4B56}"/>
              </a:ext>
            </a:extLst>
          </p:cNvPr>
          <p:cNvGrpSpPr/>
          <p:nvPr/>
        </p:nvGrpSpPr>
        <p:grpSpPr>
          <a:xfrm>
            <a:off x="2019288" y="1625600"/>
            <a:ext cx="5111763" cy="2717800"/>
            <a:chOff x="2019288" y="1625600"/>
            <a:chExt cx="5111763" cy="2717800"/>
          </a:xfrm>
        </p:grpSpPr>
        <p:sp>
          <p:nvSpPr>
            <p:cNvPr id="43020" name="Oval 10"/>
            <p:cNvSpPr>
              <a:spLocks noChangeArrowheads="1"/>
            </p:cNvSpPr>
            <p:nvPr/>
          </p:nvSpPr>
          <p:spPr bwMode="auto">
            <a:xfrm>
              <a:off x="5714896" y="37338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1" name="Oval 11"/>
            <p:cNvSpPr>
              <a:spLocks noChangeArrowheads="1"/>
            </p:cNvSpPr>
            <p:nvPr/>
          </p:nvSpPr>
          <p:spPr bwMode="auto">
            <a:xfrm>
              <a:off x="3618843" y="35814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2" name="Oval 12"/>
            <p:cNvSpPr>
              <a:spLocks noChangeArrowheads="1"/>
            </p:cNvSpPr>
            <p:nvPr/>
          </p:nvSpPr>
          <p:spPr bwMode="auto">
            <a:xfrm>
              <a:off x="6248266" y="41910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6635" name="Straight Arrow Connector 14"/>
            <p:cNvCxnSpPr>
              <a:cxnSpLocks noChangeShapeType="1"/>
              <a:endCxn id="43021" idx="0"/>
            </p:cNvCxnSpPr>
            <p:nvPr/>
          </p:nvCxnSpPr>
          <p:spPr bwMode="auto">
            <a:xfrm flipH="1">
              <a:off x="3695039" y="2971800"/>
              <a:ext cx="191162" cy="6096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6" name="Straight Arrow Connector 15"/>
            <p:cNvCxnSpPr>
              <a:cxnSpLocks noChangeShapeType="1"/>
            </p:cNvCxnSpPr>
            <p:nvPr/>
          </p:nvCxnSpPr>
          <p:spPr bwMode="auto">
            <a:xfrm flipH="1">
              <a:off x="6378340" y="2971800"/>
              <a:ext cx="752711" cy="124151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cxnSp>
          <p:nvCxnSpPr>
            <p:cNvPr id="26637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5410886" y="3352800"/>
              <a:ext cx="761206" cy="794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2019288" y="2743200"/>
              <a:ext cx="152391" cy="1524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21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2082801" y="1625600"/>
              <a:ext cx="165100" cy="1155700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  <a:effectLst>
              <a:glow rad="63500">
                <a:srgbClr val="FFFF00">
                  <a:alpha val="75000"/>
                </a:srgbClr>
              </a:glow>
            </a:effectLst>
          </p:spPr>
        </p:cxnSp>
      </p:grpSp>
      <p:sp>
        <p:nvSpPr>
          <p:cNvPr id="8" name="TextBox 7"/>
          <p:cNvSpPr txBox="1"/>
          <p:nvPr/>
        </p:nvSpPr>
        <p:spPr>
          <a:xfrm>
            <a:off x="2705100" y="5168901"/>
            <a:ext cx="4465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10 </a:t>
            </a:r>
            <a:r>
              <a:rPr lang="en-US" baseline="300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F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warming is like moving </a:t>
            </a:r>
            <a:b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600 </a:t>
            </a:r>
            <a:r>
              <a:rPr lang="mr-IN" dirty="0">
                <a:solidFill>
                  <a:srgbClr val="FF0000"/>
                </a:solidFill>
                <a:latin typeface="Arial Rounded MT Bold"/>
                <a:cs typeface="Arial Rounded MT Bold"/>
              </a:rPr>
              <a:t>–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800 miles South!</a:t>
            </a:r>
          </a:p>
        </p:txBody>
      </p:sp>
    </p:spTree>
    <p:extLst>
      <p:ext uri="{BB962C8B-B14F-4D97-AF65-F5344CB8AC3E}">
        <p14:creationId xmlns:p14="http://schemas.microsoft.com/office/powerpoint/2010/main" val="209754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animBg="1"/>
      <p:bldP spid="23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Budgets</a:t>
            </a:r>
          </a:p>
        </p:txBody>
      </p:sp>
      <p:sp>
        <p:nvSpPr>
          <p:cNvPr id="6" name="Down Arrow 5"/>
          <p:cNvSpPr/>
          <p:nvPr/>
        </p:nvSpPr>
        <p:spPr bwMode="auto">
          <a:xfrm rot="10800000">
            <a:off x="8026400" y="19431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Down Arrow 6"/>
          <p:cNvSpPr/>
          <p:nvPr/>
        </p:nvSpPr>
        <p:spPr bwMode="auto">
          <a:xfrm>
            <a:off x="4991100" y="1917700"/>
            <a:ext cx="1676400" cy="2857500"/>
          </a:xfrm>
          <a:prstGeom prst="downArrow">
            <a:avLst/>
          </a:prstGeom>
          <a:gradFill flip="none" rotWithShape="1">
            <a:gsLst>
              <a:gs pos="0">
                <a:srgbClr val="0310D4"/>
              </a:gs>
              <a:gs pos="77000">
                <a:srgbClr val="66EEFF"/>
              </a:gs>
            </a:gsLst>
            <a:lin ang="16200000" scaled="0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72100" y="2654301"/>
            <a:ext cx="8902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15300" y="2806701"/>
            <a:ext cx="15568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Out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03400" y="52832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 Rounded MT Bold"/>
                <a:cs typeface="Arial Rounded MT Bold"/>
              </a:rPr>
              <a:t>Drought is the </a:t>
            </a:r>
            <a:r>
              <a:rPr lang="en-US" sz="4800" i="1" dirty="0">
                <a:latin typeface="Arial Rounded MT Bold"/>
                <a:cs typeface="Arial Rounded MT Bold"/>
              </a:rPr>
              <a:t>running sum </a:t>
            </a:r>
            <a:br>
              <a:rPr lang="en-US" sz="4800" dirty="0">
                <a:latin typeface="Arial Rounded MT Bold"/>
                <a:cs typeface="Arial Rounded MT Bold"/>
              </a:rPr>
            </a:br>
            <a:r>
              <a:rPr lang="en-US" sz="4800" dirty="0">
                <a:latin typeface="Arial Rounded MT Bold"/>
                <a:cs typeface="Arial Rounded MT Bold"/>
              </a:rPr>
              <a:t>of water out minus water in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54300" y="1181101"/>
            <a:ext cx="711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Evaporative demand increases w/ temperature</a:t>
            </a:r>
          </a:p>
        </p:txBody>
      </p:sp>
    </p:spTree>
    <p:extLst>
      <p:ext uri="{BB962C8B-B14F-4D97-AF65-F5344CB8AC3E}">
        <p14:creationId xmlns:p14="http://schemas.microsoft.com/office/powerpoint/2010/main" val="384278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9144000" cy="762000"/>
          </a:xfrm>
        </p:spPr>
        <p:txBody>
          <a:bodyPr/>
          <a:lstStyle/>
          <a:p>
            <a:r>
              <a:rPr lang="en-US" sz="6000" dirty="0"/>
              <a:t>Droughts Past &amp; Future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98" y="1168400"/>
            <a:ext cx="9102103" cy="50165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293100" y="2209800"/>
            <a:ext cx="1691990" cy="1917700"/>
            <a:chOff x="6769100" y="2209800"/>
            <a:chExt cx="1691990" cy="1917700"/>
          </a:xfrm>
        </p:grpSpPr>
        <p:sp>
          <p:nvSpPr>
            <p:cNvPr id="5" name="TextBox 4"/>
            <p:cNvSpPr txBox="1"/>
            <p:nvPr/>
          </p:nvSpPr>
          <p:spPr>
            <a:xfrm>
              <a:off x="6769100" y="2679700"/>
              <a:ext cx="16919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Dust Bowl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7772400" y="3098800"/>
              <a:ext cx="12700" cy="10287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7759700" y="2209800"/>
              <a:ext cx="12700" cy="50800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>
            <a:off x="2370025" y="4991101"/>
            <a:ext cx="4094275" cy="474365"/>
            <a:chOff x="846024" y="4991100"/>
            <a:chExt cx="4094275" cy="474365"/>
          </a:xfrm>
        </p:grpSpPr>
        <p:sp>
          <p:nvSpPr>
            <p:cNvPr id="6" name="TextBox 5"/>
            <p:cNvSpPr txBox="1"/>
            <p:nvPr/>
          </p:nvSpPr>
          <p:spPr>
            <a:xfrm>
              <a:off x="846024" y="5003800"/>
              <a:ext cx="40942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Medieval </a:t>
              </a:r>
              <a:r>
                <a:rPr lang="en-US" dirty="0" err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Megadroughts</a:t>
              </a:r>
              <a:endParaRPr lang="en-US" dirty="0">
                <a:solidFill>
                  <a:srgbClr val="FF0000"/>
                </a:solidFill>
                <a:latin typeface="Arial Rounded MT Bold"/>
                <a:cs typeface="Arial Rounded MT Bold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1600200" y="4991100"/>
              <a:ext cx="1320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grpSp>
        <p:nvGrpSpPr>
          <p:cNvPr id="15" name="Group 14"/>
          <p:cNvGrpSpPr/>
          <p:nvPr/>
        </p:nvGrpSpPr>
        <p:grpSpPr>
          <a:xfrm>
            <a:off x="2184400" y="1257301"/>
            <a:ext cx="7416800" cy="461665"/>
            <a:chOff x="660400" y="1257300"/>
            <a:chExt cx="7416800" cy="461665"/>
          </a:xfrm>
        </p:grpSpPr>
        <p:cxnSp>
          <p:nvCxnSpPr>
            <p:cNvPr id="11" name="Straight Arrow Connector 10"/>
            <p:cNvCxnSpPr/>
            <p:nvPr/>
          </p:nvCxnSpPr>
          <p:spPr bwMode="auto">
            <a:xfrm>
              <a:off x="660400" y="1422400"/>
              <a:ext cx="7416800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DDA435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" name="TextBox 2"/>
            <p:cNvSpPr txBox="1"/>
            <p:nvPr/>
          </p:nvSpPr>
          <p:spPr>
            <a:xfrm>
              <a:off x="3276600" y="1257300"/>
              <a:ext cx="1711276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DA435"/>
                  </a:solidFill>
                  <a:latin typeface="Arial Rounded MT Bold"/>
                  <a:cs typeface="Arial Rounded MT Bold"/>
                </a:rPr>
                <a:t>Tree rings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128000" y="5016501"/>
            <a:ext cx="149860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66FF"/>
                </a:solidFill>
                <a:latin typeface="Arial Rounded MT Bold"/>
                <a:cs typeface="Arial Rounded MT Bold"/>
              </a:rPr>
              <a:t>Climate models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4991100" y="2717800"/>
            <a:ext cx="2501900" cy="5207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701801" y="6235701"/>
            <a:ext cx="8686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Coming droughts </a:t>
            </a:r>
            <a:r>
              <a:rPr lang="en-US" b="1" i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much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worse than any in past 1000 years</a:t>
            </a:r>
          </a:p>
        </p:txBody>
      </p:sp>
    </p:spTree>
    <p:extLst>
      <p:ext uri="{BB962C8B-B14F-4D97-AF65-F5344CB8AC3E}">
        <p14:creationId xmlns:p14="http://schemas.microsoft.com/office/powerpoint/2010/main" val="132342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762000"/>
          </a:xfrm>
        </p:spPr>
        <p:txBody>
          <a:bodyPr/>
          <a:lstStyle/>
          <a:p>
            <a:r>
              <a:rPr lang="en-US" sz="5200" dirty="0"/>
              <a:t>Warming Promotes Wildfire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549400" y="889000"/>
            <a:ext cx="48133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Warmer air increases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evaporative demand </a:t>
            </a:r>
            <a:r>
              <a:rPr lang="en-US" dirty="0">
                <a:ea typeface="ＭＳ Ｐゴシック" charset="0"/>
              </a:rPr>
              <a:t>on forests</a:t>
            </a:r>
            <a:endParaRPr lang="en-US" dirty="0">
              <a:solidFill>
                <a:srgbClr val="FF0000"/>
              </a:solidFill>
              <a:ea typeface="ＭＳ Ｐゴシック" charset="0"/>
            </a:endParaRP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Longer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warm season</a:t>
            </a:r>
            <a:r>
              <a:rPr lang="en-US" dirty="0">
                <a:ea typeface="ＭＳ Ｐゴシック" charset="0"/>
              </a:rPr>
              <a:t> depletes soil moisture</a:t>
            </a:r>
          </a:p>
          <a:p>
            <a:pPr marL="514350" indent="-514350" eaLnBrk="1" hangingPunct="1">
              <a:buClr>
                <a:srgbClr val="000000"/>
              </a:buClr>
              <a:buFont typeface="+mj-lt"/>
              <a:buAutoNum type="arabicPeriod"/>
            </a:pPr>
            <a:r>
              <a:rPr lang="en-US" dirty="0">
                <a:ea typeface="ＭＳ Ｐゴシック" charset="0"/>
              </a:rPr>
              <a:t>More frequent extremely </a:t>
            </a:r>
            <a:r>
              <a:rPr lang="en-US" dirty="0">
                <a:solidFill>
                  <a:srgbClr val="FF0000"/>
                </a:solidFill>
                <a:ea typeface="ＭＳ Ｐゴシック" charset="0"/>
              </a:rPr>
              <a:t>hot, dry, windy days </a:t>
            </a:r>
            <a:r>
              <a:rPr lang="en-US" dirty="0">
                <a:ea typeface="ＭＳ Ｐゴシック" charset="0"/>
              </a:rPr>
              <a:t>when fires are uncontrollable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/>
                    </a14:imgEffect>
                  </a14:imgLayer>
                </a14:imgProps>
              </a:ext>
            </a:extLst>
          </a:blip>
          <a:srcRect l="10356" t="31730" b="4328"/>
          <a:stretch/>
        </p:blipFill>
        <p:spPr>
          <a:xfrm>
            <a:off x="1638300" y="5054600"/>
            <a:ext cx="4483100" cy="16891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172200" y="1041401"/>
            <a:ext cx="4553350" cy="5592465"/>
            <a:chOff x="4648200" y="1168400"/>
            <a:chExt cx="4553350" cy="5592465"/>
          </a:xfrm>
        </p:grpSpPr>
        <p:grpSp>
          <p:nvGrpSpPr>
            <p:cNvPr id="4" name="Group 3"/>
            <p:cNvGrpSpPr/>
            <p:nvPr/>
          </p:nvGrpSpPr>
          <p:grpSpPr>
            <a:xfrm>
              <a:off x="4699000" y="1587500"/>
              <a:ext cx="4318000" cy="4686300"/>
              <a:chOff x="4699000" y="1816100"/>
              <a:chExt cx="4318000" cy="4686300"/>
            </a:xfrm>
          </p:grpSpPr>
          <p:pic>
            <p:nvPicPr>
              <p:cNvPr id="2" name="Picture 1" descr="Slide04.png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89" t="26481" r="1389" b="5185"/>
              <a:stretch/>
            </p:blipFill>
            <p:spPr>
              <a:xfrm>
                <a:off x="4699000" y="1816100"/>
                <a:ext cx="4318000" cy="4686300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85100" y="43053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6273800" y="3009900"/>
                <a:ext cx="66336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FF00"/>
                    </a:solidFill>
                  </a:rPr>
                  <a:t>656%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070600" y="6299200"/>
              <a:ext cx="1452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NRC 2011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48200" y="1168400"/>
              <a:ext cx="45533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solidFill>
                    <a:srgbClr val="0000FF"/>
                  </a:solidFill>
                </a:rPr>
                <a:t>Projected Increase in Area Burned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34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77801"/>
            <a:ext cx="7988300" cy="6165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  <a:t>Global warming will 	cause more drought 	because </a:t>
            </a:r>
            <a:r>
              <a:rPr lang="is-I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  <a:t>…</a:t>
            </a:r>
            <a:endParaRPr lang="en-US" sz="5400" dirty="0">
              <a:solidFill>
                <a:srgbClr val="0000FF"/>
              </a:solidFill>
              <a:latin typeface="Arial Rounded MT Bold"/>
              <a:cs typeface="Arial Rounded MT Bold"/>
            </a:endParaRPr>
          </a:p>
          <a:p>
            <a:pPr marL="1371600" lvl="1" indent="-914400">
              <a:spcBef>
                <a:spcPts val="2000"/>
              </a:spcBef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Clouds will produce less rain</a:t>
            </a:r>
          </a:p>
          <a:p>
            <a:pPr marL="1371600" lvl="1" indent="-914400"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Storms will move to Canada</a:t>
            </a:r>
          </a:p>
          <a:p>
            <a:pPr marL="1371600" lvl="1" indent="-914400"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Smoke from forest fires will absorb more humidity</a:t>
            </a:r>
          </a:p>
          <a:p>
            <a:pPr marL="1371600" lvl="1" indent="-914400">
              <a:buFontTx/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Hot weather evaporates more water from the soil</a:t>
            </a:r>
          </a:p>
        </p:txBody>
      </p:sp>
    </p:spTree>
    <p:extLst>
      <p:ext uri="{BB962C8B-B14F-4D97-AF65-F5344CB8AC3E}">
        <p14:creationId xmlns:p14="http://schemas.microsoft.com/office/powerpoint/2010/main" val="1910055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676400"/>
            <a:ext cx="5287662" cy="495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52400"/>
            <a:ext cx="8534400" cy="1371600"/>
          </a:xfrm>
        </p:spPr>
        <p:txBody>
          <a:bodyPr/>
          <a:lstStyle/>
          <a:p>
            <a:pPr>
              <a:defRPr/>
            </a:pPr>
            <a:r>
              <a:rPr lang="en-US" dirty="0"/>
              <a:t>Past &amp; Future Sea Level Changes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7010400" y="2057400"/>
            <a:ext cx="3505200" cy="4343400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Reconstructions, modern tide gauges, satellite altimetry, and models of the future</a:t>
            </a:r>
          </a:p>
          <a:p>
            <a:r>
              <a:rPr lang="en-US" dirty="0">
                <a:ea typeface="ＭＳ Ｐゴシック" charset="0"/>
              </a:rPr>
              <a:t>Does not include ice sheet dynamics</a:t>
            </a:r>
          </a:p>
        </p:txBody>
      </p:sp>
    </p:spTree>
    <p:extLst>
      <p:ext uri="{BB962C8B-B14F-4D97-AF65-F5344CB8AC3E}">
        <p14:creationId xmlns:p14="http://schemas.microsoft.com/office/powerpoint/2010/main" val="231224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0" y="50800"/>
            <a:ext cx="4114800" cy="1600200"/>
          </a:xfrm>
        </p:spPr>
        <p:txBody>
          <a:bodyPr/>
          <a:lstStyle/>
          <a:p>
            <a:pPr>
              <a:defRPr/>
            </a:pPr>
            <a:r>
              <a:rPr lang="en-US" sz="4800" dirty="0"/>
              <a:t>Storm Surge Frequency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24000" y="1"/>
            <a:ext cx="5880100" cy="6631345"/>
            <a:chOff x="0" y="0"/>
            <a:chExt cx="5880100" cy="6631345"/>
          </a:xfrm>
        </p:grpSpPr>
        <p:pic>
          <p:nvPicPr>
            <p:cNvPr id="4813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062538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4" name="Picture 3" descr="rockaway.Queens.NYC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743200"/>
              <a:ext cx="247015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465138" y="2514600"/>
              <a:ext cx="5414962" cy="4116745"/>
              <a:chOff x="33338" y="2514600"/>
              <a:chExt cx="5414962" cy="4116745"/>
            </a:xfrm>
          </p:grpSpPr>
          <p:pic>
            <p:nvPicPr>
              <p:cNvPr id="48131" name="Picture 2" descr="storm.surge.frequency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38" y="2514600"/>
                <a:ext cx="5224462" cy="3733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133" name="TextBox 3"/>
              <p:cNvSpPr txBox="1">
                <a:spLocks noChangeArrowheads="1"/>
              </p:cNvSpPr>
              <p:nvPr/>
            </p:nvSpPr>
            <p:spPr bwMode="auto">
              <a:xfrm>
                <a:off x="2057400" y="4953000"/>
                <a:ext cx="3133725" cy="830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dirty="0"/>
                  <a:t>Coastal Flooding</a:t>
                </a:r>
              </a:p>
              <a:p>
                <a:r>
                  <a:rPr lang="en-US" dirty="0"/>
                  <a:t>Rockaway Beach, NYC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587500" y="6231235"/>
                <a:ext cx="23766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Arial Rounded MT Bold"/>
                    <a:cs typeface="Arial Rounded MT Bold"/>
                  </a:rPr>
                  <a:t>How often (years)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66700" y="5850235"/>
                <a:ext cx="5181600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latin typeface="Arial Rounded MT Bold"/>
                    <a:cs typeface="Arial Rounded MT Bold"/>
                  </a:rPr>
                  <a:t>10                  100                1000           10000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 rot="16200000">
              <a:off x="-1593679" y="4069377"/>
              <a:ext cx="3649031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height above sea level (feet)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600" y="2501900"/>
              <a:ext cx="406400" cy="322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393700" y="2806700"/>
              <a:ext cx="492443" cy="2749610"/>
              <a:chOff x="381000" y="2832100"/>
              <a:chExt cx="492443" cy="2749610"/>
            </a:xfrm>
            <a:solidFill>
              <a:srgbClr val="FFFFFF"/>
            </a:solidFill>
          </p:grpSpPr>
          <p:sp>
            <p:nvSpPr>
              <p:cNvPr id="6" name="TextBox 5"/>
              <p:cNvSpPr txBox="1"/>
              <p:nvPr/>
            </p:nvSpPr>
            <p:spPr>
              <a:xfrm>
                <a:off x="536367" y="51816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 Rounded MT Bold"/>
                    <a:cs typeface="Arial Rounded MT Bold"/>
                  </a:rPr>
                  <a:t>3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81000" y="37592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 Rounded MT Bold"/>
                    <a:cs typeface="Arial Rounded MT Bold"/>
                  </a:rPr>
                  <a:t>12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36367" y="42418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 Rounded MT Bold"/>
                    <a:cs typeface="Arial Rounded MT Bold"/>
                  </a:rPr>
                  <a:t>9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6367" y="4711700"/>
                <a:ext cx="337076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 Rounded MT Bold"/>
                    <a:cs typeface="Arial Rounded MT Bold"/>
                  </a:rPr>
                  <a:t>6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81000" y="33147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 Rounded MT Bold"/>
                    <a:cs typeface="Arial Rounded MT Bold"/>
                  </a:rPr>
                  <a:t>15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1000" y="2832100"/>
                <a:ext cx="492443" cy="40011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Arial Rounded MT Bold"/>
                    <a:cs typeface="Arial Rounded MT Bold"/>
                  </a:rPr>
                  <a:t>18</a:t>
                </a:r>
              </a:p>
            </p:txBody>
          </p:sp>
        </p:grpSp>
      </p:grpSp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7264400" y="1955800"/>
            <a:ext cx="3530600" cy="4686300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Big storms push a “dome” of water onto land</a:t>
            </a:r>
          </a:p>
          <a:p>
            <a:r>
              <a:rPr lang="en-US" dirty="0">
                <a:ea typeface="ＭＳ Ｐゴシック" charset="0"/>
              </a:rPr>
              <a:t>Small storm surges happen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a lot</a:t>
            </a:r>
          </a:p>
          <a:p>
            <a:r>
              <a:rPr lang="en-US" dirty="0">
                <a:ea typeface="ＭＳ Ｐゴシック" charset="0"/>
              </a:rPr>
              <a:t>Big storm surges are more rare</a:t>
            </a:r>
          </a:p>
          <a:p>
            <a:r>
              <a:rPr lang="en-US" dirty="0">
                <a:ea typeface="ＭＳ Ｐゴシック" charset="0"/>
              </a:rPr>
              <a:t>Huge surges extremely rare</a:t>
            </a:r>
          </a:p>
        </p:txBody>
      </p:sp>
    </p:spTree>
    <p:extLst>
      <p:ext uri="{BB962C8B-B14F-4D97-AF65-F5344CB8AC3E}">
        <p14:creationId xmlns:p14="http://schemas.microsoft.com/office/powerpoint/2010/main" val="1377549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4826" y="0"/>
            <a:ext cx="3660775" cy="1828800"/>
          </a:xfrm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40182" eaLnBrk="1" hangingPunct="1">
              <a:defRPr/>
            </a:pPr>
            <a:r>
              <a:rPr lang="en-US" sz="6000" dirty="0"/>
              <a:t>Coastal</a:t>
            </a:r>
            <a:br>
              <a:rPr lang="en-US" sz="6000" dirty="0"/>
            </a:br>
            <a:r>
              <a:rPr lang="en-US" sz="6000" dirty="0"/>
              <a:t>Flooding</a:t>
            </a:r>
          </a:p>
        </p:txBody>
      </p:sp>
      <p:pic>
        <p:nvPicPr>
          <p:cNvPr id="47107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5062538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5"/>
          <p:cNvSpPr>
            <a:spLocks/>
          </p:cNvSpPr>
          <p:nvPr/>
        </p:nvSpPr>
        <p:spPr bwMode="auto">
          <a:xfrm>
            <a:off x="2266950" y="2438401"/>
            <a:ext cx="41755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3200" b="1">
                <a:solidFill>
                  <a:srgbClr val="0000FF"/>
                </a:solidFill>
                <a:sym typeface="Times New Roman" charset="0"/>
              </a:rPr>
              <a:t>Rockaway Beach, NYC</a:t>
            </a:r>
          </a:p>
        </p:txBody>
      </p:sp>
      <p:sp>
        <p:nvSpPr>
          <p:cNvPr id="47109" name="TextBox 9"/>
          <p:cNvSpPr txBox="1">
            <a:spLocks noChangeArrowheads="1"/>
          </p:cNvSpPr>
          <p:nvPr/>
        </p:nvSpPr>
        <p:spPr bwMode="auto">
          <a:xfrm>
            <a:off x="2998788" y="6413500"/>
            <a:ext cx="23391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Arial Rounded MT Bold"/>
                <a:cs typeface="Arial Rounded MT Bold"/>
              </a:rPr>
              <a:t>how often (years)</a:t>
            </a:r>
          </a:p>
        </p:txBody>
      </p:sp>
      <p:sp>
        <p:nvSpPr>
          <p:cNvPr id="47110" name="TextBox 17"/>
          <p:cNvSpPr txBox="1">
            <a:spLocks noChangeArrowheads="1"/>
          </p:cNvSpPr>
          <p:nvPr/>
        </p:nvSpPr>
        <p:spPr bwMode="auto">
          <a:xfrm rot="-5400000">
            <a:off x="-69534" y="4339401"/>
            <a:ext cx="36490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="1" dirty="0">
                <a:latin typeface="Arial Rounded MT Bold"/>
                <a:cs typeface="Arial Rounded MT Bold"/>
              </a:rPr>
              <a:t>height above sea level (feet)</a:t>
            </a:r>
          </a:p>
        </p:txBody>
      </p:sp>
      <p:cxnSp>
        <p:nvCxnSpPr>
          <p:cNvPr id="47111" name="Straight Arrow Connector 5"/>
          <p:cNvCxnSpPr>
            <a:cxnSpLocks noChangeShapeType="1"/>
          </p:cNvCxnSpPr>
          <p:nvPr/>
        </p:nvCxnSpPr>
        <p:spPr bwMode="auto">
          <a:xfrm flipV="1">
            <a:off x="2362200" y="2895601"/>
            <a:ext cx="0" cy="32099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12" name="Straight Connector 8"/>
          <p:cNvCxnSpPr>
            <a:cxnSpLocks noChangeShapeType="1"/>
          </p:cNvCxnSpPr>
          <p:nvPr/>
        </p:nvCxnSpPr>
        <p:spPr bwMode="auto">
          <a:xfrm>
            <a:off x="2362200" y="5508625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13" name="Straight Connector 18"/>
          <p:cNvCxnSpPr>
            <a:cxnSpLocks noChangeShapeType="1"/>
          </p:cNvCxnSpPr>
          <p:nvPr/>
        </p:nvCxnSpPr>
        <p:spPr bwMode="auto">
          <a:xfrm>
            <a:off x="2362200" y="4862513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14" name="Straight Connector 19"/>
          <p:cNvCxnSpPr>
            <a:cxnSpLocks noChangeShapeType="1"/>
          </p:cNvCxnSpPr>
          <p:nvPr/>
        </p:nvCxnSpPr>
        <p:spPr bwMode="auto">
          <a:xfrm>
            <a:off x="2362200" y="42164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15" name="Straight Connector 20"/>
          <p:cNvCxnSpPr>
            <a:cxnSpLocks noChangeShapeType="1"/>
          </p:cNvCxnSpPr>
          <p:nvPr/>
        </p:nvCxnSpPr>
        <p:spPr bwMode="auto">
          <a:xfrm>
            <a:off x="2362200" y="35687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16" name="Straight Arrow Connector 12"/>
          <p:cNvCxnSpPr>
            <a:cxnSpLocks noChangeShapeType="1"/>
          </p:cNvCxnSpPr>
          <p:nvPr/>
        </p:nvCxnSpPr>
        <p:spPr bwMode="auto">
          <a:xfrm>
            <a:off x="2362200" y="6096000"/>
            <a:ext cx="38862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17" name="Straight Connector 21"/>
          <p:cNvCxnSpPr>
            <a:cxnSpLocks noChangeShapeType="1"/>
          </p:cNvCxnSpPr>
          <p:nvPr/>
        </p:nvCxnSpPr>
        <p:spPr bwMode="auto">
          <a:xfrm rot="5400000">
            <a:off x="2752725" y="6029325"/>
            <a:ext cx="1333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18" name="Straight Connector 23"/>
          <p:cNvCxnSpPr>
            <a:cxnSpLocks noChangeShapeType="1"/>
          </p:cNvCxnSpPr>
          <p:nvPr/>
        </p:nvCxnSpPr>
        <p:spPr bwMode="auto">
          <a:xfrm rot="5400000">
            <a:off x="40767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7119" name="Straight Connector 25"/>
          <p:cNvCxnSpPr>
            <a:cxnSpLocks noChangeShapeType="1"/>
          </p:cNvCxnSpPr>
          <p:nvPr/>
        </p:nvCxnSpPr>
        <p:spPr bwMode="auto">
          <a:xfrm rot="5400000">
            <a:off x="5410200" y="6019800"/>
            <a:ext cx="15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7120" name="TextBox 30"/>
          <p:cNvSpPr txBox="1">
            <a:spLocks noChangeArrowheads="1"/>
          </p:cNvSpPr>
          <p:nvPr/>
        </p:nvSpPr>
        <p:spPr bwMode="auto">
          <a:xfrm>
            <a:off x="2555876" y="6019801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</a:t>
            </a:r>
          </a:p>
        </p:txBody>
      </p:sp>
      <p:sp>
        <p:nvSpPr>
          <p:cNvPr id="47121" name="TextBox 37"/>
          <p:cNvSpPr txBox="1">
            <a:spLocks noChangeArrowheads="1"/>
          </p:cNvSpPr>
          <p:nvPr/>
        </p:nvSpPr>
        <p:spPr bwMode="auto">
          <a:xfrm>
            <a:off x="3810001" y="6019801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</a:t>
            </a:r>
          </a:p>
        </p:txBody>
      </p:sp>
      <p:sp>
        <p:nvSpPr>
          <p:cNvPr id="47122" name="TextBox 38"/>
          <p:cNvSpPr txBox="1">
            <a:spLocks noChangeArrowheads="1"/>
          </p:cNvSpPr>
          <p:nvPr/>
        </p:nvSpPr>
        <p:spPr bwMode="auto">
          <a:xfrm>
            <a:off x="5067300" y="6019801"/>
            <a:ext cx="800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1000</a:t>
            </a:r>
          </a:p>
        </p:txBody>
      </p:sp>
      <p:sp>
        <p:nvSpPr>
          <p:cNvPr id="47123" name="TextBox 41"/>
          <p:cNvSpPr txBox="1">
            <a:spLocks noChangeArrowheads="1"/>
          </p:cNvSpPr>
          <p:nvPr/>
        </p:nvSpPr>
        <p:spPr bwMode="auto">
          <a:xfrm>
            <a:off x="2058989" y="52530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3</a:t>
            </a:r>
          </a:p>
        </p:txBody>
      </p:sp>
      <p:sp>
        <p:nvSpPr>
          <p:cNvPr id="47124" name="TextBox 42"/>
          <p:cNvSpPr txBox="1">
            <a:spLocks noChangeArrowheads="1"/>
          </p:cNvSpPr>
          <p:nvPr/>
        </p:nvSpPr>
        <p:spPr bwMode="auto">
          <a:xfrm>
            <a:off x="2058989" y="3957638"/>
            <a:ext cx="3381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9</a:t>
            </a:r>
          </a:p>
        </p:txBody>
      </p:sp>
      <p:sp>
        <p:nvSpPr>
          <p:cNvPr id="47125" name="TextBox 43"/>
          <p:cNvSpPr txBox="1">
            <a:spLocks noChangeArrowheads="1"/>
          </p:cNvSpPr>
          <p:nvPr/>
        </p:nvSpPr>
        <p:spPr bwMode="auto">
          <a:xfrm>
            <a:off x="2057400" y="4643438"/>
            <a:ext cx="338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6</a:t>
            </a:r>
          </a:p>
        </p:txBody>
      </p:sp>
      <p:sp>
        <p:nvSpPr>
          <p:cNvPr id="47126" name="TextBox 44"/>
          <p:cNvSpPr txBox="1">
            <a:spLocks noChangeArrowheads="1"/>
          </p:cNvSpPr>
          <p:nvPr/>
        </p:nvSpPr>
        <p:spPr bwMode="auto">
          <a:xfrm>
            <a:off x="1905001" y="3276601"/>
            <a:ext cx="49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12</a:t>
            </a:r>
          </a:p>
        </p:txBody>
      </p: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 flipV="1">
            <a:off x="2819400" y="3505200"/>
            <a:ext cx="2662238" cy="2057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 flipV="1">
            <a:off x="2362200" y="4495800"/>
            <a:ext cx="18288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0" name="Straight Connector 59"/>
          <p:cNvCxnSpPr>
            <a:cxnSpLocks noChangeShapeType="1"/>
          </p:cNvCxnSpPr>
          <p:nvPr/>
        </p:nvCxnSpPr>
        <p:spPr bwMode="auto">
          <a:xfrm flipV="1">
            <a:off x="4191000" y="44958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>
            <a:off x="2362200" y="4495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6629400" y="1930400"/>
            <a:ext cx="4038600" cy="4927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Ins="116994"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>
                <a:latin typeface="News Gothic MT" charset="0"/>
                <a:cs typeface="Gill Sans" charset="0"/>
              </a:rPr>
              <a:t>Sea level rise </a:t>
            </a:r>
            <a:r>
              <a:rPr lang="en-US" sz="3200" b="1" dirty="0">
                <a:solidFill>
                  <a:srgbClr val="FF0000"/>
                </a:solidFill>
                <a:latin typeface="News Gothic MT" charset="0"/>
                <a:cs typeface="Gill Sans" charset="0"/>
              </a:rPr>
              <a:t>shifts the line up</a:t>
            </a: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>
                <a:latin typeface="News Gothic MT" charset="0"/>
                <a:cs typeface="Gill Sans" charset="0"/>
              </a:rPr>
              <a:t>Floods of a given depth happen more often</a:t>
            </a:r>
            <a:endParaRPr lang="en-US" sz="3200" b="1" dirty="0">
              <a:latin typeface="News Gothic MT" charset="0"/>
            </a:endParaRPr>
          </a:p>
          <a:p>
            <a:pPr eaLnBrk="1" hangingPunct="1">
              <a:spcBef>
                <a:spcPct val="30000"/>
              </a:spcBef>
              <a:buClr>
                <a:srgbClr val="000000"/>
              </a:buClr>
              <a:buFontTx/>
              <a:buChar char="•"/>
            </a:pPr>
            <a:r>
              <a:rPr lang="en-US" sz="3200" b="1" dirty="0">
                <a:latin typeface="News Gothic MT" charset="0"/>
                <a:cs typeface="Gill Sans" charset="0"/>
              </a:rPr>
              <a:t>What was a </a:t>
            </a:r>
            <a:br>
              <a:rPr lang="en-US" sz="3200" b="1" dirty="0">
                <a:latin typeface="News Gothic MT" charset="0"/>
                <a:cs typeface="Gill Sans" charset="0"/>
              </a:rPr>
            </a:br>
            <a:r>
              <a:rPr lang="en-US" sz="3200" b="1" dirty="0">
                <a:latin typeface="News Gothic MT" charset="0"/>
                <a:cs typeface="Gill Sans" charset="0"/>
              </a:rPr>
              <a:t>100-year flood becomes a </a:t>
            </a:r>
            <a:br>
              <a:rPr lang="en-US" sz="3200" b="1" dirty="0">
                <a:latin typeface="News Gothic MT" charset="0"/>
                <a:cs typeface="Gill Sans" charset="0"/>
              </a:rPr>
            </a:br>
            <a:r>
              <a:rPr lang="en-US" sz="3200" b="1" dirty="0">
                <a:latin typeface="News Gothic MT" charset="0"/>
                <a:cs typeface="Gill Sans" charset="0"/>
              </a:rPr>
              <a:t>10-year flood!</a:t>
            </a:r>
            <a:endParaRPr lang="en-US" sz="3200" b="1" dirty="0">
              <a:latin typeface="News Gothic MT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19600" y="4648201"/>
            <a:ext cx="11849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>
                <a:solidFill>
                  <a:srgbClr val="FF0000"/>
                </a:solidFill>
              </a:rPr>
              <a:t>flooded</a:t>
            </a:r>
          </a:p>
          <a:p>
            <a:r>
              <a:rPr lang="en-US" i="1">
                <a:solidFill>
                  <a:srgbClr val="FF0000"/>
                </a:solidFill>
              </a:rPr>
              <a:t>subway </a:t>
            </a:r>
          </a:p>
          <a:p>
            <a:r>
              <a:rPr lang="en-US" i="1">
                <a:solidFill>
                  <a:srgbClr val="FF0000"/>
                </a:solidFill>
              </a:rPr>
              <a:t>system</a:t>
            </a:r>
          </a:p>
        </p:txBody>
      </p:sp>
    </p:spTree>
    <p:extLst>
      <p:ext uri="{BB962C8B-B14F-4D97-AF65-F5344CB8AC3E}">
        <p14:creationId xmlns:p14="http://schemas.microsoft.com/office/powerpoint/2010/main" val="38914340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1824E-6 -5.35094E-7 L 0.00452 -0.150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750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2501E-6 5.55942E-7 L -0.14172 5.55942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532"/>
            <a:ext cx="7646712" cy="683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01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9300" y="1"/>
            <a:ext cx="8128000" cy="671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  <a:t>Global warming will 	cause more coastal 	flooding because </a:t>
            </a:r>
            <a:r>
              <a:rPr lang="is-I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  <a:t>…</a:t>
            </a:r>
            <a:endParaRPr lang="en-US" sz="5400" dirty="0">
              <a:solidFill>
                <a:srgbClr val="0000FF"/>
              </a:solidFill>
              <a:latin typeface="Arial Rounded MT Bold"/>
              <a:cs typeface="Arial Rounded MT Bold"/>
            </a:endParaRPr>
          </a:p>
          <a:p>
            <a:pPr marL="1371600" lvl="1" indent="-914400">
              <a:spcBef>
                <a:spcPts val="2000"/>
              </a:spcBef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There will be more hurricanes</a:t>
            </a:r>
          </a:p>
          <a:p>
            <a:pPr marL="1371600" lvl="1" indent="-914400"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Storm surge will reach higher because of sea-level rise</a:t>
            </a:r>
          </a:p>
          <a:p>
            <a:pPr marL="1371600" lvl="1" indent="-914400"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The land will sink</a:t>
            </a:r>
          </a:p>
          <a:p>
            <a:pPr marL="1371600" lvl="1" indent="-914400">
              <a:buFontTx/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Stronger winds will make bigger waves </a:t>
            </a:r>
          </a:p>
        </p:txBody>
      </p:sp>
    </p:spTree>
    <p:extLst>
      <p:ext uri="{BB962C8B-B14F-4D97-AF65-F5344CB8AC3E}">
        <p14:creationId xmlns:p14="http://schemas.microsoft.com/office/powerpoint/2010/main" val="2760125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rgbClr val="7F7F7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1392690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ing.secto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9"/>
          <a:stretch/>
        </p:blipFill>
        <p:spPr>
          <a:xfrm>
            <a:off x="1903413" y="1168401"/>
            <a:ext cx="7315200" cy="4921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6856353" y="2531351"/>
            <a:ext cx="351983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8000"/>
                </a:solidFill>
                <a:latin typeface="Arial Rounded MT Bold"/>
                <a:cs typeface="Arial Rounded MT Bold"/>
              </a:rPr>
              <a:t>$</a:t>
            </a:r>
            <a:r>
              <a:rPr lang="en-US" sz="3600">
                <a:solidFill>
                  <a:srgbClr val="008000"/>
                </a:solidFill>
                <a:latin typeface="Arial Rounded MT Bold"/>
                <a:cs typeface="Arial Rounded MT Bold"/>
              </a:rPr>
              <a:t>4.5 TRILLION SAVINGS !</a:t>
            </a:r>
            <a:endParaRPr lang="en-US" sz="3600" dirty="0">
              <a:solidFill>
                <a:srgbClr val="008000"/>
              </a:solidFill>
              <a:latin typeface="Arial Rounded MT Bold"/>
              <a:cs typeface="Arial Rounded MT Bold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7214" y="0"/>
            <a:ext cx="8537575" cy="776288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Efficient Architects!</a:t>
            </a:r>
          </a:p>
        </p:txBody>
      </p:sp>
      <p:sp>
        <p:nvSpPr>
          <p:cNvPr id="5" name="Bent Arrow 4"/>
          <p:cNvSpPr/>
          <p:nvPr/>
        </p:nvSpPr>
        <p:spPr bwMode="auto">
          <a:xfrm rot="3914634">
            <a:off x="5542812" y="3007372"/>
            <a:ext cx="1512777" cy="1176269"/>
          </a:xfrm>
          <a:prstGeom prst="bentArrow">
            <a:avLst>
              <a:gd name="adj1" fmla="val 25000"/>
              <a:gd name="adj2" fmla="val 25280"/>
              <a:gd name="adj3" fmla="val 25000"/>
              <a:gd name="adj4" fmla="val 43750"/>
            </a:avLst>
          </a:prstGeom>
          <a:solidFill>
            <a:srgbClr val="008F42">
              <a:alpha val="2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0" y="4241801"/>
            <a:ext cx="247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 bwMode="auto">
          <a:xfrm>
            <a:off x="1851322" y="2984500"/>
            <a:ext cx="1450203" cy="6240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816507" y="3118452"/>
            <a:ext cx="351983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/>
                <a:cs typeface="Arial Rounded MT Bold"/>
              </a:rPr>
              <a:t>Energy to Power US Buildings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1676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2010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8373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 Rounded MT Bold" charset="0"/>
                <a:ea typeface="Arial Rounded MT Bold" charset="0"/>
                <a:cs typeface="Arial Rounded MT Bold" charset="0"/>
              </a:rPr>
              <a:t>2020</a:t>
            </a:r>
            <a:endParaRPr lang="en-US" dirty="0"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00469" y="6089734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 charset="0"/>
                <a:ea typeface="Arial Rounded MT Bold" charset="0"/>
                <a:cs typeface="Arial Rounded MT Bold" charset="0"/>
              </a:rPr>
              <a:t>2030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494" y="5199145"/>
            <a:ext cx="1333500" cy="13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74592" y="6550428"/>
            <a:ext cx="935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https://</a:t>
            </a:r>
            <a:r>
              <a:rPr lang="en-US" sz="14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onclimatechangepolicydotorg.files.wordpress.com</a:t>
            </a:r>
            <a:r>
              <a:rPr lang="en-US" sz="1400" dirty="0">
                <a:solidFill>
                  <a:srgbClr val="FF0000"/>
                </a:solidFill>
                <a:latin typeface="Arial Rounded MT Bold"/>
                <a:cs typeface="Arial Rounded MT Bold"/>
              </a:rPr>
              <a:t>/2013/10/wind-and-solar-current-</a:t>
            </a:r>
            <a:r>
              <a:rPr lang="en-US" sz="1400" dirty="0" err="1">
                <a:solidFill>
                  <a:srgbClr val="FF0000"/>
                </a:solidFill>
                <a:latin typeface="Arial Rounded MT Bold"/>
                <a:cs typeface="Arial Rounded MT Bold"/>
              </a:rPr>
              <a:t>projections.jpg</a:t>
            </a:r>
            <a:endParaRPr lang="en-US" sz="1400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35733"/>
            <a:ext cx="9144000" cy="3714588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827214" y="0"/>
            <a:ext cx="8537575" cy="876300"/>
          </a:xfrm>
          <a:prstGeom prst="rect">
            <a:avLst/>
          </a:prstGeo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rIns="116994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/>
                <a:ea typeface="ＭＳ Ｐゴシック" charset="-128"/>
                <a:cs typeface="Arial Rounded MT Bold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 Gothic MT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defRPr>
            </a:lvl9pPr>
          </a:lstStyle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  <a:cs typeface="ＭＳ Ｐゴシック" charset="0"/>
              </a:rPr>
              <a:t>Predictions </a:t>
            </a:r>
            <a:r>
              <a:rPr lang="en-US" sz="6000" dirty="0" err="1">
                <a:ea typeface="ＭＳ Ｐゴシック" charset="0"/>
                <a:cs typeface="ＭＳ Ｐゴシック" charset="0"/>
              </a:rPr>
              <a:t>vs</a:t>
            </a:r>
            <a:r>
              <a:rPr lang="en-US" sz="6000" dirty="0">
                <a:ea typeface="ＭＳ Ｐゴシック" charset="0"/>
                <a:cs typeface="ＭＳ Ｐゴシック" charset="0"/>
              </a:rPr>
              <a:t> Reality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739900" y="997301"/>
            <a:ext cx="8624888" cy="16335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spcBef>
                <a:spcPts val="120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IEA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predictions</a:t>
            </a:r>
            <a:r>
              <a:rPr lang="en-US" dirty="0">
                <a:ea typeface="ＭＳ Ｐゴシック" charset="0"/>
                <a:cs typeface="ＭＳ Ｐゴシック" charset="0"/>
              </a:rPr>
              <a:t> of future deployment of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ea typeface="ＭＳ Ｐゴシック" charset="0"/>
                <a:cs typeface="ＭＳ Ｐゴシック" charset="0"/>
              </a:rPr>
              <a:t>PV and wind are </a:t>
            </a:r>
            <a:r>
              <a:rPr lang="en-US">
                <a:ea typeface="ＭＳ Ｐゴシック" charset="0"/>
                <a:cs typeface="ＭＳ Ｐゴシック" charset="0"/>
              </a:rPr>
              <a:t>almost </a:t>
            </a:r>
            <a:r>
              <a: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FLAT</a:t>
            </a:r>
            <a:r>
              <a:rPr lang="en-US">
                <a:ea typeface="ＭＳ Ｐゴシック" charset="0"/>
                <a:cs typeface="ＭＳ Ｐゴシック" charset="0"/>
              </a:rPr>
              <a:t>, </a:t>
            </a:r>
            <a:r>
              <a:rPr lang="en-US" dirty="0">
                <a:ea typeface="ＭＳ Ｐゴシック" charset="0"/>
                <a:cs typeface="ＭＳ Ｐゴシック" charset="0"/>
              </a:rPr>
              <a:t>year after year</a:t>
            </a:r>
          </a:p>
          <a:p>
            <a:pPr>
              <a:spcBef>
                <a:spcPts val="120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Year after year, they’re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RIDICULOUSLY wrong!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07968" y="2630886"/>
            <a:ext cx="179508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SOLAR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26843" y="2549607"/>
            <a:ext cx="145469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Arial Rounded MT Bold"/>
                <a:cs typeface="Arial Rounded MT Bold"/>
              </a:rPr>
              <a:t>WIND</a:t>
            </a:r>
          </a:p>
        </p:txBody>
      </p:sp>
    </p:spTree>
    <p:extLst>
      <p:ext uri="{BB962C8B-B14F-4D97-AF65-F5344CB8AC3E}">
        <p14:creationId xmlns:p14="http://schemas.microsoft.com/office/powerpoint/2010/main" val="2125712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1524000" y="1473200"/>
            <a:ext cx="8178800" cy="54350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6300" y="177800"/>
            <a:ext cx="7086600" cy="1765300"/>
          </a:xfrm>
        </p:spPr>
        <p:txBody>
          <a:bodyPr/>
          <a:lstStyle/>
          <a:p>
            <a:r>
              <a:rPr lang="en-US" dirty="0"/>
              <a:t>Price of Solar </a:t>
            </a:r>
            <a:br>
              <a:rPr lang="en-US" dirty="0"/>
            </a:br>
            <a:r>
              <a:rPr lang="en-US" dirty="0"/>
              <a:t>PV Cells (</a:t>
            </a:r>
            <a:r>
              <a:rPr lang="en-US" sz="4800" dirty="0"/>
              <a:t>$/watt</a:t>
            </a:r>
            <a:r>
              <a:rPr lang="en-US" dirty="0"/>
              <a:t>)</a:t>
            </a:r>
            <a:r>
              <a:rPr lang="en-US" sz="48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0" y="2362200"/>
            <a:ext cx="6781800" cy="2997200"/>
          </a:xfrm>
        </p:spPr>
        <p:txBody>
          <a:bodyPr/>
          <a:lstStyle/>
          <a:p>
            <a:r>
              <a:rPr lang="en-US" dirty="0"/>
              <a:t>Price has fallen by factor of 200  since I graduated from high school</a:t>
            </a:r>
          </a:p>
          <a:p>
            <a:r>
              <a:rPr lang="en-US" dirty="0">
                <a:solidFill>
                  <a:srgbClr val="FF0000"/>
                </a:solidFill>
              </a:rPr>
              <a:t>Factor of 5 </a:t>
            </a:r>
            <a:r>
              <a:rPr lang="en-US">
                <a:solidFill>
                  <a:srgbClr val="FF0000"/>
                </a:solidFill>
              </a:rPr>
              <a:t>since 2011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Now as cheap or cheaper than coal or gas</a:t>
            </a:r>
          </a:p>
        </p:txBody>
      </p:sp>
      <p:sp>
        <p:nvSpPr>
          <p:cNvPr id="6" name="TextBox 5"/>
          <p:cNvSpPr txBox="1"/>
          <p:nvPr/>
        </p:nvSpPr>
        <p:spPr>
          <a:xfrm rot="4279938">
            <a:off x="2235201" y="3873499"/>
            <a:ext cx="1945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Drop in 1970s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7441" y="5143499"/>
            <a:ext cx="2039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Flatter in1990s</a:t>
            </a:r>
          </a:p>
        </p:txBody>
      </p:sp>
      <p:sp>
        <p:nvSpPr>
          <p:cNvPr id="8" name="Right Arrow 7"/>
          <p:cNvSpPr/>
          <p:nvPr/>
        </p:nvSpPr>
        <p:spPr bwMode="auto">
          <a:xfrm rot="1740296">
            <a:off x="8140699" y="5537200"/>
            <a:ext cx="762000" cy="2794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756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825500"/>
            <a:ext cx="9144001" cy="4111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5400"/>
            <a:ext cx="8534400" cy="762000"/>
          </a:xfrm>
        </p:spPr>
        <p:txBody>
          <a:bodyPr/>
          <a:lstStyle/>
          <a:p>
            <a:r>
              <a:rPr lang="en-US" dirty="0"/>
              <a:t>Solar Resources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8501" y="4940301"/>
            <a:ext cx="3327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3333CC"/>
                </a:solidFill>
                <a:latin typeface="Arial Rounded MT Bold"/>
                <a:cs typeface="Arial Rounded MT Bold"/>
              </a:rPr>
              <a:t>US </a:t>
            </a:r>
            <a:r>
              <a:rPr lang="en-US" sz="5400" dirty="0" err="1">
                <a:solidFill>
                  <a:srgbClr val="3333CC"/>
                </a:solidFill>
                <a:latin typeface="Arial Rounded MT Bold"/>
                <a:cs typeface="Arial Rounded MT Bold"/>
              </a:rPr>
              <a:t>vs</a:t>
            </a:r>
            <a:r>
              <a:rPr lang="en-US" sz="5400" dirty="0">
                <a:solidFill>
                  <a:srgbClr val="3333CC"/>
                </a:solidFill>
                <a:latin typeface="Arial Rounded MT Bold"/>
                <a:cs typeface="Arial Rounded MT Bold"/>
              </a:rPr>
              <a:t> Germany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4834" y="5012035"/>
            <a:ext cx="487345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German electricity 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4% wind &amp; solar in 2000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32% wind &amp; solar in 2016</a:t>
            </a:r>
          </a:p>
        </p:txBody>
      </p:sp>
      <p:sp>
        <p:nvSpPr>
          <p:cNvPr id="5" name="TextBox 4"/>
          <p:cNvSpPr txBox="1"/>
          <p:nvPr/>
        </p:nvSpPr>
        <p:spPr>
          <a:xfrm rot="1501237">
            <a:off x="3517900" y="3416301"/>
            <a:ext cx="267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Germany gets less sun than Alaska!</a:t>
            </a:r>
          </a:p>
        </p:txBody>
      </p:sp>
    </p:spTree>
    <p:extLst>
      <p:ext uri="{BB962C8B-B14F-4D97-AF65-F5344CB8AC3E}">
        <p14:creationId xmlns:p14="http://schemas.microsoft.com/office/powerpoint/2010/main" val="4171303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ev-battery-cos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32914" r="48334" b="10330"/>
          <a:stretch/>
        </p:blipFill>
        <p:spPr>
          <a:xfrm>
            <a:off x="1474694" y="1041401"/>
            <a:ext cx="6389550" cy="5422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900" y="-8235"/>
            <a:ext cx="8839200" cy="884535"/>
          </a:xfrm>
        </p:spPr>
        <p:txBody>
          <a:bodyPr/>
          <a:lstStyle/>
          <a:p>
            <a:r>
              <a:rPr lang="en-US" dirty="0"/>
              <a:t>Battery Storage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0" y="1371600"/>
            <a:ext cx="3454400" cy="1409700"/>
          </a:xfrm>
        </p:spPr>
        <p:txBody>
          <a:bodyPr/>
          <a:lstStyle/>
          <a:p>
            <a:r>
              <a:rPr lang="en-US" sz="2400" dirty="0"/>
              <a:t>In 2015, BNEF predicted $150/kWh by 2025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038600" y="2057400"/>
            <a:ext cx="1968500" cy="3289300"/>
            <a:chOff x="2514600" y="2057400"/>
            <a:chExt cx="1968500" cy="3289300"/>
          </a:xfrm>
        </p:grpSpPr>
        <p:sp>
          <p:nvSpPr>
            <p:cNvPr id="4" name="TextBox 3"/>
            <p:cNvSpPr txBox="1"/>
            <p:nvPr/>
          </p:nvSpPr>
          <p:spPr>
            <a:xfrm>
              <a:off x="3340100" y="2057400"/>
              <a:ext cx="1143000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2017 </a:t>
              </a:r>
              <a:b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Chevy </a:t>
              </a:r>
              <a:b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</a:br>
              <a:r>
                <a:rPr lang="en-US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Bolt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2755900" y="3187700"/>
              <a:ext cx="825500" cy="1854200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1" name="Oval 10"/>
            <p:cNvSpPr/>
            <p:nvPr/>
          </p:nvSpPr>
          <p:spPr bwMode="auto">
            <a:xfrm>
              <a:off x="2514600" y="5054600"/>
              <a:ext cx="292100" cy="2921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527301" y="6396336"/>
            <a:ext cx="4891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Bloomberg New Energy Finance Data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7251700" y="2641600"/>
            <a:ext cx="3454400" cy="353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2400" dirty="0"/>
              <a:t>Chevy Bolt reached $145 already </a:t>
            </a:r>
            <a:br>
              <a:rPr lang="en-US" sz="2400" dirty="0"/>
            </a:br>
            <a:r>
              <a:rPr lang="en-US" sz="2400" dirty="0"/>
              <a:t>(8 years early)!</a:t>
            </a:r>
          </a:p>
          <a:p>
            <a:r>
              <a:rPr lang="en-US" sz="2400" dirty="0"/>
              <a:t>Now 7 times cheaper than in 2010!</a:t>
            </a:r>
          </a:p>
          <a:p>
            <a:r>
              <a:rPr lang="en-US" sz="2400" dirty="0"/>
              <a:t>Next year: Tesla “</a:t>
            </a:r>
            <a:r>
              <a:rPr lang="en-US" sz="2400" dirty="0" err="1"/>
              <a:t>Gigafactory</a:t>
            </a:r>
            <a:r>
              <a:rPr lang="en-US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287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7800" y="152400"/>
            <a:ext cx="7378700" cy="6146800"/>
          </a:xfrm>
        </p:spPr>
        <p:txBody>
          <a:bodyPr/>
          <a:lstStyle/>
          <a:p>
            <a:pPr algn="l">
              <a:lnSpc>
                <a:spcPct val="130000"/>
              </a:lnSpc>
              <a:spcBef>
                <a:spcPts val="5400"/>
              </a:spcBef>
              <a:buFont typeface="+mj-lt"/>
              <a:buAutoNum type="arabicPeriod"/>
              <a:defRPr/>
            </a:pPr>
            <a:r>
              <a:rPr lang="en-US" sz="9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Simple</a:t>
            </a:r>
            <a:br>
              <a:rPr lang="en-US" sz="9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2. Serious</a:t>
            </a:r>
            <a:b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96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 Solvable</a:t>
            </a:r>
          </a:p>
        </p:txBody>
      </p:sp>
    </p:spTree>
    <p:extLst>
      <p:ext uri="{BB962C8B-B14F-4D97-AF65-F5344CB8AC3E}">
        <p14:creationId xmlns:p14="http://schemas.microsoft.com/office/powerpoint/2010/main" val="26816929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3100" y="533400"/>
            <a:ext cx="8128000" cy="533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  <a:t>We </a:t>
            </a:r>
            <a:r>
              <a:rPr lang="en-US" sz="5400">
                <a:solidFill>
                  <a:srgbClr val="0000FF"/>
                </a:solidFill>
                <a:latin typeface="Arial Rounded MT Bold"/>
                <a:cs typeface="Arial Rounded MT Bold"/>
              </a:rPr>
              <a:t>must eliminate </a:t>
            </a:r>
            <a:r>
              <a:rPr lang="en-U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  <a:t>CO</a:t>
            </a:r>
            <a:r>
              <a:rPr lang="en-US" sz="5400" baseline="-25000" dirty="0">
                <a:solidFill>
                  <a:srgbClr val="0000FF"/>
                </a:solidFill>
                <a:latin typeface="Arial Rounded MT Bold"/>
                <a:cs typeface="Arial Rounded MT Bold"/>
              </a:rPr>
              <a:t>2</a:t>
            </a:r>
            <a:br>
              <a:rPr lang="en-U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</a:br>
            <a:r>
              <a:rPr lang="en-U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  <a:t>	 emissions by </a:t>
            </a:r>
            <a:r>
              <a:rPr lang="is-I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  <a:t>…</a:t>
            </a:r>
            <a:endParaRPr lang="en-US" sz="5400" dirty="0">
              <a:solidFill>
                <a:srgbClr val="0000FF"/>
              </a:solidFill>
              <a:latin typeface="Arial Rounded MT Bold"/>
              <a:cs typeface="Arial Rounded MT Bold"/>
            </a:endParaRPr>
          </a:p>
          <a:p>
            <a:pPr marL="1371600" lvl="1" indent="-914400">
              <a:spcBef>
                <a:spcPts val="2000"/>
              </a:spcBef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Making buildings more energy efficient</a:t>
            </a:r>
          </a:p>
          <a:p>
            <a:pPr marL="1371600" lvl="1" indent="-914400"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Using solar and wind power</a:t>
            </a:r>
          </a:p>
          <a:p>
            <a:pPr marL="1371600" lvl="1" indent="-914400">
              <a:buFontTx/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Building better public transportation</a:t>
            </a:r>
          </a:p>
          <a:p>
            <a:pPr marL="1371600" lvl="1" indent="-914400">
              <a:buFontTx/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553301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101600"/>
            <a:ext cx="3429000" cy="685800"/>
          </a:xfrm>
        </p:spPr>
        <p:txBody>
          <a:bodyPr/>
          <a:lstStyle/>
          <a:p>
            <a:pPr>
              <a:defRPr/>
            </a:pPr>
            <a:r>
              <a:rPr lang="en-US" sz="6000" dirty="0"/>
              <a:t>Costs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6324600" y="1054100"/>
            <a:ext cx="4267200" cy="5334000"/>
          </a:xfrm>
        </p:spPr>
        <p:txBody>
          <a:bodyPr/>
          <a:lstStyle/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Conversion to 100% </a:t>
            </a:r>
            <a:r>
              <a:rPr lang="en-US" dirty="0" err="1">
                <a:ea typeface="ＭＳ Ｐゴシック" charset="0"/>
                <a:cs typeface="ＭＳ Ｐゴシック" charset="0"/>
              </a:rPr>
              <a:t>noncarbon</a:t>
            </a:r>
            <a:r>
              <a:rPr lang="en-US" dirty="0">
                <a:ea typeface="ＭＳ Ｐゴシック" charset="0"/>
                <a:cs typeface="ＭＳ Ｐゴシック" charset="0"/>
              </a:rPr>
              <a:t> energy will cost about </a:t>
            </a:r>
            <a:br>
              <a:rPr lang="en-US" dirty="0"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1% of GDP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That’s about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what it cost to retrofit all the world’s cities with indoor plumbing </a:t>
            </a:r>
            <a:r>
              <a:rPr lang="en-US" dirty="0">
                <a:ea typeface="ＭＳ Ｐゴシック" charset="0"/>
                <a:cs typeface="ＭＳ Ｐゴシック" charset="0"/>
              </a:rPr>
              <a:t>a century ago …</a:t>
            </a:r>
          </a:p>
          <a:p>
            <a:pPr>
              <a:spcBef>
                <a:spcPts val="295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It was </a:t>
            </a:r>
            <a:r>
              <a:rPr lang="en-US" b="1" i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SO </a:t>
            </a:r>
            <a:r>
              <a:rPr lang="en-US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worth it!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73544"/>
            <a:ext cx="4724401" cy="6784456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1"/>
            <a:ext cx="47498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070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524000" y="1"/>
            <a:ext cx="9144000" cy="69494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00600" y="98411"/>
            <a:ext cx="58674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Grandparents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97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Grandparents’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2" y="5880100"/>
            <a:ext cx="6698673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subways, sewers, </a:t>
            </a:r>
            <a:br>
              <a:rPr lang="en-US" dirty="0"/>
            </a:br>
            <a:r>
              <a:rPr lang="en-US" dirty="0"/>
              <a:t>the electrical grid, defeated the Nazis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4" t="24259" r="28803" b="15926"/>
          <a:stretch/>
        </p:blipFill>
        <p:spPr>
          <a:xfrm>
            <a:off x="1676401" y="1037981"/>
            <a:ext cx="2632364" cy="200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90" y="1824496"/>
            <a:ext cx="2438400" cy="19019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176" y="3341750"/>
            <a:ext cx="3342325" cy="2538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2" t="7101" r="18237"/>
          <a:stretch/>
        </p:blipFill>
        <p:spPr>
          <a:xfrm>
            <a:off x="1826380" y="3311040"/>
            <a:ext cx="2332406" cy="2984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930" y="3792496"/>
            <a:ext cx="2698880" cy="2119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1662050" y="1021626"/>
            <a:ext cx="2664339" cy="2029443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7400" y="1848520"/>
            <a:ext cx="2073790" cy="20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5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72356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Parents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226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Parents’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5619" y="5880100"/>
            <a:ext cx="9157856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Built the Interstate Highways, </a:t>
            </a:r>
            <a:br>
              <a:rPr lang="en-US" dirty="0"/>
            </a:br>
            <a:r>
              <a:rPr lang="en-US" dirty="0"/>
              <a:t>fought the cold war, landed on the Moon!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156002"/>
            <a:ext cx="3063997" cy="2424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19" y="2580546"/>
            <a:ext cx="3609109" cy="3338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521" y="1808019"/>
            <a:ext cx="3338079" cy="17803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23131" t="18990" r="18888" b="30909"/>
          <a:stretch/>
        </p:blipFill>
        <p:spPr>
          <a:xfrm>
            <a:off x="7010401" y="2960068"/>
            <a:ext cx="3379231" cy="292003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662050" y="179475"/>
            <a:ext cx="3037071" cy="237458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0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401577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94300" y="0"/>
            <a:ext cx="4394200" cy="917590"/>
          </a:xfrm>
        </p:spPr>
        <p:txBody>
          <a:bodyPr/>
          <a:lstStyle/>
          <a:p>
            <a:pPr algn="r"/>
            <a:r>
              <a:rPr lang="en-US" sz="4800" dirty="0">
                <a:solidFill>
                  <a:srgbClr val="FFFF00"/>
                </a:solidFill>
              </a:rPr>
              <a:t>Jennifer &amp; Me</a:t>
            </a:r>
          </a:p>
        </p:txBody>
      </p:sp>
    </p:spTree>
    <p:extLst>
      <p:ext uri="{BB962C8B-B14F-4D97-AF65-F5344CB8AC3E}">
        <p14:creationId xmlns:p14="http://schemas.microsoft.com/office/powerpoint/2010/main" val="3463612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30" y="190500"/>
            <a:ext cx="2890114" cy="2108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412" y="98410"/>
            <a:ext cx="6222588" cy="1273190"/>
          </a:xfrm>
        </p:spPr>
        <p:txBody>
          <a:bodyPr/>
          <a:lstStyle/>
          <a:p>
            <a:pPr algn="r"/>
            <a:r>
              <a:rPr lang="en-US" dirty="0"/>
              <a:t>My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4110" y="5880100"/>
            <a:ext cx="9109365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Invented the PC, Built the internet, </a:t>
            </a:r>
            <a:br>
              <a:rPr lang="en-US" dirty="0"/>
            </a:br>
            <a:r>
              <a:rPr lang="en-US" dirty="0"/>
              <a:t>replaced billions of land-lines with cell phones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810" y="2818575"/>
            <a:ext cx="3853061" cy="27844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88" y="1371600"/>
            <a:ext cx="3544169" cy="2287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418" y="3253769"/>
            <a:ext cx="4471555" cy="26263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582574" y="177801"/>
            <a:ext cx="2914370" cy="21209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6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4238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70350" y="0"/>
            <a:ext cx="4051300" cy="917590"/>
          </a:xfrm>
        </p:spPr>
        <p:txBody>
          <a:bodyPr/>
          <a:lstStyle/>
          <a:p>
            <a:pPr algn="r"/>
            <a:r>
              <a:rPr lang="en-US" sz="4800">
                <a:solidFill>
                  <a:srgbClr val="FFFF00"/>
                </a:solidFill>
              </a:rPr>
              <a:t>My Kids</a:t>
            </a:r>
            <a:endParaRPr lang="en-US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898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075" y="149558"/>
            <a:ext cx="3648973" cy="273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0" y="98411"/>
            <a:ext cx="8534400" cy="1607127"/>
          </a:xfrm>
        </p:spPr>
        <p:txBody>
          <a:bodyPr/>
          <a:lstStyle/>
          <a:p>
            <a:pPr algn="r"/>
            <a:r>
              <a:rPr lang="en-US" dirty="0"/>
              <a:t>My Kids’     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16682" y="5880100"/>
            <a:ext cx="5496792" cy="9779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Will replace the world’s energy system </a:t>
            </a:r>
            <a:r>
              <a:rPr lang="en-US" i="1" dirty="0"/>
              <a:t>again!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883" y="1773912"/>
            <a:ext cx="3202271" cy="21348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3321050"/>
            <a:ext cx="3048000" cy="304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131" y="3456359"/>
            <a:ext cx="4940051" cy="24430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731073" y="124253"/>
            <a:ext cx="3648974" cy="275580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54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39700"/>
            <a:ext cx="287020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5715000" cy="1905000"/>
          </a:xfrm>
        </p:spPr>
        <p:txBody>
          <a:bodyPr/>
          <a:lstStyle/>
          <a:p>
            <a:pPr>
              <a:defRPr/>
            </a:pPr>
            <a:r>
              <a:rPr lang="en-US" sz="6000">
                <a:solidFill>
                  <a:srgbClr val="FFFF00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Ever Wonder Why?</a:t>
            </a:r>
          </a:p>
        </p:txBody>
      </p:sp>
      <p:sp>
        <p:nvSpPr>
          <p:cNvPr id="21508" name="Content Placeholder 2"/>
          <p:cNvSpPr>
            <a:spLocks noGrp="1"/>
          </p:cNvSpPr>
          <p:nvPr>
            <p:ph idx="1"/>
          </p:nvPr>
        </p:nvSpPr>
        <p:spPr>
          <a:xfrm>
            <a:off x="2209800" y="5029200"/>
            <a:ext cx="7772400" cy="1600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Day</a:t>
            </a:r>
            <a:r>
              <a:rPr lang="en-US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night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Summer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winter</a:t>
            </a:r>
          </a:p>
          <a:p>
            <a:r>
              <a:rPr lang="en-US" b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Phoenix 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is warmer than </a:t>
            </a:r>
            <a:r>
              <a:rPr lang="en-US" b="1" dirty="0">
                <a:solidFill>
                  <a:srgbClr val="1726FF"/>
                </a:solidFill>
                <a:latin typeface="Arial Rounded MT Bold"/>
                <a:ea typeface="ＭＳ Ｐゴシック" charset="0"/>
                <a:cs typeface="Arial Rounded MT Bold"/>
              </a:rPr>
              <a:t>Fargo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707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52400"/>
            <a:ext cx="8537575" cy="7762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solidFill>
                  <a:srgbClr val="FFFF00"/>
                </a:solidFill>
                <a:ea typeface="ＭＳ Ｐゴシック" charset="0"/>
              </a:rPr>
              <a:t>Choose Your Future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74900" y="1104900"/>
            <a:ext cx="7600950" cy="1651000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Many people think: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Our well-being is based on</a:t>
            </a:r>
            <a:b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</a:br>
            <a:r>
              <a:rPr lang="en-US" altLang="ja-JP" sz="3100" dirty="0">
                <a:solidFill>
                  <a:srgbClr val="FFFF00"/>
                </a:solidFill>
                <a:ea typeface="ＭＳ Ｐゴシック" charset="0"/>
              </a:rPr>
              <a:t>stuff we extract from the ground</a:t>
            </a:r>
            <a:r>
              <a:rPr lang="ja-JP" altLang="en-US" sz="3100" dirty="0">
                <a:solidFill>
                  <a:srgbClr val="FFFF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527300" y="3746500"/>
            <a:ext cx="7600950" cy="1651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FF00"/>
                </a:solidFill>
                <a:ea typeface="ＭＳ Ｐゴシック" charset="0"/>
              </a:rPr>
              <a:t>When we stop burning coal, will our descendants shiver in the dark?</a:t>
            </a:r>
            <a:endParaRPr lang="en-US" altLang="ja-JP" sz="3100" dirty="0">
              <a:solidFill>
                <a:srgbClr val="FFFF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192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1814514" y="127000"/>
            <a:ext cx="8537575" cy="893976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6000" dirty="0">
                <a:ea typeface="ＭＳ Ｐゴシック" charset="0"/>
              </a:rPr>
              <a:t>Choose Your Future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374900" y="1104900"/>
            <a:ext cx="7600950" cy="1651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buClr>
                <a:srgbClr val="000000"/>
              </a:buClr>
              <a:buNone/>
            </a:pPr>
            <a:r>
              <a:rPr lang="en-US" sz="3100" dirty="0">
                <a:solidFill>
                  <a:srgbClr val="FF0000"/>
                </a:solidFill>
                <a:ea typeface="ＭＳ Ｐゴシック" charset="0"/>
              </a:rPr>
              <a:t>I prefer:  </a:t>
            </a:r>
          </a:p>
          <a:p>
            <a:pPr marL="498475" lvl="1" indent="0" eaLnBrk="1" hangingPunct="1">
              <a:buNone/>
            </a:pP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“</a:t>
            </a:r>
            <a:r>
              <a:rPr lang="en-US" altLang="ja-JP" sz="3100" dirty="0">
                <a:solidFill>
                  <a:srgbClr val="FF0000"/>
                </a:solidFill>
                <a:ea typeface="ＭＳ Ｐゴシック" charset="0"/>
              </a:rPr>
              <a:t>We create our well-being through creativity, ingenuity, and hard work</a:t>
            </a:r>
            <a:r>
              <a:rPr lang="ja-JP" altLang="en-US" sz="3100" dirty="0">
                <a:solidFill>
                  <a:srgbClr val="FF0000"/>
                </a:solidFill>
                <a:ea typeface="ＭＳ Ｐゴシック" charset="0"/>
              </a:rPr>
              <a:t>”</a:t>
            </a:r>
            <a:endParaRPr lang="en-US" altLang="ja-JP" sz="3100" dirty="0">
              <a:solidFill>
                <a:srgbClr val="FF0000"/>
              </a:solidFill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425700" y="5676900"/>
            <a:ext cx="7600950" cy="8509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3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 Rounded MT Bold"/>
                <a:ea typeface="ＭＳ Ｐゴシック" charset="-128"/>
                <a:cs typeface="Arial Rounded MT Bold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None/>
            </a:pPr>
            <a:r>
              <a:rPr lang="en-US" sz="4800" dirty="0">
                <a:solidFill>
                  <a:srgbClr val="FF0000"/>
                </a:solidFill>
                <a:ea typeface="ＭＳ Ｐゴシック" charset="0"/>
              </a:rPr>
              <a:t>The future is bright!</a:t>
            </a:r>
            <a:endParaRPr lang="en-US" altLang="ja-JP" sz="4800" dirty="0">
              <a:solidFill>
                <a:srgbClr val="FF00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853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762000"/>
          </a:xfrm>
        </p:spPr>
        <p:txBody>
          <a:bodyPr/>
          <a:lstStyle/>
          <a:p>
            <a:pPr>
              <a:defRPr/>
            </a:pPr>
            <a:r>
              <a:rPr lang="en-US" sz="7200" dirty="0">
                <a:ea typeface="ＭＳ Ｐゴシック" charset="0"/>
              </a:rPr>
              <a:t>Heat Budgets</a:t>
            </a:r>
          </a:p>
        </p:txBody>
      </p:sp>
      <p:grpSp>
        <p:nvGrpSpPr>
          <p:cNvPr id="22530" name="Group 39"/>
          <p:cNvGrpSpPr>
            <a:grpSpLocks/>
          </p:cNvGrpSpPr>
          <p:nvPr/>
        </p:nvGrpSpPr>
        <p:grpSpPr bwMode="auto">
          <a:xfrm>
            <a:off x="2209800" y="1295400"/>
            <a:ext cx="7620000" cy="5257800"/>
            <a:chOff x="76200" y="1600200"/>
            <a:chExt cx="7620000" cy="5257800"/>
          </a:xfrm>
        </p:grpSpPr>
        <p:pic>
          <p:nvPicPr>
            <p:cNvPr id="2253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600200"/>
              <a:ext cx="1427163" cy="1189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2532" name="Group 25"/>
            <p:cNvGrpSpPr>
              <a:grpSpLocks/>
            </p:cNvGrpSpPr>
            <p:nvPr/>
          </p:nvGrpSpPr>
          <p:grpSpPr bwMode="auto">
            <a:xfrm>
              <a:off x="1752600" y="3272971"/>
              <a:ext cx="3962400" cy="3585029"/>
              <a:chOff x="2743200" y="3962400"/>
              <a:chExt cx="3200400" cy="28956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2743200" y="3962767"/>
                <a:ext cx="3200400" cy="2895233"/>
              </a:xfrm>
              <a:prstGeom prst="rect">
                <a:avLst/>
              </a:prstGeom>
              <a:gradFill flip="none" rotWithShape="1">
                <a:gsLst>
                  <a:gs pos="0">
                    <a:srgbClr val="0F0F40"/>
                  </a:gs>
                  <a:gs pos="100000">
                    <a:srgbClr val="12FFFF"/>
                  </a:gs>
                </a:gsLst>
                <a:lin ang="5580000" scaled="0"/>
                <a:tileRect/>
              </a:gradFill>
              <a:ln w="9525" cap="flat" cmpd="sng" algn="ctr">
                <a:solidFill>
                  <a:schemeClr val="accent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2542" name="Rectangle 24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3200400" cy="457200"/>
              </a:xfrm>
              <a:prstGeom prst="rect">
                <a:avLst/>
              </a:prstGeom>
              <a:gradFill rotWithShape="1">
                <a:gsLst>
                  <a:gs pos="0">
                    <a:srgbClr val="008000"/>
                  </a:gs>
                  <a:gs pos="73000">
                    <a:srgbClr val="4F2F0B"/>
                  </a:gs>
                  <a:gs pos="100000">
                    <a:srgbClr val="4F2F0B"/>
                  </a:gs>
                </a:gsLst>
                <a:lin ang="5400000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 bwMode="auto">
            <a:xfrm rot="16200000" flipH="1">
              <a:off x="1028700" y="4229100"/>
              <a:ext cx="3429000" cy="6096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29" name="Straight Arrow Connector 28"/>
            <p:cNvCxnSpPr/>
            <p:nvPr/>
          </p:nvCxnSpPr>
          <p:spPr bwMode="auto">
            <a:xfrm rot="5400000" flipH="1" flipV="1">
              <a:off x="3048000" y="4114800"/>
              <a:ext cx="3581400" cy="6858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rgbClr val="941C00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85800" y="51054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638800" y="51816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127000" cap="flat" cmpd="sng" algn="ctr">
              <a:solidFill>
                <a:srgbClr val="1726FF"/>
              </a:solidFill>
              <a:prstDash val="solid"/>
              <a:round/>
              <a:headEnd type="none" w="med" len="med"/>
              <a:tailEnd type="arrow" w="med" len="med"/>
            </a:ln>
            <a:effectLst>
              <a:glow rad="101600">
                <a:srgbClr val="FF0000">
                  <a:alpha val="75000"/>
                </a:srgbClr>
              </a:glow>
              <a:outerShdw blurRad="234950" dist="38100" dir="2700000" algn="tl" rotWithShape="0">
                <a:srgbClr val="000000">
                  <a:alpha val="43000"/>
                </a:srgbClr>
              </a:outerShdw>
              <a:softEdge rad="12700"/>
            </a:effectLst>
          </p:spPr>
        </p:cxnSp>
        <p:sp>
          <p:nvSpPr>
            <p:cNvPr id="35" name="TextBox 34"/>
            <p:cNvSpPr txBox="1"/>
            <p:nvPr/>
          </p:nvSpPr>
          <p:spPr>
            <a:xfrm>
              <a:off x="76200" y="4191000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19800" y="4114800"/>
              <a:ext cx="1676400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2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1726FF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4503619">
              <a:off x="2379354" y="4111017"/>
              <a:ext cx="143964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FFFF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in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829358">
              <a:off x="3404361" y="5098151"/>
              <a:ext cx="1593731" cy="614065"/>
            </a:xfrm>
            <a:prstGeom prst="rect">
              <a:avLst/>
            </a:prstGeom>
            <a:noFill/>
            <a:effectLst>
              <a:glow rad="63500">
                <a:srgbClr val="FF0000">
                  <a:alpha val="75000"/>
                </a:srgbClr>
              </a:glow>
              <a:softEdge rad="25400"/>
            </a:effectLst>
          </p:spPr>
          <p:txBody>
            <a:bodyPr wrap="none">
              <a:prstTxWarp prst="textWave1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3600" b="1" dirty="0">
                  <a:solidFill>
                    <a:srgbClr val="800000"/>
                  </a:solidFill>
                  <a:effectLst>
                    <a:glow rad="38100">
                      <a:srgbClr val="FF0000">
                        <a:alpha val="75000"/>
                      </a:srgbClr>
                    </a:glow>
                  </a:effectLst>
                  <a:latin typeface="+mn-lt"/>
                  <a:ea typeface="ＭＳ Ｐゴシック" charset="-128"/>
                  <a:cs typeface="ＭＳ Ｐゴシック" charset="-128"/>
                </a:rPr>
                <a:t>Heat out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638300" y="0"/>
            <a:ext cx="8840788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39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890713" y="968376"/>
            <a:ext cx="4419600" cy="5889625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Nearly all of the air is made of oxygen (O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nitrogen (N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in which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two atoms of the same element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share electrons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Infrared (heat)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radiated up from the surface can be absorbed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by these molecules, but not very well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7418389" y="2562225"/>
            <a:ext cx="712787" cy="712788"/>
            <a:chOff x="0" y="0"/>
            <a:chExt cx="638" cy="638"/>
          </a:xfrm>
        </p:grpSpPr>
        <p:sp>
          <p:nvSpPr>
            <p:cNvPr id="24595" name="Oval 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6" name="Rectangle 5"/>
            <p:cNvSpPr>
              <a:spLocks/>
            </p:cNvSpPr>
            <p:nvPr/>
          </p:nvSpPr>
          <p:spPr bwMode="auto">
            <a:xfrm>
              <a:off x="93" y="95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grpSp>
        <p:nvGrpSpPr>
          <p:cNvPr id="24580" name="Group 6"/>
          <p:cNvGrpSpPr>
            <a:grpSpLocks/>
          </p:cNvGrpSpPr>
          <p:nvPr/>
        </p:nvGrpSpPr>
        <p:grpSpPr bwMode="auto">
          <a:xfrm>
            <a:off x="8789989" y="2554288"/>
            <a:ext cx="712787" cy="711200"/>
            <a:chOff x="0" y="0"/>
            <a:chExt cx="638" cy="638"/>
          </a:xfrm>
        </p:grpSpPr>
        <p:sp>
          <p:nvSpPr>
            <p:cNvPr id="24593" name="Oval 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4" name="Rectangle 8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N</a:t>
              </a:r>
            </a:p>
          </p:txBody>
        </p:sp>
      </p:grpSp>
      <p:sp>
        <p:nvSpPr>
          <p:cNvPr id="24581" name="Line 9"/>
          <p:cNvSpPr>
            <a:spLocks noChangeShapeType="1"/>
          </p:cNvSpPr>
          <p:nvPr/>
        </p:nvSpPr>
        <p:spPr bwMode="auto">
          <a:xfrm>
            <a:off x="8096251" y="2805114"/>
            <a:ext cx="765175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2" name="Line 10"/>
          <p:cNvSpPr>
            <a:spLocks noChangeShapeType="1"/>
          </p:cNvSpPr>
          <p:nvPr/>
        </p:nvSpPr>
        <p:spPr bwMode="auto">
          <a:xfrm>
            <a:off x="8094664" y="3027364"/>
            <a:ext cx="763587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4583" name="Group 11"/>
          <p:cNvGrpSpPr>
            <a:grpSpLocks/>
          </p:cNvGrpSpPr>
          <p:nvPr/>
        </p:nvGrpSpPr>
        <p:grpSpPr bwMode="auto">
          <a:xfrm>
            <a:off x="7432676" y="1344614"/>
            <a:ext cx="714375" cy="712787"/>
            <a:chOff x="0" y="0"/>
            <a:chExt cx="638" cy="638"/>
          </a:xfrm>
        </p:grpSpPr>
        <p:sp>
          <p:nvSpPr>
            <p:cNvPr id="24591" name="Oval 12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2" name="Rectangle 13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4584" name="Group 14"/>
          <p:cNvGrpSpPr>
            <a:grpSpLocks/>
          </p:cNvGrpSpPr>
          <p:nvPr/>
        </p:nvGrpSpPr>
        <p:grpSpPr bwMode="auto">
          <a:xfrm>
            <a:off x="8804275" y="1335089"/>
            <a:ext cx="711200" cy="714375"/>
            <a:chOff x="0" y="0"/>
            <a:chExt cx="638" cy="640"/>
          </a:xfrm>
        </p:grpSpPr>
        <p:sp>
          <p:nvSpPr>
            <p:cNvPr id="24589" name="Oval 15"/>
            <p:cNvSpPr>
              <a:spLocks/>
            </p:cNvSpPr>
            <p:nvPr/>
          </p:nvSpPr>
          <p:spPr bwMode="auto">
            <a:xfrm>
              <a:off x="0" y="0"/>
              <a:ext cx="638" cy="640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4590" name="Rectangle 16"/>
            <p:cNvSpPr>
              <a:spLocks/>
            </p:cNvSpPr>
            <p:nvPr/>
          </p:nvSpPr>
          <p:spPr bwMode="auto">
            <a:xfrm>
              <a:off x="93" y="93"/>
              <a:ext cx="45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4585" name="Line 17"/>
          <p:cNvSpPr>
            <a:spLocks noChangeShapeType="1"/>
          </p:cNvSpPr>
          <p:nvPr/>
        </p:nvSpPr>
        <p:spPr bwMode="auto">
          <a:xfrm>
            <a:off x="8112125" y="1584326"/>
            <a:ext cx="7635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6" name="Line 18"/>
          <p:cNvSpPr>
            <a:spLocks noChangeShapeType="1"/>
          </p:cNvSpPr>
          <p:nvPr/>
        </p:nvSpPr>
        <p:spPr bwMode="auto">
          <a:xfrm>
            <a:off x="8108950" y="1806575"/>
            <a:ext cx="7635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7" name="Line 19"/>
          <p:cNvSpPr>
            <a:spLocks noChangeShapeType="1"/>
          </p:cNvSpPr>
          <p:nvPr/>
        </p:nvSpPr>
        <p:spPr bwMode="auto">
          <a:xfrm>
            <a:off x="8139114" y="2914650"/>
            <a:ext cx="657225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88" name="Rectangle 20"/>
          <p:cNvSpPr>
            <a:spLocks/>
          </p:cNvSpPr>
          <p:nvPr/>
        </p:nvSpPr>
        <p:spPr bwMode="auto">
          <a:xfrm>
            <a:off x="6989764" y="4264026"/>
            <a:ext cx="3436937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Diatomic molecules can vibrate back and forth like balls on a spring, but the ends are identical</a:t>
            </a:r>
          </a:p>
        </p:txBody>
      </p:sp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601" name="AutoShape 25"/>
          <p:cNvCxnSpPr>
            <a:cxnSpLocks noChangeShapeType="1"/>
          </p:cNvCxnSpPr>
          <p:nvPr/>
        </p:nvCxnSpPr>
        <p:spPr bwMode="auto">
          <a:xfrm>
            <a:off x="8315325" y="3170238"/>
            <a:ext cx="960438" cy="89376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654175" y="0"/>
            <a:ext cx="8839200" cy="877888"/>
          </a:xfrm>
          <a:effectLst>
            <a:outerShdw blurRad="50800" dist="38099" dir="2700000" algn="ctr" rotWithShape="0">
              <a:schemeClr val="bg2">
                <a:alpha val="42999"/>
              </a:schemeClr>
            </a:outerShdw>
          </a:effectLst>
        </p:spPr>
        <p:txBody>
          <a:bodyPr vert="horz" wrap="square" lIns="91440" tIns="45720" rIns="116994" bIns="45720" numCol="1" anchor="ctr" anchorCtr="0" compatLnSpc="1">
            <a:prstTxWarp prst="textNoShape">
              <a:avLst/>
            </a:prstTxWarp>
          </a:bodyPr>
          <a:lstStyle/>
          <a:p>
            <a:pPr marL="39688" eaLnBrk="1" hangingPunct="1">
              <a:defRPr/>
            </a:pPr>
            <a:r>
              <a:rPr lang="en-US" sz="3900" dirty="0">
                <a:ea typeface="ＭＳ Ｐゴシック" charset="0"/>
              </a:rPr>
              <a:t>Dancing Molecules and Heat Rays!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0364" y="1125538"/>
            <a:ext cx="4530725" cy="5732462"/>
          </a:xfrm>
        </p:spPr>
        <p:txBody>
          <a:bodyPr vert="horz" wrap="square" lIns="91440" tIns="45720" rIns="116994" bIns="45720" numCol="1" anchor="t" anchorCtr="0" compatLnSpc="1">
            <a:prstTxWarp prst="textNoShape">
              <a:avLst/>
            </a:prstTxWarp>
          </a:bodyPr>
          <a:lstStyle/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Carbon dioxide (CO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 and water vapor (H</a:t>
            </a:r>
            <a:r>
              <a:rPr lang="en-US" baseline="-2000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O) are different!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  <a:sym typeface="ＭＳ Ｐゴシック" charset="0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  <a:sym typeface="ＭＳ Ｐゴシック" charset="0"/>
            </a:endParaRPr>
          </a:p>
          <a:p>
            <a:pPr marL="401638" indent="-374650" eaLnBrk="1" hangingPunct="1">
              <a:buClr>
                <a:srgbClr val="000000"/>
              </a:buClr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They have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many more ways to vibrate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and rotate, so they are very good at absorbing and emitting infrared (heat) radiation</a:t>
            </a:r>
          </a:p>
        </p:txBody>
      </p:sp>
      <p:sp>
        <p:nvSpPr>
          <p:cNvPr id="25604" name="Rectangle 3"/>
          <p:cNvSpPr>
            <a:spLocks/>
          </p:cNvSpPr>
          <p:nvPr/>
        </p:nvSpPr>
        <p:spPr bwMode="auto">
          <a:xfrm>
            <a:off x="6483351" y="4603750"/>
            <a:ext cx="3821113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/>
          <a:p>
            <a:pPr marL="39688" eaLnBrk="0" hangingPunct="0"/>
            <a:r>
              <a:rPr lang="en-US" b="1" i="1">
                <a:solidFill>
                  <a:srgbClr val="0000FF"/>
                </a:solidFill>
                <a:cs typeface="Times New Roman" charset="0"/>
                <a:sym typeface="Times New Roman" charset="0"/>
              </a:rPr>
              <a:t>Molecules that have many ways to wiggle are called 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“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Greenhouse</a:t>
            </a:r>
            <a:r>
              <a:rPr lang="ja-JP" altLang="en-US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”</a:t>
            </a:r>
            <a:r>
              <a:rPr lang="en-US" altLang="ja-JP" b="1" i="1">
                <a:solidFill>
                  <a:srgbClr val="FF0000"/>
                </a:solidFill>
                <a:cs typeface="Times New Roman" charset="0"/>
                <a:sym typeface="Times New Roman" charset="0"/>
              </a:rPr>
              <a:t> molecules</a:t>
            </a:r>
            <a:endParaRPr lang="en-US" b="1" i="1">
              <a:solidFill>
                <a:srgbClr val="FF0000"/>
              </a:solidFill>
              <a:cs typeface="Times New Roman" charset="0"/>
              <a:sym typeface="Times New Roman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6786564" y="1304925"/>
            <a:ext cx="712787" cy="712788"/>
            <a:chOff x="0" y="0"/>
            <a:chExt cx="638" cy="638"/>
          </a:xfrm>
        </p:grpSpPr>
        <p:sp>
          <p:nvSpPr>
            <p:cNvPr id="25633" name="Oval 5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4" name="Rectangle 6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6" name="Group 7"/>
          <p:cNvGrpSpPr>
            <a:grpSpLocks/>
          </p:cNvGrpSpPr>
          <p:nvPr/>
        </p:nvGrpSpPr>
        <p:grpSpPr bwMode="auto">
          <a:xfrm>
            <a:off x="9155114" y="1304925"/>
            <a:ext cx="712787" cy="712788"/>
            <a:chOff x="0" y="0"/>
            <a:chExt cx="638" cy="638"/>
          </a:xfrm>
        </p:grpSpPr>
        <p:sp>
          <p:nvSpPr>
            <p:cNvPr id="25631" name="Oval 8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2" name="Rectangle 9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grpSp>
        <p:nvGrpSpPr>
          <p:cNvPr id="25607" name="Group 10"/>
          <p:cNvGrpSpPr>
            <a:grpSpLocks/>
          </p:cNvGrpSpPr>
          <p:nvPr/>
        </p:nvGrpSpPr>
        <p:grpSpPr bwMode="auto">
          <a:xfrm>
            <a:off x="7966075" y="1304925"/>
            <a:ext cx="711200" cy="712788"/>
            <a:chOff x="0" y="0"/>
            <a:chExt cx="638" cy="638"/>
          </a:xfrm>
        </p:grpSpPr>
        <p:sp>
          <p:nvSpPr>
            <p:cNvPr id="25629" name="Oval 11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30" name="Rectangle 12"/>
            <p:cNvSpPr>
              <a:spLocks/>
            </p:cNvSpPr>
            <p:nvPr/>
          </p:nvSpPr>
          <p:spPr bwMode="auto">
            <a:xfrm>
              <a:off x="122" y="29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solidFill>
                    <a:schemeClr val="bg1"/>
                  </a:solidFill>
                  <a:cs typeface="Times New Roman" charset="0"/>
                  <a:sym typeface="Times New Roman" charset="0"/>
                </a:rPr>
                <a:t>C</a:t>
              </a:r>
            </a:p>
          </p:txBody>
        </p:sp>
      </p:grpSp>
      <p:grpSp>
        <p:nvGrpSpPr>
          <p:cNvPr id="25608" name="Group 13"/>
          <p:cNvGrpSpPr>
            <a:grpSpLocks/>
          </p:cNvGrpSpPr>
          <p:nvPr/>
        </p:nvGrpSpPr>
        <p:grpSpPr bwMode="auto">
          <a:xfrm>
            <a:off x="7105651" y="3751264"/>
            <a:ext cx="714375" cy="712787"/>
            <a:chOff x="0" y="0"/>
            <a:chExt cx="638" cy="638"/>
          </a:xfrm>
        </p:grpSpPr>
        <p:sp>
          <p:nvSpPr>
            <p:cNvPr id="25627" name="Oval 14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8" name="Rectangle 15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09" name="Group 16"/>
          <p:cNvGrpSpPr>
            <a:grpSpLocks/>
          </p:cNvGrpSpPr>
          <p:nvPr/>
        </p:nvGrpSpPr>
        <p:grpSpPr bwMode="auto">
          <a:xfrm>
            <a:off x="8918575" y="3705225"/>
            <a:ext cx="712788" cy="712788"/>
            <a:chOff x="0" y="0"/>
            <a:chExt cx="638" cy="638"/>
          </a:xfrm>
        </p:grpSpPr>
        <p:sp>
          <p:nvSpPr>
            <p:cNvPr id="25625" name="Oval 17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6" name="Rectangle 18"/>
            <p:cNvSpPr>
              <a:spLocks/>
            </p:cNvSpPr>
            <p:nvPr/>
          </p:nvSpPr>
          <p:spPr bwMode="auto">
            <a:xfrm>
              <a:off x="93" y="95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H</a:t>
              </a:r>
            </a:p>
          </p:txBody>
        </p:sp>
      </p:grpSp>
      <p:grpSp>
        <p:nvGrpSpPr>
          <p:cNvPr id="25610" name="Group 19"/>
          <p:cNvGrpSpPr>
            <a:grpSpLocks/>
          </p:cNvGrpSpPr>
          <p:nvPr/>
        </p:nvGrpSpPr>
        <p:grpSpPr bwMode="auto">
          <a:xfrm>
            <a:off x="7959725" y="2814639"/>
            <a:ext cx="712788" cy="712787"/>
            <a:chOff x="0" y="0"/>
            <a:chExt cx="638" cy="638"/>
          </a:xfrm>
        </p:grpSpPr>
        <p:sp>
          <p:nvSpPr>
            <p:cNvPr id="25623" name="Oval 20"/>
            <p:cNvSpPr>
              <a:spLocks/>
            </p:cNvSpPr>
            <p:nvPr/>
          </p:nvSpPr>
          <p:spPr bwMode="auto">
            <a:xfrm>
              <a:off x="0" y="0"/>
              <a:ext cx="638" cy="638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pPr eaLnBrk="0" hangingPunct="0"/>
              <a:endParaRPr lang="en-US"/>
            </a:p>
          </p:txBody>
        </p:sp>
        <p:sp>
          <p:nvSpPr>
            <p:cNvPr id="25624" name="Rectangle 21"/>
            <p:cNvSpPr>
              <a:spLocks/>
            </p:cNvSpPr>
            <p:nvPr/>
          </p:nvSpPr>
          <p:spPr bwMode="auto">
            <a:xfrm>
              <a:off x="93" y="93"/>
              <a:ext cx="45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94916" bIns="38100"/>
            <a:lstStyle/>
            <a:p>
              <a:pPr marL="11113" eaLnBrk="0" hangingPunct="0"/>
              <a:r>
                <a:rPr lang="en-US" sz="3100" b="1">
                  <a:cs typeface="Times New Roman" charset="0"/>
                  <a:sym typeface="Times New Roman" charset="0"/>
                </a:rPr>
                <a:t>O</a:t>
              </a:r>
            </a:p>
          </p:txBody>
        </p:sp>
      </p:grpSp>
      <p:sp>
        <p:nvSpPr>
          <p:cNvPr id="25611" name="Line 22"/>
          <p:cNvSpPr>
            <a:spLocks noChangeShapeType="1"/>
          </p:cNvSpPr>
          <p:nvPr/>
        </p:nvSpPr>
        <p:spPr bwMode="auto">
          <a:xfrm>
            <a:off x="8677275" y="1660525"/>
            <a:ext cx="477838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2" name="Line 23"/>
          <p:cNvSpPr>
            <a:spLocks noChangeShapeType="1"/>
          </p:cNvSpPr>
          <p:nvPr/>
        </p:nvSpPr>
        <p:spPr bwMode="auto">
          <a:xfrm>
            <a:off x="7483475" y="1655764"/>
            <a:ext cx="47625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3" name="Line 24"/>
          <p:cNvSpPr>
            <a:spLocks noChangeShapeType="1"/>
          </p:cNvSpPr>
          <p:nvPr/>
        </p:nvSpPr>
        <p:spPr bwMode="auto">
          <a:xfrm rot="10800000" flipH="1">
            <a:off x="7600951" y="3430589"/>
            <a:ext cx="423863" cy="365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4" name="Line 26"/>
          <p:cNvSpPr>
            <a:spLocks noChangeShapeType="1"/>
          </p:cNvSpPr>
          <p:nvPr/>
        </p:nvSpPr>
        <p:spPr bwMode="auto">
          <a:xfrm>
            <a:off x="8116889" y="4325938"/>
            <a:ext cx="477837" cy="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5" name="Line 27"/>
          <p:cNvSpPr>
            <a:spLocks noChangeShapeType="1"/>
          </p:cNvSpPr>
          <p:nvPr/>
        </p:nvSpPr>
        <p:spPr bwMode="auto">
          <a:xfrm rot="10800000" flipH="1">
            <a:off x="6638926" y="1427163"/>
            <a:ext cx="4763" cy="461962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6" name="Line 28"/>
          <p:cNvSpPr>
            <a:spLocks noChangeShapeType="1"/>
          </p:cNvSpPr>
          <p:nvPr/>
        </p:nvSpPr>
        <p:spPr bwMode="auto">
          <a:xfrm rot="10800000" flipH="1">
            <a:off x="9980614" y="1422400"/>
            <a:ext cx="3175" cy="465138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7" name="Line 29"/>
          <p:cNvSpPr>
            <a:spLocks noChangeShapeType="1"/>
          </p:cNvSpPr>
          <p:nvPr/>
        </p:nvSpPr>
        <p:spPr bwMode="auto">
          <a:xfrm rot="10800000" flipH="1">
            <a:off x="8308976" y="2071688"/>
            <a:ext cx="3175" cy="463550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8" name="Line 30"/>
          <p:cNvSpPr>
            <a:spLocks noChangeShapeType="1"/>
          </p:cNvSpPr>
          <p:nvPr/>
        </p:nvSpPr>
        <p:spPr bwMode="auto">
          <a:xfrm rot="10800000" flipH="1">
            <a:off x="7488239" y="3265489"/>
            <a:ext cx="358775" cy="3571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19" name="Line 31"/>
          <p:cNvSpPr>
            <a:spLocks noChangeShapeType="1"/>
          </p:cNvSpPr>
          <p:nvPr/>
        </p:nvSpPr>
        <p:spPr bwMode="auto">
          <a:xfrm>
            <a:off x="8747125" y="3397251"/>
            <a:ext cx="331788" cy="250825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0" name="Line 32"/>
          <p:cNvSpPr>
            <a:spLocks noChangeShapeType="1"/>
          </p:cNvSpPr>
          <p:nvPr/>
        </p:nvSpPr>
        <p:spPr bwMode="auto">
          <a:xfrm>
            <a:off x="7477125" y="1735138"/>
            <a:ext cx="4778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1" name="Line 33"/>
          <p:cNvSpPr>
            <a:spLocks noChangeShapeType="1"/>
          </p:cNvSpPr>
          <p:nvPr/>
        </p:nvSpPr>
        <p:spPr bwMode="auto">
          <a:xfrm>
            <a:off x="8675688" y="1724025"/>
            <a:ext cx="4746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22" name="Rectangle 34"/>
          <p:cNvSpPr>
            <a:spLocks/>
          </p:cNvSpPr>
          <p:nvPr/>
        </p:nvSpPr>
        <p:spPr bwMode="auto">
          <a:xfrm>
            <a:off x="1971675" y="6342063"/>
            <a:ext cx="8425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 eaLnBrk="0" hangingPunct="0"/>
            <a:r>
              <a:rPr lang="en-US" b="1" i="1" dirty="0">
                <a:solidFill>
                  <a:srgbClr val="FF0000"/>
                </a:solidFill>
                <a:cs typeface="Times New Roman" charset="0"/>
                <a:sym typeface="Times New Roman" charset="0"/>
              </a:rPr>
              <a:t>These are greenhouse gases just because of geometry! (Bad luck)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77800"/>
            <a:ext cx="7988300" cy="6494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/>
            <a:r>
              <a:rPr lang="en-U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  <a:t>CO</a:t>
            </a:r>
            <a:r>
              <a:rPr lang="en-US" sz="5400" baseline="-25000" dirty="0">
                <a:solidFill>
                  <a:srgbClr val="0000FF"/>
                </a:solidFill>
                <a:latin typeface="Arial Rounded MT Bold"/>
                <a:cs typeface="Arial Rounded MT Bold"/>
              </a:rPr>
              <a:t>2</a:t>
            </a:r>
            <a:r>
              <a:rPr lang="en-U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  <a:t> affects our climate</a:t>
            </a:r>
            <a:br>
              <a:rPr lang="en-U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</a:br>
            <a:r>
              <a:rPr lang="en-U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  <a:t>	because </a:t>
            </a:r>
            <a:r>
              <a:rPr lang="is-IS" sz="5400" dirty="0">
                <a:solidFill>
                  <a:srgbClr val="0000FF"/>
                </a:solidFill>
                <a:latin typeface="Arial Rounded MT Bold"/>
                <a:cs typeface="Arial Rounded MT Bold"/>
              </a:rPr>
              <a:t>…</a:t>
            </a:r>
            <a:endParaRPr lang="en-US" sz="5400" dirty="0">
              <a:solidFill>
                <a:srgbClr val="0000FF"/>
              </a:solidFill>
              <a:latin typeface="Arial Rounded MT Bold"/>
              <a:cs typeface="Arial Rounded MT Bold"/>
            </a:endParaRPr>
          </a:p>
          <a:p>
            <a:pPr marL="1371600" lvl="1" indent="-914400">
              <a:spcBef>
                <a:spcPts val="2000"/>
              </a:spcBef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Air pollution hurts our lungs</a:t>
            </a:r>
          </a:p>
          <a:p>
            <a:pPr marL="1371600" lvl="1" indent="-914400"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It focuses the sun’s rays on the ground</a:t>
            </a:r>
          </a:p>
          <a:p>
            <a:pPr marL="1371600" lvl="1" indent="-914400"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Its molecules have more ways to vibrate than other gases</a:t>
            </a:r>
          </a:p>
          <a:p>
            <a:pPr marL="1371600" lvl="1" indent="-914400">
              <a:buFontTx/>
              <a:buAutoNum type="alphaLcParenBoth"/>
            </a:pPr>
            <a:r>
              <a:rPr lang="en-US" sz="3600" dirty="0">
                <a:latin typeface="Arial Rounded MT Bold"/>
                <a:cs typeface="Arial Rounded MT Bold"/>
              </a:rPr>
              <a:t>Dark soot and smoke in the air blocks the sun</a:t>
            </a:r>
          </a:p>
        </p:txBody>
      </p:sp>
    </p:spTree>
    <p:extLst>
      <p:ext uri="{BB962C8B-B14F-4D97-AF65-F5344CB8AC3E}">
        <p14:creationId xmlns:p14="http://schemas.microsoft.com/office/powerpoint/2010/main" val="1590177227"/>
      </p:ext>
    </p:extLst>
  </p:cSld>
  <p:clrMapOvr>
    <a:masterClrMapping/>
  </p:clrMapOvr>
</p:sld>
</file>

<file path=ppt/theme/theme1.xml><?xml version="1.0" encoding="utf-8"?>
<a:theme xmlns:a="http://schemas.openxmlformats.org/drawingml/2006/main" name="New Presentation">
  <a:themeElements>
    <a:clrScheme name="New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w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New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w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Settings\denning\Application Data\Microsoft\Templates\New Presentation.pot</Template>
  <TotalTime>8169</TotalTime>
  <Words>722</Words>
  <Application>Microsoft Macintosh PowerPoint</Application>
  <PresentationFormat>Widescreen</PresentationFormat>
  <Paragraphs>212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ＭＳ Ｐゴシック</vt:lpstr>
      <vt:lpstr>Arial</vt:lpstr>
      <vt:lpstr>Arial Rounded MT Bold</vt:lpstr>
      <vt:lpstr>Comic Sans MS</vt:lpstr>
      <vt:lpstr>Gill Sans</vt:lpstr>
      <vt:lpstr>News Gothic MT</vt:lpstr>
      <vt:lpstr>Times New Roman</vt:lpstr>
      <vt:lpstr>Wingdings</vt:lpstr>
      <vt:lpstr>New Presentation</vt:lpstr>
      <vt:lpstr>Scott Denning</vt:lpstr>
      <vt:lpstr> Simple 2. Serious 3. Solvable</vt:lpstr>
      <vt:lpstr> Simple 2. Serious 3. Solvable</vt:lpstr>
      <vt:lpstr>Ever Wonder Why?</vt:lpstr>
      <vt:lpstr>Heat Budgets</vt:lpstr>
      <vt:lpstr>Dancing Molecules and Heat Rays!</vt:lpstr>
      <vt:lpstr>Dancing Molecules and Heat Rays!</vt:lpstr>
      <vt:lpstr>PowerPoint Presentation</vt:lpstr>
      <vt:lpstr>PowerPoint Presentation</vt:lpstr>
      <vt:lpstr>Common Sense</vt:lpstr>
      <vt:lpstr>Common Myth #1</vt:lpstr>
      <vt:lpstr> Simple 2. Serious 3. Solvable</vt:lpstr>
      <vt:lpstr>How much warmer?</vt:lpstr>
      <vt:lpstr>Where is it 10o F Warmer</vt:lpstr>
      <vt:lpstr>Water Budgets</vt:lpstr>
      <vt:lpstr>Droughts Past &amp; Future</vt:lpstr>
      <vt:lpstr>Warming Promotes Wildfire</vt:lpstr>
      <vt:lpstr>PowerPoint Presentation</vt:lpstr>
      <vt:lpstr>Past &amp; Future Sea Level Changes</vt:lpstr>
      <vt:lpstr>Storm Surge Frequency</vt:lpstr>
      <vt:lpstr>Coastal Flooding</vt:lpstr>
      <vt:lpstr>PowerPoint Presentation</vt:lpstr>
      <vt:lpstr>PowerPoint Presentation</vt:lpstr>
      <vt:lpstr> Simple 2. Serious 3. Solvable</vt:lpstr>
      <vt:lpstr>PowerPoint Presentation</vt:lpstr>
      <vt:lpstr>PowerPoint Presentation</vt:lpstr>
      <vt:lpstr>Price of Solar  PV Cells ($/watt) </vt:lpstr>
      <vt:lpstr>Solar Resources</vt:lpstr>
      <vt:lpstr>Battery Storage</vt:lpstr>
      <vt:lpstr>PowerPoint Presentation</vt:lpstr>
      <vt:lpstr>Costs</vt:lpstr>
      <vt:lpstr>My Grandparents</vt:lpstr>
      <vt:lpstr>My Grandparents’     Generation</vt:lpstr>
      <vt:lpstr>My Parents</vt:lpstr>
      <vt:lpstr>My Parents’     Generation</vt:lpstr>
      <vt:lpstr>Jennifer &amp; Me</vt:lpstr>
      <vt:lpstr>My Generation</vt:lpstr>
      <vt:lpstr>My Kids</vt:lpstr>
      <vt:lpstr>My Kids’     Generation</vt:lpstr>
      <vt:lpstr>Choose Your Future</vt:lpstr>
      <vt:lpstr>Choose Your Future</vt:lpstr>
    </vt:vector>
  </TitlesOfParts>
  <Company>Colorado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Oil Reserves</dc:title>
  <dc:creator>denning</dc:creator>
  <cp:lastModifiedBy>Denning,Scott</cp:lastModifiedBy>
  <cp:revision>150</cp:revision>
  <cp:lastPrinted>2014-03-25T16:50:33Z</cp:lastPrinted>
  <dcterms:created xsi:type="dcterms:W3CDTF">2011-10-17T13:51:32Z</dcterms:created>
  <dcterms:modified xsi:type="dcterms:W3CDTF">2018-10-17T15:48:38Z</dcterms:modified>
</cp:coreProperties>
</file>