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421" r:id="rId2"/>
    <p:sldId id="446" r:id="rId3"/>
    <p:sldId id="501" r:id="rId4"/>
    <p:sldId id="377" r:id="rId5"/>
    <p:sldId id="378" r:id="rId6"/>
    <p:sldId id="324" r:id="rId7"/>
    <p:sldId id="325" r:id="rId8"/>
    <p:sldId id="408" r:id="rId9"/>
    <p:sldId id="507" r:id="rId10"/>
    <p:sldId id="450" r:id="rId11"/>
    <p:sldId id="458" r:id="rId12"/>
    <p:sldId id="499" r:id="rId13"/>
    <p:sldId id="329" r:id="rId14"/>
    <p:sldId id="492" r:id="rId15"/>
    <p:sldId id="462" r:id="rId16"/>
    <p:sldId id="515" r:id="rId17"/>
    <p:sldId id="493" r:id="rId18"/>
    <p:sldId id="508" r:id="rId19"/>
    <p:sldId id="502" r:id="rId20"/>
    <p:sldId id="505" r:id="rId21"/>
    <p:sldId id="506" r:id="rId22"/>
    <p:sldId id="504" r:id="rId23"/>
    <p:sldId id="465" r:id="rId24"/>
    <p:sldId id="466" r:id="rId25"/>
    <p:sldId id="509" r:id="rId26"/>
    <p:sldId id="500" r:id="rId27"/>
    <p:sldId id="472" r:id="rId28"/>
    <p:sldId id="473" r:id="rId29"/>
    <p:sldId id="513" r:id="rId30"/>
    <p:sldId id="475" r:id="rId31"/>
    <p:sldId id="476" r:id="rId32"/>
    <p:sldId id="477" r:id="rId33"/>
    <p:sldId id="511" r:id="rId34"/>
    <p:sldId id="512" r:id="rId35"/>
    <p:sldId id="498" r:id="rId36"/>
    <p:sldId id="510" r:id="rId37"/>
    <p:sldId id="480" r:id="rId38"/>
    <p:sldId id="481" r:id="rId39"/>
    <p:sldId id="482" r:id="rId40"/>
    <p:sldId id="483" r:id="rId41"/>
    <p:sldId id="484" r:id="rId42"/>
    <p:sldId id="485" r:id="rId43"/>
    <p:sldId id="486" r:id="rId44"/>
    <p:sldId id="487" r:id="rId45"/>
    <p:sldId id="488" r:id="rId46"/>
    <p:sldId id="489" r:id="rId47"/>
    <p:sldId id="490" r:id="rId48"/>
    <p:sldId id="491" r:id="rId49"/>
    <p:sldId id="514" r:id="rId50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FF66"/>
    <a:srgbClr val="FF9966"/>
    <a:srgbClr val="6699FF"/>
    <a:srgbClr val="0310D4"/>
    <a:srgbClr val="66EEFF"/>
    <a:srgbClr val="3333CC"/>
    <a:srgbClr val="1726FF"/>
    <a:srgbClr val="941C00"/>
    <a:srgbClr val="4F2F0B"/>
    <a:srgbClr val="0F0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-1528" y="-6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ATS 150: Intro to Climate Change	Spring 2010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Fossil Fuel and Energy Economics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52685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9/30/16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39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29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9/30/16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40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727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9/30/16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41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190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9/30/16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42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840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9/30/16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43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141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9/30/16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44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13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9/30/16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45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756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9/30/16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8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719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14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58113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5FB55D-19D5-D047-B1D3-AABBE2F904BE}" type="datetime1">
              <a:rPr lang="en-US" sz="1300"/>
              <a:pPr/>
              <a:t>9/30/16</a:t>
            </a:fld>
            <a:endParaRPr lang="en-US" sz="1300"/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BCF889-25D4-4A45-A142-2278D48F8EE0}" type="slidenum">
              <a:rPr lang="en-US" sz="1300"/>
              <a:pPr/>
              <a:t>27</a:t>
            </a:fld>
            <a:endParaRPr lang="en-US" sz="1300"/>
          </a:p>
        </p:txBody>
      </p:sp>
      <p:sp>
        <p:nvSpPr>
          <p:cNvPr id="49157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573621FD-3FBF-7B4F-BD91-594BB79C5094}" type="slidenum">
              <a:rPr lang="en-US" sz="1300">
                <a:latin typeface="Arial" charset="0"/>
              </a:rPr>
              <a:pPr algn="r" eaLnBrk="1" hangingPunct="1"/>
              <a:t>27</a:t>
            </a:fld>
            <a:endParaRPr lang="en-US" sz="1300">
              <a:latin typeface="Arial" charset="0"/>
            </a:endParaRPr>
          </a:p>
        </p:txBody>
      </p:sp>
      <p:sp>
        <p:nvSpPr>
          <p:cNvPr id="491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6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D7F757C-ED3D-D048-A64C-1AC09FF7C195}" type="datetime1">
              <a:rPr lang="en-US" sz="1300"/>
              <a:pPr/>
              <a:t>9/30/16</a:t>
            </a:fld>
            <a:endParaRPr lang="en-US" sz="1300"/>
          </a:p>
        </p:txBody>
      </p:sp>
      <p:sp>
        <p:nvSpPr>
          <p:cNvPr id="51204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D1D966-9DDA-554A-8449-C6FB2911C114}" type="slidenum">
              <a:rPr lang="en-US" sz="1300"/>
              <a:pPr/>
              <a:t>28</a:t>
            </a:fld>
            <a:endParaRPr lang="en-US" sz="1300"/>
          </a:p>
        </p:txBody>
      </p:sp>
      <p:sp>
        <p:nvSpPr>
          <p:cNvPr id="51205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605501DA-F788-8D40-B1D8-60B3AAB937E5}" type="slidenum">
              <a:rPr lang="en-US" sz="1300">
                <a:latin typeface="Arial" charset="0"/>
              </a:rPr>
              <a:pPr algn="r" eaLnBrk="1" hangingPunct="1"/>
              <a:t>28</a:t>
            </a:fld>
            <a:endParaRPr lang="en-US" sz="1300">
              <a:latin typeface="Arial" charset="0"/>
            </a:endParaRPr>
          </a:p>
        </p:txBody>
      </p:sp>
      <p:sp>
        <p:nvSpPr>
          <p:cNvPr id="512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50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D7F757C-ED3D-D048-A64C-1AC09FF7C195}" type="datetime1">
              <a:rPr lang="en-US" sz="1300"/>
              <a:pPr/>
              <a:t>9/30/16</a:t>
            </a:fld>
            <a:endParaRPr lang="en-US" sz="1300"/>
          </a:p>
        </p:txBody>
      </p:sp>
      <p:sp>
        <p:nvSpPr>
          <p:cNvPr id="51204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D1D966-9DDA-554A-8449-C6FB2911C114}" type="slidenum">
              <a:rPr lang="en-US" sz="1300"/>
              <a:pPr/>
              <a:t>29</a:t>
            </a:fld>
            <a:endParaRPr lang="en-US" sz="1300"/>
          </a:p>
        </p:txBody>
      </p:sp>
      <p:sp>
        <p:nvSpPr>
          <p:cNvPr id="51205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605501DA-F788-8D40-B1D8-60B3AAB937E5}" type="slidenum">
              <a:rPr lang="en-US" sz="1300">
                <a:latin typeface="Arial" charset="0"/>
              </a:rPr>
              <a:pPr algn="r" eaLnBrk="1" hangingPunct="1"/>
              <a:t>29</a:t>
            </a:fld>
            <a:endParaRPr lang="en-US" sz="1300">
              <a:latin typeface="Arial" charset="0"/>
            </a:endParaRPr>
          </a:p>
        </p:txBody>
      </p:sp>
      <p:sp>
        <p:nvSpPr>
          <p:cNvPr id="512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858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74652D9-DA73-6040-93EE-E2B73AFA753B}" type="datetime1">
              <a:rPr lang="en-US" sz="1300"/>
              <a:pPr/>
              <a:t>9/30/16</a:t>
            </a:fld>
            <a:endParaRPr lang="en-US" sz="1300"/>
          </a:p>
        </p:txBody>
      </p:sp>
      <p:sp>
        <p:nvSpPr>
          <p:cNvPr id="553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2C52915-FA35-C149-A0C9-86F0CDE73B30}" type="slidenum">
              <a:rPr lang="en-US" sz="1300"/>
              <a:pPr/>
              <a:t>30</a:t>
            </a:fld>
            <a:endParaRPr lang="en-US" sz="1300"/>
          </a:p>
        </p:txBody>
      </p:sp>
      <p:sp>
        <p:nvSpPr>
          <p:cNvPr id="553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691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D8247A6-52D7-C445-8ADA-6C255EA0376D}" type="datetime1">
              <a:rPr lang="en-US" sz="1300"/>
              <a:pPr/>
              <a:t>9/30/16</a:t>
            </a:fld>
            <a:endParaRPr lang="en-US" sz="1300"/>
          </a:p>
        </p:txBody>
      </p:sp>
      <p:sp>
        <p:nvSpPr>
          <p:cNvPr id="57348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F9D07F2-A79E-7D42-B3FA-20BCA9B5C139}" type="slidenum">
              <a:rPr lang="en-US" sz="1300"/>
              <a:pPr/>
              <a:t>31</a:t>
            </a:fld>
            <a:endParaRPr lang="en-US" sz="1300"/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50" tIns="48175" rIns="96350" bIns="48175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39FD7903-CBA1-704C-8124-44CA5EAA02A6}" type="slidenum">
              <a:rPr lang="en-US" sz="1300">
                <a:latin typeface="Arial" charset="0"/>
              </a:rPr>
              <a:pPr algn="r" eaLnBrk="1" hangingPunct="1"/>
              <a:t>31</a:t>
            </a:fld>
            <a:endParaRPr lang="en-US" sz="1300">
              <a:latin typeface="Arial" charset="0"/>
            </a:endParaRPr>
          </a:p>
        </p:txBody>
      </p:sp>
      <p:sp>
        <p:nvSpPr>
          <p:cNvPr id="573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50" tIns="48175" rIns="96350" bIns="48175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224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9/30/16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38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54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39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4521200" cy="5473700"/>
          </a:xfrm>
        </p:spPr>
        <p:txBody>
          <a:bodyPr/>
          <a:lstStyle/>
          <a:p>
            <a:pPr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ea typeface="ＭＳ Ｐゴシック" charset="0"/>
              </a:rPr>
              <a:t>Professor of </a:t>
            </a:r>
            <a:br>
              <a:rPr lang="en-US" b="1" dirty="0" smtClean="0">
                <a:solidFill>
                  <a:srgbClr val="FF0000"/>
                </a:solidFill>
                <a:ea typeface="ＭＳ Ｐゴシック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</a:t>
            </a:r>
            <a:endParaRPr lang="en-US" b="1" dirty="0">
              <a:solidFill>
                <a:srgbClr val="FF0000"/>
              </a:solidFill>
              <a:ea typeface="ＭＳ Ｐゴシック" charset="0"/>
            </a:endParaRPr>
          </a:p>
          <a:p>
            <a:pPr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Colorado State Univ.</a:t>
            </a:r>
          </a:p>
          <a:p>
            <a:pPr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Researching climate </a:t>
            </a:r>
            <a:br>
              <a:rPr lang="en-US" b="1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b="1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for </a:t>
            </a:r>
            <a:r>
              <a:rPr lang="en-US" b="1" dirty="0" smtClean="0">
                <a:solidFill>
                  <a:srgbClr val="FF0000"/>
                </a:solidFill>
                <a:ea typeface="ＭＳ Ｐゴシック" charset="0"/>
              </a:rPr>
              <a:t>about </a:t>
            </a:r>
            <a:r>
              <a:rPr lang="en-US" b="1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30 years</a:t>
            </a:r>
          </a:p>
          <a:p>
            <a:pPr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ea typeface="ＭＳ Ｐゴシック" charset="0"/>
              </a:rPr>
              <a:t>Over 100 journal articles</a:t>
            </a:r>
            <a:br>
              <a:rPr lang="en-US" b="1" dirty="0" smtClean="0">
                <a:solidFill>
                  <a:srgbClr val="FF0000"/>
                </a:solidFill>
                <a:ea typeface="ＭＳ Ｐゴシック" charset="0"/>
              </a:rPr>
            </a:br>
            <a:endParaRPr lang="en-US" b="1" dirty="0" smtClean="0">
              <a:solidFill>
                <a:srgbClr val="FF0000"/>
              </a:solidFill>
              <a:ea typeface="ＭＳ Ｐゴシック" charset="0"/>
            </a:endParaRPr>
          </a:p>
          <a:p>
            <a:pPr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“Takes special delight in </a:t>
            </a:r>
            <a:br>
              <a:rPr lang="en-US" b="1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b="1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engaging hostile audiences </a:t>
            </a:r>
            <a:br>
              <a:rPr lang="en-US" b="1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b="1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about climate change”</a:t>
            </a:r>
            <a:endParaRPr lang="en-US" b="1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Scott Denning</a:t>
            </a:r>
            <a:endParaRPr lang="en-US" dirty="0"/>
          </a:p>
        </p:txBody>
      </p:sp>
      <p:pic>
        <p:nvPicPr>
          <p:cNvPr id="4" name="Picture 3" descr="me.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60" y="1593596"/>
            <a:ext cx="4130040" cy="4408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of the surface of the Earth,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 smtClean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because 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8474" r="24451" b="46446"/>
          <a:stretch>
            <a:fillRect/>
          </a:stretch>
        </p:blipFill>
        <p:spPr bwMode="auto">
          <a:xfrm>
            <a:off x="990600" y="20574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828800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 smtClean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 smtClean="0">
                  <a:latin typeface="+mn-lt"/>
                  <a:cs typeface="Comic Sans MS" charset="0"/>
                  <a:sym typeface="Comic Sans MS" charset="0"/>
                </a:rPr>
                <a:t>because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946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</a:t>
            </a: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  <a:endParaRPr lang="en-US" sz="9600" dirty="0">
              <a:solidFill>
                <a:srgbClr val="7F7F7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269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65088" y="741363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ocean!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South</a:t>
            </a:r>
            <a:endParaRPr lang="en-US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Global mean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381001" y="5594350"/>
            <a:ext cx="4648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 smtClean="0">
                <a:solidFill>
                  <a:srgbClr val="FF0000"/>
                </a:solidFill>
                <a:sym typeface="Times New Roman" charset="0"/>
              </a:rPr>
              <a:t>RULE OF THUMB: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Global Warming (Celsius) 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x</a:t>
            </a:r>
            <a:r>
              <a:rPr lang="en-US" b="1" i="1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 1.6 (USA) x 1.8 = Fahrenheit</a:t>
            </a:r>
            <a:endParaRPr lang="en-US" b="1" i="1" dirty="0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52400" y="6096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6677025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4191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2286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6781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0000"/>
                </a:solidFill>
              </a:rPr>
              <a:t>Where</a:t>
            </a:r>
            <a:r>
              <a:rPr lang="en-US" sz="6000" i="1" dirty="0" smtClean="0">
                <a:solidFill>
                  <a:srgbClr val="FF0000"/>
                </a:solidFill>
              </a:rPr>
              <a:t> </a:t>
            </a:r>
            <a:r>
              <a:rPr lang="en-US" sz="6000" dirty="0" smtClean="0"/>
              <a:t>is it 10°F Warmer</a:t>
            </a:r>
            <a:endParaRPr lang="en-US" sz="6000" dirty="0"/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5791200" y="3581400"/>
            <a:ext cx="32766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Amarillo</a:t>
            </a:r>
          </a:p>
          <a:p>
            <a:pPr>
              <a:buFontTx/>
              <a:buNone/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Mississippi</a:t>
            </a:r>
          </a:p>
          <a:p>
            <a:pPr>
              <a:buFontTx/>
              <a:buNone/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Washington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Tallahassee</a:t>
            </a:r>
          </a:p>
          <a:p>
            <a:pPr>
              <a:buFontTx/>
              <a:buNone/>
            </a:pP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362200" y="2971800"/>
            <a:ext cx="3244850" cy="1371600"/>
            <a:chOff x="2362200" y="2971800"/>
            <a:chExt cx="3245036" cy="1371600"/>
          </a:xfrm>
        </p:grpSpPr>
        <p:sp>
          <p:nvSpPr>
            <p:cNvPr id="43020" name="Oval 10"/>
            <p:cNvSpPr>
              <a:spLocks noChangeArrowheads="1"/>
            </p:cNvSpPr>
            <p:nvPr/>
          </p:nvSpPr>
          <p:spPr bwMode="auto">
            <a:xfrm>
              <a:off x="41910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2590800" y="3581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4724400" y="41910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2171700" y="3162300"/>
              <a:ext cx="631918" cy="2509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4854482" y="2971800"/>
              <a:ext cx="752754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3886994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638800"/>
            <a:ext cx="3814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b="1" i="1">
                <a:solidFill>
                  <a:srgbClr val="FF0000"/>
                </a:solidFill>
              </a:rPr>
              <a:t>Water? 	Crops?    </a:t>
            </a:r>
            <a:br>
              <a:rPr lang="en-US" sz="2800" b="1" i="1">
                <a:solidFill>
                  <a:srgbClr val="FF0000"/>
                </a:solidFill>
              </a:rPr>
            </a:br>
            <a:r>
              <a:rPr lang="en-US" sz="2800" b="1" i="1">
                <a:solidFill>
                  <a:srgbClr val="FF0000"/>
                </a:solidFill>
              </a:rPr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16200" y="762000"/>
            <a:ext cx="3311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5562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3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Budgets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6502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467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8100" y="2654300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1300" y="2806700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 smtClean="0">
                <a:latin typeface="Arial Rounded MT Bold"/>
                <a:cs typeface="Arial Rounded MT Bold"/>
              </a:rPr>
              <a:t>running sum </a:t>
            </a:r>
            <a:r>
              <a:rPr lang="en-US" sz="4800" dirty="0" smtClean="0">
                <a:latin typeface="Arial Rounded MT Bold"/>
                <a:cs typeface="Arial Rounded MT Bold"/>
              </a:rPr>
              <a:t/>
            </a:r>
            <a:br>
              <a:rPr lang="en-US" sz="4800" dirty="0" smtClean="0">
                <a:latin typeface="Arial Rounded MT Bold"/>
                <a:cs typeface="Arial Rounded MT Bold"/>
              </a:rPr>
            </a:br>
            <a:r>
              <a:rPr lang="en-US" sz="4800" dirty="0" smtClean="0">
                <a:latin typeface="Arial Rounded MT Bold"/>
                <a:cs typeface="Arial Rounded MT Bold"/>
              </a:rPr>
              <a:t>of water out minus water in</a:t>
            </a:r>
            <a:endParaRPr lang="en-US" sz="4800" dirty="0"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0300" y="1181100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84278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sz="6000" dirty="0" smtClean="0"/>
              <a:t>Droughts Past &amp; Future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7" y="1168400"/>
            <a:ext cx="9102103" cy="50165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769100" y="2209800"/>
            <a:ext cx="1691990" cy="1917700"/>
            <a:chOff x="6769100" y="2209800"/>
            <a:chExt cx="1691990" cy="1917700"/>
          </a:xfrm>
        </p:grpSpPr>
        <p:sp>
          <p:nvSpPr>
            <p:cNvPr id="5" name="TextBox 4"/>
            <p:cNvSpPr txBox="1"/>
            <p:nvPr/>
          </p:nvSpPr>
          <p:spPr>
            <a:xfrm>
              <a:off x="6769100" y="2679700"/>
              <a:ext cx="16919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Dust Bowl</a:t>
              </a:r>
              <a:endParaRPr lang="en-US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7772400" y="3098800"/>
              <a:ext cx="12700" cy="10287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7759700" y="2209800"/>
              <a:ext cx="12700" cy="5080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846024" y="4991100"/>
            <a:ext cx="4094275" cy="474365"/>
            <a:chOff x="846024" y="4991100"/>
            <a:chExt cx="4094275" cy="474365"/>
          </a:xfrm>
        </p:grpSpPr>
        <p:sp>
          <p:nvSpPr>
            <p:cNvPr id="6" name="TextBox 5"/>
            <p:cNvSpPr txBox="1"/>
            <p:nvPr/>
          </p:nvSpPr>
          <p:spPr>
            <a:xfrm>
              <a:off x="846024" y="5003800"/>
              <a:ext cx="40942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Medieval </a:t>
              </a:r>
              <a:r>
                <a:rPr lang="en-US" dirty="0" err="1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Megadroughts</a:t>
              </a:r>
              <a:endParaRPr lang="en-US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1600200" y="4991100"/>
              <a:ext cx="13208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660400" y="1257300"/>
            <a:ext cx="7416800" cy="461665"/>
            <a:chOff x="660400" y="1257300"/>
            <a:chExt cx="7416800" cy="461665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660400" y="1422400"/>
              <a:ext cx="74168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DDA435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" name="TextBox 2"/>
            <p:cNvSpPr txBox="1"/>
            <p:nvPr/>
          </p:nvSpPr>
          <p:spPr>
            <a:xfrm>
              <a:off x="3276600" y="1257300"/>
              <a:ext cx="1711276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DDA435"/>
                  </a:solidFill>
                  <a:latin typeface="Arial Rounded MT Bold"/>
                  <a:cs typeface="Arial Rounded MT Bold"/>
                </a:rPr>
                <a:t>Tree rings</a:t>
              </a:r>
              <a:endParaRPr lang="en-US" b="1" dirty="0">
                <a:solidFill>
                  <a:srgbClr val="DDA435"/>
                </a:solidFill>
                <a:latin typeface="Arial Rounded MT Bold"/>
                <a:cs typeface="Arial Rounded MT Bold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604000" y="5016500"/>
            <a:ext cx="14986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Climate models</a:t>
            </a:r>
            <a:endParaRPr lang="en-US" b="1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467100" y="2717800"/>
            <a:ext cx="2501900" cy="5207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7800" y="6235700"/>
            <a:ext cx="8686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Coming droughts </a:t>
            </a:r>
            <a:r>
              <a:rPr lang="en-US" b="1" i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much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worse than any in past 1000 years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32342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5200" dirty="0" smtClean="0"/>
              <a:t>Warming Promotes Wildfire</a:t>
            </a:r>
            <a:endParaRPr lang="en-US" sz="52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400" y="889000"/>
            <a:ext cx="48133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Warmer air increases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evaporative demand </a:t>
            </a:r>
            <a:r>
              <a:rPr lang="en-US" dirty="0" smtClean="0">
                <a:ea typeface="ＭＳ Ｐゴシック" charset="0"/>
              </a:rPr>
              <a:t>on forests</a:t>
            </a:r>
            <a:endParaRPr lang="en-US" dirty="0" smtClean="0">
              <a:solidFill>
                <a:srgbClr val="FF0000"/>
              </a:solidFill>
              <a:ea typeface="ＭＳ Ｐゴシック" charset="0"/>
            </a:endParaRP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Longer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warm season</a:t>
            </a:r>
            <a:r>
              <a:rPr lang="en-US" dirty="0" smtClean="0"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</a:rPr>
              <a:t>depletes soil moisture</a:t>
            </a: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More frequent extremely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hot, dry, windy days </a:t>
            </a:r>
            <a:r>
              <a:rPr lang="en-US" dirty="0" smtClean="0">
                <a:ea typeface="ＭＳ Ｐゴシック" charset="0"/>
              </a:rPr>
              <a:t>when fires are uncontrollable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rcRect l="10356" t="31730" b="4328"/>
          <a:stretch/>
        </p:blipFill>
        <p:spPr>
          <a:xfrm>
            <a:off x="114300" y="5054600"/>
            <a:ext cx="4483100" cy="16891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48200" y="1041400"/>
            <a:ext cx="4553350" cy="5592465"/>
            <a:chOff x="4648200" y="1168400"/>
            <a:chExt cx="4553350" cy="5592465"/>
          </a:xfrm>
        </p:grpSpPr>
        <p:grpSp>
          <p:nvGrpSpPr>
            <p:cNvPr id="4" name="Group 3"/>
            <p:cNvGrpSpPr/>
            <p:nvPr/>
          </p:nvGrpSpPr>
          <p:grpSpPr>
            <a:xfrm>
              <a:off x="4699000" y="1587500"/>
              <a:ext cx="4318000" cy="4686300"/>
              <a:chOff x="4699000" y="1816100"/>
              <a:chExt cx="4318000" cy="4686300"/>
            </a:xfrm>
          </p:grpSpPr>
          <p:pic>
            <p:nvPicPr>
              <p:cNvPr id="2" name="Picture 1" descr="Slide0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89" t="26481" r="1389" b="5185"/>
              <a:stretch/>
            </p:blipFill>
            <p:spPr>
              <a:xfrm>
                <a:off x="4699000" y="1816100"/>
                <a:ext cx="4318000" cy="46863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785100" y="43053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273800" y="30099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70600" y="6299200"/>
              <a:ext cx="1553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NRC 2011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1168400"/>
              <a:ext cx="4553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Projected Increase </a:t>
              </a:r>
              <a:r>
                <a:rPr lang="en-US" i="1" dirty="0">
                  <a:solidFill>
                    <a:srgbClr val="0000FF"/>
                  </a:solidFill>
                </a:rPr>
                <a:t>in </a:t>
              </a:r>
              <a:r>
                <a:rPr lang="en-US" i="1" dirty="0" smtClean="0">
                  <a:solidFill>
                    <a:srgbClr val="0000FF"/>
                  </a:solidFill>
                </a:rPr>
                <a:t>Area Burned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345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77800"/>
            <a:ext cx="7988300" cy="6165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54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Global warming will 	cause more drought 	because </a:t>
            </a:r>
            <a:r>
              <a:rPr lang="is-IS" sz="54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…</a:t>
            </a:r>
            <a:endParaRPr lang="en-US" sz="5400" dirty="0" smtClean="0">
              <a:solidFill>
                <a:srgbClr val="0000FF"/>
              </a:solidFill>
              <a:latin typeface="Arial Rounded MT Bold"/>
              <a:cs typeface="Arial Rounded MT Bold"/>
            </a:endParaRPr>
          </a:p>
          <a:p>
            <a:pPr marL="1371600" lvl="1" indent="-914400">
              <a:spcBef>
                <a:spcPts val="2000"/>
              </a:spcBef>
              <a:buAutoNum type="alphaLcParenBoth"/>
            </a:pPr>
            <a:r>
              <a:rPr lang="en-US" sz="3600" dirty="0" smtClean="0">
                <a:latin typeface="Arial Rounded MT Bold"/>
                <a:cs typeface="Arial Rounded MT Bold"/>
              </a:rPr>
              <a:t>Clouds will produce less rain</a:t>
            </a:r>
          </a:p>
          <a:p>
            <a:pPr marL="1371600" lvl="1" indent="-914400">
              <a:buAutoNum type="alphaLcParenBoth"/>
            </a:pPr>
            <a:r>
              <a:rPr lang="en-US" sz="3600" dirty="0" smtClean="0">
                <a:latin typeface="Arial Rounded MT Bold"/>
                <a:cs typeface="Arial Rounded MT Bold"/>
              </a:rPr>
              <a:t>Storms will move to Canada</a:t>
            </a:r>
            <a:endParaRPr lang="en-US" sz="3600" dirty="0">
              <a:latin typeface="Arial Rounded MT Bold"/>
              <a:cs typeface="Arial Rounded MT Bold"/>
            </a:endParaRPr>
          </a:p>
          <a:p>
            <a:pPr marL="1371600" lvl="1" indent="-914400">
              <a:buAutoNum type="alphaLcParenBoth"/>
            </a:pPr>
            <a:r>
              <a:rPr lang="en-US" sz="3600" dirty="0" smtClean="0">
                <a:latin typeface="Arial Rounded MT Bold"/>
                <a:cs typeface="Arial Rounded MT Bold"/>
              </a:rPr>
              <a:t>Smoke from forest fires will absorb more humidity</a:t>
            </a:r>
          </a:p>
          <a:p>
            <a:pPr marL="1371600" lvl="1" indent="-914400">
              <a:buFontTx/>
              <a:buAutoNum type="alphaLcParenBoth"/>
            </a:pPr>
            <a:r>
              <a:rPr lang="en-US" sz="3600" dirty="0" smtClean="0">
                <a:latin typeface="Arial Rounded MT Bold"/>
                <a:cs typeface="Arial Rounded MT Bold"/>
              </a:rPr>
              <a:t>Hot weather evaporates more water from the soil</a:t>
            </a:r>
            <a:endParaRPr lang="en-US" sz="36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910055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76400"/>
            <a:ext cx="5287662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Past &amp; Future Sea Level Changes</a:t>
            </a:r>
            <a:endParaRPr lang="en-US" dirty="0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5486400" y="2057400"/>
            <a:ext cx="3505200" cy="4343400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Reconstructions, modern tide gauges, satellite altimetry, and models of the future</a:t>
            </a:r>
          </a:p>
          <a:p>
            <a:r>
              <a:rPr lang="en-US" dirty="0" smtClean="0">
                <a:ea typeface="ＭＳ Ｐゴシック" charset="0"/>
              </a:rPr>
              <a:t>Does not include ice sheet dynamics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24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0" y="50800"/>
            <a:ext cx="4114800" cy="1600200"/>
          </a:xfrm>
        </p:spPr>
        <p:txBody>
          <a:bodyPr/>
          <a:lstStyle/>
          <a:p>
            <a:pPr>
              <a:defRPr/>
            </a:pPr>
            <a:r>
              <a:rPr lang="en-US" sz="4800" dirty="0" smtClean="0"/>
              <a:t>Storm Surge Frequency</a:t>
            </a:r>
            <a:endParaRPr lang="en-US" sz="4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5880100" cy="6631345"/>
            <a:chOff x="0" y="0"/>
            <a:chExt cx="5880100" cy="6631345"/>
          </a:xfrm>
        </p:grpSpPr>
        <p:pic>
          <p:nvPicPr>
            <p:cNvPr id="4813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062538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4" name="Picture 3" descr="rockaway.Queens.NYC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743200"/>
              <a:ext cx="247015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465138" y="2514600"/>
              <a:ext cx="5414962" cy="4116745"/>
              <a:chOff x="33338" y="2514600"/>
              <a:chExt cx="5414962" cy="4116745"/>
            </a:xfrm>
          </p:grpSpPr>
          <p:pic>
            <p:nvPicPr>
              <p:cNvPr id="48131" name="Picture 2" descr="storm.surge.frequency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38" y="2514600"/>
                <a:ext cx="5224462" cy="3733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133" name="TextBox 3"/>
              <p:cNvSpPr txBox="1">
                <a:spLocks noChangeArrowheads="1"/>
              </p:cNvSpPr>
              <p:nvPr/>
            </p:nvSpPr>
            <p:spPr bwMode="auto">
              <a:xfrm>
                <a:off x="2057400" y="4953000"/>
                <a:ext cx="3133725" cy="830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Coastal Flooding</a:t>
                </a:r>
              </a:p>
              <a:p>
                <a:r>
                  <a:rPr lang="en-US" dirty="0"/>
                  <a:t>Rockaway Beach, NYC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587500" y="6231235"/>
                <a:ext cx="23766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 Rounded MT Bold"/>
                    <a:cs typeface="Arial Rounded MT Bold"/>
                  </a:rPr>
                  <a:t>How often (years)</a:t>
                </a:r>
                <a:endParaRPr lang="en-US" sz="2000" dirty="0">
                  <a:solidFill>
                    <a:srgbClr val="FF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66700" y="5850235"/>
                <a:ext cx="518160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10                  100                1000           10000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 rot="16200000">
              <a:off x="-1593679" y="4069377"/>
              <a:ext cx="3649031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h</a:t>
              </a:r>
              <a:r>
                <a:rPr lang="en-US" sz="2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eight above sea level (feet)</a:t>
              </a:r>
              <a:endParaRPr lang="en-US" sz="2000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82600" y="2501900"/>
              <a:ext cx="406400" cy="3225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93700" y="2806700"/>
              <a:ext cx="492443" cy="2749610"/>
              <a:chOff x="381000" y="2832100"/>
              <a:chExt cx="492443" cy="2749610"/>
            </a:xfrm>
            <a:solidFill>
              <a:srgbClr val="FFFFFF"/>
            </a:solidFill>
          </p:grpSpPr>
          <p:sp>
            <p:nvSpPr>
              <p:cNvPr id="6" name="TextBox 5"/>
              <p:cNvSpPr txBox="1"/>
              <p:nvPr/>
            </p:nvSpPr>
            <p:spPr>
              <a:xfrm>
                <a:off x="536367" y="5181600"/>
                <a:ext cx="337076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3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81000" y="3759200"/>
                <a:ext cx="492443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12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36367" y="4241800"/>
                <a:ext cx="337076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9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36367" y="4711700"/>
                <a:ext cx="337076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6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81000" y="3314700"/>
                <a:ext cx="492443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15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1000" y="2832100"/>
                <a:ext cx="492443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18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</p:grpSp>
      </p:grp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5740400" y="1955800"/>
            <a:ext cx="3530600" cy="4686300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Big storms push a “dome” of water onto land</a:t>
            </a:r>
          </a:p>
          <a:p>
            <a:r>
              <a:rPr lang="en-US" dirty="0" smtClean="0">
                <a:ea typeface="ＭＳ Ｐゴシック" charset="0"/>
              </a:rPr>
              <a:t>Small storm surges happen </a:t>
            </a:r>
            <a:br>
              <a:rPr lang="en-US" dirty="0" smtClean="0">
                <a:ea typeface="ＭＳ Ｐゴシック" charset="0"/>
              </a:rPr>
            </a:br>
            <a:r>
              <a:rPr lang="en-US" dirty="0" smtClean="0">
                <a:ea typeface="ＭＳ Ｐゴシック" charset="0"/>
              </a:rPr>
              <a:t>a lot</a:t>
            </a:r>
          </a:p>
          <a:p>
            <a:r>
              <a:rPr lang="en-US" dirty="0" smtClean="0">
                <a:ea typeface="ＭＳ Ｐゴシック" charset="0"/>
              </a:rPr>
              <a:t>Big storm surges are more rare</a:t>
            </a:r>
          </a:p>
          <a:p>
            <a:r>
              <a:rPr lang="en-US" dirty="0" smtClean="0">
                <a:ea typeface="ＭＳ Ｐゴシック" charset="0"/>
              </a:rPr>
              <a:t>Huge surges extremely rare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54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5330825" y="0"/>
            <a:ext cx="3660775" cy="1828800"/>
          </a:xfrm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6000" dirty="0" smtClean="0"/>
              <a:t>Coastal</a:t>
            </a:r>
            <a:br>
              <a:rPr lang="en-US" sz="6000" dirty="0" smtClean="0"/>
            </a:br>
            <a:r>
              <a:rPr lang="en-US" sz="6000" dirty="0" smtClean="0"/>
              <a:t>Flooding</a:t>
            </a:r>
            <a:endParaRPr lang="en-US" sz="6000" dirty="0"/>
          </a:p>
        </p:txBody>
      </p:sp>
      <p:pic>
        <p:nvPicPr>
          <p:cNvPr id="47107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2538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5"/>
          <p:cNvSpPr>
            <a:spLocks/>
          </p:cNvSpPr>
          <p:nvPr/>
        </p:nvSpPr>
        <p:spPr bwMode="auto">
          <a:xfrm>
            <a:off x="742950" y="2438400"/>
            <a:ext cx="41338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/>
            <a:r>
              <a:rPr lang="en-US" sz="3200" b="1">
                <a:solidFill>
                  <a:srgbClr val="0000FF"/>
                </a:solidFill>
                <a:sym typeface="Times New Roman" charset="0"/>
              </a:rPr>
              <a:t>Rockaway Beach, NYC</a:t>
            </a:r>
          </a:p>
        </p:txBody>
      </p:sp>
      <p:sp>
        <p:nvSpPr>
          <p:cNvPr id="47109" name="TextBox 9"/>
          <p:cNvSpPr txBox="1">
            <a:spLocks noChangeArrowheads="1"/>
          </p:cNvSpPr>
          <p:nvPr/>
        </p:nvSpPr>
        <p:spPr bwMode="auto">
          <a:xfrm>
            <a:off x="1474788" y="6413500"/>
            <a:ext cx="23391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Arial Rounded MT Bold"/>
                <a:cs typeface="Arial Rounded MT Bold"/>
              </a:rPr>
              <a:t>how often (years)</a:t>
            </a:r>
          </a:p>
        </p:txBody>
      </p:sp>
      <p:sp>
        <p:nvSpPr>
          <p:cNvPr id="47110" name="TextBox 17"/>
          <p:cNvSpPr txBox="1">
            <a:spLocks noChangeArrowheads="1"/>
          </p:cNvSpPr>
          <p:nvPr/>
        </p:nvSpPr>
        <p:spPr bwMode="auto">
          <a:xfrm rot="-5400000">
            <a:off x="-1593534" y="4339401"/>
            <a:ext cx="36490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Arial Rounded MT Bold"/>
                <a:cs typeface="Arial Rounded MT Bold"/>
              </a:rPr>
              <a:t>height above sea level (feet)</a:t>
            </a:r>
          </a:p>
        </p:txBody>
      </p:sp>
      <p:cxnSp>
        <p:nvCxnSpPr>
          <p:cNvPr id="47111" name="Straight Arrow Connector 5"/>
          <p:cNvCxnSpPr>
            <a:cxnSpLocks noChangeShapeType="1"/>
          </p:cNvCxnSpPr>
          <p:nvPr/>
        </p:nvCxnSpPr>
        <p:spPr bwMode="auto">
          <a:xfrm flipV="1">
            <a:off x="838200" y="2895600"/>
            <a:ext cx="0" cy="3209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2" name="Straight Connector 8"/>
          <p:cNvCxnSpPr>
            <a:cxnSpLocks noChangeShapeType="1"/>
          </p:cNvCxnSpPr>
          <p:nvPr/>
        </p:nvCxnSpPr>
        <p:spPr bwMode="auto">
          <a:xfrm>
            <a:off x="838200" y="5508625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3" name="Straight Connector 18"/>
          <p:cNvCxnSpPr>
            <a:cxnSpLocks noChangeShapeType="1"/>
          </p:cNvCxnSpPr>
          <p:nvPr/>
        </p:nvCxnSpPr>
        <p:spPr bwMode="auto">
          <a:xfrm>
            <a:off x="838200" y="4862513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4" name="Straight Connector 19"/>
          <p:cNvCxnSpPr>
            <a:cxnSpLocks noChangeShapeType="1"/>
          </p:cNvCxnSpPr>
          <p:nvPr/>
        </p:nvCxnSpPr>
        <p:spPr bwMode="auto">
          <a:xfrm>
            <a:off x="838200" y="42164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5" name="Straight Connector 20"/>
          <p:cNvCxnSpPr>
            <a:cxnSpLocks noChangeShapeType="1"/>
          </p:cNvCxnSpPr>
          <p:nvPr/>
        </p:nvCxnSpPr>
        <p:spPr bwMode="auto">
          <a:xfrm>
            <a:off x="838200" y="35687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6" name="Straight Arrow Connector 12"/>
          <p:cNvCxnSpPr>
            <a:cxnSpLocks noChangeShapeType="1"/>
          </p:cNvCxnSpPr>
          <p:nvPr/>
        </p:nvCxnSpPr>
        <p:spPr bwMode="auto">
          <a:xfrm>
            <a:off x="838200" y="6096000"/>
            <a:ext cx="38862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7" name="Straight Connector 21"/>
          <p:cNvCxnSpPr>
            <a:cxnSpLocks noChangeShapeType="1"/>
          </p:cNvCxnSpPr>
          <p:nvPr/>
        </p:nvCxnSpPr>
        <p:spPr bwMode="auto">
          <a:xfrm rot="5400000">
            <a:off x="1228725" y="6029325"/>
            <a:ext cx="1333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8" name="Straight Connector 23"/>
          <p:cNvCxnSpPr>
            <a:cxnSpLocks noChangeShapeType="1"/>
          </p:cNvCxnSpPr>
          <p:nvPr/>
        </p:nvCxnSpPr>
        <p:spPr bwMode="auto">
          <a:xfrm rot="5400000">
            <a:off x="2552700" y="6019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9" name="Straight Connector 25"/>
          <p:cNvCxnSpPr>
            <a:cxnSpLocks noChangeShapeType="1"/>
          </p:cNvCxnSpPr>
          <p:nvPr/>
        </p:nvCxnSpPr>
        <p:spPr bwMode="auto">
          <a:xfrm rot="5400000">
            <a:off x="3886200" y="6019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7120" name="TextBox 30"/>
          <p:cNvSpPr txBox="1">
            <a:spLocks noChangeArrowheads="1"/>
          </p:cNvSpPr>
          <p:nvPr/>
        </p:nvSpPr>
        <p:spPr bwMode="auto">
          <a:xfrm>
            <a:off x="1031875" y="60198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</a:t>
            </a:r>
          </a:p>
        </p:txBody>
      </p:sp>
      <p:sp>
        <p:nvSpPr>
          <p:cNvPr id="47121" name="TextBox 37"/>
          <p:cNvSpPr txBox="1">
            <a:spLocks noChangeArrowheads="1"/>
          </p:cNvSpPr>
          <p:nvPr/>
        </p:nvSpPr>
        <p:spPr bwMode="auto">
          <a:xfrm>
            <a:off x="2286000" y="6019800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100</a:t>
            </a:r>
          </a:p>
        </p:txBody>
      </p:sp>
      <p:sp>
        <p:nvSpPr>
          <p:cNvPr id="47122" name="TextBox 38"/>
          <p:cNvSpPr txBox="1">
            <a:spLocks noChangeArrowheads="1"/>
          </p:cNvSpPr>
          <p:nvPr/>
        </p:nvSpPr>
        <p:spPr bwMode="auto">
          <a:xfrm>
            <a:off x="3543300" y="6019800"/>
            <a:ext cx="80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1000</a:t>
            </a:r>
          </a:p>
        </p:txBody>
      </p:sp>
      <p:sp>
        <p:nvSpPr>
          <p:cNvPr id="47123" name="TextBox 41"/>
          <p:cNvSpPr txBox="1">
            <a:spLocks noChangeArrowheads="1"/>
          </p:cNvSpPr>
          <p:nvPr/>
        </p:nvSpPr>
        <p:spPr bwMode="auto">
          <a:xfrm>
            <a:off x="534988" y="525303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3</a:t>
            </a:r>
          </a:p>
        </p:txBody>
      </p:sp>
      <p:sp>
        <p:nvSpPr>
          <p:cNvPr id="47124" name="TextBox 42"/>
          <p:cNvSpPr txBox="1">
            <a:spLocks noChangeArrowheads="1"/>
          </p:cNvSpPr>
          <p:nvPr/>
        </p:nvSpPr>
        <p:spPr bwMode="auto">
          <a:xfrm>
            <a:off x="534988" y="395763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9</a:t>
            </a:r>
          </a:p>
        </p:txBody>
      </p:sp>
      <p:sp>
        <p:nvSpPr>
          <p:cNvPr id="47125" name="TextBox 43"/>
          <p:cNvSpPr txBox="1">
            <a:spLocks noChangeArrowheads="1"/>
          </p:cNvSpPr>
          <p:nvPr/>
        </p:nvSpPr>
        <p:spPr bwMode="auto">
          <a:xfrm>
            <a:off x="533400" y="46434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7126" name="TextBox 44"/>
          <p:cNvSpPr txBox="1">
            <a:spLocks noChangeArrowheads="1"/>
          </p:cNvSpPr>
          <p:nvPr/>
        </p:nvSpPr>
        <p:spPr bwMode="auto">
          <a:xfrm>
            <a:off x="381000" y="32766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12</a:t>
            </a:r>
          </a:p>
        </p:txBody>
      </p: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 flipV="1">
            <a:off x="1295400" y="3505200"/>
            <a:ext cx="2662238" cy="2057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1" name="Straight Connector 50"/>
          <p:cNvCxnSpPr>
            <a:cxnSpLocks noChangeShapeType="1"/>
          </p:cNvCxnSpPr>
          <p:nvPr/>
        </p:nvCxnSpPr>
        <p:spPr bwMode="auto">
          <a:xfrm flipV="1">
            <a:off x="838200" y="4495800"/>
            <a:ext cx="1828800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" name="Straight Connector 59"/>
          <p:cNvCxnSpPr>
            <a:cxnSpLocks noChangeShapeType="1"/>
          </p:cNvCxnSpPr>
          <p:nvPr/>
        </p:nvCxnSpPr>
        <p:spPr bwMode="auto">
          <a:xfrm flipV="1">
            <a:off x="2667000" y="44958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>
            <a:off x="838200" y="4495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5105400" y="1930400"/>
            <a:ext cx="4038600" cy="4927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 dirty="0">
                <a:latin typeface="News Gothic MT" charset="0"/>
                <a:cs typeface="Gill Sans" charset="0"/>
              </a:rPr>
              <a:t>Sea level rise </a:t>
            </a:r>
            <a:r>
              <a:rPr lang="en-US" sz="3200" b="1" dirty="0">
                <a:solidFill>
                  <a:srgbClr val="FF0000"/>
                </a:solidFill>
                <a:latin typeface="News Gothic MT" charset="0"/>
                <a:cs typeface="Gill Sans" charset="0"/>
              </a:rPr>
              <a:t>shifts the line </a:t>
            </a:r>
            <a:r>
              <a:rPr lang="en-US" sz="3200" b="1" dirty="0" smtClean="0">
                <a:solidFill>
                  <a:srgbClr val="FF0000"/>
                </a:solidFill>
                <a:latin typeface="News Gothic MT" charset="0"/>
                <a:cs typeface="Gill Sans" charset="0"/>
              </a:rPr>
              <a:t>up</a:t>
            </a:r>
          </a:p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 dirty="0" smtClean="0">
                <a:latin typeface="News Gothic MT" charset="0"/>
                <a:cs typeface="Gill Sans" charset="0"/>
              </a:rPr>
              <a:t>Floods of a given depth happen more often</a:t>
            </a:r>
            <a:endParaRPr lang="en-US" sz="3200" b="1" dirty="0">
              <a:latin typeface="News Gothic MT" charset="0"/>
            </a:endParaRPr>
          </a:p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 dirty="0">
                <a:latin typeface="News Gothic MT" charset="0"/>
                <a:cs typeface="Gill Sans" charset="0"/>
              </a:rPr>
              <a:t>What was a </a:t>
            </a:r>
            <a:r>
              <a:rPr lang="en-US" sz="3200" b="1" dirty="0" smtClean="0">
                <a:latin typeface="News Gothic MT" charset="0"/>
                <a:cs typeface="Gill Sans" charset="0"/>
              </a:rPr>
              <a:t/>
            </a:r>
            <a:br>
              <a:rPr lang="en-US" sz="3200" b="1" dirty="0" smtClean="0">
                <a:latin typeface="News Gothic MT" charset="0"/>
                <a:cs typeface="Gill Sans" charset="0"/>
              </a:rPr>
            </a:br>
            <a:r>
              <a:rPr lang="en-US" sz="3200" b="1" dirty="0" smtClean="0">
                <a:latin typeface="News Gothic MT" charset="0"/>
                <a:cs typeface="Gill Sans" charset="0"/>
              </a:rPr>
              <a:t>100</a:t>
            </a:r>
            <a:r>
              <a:rPr lang="en-US" sz="3200" b="1" dirty="0">
                <a:latin typeface="News Gothic MT" charset="0"/>
                <a:cs typeface="Gill Sans" charset="0"/>
              </a:rPr>
              <a:t>-year flood becomes a </a:t>
            </a:r>
            <a:r>
              <a:rPr lang="en-US" sz="3200" b="1" dirty="0" smtClean="0">
                <a:latin typeface="News Gothic MT" charset="0"/>
                <a:cs typeface="Gill Sans" charset="0"/>
              </a:rPr>
              <a:t/>
            </a:r>
            <a:br>
              <a:rPr lang="en-US" sz="3200" b="1" dirty="0" smtClean="0">
                <a:latin typeface="News Gothic MT" charset="0"/>
                <a:cs typeface="Gill Sans" charset="0"/>
              </a:rPr>
            </a:br>
            <a:r>
              <a:rPr lang="en-US" sz="3200" b="1" dirty="0" smtClean="0">
                <a:latin typeface="News Gothic MT" charset="0"/>
                <a:cs typeface="Gill Sans" charset="0"/>
              </a:rPr>
              <a:t>10</a:t>
            </a:r>
            <a:r>
              <a:rPr lang="en-US" sz="3200" b="1" dirty="0">
                <a:latin typeface="News Gothic MT" charset="0"/>
                <a:cs typeface="Gill Sans" charset="0"/>
              </a:rPr>
              <a:t>-year flood!</a:t>
            </a:r>
            <a:endParaRPr lang="en-US" sz="3200" b="1" dirty="0">
              <a:latin typeface="News Gothic MT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95600" y="4648200"/>
            <a:ext cx="1238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rgbClr val="FF0000"/>
                </a:solidFill>
              </a:rPr>
              <a:t>flooded</a:t>
            </a:r>
          </a:p>
          <a:p>
            <a:r>
              <a:rPr lang="en-US" i="1">
                <a:solidFill>
                  <a:srgbClr val="FF0000"/>
                </a:solidFill>
              </a:rPr>
              <a:t>subway </a:t>
            </a:r>
          </a:p>
          <a:p>
            <a:r>
              <a:rPr lang="en-US" i="1">
                <a:solidFill>
                  <a:srgbClr val="FF0000"/>
                </a:solidFill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38914340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1824E-6 -5.35094E-7 L 0.00452 -0.150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750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2501E-6 5.55942E-7 L -0.14172 5.55942E-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531"/>
            <a:ext cx="7646712" cy="683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01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nghai.1990-2012.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683"/>
            <a:ext cx="9154618" cy="5584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1447800"/>
          </a:xfrm>
        </p:spPr>
        <p:txBody>
          <a:bodyPr/>
          <a:lstStyle/>
          <a:p>
            <a:r>
              <a:rPr lang="en-US" dirty="0" smtClean="0"/>
              <a:t>Billions and Billions</a:t>
            </a:r>
            <a:br>
              <a:rPr lang="en-US" dirty="0" smtClean="0"/>
            </a:br>
            <a:r>
              <a:rPr lang="en-US" sz="4800" dirty="0" smtClean="0"/>
              <a:t>Shanghai 1991 and 2012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8500" y="1511300"/>
            <a:ext cx="7772400" cy="4572000"/>
          </a:xfrm>
        </p:spPr>
        <p:txBody>
          <a:bodyPr/>
          <a:lstStyle/>
          <a:p>
            <a:r>
              <a:rPr lang="en-US" dirty="0" smtClean="0"/>
              <a:t>Currently 7 billion people on Earth </a:t>
            </a:r>
            <a:br>
              <a:rPr lang="en-US" dirty="0" smtClean="0"/>
            </a:br>
            <a:r>
              <a:rPr lang="en-US" dirty="0" smtClean="0"/>
              <a:t>but only 1 billion use lots of energy</a:t>
            </a:r>
          </a:p>
          <a:p>
            <a:r>
              <a:rPr lang="en-US" dirty="0" smtClean="0"/>
              <a:t>Rapid development to 4 billion </a:t>
            </a:r>
            <a:br>
              <a:rPr lang="en-US" dirty="0" smtClean="0"/>
            </a:br>
            <a:r>
              <a:rPr lang="en-US" dirty="0" smtClean="0"/>
              <a:t>energy users over coming decades</a:t>
            </a:r>
          </a:p>
          <a:p>
            <a:r>
              <a:rPr lang="en-US" dirty="0" smtClean="0"/>
              <a:t>Population growth only 30% but </a:t>
            </a:r>
            <a:br>
              <a:rPr lang="en-US" dirty="0" smtClean="0"/>
            </a:br>
            <a:r>
              <a:rPr lang="en-US" dirty="0" smtClean="0"/>
              <a:t>energy growth 300% by 2100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4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7" descr="grap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792288"/>
            <a:ext cx="3925888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-34925" y="2312988"/>
            <a:ext cx="4403725" cy="36306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If China and India industrialize with coal,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rise to </a:t>
            </a:r>
            <a:r>
              <a:rPr lang="en-US" b="1" dirty="0" smtClean="0">
                <a:solidFill>
                  <a:srgbClr val="FF0000"/>
                </a:solidFill>
                <a:ea typeface="ＭＳ Ｐゴシック" charset="0"/>
              </a:rPr>
              <a:t>4x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preindustrial</a:t>
            </a:r>
          </a:p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Extra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last for </a:t>
            </a:r>
            <a:r>
              <a:rPr lang="en-US" b="1" dirty="0" smtClean="0">
                <a:solidFill>
                  <a:srgbClr val="FF0000"/>
                </a:solidFill>
                <a:ea typeface="ＭＳ Ｐゴシック" charset="0"/>
              </a:rPr>
              <a:t>thousands of years after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coal is gone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3488" y="6211669"/>
            <a:ext cx="719146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0000"/>
                </a:solidFill>
                <a:latin typeface="Arial Rounded MT Bold"/>
                <a:ea typeface="ＭＳ Ｐゴシック" charset="-128"/>
                <a:cs typeface="Arial Rounded MT Bold"/>
              </a:rPr>
              <a:t>Thermostat only turns one way!</a:t>
            </a:r>
            <a:endParaRPr lang="en-US" sz="3600" dirty="0">
              <a:solidFill>
                <a:srgbClr val="FF0000"/>
              </a:solidFill>
              <a:latin typeface="Arial Rounded MT Bold"/>
              <a:ea typeface="ＭＳ Ｐゴシック" charset="-128"/>
              <a:cs typeface="Arial Rounded MT Bold"/>
            </a:endParaRP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 rot="-5400000">
            <a:off x="3629819" y="2531269"/>
            <a:ext cx="16986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CO</a:t>
            </a:r>
            <a:r>
              <a:rPr lang="en-US" baseline="-25000">
                <a:latin typeface="Arial" charset="0"/>
                <a:cs typeface="Arial" charset="0"/>
              </a:rPr>
              <a:t>2</a:t>
            </a:r>
            <a:r>
              <a:rPr lang="en-US">
                <a:latin typeface="Arial" charset="0"/>
                <a:cs typeface="Arial" charset="0"/>
              </a:rPr>
              <a:t> (ppm)</a:t>
            </a:r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 rot="-5400000">
            <a:off x="4052094" y="4760119"/>
            <a:ext cx="1068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GtC/yr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 rot="-5400000">
            <a:off x="7313613" y="2771775"/>
            <a:ext cx="269081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Warming (Celsius) </a:t>
            </a:r>
          </a:p>
        </p:txBody>
      </p:sp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6065838" y="1985963"/>
            <a:ext cx="757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1726FF"/>
                </a:solidFill>
                <a:latin typeface="Arial" charset="0"/>
                <a:cs typeface="Arial" charset="0"/>
              </a:rPr>
              <a:t>CO</a:t>
            </a:r>
            <a:r>
              <a:rPr lang="en-US" baseline="-25000">
                <a:solidFill>
                  <a:srgbClr val="1726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5848" name="TextBox 9"/>
          <p:cNvSpPr txBox="1">
            <a:spLocks noChangeArrowheads="1"/>
          </p:cNvSpPr>
          <p:nvPr/>
        </p:nvSpPr>
        <p:spPr bwMode="auto">
          <a:xfrm>
            <a:off x="6686550" y="2611438"/>
            <a:ext cx="13525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warming</a:t>
            </a:r>
          </a:p>
        </p:txBody>
      </p:sp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6208713" y="5967413"/>
            <a:ext cx="7842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year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5302250" y="4186238"/>
            <a:ext cx="12620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you are</a:t>
            </a:r>
          </a:p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here</a:t>
            </a:r>
          </a:p>
        </p:txBody>
      </p:sp>
      <p:sp>
        <p:nvSpPr>
          <p:cNvPr id="35851" name="Oval 12"/>
          <p:cNvSpPr>
            <a:spLocks noChangeArrowheads="1"/>
          </p:cNvSpPr>
          <p:nvPr/>
        </p:nvSpPr>
        <p:spPr bwMode="auto">
          <a:xfrm>
            <a:off x="6335713" y="309562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Oval 13"/>
          <p:cNvSpPr>
            <a:spLocks noChangeArrowheads="1"/>
          </p:cNvSpPr>
          <p:nvPr/>
        </p:nvSpPr>
        <p:spPr bwMode="auto">
          <a:xfrm>
            <a:off x="6323013" y="5302250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35853" name="Oval 14"/>
          <p:cNvSpPr>
            <a:spLocks noChangeArrowheads="1"/>
          </p:cNvSpPr>
          <p:nvPr/>
        </p:nvSpPr>
        <p:spPr bwMode="auto">
          <a:xfrm>
            <a:off x="6329363" y="306387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5854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5565775" y="3514726"/>
            <a:ext cx="1062037" cy="582612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5" name="Straight Arrow Connector 21"/>
          <p:cNvCxnSpPr>
            <a:cxnSpLocks noChangeShapeType="1"/>
            <a:endCxn id="35852" idx="1"/>
          </p:cNvCxnSpPr>
          <p:nvPr/>
        </p:nvCxnSpPr>
        <p:spPr bwMode="auto">
          <a:xfrm rot="16200000" flipH="1">
            <a:off x="5957094" y="4936331"/>
            <a:ext cx="441325" cy="341313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0"/>
            <a:ext cx="8537575" cy="714375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Common Myth #2</a:t>
            </a:r>
          </a:p>
        </p:txBody>
      </p:sp>
      <p:sp>
        <p:nvSpPr>
          <p:cNvPr id="35857" name="Rectangle 2"/>
          <p:cNvSpPr txBox="1">
            <a:spLocks noChangeArrowheads="1"/>
          </p:cNvSpPr>
          <p:nvPr/>
        </p:nvSpPr>
        <p:spPr bwMode="auto">
          <a:xfrm>
            <a:off x="241300" y="830263"/>
            <a:ext cx="870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marL="573088" indent="-5334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ja-JP" altLang="en-US" sz="2800" i="1" dirty="0">
                <a:latin typeface="Arial Rounded MT Bold"/>
                <a:cs typeface="Arial Rounded MT Bold"/>
              </a:rPr>
              <a:t>“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When we reduce or stop burning fossil fuel, CO</a:t>
            </a:r>
            <a:r>
              <a:rPr lang="en-US" altLang="ja-JP" sz="2800" i="1" baseline="-20000" dirty="0">
                <a:latin typeface="Arial Rounded MT Bold"/>
                <a:cs typeface="Arial Rounded MT Bold"/>
              </a:rPr>
              <a:t>2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 will go away and things will go back to normal</a:t>
            </a:r>
            <a:r>
              <a:rPr lang="ja-JP" altLang="en-US" sz="2800" i="1" dirty="0">
                <a:latin typeface="Arial Rounded MT Bold"/>
                <a:cs typeface="Arial Rounded MT Bold"/>
              </a:rPr>
              <a:t>”</a:t>
            </a:r>
            <a:endParaRPr lang="en-US" sz="2800" i="1" dirty="0">
              <a:latin typeface="Arial Rounded MT Bold"/>
              <a:cs typeface="Arial Rounded MT Bold"/>
            </a:endParaRPr>
          </a:p>
        </p:txBody>
      </p:sp>
      <p:sp>
        <p:nvSpPr>
          <p:cNvPr id="35858" name="TextBox 9"/>
          <p:cNvSpPr txBox="1">
            <a:spLocks noChangeArrowheads="1"/>
          </p:cNvSpPr>
          <p:nvPr/>
        </p:nvSpPr>
        <p:spPr bwMode="auto">
          <a:xfrm>
            <a:off x="6989763" y="4449763"/>
            <a:ext cx="1662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emissions</a:t>
            </a:r>
          </a:p>
        </p:txBody>
      </p:sp>
    </p:spTree>
    <p:extLst>
      <p:ext uri="{BB962C8B-B14F-4D97-AF65-F5344CB8AC3E}">
        <p14:creationId xmlns:p14="http://schemas.microsoft.com/office/powerpoint/2010/main" val="129756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" y="0"/>
            <a:ext cx="8128000" cy="671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54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Global warming will 	cause more coastal 	flooding because </a:t>
            </a:r>
            <a:r>
              <a:rPr lang="is-IS" sz="54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…</a:t>
            </a:r>
            <a:endParaRPr lang="en-US" sz="5400" dirty="0" smtClean="0">
              <a:solidFill>
                <a:srgbClr val="0000FF"/>
              </a:solidFill>
              <a:latin typeface="Arial Rounded MT Bold"/>
              <a:cs typeface="Arial Rounded MT Bold"/>
            </a:endParaRPr>
          </a:p>
          <a:p>
            <a:pPr marL="1371600" lvl="1" indent="-914400">
              <a:spcBef>
                <a:spcPts val="2000"/>
              </a:spcBef>
              <a:buAutoNum type="alphaLcParenBoth"/>
            </a:pPr>
            <a:r>
              <a:rPr lang="en-US" sz="3600" dirty="0" smtClean="0">
                <a:latin typeface="Arial Rounded MT Bold"/>
                <a:cs typeface="Arial Rounded MT Bold"/>
              </a:rPr>
              <a:t>There will be more hurricanes</a:t>
            </a:r>
          </a:p>
          <a:p>
            <a:pPr marL="1371600" lvl="1" indent="-914400">
              <a:buAutoNum type="alphaLcParenBoth"/>
            </a:pPr>
            <a:r>
              <a:rPr lang="en-US" sz="3600" dirty="0" smtClean="0">
                <a:latin typeface="Arial Rounded MT Bold"/>
                <a:cs typeface="Arial Rounded MT Bold"/>
              </a:rPr>
              <a:t>Storm surge will reach higher because of sea-level rise</a:t>
            </a:r>
            <a:endParaRPr lang="en-US" sz="3600" dirty="0">
              <a:latin typeface="Arial Rounded MT Bold"/>
              <a:cs typeface="Arial Rounded MT Bold"/>
            </a:endParaRPr>
          </a:p>
          <a:p>
            <a:pPr marL="1371600" lvl="1" indent="-914400">
              <a:buAutoNum type="alphaLcParenBoth"/>
            </a:pPr>
            <a:r>
              <a:rPr lang="en-US" sz="3600" dirty="0" smtClean="0">
                <a:latin typeface="Arial Rounded MT Bold"/>
                <a:cs typeface="Arial Rounded MT Bold"/>
              </a:rPr>
              <a:t>The land will sink</a:t>
            </a:r>
          </a:p>
          <a:p>
            <a:pPr marL="1371600" lvl="1" indent="-914400">
              <a:buFontTx/>
              <a:buAutoNum type="alphaLcParenBoth"/>
            </a:pPr>
            <a:r>
              <a:rPr lang="en-US" sz="3600" dirty="0" smtClean="0">
                <a:latin typeface="Arial Rounded MT Bold"/>
                <a:cs typeface="Arial Rounded MT Bold"/>
              </a:rPr>
              <a:t>Stronger winds will make bigger waves </a:t>
            </a:r>
            <a:endParaRPr lang="en-US" sz="36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760125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269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1119188" y="5305425"/>
            <a:ext cx="26289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8130" name="Freeform 3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1" name="Line 4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2" name="Text Box 5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48133" name="Rectangle 6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48134" name="Line 7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Line 8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Line 9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10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Line 11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9" name="Line 12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0" name="Line 13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1" name="Freeform 14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2" name="Freeform 15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3" name="Line 16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4" name="Freeform 17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5" name="Freeform 18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6" name="Freeform 19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7" name="Freeform 20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8" name="Freeform 21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9" name="Freeform 22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0" name="Freeform 23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1" name="Freeform 24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2" name="Line 25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3" name="Line 26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4" name="Line 27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5" name="Line 28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6" name="Line 29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7" name="Freeform 30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8" name="Freeform 31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9" name="Freeform 32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0" name="Freeform 33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1" name="Freeform 34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2" name="Line 35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3" name="Freeform 36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4" name="Freeform 37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5" name="Freeform 38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6" name="Freeform 39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7" name="Freeform 40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8" name="Freeform 41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9" name="Freeform 42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0" name="Freeform 43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1" name="Freeform 44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2" name="Freeform 45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3" name="Freeform 46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4" name="Freeform 47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5" name="Line 48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6" name="Line 49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7" name="Freeform 50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8" name="Freeform 51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9" name="Freeform 52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0" name="Freeform 53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1" name="Freeform 54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2" name="Freeform 55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3" name="Freeform 56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4" name="Freeform 57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5" name="Line 58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6" name="Line 59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7" name="Rectangle 60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48188" name="Rectangle 61"/>
          <p:cNvSpPr>
            <a:spLocks noChangeArrowheads="1"/>
          </p:cNvSpPr>
          <p:nvPr/>
        </p:nvSpPr>
        <p:spPr bwMode="auto">
          <a:xfrm>
            <a:off x="747713" y="3552825"/>
            <a:ext cx="24249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 dirty="0" smtClean="0">
                <a:solidFill>
                  <a:srgbClr val="000000"/>
                </a:solidFill>
                <a:latin typeface="Arial" charset="0"/>
              </a:rPr>
              <a:t>10</a:t>
            </a:r>
            <a:endParaRPr lang="en-US" sz="2000" dirty="0">
              <a:latin typeface="Arial" charset="0"/>
            </a:endParaRPr>
          </a:p>
        </p:txBody>
      </p:sp>
      <p:sp>
        <p:nvSpPr>
          <p:cNvPr id="48189" name="Rectangle 62"/>
          <p:cNvSpPr>
            <a:spLocks noChangeArrowheads="1"/>
          </p:cNvSpPr>
          <p:nvPr/>
        </p:nvSpPr>
        <p:spPr bwMode="auto">
          <a:xfrm>
            <a:off x="700088" y="1479550"/>
            <a:ext cx="24249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 dirty="0" smtClean="0">
                <a:solidFill>
                  <a:srgbClr val="000000"/>
                </a:solidFill>
                <a:latin typeface="Arial" charset="0"/>
              </a:rPr>
              <a:t>20</a:t>
            </a:r>
            <a:endParaRPr lang="en-US" sz="2000" dirty="0">
              <a:latin typeface="Arial" charset="0"/>
            </a:endParaRPr>
          </a:p>
        </p:txBody>
      </p:sp>
      <p:sp>
        <p:nvSpPr>
          <p:cNvPr id="48190" name="Rectangle 63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48191" name="Rectangle 64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48192" name="Rectangle 65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48193" name="Rectangle 66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48194" name="Freeform 67"/>
          <p:cNvSpPr>
            <a:spLocks/>
          </p:cNvSpPr>
          <p:nvPr/>
        </p:nvSpPr>
        <p:spPr bwMode="auto">
          <a:xfrm>
            <a:off x="1128713" y="3694113"/>
            <a:ext cx="2476500" cy="1611312"/>
          </a:xfrm>
          <a:custGeom>
            <a:avLst/>
            <a:gdLst>
              <a:gd name="T0" fmla="*/ 2147483647 w 1560"/>
              <a:gd name="T1" fmla="*/ 2147483647 h 1015"/>
              <a:gd name="T2" fmla="*/ 2147483647 w 1560"/>
              <a:gd name="T3" fmla="*/ 2147483647 h 1015"/>
              <a:gd name="T4" fmla="*/ 2147483647 w 1560"/>
              <a:gd name="T5" fmla="*/ 2147483647 h 1015"/>
              <a:gd name="T6" fmla="*/ 2147483647 w 1560"/>
              <a:gd name="T7" fmla="*/ 2147483647 h 1015"/>
              <a:gd name="T8" fmla="*/ 2147483647 w 1560"/>
              <a:gd name="T9" fmla="*/ 2147483647 h 1015"/>
              <a:gd name="T10" fmla="*/ 2147483647 w 1560"/>
              <a:gd name="T11" fmla="*/ 2147483647 h 1015"/>
              <a:gd name="T12" fmla="*/ 2147483647 w 1560"/>
              <a:gd name="T13" fmla="*/ 2147483647 h 1015"/>
              <a:gd name="T14" fmla="*/ 2147483647 w 1560"/>
              <a:gd name="T15" fmla="*/ 2147483647 h 1015"/>
              <a:gd name="T16" fmla="*/ 2147483647 w 1560"/>
              <a:gd name="T17" fmla="*/ 2147483647 h 1015"/>
              <a:gd name="T18" fmla="*/ 2147483647 w 1560"/>
              <a:gd name="T19" fmla="*/ 2147483647 h 1015"/>
              <a:gd name="T20" fmla="*/ 2147483647 w 1560"/>
              <a:gd name="T21" fmla="*/ 2147483647 h 1015"/>
              <a:gd name="T22" fmla="*/ 2147483647 w 1560"/>
              <a:gd name="T23" fmla="*/ 2147483647 h 1015"/>
              <a:gd name="T24" fmla="*/ 2147483647 w 1560"/>
              <a:gd name="T25" fmla="*/ 2147483647 h 1015"/>
              <a:gd name="T26" fmla="*/ 2147483647 w 1560"/>
              <a:gd name="T27" fmla="*/ 2147483647 h 1015"/>
              <a:gd name="T28" fmla="*/ 2147483647 w 1560"/>
              <a:gd name="T29" fmla="*/ 2147483647 h 1015"/>
              <a:gd name="T30" fmla="*/ 2147483647 w 1560"/>
              <a:gd name="T31" fmla="*/ 2147483647 h 1015"/>
              <a:gd name="T32" fmla="*/ 2147483647 w 1560"/>
              <a:gd name="T33" fmla="*/ 2147483647 h 1015"/>
              <a:gd name="T34" fmla="*/ 2147483647 w 1560"/>
              <a:gd name="T35" fmla="*/ 2147483647 h 1015"/>
              <a:gd name="T36" fmla="*/ 2147483647 w 1560"/>
              <a:gd name="T37" fmla="*/ 2147483647 h 1015"/>
              <a:gd name="T38" fmla="*/ 2147483647 w 1560"/>
              <a:gd name="T39" fmla="*/ 2147483647 h 1015"/>
              <a:gd name="T40" fmla="*/ 2147483647 w 1560"/>
              <a:gd name="T41" fmla="*/ 2147483647 h 1015"/>
              <a:gd name="T42" fmla="*/ 2147483647 w 1560"/>
              <a:gd name="T43" fmla="*/ 2147483647 h 1015"/>
              <a:gd name="T44" fmla="*/ 2147483647 w 1560"/>
              <a:gd name="T45" fmla="*/ 2147483647 h 1015"/>
              <a:gd name="T46" fmla="*/ 2147483647 w 1560"/>
              <a:gd name="T47" fmla="*/ 2147483647 h 1015"/>
              <a:gd name="T48" fmla="*/ 2147483647 w 1560"/>
              <a:gd name="T49" fmla="*/ 2147483647 h 1015"/>
              <a:gd name="T50" fmla="*/ 2147483647 w 1560"/>
              <a:gd name="T51" fmla="*/ 2147483647 h 1015"/>
              <a:gd name="T52" fmla="*/ 2147483647 w 1560"/>
              <a:gd name="T53" fmla="*/ 2147483647 h 1015"/>
              <a:gd name="T54" fmla="*/ 2147483647 w 1560"/>
              <a:gd name="T55" fmla="*/ 2147483647 h 1015"/>
              <a:gd name="T56" fmla="*/ 2147483647 w 1560"/>
              <a:gd name="T57" fmla="*/ 2147483647 h 1015"/>
              <a:gd name="T58" fmla="*/ 2147483647 w 1560"/>
              <a:gd name="T59" fmla="*/ 2147483647 h 1015"/>
              <a:gd name="T60" fmla="*/ 2147483647 w 1560"/>
              <a:gd name="T61" fmla="*/ 2147483647 h 1015"/>
              <a:gd name="T62" fmla="*/ 2147483647 w 1560"/>
              <a:gd name="T63" fmla="*/ 2147483647 h 1015"/>
              <a:gd name="T64" fmla="*/ 2147483647 w 1560"/>
              <a:gd name="T65" fmla="*/ 2147483647 h 1015"/>
              <a:gd name="T66" fmla="*/ 2147483647 w 1560"/>
              <a:gd name="T67" fmla="*/ 2147483647 h 1015"/>
              <a:gd name="T68" fmla="*/ 2147483647 w 1560"/>
              <a:gd name="T69" fmla="*/ 2147483647 h 1015"/>
              <a:gd name="T70" fmla="*/ 2147483647 w 1560"/>
              <a:gd name="T71" fmla="*/ 2147483647 h 1015"/>
              <a:gd name="T72" fmla="*/ 2147483647 w 1560"/>
              <a:gd name="T73" fmla="*/ 2147483647 h 1015"/>
              <a:gd name="T74" fmla="*/ 2147483647 w 1560"/>
              <a:gd name="T75" fmla="*/ 2147483647 h 1015"/>
              <a:gd name="T76" fmla="*/ 2147483647 w 1560"/>
              <a:gd name="T77" fmla="*/ 2147483647 h 1015"/>
              <a:gd name="T78" fmla="*/ 2147483647 w 1560"/>
              <a:gd name="T79" fmla="*/ 2147483647 h 1015"/>
              <a:gd name="T80" fmla="*/ 2147483647 w 1560"/>
              <a:gd name="T81" fmla="*/ 2147483647 h 1015"/>
              <a:gd name="T82" fmla="*/ 2147483647 w 1560"/>
              <a:gd name="T83" fmla="*/ 0 h 10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60"/>
              <a:gd name="T127" fmla="*/ 0 h 1015"/>
              <a:gd name="T128" fmla="*/ 1560 w 1560"/>
              <a:gd name="T129" fmla="*/ 1015 h 10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60" h="1015">
                <a:moveTo>
                  <a:pt x="0" y="1015"/>
                </a:moveTo>
                <a:cubicBezTo>
                  <a:pt x="12" y="1009"/>
                  <a:pt x="24" y="1003"/>
                  <a:pt x="35" y="999"/>
                </a:cubicBezTo>
                <a:cubicBezTo>
                  <a:pt x="46" y="995"/>
                  <a:pt x="58" y="991"/>
                  <a:pt x="66" y="990"/>
                </a:cubicBezTo>
                <a:cubicBezTo>
                  <a:pt x="74" y="989"/>
                  <a:pt x="79" y="993"/>
                  <a:pt x="86" y="993"/>
                </a:cubicBezTo>
                <a:cubicBezTo>
                  <a:pt x="93" y="993"/>
                  <a:pt x="98" y="997"/>
                  <a:pt x="107" y="990"/>
                </a:cubicBezTo>
                <a:cubicBezTo>
                  <a:pt x="116" y="983"/>
                  <a:pt x="131" y="959"/>
                  <a:pt x="138" y="951"/>
                </a:cubicBezTo>
                <a:cubicBezTo>
                  <a:pt x="145" y="943"/>
                  <a:pt x="146" y="945"/>
                  <a:pt x="150" y="942"/>
                </a:cubicBezTo>
                <a:cubicBezTo>
                  <a:pt x="154" y="939"/>
                  <a:pt x="160" y="938"/>
                  <a:pt x="165" y="934"/>
                </a:cubicBezTo>
                <a:cubicBezTo>
                  <a:pt x="170" y="930"/>
                  <a:pt x="173" y="922"/>
                  <a:pt x="180" y="919"/>
                </a:cubicBezTo>
                <a:cubicBezTo>
                  <a:pt x="187" y="916"/>
                  <a:pt x="201" y="917"/>
                  <a:pt x="210" y="915"/>
                </a:cubicBezTo>
                <a:cubicBezTo>
                  <a:pt x="219" y="913"/>
                  <a:pt x="227" y="910"/>
                  <a:pt x="233" y="907"/>
                </a:cubicBezTo>
                <a:cubicBezTo>
                  <a:pt x="239" y="904"/>
                  <a:pt x="244" y="899"/>
                  <a:pt x="249" y="895"/>
                </a:cubicBezTo>
                <a:cubicBezTo>
                  <a:pt x="254" y="891"/>
                  <a:pt x="258" y="889"/>
                  <a:pt x="263" y="885"/>
                </a:cubicBezTo>
                <a:cubicBezTo>
                  <a:pt x="268" y="881"/>
                  <a:pt x="273" y="871"/>
                  <a:pt x="278" y="868"/>
                </a:cubicBezTo>
                <a:cubicBezTo>
                  <a:pt x="283" y="865"/>
                  <a:pt x="288" y="868"/>
                  <a:pt x="294" y="867"/>
                </a:cubicBezTo>
                <a:cubicBezTo>
                  <a:pt x="300" y="866"/>
                  <a:pt x="307" y="865"/>
                  <a:pt x="312" y="864"/>
                </a:cubicBezTo>
                <a:cubicBezTo>
                  <a:pt x="317" y="863"/>
                  <a:pt x="322" y="861"/>
                  <a:pt x="327" y="858"/>
                </a:cubicBezTo>
                <a:cubicBezTo>
                  <a:pt x="332" y="855"/>
                  <a:pt x="339" y="851"/>
                  <a:pt x="345" y="847"/>
                </a:cubicBezTo>
                <a:cubicBezTo>
                  <a:pt x="351" y="843"/>
                  <a:pt x="356" y="840"/>
                  <a:pt x="366" y="831"/>
                </a:cubicBezTo>
                <a:cubicBezTo>
                  <a:pt x="376" y="822"/>
                  <a:pt x="394" y="802"/>
                  <a:pt x="404" y="793"/>
                </a:cubicBezTo>
                <a:cubicBezTo>
                  <a:pt x="414" y="784"/>
                  <a:pt x="418" y="785"/>
                  <a:pt x="426" y="778"/>
                </a:cubicBezTo>
                <a:cubicBezTo>
                  <a:pt x="434" y="771"/>
                  <a:pt x="443" y="758"/>
                  <a:pt x="452" y="751"/>
                </a:cubicBezTo>
                <a:cubicBezTo>
                  <a:pt x="461" y="744"/>
                  <a:pt x="471" y="743"/>
                  <a:pt x="482" y="735"/>
                </a:cubicBezTo>
                <a:cubicBezTo>
                  <a:pt x="493" y="727"/>
                  <a:pt x="506" y="713"/>
                  <a:pt x="516" y="703"/>
                </a:cubicBezTo>
                <a:cubicBezTo>
                  <a:pt x="526" y="693"/>
                  <a:pt x="536" y="685"/>
                  <a:pt x="543" y="675"/>
                </a:cubicBezTo>
                <a:cubicBezTo>
                  <a:pt x="550" y="665"/>
                  <a:pt x="550" y="656"/>
                  <a:pt x="557" y="646"/>
                </a:cubicBezTo>
                <a:cubicBezTo>
                  <a:pt x="564" y="636"/>
                  <a:pt x="578" y="624"/>
                  <a:pt x="587" y="616"/>
                </a:cubicBezTo>
                <a:cubicBezTo>
                  <a:pt x="596" y="608"/>
                  <a:pt x="602" y="606"/>
                  <a:pt x="609" y="598"/>
                </a:cubicBezTo>
                <a:cubicBezTo>
                  <a:pt x="616" y="590"/>
                  <a:pt x="622" y="578"/>
                  <a:pt x="629" y="568"/>
                </a:cubicBezTo>
                <a:cubicBezTo>
                  <a:pt x="636" y="558"/>
                  <a:pt x="645" y="544"/>
                  <a:pt x="651" y="538"/>
                </a:cubicBezTo>
                <a:cubicBezTo>
                  <a:pt x="657" y="532"/>
                  <a:pt x="662" y="535"/>
                  <a:pt x="668" y="534"/>
                </a:cubicBezTo>
                <a:cubicBezTo>
                  <a:pt x="674" y="533"/>
                  <a:pt x="681" y="533"/>
                  <a:pt x="689" y="534"/>
                </a:cubicBezTo>
                <a:cubicBezTo>
                  <a:pt x="697" y="535"/>
                  <a:pt x="710" y="542"/>
                  <a:pt x="717" y="540"/>
                </a:cubicBezTo>
                <a:cubicBezTo>
                  <a:pt x="724" y="538"/>
                  <a:pt x="724" y="527"/>
                  <a:pt x="729" y="520"/>
                </a:cubicBezTo>
                <a:cubicBezTo>
                  <a:pt x="734" y="513"/>
                  <a:pt x="740" y="504"/>
                  <a:pt x="747" y="496"/>
                </a:cubicBezTo>
                <a:cubicBezTo>
                  <a:pt x="754" y="488"/>
                  <a:pt x="766" y="480"/>
                  <a:pt x="774" y="474"/>
                </a:cubicBezTo>
                <a:cubicBezTo>
                  <a:pt x="782" y="468"/>
                  <a:pt x="790" y="466"/>
                  <a:pt x="797" y="459"/>
                </a:cubicBezTo>
                <a:cubicBezTo>
                  <a:pt x="804" y="452"/>
                  <a:pt x="811" y="437"/>
                  <a:pt x="815" y="430"/>
                </a:cubicBezTo>
                <a:cubicBezTo>
                  <a:pt x="819" y="423"/>
                  <a:pt x="820" y="422"/>
                  <a:pt x="824" y="418"/>
                </a:cubicBezTo>
                <a:cubicBezTo>
                  <a:pt x="828" y="414"/>
                  <a:pt x="832" y="407"/>
                  <a:pt x="837" y="406"/>
                </a:cubicBezTo>
                <a:cubicBezTo>
                  <a:pt x="842" y="405"/>
                  <a:pt x="849" y="408"/>
                  <a:pt x="855" y="412"/>
                </a:cubicBezTo>
                <a:cubicBezTo>
                  <a:pt x="861" y="416"/>
                  <a:pt x="869" y="425"/>
                  <a:pt x="876" y="430"/>
                </a:cubicBezTo>
                <a:cubicBezTo>
                  <a:pt x="883" y="435"/>
                  <a:pt x="890" y="442"/>
                  <a:pt x="896" y="445"/>
                </a:cubicBezTo>
                <a:cubicBezTo>
                  <a:pt x="902" y="448"/>
                  <a:pt x="908" y="447"/>
                  <a:pt x="915" y="448"/>
                </a:cubicBezTo>
                <a:cubicBezTo>
                  <a:pt x="922" y="449"/>
                  <a:pt x="933" y="453"/>
                  <a:pt x="939" y="453"/>
                </a:cubicBezTo>
                <a:cubicBezTo>
                  <a:pt x="945" y="453"/>
                  <a:pt x="949" y="454"/>
                  <a:pt x="954" y="451"/>
                </a:cubicBezTo>
                <a:cubicBezTo>
                  <a:pt x="959" y="448"/>
                  <a:pt x="966" y="441"/>
                  <a:pt x="971" y="435"/>
                </a:cubicBezTo>
                <a:cubicBezTo>
                  <a:pt x="976" y="429"/>
                  <a:pt x="980" y="423"/>
                  <a:pt x="984" y="418"/>
                </a:cubicBezTo>
                <a:cubicBezTo>
                  <a:pt x="988" y="413"/>
                  <a:pt x="989" y="410"/>
                  <a:pt x="993" y="406"/>
                </a:cubicBezTo>
                <a:cubicBezTo>
                  <a:pt x="997" y="402"/>
                  <a:pt x="1006" y="397"/>
                  <a:pt x="1011" y="393"/>
                </a:cubicBezTo>
                <a:cubicBezTo>
                  <a:pt x="1016" y="389"/>
                  <a:pt x="1020" y="384"/>
                  <a:pt x="1026" y="379"/>
                </a:cubicBezTo>
                <a:cubicBezTo>
                  <a:pt x="1032" y="374"/>
                  <a:pt x="1040" y="365"/>
                  <a:pt x="1047" y="360"/>
                </a:cubicBezTo>
                <a:cubicBezTo>
                  <a:pt x="1054" y="355"/>
                  <a:pt x="1061" y="352"/>
                  <a:pt x="1067" y="346"/>
                </a:cubicBezTo>
                <a:cubicBezTo>
                  <a:pt x="1073" y="340"/>
                  <a:pt x="1079" y="329"/>
                  <a:pt x="1085" y="322"/>
                </a:cubicBezTo>
                <a:cubicBezTo>
                  <a:pt x="1091" y="315"/>
                  <a:pt x="1098" y="308"/>
                  <a:pt x="1106" y="303"/>
                </a:cubicBezTo>
                <a:cubicBezTo>
                  <a:pt x="1114" y="298"/>
                  <a:pt x="1126" y="293"/>
                  <a:pt x="1134" y="289"/>
                </a:cubicBezTo>
                <a:cubicBezTo>
                  <a:pt x="1142" y="285"/>
                  <a:pt x="1149" y="282"/>
                  <a:pt x="1154" y="279"/>
                </a:cubicBezTo>
                <a:cubicBezTo>
                  <a:pt x="1159" y="276"/>
                  <a:pt x="1161" y="271"/>
                  <a:pt x="1164" y="268"/>
                </a:cubicBezTo>
                <a:cubicBezTo>
                  <a:pt x="1167" y="265"/>
                  <a:pt x="1169" y="261"/>
                  <a:pt x="1173" y="261"/>
                </a:cubicBezTo>
                <a:cubicBezTo>
                  <a:pt x="1177" y="261"/>
                  <a:pt x="1184" y="264"/>
                  <a:pt x="1190" y="267"/>
                </a:cubicBezTo>
                <a:cubicBezTo>
                  <a:pt x="1196" y="270"/>
                  <a:pt x="1204" y="277"/>
                  <a:pt x="1212" y="279"/>
                </a:cubicBezTo>
                <a:cubicBezTo>
                  <a:pt x="1220" y="281"/>
                  <a:pt x="1229" y="280"/>
                  <a:pt x="1238" y="277"/>
                </a:cubicBezTo>
                <a:cubicBezTo>
                  <a:pt x="1247" y="274"/>
                  <a:pt x="1258" y="264"/>
                  <a:pt x="1265" y="259"/>
                </a:cubicBezTo>
                <a:cubicBezTo>
                  <a:pt x="1272" y="254"/>
                  <a:pt x="1278" y="253"/>
                  <a:pt x="1283" y="249"/>
                </a:cubicBezTo>
                <a:cubicBezTo>
                  <a:pt x="1288" y="245"/>
                  <a:pt x="1291" y="243"/>
                  <a:pt x="1296" y="238"/>
                </a:cubicBezTo>
                <a:cubicBezTo>
                  <a:pt x="1301" y="233"/>
                  <a:pt x="1309" y="226"/>
                  <a:pt x="1313" y="220"/>
                </a:cubicBezTo>
                <a:cubicBezTo>
                  <a:pt x="1317" y="214"/>
                  <a:pt x="1319" y="209"/>
                  <a:pt x="1323" y="204"/>
                </a:cubicBezTo>
                <a:cubicBezTo>
                  <a:pt x="1327" y="199"/>
                  <a:pt x="1331" y="193"/>
                  <a:pt x="1335" y="189"/>
                </a:cubicBezTo>
                <a:cubicBezTo>
                  <a:pt x="1339" y="185"/>
                  <a:pt x="1345" y="183"/>
                  <a:pt x="1349" y="180"/>
                </a:cubicBezTo>
                <a:cubicBezTo>
                  <a:pt x="1353" y="177"/>
                  <a:pt x="1355" y="174"/>
                  <a:pt x="1359" y="174"/>
                </a:cubicBezTo>
                <a:cubicBezTo>
                  <a:pt x="1363" y="174"/>
                  <a:pt x="1371" y="177"/>
                  <a:pt x="1376" y="178"/>
                </a:cubicBezTo>
                <a:cubicBezTo>
                  <a:pt x="1381" y="179"/>
                  <a:pt x="1386" y="181"/>
                  <a:pt x="1392" y="181"/>
                </a:cubicBezTo>
                <a:cubicBezTo>
                  <a:pt x="1398" y="181"/>
                  <a:pt x="1407" y="182"/>
                  <a:pt x="1413" y="180"/>
                </a:cubicBezTo>
                <a:cubicBezTo>
                  <a:pt x="1419" y="178"/>
                  <a:pt x="1423" y="172"/>
                  <a:pt x="1427" y="168"/>
                </a:cubicBezTo>
                <a:cubicBezTo>
                  <a:pt x="1431" y="164"/>
                  <a:pt x="1434" y="158"/>
                  <a:pt x="1439" y="154"/>
                </a:cubicBezTo>
                <a:cubicBezTo>
                  <a:pt x="1444" y="150"/>
                  <a:pt x="1450" y="147"/>
                  <a:pt x="1455" y="144"/>
                </a:cubicBezTo>
                <a:cubicBezTo>
                  <a:pt x="1460" y="141"/>
                  <a:pt x="1464" y="138"/>
                  <a:pt x="1470" y="135"/>
                </a:cubicBezTo>
                <a:cubicBezTo>
                  <a:pt x="1476" y="132"/>
                  <a:pt x="1484" y="132"/>
                  <a:pt x="1490" y="126"/>
                </a:cubicBezTo>
                <a:cubicBezTo>
                  <a:pt x="1496" y="120"/>
                  <a:pt x="1503" y="108"/>
                  <a:pt x="1508" y="100"/>
                </a:cubicBezTo>
                <a:cubicBezTo>
                  <a:pt x="1513" y="92"/>
                  <a:pt x="1516" y="84"/>
                  <a:pt x="1520" y="76"/>
                </a:cubicBezTo>
                <a:cubicBezTo>
                  <a:pt x="1524" y="68"/>
                  <a:pt x="1528" y="62"/>
                  <a:pt x="1532" y="54"/>
                </a:cubicBezTo>
                <a:cubicBezTo>
                  <a:pt x="1536" y="46"/>
                  <a:pt x="1542" y="34"/>
                  <a:pt x="1545" y="27"/>
                </a:cubicBezTo>
                <a:cubicBezTo>
                  <a:pt x="1548" y="20"/>
                  <a:pt x="1549" y="17"/>
                  <a:pt x="1551" y="13"/>
                </a:cubicBezTo>
                <a:cubicBezTo>
                  <a:pt x="1553" y="9"/>
                  <a:pt x="1558" y="3"/>
                  <a:pt x="1560" y="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5" name="Line 68"/>
          <p:cNvSpPr>
            <a:spLocks noChangeShapeType="1"/>
          </p:cNvSpPr>
          <p:nvPr/>
        </p:nvSpPr>
        <p:spPr bwMode="auto">
          <a:xfrm flipV="1">
            <a:off x="3725863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6" name="Line 69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7" name="Line 70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8" name="Line 72"/>
          <p:cNvSpPr>
            <a:spLocks noChangeShapeType="1"/>
          </p:cNvSpPr>
          <p:nvPr/>
        </p:nvSpPr>
        <p:spPr bwMode="auto">
          <a:xfrm flipV="1">
            <a:off x="3606800" y="3632200"/>
            <a:ext cx="114300" cy="762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481" name="Rectangle 73"/>
          <p:cNvSpPr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Historical Emissions</a:t>
            </a:r>
          </a:p>
        </p:txBody>
      </p:sp>
      <p:pic>
        <p:nvPicPr>
          <p:cNvPr id="4820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452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47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7"/>
          <p:cNvSpPr/>
          <p:nvPr/>
        </p:nvSpPr>
        <p:spPr bwMode="auto">
          <a:xfrm rot="16200000">
            <a:off x="3046476" y="2306064"/>
            <a:ext cx="3769406" cy="2283519"/>
          </a:xfrm>
          <a:prstGeom prst="triangle">
            <a:avLst>
              <a:gd name="adj" fmla="val 45345"/>
            </a:avLst>
          </a:prstGeom>
          <a:solidFill>
            <a:srgbClr val="99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Right Triangle 1"/>
          <p:cNvSpPr/>
          <p:nvPr/>
        </p:nvSpPr>
        <p:spPr bwMode="auto">
          <a:xfrm>
            <a:off x="3760987" y="3647287"/>
            <a:ext cx="2295667" cy="1693384"/>
          </a:xfrm>
          <a:prstGeom prst="rtTriangle">
            <a:avLst/>
          </a:prstGeom>
          <a:solidFill>
            <a:srgbClr val="66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0177" name="Text Box 3"/>
          <p:cNvSpPr txBox="1">
            <a:spLocks noChangeArrowheads="1"/>
          </p:cNvSpPr>
          <p:nvPr/>
        </p:nvSpPr>
        <p:spPr bwMode="auto">
          <a:xfrm>
            <a:off x="586128" y="4711700"/>
            <a:ext cx="31557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 smtClean="0">
                <a:latin typeface="Arial" charset="0"/>
              </a:rPr>
              <a:t>2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1119188" y="5324389"/>
            <a:ext cx="4921184" cy="419186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180" name="Freeform 6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Line 7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Text Box 11"/>
          <p:cNvSpPr txBox="1">
            <a:spLocks noChangeAspect="1" noChangeArrowheads="1"/>
          </p:cNvSpPr>
          <p:nvPr/>
        </p:nvSpPr>
        <p:spPr bwMode="auto">
          <a:xfrm>
            <a:off x="6435042" y="4905593"/>
            <a:ext cx="16730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Arial" charset="0"/>
              </a:rPr>
              <a:t>Goal: 80% reduction in 50 years</a:t>
            </a:r>
            <a:endParaRPr lang="en-US" sz="1200" b="1" dirty="0">
              <a:latin typeface="Arial" charset="0"/>
            </a:endParaRPr>
          </a:p>
        </p:txBody>
      </p:sp>
      <p:sp>
        <p:nvSpPr>
          <p:cNvPr id="50186" name="Line 12"/>
          <p:cNvSpPr>
            <a:spLocks noChangeAspect="1" noChangeShapeType="1"/>
          </p:cNvSpPr>
          <p:nvPr/>
        </p:nvSpPr>
        <p:spPr bwMode="auto">
          <a:xfrm flipH="1">
            <a:off x="6060391" y="5102443"/>
            <a:ext cx="384175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Text Box 13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50188" name="Rectangle 14"/>
          <p:cNvSpPr>
            <a:spLocks noChangeAspect="1" noChangeArrowheads="1"/>
          </p:cNvSpPr>
          <p:nvPr/>
        </p:nvSpPr>
        <p:spPr bwMode="auto">
          <a:xfrm rot="-2547904">
            <a:off x="3322638" y="1471613"/>
            <a:ext cx="4598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latin typeface="Arial" charset="0"/>
              </a:rPr>
              <a:t>Current path = </a:t>
            </a:r>
            <a:r>
              <a:rPr lang="ja-JP" altLang="en-US" sz="1600" b="1" dirty="0">
                <a:latin typeface="Arial" charset="0"/>
              </a:rPr>
              <a:t>“</a:t>
            </a:r>
            <a:r>
              <a:rPr lang="en-US" altLang="ja-JP" sz="1600" b="1" dirty="0" smtClean="0">
                <a:latin typeface="Arial" charset="0"/>
              </a:rPr>
              <a:t>ramp up</a:t>
            </a:r>
            <a:r>
              <a:rPr lang="ja-JP" altLang="en-US" sz="1800" b="1" dirty="0" smtClean="0">
                <a:latin typeface="Arial" charset="0"/>
              </a:rPr>
              <a:t>”</a:t>
            </a:r>
            <a:endParaRPr lang="en-US" sz="1800" b="1" dirty="0">
              <a:latin typeface="Arial" charset="0"/>
            </a:endParaRPr>
          </a:p>
        </p:txBody>
      </p:sp>
      <p:sp>
        <p:nvSpPr>
          <p:cNvPr id="50189" name="Rectangle 15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50190" name="Text Box 16"/>
          <p:cNvSpPr txBox="1">
            <a:spLocks noChangeAspect="1" noChangeArrowheads="1"/>
          </p:cNvSpPr>
          <p:nvPr/>
        </p:nvSpPr>
        <p:spPr bwMode="auto">
          <a:xfrm rot="2158729">
            <a:off x="3712445" y="4464160"/>
            <a:ext cx="22221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smtClean="0">
                <a:latin typeface="Arial" charset="0"/>
              </a:rPr>
              <a:t>Needed Ramp Down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50191" name="Text Box 17"/>
          <p:cNvSpPr txBox="1">
            <a:spLocks noChangeAspect="1" noChangeArrowheads="1"/>
          </p:cNvSpPr>
          <p:nvPr/>
        </p:nvSpPr>
        <p:spPr bwMode="auto">
          <a:xfrm>
            <a:off x="4332987" y="3320373"/>
            <a:ext cx="165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  <a:latin typeface="Arial" charset="0"/>
              </a:rPr>
              <a:t>Stabilization Triangle</a:t>
            </a:r>
          </a:p>
        </p:txBody>
      </p:sp>
      <p:sp>
        <p:nvSpPr>
          <p:cNvPr id="50194" name="Line 20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5" name="Line 21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6" name="Line 22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7" name="Line 23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8" name="Line 24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9" name="Line 25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0" name="Line 26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1" name="Line 27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2" name="Freeform 28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3" name="Freeform 29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4" name="Line 30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5" name="Freeform 31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6" name="Freeform 32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7" name="Freeform 33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8" name="Freeform 34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9" name="Freeform 35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0" name="Freeform 36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1" name="Freeform 37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2" name="Freeform 38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3" name="Line 39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4" name="Line 40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5" name="Line 41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6" name="Line 42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7" name="Line 43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8" name="Freeform 44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9" name="Freeform 45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0" name="Freeform 46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1" name="Freeform 47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2" name="Freeform 48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3" name="Line 49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4" name="Freeform 50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5" name="Freeform 51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6" name="Freeform 52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7" name="Freeform 53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8" name="Freeform 54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9" name="Freeform 55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0" name="Freeform 56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1" name="Freeform 57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2" name="Freeform 58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3" name="Freeform 59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4" name="Freeform 60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5" name="Freeform 61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6" name="Line 62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7" name="Line 63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8" name="Freeform 64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9" name="Freeform 65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0" name="Freeform 66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1" name="Freeform 67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2" name="Freeform 68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3" name="Freeform 69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4" name="Freeform 70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5" name="Freeform 71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6" name="Line 72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7" name="Line 73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8" name="Freeform 74"/>
          <p:cNvSpPr>
            <a:spLocks/>
          </p:cNvSpPr>
          <p:nvPr/>
        </p:nvSpPr>
        <p:spPr bwMode="auto">
          <a:xfrm>
            <a:off x="3230563" y="39719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12" y="12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9" name="Freeform 75"/>
          <p:cNvSpPr>
            <a:spLocks/>
          </p:cNvSpPr>
          <p:nvPr/>
        </p:nvSpPr>
        <p:spPr bwMode="auto">
          <a:xfrm>
            <a:off x="3278188" y="3971925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0 h 6"/>
              <a:gd name="T4" fmla="*/ 2147483647 w 30"/>
              <a:gd name="T5" fmla="*/ 0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0" name="Freeform 76"/>
          <p:cNvSpPr>
            <a:spLocks/>
          </p:cNvSpPr>
          <p:nvPr/>
        </p:nvSpPr>
        <p:spPr bwMode="auto">
          <a:xfrm>
            <a:off x="3325813" y="3981450"/>
            <a:ext cx="47625" cy="1588"/>
          </a:xfrm>
          <a:custGeom>
            <a:avLst/>
            <a:gdLst>
              <a:gd name="T0" fmla="*/ 0 w 30"/>
              <a:gd name="T1" fmla="*/ 0 h 1588"/>
              <a:gd name="T2" fmla="*/ 2147483647 w 30"/>
              <a:gd name="T3" fmla="*/ 0 h 1588"/>
              <a:gd name="T4" fmla="*/ 2147483647 w 30"/>
              <a:gd name="T5" fmla="*/ 0 h 1588"/>
              <a:gd name="T6" fmla="*/ 0 60000 65536"/>
              <a:gd name="T7" fmla="*/ 0 60000 65536"/>
              <a:gd name="T8" fmla="*/ 0 60000 65536"/>
              <a:gd name="T9" fmla="*/ 0 w 30"/>
              <a:gd name="T10" fmla="*/ 0 h 1588"/>
              <a:gd name="T11" fmla="*/ 30 w 3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8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1" name="Freeform 77"/>
          <p:cNvSpPr>
            <a:spLocks/>
          </p:cNvSpPr>
          <p:nvPr/>
        </p:nvSpPr>
        <p:spPr bwMode="auto">
          <a:xfrm>
            <a:off x="3373438" y="39338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2" name="Line 78"/>
          <p:cNvSpPr>
            <a:spLocks noChangeShapeType="1"/>
          </p:cNvSpPr>
          <p:nvPr/>
        </p:nvSpPr>
        <p:spPr bwMode="auto">
          <a:xfrm flipV="1">
            <a:off x="3421063" y="3905250"/>
            <a:ext cx="47625" cy="28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3" name="Freeform 79"/>
          <p:cNvSpPr>
            <a:spLocks/>
          </p:cNvSpPr>
          <p:nvPr/>
        </p:nvSpPr>
        <p:spPr bwMode="auto">
          <a:xfrm>
            <a:off x="3468688" y="3886200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4" name="Freeform 80"/>
          <p:cNvSpPr>
            <a:spLocks/>
          </p:cNvSpPr>
          <p:nvPr/>
        </p:nvSpPr>
        <p:spPr bwMode="auto">
          <a:xfrm>
            <a:off x="3506788" y="3800475"/>
            <a:ext cx="47625" cy="85725"/>
          </a:xfrm>
          <a:custGeom>
            <a:avLst/>
            <a:gdLst>
              <a:gd name="T0" fmla="*/ 0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54"/>
              <a:gd name="T14" fmla="*/ 30 w 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54">
                <a:moveTo>
                  <a:pt x="0" y="54"/>
                </a:moveTo>
                <a:lnTo>
                  <a:pt x="6" y="42"/>
                </a:lnTo>
                <a:lnTo>
                  <a:pt x="12" y="3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5" name="Freeform 81"/>
          <p:cNvSpPr>
            <a:spLocks/>
          </p:cNvSpPr>
          <p:nvPr/>
        </p:nvSpPr>
        <p:spPr bwMode="auto">
          <a:xfrm>
            <a:off x="3554413" y="3695700"/>
            <a:ext cx="47625" cy="104775"/>
          </a:xfrm>
          <a:custGeom>
            <a:avLst/>
            <a:gdLst>
              <a:gd name="T0" fmla="*/ 0 w 30"/>
              <a:gd name="T1" fmla="*/ 2147483647 h 66"/>
              <a:gd name="T2" fmla="*/ 2147483647 w 30"/>
              <a:gd name="T3" fmla="*/ 2147483647 h 66"/>
              <a:gd name="T4" fmla="*/ 2147483647 w 30"/>
              <a:gd name="T5" fmla="*/ 0 h 66"/>
              <a:gd name="T6" fmla="*/ 0 60000 65536"/>
              <a:gd name="T7" fmla="*/ 0 60000 65536"/>
              <a:gd name="T8" fmla="*/ 0 60000 65536"/>
              <a:gd name="T9" fmla="*/ 0 w 30"/>
              <a:gd name="T10" fmla="*/ 0 h 66"/>
              <a:gd name="T11" fmla="*/ 30 w 30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6">
                <a:moveTo>
                  <a:pt x="0" y="66"/>
                </a:moveTo>
                <a:lnTo>
                  <a:pt x="12" y="3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6" name="Rectangle 82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50257" name="Rectangle 83"/>
          <p:cNvSpPr>
            <a:spLocks noChangeArrowheads="1"/>
          </p:cNvSpPr>
          <p:nvPr/>
        </p:nvSpPr>
        <p:spPr bwMode="auto">
          <a:xfrm>
            <a:off x="735013" y="3552825"/>
            <a:ext cx="24249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 dirty="0" smtClean="0">
                <a:solidFill>
                  <a:srgbClr val="000000"/>
                </a:solidFill>
                <a:latin typeface="Arial" charset="0"/>
              </a:rPr>
              <a:t>10</a:t>
            </a:r>
            <a:endParaRPr lang="en-US" sz="2000" dirty="0">
              <a:latin typeface="Arial" charset="0"/>
            </a:endParaRPr>
          </a:p>
        </p:txBody>
      </p:sp>
      <p:sp>
        <p:nvSpPr>
          <p:cNvPr id="50258" name="Rectangle 84"/>
          <p:cNvSpPr>
            <a:spLocks noChangeArrowheads="1"/>
          </p:cNvSpPr>
          <p:nvPr/>
        </p:nvSpPr>
        <p:spPr bwMode="auto">
          <a:xfrm>
            <a:off x="700088" y="1479550"/>
            <a:ext cx="24249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 dirty="0" smtClean="0">
                <a:solidFill>
                  <a:srgbClr val="000000"/>
                </a:solidFill>
                <a:latin typeface="Arial" charset="0"/>
              </a:rPr>
              <a:t>20</a:t>
            </a:r>
            <a:endParaRPr lang="en-US" sz="2000" dirty="0">
              <a:latin typeface="Arial" charset="0"/>
            </a:endParaRPr>
          </a:p>
        </p:txBody>
      </p:sp>
      <p:sp>
        <p:nvSpPr>
          <p:cNvPr id="50259" name="Rectangle 85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50260" name="Rectangle 86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50261" name="Rectangle 87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50262" name="Rectangle 88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50263" name="Freeform 89"/>
          <p:cNvSpPr>
            <a:spLocks/>
          </p:cNvSpPr>
          <p:nvPr/>
        </p:nvSpPr>
        <p:spPr bwMode="auto">
          <a:xfrm>
            <a:off x="1128713" y="3635375"/>
            <a:ext cx="2628900" cy="1670050"/>
          </a:xfrm>
          <a:custGeom>
            <a:avLst/>
            <a:gdLst>
              <a:gd name="T0" fmla="*/ 2147483647 w 1656"/>
              <a:gd name="T1" fmla="*/ 2147483647 h 1052"/>
              <a:gd name="T2" fmla="*/ 2147483647 w 1656"/>
              <a:gd name="T3" fmla="*/ 2147483647 h 1052"/>
              <a:gd name="T4" fmla="*/ 2147483647 w 1656"/>
              <a:gd name="T5" fmla="*/ 2147483647 h 1052"/>
              <a:gd name="T6" fmla="*/ 2147483647 w 1656"/>
              <a:gd name="T7" fmla="*/ 2147483647 h 1052"/>
              <a:gd name="T8" fmla="*/ 2147483647 w 1656"/>
              <a:gd name="T9" fmla="*/ 2147483647 h 1052"/>
              <a:gd name="T10" fmla="*/ 2147483647 w 1656"/>
              <a:gd name="T11" fmla="*/ 2147483647 h 1052"/>
              <a:gd name="T12" fmla="*/ 2147483647 w 1656"/>
              <a:gd name="T13" fmla="*/ 2147483647 h 1052"/>
              <a:gd name="T14" fmla="*/ 2147483647 w 1656"/>
              <a:gd name="T15" fmla="*/ 2147483647 h 1052"/>
              <a:gd name="T16" fmla="*/ 2147483647 w 1656"/>
              <a:gd name="T17" fmla="*/ 2147483647 h 1052"/>
              <a:gd name="T18" fmla="*/ 2147483647 w 1656"/>
              <a:gd name="T19" fmla="*/ 2147483647 h 1052"/>
              <a:gd name="T20" fmla="*/ 2147483647 w 1656"/>
              <a:gd name="T21" fmla="*/ 2147483647 h 1052"/>
              <a:gd name="T22" fmla="*/ 2147483647 w 1656"/>
              <a:gd name="T23" fmla="*/ 2147483647 h 1052"/>
              <a:gd name="T24" fmla="*/ 2147483647 w 1656"/>
              <a:gd name="T25" fmla="*/ 2147483647 h 1052"/>
              <a:gd name="T26" fmla="*/ 2147483647 w 1656"/>
              <a:gd name="T27" fmla="*/ 2147483647 h 1052"/>
              <a:gd name="T28" fmla="*/ 2147483647 w 1656"/>
              <a:gd name="T29" fmla="*/ 2147483647 h 1052"/>
              <a:gd name="T30" fmla="*/ 2147483647 w 1656"/>
              <a:gd name="T31" fmla="*/ 2147483647 h 1052"/>
              <a:gd name="T32" fmla="*/ 2147483647 w 1656"/>
              <a:gd name="T33" fmla="*/ 2147483647 h 1052"/>
              <a:gd name="T34" fmla="*/ 2147483647 w 1656"/>
              <a:gd name="T35" fmla="*/ 2147483647 h 1052"/>
              <a:gd name="T36" fmla="*/ 2147483647 w 1656"/>
              <a:gd name="T37" fmla="*/ 2147483647 h 1052"/>
              <a:gd name="T38" fmla="*/ 2147483647 w 1656"/>
              <a:gd name="T39" fmla="*/ 2147483647 h 1052"/>
              <a:gd name="T40" fmla="*/ 2147483647 w 1656"/>
              <a:gd name="T41" fmla="*/ 2147483647 h 1052"/>
              <a:gd name="T42" fmla="*/ 2147483647 w 1656"/>
              <a:gd name="T43" fmla="*/ 2147483647 h 1052"/>
              <a:gd name="T44" fmla="*/ 2147483647 w 1656"/>
              <a:gd name="T45" fmla="*/ 2147483647 h 1052"/>
              <a:gd name="T46" fmla="*/ 2147483647 w 1656"/>
              <a:gd name="T47" fmla="*/ 2147483647 h 1052"/>
              <a:gd name="T48" fmla="*/ 2147483647 w 1656"/>
              <a:gd name="T49" fmla="*/ 2147483647 h 1052"/>
              <a:gd name="T50" fmla="*/ 2147483647 w 1656"/>
              <a:gd name="T51" fmla="*/ 2147483647 h 1052"/>
              <a:gd name="T52" fmla="*/ 2147483647 w 1656"/>
              <a:gd name="T53" fmla="*/ 2147483647 h 1052"/>
              <a:gd name="T54" fmla="*/ 2147483647 w 1656"/>
              <a:gd name="T55" fmla="*/ 2147483647 h 1052"/>
              <a:gd name="T56" fmla="*/ 2147483647 w 1656"/>
              <a:gd name="T57" fmla="*/ 2147483647 h 1052"/>
              <a:gd name="T58" fmla="*/ 2147483647 w 1656"/>
              <a:gd name="T59" fmla="*/ 2147483647 h 1052"/>
              <a:gd name="T60" fmla="*/ 2147483647 w 1656"/>
              <a:gd name="T61" fmla="*/ 2147483647 h 1052"/>
              <a:gd name="T62" fmla="*/ 2147483647 w 1656"/>
              <a:gd name="T63" fmla="*/ 2147483647 h 1052"/>
              <a:gd name="T64" fmla="*/ 2147483647 w 1656"/>
              <a:gd name="T65" fmla="*/ 2147483647 h 1052"/>
              <a:gd name="T66" fmla="*/ 2147483647 w 1656"/>
              <a:gd name="T67" fmla="*/ 2147483647 h 1052"/>
              <a:gd name="T68" fmla="*/ 2147483647 w 1656"/>
              <a:gd name="T69" fmla="*/ 2147483647 h 1052"/>
              <a:gd name="T70" fmla="*/ 2147483647 w 1656"/>
              <a:gd name="T71" fmla="*/ 2147483647 h 1052"/>
              <a:gd name="T72" fmla="*/ 2147483647 w 1656"/>
              <a:gd name="T73" fmla="*/ 2147483647 h 1052"/>
              <a:gd name="T74" fmla="*/ 2147483647 w 1656"/>
              <a:gd name="T75" fmla="*/ 2147483647 h 1052"/>
              <a:gd name="T76" fmla="*/ 2147483647 w 1656"/>
              <a:gd name="T77" fmla="*/ 2147483647 h 1052"/>
              <a:gd name="T78" fmla="*/ 2147483647 w 1656"/>
              <a:gd name="T79" fmla="*/ 2147483647 h 1052"/>
              <a:gd name="T80" fmla="*/ 2147483647 w 1656"/>
              <a:gd name="T81" fmla="*/ 2147483647 h 1052"/>
              <a:gd name="T82" fmla="*/ 2147483647 w 1656"/>
              <a:gd name="T83" fmla="*/ 2147483647 h 1052"/>
              <a:gd name="T84" fmla="*/ 2147483647 w 1656"/>
              <a:gd name="T85" fmla="*/ 2147483647 h 105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6"/>
              <a:gd name="T130" fmla="*/ 0 h 1052"/>
              <a:gd name="T131" fmla="*/ 1656 w 1656"/>
              <a:gd name="T132" fmla="*/ 1052 h 105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6" h="1052">
                <a:moveTo>
                  <a:pt x="0" y="1052"/>
                </a:moveTo>
                <a:cubicBezTo>
                  <a:pt x="12" y="1046"/>
                  <a:pt x="24" y="1040"/>
                  <a:pt x="35" y="1036"/>
                </a:cubicBezTo>
                <a:cubicBezTo>
                  <a:pt x="46" y="1032"/>
                  <a:pt x="58" y="1028"/>
                  <a:pt x="66" y="1027"/>
                </a:cubicBezTo>
                <a:cubicBezTo>
                  <a:pt x="74" y="1026"/>
                  <a:pt x="79" y="1030"/>
                  <a:pt x="86" y="1030"/>
                </a:cubicBezTo>
                <a:cubicBezTo>
                  <a:pt x="93" y="1030"/>
                  <a:pt x="98" y="1034"/>
                  <a:pt x="107" y="1027"/>
                </a:cubicBezTo>
                <a:cubicBezTo>
                  <a:pt x="116" y="1020"/>
                  <a:pt x="131" y="996"/>
                  <a:pt x="138" y="988"/>
                </a:cubicBezTo>
                <a:cubicBezTo>
                  <a:pt x="145" y="980"/>
                  <a:pt x="146" y="982"/>
                  <a:pt x="150" y="979"/>
                </a:cubicBezTo>
                <a:cubicBezTo>
                  <a:pt x="154" y="976"/>
                  <a:pt x="160" y="975"/>
                  <a:pt x="165" y="971"/>
                </a:cubicBezTo>
                <a:cubicBezTo>
                  <a:pt x="170" y="967"/>
                  <a:pt x="173" y="959"/>
                  <a:pt x="180" y="956"/>
                </a:cubicBezTo>
                <a:cubicBezTo>
                  <a:pt x="187" y="953"/>
                  <a:pt x="201" y="954"/>
                  <a:pt x="210" y="952"/>
                </a:cubicBezTo>
                <a:cubicBezTo>
                  <a:pt x="219" y="950"/>
                  <a:pt x="227" y="947"/>
                  <a:pt x="233" y="944"/>
                </a:cubicBezTo>
                <a:cubicBezTo>
                  <a:pt x="239" y="941"/>
                  <a:pt x="244" y="936"/>
                  <a:pt x="249" y="932"/>
                </a:cubicBezTo>
                <a:cubicBezTo>
                  <a:pt x="254" y="928"/>
                  <a:pt x="258" y="926"/>
                  <a:pt x="263" y="922"/>
                </a:cubicBezTo>
                <a:cubicBezTo>
                  <a:pt x="268" y="918"/>
                  <a:pt x="273" y="908"/>
                  <a:pt x="278" y="905"/>
                </a:cubicBezTo>
                <a:cubicBezTo>
                  <a:pt x="283" y="902"/>
                  <a:pt x="288" y="905"/>
                  <a:pt x="294" y="904"/>
                </a:cubicBezTo>
                <a:cubicBezTo>
                  <a:pt x="300" y="903"/>
                  <a:pt x="307" y="902"/>
                  <a:pt x="312" y="901"/>
                </a:cubicBezTo>
                <a:cubicBezTo>
                  <a:pt x="317" y="900"/>
                  <a:pt x="322" y="898"/>
                  <a:pt x="327" y="895"/>
                </a:cubicBezTo>
                <a:cubicBezTo>
                  <a:pt x="332" y="892"/>
                  <a:pt x="339" y="888"/>
                  <a:pt x="345" y="884"/>
                </a:cubicBezTo>
                <a:cubicBezTo>
                  <a:pt x="351" y="880"/>
                  <a:pt x="356" y="877"/>
                  <a:pt x="366" y="868"/>
                </a:cubicBezTo>
                <a:cubicBezTo>
                  <a:pt x="376" y="859"/>
                  <a:pt x="394" y="839"/>
                  <a:pt x="404" y="830"/>
                </a:cubicBezTo>
                <a:cubicBezTo>
                  <a:pt x="414" y="821"/>
                  <a:pt x="418" y="822"/>
                  <a:pt x="426" y="815"/>
                </a:cubicBezTo>
                <a:cubicBezTo>
                  <a:pt x="434" y="808"/>
                  <a:pt x="443" y="795"/>
                  <a:pt x="452" y="788"/>
                </a:cubicBezTo>
                <a:cubicBezTo>
                  <a:pt x="461" y="781"/>
                  <a:pt x="471" y="780"/>
                  <a:pt x="482" y="772"/>
                </a:cubicBezTo>
                <a:cubicBezTo>
                  <a:pt x="493" y="764"/>
                  <a:pt x="506" y="750"/>
                  <a:pt x="516" y="740"/>
                </a:cubicBezTo>
                <a:cubicBezTo>
                  <a:pt x="526" y="730"/>
                  <a:pt x="536" y="722"/>
                  <a:pt x="543" y="712"/>
                </a:cubicBezTo>
                <a:cubicBezTo>
                  <a:pt x="550" y="702"/>
                  <a:pt x="550" y="693"/>
                  <a:pt x="557" y="683"/>
                </a:cubicBezTo>
                <a:cubicBezTo>
                  <a:pt x="564" y="673"/>
                  <a:pt x="578" y="661"/>
                  <a:pt x="587" y="653"/>
                </a:cubicBezTo>
                <a:cubicBezTo>
                  <a:pt x="596" y="645"/>
                  <a:pt x="602" y="643"/>
                  <a:pt x="609" y="635"/>
                </a:cubicBezTo>
                <a:cubicBezTo>
                  <a:pt x="616" y="627"/>
                  <a:pt x="622" y="615"/>
                  <a:pt x="629" y="605"/>
                </a:cubicBezTo>
                <a:cubicBezTo>
                  <a:pt x="636" y="595"/>
                  <a:pt x="645" y="581"/>
                  <a:pt x="651" y="575"/>
                </a:cubicBezTo>
                <a:cubicBezTo>
                  <a:pt x="657" y="569"/>
                  <a:pt x="662" y="572"/>
                  <a:pt x="668" y="571"/>
                </a:cubicBezTo>
                <a:cubicBezTo>
                  <a:pt x="674" y="570"/>
                  <a:pt x="681" y="570"/>
                  <a:pt x="689" y="571"/>
                </a:cubicBezTo>
                <a:cubicBezTo>
                  <a:pt x="697" y="572"/>
                  <a:pt x="710" y="579"/>
                  <a:pt x="717" y="577"/>
                </a:cubicBezTo>
                <a:cubicBezTo>
                  <a:pt x="724" y="575"/>
                  <a:pt x="724" y="564"/>
                  <a:pt x="729" y="557"/>
                </a:cubicBezTo>
                <a:cubicBezTo>
                  <a:pt x="734" y="550"/>
                  <a:pt x="740" y="541"/>
                  <a:pt x="747" y="533"/>
                </a:cubicBezTo>
                <a:cubicBezTo>
                  <a:pt x="754" y="525"/>
                  <a:pt x="766" y="517"/>
                  <a:pt x="774" y="511"/>
                </a:cubicBezTo>
                <a:cubicBezTo>
                  <a:pt x="782" y="505"/>
                  <a:pt x="790" y="503"/>
                  <a:pt x="797" y="496"/>
                </a:cubicBezTo>
                <a:cubicBezTo>
                  <a:pt x="804" y="489"/>
                  <a:pt x="811" y="474"/>
                  <a:pt x="815" y="467"/>
                </a:cubicBezTo>
                <a:cubicBezTo>
                  <a:pt x="819" y="460"/>
                  <a:pt x="820" y="459"/>
                  <a:pt x="824" y="455"/>
                </a:cubicBezTo>
                <a:cubicBezTo>
                  <a:pt x="828" y="451"/>
                  <a:pt x="832" y="444"/>
                  <a:pt x="837" y="443"/>
                </a:cubicBezTo>
                <a:cubicBezTo>
                  <a:pt x="842" y="442"/>
                  <a:pt x="849" y="445"/>
                  <a:pt x="855" y="449"/>
                </a:cubicBezTo>
                <a:cubicBezTo>
                  <a:pt x="861" y="453"/>
                  <a:pt x="869" y="462"/>
                  <a:pt x="876" y="467"/>
                </a:cubicBezTo>
                <a:cubicBezTo>
                  <a:pt x="883" y="472"/>
                  <a:pt x="890" y="479"/>
                  <a:pt x="896" y="482"/>
                </a:cubicBezTo>
                <a:cubicBezTo>
                  <a:pt x="902" y="485"/>
                  <a:pt x="908" y="484"/>
                  <a:pt x="915" y="485"/>
                </a:cubicBezTo>
                <a:cubicBezTo>
                  <a:pt x="922" y="486"/>
                  <a:pt x="933" y="490"/>
                  <a:pt x="939" y="490"/>
                </a:cubicBezTo>
                <a:cubicBezTo>
                  <a:pt x="945" y="490"/>
                  <a:pt x="949" y="491"/>
                  <a:pt x="954" y="488"/>
                </a:cubicBezTo>
                <a:cubicBezTo>
                  <a:pt x="959" y="485"/>
                  <a:pt x="966" y="478"/>
                  <a:pt x="971" y="472"/>
                </a:cubicBezTo>
                <a:cubicBezTo>
                  <a:pt x="976" y="466"/>
                  <a:pt x="980" y="460"/>
                  <a:pt x="984" y="455"/>
                </a:cubicBezTo>
                <a:cubicBezTo>
                  <a:pt x="988" y="450"/>
                  <a:pt x="989" y="447"/>
                  <a:pt x="993" y="443"/>
                </a:cubicBezTo>
                <a:cubicBezTo>
                  <a:pt x="997" y="439"/>
                  <a:pt x="1006" y="434"/>
                  <a:pt x="1011" y="430"/>
                </a:cubicBezTo>
                <a:cubicBezTo>
                  <a:pt x="1016" y="426"/>
                  <a:pt x="1020" y="421"/>
                  <a:pt x="1026" y="416"/>
                </a:cubicBezTo>
                <a:cubicBezTo>
                  <a:pt x="1032" y="411"/>
                  <a:pt x="1040" y="402"/>
                  <a:pt x="1047" y="397"/>
                </a:cubicBezTo>
                <a:cubicBezTo>
                  <a:pt x="1054" y="392"/>
                  <a:pt x="1061" y="389"/>
                  <a:pt x="1067" y="383"/>
                </a:cubicBezTo>
                <a:cubicBezTo>
                  <a:pt x="1073" y="377"/>
                  <a:pt x="1079" y="366"/>
                  <a:pt x="1085" y="359"/>
                </a:cubicBezTo>
                <a:cubicBezTo>
                  <a:pt x="1091" y="352"/>
                  <a:pt x="1098" y="345"/>
                  <a:pt x="1106" y="340"/>
                </a:cubicBezTo>
                <a:cubicBezTo>
                  <a:pt x="1114" y="335"/>
                  <a:pt x="1126" y="330"/>
                  <a:pt x="1134" y="326"/>
                </a:cubicBezTo>
                <a:cubicBezTo>
                  <a:pt x="1142" y="322"/>
                  <a:pt x="1149" y="319"/>
                  <a:pt x="1154" y="316"/>
                </a:cubicBezTo>
                <a:cubicBezTo>
                  <a:pt x="1159" y="313"/>
                  <a:pt x="1161" y="308"/>
                  <a:pt x="1164" y="305"/>
                </a:cubicBezTo>
                <a:cubicBezTo>
                  <a:pt x="1167" y="302"/>
                  <a:pt x="1169" y="298"/>
                  <a:pt x="1173" y="298"/>
                </a:cubicBezTo>
                <a:cubicBezTo>
                  <a:pt x="1177" y="298"/>
                  <a:pt x="1184" y="301"/>
                  <a:pt x="1190" y="304"/>
                </a:cubicBezTo>
                <a:cubicBezTo>
                  <a:pt x="1196" y="307"/>
                  <a:pt x="1204" y="314"/>
                  <a:pt x="1212" y="316"/>
                </a:cubicBezTo>
                <a:cubicBezTo>
                  <a:pt x="1220" y="318"/>
                  <a:pt x="1229" y="317"/>
                  <a:pt x="1238" y="314"/>
                </a:cubicBezTo>
                <a:cubicBezTo>
                  <a:pt x="1247" y="311"/>
                  <a:pt x="1258" y="301"/>
                  <a:pt x="1265" y="296"/>
                </a:cubicBezTo>
                <a:cubicBezTo>
                  <a:pt x="1272" y="291"/>
                  <a:pt x="1278" y="290"/>
                  <a:pt x="1283" y="286"/>
                </a:cubicBezTo>
                <a:cubicBezTo>
                  <a:pt x="1288" y="282"/>
                  <a:pt x="1291" y="280"/>
                  <a:pt x="1296" y="275"/>
                </a:cubicBezTo>
                <a:cubicBezTo>
                  <a:pt x="1301" y="270"/>
                  <a:pt x="1309" y="263"/>
                  <a:pt x="1313" y="257"/>
                </a:cubicBezTo>
                <a:cubicBezTo>
                  <a:pt x="1317" y="251"/>
                  <a:pt x="1319" y="246"/>
                  <a:pt x="1323" y="241"/>
                </a:cubicBezTo>
                <a:cubicBezTo>
                  <a:pt x="1327" y="236"/>
                  <a:pt x="1331" y="230"/>
                  <a:pt x="1335" y="226"/>
                </a:cubicBezTo>
                <a:cubicBezTo>
                  <a:pt x="1339" y="222"/>
                  <a:pt x="1345" y="220"/>
                  <a:pt x="1349" y="217"/>
                </a:cubicBezTo>
                <a:cubicBezTo>
                  <a:pt x="1353" y="214"/>
                  <a:pt x="1355" y="211"/>
                  <a:pt x="1359" y="211"/>
                </a:cubicBezTo>
                <a:cubicBezTo>
                  <a:pt x="1363" y="211"/>
                  <a:pt x="1371" y="214"/>
                  <a:pt x="1376" y="215"/>
                </a:cubicBezTo>
                <a:cubicBezTo>
                  <a:pt x="1381" y="216"/>
                  <a:pt x="1386" y="218"/>
                  <a:pt x="1392" y="218"/>
                </a:cubicBezTo>
                <a:cubicBezTo>
                  <a:pt x="1398" y="218"/>
                  <a:pt x="1407" y="219"/>
                  <a:pt x="1413" y="217"/>
                </a:cubicBezTo>
                <a:cubicBezTo>
                  <a:pt x="1419" y="215"/>
                  <a:pt x="1423" y="209"/>
                  <a:pt x="1427" y="205"/>
                </a:cubicBezTo>
                <a:cubicBezTo>
                  <a:pt x="1431" y="201"/>
                  <a:pt x="1434" y="195"/>
                  <a:pt x="1439" y="191"/>
                </a:cubicBezTo>
                <a:cubicBezTo>
                  <a:pt x="1444" y="187"/>
                  <a:pt x="1450" y="184"/>
                  <a:pt x="1455" y="181"/>
                </a:cubicBezTo>
                <a:cubicBezTo>
                  <a:pt x="1460" y="178"/>
                  <a:pt x="1464" y="175"/>
                  <a:pt x="1470" y="172"/>
                </a:cubicBezTo>
                <a:cubicBezTo>
                  <a:pt x="1476" y="169"/>
                  <a:pt x="1484" y="169"/>
                  <a:pt x="1490" y="163"/>
                </a:cubicBezTo>
                <a:cubicBezTo>
                  <a:pt x="1496" y="157"/>
                  <a:pt x="1503" y="145"/>
                  <a:pt x="1508" y="137"/>
                </a:cubicBezTo>
                <a:cubicBezTo>
                  <a:pt x="1513" y="129"/>
                  <a:pt x="1516" y="121"/>
                  <a:pt x="1520" y="113"/>
                </a:cubicBezTo>
                <a:cubicBezTo>
                  <a:pt x="1524" y="105"/>
                  <a:pt x="1528" y="99"/>
                  <a:pt x="1532" y="91"/>
                </a:cubicBezTo>
                <a:cubicBezTo>
                  <a:pt x="1536" y="83"/>
                  <a:pt x="1542" y="71"/>
                  <a:pt x="1545" y="64"/>
                </a:cubicBezTo>
                <a:cubicBezTo>
                  <a:pt x="1548" y="57"/>
                  <a:pt x="1534" y="60"/>
                  <a:pt x="1551" y="50"/>
                </a:cubicBezTo>
                <a:cubicBezTo>
                  <a:pt x="1568" y="40"/>
                  <a:pt x="1638" y="10"/>
                  <a:pt x="1647" y="5"/>
                </a:cubicBezTo>
                <a:cubicBezTo>
                  <a:pt x="1656" y="0"/>
                  <a:pt x="1615" y="18"/>
                  <a:pt x="1605" y="23"/>
                </a:cubicBezTo>
                <a:cubicBezTo>
                  <a:pt x="1595" y="28"/>
                  <a:pt x="1591" y="32"/>
                  <a:pt x="1584" y="35"/>
                </a:cubicBezTo>
                <a:cubicBezTo>
                  <a:pt x="1577" y="38"/>
                  <a:pt x="1567" y="38"/>
                  <a:pt x="1563" y="38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4" name="Line 90"/>
          <p:cNvSpPr>
            <a:spLocks noChangeShapeType="1"/>
          </p:cNvSpPr>
          <p:nvPr/>
        </p:nvSpPr>
        <p:spPr bwMode="auto">
          <a:xfrm flipV="1">
            <a:off x="3759200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5" name="Line 91"/>
          <p:cNvSpPr>
            <a:spLocks noChangeShapeType="1"/>
          </p:cNvSpPr>
          <p:nvPr/>
        </p:nvSpPr>
        <p:spPr bwMode="auto">
          <a:xfrm>
            <a:off x="4179637" y="5044866"/>
            <a:ext cx="208180" cy="1981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6" name="Line 92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7" name="AutoShape 93"/>
          <p:cNvSpPr>
            <a:spLocks noChangeArrowheads="1"/>
          </p:cNvSpPr>
          <p:nvPr/>
        </p:nvSpPr>
        <p:spPr bwMode="auto">
          <a:xfrm>
            <a:off x="586128" y="4711700"/>
            <a:ext cx="290172" cy="3429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268" name="Line 94"/>
          <p:cNvSpPr>
            <a:spLocks noChangeShapeType="1"/>
          </p:cNvSpPr>
          <p:nvPr/>
        </p:nvSpPr>
        <p:spPr bwMode="auto">
          <a:xfrm>
            <a:off x="850900" y="5054600"/>
            <a:ext cx="2413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3551" name="Rectangle 95"/>
          <p:cNvSpPr>
            <a:spLocks noChangeArrowheads="1"/>
          </p:cNvSpPr>
          <p:nvPr/>
        </p:nvSpPr>
        <p:spPr bwMode="auto">
          <a:xfrm>
            <a:off x="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“</a:t>
            </a:r>
            <a:r>
              <a:rPr 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Stabilization Triangle</a:t>
            </a:r>
            <a:r>
              <a:rPr lang="ja-JP" alt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”</a:t>
            </a:r>
            <a:endParaRPr lang="en-US" sz="60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5027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stCxn id="50264" idx="1"/>
            <a:endCxn id="2" idx="4"/>
          </p:cNvCxnSpPr>
          <p:nvPr/>
        </p:nvCxnSpPr>
        <p:spPr bwMode="auto">
          <a:xfrm>
            <a:off x="3759201" y="3644900"/>
            <a:ext cx="2297453" cy="16957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996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192" name="Oval 18"/>
          <p:cNvSpPr>
            <a:spLocks noChangeAspect="1" noChangeArrowheads="1"/>
          </p:cNvSpPr>
          <p:nvPr/>
        </p:nvSpPr>
        <p:spPr bwMode="auto">
          <a:xfrm>
            <a:off x="5848555" y="5123929"/>
            <a:ext cx="357187" cy="354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769127" y="1506134"/>
            <a:ext cx="2344511" cy="3826396"/>
          </a:xfrm>
          <a:custGeom>
            <a:avLst/>
            <a:gdLst>
              <a:gd name="connsiteX0" fmla="*/ 2344511 w 2344511"/>
              <a:gd name="connsiteY0" fmla="*/ 0 h 3826396"/>
              <a:gd name="connsiteX1" fmla="*/ 0 w 2344511"/>
              <a:gd name="connsiteY1" fmla="*/ 2108589 h 3826396"/>
              <a:gd name="connsiteX2" fmla="*/ 2279386 w 2344511"/>
              <a:gd name="connsiteY2" fmla="*/ 3826396 h 3826396"/>
              <a:gd name="connsiteX3" fmla="*/ 2344511 w 2344511"/>
              <a:gd name="connsiteY3" fmla="*/ 0 h 3826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4511" h="3826396">
                <a:moveTo>
                  <a:pt x="2344511" y="0"/>
                </a:moveTo>
                <a:lnTo>
                  <a:pt x="0" y="2108589"/>
                </a:lnTo>
                <a:lnTo>
                  <a:pt x="2279386" y="3826396"/>
                </a:lnTo>
                <a:lnTo>
                  <a:pt x="2344511" y="0"/>
                </a:lnTo>
                <a:close/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0193" name="Line 19"/>
          <p:cNvSpPr>
            <a:spLocks noChangeShapeType="1"/>
          </p:cNvSpPr>
          <p:nvPr/>
        </p:nvSpPr>
        <p:spPr bwMode="auto">
          <a:xfrm flipV="1">
            <a:off x="3746500" y="1498600"/>
            <a:ext cx="2374900" cy="21463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" name="Text Box 99"/>
          <p:cNvSpPr txBox="1">
            <a:spLocks noChangeArrowheads="1"/>
          </p:cNvSpPr>
          <p:nvPr/>
        </p:nvSpPr>
        <p:spPr bwMode="auto">
          <a:xfrm>
            <a:off x="6486769" y="1403513"/>
            <a:ext cx="10969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smtClean="0">
                <a:latin typeface="Arial" charset="0"/>
              </a:rPr>
              <a:t>20 </a:t>
            </a:r>
            <a:r>
              <a:rPr lang="en-US" sz="1600" b="1" dirty="0" err="1" smtClean="0">
                <a:latin typeface="Arial" charset="0"/>
              </a:rPr>
              <a:t>GtC</a:t>
            </a:r>
            <a:r>
              <a:rPr lang="en-US" sz="1600" b="1" dirty="0">
                <a:latin typeface="Arial" charset="0"/>
              </a:rPr>
              <a:t>/</a:t>
            </a:r>
            <a:r>
              <a:rPr lang="en-US" sz="1600" b="1" dirty="0" err="1" smtClean="0">
                <a:latin typeface="Arial" charset="0"/>
              </a:rPr>
              <a:t>yr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105" name="Line 100"/>
          <p:cNvSpPr>
            <a:spLocks noChangeShapeType="1"/>
          </p:cNvSpPr>
          <p:nvPr/>
        </p:nvSpPr>
        <p:spPr bwMode="auto">
          <a:xfrm flipH="1">
            <a:off x="6131169" y="1568613"/>
            <a:ext cx="333375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1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/>
          <p:cNvSpPr txBox="1">
            <a:spLocks noChangeArrowheads="1"/>
          </p:cNvSpPr>
          <p:nvPr/>
        </p:nvSpPr>
        <p:spPr bwMode="auto">
          <a:xfrm>
            <a:off x="586128" y="4711700"/>
            <a:ext cx="31557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 smtClean="0">
                <a:latin typeface="Arial" charset="0"/>
              </a:rPr>
              <a:t>2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1119188" y="5324389"/>
            <a:ext cx="4921184" cy="419186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180" name="Freeform 6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Line 7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Text Box 11"/>
          <p:cNvSpPr txBox="1">
            <a:spLocks noChangeAspect="1" noChangeArrowheads="1"/>
          </p:cNvSpPr>
          <p:nvPr/>
        </p:nvSpPr>
        <p:spPr bwMode="auto">
          <a:xfrm>
            <a:off x="6435042" y="4905593"/>
            <a:ext cx="16730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Arial" charset="0"/>
              </a:rPr>
              <a:t>Goal: 80% reduction in 50 years</a:t>
            </a:r>
            <a:endParaRPr lang="en-US" sz="1200" b="1" dirty="0">
              <a:latin typeface="Arial" charset="0"/>
            </a:endParaRPr>
          </a:p>
        </p:txBody>
      </p:sp>
      <p:sp>
        <p:nvSpPr>
          <p:cNvPr id="50187" name="Text Box 13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50188" name="Rectangle 14"/>
          <p:cNvSpPr>
            <a:spLocks noChangeAspect="1" noChangeArrowheads="1"/>
          </p:cNvSpPr>
          <p:nvPr/>
        </p:nvSpPr>
        <p:spPr bwMode="auto">
          <a:xfrm rot="-2547904">
            <a:off x="3322638" y="1471613"/>
            <a:ext cx="4598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latin typeface="Arial" charset="0"/>
              </a:rPr>
              <a:t>Current path = </a:t>
            </a:r>
            <a:r>
              <a:rPr lang="ja-JP" altLang="en-US" sz="1600" b="1" dirty="0">
                <a:latin typeface="Arial" charset="0"/>
              </a:rPr>
              <a:t>“</a:t>
            </a:r>
            <a:r>
              <a:rPr lang="en-US" altLang="ja-JP" sz="1600" b="1" dirty="0" smtClean="0">
                <a:latin typeface="Arial" charset="0"/>
              </a:rPr>
              <a:t>ramp up</a:t>
            </a:r>
            <a:r>
              <a:rPr lang="ja-JP" altLang="en-US" sz="1800" b="1" dirty="0" smtClean="0">
                <a:latin typeface="Arial" charset="0"/>
              </a:rPr>
              <a:t>”</a:t>
            </a:r>
            <a:endParaRPr lang="en-US" sz="1800" b="1" dirty="0">
              <a:latin typeface="Arial" charset="0"/>
            </a:endParaRPr>
          </a:p>
        </p:txBody>
      </p:sp>
      <p:sp>
        <p:nvSpPr>
          <p:cNvPr id="50189" name="Rectangle 15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50194" name="Line 20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5" name="Line 21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6" name="Line 22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7" name="Line 23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8" name="Line 24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9" name="Line 25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1" name="Line 27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2" name="Freeform 28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3" name="Freeform 29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4" name="Line 30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5" name="Freeform 31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6" name="Freeform 32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7" name="Freeform 33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8" name="Freeform 34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9" name="Freeform 35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0" name="Freeform 36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1" name="Freeform 37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2" name="Freeform 38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3" name="Line 39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4" name="Line 40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5" name="Line 41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6" name="Line 42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7" name="Line 43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8" name="Freeform 44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9" name="Freeform 45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0" name="Freeform 46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1" name="Freeform 47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2" name="Freeform 48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3" name="Line 49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4" name="Freeform 50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5" name="Freeform 51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6" name="Freeform 52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7" name="Freeform 53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8" name="Freeform 54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9" name="Freeform 55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0" name="Freeform 56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1" name="Freeform 57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2" name="Freeform 58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3" name="Freeform 59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4" name="Freeform 60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5" name="Freeform 61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6" name="Line 62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7" name="Line 63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8" name="Freeform 64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9" name="Freeform 65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0" name="Freeform 66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1" name="Freeform 67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2" name="Freeform 68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3" name="Freeform 69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4" name="Freeform 70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5" name="Freeform 71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6" name="Line 72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7" name="Line 73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8" name="Freeform 74"/>
          <p:cNvSpPr>
            <a:spLocks/>
          </p:cNvSpPr>
          <p:nvPr/>
        </p:nvSpPr>
        <p:spPr bwMode="auto">
          <a:xfrm>
            <a:off x="3230563" y="39719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12" y="12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9" name="Freeform 75"/>
          <p:cNvSpPr>
            <a:spLocks/>
          </p:cNvSpPr>
          <p:nvPr/>
        </p:nvSpPr>
        <p:spPr bwMode="auto">
          <a:xfrm>
            <a:off x="3278188" y="3971925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0 h 6"/>
              <a:gd name="T4" fmla="*/ 2147483647 w 30"/>
              <a:gd name="T5" fmla="*/ 0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0" name="Freeform 76"/>
          <p:cNvSpPr>
            <a:spLocks/>
          </p:cNvSpPr>
          <p:nvPr/>
        </p:nvSpPr>
        <p:spPr bwMode="auto">
          <a:xfrm>
            <a:off x="3325813" y="3981450"/>
            <a:ext cx="47625" cy="1588"/>
          </a:xfrm>
          <a:custGeom>
            <a:avLst/>
            <a:gdLst>
              <a:gd name="T0" fmla="*/ 0 w 30"/>
              <a:gd name="T1" fmla="*/ 0 h 1588"/>
              <a:gd name="T2" fmla="*/ 2147483647 w 30"/>
              <a:gd name="T3" fmla="*/ 0 h 1588"/>
              <a:gd name="T4" fmla="*/ 2147483647 w 30"/>
              <a:gd name="T5" fmla="*/ 0 h 1588"/>
              <a:gd name="T6" fmla="*/ 0 60000 65536"/>
              <a:gd name="T7" fmla="*/ 0 60000 65536"/>
              <a:gd name="T8" fmla="*/ 0 60000 65536"/>
              <a:gd name="T9" fmla="*/ 0 w 30"/>
              <a:gd name="T10" fmla="*/ 0 h 1588"/>
              <a:gd name="T11" fmla="*/ 30 w 3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8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1" name="Freeform 77"/>
          <p:cNvSpPr>
            <a:spLocks/>
          </p:cNvSpPr>
          <p:nvPr/>
        </p:nvSpPr>
        <p:spPr bwMode="auto">
          <a:xfrm>
            <a:off x="3373438" y="39338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2" name="Line 78"/>
          <p:cNvSpPr>
            <a:spLocks noChangeShapeType="1"/>
          </p:cNvSpPr>
          <p:nvPr/>
        </p:nvSpPr>
        <p:spPr bwMode="auto">
          <a:xfrm flipV="1">
            <a:off x="3421063" y="3905250"/>
            <a:ext cx="47625" cy="28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3" name="Freeform 79"/>
          <p:cNvSpPr>
            <a:spLocks/>
          </p:cNvSpPr>
          <p:nvPr/>
        </p:nvSpPr>
        <p:spPr bwMode="auto">
          <a:xfrm>
            <a:off x="3468688" y="3886200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4" name="Freeform 80"/>
          <p:cNvSpPr>
            <a:spLocks/>
          </p:cNvSpPr>
          <p:nvPr/>
        </p:nvSpPr>
        <p:spPr bwMode="auto">
          <a:xfrm>
            <a:off x="3506788" y="3800475"/>
            <a:ext cx="47625" cy="85725"/>
          </a:xfrm>
          <a:custGeom>
            <a:avLst/>
            <a:gdLst>
              <a:gd name="T0" fmla="*/ 0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54"/>
              <a:gd name="T14" fmla="*/ 30 w 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54">
                <a:moveTo>
                  <a:pt x="0" y="54"/>
                </a:moveTo>
                <a:lnTo>
                  <a:pt x="6" y="42"/>
                </a:lnTo>
                <a:lnTo>
                  <a:pt x="12" y="3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6" name="Rectangle 82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50257" name="Rectangle 83"/>
          <p:cNvSpPr>
            <a:spLocks noChangeArrowheads="1"/>
          </p:cNvSpPr>
          <p:nvPr/>
        </p:nvSpPr>
        <p:spPr bwMode="auto">
          <a:xfrm>
            <a:off x="735013" y="3552825"/>
            <a:ext cx="24249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 dirty="0" smtClean="0">
                <a:solidFill>
                  <a:srgbClr val="000000"/>
                </a:solidFill>
                <a:latin typeface="Arial" charset="0"/>
              </a:rPr>
              <a:t>10</a:t>
            </a:r>
            <a:endParaRPr lang="en-US" sz="2000" dirty="0">
              <a:latin typeface="Arial" charset="0"/>
            </a:endParaRPr>
          </a:p>
        </p:txBody>
      </p:sp>
      <p:sp>
        <p:nvSpPr>
          <p:cNvPr id="50258" name="Rectangle 84"/>
          <p:cNvSpPr>
            <a:spLocks noChangeArrowheads="1"/>
          </p:cNvSpPr>
          <p:nvPr/>
        </p:nvSpPr>
        <p:spPr bwMode="auto">
          <a:xfrm>
            <a:off x="700088" y="1479550"/>
            <a:ext cx="24249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 dirty="0" smtClean="0">
                <a:solidFill>
                  <a:srgbClr val="000000"/>
                </a:solidFill>
                <a:latin typeface="Arial" charset="0"/>
              </a:rPr>
              <a:t>20</a:t>
            </a:r>
            <a:endParaRPr lang="en-US" sz="2000" dirty="0">
              <a:latin typeface="Arial" charset="0"/>
            </a:endParaRPr>
          </a:p>
        </p:txBody>
      </p:sp>
      <p:sp>
        <p:nvSpPr>
          <p:cNvPr id="50259" name="Rectangle 85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50260" name="Rectangle 86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50261" name="Rectangle 87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50262" name="Rectangle 88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50263" name="Freeform 89"/>
          <p:cNvSpPr>
            <a:spLocks/>
          </p:cNvSpPr>
          <p:nvPr/>
        </p:nvSpPr>
        <p:spPr bwMode="auto">
          <a:xfrm>
            <a:off x="1128713" y="3635375"/>
            <a:ext cx="2628900" cy="1670050"/>
          </a:xfrm>
          <a:custGeom>
            <a:avLst/>
            <a:gdLst>
              <a:gd name="T0" fmla="*/ 2147483647 w 1656"/>
              <a:gd name="T1" fmla="*/ 2147483647 h 1052"/>
              <a:gd name="T2" fmla="*/ 2147483647 w 1656"/>
              <a:gd name="T3" fmla="*/ 2147483647 h 1052"/>
              <a:gd name="T4" fmla="*/ 2147483647 w 1656"/>
              <a:gd name="T5" fmla="*/ 2147483647 h 1052"/>
              <a:gd name="T6" fmla="*/ 2147483647 w 1656"/>
              <a:gd name="T7" fmla="*/ 2147483647 h 1052"/>
              <a:gd name="T8" fmla="*/ 2147483647 w 1656"/>
              <a:gd name="T9" fmla="*/ 2147483647 h 1052"/>
              <a:gd name="T10" fmla="*/ 2147483647 w 1656"/>
              <a:gd name="T11" fmla="*/ 2147483647 h 1052"/>
              <a:gd name="T12" fmla="*/ 2147483647 w 1656"/>
              <a:gd name="T13" fmla="*/ 2147483647 h 1052"/>
              <a:gd name="T14" fmla="*/ 2147483647 w 1656"/>
              <a:gd name="T15" fmla="*/ 2147483647 h 1052"/>
              <a:gd name="T16" fmla="*/ 2147483647 w 1656"/>
              <a:gd name="T17" fmla="*/ 2147483647 h 1052"/>
              <a:gd name="T18" fmla="*/ 2147483647 w 1656"/>
              <a:gd name="T19" fmla="*/ 2147483647 h 1052"/>
              <a:gd name="T20" fmla="*/ 2147483647 w 1656"/>
              <a:gd name="T21" fmla="*/ 2147483647 h 1052"/>
              <a:gd name="T22" fmla="*/ 2147483647 w 1656"/>
              <a:gd name="T23" fmla="*/ 2147483647 h 1052"/>
              <a:gd name="T24" fmla="*/ 2147483647 w 1656"/>
              <a:gd name="T25" fmla="*/ 2147483647 h 1052"/>
              <a:gd name="T26" fmla="*/ 2147483647 w 1656"/>
              <a:gd name="T27" fmla="*/ 2147483647 h 1052"/>
              <a:gd name="T28" fmla="*/ 2147483647 w 1656"/>
              <a:gd name="T29" fmla="*/ 2147483647 h 1052"/>
              <a:gd name="T30" fmla="*/ 2147483647 w 1656"/>
              <a:gd name="T31" fmla="*/ 2147483647 h 1052"/>
              <a:gd name="T32" fmla="*/ 2147483647 w 1656"/>
              <a:gd name="T33" fmla="*/ 2147483647 h 1052"/>
              <a:gd name="T34" fmla="*/ 2147483647 w 1656"/>
              <a:gd name="T35" fmla="*/ 2147483647 h 1052"/>
              <a:gd name="T36" fmla="*/ 2147483647 w 1656"/>
              <a:gd name="T37" fmla="*/ 2147483647 h 1052"/>
              <a:gd name="T38" fmla="*/ 2147483647 w 1656"/>
              <a:gd name="T39" fmla="*/ 2147483647 h 1052"/>
              <a:gd name="T40" fmla="*/ 2147483647 w 1656"/>
              <a:gd name="T41" fmla="*/ 2147483647 h 1052"/>
              <a:gd name="T42" fmla="*/ 2147483647 w 1656"/>
              <a:gd name="T43" fmla="*/ 2147483647 h 1052"/>
              <a:gd name="T44" fmla="*/ 2147483647 w 1656"/>
              <a:gd name="T45" fmla="*/ 2147483647 h 1052"/>
              <a:gd name="T46" fmla="*/ 2147483647 w 1656"/>
              <a:gd name="T47" fmla="*/ 2147483647 h 1052"/>
              <a:gd name="T48" fmla="*/ 2147483647 w 1656"/>
              <a:gd name="T49" fmla="*/ 2147483647 h 1052"/>
              <a:gd name="T50" fmla="*/ 2147483647 w 1656"/>
              <a:gd name="T51" fmla="*/ 2147483647 h 1052"/>
              <a:gd name="T52" fmla="*/ 2147483647 w 1656"/>
              <a:gd name="T53" fmla="*/ 2147483647 h 1052"/>
              <a:gd name="T54" fmla="*/ 2147483647 w 1656"/>
              <a:gd name="T55" fmla="*/ 2147483647 h 1052"/>
              <a:gd name="T56" fmla="*/ 2147483647 w 1656"/>
              <a:gd name="T57" fmla="*/ 2147483647 h 1052"/>
              <a:gd name="T58" fmla="*/ 2147483647 w 1656"/>
              <a:gd name="T59" fmla="*/ 2147483647 h 1052"/>
              <a:gd name="T60" fmla="*/ 2147483647 w 1656"/>
              <a:gd name="T61" fmla="*/ 2147483647 h 1052"/>
              <a:gd name="T62" fmla="*/ 2147483647 w 1656"/>
              <a:gd name="T63" fmla="*/ 2147483647 h 1052"/>
              <a:gd name="T64" fmla="*/ 2147483647 w 1656"/>
              <a:gd name="T65" fmla="*/ 2147483647 h 1052"/>
              <a:gd name="T66" fmla="*/ 2147483647 w 1656"/>
              <a:gd name="T67" fmla="*/ 2147483647 h 1052"/>
              <a:gd name="T68" fmla="*/ 2147483647 w 1656"/>
              <a:gd name="T69" fmla="*/ 2147483647 h 1052"/>
              <a:gd name="T70" fmla="*/ 2147483647 w 1656"/>
              <a:gd name="T71" fmla="*/ 2147483647 h 1052"/>
              <a:gd name="T72" fmla="*/ 2147483647 w 1656"/>
              <a:gd name="T73" fmla="*/ 2147483647 h 1052"/>
              <a:gd name="T74" fmla="*/ 2147483647 w 1656"/>
              <a:gd name="T75" fmla="*/ 2147483647 h 1052"/>
              <a:gd name="T76" fmla="*/ 2147483647 w 1656"/>
              <a:gd name="T77" fmla="*/ 2147483647 h 1052"/>
              <a:gd name="T78" fmla="*/ 2147483647 w 1656"/>
              <a:gd name="T79" fmla="*/ 2147483647 h 1052"/>
              <a:gd name="T80" fmla="*/ 2147483647 w 1656"/>
              <a:gd name="T81" fmla="*/ 2147483647 h 1052"/>
              <a:gd name="T82" fmla="*/ 2147483647 w 1656"/>
              <a:gd name="T83" fmla="*/ 2147483647 h 1052"/>
              <a:gd name="T84" fmla="*/ 2147483647 w 1656"/>
              <a:gd name="T85" fmla="*/ 2147483647 h 105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6"/>
              <a:gd name="T130" fmla="*/ 0 h 1052"/>
              <a:gd name="T131" fmla="*/ 1656 w 1656"/>
              <a:gd name="T132" fmla="*/ 1052 h 105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6" h="1052">
                <a:moveTo>
                  <a:pt x="0" y="1052"/>
                </a:moveTo>
                <a:cubicBezTo>
                  <a:pt x="12" y="1046"/>
                  <a:pt x="24" y="1040"/>
                  <a:pt x="35" y="1036"/>
                </a:cubicBezTo>
                <a:cubicBezTo>
                  <a:pt x="46" y="1032"/>
                  <a:pt x="58" y="1028"/>
                  <a:pt x="66" y="1027"/>
                </a:cubicBezTo>
                <a:cubicBezTo>
                  <a:pt x="74" y="1026"/>
                  <a:pt x="79" y="1030"/>
                  <a:pt x="86" y="1030"/>
                </a:cubicBezTo>
                <a:cubicBezTo>
                  <a:pt x="93" y="1030"/>
                  <a:pt x="98" y="1034"/>
                  <a:pt x="107" y="1027"/>
                </a:cubicBezTo>
                <a:cubicBezTo>
                  <a:pt x="116" y="1020"/>
                  <a:pt x="131" y="996"/>
                  <a:pt x="138" y="988"/>
                </a:cubicBezTo>
                <a:cubicBezTo>
                  <a:pt x="145" y="980"/>
                  <a:pt x="146" y="982"/>
                  <a:pt x="150" y="979"/>
                </a:cubicBezTo>
                <a:cubicBezTo>
                  <a:pt x="154" y="976"/>
                  <a:pt x="160" y="975"/>
                  <a:pt x="165" y="971"/>
                </a:cubicBezTo>
                <a:cubicBezTo>
                  <a:pt x="170" y="967"/>
                  <a:pt x="173" y="959"/>
                  <a:pt x="180" y="956"/>
                </a:cubicBezTo>
                <a:cubicBezTo>
                  <a:pt x="187" y="953"/>
                  <a:pt x="201" y="954"/>
                  <a:pt x="210" y="952"/>
                </a:cubicBezTo>
                <a:cubicBezTo>
                  <a:pt x="219" y="950"/>
                  <a:pt x="227" y="947"/>
                  <a:pt x="233" y="944"/>
                </a:cubicBezTo>
                <a:cubicBezTo>
                  <a:pt x="239" y="941"/>
                  <a:pt x="244" y="936"/>
                  <a:pt x="249" y="932"/>
                </a:cubicBezTo>
                <a:cubicBezTo>
                  <a:pt x="254" y="928"/>
                  <a:pt x="258" y="926"/>
                  <a:pt x="263" y="922"/>
                </a:cubicBezTo>
                <a:cubicBezTo>
                  <a:pt x="268" y="918"/>
                  <a:pt x="273" y="908"/>
                  <a:pt x="278" y="905"/>
                </a:cubicBezTo>
                <a:cubicBezTo>
                  <a:pt x="283" y="902"/>
                  <a:pt x="288" y="905"/>
                  <a:pt x="294" y="904"/>
                </a:cubicBezTo>
                <a:cubicBezTo>
                  <a:pt x="300" y="903"/>
                  <a:pt x="307" y="902"/>
                  <a:pt x="312" y="901"/>
                </a:cubicBezTo>
                <a:cubicBezTo>
                  <a:pt x="317" y="900"/>
                  <a:pt x="322" y="898"/>
                  <a:pt x="327" y="895"/>
                </a:cubicBezTo>
                <a:cubicBezTo>
                  <a:pt x="332" y="892"/>
                  <a:pt x="339" y="888"/>
                  <a:pt x="345" y="884"/>
                </a:cubicBezTo>
                <a:cubicBezTo>
                  <a:pt x="351" y="880"/>
                  <a:pt x="356" y="877"/>
                  <a:pt x="366" y="868"/>
                </a:cubicBezTo>
                <a:cubicBezTo>
                  <a:pt x="376" y="859"/>
                  <a:pt x="394" y="839"/>
                  <a:pt x="404" y="830"/>
                </a:cubicBezTo>
                <a:cubicBezTo>
                  <a:pt x="414" y="821"/>
                  <a:pt x="418" y="822"/>
                  <a:pt x="426" y="815"/>
                </a:cubicBezTo>
                <a:cubicBezTo>
                  <a:pt x="434" y="808"/>
                  <a:pt x="443" y="795"/>
                  <a:pt x="452" y="788"/>
                </a:cubicBezTo>
                <a:cubicBezTo>
                  <a:pt x="461" y="781"/>
                  <a:pt x="471" y="780"/>
                  <a:pt x="482" y="772"/>
                </a:cubicBezTo>
                <a:cubicBezTo>
                  <a:pt x="493" y="764"/>
                  <a:pt x="506" y="750"/>
                  <a:pt x="516" y="740"/>
                </a:cubicBezTo>
                <a:cubicBezTo>
                  <a:pt x="526" y="730"/>
                  <a:pt x="536" y="722"/>
                  <a:pt x="543" y="712"/>
                </a:cubicBezTo>
                <a:cubicBezTo>
                  <a:pt x="550" y="702"/>
                  <a:pt x="550" y="693"/>
                  <a:pt x="557" y="683"/>
                </a:cubicBezTo>
                <a:cubicBezTo>
                  <a:pt x="564" y="673"/>
                  <a:pt x="578" y="661"/>
                  <a:pt x="587" y="653"/>
                </a:cubicBezTo>
                <a:cubicBezTo>
                  <a:pt x="596" y="645"/>
                  <a:pt x="602" y="643"/>
                  <a:pt x="609" y="635"/>
                </a:cubicBezTo>
                <a:cubicBezTo>
                  <a:pt x="616" y="627"/>
                  <a:pt x="622" y="615"/>
                  <a:pt x="629" y="605"/>
                </a:cubicBezTo>
                <a:cubicBezTo>
                  <a:pt x="636" y="595"/>
                  <a:pt x="645" y="581"/>
                  <a:pt x="651" y="575"/>
                </a:cubicBezTo>
                <a:cubicBezTo>
                  <a:pt x="657" y="569"/>
                  <a:pt x="662" y="572"/>
                  <a:pt x="668" y="571"/>
                </a:cubicBezTo>
                <a:cubicBezTo>
                  <a:pt x="674" y="570"/>
                  <a:pt x="681" y="570"/>
                  <a:pt x="689" y="571"/>
                </a:cubicBezTo>
                <a:cubicBezTo>
                  <a:pt x="697" y="572"/>
                  <a:pt x="710" y="579"/>
                  <a:pt x="717" y="577"/>
                </a:cubicBezTo>
                <a:cubicBezTo>
                  <a:pt x="724" y="575"/>
                  <a:pt x="724" y="564"/>
                  <a:pt x="729" y="557"/>
                </a:cubicBezTo>
                <a:cubicBezTo>
                  <a:pt x="734" y="550"/>
                  <a:pt x="740" y="541"/>
                  <a:pt x="747" y="533"/>
                </a:cubicBezTo>
                <a:cubicBezTo>
                  <a:pt x="754" y="525"/>
                  <a:pt x="766" y="517"/>
                  <a:pt x="774" y="511"/>
                </a:cubicBezTo>
                <a:cubicBezTo>
                  <a:pt x="782" y="505"/>
                  <a:pt x="790" y="503"/>
                  <a:pt x="797" y="496"/>
                </a:cubicBezTo>
                <a:cubicBezTo>
                  <a:pt x="804" y="489"/>
                  <a:pt x="811" y="474"/>
                  <a:pt x="815" y="467"/>
                </a:cubicBezTo>
                <a:cubicBezTo>
                  <a:pt x="819" y="460"/>
                  <a:pt x="820" y="459"/>
                  <a:pt x="824" y="455"/>
                </a:cubicBezTo>
                <a:cubicBezTo>
                  <a:pt x="828" y="451"/>
                  <a:pt x="832" y="444"/>
                  <a:pt x="837" y="443"/>
                </a:cubicBezTo>
                <a:cubicBezTo>
                  <a:pt x="842" y="442"/>
                  <a:pt x="849" y="445"/>
                  <a:pt x="855" y="449"/>
                </a:cubicBezTo>
                <a:cubicBezTo>
                  <a:pt x="861" y="453"/>
                  <a:pt x="869" y="462"/>
                  <a:pt x="876" y="467"/>
                </a:cubicBezTo>
                <a:cubicBezTo>
                  <a:pt x="883" y="472"/>
                  <a:pt x="890" y="479"/>
                  <a:pt x="896" y="482"/>
                </a:cubicBezTo>
                <a:cubicBezTo>
                  <a:pt x="902" y="485"/>
                  <a:pt x="908" y="484"/>
                  <a:pt x="915" y="485"/>
                </a:cubicBezTo>
                <a:cubicBezTo>
                  <a:pt x="922" y="486"/>
                  <a:pt x="933" y="490"/>
                  <a:pt x="939" y="490"/>
                </a:cubicBezTo>
                <a:cubicBezTo>
                  <a:pt x="945" y="490"/>
                  <a:pt x="949" y="491"/>
                  <a:pt x="954" y="488"/>
                </a:cubicBezTo>
                <a:cubicBezTo>
                  <a:pt x="959" y="485"/>
                  <a:pt x="966" y="478"/>
                  <a:pt x="971" y="472"/>
                </a:cubicBezTo>
                <a:cubicBezTo>
                  <a:pt x="976" y="466"/>
                  <a:pt x="980" y="460"/>
                  <a:pt x="984" y="455"/>
                </a:cubicBezTo>
                <a:cubicBezTo>
                  <a:pt x="988" y="450"/>
                  <a:pt x="989" y="447"/>
                  <a:pt x="993" y="443"/>
                </a:cubicBezTo>
                <a:cubicBezTo>
                  <a:pt x="997" y="439"/>
                  <a:pt x="1006" y="434"/>
                  <a:pt x="1011" y="430"/>
                </a:cubicBezTo>
                <a:cubicBezTo>
                  <a:pt x="1016" y="426"/>
                  <a:pt x="1020" y="421"/>
                  <a:pt x="1026" y="416"/>
                </a:cubicBezTo>
                <a:cubicBezTo>
                  <a:pt x="1032" y="411"/>
                  <a:pt x="1040" y="402"/>
                  <a:pt x="1047" y="397"/>
                </a:cubicBezTo>
                <a:cubicBezTo>
                  <a:pt x="1054" y="392"/>
                  <a:pt x="1061" y="389"/>
                  <a:pt x="1067" y="383"/>
                </a:cubicBezTo>
                <a:cubicBezTo>
                  <a:pt x="1073" y="377"/>
                  <a:pt x="1079" y="366"/>
                  <a:pt x="1085" y="359"/>
                </a:cubicBezTo>
                <a:cubicBezTo>
                  <a:pt x="1091" y="352"/>
                  <a:pt x="1098" y="345"/>
                  <a:pt x="1106" y="340"/>
                </a:cubicBezTo>
                <a:cubicBezTo>
                  <a:pt x="1114" y="335"/>
                  <a:pt x="1126" y="330"/>
                  <a:pt x="1134" y="326"/>
                </a:cubicBezTo>
                <a:cubicBezTo>
                  <a:pt x="1142" y="322"/>
                  <a:pt x="1149" y="319"/>
                  <a:pt x="1154" y="316"/>
                </a:cubicBezTo>
                <a:cubicBezTo>
                  <a:pt x="1159" y="313"/>
                  <a:pt x="1161" y="308"/>
                  <a:pt x="1164" y="305"/>
                </a:cubicBezTo>
                <a:cubicBezTo>
                  <a:pt x="1167" y="302"/>
                  <a:pt x="1169" y="298"/>
                  <a:pt x="1173" y="298"/>
                </a:cubicBezTo>
                <a:cubicBezTo>
                  <a:pt x="1177" y="298"/>
                  <a:pt x="1184" y="301"/>
                  <a:pt x="1190" y="304"/>
                </a:cubicBezTo>
                <a:cubicBezTo>
                  <a:pt x="1196" y="307"/>
                  <a:pt x="1204" y="314"/>
                  <a:pt x="1212" y="316"/>
                </a:cubicBezTo>
                <a:cubicBezTo>
                  <a:pt x="1220" y="318"/>
                  <a:pt x="1229" y="317"/>
                  <a:pt x="1238" y="314"/>
                </a:cubicBezTo>
                <a:cubicBezTo>
                  <a:pt x="1247" y="311"/>
                  <a:pt x="1258" y="301"/>
                  <a:pt x="1265" y="296"/>
                </a:cubicBezTo>
                <a:cubicBezTo>
                  <a:pt x="1272" y="291"/>
                  <a:pt x="1278" y="290"/>
                  <a:pt x="1283" y="286"/>
                </a:cubicBezTo>
                <a:cubicBezTo>
                  <a:pt x="1288" y="282"/>
                  <a:pt x="1291" y="280"/>
                  <a:pt x="1296" y="275"/>
                </a:cubicBezTo>
                <a:cubicBezTo>
                  <a:pt x="1301" y="270"/>
                  <a:pt x="1309" y="263"/>
                  <a:pt x="1313" y="257"/>
                </a:cubicBezTo>
                <a:cubicBezTo>
                  <a:pt x="1317" y="251"/>
                  <a:pt x="1319" y="246"/>
                  <a:pt x="1323" y="241"/>
                </a:cubicBezTo>
                <a:cubicBezTo>
                  <a:pt x="1327" y="236"/>
                  <a:pt x="1331" y="230"/>
                  <a:pt x="1335" y="226"/>
                </a:cubicBezTo>
                <a:cubicBezTo>
                  <a:pt x="1339" y="222"/>
                  <a:pt x="1345" y="220"/>
                  <a:pt x="1349" y="217"/>
                </a:cubicBezTo>
                <a:cubicBezTo>
                  <a:pt x="1353" y="214"/>
                  <a:pt x="1355" y="211"/>
                  <a:pt x="1359" y="211"/>
                </a:cubicBezTo>
                <a:cubicBezTo>
                  <a:pt x="1363" y="211"/>
                  <a:pt x="1371" y="214"/>
                  <a:pt x="1376" y="215"/>
                </a:cubicBezTo>
                <a:cubicBezTo>
                  <a:pt x="1381" y="216"/>
                  <a:pt x="1386" y="218"/>
                  <a:pt x="1392" y="218"/>
                </a:cubicBezTo>
                <a:cubicBezTo>
                  <a:pt x="1398" y="218"/>
                  <a:pt x="1407" y="219"/>
                  <a:pt x="1413" y="217"/>
                </a:cubicBezTo>
                <a:cubicBezTo>
                  <a:pt x="1419" y="215"/>
                  <a:pt x="1423" y="209"/>
                  <a:pt x="1427" y="205"/>
                </a:cubicBezTo>
                <a:cubicBezTo>
                  <a:pt x="1431" y="201"/>
                  <a:pt x="1434" y="195"/>
                  <a:pt x="1439" y="191"/>
                </a:cubicBezTo>
                <a:cubicBezTo>
                  <a:pt x="1444" y="187"/>
                  <a:pt x="1450" y="184"/>
                  <a:pt x="1455" y="181"/>
                </a:cubicBezTo>
                <a:cubicBezTo>
                  <a:pt x="1460" y="178"/>
                  <a:pt x="1464" y="175"/>
                  <a:pt x="1470" y="172"/>
                </a:cubicBezTo>
                <a:cubicBezTo>
                  <a:pt x="1476" y="169"/>
                  <a:pt x="1484" y="169"/>
                  <a:pt x="1490" y="163"/>
                </a:cubicBezTo>
                <a:cubicBezTo>
                  <a:pt x="1496" y="157"/>
                  <a:pt x="1503" y="145"/>
                  <a:pt x="1508" y="137"/>
                </a:cubicBezTo>
                <a:cubicBezTo>
                  <a:pt x="1513" y="129"/>
                  <a:pt x="1516" y="121"/>
                  <a:pt x="1520" y="113"/>
                </a:cubicBezTo>
                <a:cubicBezTo>
                  <a:pt x="1524" y="105"/>
                  <a:pt x="1528" y="99"/>
                  <a:pt x="1532" y="91"/>
                </a:cubicBezTo>
                <a:cubicBezTo>
                  <a:pt x="1536" y="83"/>
                  <a:pt x="1542" y="71"/>
                  <a:pt x="1545" y="64"/>
                </a:cubicBezTo>
                <a:cubicBezTo>
                  <a:pt x="1548" y="57"/>
                  <a:pt x="1534" y="60"/>
                  <a:pt x="1551" y="50"/>
                </a:cubicBezTo>
                <a:cubicBezTo>
                  <a:pt x="1568" y="40"/>
                  <a:pt x="1638" y="10"/>
                  <a:pt x="1647" y="5"/>
                </a:cubicBezTo>
                <a:cubicBezTo>
                  <a:pt x="1656" y="0"/>
                  <a:pt x="1615" y="18"/>
                  <a:pt x="1605" y="23"/>
                </a:cubicBezTo>
                <a:cubicBezTo>
                  <a:pt x="1595" y="28"/>
                  <a:pt x="1591" y="32"/>
                  <a:pt x="1584" y="35"/>
                </a:cubicBezTo>
                <a:cubicBezTo>
                  <a:pt x="1577" y="38"/>
                  <a:pt x="1567" y="38"/>
                  <a:pt x="1563" y="38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6" name="Line 92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7" name="AutoShape 93"/>
          <p:cNvSpPr>
            <a:spLocks noChangeArrowheads="1"/>
          </p:cNvSpPr>
          <p:nvPr/>
        </p:nvSpPr>
        <p:spPr bwMode="auto">
          <a:xfrm>
            <a:off x="586128" y="4711700"/>
            <a:ext cx="290172" cy="3429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268" name="Line 94"/>
          <p:cNvSpPr>
            <a:spLocks noChangeShapeType="1"/>
          </p:cNvSpPr>
          <p:nvPr/>
        </p:nvSpPr>
        <p:spPr bwMode="auto">
          <a:xfrm>
            <a:off x="850900" y="5054600"/>
            <a:ext cx="2413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027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Rectangle 106"/>
          <p:cNvSpPr>
            <a:spLocks noChangeArrowheads="1"/>
          </p:cNvSpPr>
          <p:nvPr/>
        </p:nvSpPr>
        <p:spPr bwMode="auto">
          <a:xfrm>
            <a:off x="139700" y="-15876"/>
            <a:ext cx="8839200" cy="96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“</a:t>
            </a:r>
            <a:r>
              <a:rPr 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Stabilization Wedges</a:t>
            </a:r>
            <a:r>
              <a:rPr lang="ja-JP" alt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”</a:t>
            </a:r>
            <a:endParaRPr lang="en-US" sz="60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98" name="Rectangle 105"/>
          <p:cNvSpPr>
            <a:spLocks noChangeArrowheads="1"/>
          </p:cNvSpPr>
          <p:nvPr/>
        </p:nvSpPr>
        <p:spPr bwMode="auto">
          <a:xfrm>
            <a:off x="2733675" y="6488113"/>
            <a:ext cx="336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http://www.princeton.edu/wedges/</a:t>
            </a:r>
          </a:p>
        </p:txBody>
      </p:sp>
      <p:sp>
        <p:nvSpPr>
          <p:cNvPr id="116" name="Text Box 101"/>
          <p:cNvSpPr txBox="1">
            <a:spLocks noChangeArrowheads="1"/>
          </p:cNvSpPr>
          <p:nvPr/>
        </p:nvSpPr>
        <p:spPr bwMode="auto">
          <a:xfrm>
            <a:off x="6416675" y="2306638"/>
            <a:ext cx="14276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smtClean="0">
                <a:latin typeface="Arial" charset="0"/>
              </a:rPr>
              <a:t>18 </a:t>
            </a:r>
            <a:r>
              <a:rPr lang="ja-JP" altLang="en-US" sz="1600" b="1" dirty="0" smtClean="0">
                <a:latin typeface="Arial" charset="0"/>
              </a:rPr>
              <a:t>“</a:t>
            </a:r>
            <a:r>
              <a:rPr lang="en-US" altLang="ja-JP" sz="1600" b="1" dirty="0">
                <a:latin typeface="Arial" charset="0"/>
              </a:rPr>
              <a:t>wedges</a:t>
            </a:r>
            <a:r>
              <a:rPr lang="ja-JP" altLang="en-US" sz="1600" b="1" dirty="0">
                <a:latin typeface="Arial" charset="0"/>
              </a:rPr>
              <a:t>”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118" name="Text Box 99"/>
          <p:cNvSpPr txBox="1">
            <a:spLocks noChangeArrowheads="1"/>
          </p:cNvSpPr>
          <p:nvPr/>
        </p:nvSpPr>
        <p:spPr bwMode="auto">
          <a:xfrm>
            <a:off x="6462116" y="1411892"/>
            <a:ext cx="10310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smtClean="0">
                <a:latin typeface="Arial" charset="0"/>
              </a:rPr>
              <a:t>20 </a:t>
            </a:r>
            <a:r>
              <a:rPr lang="en-US" sz="1600" b="1" dirty="0" err="1" smtClean="0">
                <a:latin typeface="Arial" charset="0"/>
              </a:rPr>
              <a:t>GtC</a:t>
            </a:r>
            <a:r>
              <a:rPr lang="en-US" sz="1600" b="1" dirty="0">
                <a:latin typeface="Arial" charset="0"/>
              </a:rPr>
              <a:t>/y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554413" y="1498600"/>
            <a:ext cx="2953793" cy="4308475"/>
            <a:chOff x="3554413" y="1498600"/>
            <a:chExt cx="2953793" cy="4308475"/>
          </a:xfrm>
        </p:grpSpPr>
        <p:sp>
          <p:nvSpPr>
            <p:cNvPr id="8" name="Isosceles Triangle 7"/>
            <p:cNvSpPr/>
            <p:nvPr/>
          </p:nvSpPr>
          <p:spPr bwMode="auto">
            <a:xfrm rot="16200000">
              <a:off x="3046476" y="2306064"/>
              <a:ext cx="3769406" cy="2283519"/>
            </a:xfrm>
            <a:prstGeom prst="triangle">
              <a:avLst>
                <a:gd name="adj" fmla="val 45345"/>
              </a:avLst>
            </a:prstGeom>
            <a:solidFill>
              <a:srgbClr val="99FF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" name="Right Triangle 1"/>
            <p:cNvSpPr/>
            <p:nvPr/>
          </p:nvSpPr>
          <p:spPr bwMode="auto">
            <a:xfrm>
              <a:off x="3760987" y="3647287"/>
              <a:ext cx="2295667" cy="1693384"/>
            </a:xfrm>
            <a:prstGeom prst="rtTriangle">
              <a:avLst/>
            </a:prstGeom>
            <a:solidFill>
              <a:srgbClr val="66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50190" name="Text Box 16"/>
            <p:cNvSpPr txBox="1">
              <a:spLocks noChangeAspect="1" noChangeArrowheads="1"/>
            </p:cNvSpPr>
            <p:nvPr/>
          </p:nvSpPr>
          <p:spPr bwMode="auto">
            <a:xfrm rot="2158729">
              <a:off x="3712445" y="4464160"/>
              <a:ext cx="222210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dirty="0" smtClean="0">
                  <a:latin typeface="Arial" charset="0"/>
                </a:rPr>
                <a:t>Needed Ramp Down</a:t>
              </a:r>
              <a:endParaRPr lang="en-US" sz="1600" b="1" dirty="0">
                <a:latin typeface="Arial" charset="0"/>
              </a:endParaRPr>
            </a:p>
          </p:txBody>
        </p:sp>
        <p:sp>
          <p:nvSpPr>
            <p:cNvPr id="50191" name="Text Box 17"/>
            <p:cNvSpPr txBox="1">
              <a:spLocks noChangeAspect="1" noChangeArrowheads="1"/>
            </p:cNvSpPr>
            <p:nvPr/>
          </p:nvSpPr>
          <p:spPr bwMode="auto">
            <a:xfrm>
              <a:off x="4332987" y="3277838"/>
              <a:ext cx="16510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 b="1" dirty="0">
                  <a:solidFill>
                    <a:schemeClr val="bg1"/>
                  </a:solidFill>
                  <a:latin typeface="Arial" charset="0"/>
                </a:rPr>
                <a:t>Stabilization Triangle</a:t>
              </a:r>
            </a:p>
          </p:txBody>
        </p:sp>
        <p:sp>
          <p:nvSpPr>
            <p:cNvPr id="50200" name="Line 26"/>
            <p:cNvSpPr>
              <a:spLocks noChangeShapeType="1"/>
            </p:cNvSpPr>
            <p:nvPr/>
          </p:nvSpPr>
          <p:spPr bwMode="auto">
            <a:xfrm flipV="1">
              <a:off x="5722938" y="5740400"/>
              <a:ext cx="1587" cy="6667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5" name="Freeform 81"/>
            <p:cNvSpPr>
              <a:spLocks/>
            </p:cNvSpPr>
            <p:nvPr/>
          </p:nvSpPr>
          <p:spPr bwMode="auto">
            <a:xfrm>
              <a:off x="3554413" y="3695700"/>
              <a:ext cx="47625" cy="104775"/>
            </a:xfrm>
            <a:custGeom>
              <a:avLst/>
              <a:gdLst>
                <a:gd name="T0" fmla="*/ 0 w 30"/>
                <a:gd name="T1" fmla="*/ 2147483647 h 66"/>
                <a:gd name="T2" fmla="*/ 2147483647 w 30"/>
                <a:gd name="T3" fmla="*/ 2147483647 h 66"/>
                <a:gd name="T4" fmla="*/ 2147483647 w 30"/>
                <a:gd name="T5" fmla="*/ 0 h 66"/>
                <a:gd name="T6" fmla="*/ 0 60000 65536"/>
                <a:gd name="T7" fmla="*/ 0 60000 65536"/>
                <a:gd name="T8" fmla="*/ 0 60000 65536"/>
                <a:gd name="T9" fmla="*/ 0 w 30"/>
                <a:gd name="T10" fmla="*/ 0 h 66"/>
                <a:gd name="T11" fmla="*/ 30 w 30"/>
                <a:gd name="T12" fmla="*/ 66 h 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66">
                  <a:moveTo>
                    <a:pt x="0" y="66"/>
                  </a:moveTo>
                  <a:lnTo>
                    <a:pt x="12" y="36"/>
                  </a:lnTo>
                  <a:lnTo>
                    <a:pt x="30" y="0"/>
                  </a:lnTo>
                </a:path>
              </a:pathLst>
            </a:custGeom>
            <a:noFill/>
            <a:ln w="2857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64" name="Line 90"/>
            <p:cNvSpPr>
              <a:spLocks noChangeShapeType="1"/>
            </p:cNvSpPr>
            <p:nvPr/>
          </p:nvSpPr>
          <p:spPr bwMode="auto">
            <a:xfrm flipV="1">
              <a:off x="3759200" y="3644900"/>
              <a:ext cx="0" cy="2082800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65" name="Line 91"/>
            <p:cNvSpPr>
              <a:spLocks noChangeShapeType="1"/>
            </p:cNvSpPr>
            <p:nvPr/>
          </p:nvSpPr>
          <p:spPr bwMode="auto">
            <a:xfrm>
              <a:off x="4179637" y="5044866"/>
              <a:ext cx="208180" cy="198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4" name="Straight Arrow Connector 3"/>
            <p:cNvCxnSpPr>
              <a:stCxn id="50264" idx="1"/>
              <a:endCxn id="2" idx="4"/>
            </p:cNvCxnSpPr>
            <p:nvPr/>
          </p:nvCxnSpPr>
          <p:spPr bwMode="auto">
            <a:xfrm>
              <a:off x="3759201" y="3644900"/>
              <a:ext cx="2297453" cy="1695771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996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0192" name="Oval 18"/>
            <p:cNvSpPr>
              <a:spLocks noChangeAspect="1" noChangeArrowheads="1"/>
            </p:cNvSpPr>
            <p:nvPr/>
          </p:nvSpPr>
          <p:spPr bwMode="auto">
            <a:xfrm>
              <a:off x="5848555" y="5123929"/>
              <a:ext cx="357187" cy="35401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3769127" y="1506134"/>
              <a:ext cx="2344511" cy="3826396"/>
            </a:xfrm>
            <a:custGeom>
              <a:avLst/>
              <a:gdLst>
                <a:gd name="connsiteX0" fmla="*/ 2344511 w 2344511"/>
                <a:gd name="connsiteY0" fmla="*/ 0 h 3826396"/>
                <a:gd name="connsiteX1" fmla="*/ 0 w 2344511"/>
                <a:gd name="connsiteY1" fmla="*/ 2108589 h 3826396"/>
                <a:gd name="connsiteX2" fmla="*/ 2279386 w 2344511"/>
                <a:gd name="connsiteY2" fmla="*/ 3826396 h 3826396"/>
                <a:gd name="connsiteX3" fmla="*/ 2344511 w 2344511"/>
                <a:gd name="connsiteY3" fmla="*/ 0 h 382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4511" h="3826396">
                  <a:moveTo>
                    <a:pt x="2344511" y="0"/>
                  </a:moveTo>
                  <a:lnTo>
                    <a:pt x="0" y="2108589"/>
                  </a:lnTo>
                  <a:lnTo>
                    <a:pt x="2279386" y="3826396"/>
                  </a:lnTo>
                  <a:lnTo>
                    <a:pt x="2344511" y="0"/>
                  </a:lnTo>
                  <a:close/>
                </a:path>
              </a:pathLst>
            </a:custGeom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50193" name="Line 19"/>
            <p:cNvSpPr>
              <a:spLocks noChangeShapeType="1"/>
            </p:cNvSpPr>
            <p:nvPr/>
          </p:nvSpPr>
          <p:spPr bwMode="auto">
            <a:xfrm flipV="1">
              <a:off x="3746500" y="1498600"/>
              <a:ext cx="2374900" cy="21463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97"/>
            <p:cNvSpPr>
              <a:spLocks noChangeShapeType="1"/>
            </p:cNvSpPr>
            <p:nvPr/>
          </p:nvSpPr>
          <p:spPr bwMode="auto">
            <a:xfrm flipV="1">
              <a:off x="3761397" y="2679700"/>
              <a:ext cx="2315360" cy="955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97"/>
            <p:cNvSpPr>
              <a:spLocks noChangeShapeType="1"/>
            </p:cNvSpPr>
            <p:nvPr/>
          </p:nvSpPr>
          <p:spPr bwMode="auto">
            <a:xfrm flipV="1">
              <a:off x="3785409" y="1822925"/>
              <a:ext cx="2285271" cy="18080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97"/>
            <p:cNvSpPr>
              <a:spLocks noChangeShapeType="1"/>
            </p:cNvSpPr>
            <p:nvPr/>
          </p:nvSpPr>
          <p:spPr bwMode="auto">
            <a:xfrm flipV="1">
              <a:off x="3781274" y="2035600"/>
              <a:ext cx="2283329" cy="15947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97"/>
            <p:cNvSpPr>
              <a:spLocks noChangeShapeType="1"/>
            </p:cNvSpPr>
            <p:nvPr/>
          </p:nvSpPr>
          <p:spPr bwMode="auto">
            <a:xfrm flipV="1">
              <a:off x="3844126" y="2236122"/>
              <a:ext cx="2226554" cy="13675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97"/>
            <p:cNvSpPr>
              <a:spLocks noChangeShapeType="1"/>
            </p:cNvSpPr>
            <p:nvPr/>
          </p:nvSpPr>
          <p:spPr bwMode="auto">
            <a:xfrm flipV="1">
              <a:off x="3801151" y="2442720"/>
              <a:ext cx="2275605" cy="11668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97"/>
            <p:cNvSpPr>
              <a:spLocks noChangeShapeType="1"/>
            </p:cNvSpPr>
            <p:nvPr/>
          </p:nvSpPr>
          <p:spPr bwMode="auto">
            <a:xfrm flipV="1">
              <a:off x="3760988" y="2898452"/>
              <a:ext cx="2303616" cy="7244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97"/>
            <p:cNvSpPr>
              <a:spLocks noChangeShapeType="1"/>
            </p:cNvSpPr>
            <p:nvPr/>
          </p:nvSpPr>
          <p:spPr bwMode="auto">
            <a:xfrm flipV="1">
              <a:off x="3785408" y="3597241"/>
              <a:ext cx="2291349" cy="256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97"/>
            <p:cNvSpPr>
              <a:spLocks noChangeShapeType="1"/>
            </p:cNvSpPr>
            <p:nvPr/>
          </p:nvSpPr>
          <p:spPr bwMode="auto">
            <a:xfrm flipV="1">
              <a:off x="3761512" y="3147585"/>
              <a:ext cx="2303091" cy="473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97"/>
            <p:cNvSpPr>
              <a:spLocks noChangeShapeType="1"/>
            </p:cNvSpPr>
            <p:nvPr/>
          </p:nvSpPr>
          <p:spPr bwMode="auto">
            <a:xfrm flipV="1">
              <a:off x="3767589" y="3378489"/>
              <a:ext cx="2297014" cy="2430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97"/>
            <p:cNvSpPr>
              <a:spLocks noChangeShapeType="1"/>
            </p:cNvSpPr>
            <p:nvPr/>
          </p:nvSpPr>
          <p:spPr bwMode="auto">
            <a:xfrm>
              <a:off x="3785818" y="3627623"/>
              <a:ext cx="2284861" cy="176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97"/>
            <p:cNvSpPr>
              <a:spLocks noChangeShapeType="1"/>
            </p:cNvSpPr>
            <p:nvPr/>
          </p:nvSpPr>
          <p:spPr bwMode="auto">
            <a:xfrm>
              <a:off x="3767589" y="3633700"/>
              <a:ext cx="2303091" cy="3767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Line 97"/>
            <p:cNvSpPr>
              <a:spLocks noChangeShapeType="1"/>
            </p:cNvSpPr>
            <p:nvPr/>
          </p:nvSpPr>
          <p:spPr bwMode="auto">
            <a:xfrm>
              <a:off x="3761511" y="3633699"/>
              <a:ext cx="2315245" cy="5590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97"/>
            <p:cNvSpPr>
              <a:spLocks noChangeShapeType="1"/>
            </p:cNvSpPr>
            <p:nvPr/>
          </p:nvSpPr>
          <p:spPr bwMode="auto">
            <a:xfrm>
              <a:off x="3749358" y="3633699"/>
              <a:ext cx="2321322" cy="7352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97"/>
            <p:cNvSpPr>
              <a:spLocks noChangeShapeType="1"/>
            </p:cNvSpPr>
            <p:nvPr/>
          </p:nvSpPr>
          <p:spPr bwMode="auto">
            <a:xfrm>
              <a:off x="3755436" y="3627624"/>
              <a:ext cx="2309167" cy="9479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97"/>
            <p:cNvSpPr>
              <a:spLocks noChangeShapeType="1"/>
            </p:cNvSpPr>
            <p:nvPr/>
          </p:nvSpPr>
          <p:spPr bwMode="auto">
            <a:xfrm>
              <a:off x="3755436" y="3621547"/>
              <a:ext cx="2321321" cy="11423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97"/>
            <p:cNvSpPr>
              <a:spLocks noChangeShapeType="1"/>
            </p:cNvSpPr>
            <p:nvPr/>
          </p:nvSpPr>
          <p:spPr bwMode="auto">
            <a:xfrm>
              <a:off x="3761513" y="3621547"/>
              <a:ext cx="2309167" cy="15191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97"/>
            <p:cNvSpPr>
              <a:spLocks noChangeShapeType="1"/>
            </p:cNvSpPr>
            <p:nvPr/>
          </p:nvSpPr>
          <p:spPr bwMode="auto">
            <a:xfrm>
              <a:off x="3749360" y="3609394"/>
              <a:ext cx="2321320" cy="13246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102"/>
            <p:cNvSpPr>
              <a:spLocks noChangeShapeType="1"/>
            </p:cNvSpPr>
            <p:nvPr/>
          </p:nvSpPr>
          <p:spPr bwMode="auto">
            <a:xfrm flipH="1" flipV="1">
              <a:off x="6102350" y="2489200"/>
              <a:ext cx="317500" cy="63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100"/>
            <p:cNvSpPr>
              <a:spLocks noChangeShapeType="1"/>
            </p:cNvSpPr>
            <p:nvPr/>
          </p:nvSpPr>
          <p:spPr bwMode="auto">
            <a:xfrm flipH="1">
              <a:off x="6106516" y="1576992"/>
              <a:ext cx="333375" cy="12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102"/>
            <p:cNvSpPr>
              <a:spLocks noChangeShapeType="1"/>
            </p:cNvSpPr>
            <p:nvPr/>
          </p:nvSpPr>
          <p:spPr bwMode="auto">
            <a:xfrm flipH="1">
              <a:off x="6048139" y="5146728"/>
              <a:ext cx="460067" cy="16849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795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/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169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What is a </a:t>
            </a:r>
            <a:r>
              <a:rPr lang="ja-JP" altLang="en-US" sz="6000" dirty="0">
                <a:ea typeface="ＭＳ Ｐゴシック" charset="0"/>
              </a:rPr>
              <a:t>“</a:t>
            </a:r>
            <a:r>
              <a:rPr lang="en-US" sz="6000" dirty="0">
                <a:ea typeface="ＭＳ Ｐゴシック" charset="0"/>
              </a:rPr>
              <a:t>Wedge</a:t>
            </a:r>
            <a:r>
              <a:rPr lang="ja-JP" altLang="en-US" sz="6000" dirty="0">
                <a:ea typeface="ＭＳ Ｐゴシック" charset="0"/>
              </a:rPr>
              <a:t>”</a:t>
            </a:r>
            <a:r>
              <a:rPr lang="en-US" sz="6000" dirty="0">
                <a:ea typeface="ＭＳ Ｐゴシック" charset="0"/>
              </a:rPr>
              <a:t>?</a:t>
            </a:r>
            <a:endParaRPr lang="en-US" sz="6000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381000" y="1052513"/>
            <a:ext cx="8153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A </a:t>
            </a:r>
            <a:r>
              <a:rPr lang="ja-JP" altLang="en-US">
                <a:latin typeface="Arial" charset="0"/>
              </a:rPr>
              <a:t>“</a:t>
            </a:r>
            <a:r>
              <a:rPr lang="en-US" altLang="ja-JP">
                <a:latin typeface="Arial" charset="0"/>
              </a:rPr>
              <a:t>wedge</a:t>
            </a:r>
            <a:r>
              <a:rPr lang="ja-JP" altLang="en-US">
                <a:latin typeface="Arial" charset="0"/>
              </a:rPr>
              <a:t>”</a:t>
            </a:r>
            <a:r>
              <a:rPr lang="en-US" altLang="ja-JP">
                <a:latin typeface="Arial" charset="0"/>
              </a:rPr>
              <a:t> is a strategy to reduce carbon emissions that </a:t>
            </a:r>
            <a:r>
              <a:rPr lang="en-US" altLang="ja-JP">
                <a:solidFill>
                  <a:srgbClr val="FF0000"/>
                </a:solidFill>
                <a:latin typeface="Arial" charset="0"/>
              </a:rPr>
              <a:t>grows</a:t>
            </a:r>
            <a:r>
              <a:rPr lang="en-US" altLang="ja-JP">
                <a:latin typeface="Arial" charset="0"/>
              </a:rPr>
              <a:t> in 50 years from zero to 1.0 GtC/yr. The strategy has </a:t>
            </a:r>
            <a:r>
              <a:rPr lang="en-US" altLang="ja-JP">
                <a:solidFill>
                  <a:srgbClr val="FF0000"/>
                </a:solidFill>
                <a:latin typeface="Arial" charset="0"/>
              </a:rPr>
              <a:t>already been commercialized at scale</a:t>
            </a:r>
            <a:r>
              <a:rPr lang="en-US" altLang="ja-JP">
                <a:latin typeface="Arial" charset="0"/>
              </a:rPr>
              <a:t> somewhere.</a:t>
            </a:r>
            <a:endParaRPr lang="en-US">
              <a:latin typeface="Arial" charset="0"/>
            </a:endParaRP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7289800" y="26749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54276" name="AutoShape 5"/>
          <p:cNvSpPr>
            <a:spLocks noChangeArrowheads="1"/>
          </p:cNvSpPr>
          <p:nvPr/>
        </p:nvSpPr>
        <p:spPr bwMode="auto">
          <a:xfrm flipH="1">
            <a:off x="838200" y="2517775"/>
            <a:ext cx="5768975" cy="188595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   </a:t>
            </a: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7304088" y="3171825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1 GtC/yr</a:t>
            </a:r>
          </a:p>
        </p:txBody>
      </p:sp>
      <p:sp>
        <p:nvSpPr>
          <p:cNvPr id="54278" name="Line 7"/>
          <p:cNvSpPr>
            <a:spLocks noChangeShapeType="1"/>
          </p:cNvSpPr>
          <p:nvPr/>
        </p:nvSpPr>
        <p:spPr bwMode="auto">
          <a:xfrm flipH="1">
            <a:off x="6707188" y="3473450"/>
            <a:ext cx="614362" cy="820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9" name="Line 8"/>
          <p:cNvSpPr>
            <a:spLocks noChangeShapeType="1"/>
          </p:cNvSpPr>
          <p:nvPr/>
        </p:nvSpPr>
        <p:spPr bwMode="auto">
          <a:xfrm>
            <a:off x="6707188" y="2600325"/>
            <a:ext cx="604837" cy="86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0" name="Text Box 9"/>
          <p:cNvSpPr txBox="1">
            <a:spLocks noChangeArrowheads="1"/>
          </p:cNvSpPr>
          <p:nvPr/>
        </p:nvSpPr>
        <p:spPr bwMode="auto">
          <a:xfrm>
            <a:off x="3279775" y="4510088"/>
            <a:ext cx="1103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50 years</a:t>
            </a:r>
          </a:p>
        </p:txBody>
      </p:sp>
      <p:sp>
        <p:nvSpPr>
          <p:cNvPr id="54281" name="Line 10"/>
          <p:cNvSpPr>
            <a:spLocks noChangeShapeType="1"/>
          </p:cNvSpPr>
          <p:nvPr/>
        </p:nvSpPr>
        <p:spPr bwMode="auto">
          <a:xfrm>
            <a:off x="4556125" y="4772025"/>
            <a:ext cx="2022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2" name="Line 11"/>
          <p:cNvSpPr>
            <a:spLocks noChangeShapeType="1"/>
          </p:cNvSpPr>
          <p:nvPr/>
        </p:nvSpPr>
        <p:spPr bwMode="auto">
          <a:xfrm flipH="1">
            <a:off x="847725" y="4745038"/>
            <a:ext cx="2151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3" name="Text Box 12"/>
          <p:cNvSpPr txBox="1">
            <a:spLocks noChangeArrowheads="1"/>
          </p:cNvSpPr>
          <p:nvPr/>
        </p:nvSpPr>
        <p:spPr bwMode="auto">
          <a:xfrm>
            <a:off x="3205163" y="3705225"/>
            <a:ext cx="325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Total = 25 Gigatons carbon</a:t>
            </a:r>
          </a:p>
        </p:txBody>
      </p:sp>
      <p:grpSp>
        <p:nvGrpSpPr>
          <p:cNvPr id="54284" name="Group 13"/>
          <p:cNvGrpSpPr>
            <a:grpSpLocks/>
          </p:cNvGrpSpPr>
          <p:nvPr/>
        </p:nvGrpSpPr>
        <p:grpSpPr bwMode="auto">
          <a:xfrm>
            <a:off x="152400" y="5062538"/>
            <a:ext cx="7975600" cy="1643062"/>
            <a:chOff x="96" y="3189"/>
            <a:chExt cx="5024" cy="1035"/>
          </a:xfrm>
        </p:grpSpPr>
        <p:sp>
          <p:nvSpPr>
            <p:cNvPr id="54286" name="Text Box 14"/>
            <p:cNvSpPr txBox="1">
              <a:spLocks noChangeArrowheads="1"/>
            </p:cNvSpPr>
            <p:nvPr/>
          </p:nvSpPr>
          <p:spPr bwMode="auto">
            <a:xfrm>
              <a:off x="96" y="3196"/>
              <a:ext cx="44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lvl="1" eaLnBrk="1" hangingPunct="1"/>
              <a:r>
                <a:rPr lang="en-US" sz="1800">
                  <a:latin typeface="Arial" charset="0"/>
                </a:rPr>
                <a:t>Cumulatively, a wedge redirects the flow of 25 GtC in its first 50 years. This is 2.5 trillion dollars at $100/tC. </a:t>
              </a:r>
            </a:p>
          </p:txBody>
        </p:sp>
        <p:sp>
          <p:nvSpPr>
            <p:cNvPr id="54287" name="Rectangle 15"/>
            <p:cNvSpPr>
              <a:spLocks noChangeArrowheads="1"/>
            </p:cNvSpPr>
            <p:nvPr/>
          </p:nvSpPr>
          <p:spPr bwMode="auto">
            <a:xfrm>
              <a:off x="300" y="3189"/>
              <a:ext cx="4820" cy="450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8" name="Text Box 16"/>
            <p:cNvSpPr txBox="1">
              <a:spLocks noChangeArrowheads="1"/>
            </p:cNvSpPr>
            <p:nvPr/>
          </p:nvSpPr>
          <p:spPr bwMode="auto">
            <a:xfrm>
              <a:off x="394" y="3897"/>
              <a:ext cx="4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A </a:t>
              </a:r>
              <a:r>
                <a:rPr lang="ja-JP" altLang="en-US" sz="1800">
                  <a:solidFill>
                    <a:srgbClr val="FF0000"/>
                  </a:solidFill>
                  <a:latin typeface="Arial" charset="0"/>
                </a:rPr>
                <a:t>“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solution</a:t>
              </a:r>
              <a:r>
                <a:rPr lang="ja-JP" altLang="en-US" sz="1800">
                  <a:solidFill>
                    <a:srgbClr val="FF0000"/>
                  </a:solidFill>
                  <a:latin typeface="Arial" charset="0"/>
                </a:rPr>
                <a:t>”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 to the CO</a:t>
              </a:r>
              <a:r>
                <a:rPr lang="en-US" altLang="ja-JP" sz="1800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 problem should provide at least one wedge.</a:t>
              </a:r>
              <a:endParaRPr lang="en-US" sz="18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54289" name="Rectangle 17"/>
            <p:cNvSpPr>
              <a:spLocks noChangeArrowheads="1"/>
            </p:cNvSpPr>
            <p:nvPr/>
          </p:nvSpPr>
          <p:spPr bwMode="auto">
            <a:xfrm>
              <a:off x="293" y="3840"/>
              <a:ext cx="4827" cy="384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4285" name="Picture 18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109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1 Marcador de fecha"/>
          <p:cNvSpPr txBox="1">
            <a:spLocks noGrp="1"/>
          </p:cNvSpPr>
          <p:nvPr/>
        </p:nvSpPr>
        <p:spPr bwMode="auto">
          <a:xfrm>
            <a:off x="0" y="6381750"/>
            <a:ext cx="22860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000" b="1" smtClean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en-US" sz="1000" b="1" smtClean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56322" name="Rectangle 2"/>
          <p:cNvSpPr>
            <a:spLocks noChangeAspect="1" noChangeArrowheads="1"/>
          </p:cNvSpPr>
          <p:nvPr/>
        </p:nvSpPr>
        <p:spPr bwMode="auto">
          <a:xfrm>
            <a:off x="3463925" y="1231900"/>
            <a:ext cx="205263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Arial" charset="0"/>
              </a:rPr>
              <a:t>Energy Efficiency &amp;</a:t>
            </a:r>
            <a:r>
              <a:rPr lang="en-US" sz="2000">
                <a:latin typeface="Arial" charset="0"/>
              </a:rPr>
              <a:t> </a:t>
            </a:r>
          </a:p>
          <a:p>
            <a:r>
              <a:rPr lang="en-US" sz="1800">
                <a:latin typeface="Arial" charset="0"/>
              </a:rPr>
              <a:t>Conservation (4)</a:t>
            </a:r>
          </a:p>
          <a:p>
            <a:endParaRPr lang="en-US" sz="2000">
              <a:latin typeface="Arial" charset="0"/>
            </a:endParaRPr>
          </a:p>
        </p:txBody>
      </p:sp>
      <p:sp>
        <p:nvSpPr>
          <p:cNvPr id="56323" name="Rectangle 3"/>
          <p:cNvSpPr>
            <a:spLocks noChangeAspect="1" noChangeArrowheads="1"/>
          </p:cNvSpPr>
          <p:nvPr/>
        </p:nvSpPr>
        <p:spPr bwMode="auto">
          <a:xfrm>
            <a:off x="939800" y="4370388"/>
            <a:ext cx="13890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800" dirty="0">
                <a:latin typeface="Arial" charset="0"/>
              </a:rPr>
              <a:t>CO</a:t>
            </a:r>
            <a:r>
              <a:rPr lang="en-US" sz="1800" baseline="-25000" dirty="0">
                <a:latin typeface="Arial" charset="0"/>
              </a:rPr>
              <a:t>2  </a:t>
            </a:r>
            <a:r>
              <a:rPr lang="en-US" sz="1800" dirty="0">
                <a:latin typeface="Arial" charset="0"/>
              </a:rPr>
              <a:t>Capture </a:t>
            </a:r>
          </a:p>
          <a:p>
            <a:r>
              <a:rPr lang="en-US" sz="1800" dirty="0">
                <a:latin typeface="Arial" charset="0"/>
              </a:rPr>
              <a:t>&amp; Storage </a:t>
            </a:r>
            <a:r>
              <a:rPr lang="en-US" sz="1800" dirty="0" smtClean="0">
                <a:latin typeface="Arial" charset="0"/>
              </a:rPr>
              <a:t>(2)</a:t>
            </a:r>
            <a:endParaRPr lang="en-US" sz="1800" dirty="0">
              <a:latin typeface="Arial" charset="0"/>
            </a:endParaRPr>
          </a:p>
        </p:txBody>
      </p:sp>
      <p:sp>
        <p:nvSpPr>
          <p:cNvPr id="56324" name="Rectangle 4"/>
          <p:cNvSpPr>
            <a:spLocks noChangeAspect="1" noChangeArrowheads="1"/>
          </p:cNvSpPr>
          <p:nvPr/>
        </p:nvSpPr>
        <p:spPr bwMode="auto">
          <a:xfrm>
            <a:off x="1858963" y="2835275"/>
            <a:ext cx="254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56325" name="Freeform 5"/>
          <p:cNvSpPr>
            <a:spLocks noChangeAspect="1"/>
          </p:cNvSpPr>
          <p:nvPr/>
        </p:nvSpPr>
        <p:spPr bwMode="auto">
          <a:xfrm>
            <a:off x="3673475" y="1952625"/>
            <a:ext cx="1679575" cy="379413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6" name="Freeform 10"/>
          <p:cNvSpPr>
            <a:spLocks noChangeAspect="1"/>
          </p:cNvSpPr>
          <p:nvPr/>
        </p:nvSpPr>
        <p:spPr bwMode="auto">
          <a:xfrm>
            <a:off x="2944813" y="3319463"/>
            <a:ext cx="79375" cy="69850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0 h 54"/>
              <a:gd name="T4" fmla="*/ 0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"/>
              <a:gd name="T16" fmla="*/ 0 h 54"/>
              <a:gd name="T17" fmla="*/ 63 w 63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" h="54">
                <a:moveTo>
                  <a:pt x="63" y="47"/>
                </a:moveTo>
                <a:lnTo>
                  <a:pt x="20" y="0"/>
                </a:lnTo>
                <a:lnTo>
                  <a:pt x="0" y="54"/>
                </a:lnTo>
                <a:lnTo>
                  <a:pt x="63" y="47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7" name="Freeform 11"/>
          <p:cNvSpPr>
            <a:spLocks noChangeAspect="1"/>
          </p:cNvSpPr>
          <p:nvPr/>
        </p:nvSpPr>
        <p:spPr bwMode="auto">
          <a:xfrm>
            <a:off x="4562475" y="4840288"/>
            <a:ext cx="26988" cy="146050"/>
          </a:xfrm>
          <a:custGeom>
            <a:avLst/>
            <a:gdLst>
              <a:gd name="T0" fmla="*/ 2147483647 w 21"/>
              <a:gd name="T1" fmla="*/ 0 h 115"/>
              <a:gd name="T2" fmla="*/ 0 w 21"/>
              <a:gd name="T3" fmla="*/ 2147483647 h 115"/>
              <a:gd name="T4" fmla="*/ 0 w 21"/>
              <a:gd name="T5" fmla="*/ 2147483647 h 115"/>
              <a:gd name="T6" fmla="*/ 0 w 21"/>
              <a:gd name="T7" fmla="*/ 2147483647 h 115"/>
              <a:gd name="T8" fmla="*/ 0 w 21"/>
              <a:gd name="T9" fmla="*/ 2147483647 h 115"/>
              <a:gd name="T10" fmla="*/ 0 w 21"/>
              <a:gd name="T11" fmla="*/ 2147483647 h 115"/>
              <a:gd name="T12" fmla="*/ 0 w 21"/>
              <a:gd name="T13" fmla="*/ 2147483647 h 115"/>
              <a:gd name="T14" fmla="*/ 0 w 21"/>
              <a:gd name="T15" fmla="*/ 2147483647 h 115"/>
              <a:gd name="T16" fmla="*/ 0 w 21"/>
              <a:gd name="T17" fmla="*/ 2147483647 h 115"/>
              <a:gd name="T18" fmla="*/ 2147483647 w 21"/>
              <a:gd name="T19" fmla="*/ 2147483647 h 115"/>
              <a:gd name="T20" fmla="*/ 2147483647 w 21"/>
              <a:gd name="T21" fmla="*/ 2147483647 h 115"/>
              <a:gd name="T22" fmla="*/ 2147483647 w 21"/>
              <a:gd name="T23" fmla="*/ 2147483647 h 115"/>
              <a:gd name="T24" fmla="*/ 2147483647 w 21"/>
              <a:gd name="T25" fmla="*/ 2147483647 h 115"/>
              <a:gd name="T26" fmla="*/ 2147483647 w 21"/>
              <a:gd name="T27" fmla="*/ 2147483647 h 115"/>
              <a:gd name="T28" fmla="*/ 2147483647 w 21"/>
              <a:gd name="T29" fmla="*/ 2147483647 h 115"/>
              <a:gd name="T30" fmla="*/ 2147483647 w 21"/>
              <a:gd name="T31" fmla="*/ 2147483647 h 115"/>
              <a:gd name="T32" fmla="*/ 2147483647 w 21"/>
              <a:gd name="T33" fmla="*/ 2147483647 h 115"/>
              <a:gd name="T34" fmla="*/ 2147483647 w 21"/>
              <a:gd name="T35" fmla="*/ 0 h 11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1"/>
              <a:gd name="T55" fmla="*/ 0 h 115"/>
              <a:gd name="T56" fmla="*/ 21 w 21"/>
              <a:gd name="T57" fmla="*/ 115 h 11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1" h="115">
                <a:moveTo>
                  <a:pt x="10" y="0"/>
                </a:moveTo>
                <a:lnTo>
                  <a:pt x="0" y="2"/>
                </a:lnTo>
                <a:lnTo>
                  <a:pt x="0" y="7"/>
                </a:lnTo>
                <a:lnTo>
                  <a:pt x="0" y="16"/>
                </a:lnTo>
                <a:lnTo>
                  <a:pt x="0" y="28"/>
                </a:lnTo>
                <a:lnTo>
                  <a:pt x="0" y="49"/>
                </a:lnTo>
                <a:lnTo>
                  <a:pt x="0" y="76"/>
                </a:lnTo>
                <a:lnTo>
                  <a:pt x="0" y="115"/>
                </a:lnTo>
                <a:lnTo>
                  <a:pt x="21" y="115"/>
                </a:lnTo>
                <a:lnTo>
                  <a:pt x="21" y="76"/>
                </a:lnTo>
                <a:lnTo>
                  <a:pt x="21" y="49"/>
                </a:lnTo>
                <a:lnTo>
                  <a:pt x="21" y="28"/>
                </a:lnTo>
                <a:lnTo>
                  <a:pt x="21" y="16"/>
                </a:lnTo>
                <a:lnTo>
                  <a:pt x="21" y="7"/>
                </a:lnTo>
                <a:lnTo>
                  <a:pt x="21" y="2"/>
                </a:lnTo>
                <a:lnTo>
                  <a:pt x="1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8" name="Freeform 12"/>
          <p:cNvSpPr>
            <a:spLocks noChangeAspect="1"/>
          </p:cNvSpPr>
          <p:nvPr/>
        </p:nvSpPr>
        <p:spPr bwMode="auto">
          <a:xfrm>
            <a:off x="4538663" y="4768850"/>
            <a:ext cx="71437" cy="74613"/>
          </a:xfrm>
          <a:custGeom>
            <a:avLst/>
            <a:gdLst>
              <a:gd name="T0" fmla="*/ 2147483647 w 56"/>
              <a:gd name="T1" fmla="*/ 0 h 58"/>
              <a:gd name="T2" fmla="*/ 0 w 56"/>
              <a:gd name="T3" fmla="*/ 2147483647 h 58"/>
              <a:gd name="T4" fmla="*/ 2147483647 w 56"/>
              <a:gd name="T5" fmla="*/ 2147483647 h 58"/>
              <a:gd name="T6" fmla="*/ 2147483647 w 56"/>
              <a:gd name="T7" fmla="*/ 0 h 58"/>
              <a:gd name="T8" fmla="*/ 2147483647 w 56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8"/>
              <a:gd name="T17" fmla="*/ 56 w 56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8">
                <a:moveTo>
                  <a:pt x="28" y="0"/>
                </a:moveTo>
                <a:lnTo>
                  <a:pt x="0" y="58"/>
                </a:lnTo>
                <a:lnTo>
                  <a:pt x="56" y="58"/>
                </a:lnTo>
                <a:lnTo>
                  <a:pt x="28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30" name="Freeform 14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2" name="Freeform 16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4" name="Freeform 18"/>
          <p:cNvSpPr>
            <a:spLocks noChangeAspect="1"/>
          </p:cNvSpPr>
          <p:nvPr/>
        </p:nvSpPr>
        <p:spPr bwMode="auto">
          <a:xfrm>
            <a:off x="3543300" y="3230563"/>
            <a:ext cx="1620838" cy="1173162"/>
          </a:xfrm>
          <a:custGeom>
            <a:avLst/>
            <a:gdLst>
              <a:gd name="T0" fmla="*/ 0 w 1274"/>
              <a:gd name="T1" fmla="*/ 2147483647 h 923"/>
              <a:gd name="T2" fmla="*/ 2147483647 w 1274"/>
              <a:gd name="T3" fmla="*/ 2147483647 h 923"/>
              <a:gd name="T4" fmla="*/ 2147483647 w 1274"/>
              <a:gd name="T5" fmla="*/ 0 h 923"/>
              <a:gd name="T6" fmla="*/ 0 w 1274"/>
              <a:gd name="T7" fmla="*/ 2147483647 h 923"/>
              <a:gd name="T8" fmla="*/ 0 60000 65536"/>
              <a:gd name="T9" fmla="*/ 0 60000 65536"/>
              <a:gd name="T10" fmla="*/ 0 60000 65536"/>
              <a:gd name="T11" fmla="*/ 0 60000 65536"/>
              <a:gd name="T12" fmla="*/ 0 w 1274"/>
              <a:gd name="T13" fmla="*/ 0 h 923"/>
              <a:gd name="T14" fmla="*/ 1274 w 1274"/>
              <a:gd name="T15" fmla="*/ 923 h 9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4" h="923">
                <a:moveTo>
                  <a:pt x="0" y="923"/>
                </a:moveTo>
                <a:lnTo>
                  <a:pt x="1274" y="923"/>
                </a:lnTo>
                <a:lnTo>
                  <a:pt x="1274" y="0"/>
                </a:lnTo>
                <a:lnTo>
                  <a:pt x="0" y="92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6" name="Freeform 20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8" name="Freeform 22"/>
          <p:cNvSpPr>
            <a:spLocks noChangeAspect="1"/>
          </p:cNvSpPr>
          <p:nvPr/>
        </p:nvSpPr>
        <p:spPr bwMode="auto">
          <a:xfrm>
            <a:off x="3548063" y="3643313"/>
            <a:ext cx="1616075" cy="754062"/>
          </a:xfrm>
          <a:custGeom>
            <a:avLst/>
            <a:gdLst>
              <a:gd name="T0" fmla="*/ 0 w 1271"/>
              <a:gd name="T1" fmla="*/ 2147483647 h 594"/>
              <a:gd name="T2" fmla="*/ 2147483647 w 1271"/>
              <a:gd name="T3" fmla="*/ 0 h 594"/>
              <a:gd name="T4" fmla="*/ 2147483647 w 1271"/>
              <a:gd name="T5" fmla="*/ 2147483647 h 594"/>
              <a:gd name="T6" fmla="*/ 0 w 1271"/>
              <a:gd name="T7" fmla="*/ 2147483647 h 594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594"/>
              <a:gd name="T14" fmla="*/ 1271 w 1271"/>
              <a:gd name="T15" fmla="*/ 594 h 5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594">
                <a:moveTo>
                  <a:pt x="0" y="594"/>
                </a:moveTo>
                <a:lnTo>
                  <a:pt x="1271" y="0"/>
                </a:lnTo>
                <a:lnTo>
                  <a:pt x="1271" y="149"/>
                </a:lnTo>
                <a:lnTo>
                  <a:pt x="0" y="594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4" name="Freeform 28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6" name="Freeform 30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8" name="Freeform 32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0" name="Freeform 34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2" name="Freeform 36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4" name="Freeform 38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6" name="Freeform 40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8" name="Freeform 42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0" name="Freeform 44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2" name="Freeform 46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4" name="Freeform 48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6" name="Freeform 50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0" name="Freeform 54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5" name="Text Box 73"/>
          <p:cNvSpPr txBox="1">
            <a:spLocks noChangeAspect="1" noChangeArrowheads="1"/>
          </p:cNvSpPr>
          <p:nvPr/>
        </p:nvSpPr>
        <p:spPr bwMode="auto">
          <a:xfrm>
            <a:off x="6326188" y="3535363"/>
            <a:ext cx="2317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Renewable Fuels</a:t>
            </a:r>
          </a:p>
          <a:p>
            <a:pPr eaLnBrk="1" hangingPunct="1"/>
            <a:r>
              <a:rPr lang="en-US" sz="1800" dirty="0">
                <a:latin typeface="Arial" charset="0"/>
              </a:rPr>
              <a:t>&amp; Electricity </a:t>
            </a:r>
            <a:r>
              <a:rPr lang="en-US" sz="1800" dirty="0" smtClean="0">
                <a:latin typeface="Arial" charset="0"/>
              </a:rPr>
              <a:t>(5)</a:t>
            </a:r>
            <a:endParaRPr lang="en-US" sz="1800" dirty="0">
              <a:latin typeface="Arial" charset="0"/>
            </a:endParaRPr>
          </a:p>
        </p:txBody>
      </p:sp>
      <p:sp>
        <p:nvSpPr>
          <p:cNvPr id="56386" name="Freeform 74"/>
          <p:cNvSpPr>
            <a:spLocks noChangeAspect="1"/>
          </p:cNvSpPr>
          <p:nvPr/>
        </p:nvSpPr>
        <p:spPr bwMode="auto">
          <a:xfrm>
            <a:off x="6432550" y="2862263"/>
            <a:ext cx="1677988" cy="381000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87" name="Freeform 75"/>
          <p:cNvSpPr>
            <a:spLocks noChangeAspect="1"/>
          </p:cNvSpPr>
          <p:nvPr/>
        </p:nvSpPr>
        <p:spPr bwMode="auto">
          <a:xfrm>
            <a:off x="879475" y="2938463"/>
            <a:ext cx="1679575" cy="381000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88" name="Text Box 76"/>
          <p:cNvSpPr txBox="1">
            <a:spLocks noChangeAspect="1" noChangeArrowheads="1"/>
          </p:cNvSpPr>
          <p:nvPr/>
        </p:nvSpPr>
        <p:spPr bwMode="auto">
          <a:xfrm>
            <a:off x="6330950" y="4413250"/>
            <a:ext cx="2343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Forest </a:t>
            </a:r>
            <a:r>
              <a:rPr lang="en-US" sz="1800" dirty="0" smtClean="0">
                <a:latin typeface="Arial" charset="0"/>
              </a:rPr>
              <a:t>&amp; 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Soil </a:t>
            </a:r>
            <a:r>
              <a:rPr lang="en-US" sz="1800" dirty="0">
                <a:latin typeface="Arial" charset="0"/>
              </a:rPr>
              <a:t>Storage (2)</a:t>
            </a:r>
          </a:p>
        </p:txBody>
      </p:sp>
      <p:sp>
        <p:nvSpPr>
          <p:cNvPr id="56389" name="Rectangle 77"/>
          <p:cNvSpPr>
            <a:spLocks noChangeAspect="1" noChangeArrowheads="1"/>
          </p:cNvSpPr>
          <p:nvPr/>
        </p:nvSpPr>
        <p:spPr bwMode="auto">
          <a:xfrm>
            <a:off x="969963" y="3552825"/>
            <a:ext cx="15010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dirty="0">
                <a:latin typeface="Arial" charset="0"/>
              </a:rPr>
              <a:t>Fuel Switching</a:t>
            </a:r>
          </a:p>
          <a:p>
            <a:r>
              <a:rPr lang="en-US" sz="1800" dirty="0" smtClean="0">
                <a:latin typeface="Arial" charset="0"/>
              </a:rPr>
              <a:t>(3)</a:t>
            </a:r>
            <a:endParaRPr lang="en-US" sz="1800" dirty="0">
              <a:latin typeface="Arial" charset="0"/>
            </a:endParaRPr>
          </a:p>
        </p:txBody>
      </p:sp>
      <p:sp>
        <p:nvSpPr>
          <p:cNvPr id="56390" name="Freeform 78"/>
          <p:cNvSpPr>
            <a:spLocks noChangeAspect="1"/>
          </p:cNvSpPr>
          <p:nvPr/>
        </p:nvSpPr>
        <p:spPr bwMode="auto">
          <a:xfrm flipH="1">
            <a:off x="6000750" y="3313113"/>
            <a:ext cx="150813" cy="76200"/>
          </a:xfrm>
          <a:custGeom>
            <a:avLst/>
            <a:gdLst>
              <a:gd name="T0" fmla="*/ 2147483647 w 118"/>
              <a:gd name="T1" fmla="*/ 2147483647 h 60"/>
              <a:gd name="T2" fmla="*/ 2147483647 w 118"/>
              <a:gd name="T3" fmla="*/ 2147483647 h 60"/>
              <a:gd name="T4" fmla="*/ 2147483647 w 118"/>
              <a:gd name="T5" fmla="*/ 2147483647 h 60"/>
              <a:gd name="T6" fmla="*/ 2147483647 w 118"/>
              <a:gd name="T7" fmla="*/ 2147483647 h 60"/>
              <a:gd name="T8" fmla="*/ 2147483647 w 118"/>
              <a:gd name="T9" fmla="*/ 2147483647 h 60"/>
              <a:gd name="T10" fmla="*/ 2147483647 w 118"/>
              <a:gd name="T11" fmla="*/ 2147483647 h 60"/>
              <a:gd name="T12" fmla="*/ 2147483647 w 118"/>
              <a:gd name="T13" fmla="*/ 2147483647 h 60"/>
              <a:gd name="T14" fmla="*/ 2147483647 w 118"/>
              <a:gd name="T15" fmla="*/ 2147483647 h 60"/>
              <a:gd name="T16" fmla="*/ 2147483647 w 118"/>
              <a:gd name="T17" fmla="*/ 0 h 60"/>
              <a:gd name="T18" fmla="*/ 0 w 118"/>
              <a:gd name="T19" fmla="*/ 2147483647 h 60"/>
              <a:gd name="T20" fmla="*/ 2147483647 w 118"/>
              <a:gd name="T21" fmla="*/ 2147483647 h 60"/>
              <a:gd name="T22" fmla="*/ 2147483647 w 118"/>
              <a:gd name="T23" fmla="*/ 2147483647 h 60"/>
              <a:gd name="T24" fmla="*/ 2147483647 w 118"/>
              <a:gd name="T25" fmla="*/ 2147483647 h 60"/>
              <a:gd name="T26" fmla="*/ 2147483647 w 118"/>
              <a:gd name="T27" fmla="*/ 2147483647 h 60"/>
              <a:gd name="T28" fmla="*/ 2147483647 w 118"/>
              <a:gd name="T29" fmla="*/ 2147483647 h 60"/>
              <a:gd name="T30" fmla="*/ 2147483647 w 118"/>
              <a:gd name="T31" fmla="*/ 2147483647 h 60"/>
              <a:gd name="T32" fmla="*/ 2147483647 w 118"/>
              <a:gd name="T33" fmla="*/ 2147483647 h 60"/>
              <a:gd name="T34" fmla="*/ 2147483647 w 118"/>
              <a:gd name="T35" fmla="*/ 2147483647 h 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8"/>
              <a:gd name="T55" fmla="*/ 0 h 60"/>
              <a:gd name="T56" fmla="*/ 118 w 118"/>
              <a:gd name="T57" fmla="*/ 60 h 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8" h="60">
                <a:moveTo>
                  <a:pt x="115" y="50"/>
                </a:moveTo>
                <a:lnTo>
                  <a:pt x="118" y="39"/>
                </a:lnTo>
                <a:lnTo>
                  <a:pt x="117" y="38"/>
                </a:lnTo>
                <a:lnTo>
                  <a:pt x="113" y="38"/>
                </a:lnTo>
                <a:lnTo>
                  <a:pt x="104" y="34"/>
                </a:lnTo>
                <a:lnTo>
                  <a:pt x="91" y="29"/>
                </a:lnTo>
                <a:lnTo>
                  <a:pt x="71" y="22"/>
                </a:lnTo>
                <a:lnTo>
                  <a:pt x="44" y="12"/>
                </a:lnTo>
                <a:lnTo>
                  <a:pt x="7" y="0"/>
                </a:lnTo>
                <a:lnTo>
                  <a:pt x="0" y="19"/>
                </a:lnTo>
                <a:lnTo>
                  <a:pt x="37" y="33"/>
                </a:lnTo>
                <a:lnTo>
                  <a:pt x="64" y="43"/>
                </a:lnTo>
                <a:lnTo>
                  <a:pt x="84" y="50"/>
                </a:lnTo>
                <a:lnTo>
                  <a:pt x="97" y="55"/>
                </a:lnTo>
                <a:lnTo>
                  <a:pt x="104" y="57"/>
                </a:lnTo>
                <a:lnTo>
                  <a:pt x="110" y="59"/>
                </a:lnTo>
                <a:lnTo>
                  <a:pt x="111" y="60"/>
                </a:lnTo>
                <a:lnTo>
                  <a:pt x="115" y="50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91" name="Freeform 79"/>
          <p:cNvSpPr>
            <a:spLocks noChangeAspect="1"/>
          </p:cNvSpPr>
          <p:nvPr/>
        </p:nvSpPr>
        <p:spPr bwMode="auto">
          <a:xfrm flipH="1">
            <a:off x="5938838" y="3341688"/>
            <a:ext cx="79375" cy="68262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0 h 54"/>
              <a:gd name="T4" fmla="*/ 0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"/>
              <a:gd name="T16" fmla="*/ 0 h 54"/>
              <a:gd name="T17" fmla="*/ 63 w 63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" h="54">
                <a:moveTo>
                  <a:pt x="63" y="47"/>
                </a:moveTo>
                <a:lnTo>
                  <a:pt x="20" y="0"/>
                </a:lnTo>
                <a:lnTo>
                  <a:pt x="0" y="54"/>
                </a:lnTo>
                <a:lnTo>
                  <a:pt x="63" y="47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92" name="Rectangle 81"/>
          <p:cNvSpPr>
            <a:spLocks noChangeArrowheads="1"/>
          </p:cNvSpPr>
          <p:nvPr/>
        </p:nvSpPr>
        <p:spPr bwMode="auto">
          <a:xfrm>
            <a:off x="6235700" y="2413000"/>
            <a:ext cx="2197100" cy="284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6393" name="Rectangle 82"/>
          <p:cNvSpPr>
            <a:spLocks noChangeArrowheads="1"/>
          </p:cNvSpPr>
          <p:nvPr/>
        </p:nvSpPr>
        <p:spPr bwMode="auto">
          <a:xfrm>
            <a:off x="673100" y="2298700"/>
            <a:ext cx="20701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6394" name="Rectangle 83"/>
          <p:cNvSpPr>
            <a:spLocks noChangeArrowheads="1"/>
          </p:cNvSpPr>
          <p:nvPr/>
        </p:nvSpPr>
        <p:spPr bwMode="auto">
          <a:xfrm>
            <a:off x="3263900" y="1117600"/>
            <a:ext cx="2565400" cy="135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grpSp>
        <p:nvGrpSpPr>
          <p:cNvPr id="56395" name="Group 84"/>
          <p:cNvGrpSpPr>
            <a:grpSpLocks/>
          </p:cNvGrpSpPr>
          <p:nvPr/>
        </p:nvGrpSpPr>
        <p:grpSpPr bwMode="auto">
          <a:xfrm>
            <a:off x="3390900" y="5054600"/>
            <a:ext cx="2387600" cy="1168400"/>
            <a:chOff x="2200" y="3184"/>
            <a:chExt cx="1504" cy="736"/>
          </a:xfrm>
        </p:grpSpPr>
        <p:sp>
          <p:nvSpPr>
            <p:cNvPr id="56419" name="Rectangle 85"/>
            <p:cNvSpPr>
              <a:spLocks noChangeAspect="1" noChangeArrowheads="1"/>
            </p:cNvSpPr>
            <p:nvPr/>
          </p:nvSpPr>
          <p:spPr bwMode="auto">
            <a:xfrm>
              <a:off x="2389" y="3257"/>
              <a:ext cx="122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latin typeface="Arial" charset="0"/>
                </a:rPr>
                <a:t>Nuclear Fission </a:t>
              </a:r>
              <a:r>
                <a:rPr lang="en-US" sz="1800" dirty="0" smtClean="0">
                  <a:latin typeface="Arial" charset="0"/>
                </a:rPr>
                <a:t>(2)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56420" name="Freeform 86"/>
            <p:cNvSpPr>
              <a:spLocks noChangeAspect="1"/>
            </p:cNvSpPr>
            <p:nvPr/>
          </p:nvSpPr>
          <p:spPr bwMode="auto">
            <a:xfrm>
              <a:off x="2319" y="3525"/>
              <a:ext cx="1058" cy="239"/>
            </a:xfrm>
            <a:custGeom>
              <a:avLst/>
              <a:gdLst>
                <a:gd name="T0" fmla="*/ 0 w 777"/>
                <a:gd name="T1" fmla="*/ 2147483647 h 99"/>
                <a:gd name="T2" fmla="*/ 6004451 w 777"/>
                <a:gd name="T3" fmla="*/ 0 h 99"/>
                <a:gd name="T4" fmla="*/ 6004451 w 777"/>
                <a:gd name="T5" fmla="*/ 2147483647 h 99"/>
                <a:gd name="T6" fmla="*/ 0 w 777"/>
                <a:gd name="T7" fmla="*/ 2147483647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99"/>
                <a:gd name="T14" fmla="*/ 777 w 777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99">
                  <a:moveTo>
                    <a:pt x="0" y="99"/>
                  </a:moveTo>
                  <a:lnTo>
                    <a:pt x="777" y="0"/>
                  </a:lnTo>
                  <a:lnTo>
                    <a:pt x="777" y="99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1" name="Rectangle 87"/>
            <p:cNvSpPr>
              <a:spLocks noChangeArrowheads="1"/>
            </p:cNvSpPr>
            <p:nvPr/>
          </p:nvSpPr>
          <p:spPr bwMode="auto">
            <a:xfrm>
              <a:off x="2200" y="3184"/>
              <a:ext cx="1504" cy="7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>
                <a:latin typeface="Arial" charset="0"/>
              </a:endParaRPr>
            </a:p>
          </p:txBody>
        </p:sp>
      </p:grpSp>
      <p:sp>
        <p:nvSpPr>
          <p:cNvPr id="56398" name="Rectangle 93"/>
          <p:cNvSpPr>
            <a:spLocks noChangeArrowheads="1"/>
          </p:cNvSpPr>
          <p:nvPr/>
        </p:nvSpPr>
        <p:spPr bwMode="auto">
          <a:xfrm>
            <a:off x="3433074" y="3678275"/>
            <a:ext cx="34234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 dirty="0" smtClean="0">
                <a:latin typeface="Arial" charset="0"/>
              </a:rPr>
              <a:t>2016</a:t>
            </a:r>
            <a:endParaRPr lang="en-US" sz="1800" dirty="0">
              <a:latin typeface="Arial" charset="0"/>
            </a:endParaRPr>
          </a:p>
        </p:txBody>
      </p:sp>
      <p:sp>
        <p:nvSpPr>
          <p:cNvPr id="56399" name="Rectangle 94"/>
          <p:cNvSpPr>
            <a:spLocks noChangeArrowheads="1"/>
          </p:cNvSpPr>
          <p:nvPr/>
        </p:nvSpPr>
        <p:spPr bwMode="auto">
          <a:xfrm>
            <a:off x="4773313" y="4765954"/>
            <a:ext cx="34234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 dirty="0" smtClean="0">
                <a:latin typeface="Arial" charset="0"/>
              </a:rPr>
              <a:t>2066</a:t>
            </a:r>
            <a:endParaRPr lang="en-US" sz="1800" dirty="0">
              <a:latin typeface="Arial" charset="0"/>
            </a:endParaRPr>
          </a:p>
        </p:txBody>
      </p:sp>
      <p:sp>
        <p:nvSpPr>
          <p:cNvPr id="56400" name="Rectangle 95"/>
          <p:cNvSpPr>
            <a:spLocks noChangeArrowheads="1"/>
          </p:cNvSpPr>
          <p:nvPr/>
        </p:nvSpPr>
        <p:spPr bwMode="auto">
          <a:xfrm>
            <a:off x="5178789" y="4570910"/>
            <a:ext cx="5387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 dirty="0" smtClean="0">
                <a:latin typeface="Arial" charset="0"/>
              </a:rPr>
              <a:t>2 </a:t>
            </a:r>
            <a:r>
              <a:rPr lang="en-US" sz="1200" b="1" dirty="0" err="1" smtClean="0">
                <a:latin typeface="Arial" charset="0"/>
              </a:rPr>
              <a:t>GtC</a:t>
            </a:r>
            <a:r>
              <a:rPr lang="en-US" sz="1200" b="1" dirty="0">
                <a:latin typeface="Arial" charset="0"/>
              </a:rPr>
              <a:t>/y</a:t>
            </a:r>
            <a:endParaRPr lang="en-US" sz="1800" dirty="0">
              <a:latin typeface="Arial" charset="0"/>
            </a:endParaRPr>
          </a:p>
        </p:txBody>
      </p:sp>
      <p:sp>
        <p:nvSpPr>
          <p:cNvPr id="56401" name="Rectangle 96"/>
          <p:cNvSpPr>
            <a:spLocks noChangeArrowheads="1"/>
          </p:cNvSpPr>
          <p:nvPr/>
        </p:nvSpPr>
        <p:spPr bwMode="auto">
          <a:xfrm>
            <a:off x="5180323" y="2537589"/>
            <a:ext cx="6243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 dirty="0" smtClean="0">
                <a:latin typeface="Arial" charset="0"/>
              </a:rPr>
              <a:t>20 </a:t>
            </a:r>
            <a:r>
              <a:rPr lang="en-US" sz="1200" b="1" dirty="0" err="1">
                <a:latin typeface="Arial" charset="0"/>
              </a:rPr>
              <a:t>GtC</a:t>
            </a:r>
            <a:r>
              <a:rPr lang="en-US" sz="1200" b="1" dirty="0">
                <a:latin typeface="Arial" charset="0"/>
              </a:rPr>
              <a:t>/y</a:t>
            </a:r>
            <a:endParaRPr lang="en-US" sz="1800" dirty="0">
              <a:latin typeface="Arial" charset="0"/>
            </a:endParaRPr>
          </a:p>
        </p:txBody>
      </p:sp>
      <p:grpSp>
        <p:nvGrpSpPr>
          <p:cNvPr id="56412" name="Group 6"/>
          <p:cNvGrpSpPr>
            <a:grpSpLocks/>
          </p:cNvGrpSpPr>
          <p:nvPr/>
        </p:nvGrpSpPr>
        <p:grpSpPr bwMode="auto">
          <a:xfrm>
            <a:off x="4570413" y="2532063"/>
            <a:ext cx="73025" cy="239712"/>
            <a:chOff x="2879" y="1563"/>
            <a:chExt cx="46" cy="151"/>
          </a:xfrm>
        </p:grpSpPr>
        <p:sp>
          <p:nvSpPr>
            <p:cNvPr id="56417" name="Freeform 7"/>
            <p:cNvSpPr>
              <a:spLocks noChangeAspect="1"/>
            </p:cNvSpPr>
            <p:nvPr/>
          </p:nvSpPr>
          <p:spPr bwMode="auto">
            <a:xfrm>
              <a:off x="2893" y="1563"/>
              <a:ext cx="19" cy="106"/>
            </a:xfrm>
            <a:custGeom>
              <a:avLst/>
              <a:gdLst>
                <a:gd name="T0" fmla="*/ 2 w 23"/>
                <a:gd name="T1" fmla="*/ 2 h 133"/>
                <a:gd name="T2" fmla="*/ 2 w 23"/>
                <a:gd name="T3" fmla="*/ 2 h 133"/>
                <a:gd name="T4" fmla="*/ 2 w 23"/>
                <a:gd name="T5" fmla="*/ 2 h 133"/>
                <a:gd name="T6" fmla="*/ 2 w 23"/>
                <a:gd name="T7" fmla="*/ 2 h 133"/>
                <a:gd name="T8" fmla="*/ 2 w 23"/>
                <a:gd name="T9" fmla="*/ 2 h 133"/>
                <a:gd name="T10" fmla="*/ 2 w 23"/>
                <a:gd name="T11" fmla="*/ 2 h 133"/>
                <a:gd name="T12" fmla="*/ 2 w 23"/>
                <a:gd name="T13" fmla="*/ 2 h 133"/>
                <a:gd name="T14" fmla="*/ 2 w 23"/>
                <a:gd name="T15" fmla="*/ 2 h 133"/>
                <a:gd name="T16" fmla="*/ 2 w 23"/>
                <a:gd name="T17" fmla="*/ 0 h 133"/>
                <a:gd name="T18" fmla="*/ 0 w 23"/>
                <a:gd name="T19" fmla="*/ 0 h 133"/>
                <a:gd name="T20" fmla="*/ 0 w 23"/>
                <a:gd name="T21" fmla="*/ 2 h 133"/>
                <a:gd name="T22" fmla="*/ 0 w 23"/>
                <a:gd name="T23" fmla="*/ 2 h 133"/>
                <a:gd name="T24" fmla="*/ 0 w 23"/>
                <a:gd name="T25" fmla="*/ 2 h 133"/>
                <a:gd name="T26" fmla="*/ 0 w 23"/>
                <a:gd name="T27" fmla="*/ 2 h 133"/>
                <a:gd name="T28" fmla="*/ 0 w 23"/>
                <a:gd name="T29" fmla="*/ 2 h 133"/>
                <a:gd name="T30" fmla="*/ 0 w 23"/>
                <a:gd name="T31" fmla="*/ 2 h 133"/>
                <a:gd name="T32" fmla="*/ 0 w 23"/>
                <a:gd name="T33" fmla="*/ 2 h 133"/>
                <a:gd name="T34" fmla="*/ 2 w 23"/>
                <a:gd name="T35" fmla="*/ 2 h 1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133"/>
                <a:gd name="T56" fmla="*/ 23 w 23"/>
                <a:gd name="T57" fmla="*/ 133 h 1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133">
                  <a:moveTo>
                    <a:pt x="12" y="133"/>
                  </a:moveTo>
                  <a:lnTo>
                    <a:pt x="23" y="132"/>
                  </a:lnTo>
                  <a:lnTo>
                    <a:pt x="23" y="130"/>
                  </a:lnTo>
                  <a:lnTo>
                    <a:pt x="23" y="127"/>
                  </a:lnTo>
                  <a:lnTo>
                    <a:pt x="23" y="116"/>
                  </a:lnTo>
                  <a:lnTo>
                    <a:pt x="23" y="100"/>
                  </a:lnTo>
                  <a:lnTo>
                    <a:pt x="23" y="76"/>
                  </a:lnTo>
                  <a:lnTo>
                    <a:pt x="23" y="45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76"/>
                  </a:lnTo>
                  <a:lnTo>
                    <a:pt x="0" y="100"/>
                  </a:lnTo>
                  <a:lnTo>
                    <a:pt x="0" y="116"/>
                  </a:lnTo>
                  <a:lnTo>
                    <a:pt x="0" y="127"/>
                  </a:lnTo>
                  <a:lnTo>
                    <a:pt x="0" y="130"/>
                  </a:lnTo>
                  <a:lnTo>
                    <a:pt x="0" y="132"/>
                  </a:lnTo>
                  <a:lnTo>
                    <a:pt x="12" y="1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8" name="Freeform 8"/>
            <p:cNvSpPr>
              <a:spLocks noChangeAspect="1"/>
            </p:cNvSpPr>
            <p:nvPr/>
          </p:nvSpPr>
          <p:spPr bwMode="auto">
            <a:xfrm>
              <a:off x="2879" y="1669"/>
              <a:ext cx="46" cy="45"/>
            </a:xfrm>
            <a:custGeom>
              <a:avLst/>
              <a:gdLst>
                <a:gd name="T0" fmla="*/ 2 w 57"/>
                <a:gd name="T1" fmla="*/ 2 h 57"/>
                <a:gd name="T2" fmla="*/ 2 w 57"/>
                <a:gd name="T3" fmla="*/ 0 h 57"/>
                <a:gd name="T4" fmla="*/ 0 w 57"/>
                <a:gd name="T5" fmla="*/ 0 h 57"/>
                <a:gd name="T6" fmla="*/ 2 w 57"/>
                <a:gd name="T7" fmla="*/ 2 h 57"/>
                <a:gd name="T8" fmla="*/ 2 w 57"/>
                <a:gd name="T9" fmla="*/ 2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7"/>
                <a:gd name="T17" fmla="*/ 57 w 57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7">
                  <a:moveTo>
                    <a:pt x="29" y="57"/>
                  </a:moveTo>
                  <a:lnTo>
                    <a:pt x="57" y="0"/>
                  </a:lnTo>
                  <a:lnTo>
                    <a:pt x="0" y="0"/>
                  </a:lnTo>
                  <a:lnTo>
                    <a:pt x="29" y="5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413" name="Freeform 9"/>
          <p:cNvSpPr>
            <a:spLocks noChangeAspect="1"/>
          </p:cNvSpPr>
          <p:nvPr/>
        </p:nvSpPr>
        <p:spPr bwMode="auto">
          <a:xfrm>
            <a:off x="2811463" y="3292475"/>
            <a:ext cx="150812" cy="76200"/>
          </a:xfrm>
          <a:custGeom>
            <a:avLst/>
            <a:gdLst>
              <a:gd name="T0" fmla="*/ 2147483647 w 118"/>
              <a:gd name="T1" fmla="*/ 2147483647 h 60"/>
              <a:gd name="T2" fmla="*/ 2147483647 w 118"/>
              <a:gd name="T3" fmla="*/ 2147483647 h 60"/>
              <a:gd name="T4" fmla="*/ 2147483647 w 118"/>
              <a:gd name="T5" fmla="*/ 2147483647 h 60"/>
              <a:gd name="T6" fmla="*/ 2147483647 w 118"/>
              <a:gd name="T7" fmla="*/ 2147483647 h 60"/>
              <a:gd name="T8" fmla="*/ 2147483647 w 118"/>
              <a:gd name="T9" fmla="*/ 2147483647 h 60"/>
              <a:gd name="T10" fmla="*/ 2147483647 w 118"/>
              <a:gd name="T11" fmla="*/ 2147483647 h 60"/>
              <a:gd name="T12" fmla="*/ 2147483647 w 118"/>
              <a:gd name="T13" fmla="*/ 2147483647 h 60"/>
              <a:gd name="T14" fmla="*/ 2147483647 w 118"/>
              <a:gd name="T15" fmla="*/ 2147483647 h 60"/>
              <a:gd name="T16" fmla="*/ 2147483647 w 118"/>
              <a:gd name="T17" fmla="*/ 0 h 60"/>
              <a:gd name="T18" fmla="*/ 0 w 118"/>
              <a:gd name="T19" fmla="*/ 2147483647 h 60"/>
              <a:gd name="T20" fmla="*/ 2147483647 w 118"/>
              <a:gd name="T21" fmla="*/ 2147483647 h 60"/>
              <a:gd name="T22" fmla="*/ 2147483647 w 118"/>
              <a:gd name="T23" fmla="*/ 2147483647 h 60"/>
              <a:gd name="T24" fmla="*/ 2147483647 w 118"/>
              <a:gd name="T25" fmla="*/ 2147483647 h 60"/>
              <a:gd name="T26" fmla="*/ 2147483647 w 118"/>
              <a:gd name="T27" fmla="*/ 2147483647 h 60"/>
              <a:gd name="T28" fmla="*/ 2147483647 w 118"/>
              <a:gd name="T29" fmla="*/ 2147483647 h 60"/>
              <a:gd name="T30" fmla="*/ 2147483647 w 118"/>
              <a:gd name="T31" fmla="*/ 2147483647 h 60"/>
              <a:gd name="T32" fmla="*/ 2147483647 w 118"/>
              <a:gd name="T33" fmla="*/ 2147483647 h 60"/>
              <a:gd name="T34" fmla="*/ 2147483647 w 118"/>
              <a:gd name="T35" fmla="*/ 2147483647 h 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8"/>
              <a:gd name="T55" fmla="*/ 0 h 60"/>
              <a:gd name="T56" fmla="*/ 118 w 118"/>
              <a:gd name="T57" fmla="*/ 60 h 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8" h="60">
                <a:moveTo>
                  <a:pt x="115" y="50"/>
                </a:moveTo>
                <a:lnTo>
                  <a:pt x="118" y="39"/>
                </a:lnTo>
                <a:lnTo>
                  <a:pt x="117" y="38"/>
                </a:lnTo>
                <a:lnTo>
                  <a:pt x="113" y="38"/>
                </a:lnTo>
                <a:lnTo>
                  <a:pt x="104" y="34"/>
                </a:lnTo>
                <a:lnTo>
                  <a:pt x="91" y="29"/>
                </a:lnTo>
                <a:lnTo>
                  <a:pt x="71" y="22"/>
                </a:lnTo>
                <a:lnTo>
                  <a:pt x="44" y="12"/>
                </a:lnTo>
                <a:lnTo>
                  <a:pt x="7" y="0"/>
                </a:lnTo>
                <a:lnTo>
                  <a:pt x="0" y="19"/>
                </a:lnTo>
                <a:lnTo>
                  <a:pt x="37" y="33"/>
                </a:lnTo>
                <a:lnTo>
                  <a:pt x="64" y="43"/>
                </a:lnTo>
                <a:lnTo>
                  <a:pt x="84" y="50"/>
                </a:lnTo>
                <a:lnTo>
                  <a:pt x="97" y="55"/>
                </a:lnTo>
                <a:lnTo>
                  <a:pt x="104" y="57"/>
                </a:lnTo>
                <a:lnTo>
                  <a:pt x="110" y="59"/>
                </a:lnTo>
                <a:lnTo>
                  <a:pt x="111" y="60"/>
                </a:lnTo>
                <a:lnTo>
                  <a:pt x="115" y="50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749" name="Rectangle 101"/>
          <p:cNvSpPr>
            <a:spLocks noChangeArrowheads="1"/>
          </p:cNvSpPr>
          <p:nvPr/>
        </p:nvSpPr>
        <p:spPr bwMode="auto">
          <a:xfrm>
            <a:off x="0" y="152400"/>
            <a:ext cx="9029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18 Wedges: Solved!</a:t>
            </a:r>
            <a:endParaRPr 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56415" name="Rectangle 100"/>
          <p:cNvSpPr>
            <a:spLocks noChangeArrowheads="1"/>
          </p:cNvSpPr>
          <p:nvPr/>
        </p:nvSpPr>
        <p:spPr bwMode="auto">
          <a:xfrm>
            <a:off x="2940050" y="6448425"/>
            <a:ext cx="336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http://www.princeton.edu/wedges/</a:t>
            </a:r>
          </a:p>
        </p:txBody>
      </p:sp>
      <p:pic>
        <p:nvPicPr>
          <p:cNvPr id="56416" name="Picture 18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281" y="2460961"/>
            <a:ext cx="1455731" cy="240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912736" y="2789904"/>
            <a:ext cx="3451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$4.5 TRILLION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Efficient Architects!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07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508" y="1130300"/>
            <a:ext cx="5415491" cy="2730500"/>
          </a:xfrm>
          <a:prstGeom prst="rect">
            <a:avLst/>
          </a:prstGeom>
        </p:spPr>
      </p:pic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1041400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Predictions </a:t>
            </a:r>
            <a:r>
              <a:rPr lang="en-US" sz="6000" dirty="0" err="1" smtClean="0">
                <a:ea typeface="ＭＳ Ｐゴシック" charset="0"/>
                <a:cs typeface="ＭＳ Ｐゴシック" charset="0"/>
              </a:rPr>
              <a:t>vs</a:t>
            </a:r>
            <a:r>
              <a:rPr lang="en-US" sz="6000" dirty="0" smtClean="0">
                <a:ea typeface="ＭＳ Ｐゴシック" charset="0"/>
                <a:cs typeface="ＭＳ Ｐゴシック" charset="0"/>
              </a:rPr>
              <a:t> Reality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861" y="4140200"/>
            <a:ext cx="5413139" cy="271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7700" y="876300"/>
            <a:ext cx="1795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SOLAR</a:t>
            </a:r>
            <a:endParaRPr lang="en-US" sz="36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1200" y="3695700"/>
            <a:ext cx="1454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WIND</a:t>
            </a:r>
            <a:endParaRPr lang="en-US" sz="36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30300"/>
            <a:ext cx="3733800" cy="5334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2950"/>
              </a:spcBef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Year after year, the International Energy Agency predicts very slow penetration of renewable energy</a:t>
            </a:r>
          </a:p>
          <a:p>
            <a:pPr>
              <a:spcBef>
                <a:spcPts val="2950"/>
              </a:spcBef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 Year after year, they’re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WAY wrong!</a:t>
            </a:r>
          </a:p>
          <a:p>
            <a:pPr>
              <a:spcBef>
                <a:spcPts val="2950"/>
              </a:spcBef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65139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04"/>
          <a:stretch/>
        </p:blipFill>
        <p:spPr>
          <a:xfrm>
            <a:off x="0" y="1473199"/>
            <a:ext cx="8178800" cy="5435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300" y="177800"/>
            <a:ext cx="7086600" cy="1765300"/>
          </a:xfrm>
        </p:spPr>
        <p:txBody>
          <a:bodyPr/>
          <a:lstStyle/>
          <a:p>
            <a:r>
              <a:rPr lang="en-US" dirty="0" smtClean="0"/>
              <a:t>Price of Solar </a:t>
            </a:r>
            <a:br>
              <a:rPr lang="en-US" dirty="0" smtClean="0"/>
            </a:br>
            <a:r>
              <a:rPr lang="en-US" dirty="0" smtClean="0"/>
              <a:t>PV Cells (</a:t>
            </a:r>
            <a:r>
              <a:rPr lang="en-US" sz="4800" dirty="0" smtClean="0"/>
              <a:t>$/watt</a:t>
            </a:r>
            <a:r>
              <a:rPr lang="en-US" dirty="0" smtClean="0"/>
              <a:t>)</a:t>
            </a: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0" y="2362200"/>
            <a:ext cx="6781800" cy="2997200"/>
          </a:xfrm>
        </p:spPr>
        <p:txBody>
          <a:bodyPr/>
          <a:lstStyle/>
          <a:p>
            <a:r>
              <a:rPr lang="en-US" dirty="0" smtClean="0"/>
              <a:t>Price has fallen by factor of 200  since I graduated from high school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Factor of 5 </a:t>
            </a:r>
            <a:r>
              <a:rPr lang="en-US" smtClean="0">
                <a:solidFill>
                  <a:srgbClr val="FF0000"/>
                </a:solidFill>
              </a:rPr>
              <a:t>since 2011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Now as cheap or cheaper than coal or gas</a:t>
            </a:r>
          </a:p>
        </p:txBody>
      </p:sp>
      <p:sp>
        <p:nvSpPr>
          <p:cNvPr id="6" name="TextBox 5"/>
          <p:cNvSpPr txBox="1"/>
          <p:nvPr/>
        </p:nvSpPr>
        <p:spPr>
          <a:xfrm rot="4279938">
            <a:off x="711200" y="3873498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Drop in 1970s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53440" y="5143498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Flatter in1990s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6616699" y="55372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4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499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762000"/>
          </a:xfrm>
        </p:spPr>
        <p:txBody>
          <a:bodyPr/>
          <a:lstStyle/>
          <a:p>
            <a:r>
              <a:rPr lang="en-US" dirty="0" smtClean="0"/>
              <a:t>Solar Resources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4501" y="4940300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  <a:endParaRPr lang="en-US" sz="5400" dirty="0">
              <a:solidFill>
                <a:srgbClr val="3333CC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834" y="5291435"/>
            <a:ext cx="48397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German electricity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4% wind &amp; solar in 2000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32% </a:t>
            </a:r>
            <a:r>
              <a:rPr lang="en-US" sz="3200" dirty="0"/>
              <a:t>wind &amp; solar in </a:t>
            </a:r>
            <a:r>
              <a:rPr lang="en-US" sz="3200" dirty="0" smtClean="0"/>
              <a:t>2015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4639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" y="533400"/>
            <a:ext cx="8128000" cy="5334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54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We can reduce CO</a:t>
            </a:r>
            <a:r>
              <a:rPr lang="en-US" sz="5400" baseline="-250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2</a:t>
            </a:r>
            <a:r>
              <a:rPr lang="en-US" sz="54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/>
            </a:r>
            <a:br>
              <a:rPr lang="en-US" sz="54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</a:br>
            <a:r>
              <a:rPr lang="en-US" sz="54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	 emissions by </a:t>
            </a:r>
            <a:r>
              <a:rPr lang="is-IS" sz="54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…</a:t>
            </a:r>
            <a:endParaRPr lang="en-US" sz="5400" dirty="0" smtClean="0">
              <a:solidFill>
                <a:srgbClr val="0000FF"/>
              </a:solidFill>
              <a:latin typeface="Arial Rounded MT Bold"/>
              <a:cs typeface="Arial Rounded MT Bold"/>
            </a:endParaRPr>
          </a:p>
          <a:p>
            <a:pPr marL="1371600" lvl="1" indent="-914400">
              <a:spcBef>
                <a:spcPts val="2000"/>
              </a:spcBef>
              <a:buAutoNum type="alphaLcParenBoth"/>
            </a:pPr>
            <a:r>
              <a:rPr lang="en-US" sz="3600" dirty="0" smtClean="0">
                <a:latin typeface="Arial Rounded MT Bold"/>
                <a:cs typeface="Arial Rounded MT Bold"/>
              </a:rPr>
              <a:t>Making buildings more energy efficient</a:t>
            </a:r>
          </a:p>
          <a:p>
            <a:pPr marL="1371600" lvl="1" indent="-914400">
              <a:buAutoNum type="alphaLcParenBoth"/>
            </a:pPr>
            <a:r>
              <a:rPr lang="en-US" sz="3600" dirty="0" smtClean="0">
                <a:latin typeface="Arial Rounded MT Bold"/>
                <a:cs typeface="Arial Rounded MT Bold"/>
              </a:rPr>
              <a:t>Using solar and wind power</a:t>
            </a:r>
            <a:endParaRPr lang="en-US" sz="3600" dirty="0">
              <a:latin typeface="Arial Rounded MT Bold"/>
              <a:cs typeface="Arial Rounded MT Bold"/>
            </a:endParaRPr>
          </a:p>
          <a:p>
            <a:pPr marL="1371600" lvl="1" indent="-914400">
              <a:buFontTx/>
              <a:buAutoNum type="alphaLcParenBoth"/>
            </a:pPr>
            <a:r>
              <a:rPr lang="en-US" sz="3600" dirty="0" smtClean="0">
                <a:latin typeface="Arial Rounded MT Bold"/>
                <a:cs typeface="Arial Rounded MT Bold"/>
              </a:rPr>
              <a:t>Building better public transportation</a:t>
            </a:r>
          </a:p>
          <a:p>
            <a:pPr marL="1371600" lvl="1" indent="-914400">
              <a:buFontTx/>
              <a:buAutoNum type="alphaLcParenBoth"/>
            </a:pPr>
            <a:r>
              <a:rPr lang="en-US" sz="3600" dirty="0" smtClean="0">
                <a:latin typeface="Arial Rounded MT Bold"/>
                <a:cs typeface="Arial Rounded MT Bold"/>
              </a:rPr>
              <a:t>All of the above</a:t>
            </a:r>
            <a:endParaRPr lang="en-US" sz="36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5533017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Costs</a:t>
            </a:r>
            <a:endParaRPr lang="en-US" sz="6000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15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206500"/>
            <a:ext cx="5715000" cy="4978400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3500"/>
            <a:ext cx="8534400" cy="1409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1800 … </a:t>
            </a:r>
            <a:r>
              <a:rPr lang="en-US" sz="5000" dirty="0">
                <a:ea typeface="ＭＳ Ｐゴシック" charset="0"/>
              </a:rPr>
              <a:t/>
            </a:r>
            <a:br>
              <a:rPr lang="en-US" sz="5000" dirty="0">
                <a:ea typeface="ＭＳ Ｐゴシック" charset="0"/>
              </a:rPr>
            </a:br>
            <a:endParaRPr lang="en-US" sz="5000" dirty="0"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143000"/>
            <a:ext cx="3895725" cy="5194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5900" y="6396335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President Thomas Jefferson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56100" y="6256635"/>
            <a:ext cx="4365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and Clarke with Sacajawea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77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4000"/>
            <a:ext cx="3657600" cy="6235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1800 …</a:t>
            </a:r>
            <a:endParaRPr lang="en-US" sz="5000" dirty="0">
              <a:ea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433" y="0"/>
            <a:ext cx="4851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5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63500"/>
            <a:ext cx="3505200" cy="66929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9940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0300" y="135235"/>
            <a:ext cx="2735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Napoleon Bonaparte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7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89100" y="1016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5589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Dig 8 billion tons of carbon out of the ground every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year</a:t>
            </a:r>
            <a:endParaRPr lang="en-US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06" t="7708"/>
          <a:stretch/>
        </p:blipFill>
        <p:spPr>
          <a:xfrm>
            <a:off x="5270500" y="3060244"/>
            <a:ext cx="3797300" cy="3556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1" y="3479800"/>
            <a:ext cx="5132748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9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Build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a system of pipelines, supertankers, railroads, highways, and trucks to deliver it to every street corner on the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planet</a:t>
            </a:r>
            <a:endParaRPr lang="en-US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667" t="15774"/>
          <a:stretch/>
        </p:blipFill>
        <p:spPr>
          <a:xfrm>
            <a:off x="0" y="4326352"/>
            <a:ext cx="3073400" cy="2531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573" t="23945" r="10720" b="16196"/>
          <a:stretch/>
        </p:blipFill>
        <p:spPr>
          <a:xfrm>
            <a:off x="4479364" y="4191000"/>
            <a:ext cx="4664635" cy="26670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701" y="4191786"/>
            <a:ext cx="1778000" cy="2666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5833" t="13148"/>
          <a:stretch/>
        </p:blipFill>
        <p:spPr>
          <a:xfrm>
            <a:off x="3403600" y="3441700"/>
            <a:ext cx="2705100" cy="209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7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Build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80 million new cars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every year, and millions of miles of roads to drive them on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272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5842000" cy="350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0" y="3365500"/>
            <a:ext cx="5080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9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 smtClean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Generate and pipe enough electricity to every house to power lights &amp; stereos &amp; LCD TVs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916" y="3340100"/>
            <a:ext cx="4687084" cy="3517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3670"/>
            <a:ext cx="4546600" cy="349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955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Dig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10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billion tons of carbon out of the ground every year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Build a system of pipelines, supertankers, railroads, highways, and trucks to deliver it to every street corner on the planet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Build millions of cars every year, and millions of miles of roads to drive them on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Generate and pipe enough electricity to every house to power lights &amp; stereos &amp;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LCD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TVs</a:t>
            </a:r>
          </a:p>
          <a:p>
            <a:pPr eaLnBrk="1" hangingPunct="1">
              <a:spcBef>
                <a:spcPct val="30000"/>
              </a:spcBef>
            </a:pPr>
            <a:endParaRPr lang="en-US" sz="2800" dirty="0">
              <a:latin typeface="Arial Rounded MT Bold"/>
              <a:cs typeface="Arial Rounded MT Bold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44713" y="2286000"/>
            <a:ext cx="5487987" cy="4572000"/>
            <a:chOff x="2144253" y="2285274"/>
            <a:chExt cx="5488852" cy="4572726"/>
          </a:xfrm>
        </p:grpSpPr>
        <p:pic>
          <p:nvPicPr>
            <p:cNvPr id="59396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120" y="2285274"/>
              <a:ext cx="2620524" cy="3047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7" name="TextBox 5"/>
            <p:cNvSpPr txBox="1">
              <a:spLocks noChangeArrowheads="1"/>
            </p:cNvSpPr>
            <p:nvPr/>
          </p:nvSpPr>
          <p:spPr bwMode="auto">
            <a:xfrm>
              <a:off x="2144253" y="6027003"/>
              <a:ext cx="548885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…  </a:t>
              </a:r>
              <a:r>
                <a:rPr lang="ja-JP" alt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“</a:t>
              </a:r>
              <a:r>
                <a:rPr lang="en-US" altLang="ja-JP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and here</a:t>
              </a:r>
              <a:r>
                <a:rPr lang="ja-JP" alt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’</a:t>
              </a:r>
              <a:r>
                <a:rPr lang="en-US" altLang="ja-JP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s the itemized bill …</a:t>
              </a:r>
              <a:r>
                <a:rPr lang="ja-JP" alt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”</a:t>
              </a:r>
              <a:endParaRPr lang="en-US" altLang="ja-JP" b="1" i="1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  <a:p>
              <a:pPr eaLnBrk="1" hangingPunct="1"/>
              <a:endParaRPr lang="en-US" dirty="0"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28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5" y="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7200" dirty="0" smtClean="0">
                <a:solidFill>
                  <a:srgbClr val="FFFF00"/>
                </a:solidFill>
                <a:ea typeface="ＭＳ Ｐゴシック" charset="0"/>
              </a:rPr>
              <a:t>Who Built That?</a:t>
            </a:r>
            <a:endParaRPr lang="en-US" sz="7200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711200" y="765175"/>
            <a:ext cx="7772400" cy="172402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Our ancestors built that very system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It cost them every dime of global GDP for 200 years (now $78T/</a:t>
            </a:r>
            <a:r>
              <a:rPr lang="en-US" dirty="0" err="1" smtClean="0">
                <a:solidFill>
                  <a:srgbClr val="FFFF00"/>
                </a:solidFill>
                <a:ea typeface="ＭＳ Ｐゴシック" charset="0"/>
              </a:rPr>
              <a:t>yr</a:t>
            </a:r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)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It created every dime too!</a:t>
            </a:r>
            <a:endParaRPr lang="en-US" dirty="0">
              <a:solidFill>
                <a:srgbClr val="FFFF00"/>
              </a:solidFill>
              <a:ea typeface="ＭＳ Ｐゴシック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97238" y="3424238"/>
            <a:ext cx="4056062" cy="2913062"/>
            <a:chOff x="3297102" y="3424661"/>
            <a:chExt cx="4055524" cy="2911866"/>
          </a:xfrm>
        </p:grpSpPr>
        <p:pic>
          <p:nvPicPr>
            <p:cNvPr id="7373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102" y="3424661"/>
              <a:ext cx="4055524" cy="291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4" name="Content Placeholder 2"/>
            <p:cNvSpPr txBox="1">
              <a:spLocks/>
            </p:cNvSpPr>
            <p:nvPr/>
          </p:nvSpPr>
          <p:spPr bwMode="auto">
            <a:xfrm>
              <a:off x="3319324" y="3483374"/>
              <a:ext cx="3846002" cy="172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indent="0">
                <a:spcBef>
                  <a:spcPct val="30000"/>
                </a:spcBef>
              </a:pP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Now 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our kids get </a:t>
              </a: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to </a:t>
              </a:r>
              <a:b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do it again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!</a:t>
              </a:r>
              <a:endParaRPr lang="en-US" sz="2800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24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0900" y="1104900"/>
            <a:ext cx="7600950" cy="1651000"/>
          </a:xfrm>
        </p:spPr>
        <p:txBody>
          <a:bodyPr rIns="116994"/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Many people </a:t>
            </a: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003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6557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50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FontTx/>
              <a:buNone/>
            </a:pP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01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FontTx/>
              <a:buNone/>
            </a:pPr>
            <a:r>
              <a:rPr lang="en-US" sz="4800" dirty="0" smtClean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 smtClean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901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275" y="1105908"/>
            <a:ext cx="4588825" cy="5553849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/>
              <a:t>Email me for a link to this PowerPoint:</a:t>
            </a:r>
          </a:p>
          <a:p>
            <a:pPr marL="400050" lvl="1" indent="0">
              <a:spcBef>
                <a:spcPts val="2400"/>
              </a:spcBef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Scott.Denning@gmail.com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</a:pPr>
            <a:r>
              <a:rPr lang="en-US" dirty="0" smtClean="0"/>
              <a:t>Email me anytime with questions or comments (remind me where we met!)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Follow me on twitter: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 smtClean="0">
                <a:solidFill>
                  <a:srgbClr val="FF0000"/>
                </a:solidFill>
              </a:rPr>
              <a:t>@</a:t>
            </a:r>
            <a:r>
              <a:rPr lang="en-US" dirty="0" err="1" smtClean="0">
                <a:solidFill>
                  <a:srgbClr val="FF0000"/>
                </a:solidFill>
              </a:rPr>
              <a:t>airScottDenning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me.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60" y="1593596"/>
            <a:ext cx="4130040" cy="440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0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447675" y="6342063"/>
            <a:ext cx="84256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b="1" i="1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These are greenhouse gases just because of geometry! (Bad luck)</a:t>
            </a:r>
            <a:endParaRPr lang="en-US" b="1" i="1" dirty="0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77800"/>
            <a:ext cx="7988300" cy="6494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54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CO</a:t>
            </a:r>
            <a:r>
              <a:rPr lang="en-US" sz="5400" baseline="-250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2</a:t>
            </a:r>
            <a:r>
              <a:rPr lang="en-US" sz="54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 affects our climate</a:t>
            </a:r>
            <a:br>
              <a:rPr lang="en-US" sz="54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</a:br>
            <a:r>
              <a:rPr lang="en-US" sz="54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	because </a:t>
            </a:r>
            <a:r>
              <a:rPr lang="is-IS" sz="54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…</a:t>
            </a:r>
            <a:endParaRPr lang="en-US" sz="5400" dirty="0" smtClean="0">
              <a:solidFill>
                <a:srgbClr val="0000FF"/>
              </a:solidFill>
              <a:latin typeface="Arial Rounded MT Bold"/>
              <a:cs typeface="Arial Rounded MT Bold"/>
            </a:endParaRPr>
          </a:p>
          <a:p>
            <a:pPr marL="1371600" lvl="1" indent="-914400">
              <a:spcBef>
                <a:spcPts val="2000"/>
              </a:spcBef>
              <a:buAutoNum type="alphaLcParenBoth"/>
            </a:pPr>
            <a:r>
              <a:rPr lang="en-US" sz="3600" dirty="0" smtClean="0">
                <a:latin typeface="Arial Rounded MT Bold"/>
                <a:cs typeface="Arial Rounded MT Bold"/>
              </a:rPr>
              <a:t>Air pollution hurts our lungs</a:t>
            </a:r>
          </a:p>
          <a:p>
            <a:pPr marL="1371600" lvl="1" indent="-914400">
              <a:buAutoNum type="alphaLcParenBoth"/>
            </a:pPr>
            <a:r>
              <a:rPr lang="en-US" sz="3600" dirty="0" smtClean="0">
                <a:latin typeface="Arial Rounded MT Bold"/>
                <a:cs typeface="Arial Rounded MT Bold"/>
              </a:rPr>
              <a:t>It </a:t>
            </a:r>
            <a:r>
              <a:rPr lang="en-US" sz="3600" dirty="0">
                <a:latin typeface="Arial Rounded MT Bold"/>
                <a:cs typeface="Arial Rounded MT Bold"/>
              </a:rPr>
              <a:t>focuses the sun’s rays on the ground</a:t>
            </a:r>
          </a:p>
          <a:p>
            <a:pPr marL="1371600" lvl="1" indent="-914400">
              <a:buAutoNum type="alphaLcParenBoth"/>
            </a:pPr>
            <a:r>
              <a:rPr lang="en-US" sz="3600" dirty="0" smtClean="0">
                <a:latin typeface="Arial Rounded MT Bold"/>
                <a:cs typeface="Arial Rounded MT Bold"/>
              </a:rPr>
              <a:t>Its molecules have more ways to vibrate than other gases</a:t>
            </a:r>
          </a:p>
          <a:p>
            <a:pPr marL="1371600" lvl="1" indent="-914400">
              <a:buFontTx/>
              <a:buAutoNum type="alphaLcParenBoth"/>
            </a:pPr>
            <a:r>
              <a:rPr lang="en-US" sz="3600" dirty="0" smtClean="0">
                <a:latin typeface="Arial Rounded MT Bold"/>
                <a:cs typeface="Arial Rounded MT Bold"/>
              </a:rPr>
              <a:t>Dark soot and smoke in the air </a:t>
            </a:r>
            <a:r>
              <a:rPr lang="en-US" sz="3600" dirty="0">
                <a:latin typeface="Arial Rounded MT Bold"/>
                <a:cs typeface="Arial Rounded MT Bold"/>
              </a:rPr>
              <a:t>blocks the </a:t>
            </a:r>
            <a:r>
              <a:rPr lang="en-US" sz="3600" dirty="0" smtClean="0">
                <a:latin typeface="Arial Rounded MT Bold"/>
                <a:cs typeface="Arial Rounded MT Bold"/>
              </a:rPr>
              <a:t>sun</a:t>
            </a:r>
            <a:endParaRPr lang="en-US" sz="36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590177227"/>
      </p:ext>
    </p:extLst>
  </p:cSld>
  <p:clrMapOvr>
    <a:masterClrMapping/>
  </p:clrMapOvr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8155</TotalTime>
  <Words>1424</Words>
  <Application>Microsoft Macintosh PowerPoint</Application>
  <PresentationFormat>On-screen Show (4:3)</PresentationFormat>
  <Paragraphs>368</Paragraphs>
  <Slides>49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Arial Rounded MT Bold</vt:lpstr>
      <vt:lpstr>Comic Sans MS</vt:lpstr>
      <vt:lpstr>Gill Sans</vt:lpstr>
      <vt:lpstr>ＭＳ Ｐゴシック</vt:lpstr>
      <vt:lpstr>News Gothic MT</vt:lpstr>
      <vt:lpstr>Times New Roman</vt:lpstr>
      <vt:lpstr>Wingdings</vt:lpstr>
      <vt:lpstr>New Presentation</vt:lpstr>
      <vt:lpstr>Scott Denning</vt:lpstr>
      <vt:lpstr> Simple 2. Serious 3. Solvable</vt:lpstr>
      <vt:lpstr> Simple 2. Serious 3. Solvable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PowerPoint Presentation</vt:lpstr>
      <vt:lpstr>Common Sense</vt:lpstr>
      <vt:lpstr>Common Myth #1</vt:lpstr>
      <vt:lpstr> Simple 2. Serious 3. Solvable</vt:lpstr>
      <vt:lpstr>How much warmer?</vt:lpstr>
      <vt:lpstr>Where is it 10°F Warmer</vt:lpstr>
      <vt:lpstr>Water Budgets</vt:lpstr>
      <vt:lpstr>Droughts Past &amp; Future</vt:lpstr>
      <vt:lpstr>Warming Promotes Wildfire</vt:lpstr>
      <vt:lpstr>PowerPoint Presentation</vt:lpstr>
      <vt:lpstr>Past &amp; Future Sea Level Changes</vt:lpstr>
      <vt:lpstr>Storm Surge Frequency</vt:lpstr>
      <vt:lpstr>Coastal Flooding</vt:lpstr>
      <vt:lpstr>PowerPoint Presentation</vt:lpstr>
      <vt:lpstr>Billions and Billions Shanghai 1991 and 2012</vt:lpstr>
      <vt:lpstr>Common Myth #2</vt:lpstr>
      <vt:lpstr>PowerPoint Presentation</vt:lpstr>
      <vt:lpstr> Simple 2. Serious 3. Solvable</vt:lpstr>
      <vt:lpstr>PowerPoint Presentation</vt:lpstr>
      <vt:lpstr>PowerPoint Presentation</vt:lpstr>
      <vt:lpstr>PowerPoint Presentation</vt:lpstr>
      <vt:lpstr>What is a “Wedge”?</vt:lpstr>
      <vt:lpstr>PowerPoint Presentation</vt:lpstr>
      <vt:lpstr>PowerPoint Presentation</vt:lpstr>
      <vt:lpstr>PowerPoint Presentation</vt:lpstr>
      <vt:lpstr>Price of Solar  PV Cells ($/watt) </vt:lpstr>
      <vt:lpstr>Solar Resources</vt:lpstr>
      <vt:lpstr>PowerPoint Presentation</vt:lpstr>
      <vt:lpstr>Costs</vt:lpstr>
      <vt:lpstr>Imagine it’s 1800 …  </vt:lpstr>
      <vt:lpstr>Imagine it’s 1800 …</vt:lpstr>
      <vt:lpstr>Imagine it’s 1800,  and you’re in charge …</vt:lpstr>
      <vt:lpstr>Imagine it’s 1800,  and you’re in charge …</vt:lpstr>
      <vt:lpstr>Imagine it’s 1800,  and you’re in charge …</vt:lpstr>
      <vt:lpstr>Imagine it’s 1800,  and you’re in charge …</vt:lpstr>
      <vt:lpstr>Imagine it’s 1800,  and you’re in charge …</vt:lpstr>
      <vt:lpstr>Imagine it’s 1800,  and you’re in charge …</vt:lpstr>
      <vt:lpstr>Who Built That?</vt:lpstr>
      <vt:lpstr>Choose Your Future</vt:lpstr>
      <vt:lpstr>Choose Your Future</vt:lpstr>
      <vt:lpstr>For More Info …</vt:lpstr>
    </vt:vector>
  </TitlesOfParts>
  <Company>Colorado State University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Denning,Scott</cp:lastModifiedBy>
  <cp:revision>145</cp:revision>
  <cp:lastPrinted>2014-03-25T16:50:33Z</cp:lastPrinted>
  <dcterms:created xsi:type="dcterms:W3CDTF">2011-10-17T13:51:32Z</dcterms:created>
  <dcterms:modified xsi:type="dcterms:W3CDTF">2016-09-30T19:06:26Z</dcterms:modified>
</cp:coreProperties>
</file>