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421" r:id="rId2"/>
    <p:sldId id="506" r:id="rId3"/>
    <p:sldId id="507" r:id="rId4"/>
    <p:sldId id="377" r:id="rId5"/>
    <p:sldId id="378" r:id="rId6"/>
    <p:sldId id="324" r:id="rId7"/>
    <p:sldId id="325" r:id="rId8"/>
    <p:sldId id="408" r:id="rId9"/>
    <p:sldId id="450" r:id="rId10"/>
    <p:sldId id="504" r:id="rId11"/>
    <p:sldId id="508" r:id="rId12"/>
    <p:sldId id="257" r:id="rId13"/>
    <p:sldId id="258" r:id="rId14"/>
    <p:sldId id="528" r:id="rId15"/>
    <p:sldId id="329" r:id="rId16"/>
    <p:sldId id="533" r:id="rId17"/>
    <p:sldId id="555" r:id="rId18"/>
    <p:sldId id="534" r:id="rId19"/>
    <p:sldId id="389" r:id="rId20"/>
    <p:sldId id="505" r:id="rId21"/>
    <p:sldId id="462" r:id="rId22"/>
    <p:sldId id="493" r:id="rId23"/>
    <p:sldId id="522" r:id="rId24"/>
    <p:sldId id="509" r:id="rId25"/>
    <p:sldId id="322" r:id="rId26"/>
    <p:sldId id="353" r:id="rId27"/>
    <p:sldId id="549" r:id="rId28"/>
    <p:sldId id="477" r:id="rId29"/>
    <p:sldId id="554" r:id="rId30"/>
    <p:sldId id="495" r:id="rId31"/>
    <p:sldId id="535" r:id="rId32"/>
    <p:sldId id="550" r:id="rId33"/>
    <p:sldId id="680" r:id="rId34"/>
    <p:sldId id="480" r:id="rId35"/>
    <p:sldId id="539" r:id="rId36"/>
    <p:sldId id="540" r:id="rId37"/>
    <p:sldId id="541" r:id="rId38"/>
    <p:sldId id="542" r:id="rId39"/>
    <p:sldId id="543" r:id="rId40"/>
    <p:sldId id="544" r:id="rId41"/>
    <p:sldId id="545" r:id="rId42"/>
    <p:sldId id="546" r:id="rId43"/>
    <p:sldId id="537" r:id="rId44"/>
    <p:sldId id="538" r:id="rId45"/>
    <p:sldId id="518" r:id="rId46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10D4"/>
    <a:srgbClr val="008F42"/>
    <a:srgbClr val="FFBA73"/>
    <a:srgbClr val="66EEFF"/>
    <a:srgbClr val="3333CC"/>
    <a:srgbClr val="1726FF"/>
    <a:srgbClr val="941C00"/>
    <a:srgbClr val="4F2F0B"/>
    <a:srgbClr val="0F0F40"/>
    <a:srgbClr val="12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15"/>
    <p:restoredTop sz="91401"/>
  </p:normalViewPr>
  <p:slideViewPr>
    <p:cSldViewPr snapToGrid="0">
      <p:cViewPr varScale="1">
        <p:scale>
          <a:sx n="98" d="100"/>
          <a:sy n="98" d="100"/>
        </p:scale>
        <p:origin x="37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2" d="100"/>
          <a:sy n="102" d="100"/>
        </p:scale>
        <p:origin x="205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3 S’s of Climate Change: Simple, Serious, Solvable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45-minute version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78494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Scott Denning		http://</a:t>
            </a:r>
            <a:r>
              <a:rPr lang="en-US" dirty="0" err="1"/>
              <a:t>SimpleSeriousSolvable.org</a:t>
            </a:r>
            <a:r>
              <a:rPr lang="en-US"/>
              <a:t> </a:t>
            </a: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5339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11/7/18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241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2CB77E-9966-D542-AE51-EA6F1998B9A1}" type="datetime1">
              <a:rPr lang="en-US" sz="1300"/>
              <a:pPr/>
              <a:t>11/7/18</a:t>
            </a:fld>
            <a:endParaRPr lang="en-US" sz="1300"/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378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CC78EC-9292-5C4F-991B-1C9EA21147D5}" type="slidenum">
              <a:rPr lang="en-US" sz="1300"/>
              <a:pPr/>
              <a:t>18</a:t>
            </a:fld>
            <a:endParaRPr lang="en-US" sz="1300"/>
          </a:p>
        </p:txBody>
      </p:sp>
      <p:sp>
        <p:nvSpPr>
          <p:cNvPr id="3789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3789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40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tiff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SU.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50" y="3340100"/>
            <a:ext cx="3405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1879600" y="6083300"/>
            <a:ext cx="8483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Arial Rounded MT Bold" panose="020F0704030504030204" pitchFamily="34" charset="77"/>
              </a:rPr>
              <a:t>Download this presentation from 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http://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SimpleSeriousSolvable.org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643" y="368300"/>
            <a:ext cx="10094563" cy="30988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Climate Change:</a:t>
            </a:r>
            <a:br>
              <a:rPr lang="en-US" sz="7200" dirty="0">
                <a:ea typeface="ＭＳ Ｐゴシック" charset="0"/>
              </a:rPr>
            </a:br>
            <a:r>
              <a:rPr lang="en-US" sz="6000" dirty="0">
                <a:ea typeface="ＭＳ Ｐゴシック" charset="0"/>
              </a:rPr>
              <a:t>Simple, Serious, Solvable</a:t>
            </a:r>
            <a:br>
              <a:rPr lang="en-US" sz="6000" dirty="0">
                <a:ea typeface="ＭＳ Ｐゴシック" charset="0"/>
              </a:rPr>
            </a:br>
            <a:endParaRPr lang="en-US" sz="60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2235200" y="4699000"/>
            <a:ext cx="7772400" cy="114240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Scott Denning</a:t>
            </a:r>
          </a:p>
          <a:p>
            <a:pPr algn="ctr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Science, CSU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41" y="2886576"/>
            <a:ext cx="2373368" cy="20881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30163"/>
            <a:ext cx="8537575" cy="81756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27214" y="1786662"/>
            <a:ext cx="8763000" cy="48768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5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4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36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36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36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endParaRPr lang="en-US" sz="4000" dirty="0">
                <a:latin typeface="+mn-lt"/>
                <a:cs typeface="Comic Sans MS" charset="0"/>
                <a:sym typeface="Comic Sans MS" charset="0"/>
              </a:endParaRPr>
            </a:p>
            <a:p>
              <a:pPr marL="573088" indent="-533400">
                <a:spcBef>
                  <a:spcPts val="1175"/>
                </a:spcBef>
                <a:defRPr/>
              </a:pPr>
              <a:r>
                <a:rPr lang="en-US" sz="4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2493735" y="1786663"/>
            <a:ext cx="7204531" cy="494395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01864" y="847726"/>
            <a:ext cx="8275637" cy="1133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573088" indent="-53340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warming up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853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42770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49" y="151371"/>
            <a:ext cx="7886700" cy="105991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62A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Recent Changes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6852" y="5250437"/>
            <a:ext cx="82982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More warming on land than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less than 1 C over ocean</a:t>
            </a:r>
          </a:p>
          <a:p>
            <a:pPr marL="257175" indent="-257175"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Warming since 1900 around 1 C over 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9B6E61-5BA0-FA40-9CB4-5950BDC2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196" y="1425040"/>
            <a:ext cx="8217519" cy="38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36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DB9628-EB6E-6245-B387-D0074BF5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256" y="657429"/>
            <a:ext cx="8598474" cy="6152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7079" y="562593"/>
            <a:ext cx="3829050" cy="245745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77"/>
              </a:rPr>
              <a:t>Big Choices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1123" y="134209"/>
            <a:ext cx="5225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/>
                <a:cs typeface="Arial Rounded MT Bold"/>
              </a:rPr>
              <a:t>Observed Change 1901-2012</a:t>
            </a:r>
          </a:p>
        </p:txBody>
      </p:sp>
    </p:spTree>
    <p:extLst>
      <p:ext uri="{BB962C8B-B14F-4D97-AF65-F5344CB8AC3E}">
        <p14:creationId xmlns:p14="http://schemas.microsoft.com/office/powerpoint/2010/main" val="307524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762000"/>
          </a:xfrm>
        </p:spPr>
        <p:txBody>
          <a:bodyPr/>
          <a:lstStyle/>
          <a:p>
            <a:r>
              <a:rPr lang="en-US" dirty="0"/>
              <a:t>Past and Future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7235479" cy="6172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838200"/>
            <a:ext cx="4572000" cy="2895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Difference in climate between a low-emissions (RCP 2.6) and high-emissions (RCP 8.5) don’t become large until mid-century</a:t>
            </a:r>
          </a:p>
        </p:txBody>
      </p:sp>
    </p:spTree>
    <p:extLst>
      <p:ext uri="{BB962C8B-B14F-4D97-AF65-F5344CB8AC3E}">
        <p14:creationId xmlns:p14="http://schemas.microsoft.com/office/powerpoint/2010/main" val="422841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1589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5649914" y="6731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5646739" y="47625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553402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1905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 1.6 (USA) x 1.8 = Fahrenheit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Las Cruces</a:t>
            </a:r>
            <a:r>
              <a:rPr lang="en-US" dirty="0">
                <a:latin typeface="Wingding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Nicaragua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160117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Zones Marching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4241800"/>
            <a:ext cx="7772400" cy="2578100"/>
          </a:xfrm>
        </p:spPr>
        <p:txBody>
          <a:bodyPr/>
          <a:lstStyle/>
          <a:p>
            <a:r>
              <a:rPr lang="en-US" dirty="0"/>
              <a:t>On the average, </a:t>
            </a:r>
            <a:r>
              <a:rPr lang="en-US" dirty="0">
                <a:solidFill>
                  <a:srgbClr val="FF0000"/>
                </a:solidFill>
              </a:rPr>
              <a:t>temps drop about 10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 F for each 3000 feet of elevation</a:t>
            </a:r>
          </a:p>
          <a:p>
            <a:pPr lvl="1"/>
            <a:r>
              <a:rPr lang="en-US" dirty="0"/>
              <a:t>Ruidoso (7000’) ~&gt; Las Cruces (4000’)</a:t>
            </a:r>
          </a:p>
          <a:p>
            <a:pPr lvl="1"/>
            <a:r>
              <a:rPr lang="en-US" dirty="0"/>
              <a:t>Las Cruces ~&gt; Phoenix (1000’)</a:t>
            </a:r>
          </a:p>
          <a:p>
            <a:r>
              <a:rPr lang="en-US" dirty="0"/>
              <a:t>But in 100 years instead of 100 centuries!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3406"/>
            <a:ext cx="9144000" cy="30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75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90153">
            <a:off x="1579720" y="-353659"/>
            <a:ext cx="3967086" cy="5196420"/>
          </a:xfrm>
          <a:prstGeom prst="rect">
            <a:avLst/>
          </a:prstGeom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5499100" y="0"/>
            <a:ext cx="5156200" cy="195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A Region </a:t>
            </a:r>
            <a:br>
              <a:rPr lang="en-US" sz="5400" dirty="0">
                <a:ea typeface="ＭＳ Ｐゴシック" charset="0"/>
              </a:rPr>
            </a:br>
            <a:r>
              <a:rPr lang="en-US" sz="5400" dirty="0">
                <a:ea typeface="ＭＳ Ｐゴシック" charset="0"/>
              </a:rPr>
              <a:t>On the Edge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327" r="-39131" b="13458"/>
          <a:stretch/>
        </p:blipFill>
        <p:spPr bwMode="auto">
          <a:xfrm>
            <a:off x="1524000" y="4419600"/>
            <a:ext cx="6096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4800" y="3847454"/>
            <a:ext cx="1955800" cy="851547"/>
          </a:xfrm>
          <a:prstGeom prst="rect">
            <a:avLst/>
          </a:prstGeom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956300" y="2006602"/>
            <a:ext cx="47117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75 million people </a:t>
            </a:r>
            <a:r>
              <a:rPr lang="en-US" dirty="0">
                <a:latin typeface="Arial Rounded MT Bold"/>
                <a:cs typeface="Arial Rounded MT Bold"/>
              </a:rPr>
              <a:t>in the western US live in a region with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marginal precipitation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snow </a:t>
            </a:r>
            <a:r>
              <a:rPr lang="en-US" dirty="0">
                <a:latin typeface="Arial Rounded MT Bold"/>
                <a:cs typeface="Arial Rounded MT Bold"/>
              </a:rPr>
              <a:t>to support forests and reservoirs 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Just enough irrigation </a:t>
            </a:r>
            <a:r>
              <a:rPr lang="en-US" dirty="0">
                <a:latin typeface="Arial Rounded MT Bold"/>
                <a:cs typeface="Arial Rounded MT Bold"/>
              </a:rPr>
              <a:t>water to support farming</a:t>
            </a:r>
          </a:p>
          <a:p>
            <a:pPr eaLnBrk="1" hangingPunct="1"/>
            <a:endParaRPr lang="en-US" dirty="0">
              <a:latin typeface="Arial Rounded MT Bold"/>
              <a:cs typeface="Arial Rounded MT Bold"/>
            </a:endParaRPr>
          </a:p>
          <a:p>
            <a:pPr eaLnBrk="1" hangingPunct="1"/>
            <a:r>
              <a:rPr lang="en-US" dirty="0">
                <a:latin typeface="Arial Rounded MT Bold"/>
                <a:cs typeface="Arial Rounded MT Bold"/>
              </a:rPr>
              <a:t>Just enough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water for cities and towns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9400" y="190501"/>
            <a:ext cx="640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24401" y="2997201"/>
            <a:ext cx="69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2701" y="2959101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1" y="2755901"/>
            <a:ext cx="607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76500" y="1816101"/>
            <a:ext cx="63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8300" y="1244601"/>
            <a:ext cx="50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1" y="18288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05301" y="102870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11401" y="203201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47901" y="800101"/>
            <a:ext cx="612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76600" y="1816101"/>
            <a:ext cx="589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92701" y="3784601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</a:t>
            </a:r>
          </a:p>
        </p:txBody>
      </p:sp>
    </p:spTree>
    <p:extLst>
      <p:ext uri="{BB962C8B-B14F-4D97-AF65-F5344CB8AC3E}">
        <p14:creationId xmlns:p14="http://schemas.microsoft.com/office/powerpoint/2010/main" val="24934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Our Water Supply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416666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452" y="834573"/>
            <a:ext cx="7745919" cy="5025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65314"/>
            <a:ext cx="7772400" cy="8998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FF"/>
                </a:solidFill>
              </a:rPr>
              <a:t>Declining Snowpack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83968" y="5860501"/>
            <a:ext cx="7086600" cy="997499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20% less snowpack over 49 years</a:t>
            </a:r>
          </a:p>
          <a:p>
            <a:r>
              <a:rPr lang="en-US" dirty="0">
                <a:solidFill>
                  <a:srgbClr val="FF0000"/>
                </a:solidFill>
              </a:rPr>
              <a:t>Less </a:t>
            </a:r>
            <a:r>
              <a:rPr lang="en-US">
                <a:solidFill>
                  <a:srgbClr val="FF0000"/>
                </a:solidFill>
              </a:rPr>
              <a:t>than 2 </a:t>
            </a:r>
            <a:r>
              <a:rPr lang="en-US" dirty="0">
                <a:solidFill>
                  <a:srgbClr val="FF0000"/>
                </a:solidFill>
              </a:rPr>
              <a:t>Fahrenheit average warming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16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7" descr="grap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1792289"/>
            <a:ext cx="3925888" cy="434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1489076" y="2312988"/>
            <a:ext cx="4403725" cy="363061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If China, India, &amp; Africa industrialize with coal,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rise to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4x preindustrial</a:t>
            </a: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</a:rPr>
              <a:t>Extra CO</a:t>
            </a:r>
            <a:r>
              <a:rPr lang="en-US" baseline="-25000" dirty="0">
                <a:ea typeface="ＭＳ Ｐゴシック" charset="0"/>
              </a:rPr>
              <a:t>2</a:t>
            </a:r>
            <a:r>
              <a:rPr lang="en-US" dirty="0">
                <a:ea typeface="ＭＳ Ｐゴシック" charset="0"/>
              </a:rPr>
              <a:t> will last 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thousands of years after coal is gone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7489" y="6211670"/>
            <a:ext cx="719146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Thermostat only turns one way!</a:t>
            </a:r>
          </a:p>
        </p:txBody>
      </p:sp>
      <p:sp>
        <p:nvSpPr>
          <p:cNvPr id="35844" name="TextBox 5"/>
          <p:cNvSpPr txBox="1">
            <a:spLocks noChangeArrowheads="1"/>
          </p:cNvSpPr>
          <p:nvPr/>
        </p:nvSpPr>
        <p:spPr bwMode="auto">
          <a:xfrm rot="-5400000">
            <a:off x="5153820" y="2531270"/>
            <a:ext cx="16986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CO</a:t>
            </a:r>
            <a:r>
              <a:rPr lang="en-US" baseline="-25000">
                <a:latin typeface="Arial" charset="0"/>
                <a:cs typeface="Arial" charset="0"/>
              </a:rPr>
              <a:t>2</a:t>
            </a:r>
            <a:r>
              <a:rPr lang="en-US">
                <a:latin typeface="Arial" charset="0"/>
                <a:cs typeface="Arial" charset="0"/>
              </a:rPr>
              <a:t> (ppm)</a:t>
            </a:r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 rot="-5400000">
            <a:off x="5576095" y="4760120"/>
            <a:ext cx="1068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GtC/yr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 rot="-5400000">
            <a:off x="8837613" y="2771775"/>
            <a:ext cx="2690812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Warming (Celsius) 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7589839" y="1985964"/>
            <a:ext cx="7572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1726FF"/>
                </a:solidFill>
                <a:latin typeface="Arial" charset="0"/>
                <a:cs typeface="Arial" charset="0"/>
              </a:rPr>
              <a:t>CO</a:t>
            </a:r>
            <a:r>
              <a:rPr lang="en-US" baseline="-25000">
                <a:solidFill>
                  <a:srgbClr val="1726FF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35848" name="TextBox 9"/>
          <p:cNvSpPr txBox="1">
            <a:spLocks noChangeArrowheads="1"/>
          </p:cNvSpPr>
          <p:nvPr/>
        </p:nvSpPr>
        <p:spPr bwMode="auto">
          <a:xfrm>
            <a:off x="8210550" y="2611439"/>
            <a:ext cx="13525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warming</a:t>
            </a:r>
          </a:p>
        </p:txBody>
      </p:sp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7732714" y="5967414"/>
            <a:ext cx="784225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Arial" charset="0"/>
                <a:cs typeface="Arial" charset="0"/>
              </a:rPr>
              <a:t>year</a:t>
            </a: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26251" y="4186238"/>
            <a:ext cx="12620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you are</a:t>
            </a:r>
          </a:p>
          <a:p>
            <a:pPr algn="ctr"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charset="-128"/>
                <a:cs typeface="ＭＳ Ｐゴシック" charset="-128"/>
              </a:rPr>
              <a:t>here</a:t>
            </a:r>
          </a:p>
        </p:txBody>
      </p:sp>
      <p:sp>
        <p:nvSpPr>
          <p:cNvPr id="35851" name="Oval 12"/>
          <p:cNvSpPr>
            <a:spLocks noChangeArrowheads="1"/>
          </p:cNvSpPr>
          <p:nvPr/>
        </p:nvSpPr>
        <p:spPr bwMode="auto">
          <a:xfrm>
            <a:off x="7859713" y="309562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2" name="Oval 13"/>
          <p:cNvSpPr>
            <a:spLocks noChangeArrowheads="1"/>
          </p:cNvSpPr>
          <p:nvPr/>
        </p:nvSpPr>
        <p:spPr bwMode="auto">
          <a:xfrm>
            <a:off x="7847013" y="5302250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35853" name="Oval 14"/>
          <p:cNvSpPr>
            <a:spLocks noChangeArrowheads="1"/>
          </p:cNvSpPr>
          <p:nvPr/>
        </p:nvSpPr>
        <p:spPr bwMode="auto">
          <a:xfrm>
            <a:off x="7853363" y="3063875"/>
            <a:ext cx="165100" cy="1651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854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7089776" y="3514726"/>
            <a:ext cx="1062037" cy="582612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Straight Arrow Connector 21"/>
          <p:cNvCxnSpPr>
            <a:cxnSpLocks noChangeShapeType="1"/>
            <a:endCxn id="35852" idx="1"/>
          </p:cNvCxnSpPr>
          <p:nvPr/>
        </p:nvCxnSpPr>
        <p:spPr bwMode="auto">
          <a:xfrm rot="16200000" flipH="1">
            <a:off x="7481095" y="4936332"/>
            <a:ext cx="441325" cy="341313"/>
          </a:xfrm>
          <a:prstGeom prst="straightConnector1">
            <a:avLst/>
          </a:prstGeom>
          <a:noFill/>
          <a:ln w="38100">
            <a:solidFill>
              <a:srgbClr val="00CC99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1"/>
          <p:cNvSpPr>
            <a:spLocks noGrp="1" noChangeArrowheads="1"/>
          </p:cNvSpPr>
          <p:nvPr>
            <p:ph type="title"/>
          </p:nvPr>
        </p:nvSpPr>
        <p:spPr>
          <a:xfrm>
            <a:off x="1827214" y="1"/>
            <a:ext cx="8537575" cy="714375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Common Myth #2</a:t>
            </a:r>
          </a:p>
        </p:txBody>
      </p:sp>
      <p:sp>
        <p:nvSpPr>
          <p:cNvPr id="35857" name="Rectangle 2"/>
          <p:cNvSpPr txBox="1">
            <a:spLocks noChangeArrowheads="1"/>
          </p:cNvSpPr>
          <p:nvPr/>
        </p:nvSpPr>
        <p:spPr bwMode="auto">
          <a:xfrm>
            <a:off x="1765300" y="830264"/>
            <a:ext cx="870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573088" indent="-5334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ja-JP" altLang="en-US" sz="2800" i="1" dirty="0">
                <a:latin typeface="Arial Rounded MT Bold"/>
                <a:cs typeface="Arial Rounded MT Bold"/>
              </a:rPr>
              <a:t>“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When we reduce or stop burning fossil fuel, CO</a:t>
            </a:r>
            <a:r>
              <a:rPr lang="en-US" altLang="ja-JP" sz="2800" i="1" baseline="-20000" dirty="0">
                <a:latin typeface="Arial Rounded MT Bold"/>
                <a:cs typeface="Arial Rounded MT Bold"/>
              </a:rPr>
              <a:t>2</a:t>
            </a:r>
            <a:r>
              <a:rPr lang="en-US" altLang="ja-JP" sz="2800" i="1" dirty="0">
                <a:latin typeface="Arial Rounded MT Bold"/>
                <a:cs typeface="Arial Rounded MT Bold"/>
              </a:rPr>
              <a:t> will go away and things will go back to normal</a:t>
            </a:r>
            <a:r>
              <a:rPr lang="ja-JP" altLang="en-US" sz="2800" i="1" dirty="0">
                <a:latin typeface="Arial Rounded MT Bold"/>
                <a:cs typeface="Arial Rounded MT Bold"/>
              </a:rPr>
              <a:t>”</a:t>
            </a:r>
            <a:endParaRPr lang="en-US" sz="2800" i="1" dirty="0">
              <a:latin typeface="Arial Rounded MT Bold"/>
              <a:cs typeface="Arial Rounded MT Bold"/>
            </a:endParaRPr>
          </a:p>
        </p:txBody>
      </p:sp>
      <p:sp>
        <p:nvSpPr>
          <p:cNvPr id="35858" name="TextBox 9"/>
          <p:cNvSpPr txBox="1">
            <a:spLocks noChangeArrowheads="1"/>
          </p:cNvSpPr>
          <p:nvPr/>
        </p:nvSpPr>
        <p:spPr bwMode="auto">
          <a:xfrm>
            <a:off x="8513763" y="4449764"/>
            <a:ext cx="16621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FF0000"/>
                </a:solidFill>
                <a:latin typeface="Arial" charset="0"/>
                <a:cs typeface="Arial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8769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108068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>
                <a:ea typeface="ＭＳ Ｐゴシック" charset="0"/>
              </a:rPr>
              <a:t>How Much Will We Burn?</a:t>
            </a: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507" y="3277172"/>
            <a:ext cx="2042193" cy="28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614863" y="3453493"/>
            <a:ext cx="5561511" cy="2286000"/>
          </a:xfrm>
        </p:spPr>
        <p:txBody>
          <a:bodyPr/>
          <a:lstStyle/>
          <a:p>
            <a:pPr marL="0" indent="0">
              <a:spcAft>
                <a:spcPts val="45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Four factors determine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fuel emissions: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Population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Economic activity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Energy efficiency of economy</a:t>
            </a:r>
          </a:p>
          <a:p>
            <a:pPr lvl="1">
              <a:spcAft>
                <a:spcPts val="450"/>
              </a:spcAft>
            </a:pP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Carbon efficiency of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554876-27FD-0943-9D05-CB3959F63BCE}"/>
              </a:ext>
            </a:extLst>
          </p:cNvPr>
          <p:cNvSpPr txBox="1"/>
          <p:nvPr/>
        </p:nvSpPr>
        <p:spPr>
          <a:xfrm>
            <a:off x="3173306" y="2565170"/>
            <a:ext cx="202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DB7D6E-D827-6B42-B3C6-97A084163F25}"/>
              </a:ext>
            </a:extLst>
          </p:cNvPr>
          <p:cNvSpPr txBox="1"/>
          <p:nvPr/>
        </p:nvSpPr>
        <p:spPr>
          <a:xfrm>
            <a:off x="5292762" y="2570629"/>
            <a:ext cx="1483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F48F2D-EE35-8D41-B034-3AD7561F8559}"/>
              </a:ext>
            </a:extLst>
          </p:cNvPr>
          <p:cNvGrpSpPr/>
          <p:nvPr/>
        </p:nvGrpSpPr>
        <p:grpSpPr>
          <a:xfrm>
            <a:off x="1917475" y="1167806"/>
            <a:ext cx="8045957" cy="1147027"/>
            <a:chOff x="1585" y="1167805"/>
            <a:chExt cx="8045957" cy="114702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8CBE0-463D-2D49-9390-8C489CEA462B}"/>
                </a:ext>
              </a:extLst>
            </p:cNvPr>
            <p:cNvSpPr txBox="1"/>
            <p:nvPr/>
          </p:nvSpPr>
          <p:spPr>
            <a:xfrm>
              <a:off x="4149548" y="165252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7BA76D3-D186-D14C-98DF-2B444F9F9974}"/>
                </a:ext>
              </a:extLst>
            </p:cNvPr>
            <p:cNvSpPr txBox="1"/>
            <p:nvPr/>
          </p:nvSpPr>
          <p:spPr>
            <a:xfrm>
              <a:off x="5506700" y="1662745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0E82CA0-C1B3-154D-9367-9ED234EF1111}"/>
                </a:ext>
              </a:extLst>
            </p:cNvPr>
            <p:cNvSpPr txBox="1"/>
            <p:nvPr/>
          </p:nvSpPr>
          <p:spPr>
            <a:xfrm>
              <a:off x="1585" y="1237614"/>
              <a:ext cx="18943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  <a:r>
                <a:rPr lang="en-US" sz="3200" dirty="0">
                  <a:latin typeface="Arial Rounded MT Bold" panose="020F0704030504030204" pitchFamily="34" charset="77"/>
                </a:rPr>
                <a:t> Emitted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7478EF1-7E69-2245-AF6B-CF6C1A28C221}"/>
                </a:ext>
              </a:extLst>
            </p:cNvPr>
            <p:cNvSpPr txBox="1"/>
            <p:nvPr/>
          </p:nvSpPr>
          <p:spPr>
            <a:xfrm>
              <a:off x="279239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293E3A-431C-B94D-8D14-41544694F097}"/>
                </a:ext>
              </a:extLst>
            </p:cNvPr>
            <p:cNvSpPr txBox="1"/>
            <p:nvPr/>
          </p:nvSpPr>
          <p:spPr>
            <a:xfrm>
              <a:off x="3470972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D43778-6A71-B04F-A34C-EAA87BB1549B}"/>
                </a:ext>
              </a:extLst>
            </p:cNvPr>
            <p:cNvSpPr txBox="1"/>
            <p:nvPr/>
          </p:nvSpPr>
          <p:spPr>
            <a:xfrm>
              <a:off x="2113820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A6D371-ED8E-8646-9916-491D9E14249A}"/>
                </a:ext>
              </a:extLst>
            </p:cNvPr>
            <p:cNvSpPr txBox="1"/>
            <p:nvPr/>
          </p:nvSpPr>
          <p:spPr>
            <a:xfrm>
              <a:off x="4149548" y="119203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$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E94858A-710F-754D-87A0-D3FC748EAE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77444" y="1727321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A4D3FB-0D33-6C44-9C33-2857F4A70E98}"/>
                </a:ext>
              </a:extLst>
            </p:cNvPr>
            <p:cNvSpPr txBox="1"/>
            <p:nvPr/>
          </p:nvSpPr>
          <p:spPr>
            <a:xfrm>
              <a:off x="5506700" y="1181814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AFBDBE5-5312-6242-84CF-78DE0B72451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60722" y="1728060"/>
              <a:ext cx="40671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B9D5B3-BD2D-C145-948E-5D3D6BFF0B26}"/>
                </a:ext>
              </a:extLst>
            </p:cNvPr>
            <p:cNvSpPr txBox="1"/>
            <p:nvPr/>
          </p:nvSpPr>
          <p:spPr>
            <a:xfrm>
              <a:off x="7020676" y="1676754"/>
              <a:ext cx="5607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13983F-5750-B24E-A57F-AA6F1789C585}"/>
                </a:ext>
              </a:extLst>
            </p:cNvPr>
            <p:cNvSpPr txBox="1"/>
            <p:nvPr/>
          </p:nvSpPr>
          <p:spPr>
            <a:xfrm>
              <a:off x="6863852" y="1167805"/>
              <a:ext cx="1183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CO</a:t>
              </a:r>
              <a:r>
                <a:rPr lang="en-US" sz="3200" baseline="-25000" dirty="0">
                  <a:latin typeface="Arial Rounded MT Bold" panose="020F0704030504030204" pitchFamily="34" charset="77"/>
                </a:rPr>
                <a:t>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71576B-1C3C-924E-9EC2-07E5A34CFD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13875" y="1745058"/>
              <a:ext cx="56755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BC2A59-8316-3B47-A8FF-4B547F82840F}"/>
                </a:ext>
              </a:extLst>
            </p:cNvPr>
            <p:cNvSpPr txBox="1"/>
            <p:nvPr/>
          </p:nvSpPr>
          <p:spPr>
            <a:xfrm>
              <a:off x="6185276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A7C319-8968-6544-80A6-C9DB3936D82C}"/>
                </a:ext>
              </a:extLst>
            </p:cNvPr>
            <p:cNvSpPr txBox="1"/>
            <p:nvPr/>
          </p:nvSpPr>
          <p:spPr>
            <a:xfrm>
              <a:off x="4828124" y="1422280"/>
              <a:ext cx="460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 Rounded MT Bold" panose="020F0704030504030204" pitchFamily="34" charset="77"/>
                </a:rPr>
                <a:t>x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8815798-0D45-A246-A772-A8A73B1DCA0C}"/>
              </a:ext>
            </a:extLst>
          </p:cNvPr>
          <p:cNvSpPr txBox="1"/>
          <p:nvPr/>
        </p:nvSpPr>
        <p:spPr>
          <a:xfrm>
            <a:off x="7205432" y="2562525"/>
            <a:ext cx="17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energy/$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7D6D69A-B3BC-AF45-A96B-6815D95D12F5}"/>
              </a:ext>
            </a:extLst>
          </p:cNvPr>
          <p:cNvSpPr txBox="1"/>
          <p:nvPr/>
        </p:nvSpPr>
        <p:spPr>
          <a:xfrm>
            <a:off x="8869422" y="2367880"/>
            <a:ext cx="1714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2  </a:t>
            </a: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/</a:t>
            </a:r>
            <a:b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0310D4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AC38DDA-54D2-B249-97A1-702C8A0CFF1C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flipV="1">
            <a:off x="4183500" y="1955133"/>
            <a:ext cx="632340" cy="61003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46AEBF-0F18-4845-ACF6-D5111D337AF8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 flipV="1">
            <a:off x="6034587" y="2206314"/>
            <a:ext cx="117609" cy="36431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5D6D8ED-2A43-7C41-AD9F-FB927CF2FF5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96571" y="2260151"/>
            <a:ext cx="34754" cy="3126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FFEC83C-112C-DF4D-8B00-CB2FF8A1D2F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547320" y="2052101"/>
            <a:ext cx="150993" cy="33226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310D4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79DEC42-2CCE-7941-B678-A981B60BA0E7}"/>
              </a:ext>
            </a:extLst>
          </p:cNvPr>
          <p:cNvSpPr txBox="1"/>
          <p:nvPr/>
        </p:nvSpPr>
        <p:spPr>
          <a:xfrm>
            <a:off x="2001293" y="6195651"/>
            <a:ext cx="2134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Kaya Identity</a:t>
            </a:r>
          </a:p>
        </p:txBody>
      </p:sp>
    </p:spTree>
    <p:extLst>
      <p:ext uri="{BB962C8B-B14F-4D97-AF65-F5344CB8AC3E}">
        <p14:creationId xmlns:p14="http://schemas.microsoft.com/office/powerpoint/2010/main" val="212923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World Population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4601"/>
            <a:ext cx="6527910" cy="55333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14B261-B5C4-4049-9BBA-112B37E5D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538" y="914400"/>
            <a:ext cx="5845121" cy="1015350"/>
          </a:xfrm>
          <a:prstGeom prst="rect">
            <a:avLst/>
          </a:prstGeom>
        </p:spPr>
      </p:pic>
      <p:sp>
        <p:nvSpPr>
          <p:cNvPr id="21" name="Donut 20">
            <a:extLst>
              <a:ext uri="{FF2B5EF4-FFF2-40B4-BE49-F238E27FC236}">
                <a16:creationId xmlns:a16="http://schemas.microsoft.com/office/drawing/2014/main" id="{10303E53-EDC4-6040-A6C5-E81398DF2530}"/>
              </a:ext>
            </a:extLst>
          </p:cNvPr>
          <p:cNvSpPr/>
          <p:nvPr/>
        </p:nvSpPr>
        <p:spPr bwMode="auto">
          <a:xfrm>
            <a:off x="6142495" y="1095216"/>
            <a:ext cx="521776" cy="532107"/>
          </a:xfrm>
          <a:prstGeom prst="donut">
            <a:avLst>
              <a:gd name="adj" fmla="val 8344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44C68-5C6B-5747-ABFF-B9D0D65C0CAB}"/>
              </a:ext>
            </a:extLst>
          </p:cNvPr>
          <p:cNvSpPr txBox="1"/>
          <p:nvPr/>
        </p:nvSpPr>
        <p:spPr>
          <a:xfrm>
            <a:off x="6989735" y="1842629"/>
            <a:ext cx="45410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Remember </a:t>
            </a:r>
            <a:br>
              <a:rPr lang="en-US" dirty="0">
                <a:latin typeface="Arial Rounded MT Bold" panose="020F0704030504030204" pitchFamily="34" charset="77"/>
              </a:rPr>
            </a:br>
            <a:r>
              <a:rPr lang="en-US" dirty="0">
                <a:latin typeface="Arial Rounded MT Bold" panose="020F0704030504030204" pitchFamily="34" charset="77"/>
              </a:rPr>
              <a:t>   “</a:t>
            </a:r>
            <a:r>
              <a:rPr lang="en-US" i="1" dirty="0">
                <a:latin typeface="Arial Rounded MT Bold" panose="020F0704030504030204" pitchFamily="34" charset="77"/>
              </a:rPr>
              <a:t>The Population Bomb” </a:t>
            </a:r>
            <a:r>
              <a:rPr lang="en-US" dirty="0">
                <a:latin typeface="Arial Rounded MT Bold" panose="020F0704030504030204" pitchFamily="34" charset="77"/>
              </a:rPr>
              <a:t>?</a:t>
            </a:r>
          </a:p>
          <a:p>
            <a:endParaRPr lang="en-US" dirty="0">
              <a:latin typeface="Arial Rounded MT Bold" panose="020F0704030504030204" pitchFamily="34" charset="77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World population has more than doubled in my lifetime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It will never double again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Population growth rate is half what it was when I was a teenager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 Rounded MT Bold" panose="020F0704030504030204" pitchFamily="34" charset="77"/>
              </a:rPr>
              <a:t>Expected to reach zero population growth by 2100</a:t>
            </a:r>
          </a:p>
        </p:txBody>
      </p:sp>
    </p:spTree>
    <p:extLst>
      <p:ext uri="{BB962C8B-B14F-4D97-AF65-F5344CB8AC3E}">
        <p14:creationId xmlns:p14="http://schemas.microsoft.com/office/powerpoint/2010/main" val="118716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nghai.1990-2012.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73684"/>
            <a:ext cx="9154618" cy="55843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1447800"/>
          </a:xfrm>
        </p:spPr>
        <p:txBody>
          <a:bodyPr/>
          <a:lstStyle/>
          <a:p>
            <a:r>
              <a:rPr lang="en-US" dirty="0"/>
              <a:t>Billions and Billions</a:t>
            </a:r>
            <a:br>
              <a:rPr lang="en-US" dirty="0"/>
            </a:br>
            <a:r>
              <a:rPr lang="en-US" sz="4800" dirty="0"/>
              <a:t>Shanghai 1991 and 2012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361474" y="1893025"/>
            <a:ext cx="7772400" cy="3972198"/>
          </a:xfrm>
          <a:solidFill>
            <a:schemeClr val="bg1">
              <a:alpha val="63000"/>
            </a:schemeClr>
          </a:solidFill>
        </p:spPr>
        <p:txBody>
          <a:bodyPr/>
          <a:lstStyle/>
          <a:p>
            <a:r>
              <a:rPr lang="en-US" dirty="0"/>
              <a:t>Currently 7 billion people on Earth </a:t>
            </a:r>
            <a:br>
              <a:rPr lang="en-US" dirty="0"/>
            </a:br>
            <a:r>
              <a:rPr lang="en-US" dirty="0"/>
              <a:t>but only 1 billion use lots of energy</a:t>
            </a:r>
          </a:p>
          <a:p>
            <a:r>
              <a:rPr lang="en-US" dirty="0"/>
              <a:t>Rapid development to </a:t>
            </a:r>
            <a:r>
              <a:rPr lang="en-US" dirty="0">
                <a:solidFill>
                  <a:srgbClr val="FF0000"/>
                </a:solidFill>
              </a:rPr>
              <a:t>4 billion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energy users</a:t>
            </a:r>
            <a:r>
              <a:rPr lang="en-US" dirty="0"/>
              <a:t> over coming decades</a:t>
            </a:r>
          </a:p>
          <a:p>
            <a:r>
              <a:rPr lang="en-US" dirty="0"/>
              <a:t>Population growth only 30% but </a:t>
            </a:r>
            <a:br>
              <a:rPr lang="en-US" dirty="0"/>
            </a:br>
            <a:r>
              <a:rPr lang="en-US" dirty="0"/>
              <a:t>energy growth 300% by 2100</a:t>
            </a:r>
          </a:p>
          <a:p>
            <a:r>
              <a:rPr lang="en-US" dirty="0">
                <a:solidFill>
                  <a:srgbClr val="FF0000"/>
                </a:solidFill>
              </a:rPr>
              <a:t>Energy use is growing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10x faster than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999BCC-8564-4846-94B9-EC6018C59B89}"/>
              </a:ext>
            </a:extLst>
          </p:cNvPr>
          <p:cNvSpPr txBox="1"/>
          <p:nvPr/>
        </p:nvSpPr>
        <p:spPr>
          <a:xfrm>
            <a:off x="230838" y="518467"/>
            <a:ext cx="1494640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$/person</a:t>
            </a:r>
          </a:p>
        </p:txBody>
      </p:sp>
    </p:spTree>
    <p:extLst>
      <p:ext uri="{BB962C8B-B14F-4D97-AF65-F5344CB8AC3E}">
        <p14:creationId xmlns:p14="http://schemas.microsoft.com/office/powerpoint/2010/main" val="36205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74C249-88DD-604F-9A60-3DC0D03AD631}"/>
              </a:ext>
            </a:extLst>
          </p:cNvPr>
          <p:cNvSpPr txBox="1"/>
          <p:nvPr/>
        </p:nvSpPr>
        <p:spPr>
          <a:xfrm>
            <a:off x="230838" y="518467"/>
            <a:ext cx="166776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77"/>
              </a:rPr>
              <a:t>energy / $</a:t>
            </a:r>
          </a:p>
        </p:txBody>
      </p:sp>
    </p:spTree>
    <p:extLst>
      <p:ext uri="{BB962C8B-B14F-4D97-AF65-F5344CB8AC3E}">
        <p14:creationId xmlns:p14="http://schemas.microsoft.com/office/powerpoint/2010/main" val="33360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0770F-9577-4D4C-8BE4-0624D9EA3AD4}"/>
              </a:ext>
            </a:extLst>
          </p:cNvPr>
          <p:cNvSpPr txBox="1"/>
          <p:nvPr/>
        </p:nvSpPr>
        <p:spPr>
          <a:xfrm>
            <a:off x="230838" y="518467"/>
            <a:ext cx="1222129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/</a:t>
            </a:r>
          </a:p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159553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866785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62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711198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1474694" y="1041401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-8235"/>
            <a:ext cx="8839200" cy="884535"/>
          </a:xfrm>
        </p:spPr>
        <p:txBody>
          <a:bodyPr/>
          <a:lstStyle/>
          <a:p>
            <a:r>
              <a:rPr lang="en-US" dirty="0"/>
              <a:t>Battery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2025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38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27301" y="6396336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Bloomberg New Energy Finance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1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/>
              <a:t>Chevy Bolt reached $145 already </a:t>
            </a:r>
            <a:br>
              <a:rPr lang="en-US" sz="2400" dirty="0"/>
            </a:br>
            <a:r>
              <a:rPr lang="en-US" sz="2400" dirty="0"/>
              <a:t>(8 years early)!</a:t>
            </a:r>
          </a:p>
          <a:p>
            <a:r>
              <a:rPr lang="en-US" sz="2400" dirty="0"/>
              <a:t>Now 7 times cheaper than in 2010!</a:t>
            </a:r>
          </a:p>
          <a:p>
            <a:r>
              <a:rPr lang="en-US" sz="2400" dirty="0"/>
              <a:t>Next year: Tesla “</a:t>
            </a:r>
            <a:r>
              <a:rPr lang="en-US" sz="2400" dirty="0" err="1"/>
              <a:t>Gigafactory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63823-B6F3-7F42-B5B7-6E3C6983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534" y="40433"/>
            <a:ext cx="3738466" cy="2684107"/>
          </a:xfrm>
        </p:spPr>
        <p:txBody>
          <a:bodyPr/>
          <a:lstStyle/>
          <a:p>
            <a:r>
              <a:rPr lang="en-US" dirty="0"/>
              <a:t>CO Excel Auction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99A1D-9156-B546-A2DA-5001E2896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9159" y="2858278"/>
            <a:ext cx="3359019" cy="3299928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sz="3200" i="1" dirty="0">
                <a:solidFill>
                  <a:srgbClr val="FF0000"/>
                </a:solidFill>
              </a:rPr>
              <a:t>Median</a:t>
            </a:r>
            <a:r>
              <a:rPr lang="en-US" dirty="0">
                <a:solidFill>
                  <a:srgbClr val="FF0000"/>
                </a:solidFill>
              </a:rPr>
              <a:t> price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 delivered </a:t>
            </a:r>
            <a:r>
              <a:rPr lang="en-US" dirty="0" err="1">
                <a:solidFill>
                  <a:srgbClr val="FF0000"/>
                </a:solidFill>
              </a:rPr>
              <a:t>wind+storage</a:t>
            </a:r>
            <a:r>
              <a:rPr lang="en-US" dirty="0">
                <a:solidFill>
                  <a:srgbClr val="FF0000"/>
                </a:solidFill>
              </a:rPr>
              <a:t>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was 2.1 ¢/kW-hr</a:t>
            </a:r>
          </a:p>
          <a:p>
            <a:pPr marL="0" indent="0" algn="ctr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&lt; 1/2 cost of existing coal!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27D00-1AD5-BD45-A611-144DD0458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7" y="0"/>
            <a:ext cx="865194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B499B9-EDD2-AC4B-889F-28EFD2AE9A90}"/>
              </a:ext>
            </a:extLst>
          </p:cNvPr>
          <p:cNvSpPr txBox="1"/>
          <p:nvPr/>
        </p:nvSpPr>
        <p:spPr>
          <a:xfrm>
            <a:off x="9436135" y="6184937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Rounded MT Bold"/>
                <a:cs typeface="Arial Rounded MT Bold"/>
              </a:rPr>
              <a:t>Jan 16, 2018</a:t>
            </a:r>
          </a:p>
        </p:txBody>
      </p:sp>
    </p:spTree>
    <p:extLst>
      <p:ext uri="{BB962C8B-B14F-4D97-AF65-F5344CB8AC3E}">
        <p14:creationId xmlns:p14="http://schemas.microsoft.com/office/powerpoint/2010/main" val="30476339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1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120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9042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670691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992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01692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61992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411278" y="5106691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294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6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53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33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276" y="1105909"/>
            <a:ext cx="4588825" cy="5553849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Download this PowerPoint or video of this presentation from </a:t>
            </a:r>
            <a:r>
              <a:rPr lang="en-US" sz="2400" dirty="0" err="1">
                <a:solidFill>
                  <a:srgbClr val="FF0000"/>
                </a:solidFill>
              </a:rPr>
              <a:t>SimpleSeriousSolvable.org</a:t>
            </a:r>
            <a:endParaRPr lang="en-US" sz="2400" dirty="0">
              <a:solidFill>
                <a:srgbClr val="FF0000"/>
              </a:solidFill>
            </a:endParaRPr>
          </a:p>
          <a:p>
            <a:pPr>
              <a:spcBef>
                <a:spcPts val="2400"/>
              </a:spcBef>
            </a:pPr>
            <a:r>
              <a:rPr lang="en-US" dirty="0"/>
              <a:t>Email me anytime with questions or comments (remind me where we met!)</a:t>
            </a:r>
          </a:p>
          <a:p>
            <a:pPr>
              <a:spcBef>
                <a:spcPts val="2400"/>
              </a:spcBef>
            </a:pPr>
            <a:r>
              <a:rPr lang="en-US" dirty="0"/>
              <a:t>Follow me on twitter:</a:t>
            </a:r>
          </a:p>
          <a:p>
            <a:pPr marL="457200" lvl="1" indent="0">
              <a:spcBef>
                <a:spcPts val="24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err="1">
                <a:solidFill>
                  <a:srgbClr val="FF0000"/>
                </a:solidFill>
              </a:rPr>
              <a:t>airScottDenning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7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02955" y="0"/>
            <a:ext cx="10941803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dirty="0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604434" y="0"/>
            <a:ext cx="10926305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654176" y="6265864"/>
            <a:ext cx="8569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Absorption spectrum of CO2 was measured by John Tyndall in 1863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 dirty="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 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Earth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24/7/365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 dirty="0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10282</TotalTime>
  <Words>929</Words>
  <Application>Microsoft Macintosh PowerPoint</Application>
  <PresentationFormat>Widescreen</PresentationFormat>
  <Paragraphs>251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ＭＳ Ｐゴシック</vt:lpstr>
      <vt:lpstr>Arial</vt:lpstr>
      <vt:lpstr>Arial Rounded MT Bold</vt:lpstr>
      <vt:lpstr>Comic Sans MS</vt:lpstr>
      <vt:lpstr>News Gothic MT</vt:lpstr>
      <vt:lpstr>Times New Roman</vt:lpstr>
      <vt:lpstr>Wingdings</vt:lpstr>
      <vt:lpstr>New Presentation</vt:lpstr>
      <vt:lpstr>Climate Change: Simple, Serious, Solvable 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Common Sense</vt:lpstr>
      <vt:lpstr>Common Myth #1</vt:lpstr>
      <vt:lpstr> Simple 2. Serious 3. Solvable</vt:lpstr>
      <vt:lpstr>Recent Changes</vt:lpstr>
      <vt:lpstr>Big Choices</vt:lpstr>
      <vt:lpstr>Past and Future</vt:lpstr>
      <vt:lpstr>How much warmer?</vt:lpstr>
      <vt:lpstr>Where is it 10o F Warmer</vt:lpstr>
      <vt:lpstr>Zones Marching Up</vt:lpstr>
      <vt:lpstr>A Region  On the Edge</vt:lpstr>
      <vt:lpstr>Our Water Supply</vt:lpstr>
      <vt:lpstr>Declining Snowpack</vt:lpstr>
      <vt:lpstr>Water Budgets</vt:lpstr>
      <vt:lpstr>Warming Promotes Wildfire</vt:lpstr>
      <vt:lpstr>Common Myth #2</vt:lpstr>
      <vt:lpstr> Simple 2. Serious 3. Solvable</vt:lpstr>
      <vt:lpstr>How Much Will We Burn?</vt:lpstr>
      <vt:lpstr>World Population</vt:lpstr>
      <vt:lpstr>Billions and Billions Shanghai 1991 and 2012</vt:lpstr>
      <vt:lpstr>PowerPoint Presentation</vt:lpstr>
      <vt:lpstr>PowerPoint Presentation</vt:lpstr>
      <vt:lpstr>Price of Solar  PV Cells ($/watt) </vt:lpstr>
      <vt:lpstr>Solar Resources</vt:lpstr>
      <vt:lpstr>Battery Storage</vt:lpstr>
      <vt:lpstr>CO Excel Auction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  <vt:lpstr>For More Info …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196</cp:revision>
  <cp:lastPrinted>2018-04-13T16:41:11Z</cp:lastPrinted>
  <dcterms:created xsi:type="dcterms:W3CDTF">2011-10-17T13:51:32Z</dcterms:created>
  <dcterms:modified xsi:type="dcterms:W3CDTF">2018-11-07T23:08:04Z</dcterms:modified>
</cp:coreProperties>
</file>