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wdp" ContentType="image/vnd.ms-photo"/>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8"/>
  </p:notesMasterIdLst>
  <p:handoutMasterIdLst>
    <p:handoutMasterId r:id="rId49"/>
  </p:handoutMasterIdLst>
  <p:sldIdLst>
    <p:sldId id="545" r:id="rId2"/>
    <p:sldId id="546" r:id="rId3"/>
    <p:sldId id="547" r:id="rId4"/>
    <p:sldId id="548" r:id="rId5"/>
    <p:sldId id="549" r:id="rId6"/>
    <p:sldId id="506" r:id="rId7"/>
    <p:sldId id="507" r:id="rId8"/>
    <p:sldId id="377" r:id="rId9"/>
    <p:sldId id="378" r:id="rId10"/>
    <p:sldId id="324" r:id="rId11"/>
    <p:sldId id="325" r:id="rId12"/>
    <p:sldId id="408" r:id="rId13"/>
    <p:sldId id="450" r:id="rId14"/>
    <p:sldId id="504" r:id="rId15"/>
    <p:sldId id="508" r:id="rId16"/>
    <p:sldId id="329" r:id="rId17"/>
    <p:sldId id="492" r:id="rId18"/>
    <p:sldId id="462" r:id="rId19"/>
    <p:sldId id="500" r:id="rId20"/>
    <p:sldId id="532" r:id="rId21"/>
    <p:sldId id="541" r:id="rId22"/>
    <p:sldId id="542" r:id="rId23"/>
    <p:sldId id="543" r:id="rId24"/>
    <p:sldId id="533" r:id="rId25"/>
    <p:sldId id="544" r:id="rId26"/>
    <p:sldId id="509" r:id="rId27"/>
    <p:sldId id="534" r:id="rId28"/>
    <p:sldId id="540" r:id="rId29"/>
    <p:sldId id="536" r:id="rId30"/>
    <p:sldId id="498" r:id="rId31"/>
    <p:sldId id="537" r:id="rId32"/>
    <p:sldId id="480" r:id="rId33"/>
    <p:sldId id="524" r:id="rId34"/>
    <p:sldId id="525" r:id="rId35"/>
    <p:sldId id="526" r:id="rId36"/>
    <p:sldId id="527" r:id="rId37"/>
    <p:sldId id="539" r:id="rId38"/>
    <p:sldId id="529" r:id="rId39"/>
    <p:sldId id="530" r:id="rId40"/>
    <p:sldId id="531" r:id="rId41"/>
    <p:sldId id="516" r:id="rId42"/>
    <p:sldId id="517" r:id="rId43"/>
    <p:sldId id="518" r:id="rId44"/>
    <p:sldId id="550" r:id="rId45"/>
    <p:sldId id="551" r:id="rId46"/>
    <p:sldId id="552" r:id="rId47"/>
  </p:sldIdLst>
  <p:sldSz cx="9144000" cy="6858000" type="screen4x3"/>
  <p:notesSz cx="9601200" cy="73152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clrMru>
    <a:srgbClr val="FF0000"/>
    <a:srgbClr val="FFBA73"/>
    <a:srgbClr val="0310D4"/>
    <a:srgbClr val="66EEFF"/>
    <a:srgbClr val="3333CC"/>
    <a:srgbClr val="1726FF"/>
    <a:srgbClr val="941C00"/>
    <a:srgbClr val="4F2F0B"/>
    <a:srgbClr val="0F0F40"/>
    <a:srgbClr val="12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97"/>
    <p:restoredTop sz="91415"/>
  </p:normalViewPr>
  <p:slideViewPr>
    <p:cSldViewPr snapToGrid="0">
      <p:cViewPr>
        <p:scale>
          <a:sx n="100" d="100"/>
          <a:sy n="100" d="100"/>
        </p:scale>
        <p:origin x="480" y="4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6536"/>
    </p:cViewPr>
  </p:sorterViewPr>
  <p:notesViewPr>
    <p:cSldViewPr snapToGrid="0">
      <p:cViewPr varScale="1">
        <p:scale>
          <a:sx n="102" d="100"/>
          <a:sy n="102" d="100"/>
        </p:scale>
        <p:origin x="2056"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63500" cap="rnd">
              <a:solidFill>
                <a:srgbClr val="FF0000"/>
              </a:solidFill>
              <a:round/>
            </a:ln>
            <a:effectLst/>
          </c:spPr>
          <c:marker>
            <c:symbol val="circle"/>
            <c:size val="10"/>
            <c:spPr>
              <a:solidFill>
                <a:srgbClr val="FF0000"/>
              </a:solidFill>
              <a:ln w="9525">
                <a:solidFill>
                  <a:schemeClr val="accent1"/>
                </a:solidFill>
              </a:ln>
              <a:effectLst/>
            </c:spPr>
          </c:marker>
          <c:xVal>
            <c:numRef>
              <c:f>Sheet1!$A$1:$A$4</c:f>
              <c:numCache>
                <c:formatCode>General</c:formatCode>
                <c:ptCount val="4"/>
                <c:pt idx="0">
                  <c:v>2020.0</c:v>
                </c:pt>
                <c:pt idx="1">
                  <c:v>2030.0</c:v>
                </c:pt>
                <c:pt idx="2">
                  <c:v>2040.0</c:v>
                </c:pt>
                <c:pt idx="3">
                  <c:v>2050.0</c:v>
                </c:pt>
              </c:numCache>
            </c:numRef>
          </c:xVal>
          <c:yVal>
            <c:numRef>
              <c:f>Sheet1!$B$1:$B$4</c:f>
              <c:numCache>
                <c:formatCode>General</c:formatCode>
                <c:ptCount val="4"/>
                <c:pt idx="0">
                  <c:v>10.0</c:v>
                </c:pt>
                <c:pt idx="1">
                  <c:v>5.0</c:v>
                </c:pt>
                <c:pt idx="2">
                  <c:v>2.5</c:v>
                </c:pt>
                <c:pt idx="3">
                  <c:v>1.25</c:v>
                </c:pt>
              </c:numCache>
            </c:numRef>
          </c:yVal>
          <c:smooth val="0"/>
        </c:ser>
        <c:dLbls>
          <c:showLegendKey val="0"/>
          <c:showVal val="0"/>
          <c:showCatName val="0"/>
          <c:showSerName val="0"/>
          <c:showPercent val="0"/>
          <c:showBubbleSize val="0"/>
        </c:dLbls>
        <c:axId val="-1998967904"/>
        <c:axId val="-1999563488"/>
      </c:scatterChart>
      <c:valAx>
        <c:axId val="-1998967904"/>
        <c:scaling>
          <c:orientation val="minMax"/>
          <c:max val="2050.0"/>
          <c:min val="2020.0"/>
        </c:scaling>
        <c:delete val="0"/>
        <c:axPos val="b"/>
        <c:majorGridlines>
          <c:spPr>
            <a:ln w="9525" cap="flat" cmpd="sng" algn="ctr">
              <a:solidFill>
                <a:schemeClr val="tx1">
                  <a:lumMod val="15000"/>
                  <a:lumOff val="85000"/>
                </a:schemeClr>
              </a:solidFill>
              <a:round/>
            </a:ln>
            <a:effectLst/>
          </c:spPr>
        </c:majorGridlines>
        <c:numFmt formatCode="General" sourceLinked="0"/>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Arial Rounded MT Bold" charset="0"/>
                <a:ea typeface="Arial Rounded MT Bold" charset="0"/>
                <a:cs typeface="Arial Rounded MT Bold" charset="0"/>
              </a:defRPr>
            </a:pPr>
            <a:endParaRPr lang="en-US"/>
          </a:p>
        </c:txPr>
        <c:crossAx val="-1999563488"/>
        <c:crosses val="autoZero"/>
        <c:crossBetween val="midCat"/>
        <c:majorUnit val="10.0"/>
        <c:minorUnit val="5.0"/>
      </c:valAx>
      <c:valAx>
        <c:axId val="-1999563488"/>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Arial Rounded MT Bold" charset="0"/>
                <a:ea typeface="Arial Rounded MT Bold" charset="0"/>
                <a:cs typeface="Arial Rounded MT Bold" charset="0"/>
              </a:defRPr>
            </a:pPr>
            <a:endParaRPr lang="en-US"/>
          </a:p>
        </c:txPr>
        <c:crossAx val="-1998967904"/>
        <c:crosses val="autoZero"/>
        <c:crossBetween val="midCat"/>
        <c:majorUnit val="2.0"/>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4160838" cy="3651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eaLnBrk="0" hangingPunct="0">
              <a:defRPr sz="1300">
                <a:latin typeface="Times New Roman" charset="0"/>
                <a:ea typeface="+mn-ea"/>
                <a:cs typeface="+mn-cs"/>
              </a:defRPr>
            </a:lvl1pPr>
          </a:lstStyle>
          <a:p>
            <a:pPr>
              <a:defRPr/>
            </a:pPr>
            <a:r>
              <a:rPr lang="en-US" dirty="0" smtClean="0"/>
              <a:t>Climate Change: Simple, Serious, &amp; Solvable</a:t>
            </a:r>
            <a:endParaRPr lang="en-US" dirty="0"/>
          </a:p>
        </p:txBody>
      </p:sp>
      <p:sp>
        <p:nvSpPr>
          <p:cNvPr id="13315" name="Rectangle 3"/>
          <p:cNvSpPr>
            <a:spLocks noGrp="1" noChangeArrowheads="1"/>
          </p:cNvSpPr>
          <p:nvPr>
            <p:ph type="dt" sz="quarter" idx="1"/>
          </p:nvPr>
        </p:nvSpPr>
        <p:spPr bwMode="auto">
          <a:xfrm>
            <a:off x="5440363" y="0"/>
            <a:ext cx="4160837" cy="3651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0" hangingPunct="0">
              <a:defRPr sz="1300">
                <a:latin typeface="Times New Roman" charset="0"/>
                <a:ea typeface="+mn-ea"/>
                <a:cs typeface="+mn-cs"/>
              </a:defRPr>
            </a:lvl1pPr>
          </a:lstStyle>
          <a:p>
            <a:pPr>
              <a:defRPr/>
            </a:pPr>
            <a:r>
              <a:rPr lang="en-US" dirty="0" smtClean="0"/>
              <a:t>30-minute version</a:t>
            </a:r>
            <a:endParaRPr lang="en-US" dirty="0"/>
          </a:p>
        </p:txBody>
      </p:sp>
      <p:sp>
        <p:nvSpPr>
          <p:cNvPr id="13316" name="Rectangle 4"/>
          <p:cNvSpPr>
            <a:spLocks noGrp="1" noChangeArrowheads="1"/>
          </p:cNvSpPr>
          <p:nvPr>
            <p:ph type="ftr" sz="quarter" idx="2"/>
          </p:nvPr>
        </p:nvSpPr>
        <p:spPr bwMode="auto">
          <a:xfrm>
            <a:off x="0" y="6950075"/>
            <a:ext cx="4160838" cy="3651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eaLnBrk="0" hangingPunct="0">
              <a:defRPr sz="1300">
                <a:latin typeface="Times New Roman" charset="0"/>
                <a:ea typeface="+mn-ea"/>
                <a:cs typeface="+mn-cs"/>
              </a:defRPr>
            </a:lvl1pPr>
          </a:lstStyle>
          <a:p>
            <a:pPr>
              <a:defRPr/>
            </a:pPr>
            <a:r>
              <a:rPr lang="en-US" dirty="0"/>
              <a:t>Scott Denning		</a:t>
            </a:r>
          </a:p>
        </p:txBody>
      </p:sp>
      <p:sp>
        <p:nvSpPr>
          <p:cNvPr id="13317" name="Rectangle 5"/>
          <p:cNvSpPr>
            <a:spLocks noGrp="1" noChangeArrowheads="1"/>
          </p:cNvSpPr>
          <p:nvPr>
            <p:ph type="sldNum" sz="quarter" idx="3"/>
          </p:nvPr>
        </p:nvSpPr>
        <p:spPr bwMode="auto">
          <a:xfrm>
            <a:off x="5440363" y="6950075"/>
            <a:ext cx="4160837" cy="3651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0" hangingPunct="0">
              <a:defRPr sz="1300"/>
            </a:lvl1pPr>
          </a:lstStyle>
          <a:p>
            <a:pPr>
              <a:defRPr/>
            </a:pPr>
            <a:fld id="{494800DF-B749-9345-ABF5-888F287D7211}" type="slidenum">
              <a:rPr lang="en-US"/>
              <a:pPr>
                <a:defRPr/>
              </a:pPr>
              <a:t>‹#›</a:t>
            </a:fld>
            <a:endParaRPr lang="en-US"/>
          </a:p>
        </p:txBody>
      </p:sp>
    </p:spTree>
    <p:extLst>
      <p:ext uri="{BB962C8B-B14F-4D97-AF65-F5344CB8AC3E}">
        <p14:creationId xmlns:p14="http://schemas.microsoft.com/office/powerpoint/2010/main" val="18112315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1026"/>
          <p:cNvSpPr>
            <a:spLocks noGrp="1" noChangeArrowheads="1"/>
          </p:cNvSpPr>
          <p:nvPr>
            <p:ph type="hdr" sz="quarter"/>
          </p:nvPr>
        </p:nvSpPr>
        <p:spPr bwMode="auto">
          <a:xfrm>
            <a:off x="0" y="0"/>
            <a:ext cx="4160838" cy="3651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eaLnBrk="0" hangingPunct="0">
              <a:defRPr sz="1300">
                <a:latin typeface="Times New Roman" charset="0"/>
                <a:ea typeface="+mn-ea"/>
                <a:cs typeface="+mn-cs"/>
              </a:defRPr>
            </a:lvl1pPr>
          </a:lstStyle>
          <a:p>
            <a:pPr>
              <a:defRPr/>
            </a:pPr>
            <a:endParaRPr lang="en-US"/>
          </a:p>
        </p:txBody>
      </p:sp>
      <p:sp>
        <p:nvSpPr>
          <p:cNvPr id="33795" name="Rectangle 1027"/>
          <p:cNvSpPr>
            <a:spLocks noGrp="1" noChangeArrowheads="1"/>
          </p:cNvSpPr>
          <p:nvPr>
            <p:ph type="dt" idx="1"/>
          </p:nvPr>
        </p:nvSpPr>
        <p:spPr bwMode="auto">
          <a:xfrm>
            <a:off x="5440363" y="0"/>
            <a:ext cx="4160837" cy="3651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0" hangingPunct="0">
              <a:defRPr sz="1300">
                <a:latin typeface="Times New Roman" charset="0"/>
                <a:ea typeface="+mn-ea"/>
                <a:cs typeface="+mn-cs"/>
              </a:defRPr>
            </a:lvl1pPr>
          </a:lstStyle>
          <a:p>
            <a:pPr>
              <a:defRPr/>
            </a:pPr>
            <a:endParaRPr lang="en-US"/>
          </a:p>
        </p:txBody>
      </p:sp>
      <p:sp>
        <p:nvSpPr>
          <p:cNvPr id="16388" name="Rectangle 1028"/>
          <p:cNvSpPr>
            <a:spLocks noGrp="1" noRot="1" noChangeAspect="1" noChangeArrowheads="1" noTextEdit="1"/>
          </p:cNvSpPr>
          <p:nvPr>
            <p:ph type="sldImg" idx="2"/>
          </p:nvPr>
        </p:nvSpPr>
        <p:spPr bwMode="auto">
          <a:xfrm>
            <a:off x="2971800" y="549275"/>
            <a:ext cx="3657600" cy="2743200"/>
          </a:xfrm>
          <a:prstGeom prst="rect">
            <a:avLst/>
          </a:prstGeom>
          <a:noFill/>
          <a:ln w="9525">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33797" name="Rectangle 1029"/>
          <p:cNvSpPr>
            <a:spLocks noGrp="1" noChangeArrowheads="1"/>
          </p:cNvSpPr>
          <p:nvPr>
            <p:ph type="body" sz="quarter" idx="3"/>
          </p:nvPr>
        </p:nvSpPr>
        <p:spPr bwMode="auto">
          <a:xfrm>
            <a:off x="1279525" y="3475038"/>
            <a:ext cx="7042150" cy="32908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3798" name="Rectangle 1030"/>
          <p:cNvSpPr>
            <a:spLocks noGrp="1" noChangeArrowheads="1"/>
          </p:cNvSpPr>
          <p:nvPr>
            <p:ph type="ftr" sz="quarter" idx="4"/>
          </p:nvPr>
        </p:nvSpPr>
        <p:spPr bwMode="auto">
          <a:xfrm>
            <a:off x="0" y="6950075"/>
            <a:ext cx="4160838" cy="3651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eaLnBrk="0" hangingPunct="0">
              <a:defRPr sz="1300">
                <a:latin typeface="Times New Roman" charset="0"/>
                <a:ea typeface="+mn-ea"/>
                <a:cs typeface="+mn-cs"/>
              </a:defRPr>
            </a:lvl1pPr>
          </a:lstStyle>
          <a:p>
            <a:pPr>
              <a:defRPr/>
            </a:pPr>
            <a:endParaRPr lang="en-US"/>
          </a:p>
        </p:txBody>
      </p:sp>
      <p:sp>
        <p:nvSpPr>
          <p:cNvPr id="33799" name="Rectangle 1031"/>
          <p:cNvSpPr>
            <a:spLocks noGrp="1" noChangeArrowheads="1"/>
          </p:cNvSpPr>
          <p:nvPr>
            <p:ph type="sldNum" sz="quarter" idx="5"/>
          </p:nvPr>
        </p:nvSpPr>
        <p:spPr bwMode="auto">
          <a:xfrm>
            <a:off x="5440363" y="6950075"/>
            <a:ext cx="4160837" cy="3651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0" hangingPunct="0">
              <a:defRPr sz="1300"/>
            </a:lvl1pPr>
          </a:lstStyle>
          <a:p>
            <a:pPr>
              <a:defRPr/>
            </a:pPr>
            <a:fld id="{7232B1AF-E09B-E248-9F7F-350B0D3182C9}" type="slidenum">
              <a:rPr lang="en-US"/>
              <a:pPr>
                <a:defRPr/>
              </a:pPr>
              <a:t>‹#›</a:t>
            </a:fld>
            <a:endParaRPr lang="en-US"/>
          </a:p>
        </p:txBody>
      </p:sp>
    </p:spTree>
    <p:extLst>
      <p:ext uri="{BB962C8B-B14F-4D97-AF65-F5344CB8AC3E}">
        <p14:creationId xmlns:p14="http://schemas.microsoft.com/office/powerpoint/2010/main" val="12594092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spcAft>
                <a:spcPts val="1000"/>
              </a:spcAft>
              <a:buClr>
                <a:schemeClr val="dk1"/>
              </a:buClr>
              <a:buSzPct val="91666"/>
              <a:buFont typeface="Arial"/>
              <a:buNone/>
            </a:pPr>
            <a:r>
              <a:rPr lang="en" sz="1200" dirty="0">
                <a:solidFill>
                  <a:schemeClr val="dk1"/>
                </a:solidFill>
                <a:latin typeface="Cambria"/>
                <a:ea typeface="Cambria"/>
                <a:cs typeface="Cambria"/>
                <a:sym typeface="Cambria"/>
              </a:rPr>
              <a:t>Scott Denning is Monfort Professor of Atmospheric Science at Colorado State University. He also serves as Director of Education and Diversity for CMMAP, the Center for Multiscale Modeling of Atmospheric Processes, working to enhance understanding of global climate. He is author of over 100 publications in the peer-reviewed climate literature, is a former editor of the </a:t>
            </a:r>
            <a:r>
              <a:rPr lang="en" sz="1200" i="1" dirty="0">
                <a:solidFill>
                  <a:schemeClr val="dk1"/>
                </a:solidFill>
                <a:latin typeface="Cambria"/>
                <a:ea typeface="Cambria"/>
                <a:cs typeface="Cambria"/>
                <a:sym typeface="Cambria"/>
              </a:rPr>
              <a:t>Journal of Climate</a:t>
            </a:r>
            <a:r>
              <a:rPr lang="en" sz="1200" dirty="0">
                <a:solidFill>
                  <a:schemeClr val="dk1"/>
                </a:solidFill>
                <a:latin typeface="Cambria"/>
                <a:ea typeface="Cambria"/>
                <a:cs typeface="Cambria"/>
                <a:sym typeface="Cambria"/>
              </a:rPr>
              <a:t>, and served for five years as founding Science Chair of the North American Carbon Program. He has served on advisory panels for NASA, NOAA, the US Department of Energy, and the National Science Foundation.</a:t>
            </a:r>
          </a:p>
          <a:p>
            <a:pPr lvl="0" rtl="0">
              <a:spcBef>
                <a:spcPts val="0"/>
              </a:spcBef>
              <a:spcAft>
                <a:spcPts val="1000"/>
              </a:spcAft>
              <a:buClr>
                <a:schemeClr val="dk1"/>
              </a:buClr>
              <a:buSzPct val="91666"/>
              <a:buFont typeface="Arial"/>
              <a:buNone/>
            </a:pPr>
            <a:r>
              <a:rPr lang="en" sz="1200" dirty="0">
                <a:solidFill>
                  <a:schemeClr val="dk1"/>
                </a:solidFill>
                <a:latin typeface="Cambria"/>
                <a:ea typeface="Cambria"/>
                <a:cs typeface="Cambria"/>
                <a:sym typeface="Cambria"/>
              </a:rPr>
              <a:t>Denning leads a group of graduate students and scientists using many kinds of observations and models to understand the metabolism of the Earth’s biosphere.  A key contribution of their work is the identification and prediction of sources and sinks of carbon dioxide in the atmosphere using new satellite instruments.  In addition to using global satellite imagery, he uses data from the woods of Wisconsin, the farms of Iowa, the Oklahoma prairie, the African Savanna, and the Amazon rainforest.  </a:t>
            </a:r>
          </a:p>
          <a:p>
            <a:pPr lvl="0" rtl="0">
              <a:spcBef>
                <a:spcPts val="0"/>
              </a:spcBef>
              <a:spcAft>
                <a:spcPts val="1000"/>
              </a:spcAft>
              <a:buClr>
                <a:schemeClr val="dk1"/>
              </a:buClr>
              <a:buSzPct val="91666"/>
              <a:buFont typeface="Arial"/>
              <a:buNone/>
            </a:pPr>
            <a:r>
              <a:rPr lang="en" sz="1200" dirty="0">
                <a:solidFill>
                  <a:schemeClr val="dk1"/>
                </a:solidFill>
                <a:latin typeface="Cambria"/>
                <a:ea typeface="Cambria"/>
                <a:cs typeface="Cambria"/>
                <a:sym typeface="Cambria"/>
              </a:rPr>
              <a:t>Denning takes special delight in discussing the subject of climate change with hostile audiences and has twice been a featured speaker at the Heartland Institute’s annual conference.</a:t>
            </a:r>
          </a:p>
          <a:p>
            <a:pPr lvl="0">
              <a:spcBef>
                <a:spcPts val="0"/>
              </a:spcBef>
              <a:buNone/>
            </a:pPr>
            <a:endParaRPr dirty="0"/>
          </a:p>
        </p:txBody>
      </p:sp>
      <p:sp>
        <p:nvSpPr>
          <p:cNvPr id="127" name="Shape 1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236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55" name="Shape 1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0943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spcAft>
                <a:spcPts val="1000"/>
              </a:spcAft>
              <a:buClr>
                <a:schemeClr val="dk1"/>
              </a:buClr>
              <a:buSzPct val="91666"/>
              <a:buFont typeface="Arial"/>
              <a:buNone/>
            </a:pPr>
            <a:r>
              <a:rPr lang="en" sz="1200" dirty="0">
                <a:solidFill>
                  <a:schemeClr val="dk1"/>
                </a:solidFill>
                <a:latin typeface="Cambria"/>
                <a:ea typeface="Cambria"/>
                <a:cs typeface="Cambria"/>
                <a:sym typeface="Cambria"/>
              </a:rPr>
              <a:t>Scott Denning is Monfort Professor of Atmospheric Science at Colorado State University. He also serves as Director of Education and Diversity for CMMAP, the Center for Multiscale Modeling of Atmospheric Processes, working to enhance understanding of global climate. He is author of over 100 publications in the peer-reviewed climate literature, is a former editor of the </a:t>
            </a:r>
            <a:r>
              <a:rPr lang="en" sz="1200" i="1" dirty="0">
                <a:solidFill>
                  <a:schemeClr val="dk1"/>
                </a:solidFill>
                <a:latin typeface="Cambria"/>
                <a:ea typeface="Cambria"/>
                <a:cs typeface="Cambria"/>
                <a:sym typeface="Cambria"/>
              </a:rPr>
              <a:t>Journal of Climate</a:t>
            </a:r>
            <a:r>
              <a:rPr lang="en" sz="1200" dirty="0">
                <a:solidFill>
                  <a:schemeClr val="dk1"/>
                </a:solidFill>
                <a:latin typeface="Cambria"/>
                <a:ea typeface="Cambria"/>
                <a:cs typeface="Cambria"/>
                <a:sym typeface="Cambria"/>
              </a:rPr>
              <a:t>, and served for five years as founding Science Chair of the North American Carbon Program. He has served on advisory panels for NASA, NOAA, the US Department of Energy, and the National Science Foundation.</a:t>
            </a:r>
          </a:p>
          <a:p>
            <a:pPr lvl="0" rtl="0">
              <a:spcBef>
                <a:spcPts val="0"/>
              </a:spcBef>
              <a:spcAft>
                <a:spcPts val="1000"/>
              </a:spcAft>
              <a:buClr>
                <a:schemeClr val="dk1"/>
              </a:buClr>
              <a:buSzPct val="91666"/>
              <a:buFont typeface="Arial"/>
              <a:buNone/>
            </a:pPr>
            <a:r>
              <a:rPr lang="en" sz="1200" dirty="0">
                <a:solidFill>
                  <a:schemeClr val="dk1"/>
                </a:solidFill>
                <a:latin typeface="Cambria"/>
                <a:ea typeface="Cambria"/>
                <a:cs typeface="Cambria"/>
                <a:sym typeface="Cambria"/>
              </a:rPr>
              <a:t>Denning leads a group of graduate students and scientists using many kinds of observations and models to understand the metabolism of the Earth’s biosphere.  A key contribution of their work is the identification and prediction of sources and sinks of carbon dioxide in the atmosphere using new satellite instruments.  In addition to using global satellite imagery, he uses data from the woods of Wisconsin, the farms of Iowa, the Oklahoma prairie, the African Savanna, and the Amazon rainforest.  </a:t>
            </a:r>
          </a:p>
          <a:p>
            <a:pPr lvl="0" rtl="0">
              <a:spcBef>
                <a:spcPts val="0"/>
              </a:spcBef>
              <a:spcAft>
                <a:spcPts val="1000"/>
              </a:spcAft>
              <a:buClr>
                <a:schemeClr val="dk1"/>
              </a:buClr>
              <a:buSzPct val="91666"/>
              <a:buFont typeface="Arial"/>
              <a:buNone/>
            </a:pPr>
            <a:r>
              <a:rPr lang="en" sz="1200" dirty="0">
                <a:solidFill>
                  <a:schemeClr val="dk1"/>
                </a:solidFill>
                <a:latin typeface="Cambria"/>
                <a:ea typeface="Cambria"/>
                <a:cs typeface="Cambria"/>
                <a:sym typeface="Cambria"/>
              </a:rPr>
              <a:t>Denning takes special delight in discussing the subject of climate change with hostile audiences and has twice been a featured speaker at the Heartland Institute’s annual conference.</a:t>
            </a:r>
          </a:p>
          <a:p>
            <a:pPr lvl="0">
              <a:spcBef>
                <a:spcPts val="0"/>
              </a:spcBef>
              <a:buNone/>
            </a:pPr>
            <a:endParaRPr dirty="0"/>
          </a:p>
        </p:txBody>
      </p:sp>
      <p:sp>
        <p:nvSpPr>
          <p:cNvPr id="127" name="Shape 1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7870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a:ln/>
        </p:spPr>
      </p:sp>
      <p:sp>
        <p:nvSpPr>
          <p:cNvPr id="23554"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
        <p:nvSpPr>
          <p:cNvPr id="2355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charset="0"/>
                <a:ea typeface="ＭＳ Ｐゴシック" charset="0"/>
                <a:cs typeface="ＭＳ Ｐゴシック" charset="0"/>
              </a:defRPr>
            </a:lvl1pPr>
            <a:lvl2pPr marL="742950" indent="-285750" defTabSz="966788" eaLnBrk="0" hangingPunct="0">
              <a:defRPr sz="2400">
                <a:solidFill>
                  <a:schemeClr val="tx1"/>
                </a:solidFill>
                <a:latin typeface="Times New Roman" charset="0"/>
                <a:ea typeface="ＭＳ Ｐゴシック" charset="0"/>
              </a:defRPr>
            </a:lvl2pPr>
            <a:lvl3pPr marL="1143000" indent="-228600" defTabSz="966788" eaLnBrk="0" hangingPunct="0">
              <a:defRPr sz="2400">
                <a:solidFill>
                  <a:schemeClr val="tx1"/>
                </a:solidFill>
                <a:latin typeface="Times New Roman" charset="0"/>
                <a:ea typeface="ＭＳ Ｐゴシック" charset="0"/>
              </a:defRPr>
            </a:lvl3pPr>
            <a:lvl4pPr marL="1600200" indent="-228600" defTabSz="966788" eaLnBrk="0" hangingPunct="0">
              <a:defRPr sz="2400">
                <a:solidFill>
                  <a:schemeClr val="tx1"/>
                </a:solidFill>
                <a:latin typeface="Times New Roman" charset="0"/>
                <a:ea typeface="ＭＳ Ｐゴシック" charset="0"/>
              </a:defRPr>
            </a:lvl4pPr>
            <a:lvl5pPr marL="2057400" indent="-228600" defTabSz="966788" eaLnBrk="0" hangingPunct="0">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fld id="{6300755D-030E-1F4D-B02B-C3C323350218}" type="slidenum">
              <a:rPr lang="en-US" sz="1300"/>
              <a:pPr/>
              <a:t>9</a:t>
            </a:fld>
            <a:endParaRPr lang="en-US" sz="1300"/>
          </a:p>
        </p:txBody>
      </p:sp>
    </p:spTree>
    <p:extLst>
      <p:ext uri="{BB962C8B-B14F-4D97-AF65-F5344CB8AC3E}">
        <p14:creationId xmlns:p14="http://schemas.microsoft.com/office/powerpoint/2010/main" val="855339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p:txBody>
          <a:bodyPr/>
          <a:lstStyle/>
          <a:p>
            <a:pPr>
              <a:defRPr/>
            </a:pPr>
            <a:r>
              <a:rPr lang="en-US" smtClean="0">
                <a:latin typeface="Times New Roman" pitchFamily="-1" charset="0"/>
              </a:rPr>
              <a:t>AT606 Fall 2006</a:t>
            </a:r>
          </a:p>
        </p:txBody>
      </p:sp>
      <p:sp>
        <p:nvSpPr>
          <p:cNvPr id="27650" name="Rectangle 3"/>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charset="0"/>
                <a:ea typeface="ＭＳ Ｐゴシック" charset="0"/>
                <a:cs typeface="ＭＳ Ｐゴシック" charset="0"/>
              </a:defRPr>
            </a:lvl1pPr>
            <a:lvl2pPr marL="742950" indent="-285750" defTabSz="966788" eaLnBrk="0" hangingPunct="0">
              <a:defRPr sz="2400">
                <a:solidFill>
                  <a:schemeClr val="tx1"/>
                </a:solidFill>
                <a:latin typeface="Times New Roman" charset="0"/>
                <a:ea typeface="ＭＳ Ｐゴシック" charset="0"/>
              </a:defRPr>
            </a:lvl2pPr>
            <a:lvl3pPr marL="1143000" indent="-228600" defTabSz="966788" eaLnBrk="0" hangingPunct="0">
              <a:defRPr sz="2400">
                <a:solidFill>
                  <a:schemeClr val="tx1"/>
                </a:solidFill>
                <a:latin typeface="Times New Roman" charset="0"/>
                <a:ea typeface="ＭＳ Ｐゴシック" charset="0"/>
              </a:defRPr>
            </a:lvl3pPr>
            <a:lvl4pPr marL="1600200" indent="-228600" defTabSz="966788" eaLnBrk="0" hangingPunct="0">
              <a:defRPr sz="2400">
                <a:solidFill>
                  <a:schemeClr val="tx1"/>
                </a:solidFill>
                <a:latin typeface="Times New Roman" charset="0"/>
                <a:ea typeface="ＭＳ Ｐゴシック" charset="0"/>
              </a:defRPr>
            </a:lvl4pPr>
            <a:lvl5pPr marL="2057400" indent="-228600" defTabSz="966788" eaLnBrk="0" hangingPunct="0">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fld id="{9914B556-8B3C-EB46-A529-A2A813551CE8}" type="datetime1">
              <a:rPr lang="en-US" sz="1300"/>
              <a:pPr/>
              <a:t>10/18/17</a:t>
            </a:fld>
            <a:endParaRPr lang="en-US" sz="1300"/>
          </a:p>
        </p:txBody>
      </p:sp>
      <p:sp>
        <p:nvSpPr>
          <p:cNvPr id="29700" name="Rectangle 6"/>
          <p:cNvSpPr>
            <a:spLocks noGrp="1" noChangeArrowheads="1"/>
          </p:cNvSpPr>
          <p:nvPr>
            <p:ph type="ftr" sz="quarter" idx="4"/>
          </p:nvPr>
        </p:nvSpPr>
        <p:spPr/>
        <p:txBody>
          <a:bodyPr/>
          <a:lstStyle/>
          <a:p>
            <a:pPr>
              <a:defRPr/>
            </a:pPr>
            <a:r>
              <a:rPr lang="en-US" smtClean="0">
                <a:latin typeface="Times New Roman" pitchFamily="-1" charset="0"/>
              </a:rPr>
              <a:t>CSU ATS Scott Denning</a:t>
            </a:r>
          </a:p>
        </p:txBody>
      </p:sp>
      <p:sp>
        <p:nvSpPr>
          <p:cNvPr id="2765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charset="0"/>
                <a:ea typeface="ＭＳ Ｐゴシック" charset="0"/>
                <a:cs typeface="ＭＳ Ｐゴシック" charset="0"/>
              </a:defRPr>
            </a:lvl1pPr>
            <a:lvl2pPr marL="742950" indent="-285750" defTabSz="966788" eaLnBrk="0" hangingPunct="0">
              <a:defRPr sz="2400">
                <a:solidFill>
                  <a:schemeClr val="tx1"/>
                </a:solidFill>
                <a:latin typeface="Times New Roman" charset="0"/>
                <a:ea typeface="ＭＳ Ｐゴシック" charset="0"/>
              </a:defRPr>
            </a:lvl2pPr>
            <a:lvl3pPr marL="1143000" indent="-228600" defTabSz="966788" eaLnBrk="0" hangingPunct="0">
              <a:defRPr sz="2400">
                <a:solidFill>
                  <a:schemeClr val="tx1"/>
                </a:solidFill>
                <a:latin typeface="Times New Roman" charset="0"/>
                <a:ea typeface="ＭＳ Ｐゴシック" charset="0"/>
              </a:defRPr>
            </a:lvl3pPr>
            <a:lvl4pPr marL="1600200" indent="-228600" defTabSz="966788" eaLnBrk="0" hangingPunct="0">
              <a:defRPr sz="2400">
                <a:solidFill>
                  <a:schemeClr val="tx1"/>
                </a:solidFill>
                <a:latin typeface="Times New Roman" charset="0"/>
                <a:ea typeface="ＭＳ Ｐゴシック" charset="0"/>
              </a:defRPr>
            </a:lvl4pPr>
            <a:lvl5pPr marL="2057400" indent="-228600" defTabSz="966788" eaLnBrk="0" hangingPunct="0">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fld id="{FF3AB9E5-9C99-C646-8407-77D9722B1067}" type="slidenum">
              <a:rPr lang="en-US" sz="1300"/>
              <a:pPr/>
              <a:t>12</a:t>
            </a:fld>
            <a:endParaRPr lang="en-US" sz="1300"/>
          </a:p>
        </p:txBody>
      </p:sp>
      <p:sp>
        <p:nvSpPr>
          <p:cNvPr id="27653" name="Rectangle 2"/>
          <p:cNvSpPr>
            <a:spLocks noGrp="1" noRot="1" noChangeAspect="1" noChangeArrowheads="1" noTextEdit="1"/>
          </p:cNvSpPr>
          <p:nvPr>
            <p:ph type="sldImg"/>
          </p:nvPr>
        </p:nvSpPr>
        <p:spPr>
          <a:ln/>
        </p:spPr>
      </p:sp>
      <p:sp>
        <p:nvSpPr>
          <p:cNvPr id="27654"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440586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a:ln/>
        </p:spPr>
      </p:sp>
      <p:sp>
        <p:nvSpPr>
          <p:cNvPr id="44034"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
        <p:nvSpPr>
          <p:cNvPr id="4403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FCE7CFA-60EC-1547-A209-76E66E214DA6}" type="slidenum">
              <a:rPr lang="en-US" sz="1200"/>
              <a:pPr/>
              <a:t>17</a:t>
            </a:fld>
            <a:endParaRPr lang="en-US" sz="1200"/>
          </a:p>
        </p:txBody>
      </p:sp>
    </p:spTree>
    <p:extLst>
      <p:ext uri="{BB962C8B-B14F-4D97-AF65-F5344CB8AC3E}">
        <p14:creationId xmlns:p14="http://schemas.microsoft.com/office/powerpoint/2010/main" val="412413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55" name="Shape 1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045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6F2516-CB1F-484F-9563-3225EE8C70C9}" type="slidenum">
              <a:rPr lang="en-US"/>
              <a:pPr>
                <a:defRPr/>
              </a:pPr>
              <a:t>‹#›</a:t>
            </a:fld>
            <a:endParaRPr lang="en-US"/>
          </a:p>
        </p:txBody>
      </p:sp>
    </p:spTree>
    <p:extLst>
      <p:ext uri="{BB962C8B-B14F-4D97-AF65-F5344CB8AC3E}">
        <p14:creationId xmlns:p14="http://schemas.microsoft.com/office/powerpoint/2010/main" val="3161635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7C5D62-7242-8544-8538-38B56FA2C377}" type="slidenum">
              <a:rPr lang="en-US"/>
              <a:pPr>
                <a:defRPr/>
              </a:pPr>
              <a:t>‹#›</a:t>
            </a:fld>
            <a:endParaRPr lang="en-US"/>
          </a:p>
        </p:txBody>
      </p:sp>
    </p:spTree>
    <p:extLst>
      <p:ext uri="{BB962C8B-B14F-4D97-AF65-F5344CB8AC3E}">
        <p14:creationId xmlns:p14="http://schemas.microsoft.com/office/powerpoint/2010/main" val="1143675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52400"/>
            <a:ext cx="2133600"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52400"/>
            <a:ext cx="6248400"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870436-C3E4-8A4E-B881-67F0AE2B1156}" type="slidenum">
              <a:rPr lang="en-US"/>
              <a:pPr>
                <a:defRPr/>
              </a:pPr>
              <a:t>‹#›</a:t>
            </a:fld>
            <a:endParaRPr lang="en-US"/>
          </a:p>
        </p:txBody>
      </p:sp>
    </p:spTree>
    <p:extLst>
      <p:ext uri="{BB962C8B-B14F-4D97-AF65-F5344CB8AC3E}">
        <p14:creationId xmlns:p14="http://schemas.microsoft.com/office/powerpoint/2010/main" val="1015928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534400" cy="7620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685800" y="1219200"/>
            <a:ext cx="3810000" cy="4876800"/>
          </a:xfrm>
        </p:spPr>
        <p:txBody>
          <a:bodyPr/>
          <a:lstStyle/>
          <a:p>
            <a:pPr lvl="0"/>
            <a:endParaRPr lang="en-US" noProof="0" smtClean="0"/>
          </a:p>
        </p:txBody>
      </p:sp>
      <p:sp>
        <p:nvSpPr>
          <p:cNvPr id="4" name="Text Placeholder 3"/>
          <p:cNvSpPr>
            <a:spLocks noGrp="1"/>
          </p:cNvSpPr>
          <p:nvPr>
            <p:ph type="body" sz="half" idx="2"/>
          </p:nvPr>
        </p:nvSpPr>
        <p:spPr>
          <a:xfrm>
            <a:off x="4648200" y="1219200"/>
            <a:ext cx="38100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10059F-669A-E34B-8E29-FD6BEF2BFC31}" type="slidenum">
              <a:rPr lang="en-US"/>
              <a:pPr>
                <a:defRPr/>
              </a:pPr>
              <a:t>‹#›</a:t>
            </a:fld>
            <a:endParaRPr lang="en-US"/>
          </a:p>
        </p:txBody>
      </p:sp>
    </p:spTree>
    <p:extLst>
      <p:ext uri="{BB962C8B-B14F-4D97-AF65-F5344CB8AC3E}">
        <p14:creationId xmlns:p14="http://schemas.microsoft.com/office/powerpoint/2010/main" val="688989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5344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219200"/>
            <a:ext cx="38100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219200"/>
            <a:ext cx="3810000" cy="4876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9DDE76-E217-0A47-A11D-9768923088B0}" type="slidenum">
              <a:rPr lang="en-US"/>
              <a:pPr>
                <a:defRPr/>
              </a:pPr>
              <a:t>‹#›</a:t>
            </a:fld>
            <a:endParaRPr lang="en-US"/>
          </a:p>
        </p:txBody>
      </p:sp>
    </p:spTree>
    <p:extLst>
      <p:ext uri="{BB962C8B-B14F-4D97-AF65-F5344CB8AC3E}">
        <p14:creationId xmlns:p14="http://schemas.microsoft.com/office/powerpoint/2010/main" val="3195569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CCC603-3686-A342-889C-1EBCD87EFFEC}" type="slidenum">
              <a:rPr lang="en-US"/>
              <a:pPr>
                <a:defRPr/>
              </a:pPr>
              <a:t>‹#›</a:t>
            </a:fld>
            <a:endParaRPr lang="en-US"/>
          </a:p>
        </p:txBody>
      </p:sp>
    </p:spTree>
    <p:extLst>
      <p:ext uri="{BB962C8B-B14F-4D97-AF65-F5344CB8AC3E}">
        <p14:creationId xmlns:p14="http://schemas.microsoft.com/office/powerpoint/2010/main" val="1363534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87E0EC-4C56-C445-8DEF-39A55DC9ED3D}" type="slidenum">
              <a:rPr lang="en-US"/>
              <a:pPr>
                <a:defRPr/>
              </a:pPr>
              <a:t>‹#›</a:t>
            </a:fld>
            <a:endParaRPr lang="en-US"/>
          </a:p>
        </p:txBody>
      </p:sp>
    </p:spTree>
    <p:extLst>
      <p:ext uri="{BB962C8B-B14F-4D97-AF65-F5344CB8AC3E}">
        <p14:creationId xmlns:p14="http://schemas.microsoft.com/office/powerpoint/2010/main" val="1224869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219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19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2ED9B5-4E4C-F342-8ACE-B14711F1E318}" type="slidenum">
              <a:rPr lang="en-US"/>
              <a:pPr>
                <a:defRPr/>
              </a:pPr>
              <a:t>‹#›</a:t>
            </a:fld>
            <a:endParaRPr lang="en-US"/>
          </a:p>
        </p:txBody>
      </p:sp>
    </p:spTree>
    <p:extLst>
      <p:ext uri="{BB962C8B-B14F-4D97-AF65-F5344CB8AC3E}">
        <p14:creationId xmlns:p14="http://schemas.microsoft.com/office/powerpoint/2010/main" val="2217270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7579EC-D6BC-1F44-8535-FC21B5377024}" type="slidenum">
              <a:rPr lang="en-US"/>
              <a:pPr>
                <a:defRPr/>
              </a:pPr>
              <a:t>‹#›</a:t>
            </a:fld>
            <a:endParaRPr lang="en-US"/>
          </a:p>
        </p:txBody>
      </p:sp>
    </p:spTree>
    <p:extLst>
      <p:ext uri="{BB962C8B-B14F-4D97-AF65-F5344CB8AC3E}">
        <p14:creationId xmlns:p14="http://schemas.microsoft.com/office/powerpoint/2010/main" val="213618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CDD127-FC2F-ED4F-A761-7BE2E0BA28C1}" type="slidenum">
              <a:rPr lang="en-US"/>
              <a:pPr>
                <a:defRPr/>
              </a:pPr>
              <a:t>‹#›</a:t>
            </a:fld>
            <a:endParaRPr lang="en-US"/>
          </a:p>
        </p:txBody>
      </p:sp>
    </p:spTree>
    <p:extLst>
      <p:ext uri="{BB962C8B-B14F-4D97-AF65-F5344CB8AC3E}">
        <p14:creationId xmlns:p14="http://schemas.microsoft.com/office/powerpoint/2010/main" val="3695757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5BCD2BE-B65C-6F4A-AA5D-29E268366B61}" type="slidenum">
              <a:rPr lang="en-US"/>
              <a:pPr>
                <a:defRPr/>
              </a:pPr>
              <a:t>‹#›</a:t>
            </a:fld>
            <a:endParaRPr lang="en-US"/>
          </a:p>
        </p:txBody>
      </p:sp>
    </p:spTree>
    <p:extLst>
      <p:ext uri="{BB962C8B-B14F-4D97-AF65-F5344CB8AC3E}">
        <p14:creationId xmlns:p14="http://schemas.microsoft.com/office/powerpoint/2010/main" val="1390501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297C1FD-6AFF-AB43-AB69-E9977E5DE5FA}" type="slidenum">
              <a:rPr lang="en-US"/>
              <a:pPr>
                <a:defRPr/>
              </a:pPr>
              <a:t>‹#›</a:t>
            </a:fld>
            <a:endParaRPr lang="en-US"/>
          </a:p>
        </p:txBody>
      </p:sp>
    </p:spTree>
    <p:extLst>
      <p:ext uri="{BB962C8B-B14F-4D97-AF65-F5344CB8AC3E}">
        <p14:creationId xmlns:p14="http://schemas.microsoft.com/office/powerpoint/2010/main" val="1559137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290AE7-9F0A-5344-BD95-8B9A7A957961}" type="slidenum">
              <a:rPr lang="en-US"/>
              <a:pPr>
                <a:defRPr/>
              </a:pPr>
              <a:t>‹#›</a:t>
            </a:fld>
            <a:endParaRPr lang="en-US"/>
          </a:p>
        </p:txBody>
      </p:sp>
    </p:spTree>
    <p:extLst>
      <p:ext uri="{BB962C8B-B14F-4D97-AF65-F5344CB8AC3E}">
        <p14:creationId xmlns:p14="http://schemas.microsoft.com/office/powerpoint/2010/main" val="186800391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152400"/>
            <a:ext cx="85344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Master </a:t>
            </a:r>
            <a:r>
              <a:rPr lang="en-US" dirty="0"/>
              <a:t>title style</a:t>
            </a:r>
          </a:p>
        </p:txBody>
      </p:sp>
      <p:sp>
        <p:nvSpPr>
          <p:cNvPr id="1027" name="Rectangle 3"/>
          <p:cNvSpPr>
            <a:spLocks noGrp="1" noChangeArrowheads="1"/>
          </p:cNvSpPr>
          <p:nvPr>
            <p:ph type="body" idx="1"/>
          </p:nvPr>
        </p:nvSpPr>
        <p:spPr bwMode="auto">
          <a:xfrm>
            <a:off x="685800" y="1219200"/>
            <a:ext cx="7772400" cy="48768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4E76D4A4-A570-064C-AB06-FEFFE138DD0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6600" b="1">
          <a:solidFill>
            <a:schemeClr val="accent2"/>
          </a:solidFill>
          <a:effectLst>
            <a:outerShdw blurRad="38100" dist="38100" dir="2700000" algn="tl">
              <a:srgbClr val="DDDDDD"/>
            </a:outerShdw>
          </a:effectLst>
          <a:latin typeface="Arial Rounded MT Bold"/>
          <a:ea typeface="ＭＳ Ｐゴシック" charset="-128"/>
          <a:cs typeface="Arial Rounded MT Bold"/>
        </a:defRPr>
      </a:lvl1pPr>
      <a:lvl2pPr algn="ctr" rtl="0" eaLnBrk="0" fontAlgn="base" hangingPunct="0">
        <a:spcBef>
          <a:spcPct val="0"/>
        </a:spcBef>
        <a:spcAft>
          <a:spcPct val="0"/>
        </a:spcAft>
        <a:defRPr sz="3600" b="1">
          <a:solidFill>
            <a:schemeClr val="accent2"/>
          </a:solidFill>
          <a:effectLst>
            <a:outerShdw blurRad="38100" dist="38100" dir="2700000" algn="tl">
              <a:srgbClr val="DDDDDD"/>
            </a:outerShdw>
          </a:effectLst>
          <a:latin typeface="Comic Sans MS" charset="0"/>
          <a:ea typeface="ＭＳ Ｐゴシック" charset="-128"/>
          <a:cs typeface="ＭＳ Ｐゴシック" charset="-128"/>
        </a:defRPr>
      </a:lvl2pPr>
      <a:lvl3pPr algn="ctr" rtl="0" eaLnBrk="0" fontAlgn="base" hangingPunct="0">
        <a:spcBef>
          <a:spcPct val="0"/>
        </a:spcBef>
        <a:spcAft>
          <a:spcPct val="0"/>
        </a:spcAft>
        <a:defRPr sz="3600" b="1">
          <a:solidFill>
            <a:schemeClr val="accent2"/>
          </a:solidFill>
          <a:effectLst>
            <a:outerShdw blurRad="38100" dist="38100" dir="2700000" algn="tl">
              <a:srgbClr val="DDDDDD"/>
            </a:outerShdw>
          </a:effectLst>
          <a:latin typeface="Comic Sans MS" charset="0"/>
          <a:ea typeface="ＭＳ Ｐゴシック" charset="-128"/>
          <a:cs typeface="ＭＳ Ｐゴシック" charset="-128"/>
        </a:defRPr>
      </a:lvl3pPr>
      <a:lvl4pPr algn="ctr" rtl="0" eaLnBrk="0" fontAlgn="base" hangingPunct="0">
        <a:spcBef>
          <a:spcPct val="0"/>
        </a:spcBef>
        <a:spcAft>
          <a:spcPct val="0"/>
        </a:spcAft>
        <a:defRPr sz="3600" b="1">
          <a:solidFill>
            <a:schemeClr val="accent2"/>
          </a:solidFill>
          <a:effectLst>
            <a:outerShdw blurRad="38100" dist="38100" dir="2700000" algn="tl">
              <a:srgbClr val="DDDDDD"/>
            </a:outerShdw>
          </a:effectLst>
          <a:latin typeface="Comic Sans MS" charset="0"/>
          <a:ea typeface="ＭＳ Ｐゴシック" charset="-128"/>
          <a:cs typeface="ＭＳ Ｐゴシック" charset="-128"/>
        </a:defRPr>
      </a:lvl4pPr>
      <a:lvl5pPr algn="ctr" rtl="0" eaLnBrk="0" fontAlgn="base" hangingPunct="0">
        <a:spcBef>
          <a:spcPct val="0"/>
        </a:spcBef>
        <a:spcAft>
          <a:spcPct val="0"/>
        </a:spcAft>
        <a:defRPr sz="3600" b="1">
          <a:solidFill>
            <a:schemeClr val="accent2"/>
          </a:solidFill>
          <a:effectLst>
            <a:outerShdw blurRad="38100" dist="38100" dir="2700000" algn="tl">
              <a:srgbClr val="DDDDDD"/>
            </a:outerShdw>
          </a:effectLst>
          <a:latin typeface="Comic Sans MS" charset="0"/>
          <a:ea typeface="ＭＳ Ｐゴシック" charset="-128"/>
          <a:cs typeface="ＭＳ Ｐゴシック" charset="-128"/>
        </a:defRPr>
      </a:lvl5pPr>
      <a:lvl6pPr marL="457200" algn="ctr" rtl="0" eaLnBrk="0" fontAlgn="base" hangingPunct="0">
        <a:spcBef>
          <a:spcPct val="0"/>
        </a:spcBef>
        <a:spcAft>
          <a:spcPct val="0"/>
        </a:spcAft>
        <a:defRPr sz="3600" b="1">
          <a:solidFill>
            <a:schemeClr val="accent2"/>
          </a:solidFill>
          <a:effectLst>
            <a:outerShdw blurRad="38100" dist="38100" dir="2700000" algn="tl">
              <a:srgbClr val="DDDDDD"/>
            </a:outerShdw>
          </a:effectLst>
          <a:latin typeface="Comic Sans MS" charset="0"/>
        </a:defRPr>
      </a:lvl6pPr>
      <a:lvl7pPr marL="914400" algn="ctr" rtl="0" eaLnBrk="0" fontAlgn="base" hangingPunct="0">
        <a:spcBef>
          <a:spcPct val="0"/>
        </a:spcBef>
        <a:spcAft>
          <a:spcPct val="0"/>
        </a:spcAft>
        <a:defRPr sz="3600" b="1">
          <a:solidFill>
            <a:schemeClr val="accent2"/>
          </a:solidFill>
          <a:effectLst>
            <a:outerShdw blurRad="38100" dist="38100" dir="2700000" algn="tl">
              <a:srgbClr val="DDDDDD"/>
            </a:outerShdw>
          </a:effectLst>
          <a:latin typeface="Comic Sans MS" charset="0"/>
        </a:defRPr>
      </a:lvl7pPr>
      <a:lvl8pPr marL="1371600" algn="ctr" rtl="0" eaLnBrk="0" fontAlgn="base" hangingPunct="0">
        <a:spcBef>
          <a:spcPct val="0"/>
        </a:spcBef>
        <a:spcAft>
          <a:spcPct val="0"/>
        </a:spcAft>
        <a:defRPr sz="3600" b="1">
          <a:solidFill>
            <a:schemeClr val="accent2"/>
          </a:solidFill>
          <a:effectLst>
            <a:outerShdw blurRad="38100" dist="38100" dir="2700000" algn="tl">
              <a:srgbClr val="DDDDDD"/>
            </a:outerShdw>
          </a:effectLst>
          <a:latin typeface="Comic Sans MS" charset="0"/>
        </a:defRPr>
      </a:lvl8pPr>
      <a:lvl9pPr marL="1828800" algn="ctr" rtl="0" eaLnBrk="0" fontAlgn="base" hangingPunct="0">
        <a:spcBef>
          <a:spcPct val="0"/>
        </a:spcBef>
        <a:spcAft>
          <a:spcPct val="0"/>
        </a:spcAft>
        <a:defRPr sz="3600" b="1">
          <a:solidFill>
            <a:schemeClr val="accent2"/>
          </a:solidFill>
          <a:effectLst>
            <a:outerShdw blurRad="38100" dist="38100" dir="2700000" algn="tl">
              <a:srgbClr val="DDDDDD"/>
            </a:outerShdw>
          </a:effectLst>
          <a:latin typeface="Comic Sans MS" charset="0"/>
        </a:defRPr>
      </a:lvl9pPr>
    </p:titleStyle>
    <p:bodyStyle>
      <a:lvl1pPr marL="342900" indent="-342900" algn="l" rtl="0" eaLnBrk="0" fontAlgn="base" hangingPunct="0">
        <a:spcBef>
          <a:spcPct val="30000"/>
        </a:spcBef>
        <a:spcAft>
          <a:spcPct val="0"/>
        </a:spcAft>
        <a:buChar char="•"/>
        <a:defRPr sz="2800">
          <a:solidFill>
            <a:schemeClr val="tx1"/>
          </a:solidFill>
          <a:latin typeface="Arial Rounded MT Bold"/>
          <a:ea typeface="ＭＳ Ｐゴシック" charset="-128"/>
          <a:cs typeface="Arial Rounded MT Bold"/>
        </a:defRPr>
      </a:lvl1pPr>
      <a:lvl2pPr marL="742950" indent="-285750" algn="l" rtl="0" eaLnBrk="0" fontAlgn="base" hangingPunct="0">
        <a:spcBef>
          <a:spcPct val="20000"/>
        </a:spcBef>
        <a:spcAft>
          <a:spcPct val="0"/>
        </a:spcAft>
        <a:buChar char="–"/>
        <a:defRPr sz="2400">
          <a:solidFill>
            <a:schemeClr val="tx1"/>
          </a:solidFill>
          <a:latin typeface="Arial Rounded MT Bold"/>
          <a:ea typeface="ＭＳ Ｐゴシック" charset="-128"/>
          <a:cs typeface="Arial Rounded MT Bold"/>
        </a:defRPr>
      </a:lvl2pPr>
      <a:lvl3pPr marL="1143000" indent="-228600" algn="l" rtl="0" eaLnBrk="0" fontAlgn="base" hangingPunct="0">
        <a:spcBef>
          <a:spcPct val="20000"/>
        </a:spcBef>
        <a:spcAft>
          <a:spcPct val="0"/>
        </a:spcAft>
        <a:buChar char="•"/>
        <a:defRPr sz="2000">
          <a:solidFill>
            <a:schemeClr val="tx1"/>
          </a:solidFill>
          <a:latin typeface="Arial Rounded MT Bold"/>
          <a:ea typeface="ＭＳ Ｐゴシック" charset="-128"/>
          <a:cs typeface="Arial Rounded MT Bold"/>
        </a:defRPr>
      </a:lvl3pPr>
      <a:lvl4pPr marL="1600200" indent="-228600" algn="l" rtl="0" eaLnBrk="0" fontAlgn="base" hangingPunct="0">
        <a:spcBef>
          <a:spcPct val="20000"/>
        </a:spcBef>
        <a:spcAft>
          <a:spcPct val="0"/>
        </a:spcAft>
        <a:buChar char="–"/>
        <a:defRPr>
          <a:solidFill>
            <a:schemeClr val="tx1"/>
          </a:solidFill>
          <a:latin typeface="Arial Rounded MT Bold"/>
          <a:ea typeface="ＭＳ Ｐゴシック" charset="-128"/>
          <a:cs typeface="Arial Rounded MT Bold"/>
        </a:defRPr>
      </a:lvl4pPr>
      <a:lvl5pPr marL="2057400" indent="-228600" algn="l" rtl="0" eaLnBrk="0" fontAlgn="base" hangingPunct="0">
        <a:spcBef>
          <a:spcPct val="20000"/>
        </a:spcBef>
        <a:spcAft>
          <a:spcPct val="0"/>
        </a:spcAft>
        <a:buChar char="»"/>
        <a:defRPr sz="1600">
          <a:solidFill>
            <a:schemeClr val="tx1"/>
          </a:solidFill>
          <a:latin typeface="Arial Rounded MT Bold"/>
          <a:ea typeface="ＭＳ Ｐゴシック" charset="-128"/>
          <a:cs typeface="Arial Rounded MT Bold"/>
        </a:defRPr>
      </a:lvl5pPr>
      <a:lvl6pPr marL="2514600" indent="-228600" algn="l" rtl="0" eaLnBrk="0" fontAlgn="base" hangingPunct="0">
        <a:spcBef>
          <a:spcPct val="20000"/>
        </a:spcBef>
        <a:spcAft>
          <a:spcPct val="0"/>
        </a:spcAft>
        <a:buChar char="»"/>
        <a:defRPr sz="16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16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16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16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spssi.org/" TargetMode="External"/><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g"/><Relationship Id="rId3"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hyperlink" Target="https://www.facebook.com/SPSSIGraduateStudents" TargetMode="External"/><Relationship Id="rId4" Type="http://schemas.openxmlformats.org/officeDocument/2006/relationships/hyperlink" Target="https://www.spssi.org/index.cfm?fuseaction=Page.ViewPage&amp;pageId=482" TargetMode="External"/><Relationship Id="rId5" Type="http://schemas.openxmlformats.org/officeDocument/2006/relationships/hyperlink" Target="https://www.spssi.org/index.cfm?fuseaction=Page.ViewPage&amp;pageId=1980" TargetMode="External"/><Relationship Id="rId6" Type="http://schemas.openxmlformats.org/officeDocument/2006/relationships/hyperlink" Target="http://www.spssi.org/index.cfm?fuseaction=page.viewPage&amp;pageID=1969&amp;nodeID=1" TargetMode="External"/><Relationship Id="rId7" Type="http://schemas.openxmlformats.org/officeDocument/2006/relationships/hyperlink" Target="http://spssi.org/index.cfm?fuseaction=Page.viewPage&amp;pageId=474" TargetMode="External"/><Relationship Id="rId8"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hyperlink" Target="http://www.spssi.org/index.cfm?fuseaction=Page.viewPage&amp;pageId=473"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4" Type="http://schemas.openxmlformats.org/officeDocument/2006/relationships/image" Target="../media/image37.tiff"/><Relationship Id="rId5" Type="http://schemas.openxmlformats.org/officeDocument/2006/relationships/image" Target="../media/image38.tiff"/><Relationship Id="rId6" Type="http://schemas.openxmlformats.org/officeDocument/2006/relationships/image" Target="../media/image39.tiff"/><Relationship Id="rId7" Type="http://schemas.openxmlformats.org/officeDocument/2006/relationships/image" Target="../media/image40.tiff"/><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g"/></Relationships>
</file>

<file path=ppt/slides/_rels/slide36.xml.rels><?xml version="1.0" encoding="UTF-8" standalone="yes"?>
<Relationships xmlns="http://schemas.openxmlformats.org/package/2006/relationships"><Relationship Id="rId3" Type="http://schemas.openxmlformats.org/officeDocument/2006/relationships/image" Target="../media/image42.jpg"/><Relationship Id="rId4" Type="http://schemas.openxmlformats.org/officeDocument/2006/relationships/image" Target="../media/image43.tiff"/><Relationship Id="rId5" Type="http://schemas.openxmlformats.org/officeDocument/2006/relationships/image" Target="../media/image44.tiff"/><Relationship Id="rId1" Type="http://schemas.openxmlformats.org/officeDocument/2006/relationships/slideLayout" Target="../slideLayouts/slideLayout2.xml"/><Relationship Id="rId2" Type="http://schemas.openxmlformats.org/officeDocument/2006/relationships/image" Target="../media/image4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g"/></Relationships>
</file>

<file path=ppt/slides/_rels/slide38.xml.rels><?xml version="1.0" encoding="UTF-8" standalone="yes"?>
<Relationships xmlns="http://schemas.openxmlformats.org/package/2006/relationships"><Relationship Id="rId3" Type="http://schemas.openxmlformats.org/officeDocument/2006/relationships/image" Target="../media/image46.tiff"/><Relationship Id="rId4" Type="http://schemas.openxmlformats.org/officeDocument/2006/relationships/image" Target="../media/image47.jpg"/><Relationship Id="rId5" Type="http://schemas.openxmlformats.org/officeDocument/2006/relationships/image" Target="../media/image48.tiff"/><Relationship Id="rId1" Type="http://schemas.openxmlformats.org/officeDocument/2006/relationships/slideLayout" Target="../slideLayouts/slideLayout2.xml"/><Relationship Id="rId2" Type="http://schemas.openxmlformats.org/officeDocument/2006/relationships/image" Target="../media/image45.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g"/></Relationships>
</file>

<file path=ppt/slides/_rels/slide4.xml.rels><?xml version="1.0" encoding="UTF-8" standalone="yes"?>
<Relationships xmlns="http://schemas.openxmlformats.org/package/2006/relationships"><Relationship Id="rId3" Type="http://schemas.openxmlformats.org/officeDocument/2006/relationships/hyperlink" Target="mailto:scott.denning@colostate.edu" TargetMode="External"/><Relationship Id="rId4" Type="http://schemas.openxmlformats.org/officeDocument/2006/relationships/hyperlink" Target="https://www.youtube.com/channel/UCLJcyTbZTJzzduYF9wCLm3g" TargetMode="External"/><Relationship Id="rId5" Type="http://schemas.openxmlformats.org/officeDocument/2006/relationships/hyperlink" Target="http://tinyurl.com/spssiwebinar" TargetMode="External"/><Relationship Id="rId6"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g"/><Relationship Id="rId4" Type="http://schemas.openxmlformats.org/officeDocument/2006/relationships/image" Target="../media/image51.jpg"/><Relationship Id="rId5" Type="http://schemas.openxmlformats.org/officeDocument/2006/relationships/image" Target="../media/image52.tiff"/><Relationship Id="rId1" Type="http://schemas.openxmlformats.org/officeDocument/2006/relationships/slideLayout" Target="../slideLayouts/slideLayout2.xml"/><Relationship Id="rId2" Type="http://schemas.openxmlformats.org/officeDocument/2006/relationships/image" Target="../media/image4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7.jpeg"/></Relationships>
</file>

<file path=ppt/slides/_rels/slide46.xml.rels><?xml version="1.0" encoding="UTF-8" standalone="yes"?>
<Relationships xmlns="http://schemas.openxmlformats.org/package/2006/relationships"><Relationship Id="rId3" Type="http://schemas.openxmlformats.org/officeDocument/2006/relationships/hyperlink" Target="mailto:scott.denning@colostate.edu" TargetMode="External"/><Relationship Id="rId4" Type="http://schemas.openxmlformats.org/officeDocument/2006/relationships/hyperlink" Target="https://www.youtube.com/channel/UCLJcyTbZTJzzduYF9wCLm3g" TargetMode="External"/><Relationship Id="rId5" Type="http://schemas.openxmlformats.org/officeDocument/2006/relationships/hyperlink" Target="http://tinyurl.com/spssiwebinar" TargetMode="External"/><Relationship Id="rId6" Type="http://schemas.openxmlformats.org/officeDocument/2006/relationships/hyperlink" Target="http://www.spssi.org/" TargetMode="External"/><Relationship Id="rId7"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Shape 129"/>
          <p:cNvSpPr txBox="1">
            <a:spLocks noGrp="1"/>
          </p:cNvSpPr>
          <p:nvPr>
            <p:ph type="ctrTitle"/>
          </p:nvPr>
        </p:nvSpPr>
        <p:spPr>
          <a:xfrm>
            <a:off x="0" y="491855"/>
            <a:ext cx="9144000" cy="1200000"/>
          </a:xfrm>
          <a:prstGeom prst="rect">
            <a:avLst/>
          </a:prstGeom>
          <a:noFill/>
          <a:ln>
            <a:noFill/>
          </a:ln>
        </p:spPr>
        <p:txBody>
          <a:bodyPr wrap="square" lIns="91425" tIns="45700" rIns="91425" bIns="45700" anchor="ctr" anchorCtr="0">
            <a:noAutofit/>
          </a:bodyPr>
          <a:lstStyle/>
          <a:p>
            <a:pPr lvl="0" rtl="0">
              <a:spcBef>
                <a:spcPts val="0"/>
              </a:spcBef>
              <a:buClr>
                <a:schemeClr val="dk1"/>
              </a:buClr>
              <a:buSzPct val="30555"/>
              <a:buFont typeface="Arial"/>
              <a:buNone/>
            </a:pPr>
            <a:r>
              <a:rPr lang="en" sz="3600" b="1" dirty="0"/>
              <a:t>Simple, Serious, and Solvable: </a:t>
            </a:r>
            <a:r>
              <a:rPr lang="en" sz="3600" b="1" dirty="0" smtClean="0"/>
              <a:t/>
            </a:r>
            <a:br>
              <a:rPr lang="en" sz="3600" b="1" dirty="0" smtClean="0"/>
            </a:br>
            <a:r>
              <a:rPr lang="en" sz="3600" b="1" dirty="0" smtClean="0"/>
              <a:t>The </a:t>
            </a:r>
            <a:r>
              <a:rPr lang="en" sz="3600" b="1" dirty="0"/>
              <a:t>Three S’s of Climate Change</a:t>
            </a:r>
          </a:p>
        </p:txBody>
      </p:sp>
      <p:sp>
        <p:nvSpPr>
          <p:cNvPr id="130" name="Shape 130"/>
          <p:cNvSpPr/>
          <p:nvPr/>
        </p:nvSpPr>
        <p:spPr>
          <a:xfrm>
            <a:off x="4502750" y="3290500"/>
            <a:ext cx="223200" cy="3000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350" b="0" i="0" u="none" strike="noStrike" cap="none">
                <a:solidFill>
                  <a:schemeClr val="dk1"/>
                </a:solidFill>
                <a:latin typeface="Calibri"/>
                <a:ea typeface="Calibri"/>
                <a:cs typeface="Calibri"/>
                <a:sym typeface="Calibri"/>
              </a:rPr>
              <a:t> </a:t>
            </a:r>
          </a:p>
        </p:txBody>
      </p:sp>
      <p:pic>
        <p:nvPicPr>
          <p:cNvPr id="131" name="Shape 131"/>
          <p:cNvPicPr preferRelativeResize="0"/>
          <p:nvPr/>
        </p:nvPicPr>
        <p:blipFill rotWithShape="1">
          <a:blip r:embed="rId3">
            <a:alphaModFix/>
          </a:blip>
          <a:srcRect/>
          <a:stretch/>
        </p:blipFill>
        <p:spPr>
          <a:xfrm>
            <a:off x="4935700" y="5364255"/>
            <a:ext cx="1800300" cy="1200300"/>
          </a:xfrm>
          <a:prstGeom prst="rect">
            <a:avLst/>
          </a:prstGeom>
          <a:noFill/>
          <a:ln>
            <a:noFill/>
          </a:ln>
        </p:spPr>
      </p:pic>
      <p:pic>
        <p:nvPicPr>
          <p:cNvPr id="133" name="Shape 133"/>
          <p:cNvPicPr preferRelativeResize="0"/>
          <p:nvPr/>
        </p:nvPicPr>
        <p:blipFill>
          <a:blip r:embed="rId4">
            <a:alphaModFix/>
          </a:blip>
          <a:stretch>
            <a:fillRect/>
          </a:stretch>
        </p:blipFill>
        <p:spPr>
          <a:xfrm>
            <a:off x="457200" y="2895600"/>
            <a:ext cx="2507200" cy="3775928"/>
          </a:xfrm>
          <a:prstGeom prst="rect">
            <a:avLst/>
          </a:prstGeom>
          <a:noFill/>
          <a:ln>
            <a:noFill/>
          </a:ln>
        </p:spPr>
      </p:pic>
      <p:sp>
        <p:nvSpPr>
          <p:cNvPr id="134" name="Shape 134"/>
          <p:cNvSpPr txBox="1"/>
          <p:nvPr/>
        </p:nvSpPr>
        <p:spPr>
          <a:xfrm>
            <a:off x="1259875" y="1752575"/>
            <a:ext cx="7119300" cy="1200000"/>
          </a:xfrm>
          <a:prstGeom prst="rect">
            <a:avLst/>
          </a:prstGeom>
          <a:noFill/>
          <a:ln>
            <a:noFill/>
          </a:ln>
        </p:spPr>
        <p:txBody>
          <a:bodyPr wrap="square" lIns="91425" tIns="91425" rIns="91425" bIns="91425" anchor="ctr" anchorCtr="0">
            <a:noAutofit/>
          </a:bodyPr>
          <a:lstStyle/>
          <a:p>
            <a:pPr lvl="0" algn="ctr" rtl="0">
              <a:lnSpc>
                <a:spcPct val="115000"/>
              </a:lnSpc>
              <a:spcBef>
                <a:spcPts val="0"/>
              </a:spcBef>
              <a:buNone/>
            </a:pPr>
            <a:r>
              <a:rPr lang="en" sz="1200" i="1">
                <a:solidFill>
                  <a:srgbClr val="222222"/>
                </a:solidFill>
                <a:highlight>
                  <a:srgbClr val="FFFFFF"/>
                </a:highlight>
              </a:rPr>
              <a:t>This one-hour webinar is part of the 2017 SPSSI Graduate Student Committee Policy Expert Webinar Series. As part of this series, SPSSI brings in experts from outside of psychology to talk about the science behind some of the world's most pressing issues. This webinar is open to everyone, including people who are not psychologists, SPSSI members, or graduate students.</a:t>
            </a:r>
          </a:p>
          <a:p>
            <a:pPr lvl="0" algn="ctr" rtl="0">
              <a:lnSpc>
                <a:spcPct val="115000"/>
              </a:lnSpc>
              <a:spcBef>
                <a:spcPts val="0"/>
              </a:spcBef>
              <a:buNone/>
            </a:pPr>
            <a:endParaRPr sz="950">
              <a:solidFill>
                <a:srgbClr val="222222"/>
              </a:solidFill>
              <a:highlight>
                <a:srgbClr val="FFFFFF"/>
              </a:highlight>
            </a:endParaRPr>
          </a:p>
        </p:txBody>
      </p:sp>
      <p:sp>
        <p:nvSpPr>
          <p:cNvPr id="135" name="Shape 135"/>
          <p:cNvSpPr txBox="1"/>
          <p:nvPr/>
        </p:nvSpPr>
        <p:spPr>
          <a:xfrm>
            <a:off x="3090250" y="2895600"/>
            <a:ext cx="5491200" cy="2289300"/>
          </a:xfrm>
          <a:prstGeom prst="rect">
            <a:avLst/>
          </a:prstGeom>
          <a:noFill/>
          <a:ln>
            <a:noFill/>
          </a:ln>
        </p:spPr>
        <p:txBody>
          <a:bodyPr wrap="square" lIns="91425" tIns="91425" rIns="91425" bIns="91425" anchor="ctr" anchorCtr="0">
            <a:noAutofit/>
          </a:bodyPr>
          <a:lstStyle/>
          <a:p>
            <a:pPr lvl="0" algn="ctr" rtl="0">
              <a:lnSpc>
                <a:spcPct val="115000"/>
              </a:lnSpc>
              <a:spcBef>
                <a:spcPts val="0"/>
              </a:spcBef>
              <a:buNone/>
            </a:pPr>
            <a:r>
              <a:rPr lang="en" sz="1800" b="1" dirty="0">
                <a:solidFill>
                  <a:srgbClr val="222222"/>
                </a:solidFill>
                <a:highlight>
                  <a:srgbClr val="FFFFFF"/>
                </a:highlight>
              </a:rPr>
              <a:t>Presenter</a:t>
            </a:r>
          </a:p>
          <a:p>
            <a:pPr lvl="0" algn="ctr" rtl="0">
              <a:lnSpc>
                <a:spcPct val="115000"/>
              </a:lnSpc>
              <a:spcBef>
                <a:spcPts val="0"/>
              </a:spcBef>
              <a:buNone/>
            </a:pPr>
            <a:r>
              <a:rPr lang="en" sz="1800" b="1" dirty="0">
                <a:solidFill>
                  <a:srgbClr val="003366"/>
                </a:solidFill>
                <a:highlight>
                  <a:srgbClr val="FFFFFF"/>
                </a:highlight>
              </a:rPr>
              <a:t>Scott Denning, Ph.D.</a:t>
            </a:r>
          </a:p>
          <a:p>
            <a:pPr lvl="0" algn="ctr" rtl="0">
              <a:lnSpc>
                <a:spcPct val="115000"/>
              </a:lnSpc>
              <a:spcBef>
                <a:spcPts val="0"/>
              </a:spcBef>
              <a:buNone/>
            </a:pPr>
            <a:r>
              <a:rPr lang="en" sz="1800" dirty="0">
                <a:solidFill>
                  <a:srgbClr val="222222"/>
                </a:solidFill>
                <a:highlight>
                  <a:srgbClr val="FFFFFF"/>
                </a:highlight>
              </a:rPr>
              <a:t>Department of Atmospheric </a:t>
            </a:r>
            <a:r>
              <a:rPr lang="en" sz="1800" dirty="0" smtClean="0">
                <a:solidFill>
                  <a:srgbClr val="222222"/>
                </a:solidFill>
                <a:highlight>
                  <a:srgbClr val="FFFFFF"/>
                </a:highlight>
              </a:rPr>
              <a:t>Science</a:t>
            </a:r>
          </a:p>
          <a:p>
            <a:pPr lvl="0" algn="ctr" rtl="0">
              <a:lnSpc>
                <a:spcPct val="115000"/>
              </a:lnSpc>
              <a:spcBef>
                <a:spcPts val="0"/>
              </a:spcBef>
              <a:buNone/>
            </a:pPr>
            <a:r>
              <a:rPr lang="en" sz="1800" dirty="0" smtClean="0">
                <a:solidFill>
                  <a:srgbClr val="222222"/>
                </a:solidFill>
                <a:highlight>
                  <a:srgbClr val="FFFFFF"/>
                </a:highlight>
              </a:rPr>
              <a:t>Colorado </a:t>
            </a:r>
            <a:r>
              <a:rPr lang="en" sz="1800" dirty="0">
                <a:solidFill>
                  <a:srgbClr val="222222"/>
                </a:solidFill>
                <a:highlight>
                  <a:srgbClr val="FFFFFF"/>
                </a:highlight>
              </a:rPr>
              <a:t>State University</a:t>
            </a:r>
          </a:p>
          <a:p>
            <a:pPr lvl="0" algn="ctr" rtl="0">
              <a:lnSpc>
                <a:spcPct val="115000"/>
              </a:lnSpc>
              <a:spcBef>
                <a:spcPts val="0"/>
              </a:spcBef>
              <a:buNone/>
            </a:pPr>
            <a:endParaRPr sz="1100" b="1" dirty="0">
              <a:solidFill>
                <a:srgbClr val="222222"/>
              </a:solidFill>
              <a:highlight>
                <a:srgbClr val="FFFFFF"/>
              </a:highlight>
            </a:endParaRPr>
          </a:p>
          <a:p>
            <a:pPr lvl="0" algn="ctr" rtl="0">
              <a:lnSpc>
                <a:spcPct val="115000"/>
              </a:lnSpc>
              <a:spcBef>
                <a:spcPts val="0"/>
              </a:spcBef>
              <a:buNone/>
            </a:pPr>
            <a:r>
              <a:rPr lang="en" sz="1100" b="1" dirty="0">
                <a:solidFill>
                  <a:srgbClr val="222222"/>
                </a:solidFill>
                <a:highlight>
                  <a:srgbClr val="FFFFFF"/>
                </a:highlight>
              </a:rPr>
              <a:t>Facilitator</a:t>
            </a:r>
          </a:p>
          <a:p>
            <a:pPr lvl="0" algn="ctr" rtl="0">
              <a:lnSpc>
                <a:spcPct val="115000"/>
              </a:lnSpc>
              <a:spcBef>
                <a:spcPts val="0"/>
              </a:spcBef>
              <a:buNone/>
            </a:pPr>
            <a:r>
              <a:rPr lang="en" sz="1100" b="1" dirty="0">
                <a:solidFill>
                  <a:srgbClr val="003366"/>
                </a:solidFill>
                <a:highlight>
                  <a:srgbClr val="FFFFFF"/>
                </a:highlight>
              </a:rPr>
              <a:t>Ashley Weinberg, Ph.D. Student</a:t>
            </a:r>
          </a:p>
          <a:p>
            <a:pPr lvl="0" algn="ctr" rtl="0">
              <a:lnSpc>
                <a:spcPct val="115000"/>
              </a:lnSpc>
              <a:spcBef>
                <a:spcPts val="0"/>
              </a:spcBef>
              <a:buNone/>
            </a:pPr>
            <a:r>
              <a:rPr lang="en" sz="1100" dirty="0" smtClean="0">
                <a:solidFill>
                  <a:srgbClr val="222222"/>
                </a:solidFill>
                <a:highlight>
                  <a:srgbClr val="FFFFFF"/>
                </a:highlight>
              </a:rPr>
              <a:t>Social </a:t>
            </a:r>
            <a:r>
              <a:rPr lang="en" sz="1100" dirty="0">
                <a:solidFill>
                  <a:srgbClr val="222222"/>
                </a:solidFill>
                <a:highlight>
                  <a:srgbClr val="FFFFFF"/>
                </a:highlight>
              </a:rPr>
              <a:t>and Personality Psychology, York University, Toronto</a:t>
            </a:r>
          </a:p>
          <a:p>
            <a:pPr lvl="0" algn="ctr" rtl="0">
              <a:lnSpc>
                <a:spcPct val="115000"/>
              </a:lnSpc>
              <a:spcBef>
                <a:spcPts val="0"/>
              </a:spcBef>
              <a:buNone/>
            </a:pPr>
            <a:r>
              <a:rPr lang="en" sz="1100" dirty="0">
                <a:solidFill>
                  <a:srgbClr val="222222"/>
                </a:solidFill>
                <a:highlight>
                  <a:srgbClr val="FFFFFF"/>
                </a:highlight>
              </a:rPr>
              <a:t>Chair of the SPSSI Graduate Student Committee</a:t>
            </a:r>
          </a:p>
        </p:txBody>
      </p:sp>
    </p:spTree>
    <p:extLst>
      <p:ext uri="{BB962C8B-B14F-4D97-AF65-F5344CB8AC3E}">
        <p14:creationId xmlns:p14="http://schemas.microsoft.com/office/powerpoint/2010/main" val="603475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xfrm>
            <a:off x="114300" y="0"/>
            <a:ext cx="8840788" cy="877888"/>
          </a:xfrm>
          <a:effectLst>
            <a:outerShdw blurRad="50800" dist="38099" dir="2700000" algn="ctr" rotWithShape="0">
              <a:schemeClr val="bg2">
                <a:alpha val="42999"/>
              </a:schemeClr>
            </a:outerShdw>
          </a:effectLst>
        </p:spPr>
        <p:txBody>
          <a:bodyPr rIns="116994"/>
          <a:lstStyle/>
          <a:p>
            <a:pPr marL="39688" eaLnBrk="1" hangingPunct="1">
              <a:defRPr/>
            </a:pPr>
            <a:r>
              <a:rPr lang="en-US" sz="3900" dirty="0">
                <a:latin typeface="Arial Rounded MT Bold"/>
                <a:ea typeface="ＭＳ Ｐゴシック" charset="0"/>
                <a:cs typeface="Arial Rounded MT Bold"/>
              </a:rPr>
              <a:t>Dancing Molecules and Heat Rays!</a:t>
            </a:r>
          </a:p>
        </p:txBody>
      </p:sp>
      <p:sp>
        <p:nvSpPr>
          <p:cNvPr id="24578" name="Rectangle 2"/>
          <p:cNvSpPr>
            <a:spLocks noGrp="1" noChangeArrowheads="1"/>
          </p:cNvSpPr>
          <p:nvPr>
            <p:ph type="body" idx="1"/>
          </p:nvPr>
        </p:nvSpPr>
        <p:spPr>
          <a:xfrm>
            <a:off x="366713" y="968375"/>
            <a:ext cx="4419600" cy="5889625"/>
          </a:xfrm>
        </p:spPr>
        <p:txBody>
          <a:bodyPr rIns="116994"/>
          <a:lstStyle/>
          <a:p>
            <a:pPr marL="401638" indent="-374650" eaLnBrk="1" hangingPunct="1">
              <a:buClr>
                <a:srgbClr val="000000"/>
              </a:buClr>
            </a:pPr>
            <a:r>
              <a:rPr lang="en-US">
                <a:latin typeface="Arial Rounded MT Bold"/>
                <a:ea typeface="ＭＳ Ｐゴシック" charset="0"/>
                <a:cs typeface="Arial Rounded MT Bold"/>
              </a:rPr>
              <a:t>Nearly all of the air is made of oxygen (O</a:t>
            </a:r>
            <a:r>
              <a:rPr lang="en-US" baseline="-20000">
                <a:latin typeface="Arial Rounded MT Bold"/>
                <a:ea typeface="ＭＳ Ｐゴシック" charset="0"/>
                <a:cs typeface="Arial Rounded MT Bold"/>
              </a:rPr>
              <a:t>2</a:t>
            </a:r>
            <a:r>
              <a:rPr lang="en-US">
                <a:latin typeface="Arial Rounded MT Bold"/>
                <a:ea typeface="ＭＳ Ｐゴシック" charset="0"/>
                <a:cs typeface="Arial Rounded MT Bold"/>
              </a:rPr>
              <a:t>) and nitrogen (N</a:t>
            </a:r>
            <a:r>
              <a:rPr lang="en-US" baseline="-20000">
                <a:latin typeface="Arial Rounded MT Bold"/>
                <a:ea typeface="ＭＳ Ｐゴシック" charset="0"/>
                <a:cs typeface="Arial Rounded MT Bold"/>
              </a:rPr>
              <a:t>2</a:t>
            </a:r>
            <a:r>
              <a:rPr lang="en-US">
                <a:latin typeface="Arial Rounded MT Bold"/>
                <a:ea typeface="ＭＳ Ｐゴシック" charset="0"/>
                <a:cs typeface="Arial Rounded MT Bold"/>
              </a:rPr>
              <a:t>) in which </a:t>
            </a:r>
            <a:r>
              <a:rPr lang="en-US">
                <a:solidFill>
                  <a:srgbClr val="FF0000"/>
                </a:solidFill>
                <a:latin typeface="Arial Rounded MT Bold"/>
                <a:ea typeface="ＭＳ Ｐゴシック" charset="0"/>
                <a:cs typeface="Arial Rounded MT Bold"/>
              </a:rPr>
              <a:t>two atoms of the same element </a:t>
            </a:r>
            <a:r>
              <a:rPr lang="en-US">
                <a:latin typeface="Arial Rounded MT Bold"/>
                <a:ea typeface="ＭＳ Ｐゴシック" charset="0"/>
                <a:cs typeface="Arial Rounded MT Bold"/>
              </a:rPr>
              <a:t>share electrons</a:t>
            </a:r>
            <a:r>
              <a:rPr lang="en-US">
                <a:latin typeface="Arial Rounded MT Bold"/>
                <a:ea typeface="ＭＳ Ｐゴシック" charset="0"/>
                <a:cs typeface="Arial Rounded MT Bold"/>
                <a:sym typeface="ＭＳ Ｐゴシック" charset="0"/>
              </a:rPr>
              <a:t/>
            </a:r>
            <a:br>
              <a:rPr lang="en-US">
                <a:latin typeface="Arial Rounded MT Bold"/>
                <a:ea typeface="ＭＳ Ｐゴシック" charset="0"/>
                <a:cs typeface="Arial Rounded MT Bold"/>
                <a:sym typeface="ＭＳ Ｐゴシック" charset="0"/>
              </a:rPr>
            </a:br>
            <a:endParaRPr lang="en-US">
              <a:latin typeface="Arial Rounded MT Bold"/>
              <a:ea typeface="ＭＳ Ｐゴシック" charset="0"/>
              <a:cs typeface="Arial Rounded MT Bold"/>
              <a:sym typeface="ＭＳ Ｐゴシック" charset="0"/>
            </a:endParaRPr>
          </a:p>
          <a:p>
            <a:pPr marL="401638" indent="-374650" eaLnBrk="1" hangingPunct="1">
              <a:buClr>
                <a:srgbClr val="000000"/>
              </a:buClr>
            </a:pPr>
            <a:r>
              <a:rPr lang="en-US">
                <a:latin typeface="Arial Rounded MT Bold"/>
                <a:ea typeface="ＭＳ Ｐゴシック" charset="0"/>
                <a:cs typeface="Arial Rounded MT Bold"/>
              </a:rPr>
              <a:t>Infrared (heat) </a:t>
            </a:r>
            <a:r>
              <a:rPr lang="en-US">
                <a:solidFill>
                  <a:srgbClr val="FF0000"/>
                </a:solidFill>
                <a:latin typeface="Arial Rounded MT Bold"/>
                <a:ea typeface="ＭＳ Ｐゴシック" charset="0"/>
                <a:cs typeface="Arial Rounded MT Bold"/>
              </a:rPr>
              <a:t>energy radiated up from the surface can be absorbed </a:t>
            </a:r>
            <a:r>
              <a:rPr lang="en-US">
                <a:latin typeface="Arial Rounded MT Bold"/>
                <a:ea typeface="ＭＳ Ｐゴシック" charset="0"/>
                <a:cs typeface="Arial Rounded MT Bold"/>
              </a:rPr>
              <a:t>by these molecules, but not very well</a:t>
            </a:r>
          </a:p>
        </p:txBody>
      </p:sp>
      <p:grpSp>
        <p:nvGrpSpPr>
          <p:cNvPr id="24579" name="Group 3"/>
          <p:cNvGrpSpPr>
            <a:grpSpLocks/>
          </p:cNvGrpSpPr>
          <p:nvPr/>
        </p:nvGrpSpPr>
        <p:grpSpPr bwMode="auto">
          <a:xfrm>
            <a:off x="5894388" y="2562225"/>
            <a:ext cx="712787" cy="712788"/>
            <a:chOff x="0" y="0"/>
            <a:chExt cx="638" cy="638"/>
          </a:xfrm>
        </p:grpSpPr>
        <p:sp>
          <p:nvSpPr>
            <p:cNvPr id="24595" name="Oval 4"/>
            <p:cNvSpPr>
              <a:spLocks/>
            </p:cNvSpPr>
            <p:nvPr/>
          </p:nvSpPr>
          <p:spPr bwMode="auto">
            <a:xfrm>
              <a:off x="0" y="0"/>
              <a:ext cx="638" cy="638"/>
            </a:xfrm>
            <a:prstGeom prst="ellipse">
              <a:avLst/>
            </a:prstGeom>
            <a:solidFill>
              <a:schemeClr val="accent1"/>
            </a:solidFill>
            <a:ln w="9525">
              <a:solidFill>
                <a:schemeClr val="tx1"/>
              </a:solidFill>
              <a:round/>
              <a:headEnd/>
              <a:tailEnd/>
            </a:ln>
          </p:spPr>
          <p:txBody>
            <a:bodyPr lIns="0" tIns="0" rIns="0" bIns="0"/>
            <a:lstStyle/>
            <a:p>
              <a:pPr eaLnBrk="0" hangingPunct="0"/>
              <a:endParaRPr lang="en-US"/>
            </a:p>
          </p:txBody>
        </p:sp>
        <p:sp>
          <p:nvSpPr>
            <p:cNvPr id="24596" name="Rectangle 5"/>
            <p:cNvSpPr>
              <a:spLocks/>
            </p:cNvSpPr>
            <p:nvPr/>
          </p:nvSpPr>
          <p:spPr bwMode="auto">
            <a:xfrm>
              <a:off x="93" y="95"/>
              <a:ext cx="456" cy="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38100" tIns="38100" rIns="94916" bIns="38100"/>
            <a:lstStyle/>
            <a:p>
              <a:pPr marL="11113" eaLnBrk="0" hangingPunct="0"/>
              <a:r>
                <a:rPr lang="en-US">
                  <a:cs typeface="Times New Roman" charset="0"/>
                  <a:sym typeface="Times New Roman" charset="0"/>
                </a:rPr>
                <a:t>N</a:t>
              </a:r>
            </a:p>
          </p:txBody>
        </p:sp>
      </p:grpSp>
      <p:grpSp>
        <p:nvGrpSpPr>
          <p:cNvPr id="24580" name="Group 6"/>
          <p:cNvGrpSpPr>
            <a:grpSpLocks/>
          </p:cNvGrpSpPr>
          <p:nvPr/>
        </p:nvGrpSpPr>
        <p:grpSpPr bwMode="auto">
          <a:xfrm>
            <a:off x="7265988" y="2554288"/>
            <a:ext cx="712787" cy="711200"/>
            <a:chOff x="0" y="0"/>
            <a:chExt cx="638" cy="638"/>
          </a:xfrm>
        </p:grpSpPr>
        <p:sp>
          <p:nvSpPr>
            <p:cNvPr id="24593" name="Oval 7"/>
            <p:cNvSpPr>
              <a:spLocks/>
            </p:cNvSpPr>
            <p:nvPr/>
          </p:nvSpPr>
          <p:spPr bwMode="auto">
            <a:xfrm>
              <a:off x="0" y="0"/>
              <a:ext cx="638" cy="638"/>
            </a:xfrm>
            <a:prstGeom prst="ellipse">
              <a:avLst/>
            </a:prstGeom>
            <a:solidFill>
              <a:schemeClr val="accent1"/>
            </a:solidFill>
            <a:ln w="9525">
              <a:solidFill>
                <a:schemeClr val="tx1"/>
              </a:solidFill>
              <a:round/>
              <a:headEnd/>
              <a:tailEnd/>
            </a:ln>
          </p:spPr>
          <p:txBody>
            <a:bodyPr lIns="0" tIns="0" rIns="0" bIns="0"/>
            <a:lstStyle/>
            <a:p>
              <a:pPr eaLnBrk="0" hangingPunct="0"/>
              <a:endParaRPr lang="en-US"/>
            </a:p>
          </p:txBody>
        </p:sp>
        <p:sp>
          <p:nvSpPr>
            <p:cNvPr id="24594" name="Rectangle 8"/>
            <p:cNvSpPr>
              <a:spLocks/>
            </p:cNvSpPr>
            <p:nvPr/>
          </p:nvSpPr>
          <p:spPr bwMode="auto">
            <a:xfrm>
              <a:off x="93" y="93"/>
              <a:ext cx="456" cy="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38100" tIns="38100" rIns="94916" bIns="38100"/>
            <a:lstStyle/>
            <a:p>
              <a:pPr marL="11113" eaLnBrk="0" hangingPunct="0"/>
              <a:r>
                <a:rPr lang="en-US">
                  <a:cs typeface="Times New Roman" charset="0"/>
                  <a:sym typeface="Times New Roman" charset="0"/>
                </a:rPr>
                <a:t>N</a:t>
              </a:r>
            </a:p>
          </p:txBody>
        </p:sp>
      </p:grpSp>
      <p:sp>
        <p:nvSpPr>
          <p:cNvPr id="24581" name="Line 9"/>
          <p:cNvSpPr>
            <a:spLocks noChangeShapeType="1"/>
          </p:cNvSpPr>
          <p:nvPr/>
        </p:nvSpPr>
        <p:spPr bwMode="auto">
          <a:xfrm>
            <a:off x="6572250" y="2805113"/>
            <a:ext cx="765175" cy="1587"/>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24582" name="Line 10"/>
          <p:cNvSpPr>
            <a:spLocks noChangeShapeType="1"/>
          </p:cNvSpPr>
          <p:nvPr/>
        </p:nvSpPr>
        <p:spPr bwMode="auto">
          <a:xfrm>
            <a:off x="6570663" y="3027363"/>
            <a:ext cx="763587" cy="1587"/>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endParaRPr lang="en-US"/>
          </a:p>
        </p:txBody>
      </p:sp>
      <p:grpSp>
        <p:nvGrpSpPr>
          <p:cNvPr id="24583" name="Group 11"/>
          <p:cNvGrpSpPr>
            <a:grpSpLocks/>
          </p:cNvGrpSpPr>
          <p:nvPr/>
        </p:nvGrpSpPr>
        <p:grpSpPr bwMode="auto">
          <a:xfrm>
            <a:off x="5908675" y="1344613"/>
            <a:ext cx="714375" cy="712787"/>
            <a:chOff x="0" y="0"/>
            <a:chExt cx="638" cy="638"/>
          </a:xfrm>
        </p:grpSpPr>
        <p:sp>
          <p:nvSpPr>
            <p:cNvPr id="24591" name="Oval 12"/>
            <p:cNvSpPr>
              <a:spLocks/>
            </p:cNvSpPr>
            <p:nvPr/>
          </p:nvSpPr>
          <p:spPr bwMode="auto">
            <a:xfrm>
              <a:off x="0" y="0"/>
              <a:ext cx="638" cy="638"/>
            </a:xfrm>
            <a:prstGeom prst="ellipse">
              <a:avLst/>
            </a:prstGeom>
            <a:solidFill>
              <a:srgbClr val="3333CC"/>
            </a:solidFill>
            <a:ln w="9525">
              <a:solidFill>
                <a:schemeClr val="tx1"/>
              </a:solidFill>
              <a:round/>
              <a:headEnd/>
              <a:tailEnd/>
            </a:ln>
          </p:spPr>
          <p:txBody>
            <a:bodyPr lIns="0" tIns="0" rIns="0" bIns="0"/>
            <a:lstStyle/>
            <a:p>
              <a:pPr eaLnBrk="0" hangingPunct="0"/>
              <a:endParaRPr lang="en-US"/>
            </a:p>
          </p:txBody>
        </p:sp>
        <p:sp>
          <p:nvSpPr>
            <p:cNvPr id="24592" name="Rectangle 13"/>
            <p:cNvSpPr>
              <a:spLocks/>
            </p:cNvSpPr>
            <p:nvPr/>
          </p:nvSpPr>
          <p:spPr bwMode="auto">
            <a:xfrm>
              <a:off x="93" y="93"/>
              <a:ext cx="456" cy="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38100" tIns="38100" rIns="94916" bIns="38100"/>
            <a:lstStyle/>
            <a:p>
              <a:pPr marL="11113" eaLnBrk="0" hangingPunct="0"/>
              <a:r>
                <a:rPr lang="en-US" dirty="0">
                  <a:solidFill>
                    <a:schemeClr val="bg1"/>
                  </a:solidFill>
                  <a:cs typeface="Times New Roman" charset="0"/>
                  <a:sym typeface="Times New Roman" charset="0"/>
                </a:rPr>
                <a:t>O</a:t>
              </a:r>
            </a:p>
          </p:txBody>
        </p:sp>
      </p:grpSp>
      <p:grpSp>
        <p:nvGrpSpPr>
          <p:cNvPr id="24584" name="Group 14"/>
          <p:cNvGrpSpPr>
            <a:grpSpLocks/>
          </p:cNvGrpSpPr>
          <p:nvPr/>
        </p:nvGrpSpPr>
        <p:grpSpPr bwMode="auto">
          <a:xfrm>
            <a:off x="7280275" y="1335088"/>
            <a:ext cx="711200" cy="714375"/>
            <a:chOff x="0" y="0"/>
            <a:chExt cx="638" cy="640"/>
          </a:xfrm>
        </p:grpSpPr>
        <p:sp>
          <p:nvSpPr>
            <p:cNvPr id="24589" name="Oval 15"/>
            <p:cNvSpPr>
              <a:spLocks/>
            </p:cNvSpPr>
            <p:nvPr/>
          </p:nvSpPr>
          <p:spPr bwMode="auto">
            <a:xfrm>
              <a:off x="0" y="0"/>
              <a:ext cx="638" cy="640"/>
            </a:xfrm>
            <a:prstGeom prst="ellipse">
              <a:avLst/>
            </a:prstGeom>
            <a:solidFill>
              <a:srgbClr val="3333CC"/>
            </a:solidFill>
            <a:ln w="9525">
              <a:solidFill>
                <a:schemeClr val="tx1"/>
              </a:solidFill>
              <a:round/>
              <a:headEnd/>
              <a:tailEnd/>
            </a:ln>
          </p:spPr>
          <p:txBody>
            <a:bodyPr lIns="0" tIns="0" rIns="0" bIns="0"/>
            <a:lstStyle/>
            <a:p>
              <a:pPr eaLnBrk="0" hangingPunct="0"/>
              <a:endParaRPr lang="en-US"/>
            </a:p>
          </p:txBody>
        </p:sp>
        <p:sp>
          <p:nvSpPr>
            <p:cNvPr id="24590" name="Rectangle 16"/>
            <p:cNvSpPr>
              <a:spLocks/>
            </p:cNvSpPr>
            <p:nvPr/>
          </p:nvSpPr>
          <p:spPr bwMode="auto">
            <a:xfrm>
              <a:off x="93" y="93"/>
              <a:ext cx="456" cy="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38100" tIns="38100" rIns="94916" bIns="38100"/>
            <a:lstStyle/>
            <a:p>
              <a:pPr marL="11113" eaLnBrk="0" hangingPunct="0"/>
              <a:r>
                <a:rPr lang="en-US" dirty="0">
                  <a:solidFill>
                    <a:srgbClr val="FFFFFF"/>
                  </a:solidFill>
                  <a:cs typeface="Times New Roman" charset="0"/>
                  <a:sym typeface="Times New Roman" charset="0"/>
                </a:rPr>
                <a:t>O</a:t>
              </a:r>
            </a:p>
          </p:txBody>
        </p:sp>
      </p:grpSp>
      <p:sp>
        <p:nvSpPr>
          <p:cNvPr id="24585" name="Line 17"/>
          <p:cNvSpPr>
            <a:spLocks noChangeShapeType="1"/>
          </p:cNvSpPr>
          <p:nvPr/>
        </p:nvSpPr>
        <p:spPr bwMode="auto">
          <a:xfrm>
            <a:off x="6588125" y="1584325"/>
            <a:ext cx="763588" cy="3175"/>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24586" name="Line 18"/>
          <p:cNvSpPr>
            <a:spLocks noChangeShapeType="1"/>
          </p:cNvSpPr>
          <p:nvPr/>
        </p:nvSpPr>
        <p:spPr bwMode="auto">
          <a:xfrm>
            <a:off x="6584950" y="1806575"/>
            <a:ext cx="76358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24587" name="Line 19"/>
          <p:cNvSpPr>
            <a:spLocks noChangeShapeType="1"/>
          </p:cNvSpPr>
          <p:nvPr/>
        </p:nvSpPr>
        <p:spPr bwMode="auto">
          <a:xfrm>
            <a:off x="6615113" y="2914650"/>
            <a:ext cx="657225" cy="1588"/>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24588" name="Rectangle 20"/>
          <p:cNvSpPr>
            <a:spLocks/>
          </p:cNvSpPr>
          <p:nvPr/>
        </p:nvSpPr>
        <p:spPr bwMode="auto">
          <a:xfrm>
            <a:off x="5465763" y="4264025"/>
            <a:ext cx="3436937" cy="141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40638" bIns="0"/>
          <a:lstStyle/>
          <a:p>
            <a:pPr marL="39688" eaLnBrk="0" hangingPunct="0"/>
            <a:r>
              <a:rPr lang="en-US" b="1" i="1">
                <a:solidFill>
                  <a:srgbClr val="0000FF"/>
                </a:solidFill>
                <a:cs typeface="Times New Roman" charset="0"/>
                <a:sym typeface="Times New Roman" charset="0"/>
              </a:rPr>
              <a:t>Diatomic molecules can vibrate back and forth like balls on a spring, but the ends are identical</a:t>
            </a:r>
          </a:p>
        </p:txBody>
      </p:sp>
      <p:cxnSp>
        <p:nvCxnSpPr>
          <p:cNvPr id="3" name="Straight Arrow Connector 2"/>
          <p:cNvCxnSpPr/>
          <p:nvPr/>
        </p:nvCxnSpPr>
        <p:spPr bwMode="auto">
          <a:xfrm>
            <a:off x="6718300" y="1700213"/>
            <a:ext cx="522288" cy="0"/>
          </a:xfrm>
          <a:prstGeom prst="straightConnector1">
            <a:avLst/>
          </a:prstGeom>
          <a:solidFill>
            <a:schemeClr val="accent1"/>
          </a:solidFill>
          <a:ln w="9525" cap="flat" cmpd="sng" algn="ctr">
            <a:solidFill>
              <a:srgbClr val="FF0000"/>
            </a:solidFill>
            <a:prstDash val="solid"/>
            <a:round/>
            <a:headEnd type="triangle"/>
            <a:tailEnd type="triangle"/>
          </a:ln>
          <a:effectLst/>
        </p:spPr>
      </p:cxnSp>
      <p:cxnSp>
        <p:nvCxnSpPr>
          <p:cNvPr id="24" name="Straight Arrow Connector 23"/>
          <p:cNvCxnSpPr/>
          <p:nvPr/>
        </p:nvCxnSpPr>
        <p:spPr bwMode="auto">
          <a:xfrm>
            <a:off x="6623050" y="2668361"/>
            <a:ext cx="522288" cy="0"/>
          </a:xfrm>
          <a:prstGeom prst="straightConnector1">
            <a:avLst/>
          </a:prstGeom>
          <a:solidFill>
            <a:schemeClr val="accent1"/>
          </a:solidFill>
          <a:ln w="9525" cap="flat" cmpd="sng" algn="ctr">
            <a:solidFill>
              <a:srgbClr val="FF0000"/>
            </a:solidFill>
            <a:prstDash val="solid"/>
            <a:round/>
            <a:headEnd type="triangle"/>
            <a:tailEnd type="triangle"/>
          </a:ln>
          <a:effectLst/>
        </p:spPr>
      </p:cxnSp>
    </p:spTree>
  </p:cSld>
  <p:clrMapOvr>
    <a:masterClrMapping/>
  </p:clrMapOvr>
  <p:transition>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601" name="AutoShape 25"/>
          <p:cNvCxnSpPr>
            <a:cxnSpLocks noChangeShapeType="1"/>
          </p:cNvCxnSpPr>
          <p:nvPr/>
        </p:nvCxnSpPr>
        <p:spPr bwMode="auto">
          <a:xfrm>
            <a:off x="6791325" y="3170238"/>
            <a:ext cx="960438" cy="893762"/>
          </a:xfrm>
          <a:prstGeom prst="straightConnector1">
            <a:avLst/>
          </a:prstGeom>
          <a:noFill/>
          <a:ln w="38100">
            <a:solidFill>
              <a:schemeClr val="tx1"/>
            </a:solidFill>
            <a:round/>
            <a:headEnd/>
            <a:tailEnd/>
          </a:ln>
          <a:extLst>
            <a:ext uri="{909E8E84-426E-40dd-AFC4-6F175D3DCCD1}">
              <a14:hiddenFill xmlns="" xmlns:a14="http://schemas.microsoft.com/office/drawing/2010/main">
                <a:noFill/>
              </a14:hiddenFill>
            </a:ext>
          </a:extLst>
        </p:spPr>
      </p:cxnSp>
      <p:sp>
        <p:nvSpPr>
          <p:cNvPr id="40961" name="Rectangle 1"/>
          <p:cNvSpPr>
            <a:spLocks noGrp="1" noChangeArrowheads="1"/>
          </p:cNvSpPr>
          <p:nvPr>
            <p:ph type="title"/>
          </p:nvPr>
        </p:nvSpPr>
        <p:spPr>
          <a:xfrm>
            <a:off x="130175" y="0"/>
            <a:ext cx="8839200" cy="877888"/>
          </a:xfrm>
          <a:effectLst>
            <a:outerShdw blurRad="50800" dist="38099" dir="2700000" algn="ctr" rotWithShape="0">
              <a:schemeClr val="bg2">
                <a:alpha val="42999"/>
              </a:schemeClr>
            </a:outerShdw>
          </a:effectLst>
        </p:spPr>
        <p:txBody>
          <a:bodyPr rIns="116994"/>
          <a:lstStyle/>
          <a:p>
            <a:pPr marL="39688" eaLnBrk="1" hangingPunct="1">
              <a:defRPr/>
            </a:pPr>
            <a:r>
              <a:rPr lang="en-US" sz="3900" dirty="0">
                <a:latin typeface="Arial Rounded MT Bold"/>
                <a:ea typeface="ＭＳ Ｐゴシック" charset="0"/>
                <a:cs typeface="Arial Rounded MT Bold"/>
              </a:rPr>
              <a:t>Dancing Molecules and Heat Rays!</a:t>
            </a:r>
          </a:p>
        </p:txBody>
      </p:sp>
      <p:sp>
        <p:nvSpPr>
          <p:cNvPr id="25603" name="Rectangle 2"/>
          <p:cNvSpPr>
            <a:spLocks noGrp="1" noChangeArrowheads="1"/>
          </p:cNvSpPr>
          <p:nvPr>
            <p:ph type="body" idx="1"/>
          </p:nvPr>
        </p:nvSpPr>
        <p:spPr>
          <a:xfrm>
            <a:off x="106363" y="1125538"/>
            <a:ext cx="4530725" cy="5732462"/>
          </a:xfrm>
        </p:spPr>
        <p:txBody>
          <a:bodyPr rIns="116994"/>
          <a:lstStyle/>
          <a:p>
            <a:pPr marL="401638" indent="-374650" eaLnBrk="1" hangingPunct="1">
              <a:buClr>
                <a:srgbClr val="000000"/>
              </a:buClr>
            </a:pPr>
            <a:r>
              <a:rPr lang="en-US">
                <a:latin typeface="Arial Rounded MT Bold"/>
                <a:ea typeface="ＭＳ Ｐゴシック" charset="0"/>
                <a:cs typeface="Arial Rounded MT Bold"/>
              </a:rPr>
              <a:t>Carbon dioxide (CO</a:t>
            </a:r>
            <a:r>
              <a:rPr lang="en-US" baseline="-20000">
                <a:latin typeface="Arial Rounded MT Bold"/>
                <a:ea typeface="ＭＳ Ｐゴシック" charset="0"/>
                <a:cs typeface="Arial Rounded MT Bold"/>
              </a:rPr>
              <a:t>2</a:t>
            </a:r>
            <a:r>
              <a:rPr lang="en-US">
                <a:latin typeface="Arial Rounded MT Bold"/>
                <a:ea typeface="ＭＳ Ｐゴシック" charset="0"/>
                <a:cs typeface="Arial Rounded MT Bold"/>
              </a:rPr>
              <a:t>) and water vapor (H</a:t>
            </a:r>
            <a:r>
              <a:rPr lang="en-US" baseline="-20000">
                <a:latin typeface="Arial Rounded MT Bold"/>
                <a:ea typeface="ＭＳ Ｐゴシック" charset="0"/>
                <a:cs typeface="Arial Rounded MT Bold"/>
              </a:rPr>
              <a:t>2</a:t>
            </a:r>
            <a:r>
              <a:rPr lang="en-US">
                <a:latin typeface="Arial Rounded MT Bold"/>
                <a:ea typeface="ＭＳ Ｐゴシック" charset="0"/>
                <a:cs typeface="Arial Rounded MT Bold"/>
              </a:rPr>
              <a:t>O) are different!</a:t>
            </a:r>
            <a:r>
              <a:rPr lang="en-US">
                <a:latin typeface="Arial Rounded MT Bold"/>
                <a:ea typeface="ＭＳ Ｐゴシック" charset="0"/>
                <a:cs typeface="Arial Rounded MT Bold"/>
                <a:sym typeface="ＭＳ Ｐゴシック" charset="0"/>
              </a:rPr>
              <a:t/>
            </a:r>
            <a:br>
              <a:rPr lang="en-US">
                <a:latin typeface="Arial Rounded MT Bold"/>
                <a:ea typeface="ＭＳ Ｐゴシック" charset="0"/>
                <a:cs typeface="Arial Rounded MT Bold"/>
                <a:sym typeface="ＭＳ Ｐゴシック" charset="0"/>
              </a:rPr>
            </a:br>
            <a:endParaRPr lang="en-US">
              <a:latin typeface="Arial Rounded MT Bold"/>
              <a:ea typeface="ＭＳ Ｐゴシック" charset="0"/>
              <a:cs typeface="Arial Rounded MT Bold"/>
              <a:sym typeface="ＭＳ Ｐゴシック" charset="0"/>
            </a:endParaRPr>
          </a:p>
          <a:p>
            <a:pPr marL="401638" indent="-374650" eaLnBrk="1" hangingPunct="1">
              <a:buClr>
                <a:srgbClr val="000000"/>
              </a:buClr>
            </a:pPr>
            <a:r>
              <a:rPr lang="en-US">
                <a:latin typeface="Arial Rounded MT Bold"/>
                <a:ea typeface="ＭＳ Ｐゴシック" charset="0"/>
                <a:cs typeface="Arial Rounded MT Bold"/>
              </a:rPr>
              <a:t>They have </a:t>
            </a:r>
            <a:r>
              <a:rPr lang="en-US">
                <a:solidFill>
                  <a:srgbClr val="FF0000"/>
                </a:solidFill>
                <a:latin typeface="Arial Rounded MT Bold"/>
                <a:ea typeface="ＭＳ Ｐゴシック" charset="0"/>
                <a:cs typeface="Arial Rounded MT Bold"/>
              </a:rPr>
              <a:t>many more ways to vibrate </a:t>
            </a:r>
            <a:r>
              <a:rPr lang="en-US">
                <a:latin typeface="Arial Rounded MT Bold"/>
                <a:ea typeface="ＭＳ Ｐゴシック" charset="0"/>
                <a:cs typeface="Arial Rounded MT Bold"/>
              </a:rPr>
              <a:t>and rotate, so they are very good at absorbing and emitting infrared (heat) radiation</a:t>
            </a:r>
          </a:p>
        </p:txBody>
      </p:sp>
      <p:sp>
        <p:nvSpPr>
          <p:cNvPr id="25604" name="Rectangle 3"/>
          <p:cNvSpPr>
            <a:spLocks/>
          </p:cNvSpPr>
          <p:nvPr/>
        </p:nvSpPr>
        <p:spPr bwMode="auto">
          <a:xfrm>
            <a:off x="4959350" y="4603750"/>
            <a:ext cx="3821113" cy="1081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40638" bIns="0"/>
          <a:lstStyle/>
          <a:p>
            <a:pPr marL="39688" eaLnBrk="0" hangingPunct="0"/>
            <a:r>
              <a:rPr lang="en-US" b="1" i="1">
                <a:solidFill>
                  <a:srgbClr val="0000FF"/>
                </a:solidFill>
                <a:cs typeface="Times New Roman" charset="0"/>
                <a:sym typeface="Times New Roman" charset="0"/>
              </a:rPr>
              <a:t>Molecules that have many ways to wiggle are called </a:t>
            </a:r>
            <a:r>
              <a:rPr lang="ja-JP" altLang="en-US" b="1" i="1">
                <a:solidFill>
                  <a:srgbClr val="FF0000"/>
                </a:solidFill>
                <a:cs typeface="Times New Roman" charset="0"/>
                <a:sym typeface="Times New Roman" charset="0"/>
              </a:rPr>
              <a:t>“</a:t>
            </a:r>
            <a:r>
              <a:rPr lang="en-US" altLang="ja-JP" b="1" i="1">
                <a:solidFill>
                  <a:srgbClr val="FF0000"/>
                </a:solidFill>
                <a:cs typeface="Times New Roman" charset="0"/>
                <a:sym typeface="Times New Roman" charset="0"/>
              </a:rPr>
              <a:t>Greenhouse</a:t>
            </a:r>
            <a:r>
              <a:rPr lang="ja-JP" altLang="en-US" b="1" i="1">
                <a:solidFill>
                  <a:srgbClr val="FF0000"/>
                </a:solidFill>
                <a:cs typeface="Times New Roman" charset="0"/>
                <a:sym typeface="Times New Roman" charset="0"/>
              </a:rPr>
              <a:t>”</a:t>
            </a:r>
            <a:r>
              <a:rPr lang="en-US" altLang="ja-JP" b="1" i="1">
                <a:solidFill>
                  <a:srgbClr val="FF0000"/>
                </a:solidFill>
                <a:cs typeface="Times New Roman" charset="0"/>
                <a:sym typeface="Times New Roman" charset="0"/>
              </a:rPr>
              <a:t> molecules</a:t>
            </a:r>
            <a:endParaRPr lang="en-US" b="1" i="1">
              <a:solidFill>
                <a:srgbClr val="FF0000"/>
              </a:solidFill>
              <a:cs typeface="Times New Roman" charset="0"/>
              <a:sym typeface="Times New Roman" charset="0"/>
            </a:endParaRPr>
          </a:p>
        </p:txBody>
      </p:sp>
      <p:grpSp>
        <p:nvGrpSpPr>
          <p:cNvPr id="25605" name="Group 4"/>
          <p:cNvGrpSpPr>
            <a:grpSpLocks/>
          </p:cNvGrpSpPr>
          <p:nvPr/>
        </p:nvGrpSpPr>
        <p:grpSpPr bwMode="auto">
          <a:xfrm>
            <a:off x="5262563" y="1304925"/>
            <a:ext cx="712787" cy="712788"/>
            <a:chOff x="0" y="0"/>
            <a:chExt cx="638" cy="638"/>
          </a:xfrm>
        </p:grpSpPr>
        <p:sp>
          <p:nvSpPr>
            <p:cNvPr id="25633" name="Oval 5"/>
            <p:cNvSpPr>
              <a:spLocks/>
            </p:cNvSpPr>
            <p:nvPr/>
          </p:nvSpPr>
          <p:spPr bwMode="auto">
            <a:xfrm>
              <a:off x="0" y="0"/>
              <a:ext cx="638" cy="638"/>
            </a:xfrm>
            <a:prstGeom prst="ellipse">
              <a:avLst/>
            </a:prstGeom>
            <a:solidFill>
              <a:srgbClr val="3333CC"/>
            </a:solidFill>
            <a:ln w="9525">
              <a:solidFill>
                <a:schemeClr val="tx1"/>
              </a:solidFill>
              <a:round/>
              <a:headEnd/>
              <a:tailEnd/>
            </a:ln>
          </p:spPr>
          <p:txBody>
            <a:bodyPr lIns="0" tIns="0" rIns="0" bIns="0"/>
            <a:lstStyle/>
            <a:p>
              <a:pPr eaLnBrk="0" hangingPunct="0"/>
              <a:endParaRPr lang="en-US"/>
            </a:p>
          </p:txBody>
        </p:sp>
        <p:sp>
          <p:nvSpPr>
            <p:cNvPr id="25634" name="Rectangle 6"/>
            <p:cNvSpPr>
              <a:spLocks/>
            </p:cNvSpPr>
            <p:nvPr/>
          </p:nvSpPr>
          <p:spPr bwMode="auto">
            <a:xfrm>
              <a:off x="93" y="93"/>
              <a:ext cx="456" cy="4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38100" tIns="38100" rIns="94916" bIns="38100"/>
            <a:lstStyle/>
            <a:p>
              <a:pPr marL="11113" eaLnBrk="0" hangingPunct="0"/>
              <a:r>
                <a:rPr lang="en-US" sz="3100" b="1" dirty="0">
                  <a:solidFill>
                    <a:srgbClr val="FFFFFF"/>
                  </a:solidFill>
                  <a:cs typeface="Times New Roman" charset="0"/>
                  <a:sym typeface="Times New Roman" charset="0"/>
                </a:rPr>
                <a:t>O</a:t>
              </a:r>
            </a:p>
          </p:txBody>
        </p:sp>
      </p:grpSp>
      <p:grpSp>
        <p:nvGrpSpPr>
          <p:cNvPr id="25606" name="Group 7"/>
          <p:cNvGrpSpPr>
            <a:grpSpLocks/>
          </p:cNvGrpSpPr>
          <p:nvPr/>
        </p:nvGrpSpPr>
        <p:grpSpPr bwMode="auto">
          <a:xfrm>
            <a:off x="7631113" y="1304925"/>
            <a:ext cx="712787" cy="712788"/>
            <a:chOff x="0" y="0"/>
            <a:chExt cx="638" cy="638"/>
          </a:xfrm>
        </p:grpSpPr>
        <p:sp>
          <p:nvSpPr>
            <p:cNvPr id="25631" name="Oval 8"/>
            <p:cNvSpPr>
              <a:spLocks/>
            </p:cNvSpPr>
            <p:nvPr/>
          </p:nvSpPr>
          <p:spPr bwMode="auto">
            <a:xfrm>
              <a:off x="0" y="0"/>
              <a:ext cx="638" cy="638"/>
            </a:xfrm>
            <a:prstGeom prst="ellipse">
              <a:avLst/>
            </a:prstGeom>
            <a:solidFill>
              <a:srgbClr val="3333CC"/>
            </a:solidFill>
            <a:ln w="9525">
              <a:solidFill>
                <a:schemeClr val="tx1"/>
              </a:solidFill>
              <a:round/>
              <a:headEnd/>
              <a:tailEnd/>
            </a:ln>
          </p:spPr>
          <p:txBody>
            <a:bodyPr lIns="0" tIns="0" rIns="0" bIns="0"/>
            <a:lstStyle/>
            <a:p>
              <a:pPr eaLnBrk="0" hangingPunct="0"/>
              <a:endParaRPr lang="en-US"/>
            </a:p>
          </p:txBody>
        </p:sp>
        <p:sp>
          <p:nvSpPr>
            <p:cNvPr id="25632" name="Rectangle 9"/>
            <p:cNvSpPr>
              <a:spLocks/>
            </p:cNvSpPr>
            <p:nvPr/>
          </p:nvSpPr>
          <p:spPr bwMode="auto">
            <a:xfrm>
              <a:off x="93" y="93"/>
              <a:ext cx="456" cy="4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38100" tIns="38100" rIns="94916" bIns="38100"/>
            <a:lstStyle/>
            <a:p>
              <a:pPr marL="11113" eaLnBrk="0" hangingPunct="0"/>
              <a:r>
                <a:rPr lang="en-US" sz="3100" b="1" dirty="0">
                  <a:solidFill>
                    <a:srgbClr val="FFFFFF"/>
                  </a:solidFill>
                  <a:cs typeface="Times New Roman" charset="0"/>
                  <a:sym typeface="Times New Roman" charset="0"/>
                </a:rPr>
                <a:t>O</a:t>
              </a:r>
            </a:p>
          </p:txBody>
        </p:sp>
      </p:grpSp>
      <p:grpSp>
        <p:nvGrpSpPr>
          <p:cNvPr id="25607" name="Group 10"/>
          <p:cNvGrpSpPr>
            <a:grpSpLocks/>
          </p:cNvGrpSpPr>
          <p:nvPr/>
        </p:nvGrpSpPr>
        <p:grpSpPr bwMode="auto">
          <a:xfrm>
            <a:off x="6442075" y="1304925"/>
            <a:ext cx="711200" cy="712788"/>
            <a:chOff x="0" y="0"/>
            <a:chExt cx="638" cy="638"/>
          </a:xfrm>
        </p:grpSpPr>
        <p:sp>
          <p:nvSpPr>
            <p:cNvPr id="25629" name="Oval 11"/>
            <p:cNvSpPr>
              <a:spLocks/>
            </p:cNvSpPr>
            <p:nvPr/>
          </p:nvSpPr>
          <p:spPr bwMode="auto">
            <a:xfrm>
              <a:off x="0" y="0"/>
              <a:ext cx="638" cy="638"/>
            </a:xfrm>
            <a:prstGeom prst="ellipse">
              <a:avLst/>
            </a:prstGeom>
            <a:solidFill>
              <a:srgbClr val="000000"/>
            </a:solidFill>
            <a:ln w="9525">
              <a:solidFill>
                <a:schemeClr val="tx1"/>
              </a:solidFill>
              <a:round/>
              <a:headEnd/>
              <a:tailEnd/>
            </a:ln>
          </p:spPr>
          <p:txBody>
            <a:bodyPr lIns="0" tIns="0" rIns="0" bIns="0"/>
            <a:lstStyle/>
            <a:p>
              <a:pPr eaLnBrk="0" hangingPunct="0"/>
              <a:endParaRPr lang="en-US"/>
            </a:p>
          </p:txBody>
        </p:sp>
        <p:sp>
          <p:nvSpPr>
            <p:cNvPr id="25630" name="Rectangle 12"/>
            <p:cNvSpPr>
              <a:spLocks/>
            </p:cNvSpPr>
            <p:nvPr/>
          </p:nvSpPr>
          <p:spPr bwMode="auto">
            <a:xfrm>
              <a:off x="122" y="29"/>
              <a:ext cx="456" cy="4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38100" tIns="38100" rIns="94916" bIns="38100"/>
            <a:lstStyle/>
            <a:p>
              <a:pPr marL="11113" eaLnBrk="0" hangingPunct="0"/>
              <a:r>
                <a:rPr lang="en-US" sz="3100" b="1">
                  <a:solidFill>
                    <a:schemeClr val="bg1"/>
                  </a:solidFill>
                  <a:cs typeface="Times New Roman" charset="0"/>
                  <a:sym typeface="Times New Roman" charset="0"/>
                </a:rPr>
                <a:t>C</a:t>
              </a:r>
            </a:p>
          </p:txBody>
        </p:sp>
      </p:grpSp>
      <p:grpSp>
        <p:nvGrpSpPr>
          <p:cNvPr id="25608" name="Group 13"/>
          <p:cNvGrpSpPr>
            <a:grpSpLocks/>
          </p:cNvGrpSpPr>
          <p:nvPr/>
        </p:nvGrpSpPr>
        <p:grpSpPr bwMode="auto">
          <a:xfrm>
            <a:off x="5581650" y="3751263"/>
            <a:ext cx="714375" cy="712787"/>
            <a:chOff x="0" y="0"/>
            <a:chExt cx="638" cy="638"/>
          </a:xfrm>
        </p:grpSpPr>
        <p:sp>
          <p:nvSpPr>
            <p:cNvPr id="25627" name="Oval 14"/>
            <p:cNvSpPr>
              <a:spLocks/>
            </p:cNvSpPr>
            <p:nvPr/>
          </p:nvSpPr>
          <p:spPr bwMode="auto">
            <a:xfrm>
              <a:off x="0" y="0"/>
              <a:ext cx="638" cy="638"/>
            </a:xfrm>
            <a:prstGeom prst="ellipse">
              <a:avLst/>
            </a:prstGeom>
            <a:solidFill>
              <a:srgbClr val="FF0000"/>
            </a:solidFill>
            <a:ln w="9525">
              <a:solidFill>
                <a:schemeClr val="tx1"/>
              </a:solidFill>
              <a:round/>
              <a:headEnd/>
              <a:tailEnd/>
            </a:ln>
          </p:spPr>
          <p:txBody>
            <a:bodyPr lIns="0" tIns="0" rIns="0" bIns="0"/>
            <a:lstStyle/>
            <a:p>
              <a:pPr eaLnBrk="0" hangingPunct="0"/>
              <a:endParaRPr lang="en-US"/>
            </a:p>
          </p:txBody>
        </p:sp>
        <p:sp>
          <p:nvSpPr>
            <p:cNvPr id="25628" name="Rectangle 15"/>
            <p:cNvSpPr>
              <a:spLocks/>
            </p:cNvSpPr>
            <p:nvPr/>
          </p:nvSpPr>
          <p:spPr bwMode="auto">
            <a:xfrm>
              <a:off x="93" y="93"/>
              <a:ext cx="456" cy="4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38100" tIns="38100" rIns="94916" bIns="38100"/>
            <a:lstStyle/>
            <a:p>
              <a:pPr marL="11113" eaLnBrk="0" hangingPunct="0"/>
              <a:r>
                <a:rPr lang="en-US" sz="3100" b="1">
                  <a:cs typeface="Times New Roman" charset="0"/>
                  <a:sym typeface="Times New Roman" charset="0"/>
                </a:rPr>
                <a:t>H</a:t>
              </a:r>
            </a:p>
          </p:txBody>
        </p:sp>
      </p:grpSp>
      <p:grpSp>
        <p:nvGrpSpPr>
          <p:cNvPr id="25609" name="Group 16"/>
          <p:cNvGrpSpPr>
            <a:grpSpLocks/>
          </p:cNvGrpSpPr>
          <p:nvPr/>
        </p:nvGrpSpPr>
        <p:grpSpPr bwMode="auto">
          <a:xfrm>
            <a:off x="7394575" y="3705225"/>
            <a:ext cx="712788" cy="712788"/>
            <a:chOff x="0" y="0"/>
            <a:chExt cx="638" cy="638"/>
          </a:xfrm>
        </p:grpSpPr>
        <p:sp>
          <p:nvSpPr>
            <p:cNvPr id="25625" name="Oval 17"/>
            <p:cNvSpPr>
              <a:spLocks/>
            </p:cNvSpPr>
            <p:nvPr/>
          </p:nvSpPr>
          <p:spPr bwMode="auto">
            <a:xfrm>
              <a:off x="0" y="0"/>
              <a:ext cx="638" cy="638"/>
            </a:xfrm>
            <a:prstGeom prst="ellipse">
              <a:avLst/>
            </a:prstGeom>
            <a:solidFill>
              <a:srgbClr val="FF0000"/>
            </a:solidFill>
            <a:ln w="9525">
              <a:solidFill>
                <a:schemeClr val="tx1"/>
              </a:solidFill>
              <a:round/>
              <a:headEnd/>
              <a:tailEnd/>
            </a:ln>
          </p:spPr>
          <p:txBody>
            <a:bodyPr lIns="0" tIns="0" rIns="0" bIns="0"/>
            <a:lstStyle/>
            <a:p>
              <a:pPr eaLnBrk="0" hangingPunct="0"/>
              <a:endParaRPr lang="en-US"/>
            </a:p>
          </p:txBody>
        </p:sp>
        <p:sp>
          <p:nvSpPr>
            <p:cNvPr id="25626" name="Rectangle 18"/>
            <p:cNvSpPr>
              <a:spLocks/>
            </p:cNvSpPr>
            <p:nvPr/>
          </p:nvSpPr>
          <p:spPr bwMode="auto">
            <a:xfrm>
              <a:off x="93" y="95"/>
              <a:ext cx="456" cy="4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38100" tIns="38100" rIns="94916" bIns="38100"/>
            <a:lstStyle/>
            <a:p>
              <a:pPr marL="11113" eaLnBrk="0" hangingPunct="0"/>
              <a:r>
                <a:rPr lang="en-US" sz="3100" b="1">
                  <a:cs typeface="Times New Roman" charset="0"/>
                  <a:sym typeface="Times New Roman" charset="0"/>
                </a:rPr>
                <a:t>H</a:t>
              </a:r>
            </a:p>
          </p:txBody>
        </p:sp>
      </p:grpSp>
      <p:grpSp>
        <p:nvGrpSpPr>
          <p:cNvPr id="25610" name="Group 19"/>
          <p:cNvGrpSpPr>
            <a:grpSpLocks/>
          </p:cNvGrpSpPr>
          <p:nvPr/>
        </p:nvGrpSpPr>
        <p:grpSpPr bwMode="auto">
          <a:xfrm>
            <a:off x="6435725" y="2814638"/>
            <a:ext cx="712788" cy="712787"/>
            <a:chOff x="0" y="0"/>
            <a:chExt cx="638" cy="638"/>
          </a:xfrm>
        </p:grpSpPr>
        <p:sp>
          <p:nvSpPr>
            <p:cNvPr id="25623" name="Oval 20"/>
            <p:cNvSpPr>
              <a:spLocks/>
            </p:cNvSpPr>
            <p:nvPr/>
          </p:nvSpPr>
          <p:spPr bwMode="auto">
            <a:xfrm>
              <a:off x="0" y="0"/>
              <a:ext cx="638" cy="638"/>
            </a:xfrm>
            <a:prstGeom prst="ellipse">
              <a:avLst/>
            </a:prstGeom>
            <a:solidFill>
              <a:srgbClr val="3333CC"/>
            </a:solidFill>
            <a:ln w="9525">
              <a:solidFill>
                <a:schemeClr val="tx1"/>
              </a:solidFill>
              <a:round/>
              <a:headEnd/>
              <a:tailEnd/>
            </a:ln>
          </p:spPr>
          <p:txBody>
            <a:bodyPr lIns="0" tIns="0" rIns="0" bIns="0"/>
            <a:lstStyle/>
            <a:p>
              <a:pPr eaLnBrk="0" hangingPunct="0"/>
              <a:endParaRPr lang="en-US"/>
            </a:p>
          </p:txBody>
        </p:sp>
        <p:sp>
          <p:nvSpPr>
            <p:cNvPr id="25624" name="Rectangle 21"/>
            <p:cNvSpPr>
              <a:spLocks/>
            </p:cNvSpPr>
            <p:nvPr/>
          </p:nvSpPr>
          <p:spPr bwMode="auto">
            <a:xfrm>
              <a:off x="93" y="93"/>
              <a:ext cx="456" cy="4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38100" tIns="38100" rIns="94916" bIns="38100"/>
            <a:lstStyle/>
            <a:p>
              <a:pPr marL="11113" eaLnBrk="0" hangingPunct="0"/>
              <a:r>
                <a:rPr lang="en-US" sz="3100" b="1" dirty="0">
                  <a:solidFill>
                    <a:srgbClr val="FFFFFF"/>
                  </a:solidFill>
                  <a:cs typeface="Times New Roman" charset="0"/>
                  <a:sym typeface="Times New Roman" charset="0"/>
                </a:rPr>
                <a:t>O</a:t>
              </a:r>
            </a:p>
          </p:txBody>
        </p:sp>
      </p:grpSp>
      <p:sp>
        <p:nvSpPr>
          <p:cNvPr id="25611" name="Line 22"/>
          <p:cNvSpPr>
            <a:spLocks noChangeShapeType="1"/>
          </p:cNvSpPr>
          <p:nvPr/>
        </p:nvSpPr>
        <p:spPr bwMode="auto">
          <a:xfrm>
            <a:off x="7153275" y="1660525"/>
            <a:ext cx="477838" cy="1588"/>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25612" name="Line 23"/>
          <p:cNvSpPr>
            <a:spLocks noChangeShapeType="1"/>
          </p:cNvSpPr>
          <p:nvPr/>
        </p:nvSpPr>
        <p:spPr bwMode="auto">
          <a:xfrm>
            <a:off x="5959475" y="1655763"/>
            <a:ext cx="476250" cy="3175"/>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25613" name="Line 24"/>
          <p:cNvSpPr>
            <a:spLocks noChangeShapeType="1"/>
          </p:cNvSpPr>
          <p:nvPr/>
        </p:nvSpPr>
        <p:spPr bwMode="auto">
          <a:xfrm rot="10800000" flipH="1">
            <a:off x="6076950" y="3430588"/>
            <a:ext cx="423863" cy="365125"/>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25614" name="Line 26"/>
          <p:cNvSpPr>
            <a:spLocks noChangeShapeType="1"/>
          </p:cNvSpPr>
          <p:nvPr/>
        </p:nvSpPr>
        <p:spPr bwMode="auto">
          <a:xfrm>
            <a:off x="6592888" y="4325938"/>
            <a:ext cx="477837" cy="0"/>
          </a:xfrm>
          <a:prstGeom prst="line">
            <a:avLst/>
          </a:prstGeom>
          <a:noFill/>
          <a:ln w="6350">
            <a:solidFill>
              <a:srgbClr val="FF0000"/>
            </a:solidFill>
            <a:round/>
            <a:headEnd type="stealth" w="lg" len="lg"/>
            <a:tailEnd type="stealth" w="lg" len="lg"/>
          </a:ln>
          <a:extLst>
            <a:ext uri="{909E8E84-426E-40dd-AFC4-6F175D3DCCD1}">
              <a14:hiddenFill xmlns="" xmlns:a14="http://schemas.microsoft.com/office/drawing/2010/main">
                <a:noFill/>
              </a14:hiddenFill>
            </a:ext>
          </a:extLst>
        </p:spPr>
        <p:txBody>
          <a:bodyPr lIns="0" tIns="0" rIns="0" bIns="0"/>
          <a:lstStyle/>
          <a:p>
            <a:endParaRPr lang="en-US"/>
          </a:p>
        </p:txBody>
      </p:sp>
      <p:sp>
        <p:nvSpPr>
          <p:cNvPr id="25615" name="Line 27"/>
          <p:cNvSpPr>
            <a:spLocks noChangeShapeType="1"/>
          </p:cNvSpPr>
          <p:nvPr/>
        </p:nvSpPr>
        <p:spPr bwMode="auto">
          <a:xfrm rot="10800000" flipH="1">
            <a:off x="5114925" y="1427163"/>
            <a:ext cx="4763" cy="461962"/>
          </a:xfrm>
          <a:prstGeom prst="line">
            <a:avLst/>
          </a:prstGeom>
          <a:noFill/>
          <a:ln w="6350">
            <a:solidFill>
              <a:srgbClr val="FF0000"/>
            </a:solidFill>
            <a:round/>
            <a:headEnd/>
            <a:tailEnd type="stealth" w="lg" len="lg"/>
          </a:ln>
          <a:extLst>
            <a:ext uri="{909E8E84-426E-40dd-AFC4-6F175D3DCCD1}">
              <a14:hiddenFill xmlns="" xmlns:a14="http://schemas.microsoft.com/office/drawing/2010/main">
                <a:noFill/>
              </a14:hiddenFill>
            </a:ext>
          </a:extLst>
        </p:spPr>
        <p:txBody>
          <a:bodyPr lIns="0" tIns="0" rIns="0" bIns="0"/>
          <a:lstStyle/>
          <a:p>
            <a:endParaRPr lang="en-US"/>
          </a:p>
        </p:txBody>
      </p:sp>
      <p:sp>
        <p:nvSpPr>
          <p:cNvPr id="25616" name="Line 28"/>
          <p:cNvSpPr>
            <a:spLocks noChangeShapeType="1"/>
          </p:cNvSpPr>
          <p:nvPr/>
        </p:nvSpPr>
        <p:spPr bwMode="auto">
          <a:xfrm rot="10800000" flipH="1">
            <a:off x="8456613" y="1422400"/>
            <a:ext cx="3175" cy="465138"/>
          </a:xfrm>
          <a:prstGeom prst="line">
            <a:avLst/>
          </a:prstGeom>
          <a:noFill/>
          <a:ln w="6350">
            <a:solidFill>
              <a:srgbClr val="FF0000"/>
            </a:solidFill>
            <a:round/>
            <a:headEnd/>
            <a:tailEnd type="stealth" w="lg" len="lg"/>
          </a:ln>
          <a:extLst>
            <a:ext uri="{909E8E84-426E-40dd-AFC4-6F175D3DCCD1}">
              <a14:hiddenFill xmlns="" xmlns:a14="http://schemas.microsoft.com/office/drawing/2010/main">
                <a:noFill/>
              </a14:hiddenFill>
            </a:ext>
          </a:extLst>
        </p:spPr>
        <p:txBody>
          <a:bodyPr lIns="0" tIns="0" rIns="0" bIns="0"/>
          <a:lstStyle/>
          <a:p>
            <a:endParaRPr lang="en-US"/>
          </a:p>
        </p:txBody>
      </p:sp>
      <p:sp>
        <p:nvSpPr>
          <p:cNvPr id="25617" name="Line 29"/>
          <p:cNvSpPr>
            <a:spLocks noChangeShapeType="1"/>
          </p:cNvSpPr>
          <p:nvPr/>
        </p:nvSpPr>
        <p:spPr bwMode="auto">
          <a:xfrm rot="10800000" flipH="1">
            <a:off x="6784975" y="2071688"/>
            <a:ext cx="3175" cy="463550"/>
          </a:xfrm>
          <a:prstGeom prst="line">
            <a:avLst/>
          </a:prstGeom>
          <a:noFill/>
          <a:ln w="6350">
            <a:solidFill>
              <a:srgbClr val="FF0000"/>
            </a:solidFill>
            <a:round/>
            <a:headEnd type="stealth" w="lg" len="lg"/>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25618" name="Line 30"/>
          <p:cNvSpPr>
            <a:spLocks noChangeShapeType="1"/>
          </p:cNvSpPr>
          <p:nvPr/>
        </p:nvSpPr>
        <p:spPr bwMode="auto">
          <a:xfrm rot="10800000" flipH="1">
            <a:off x="5964238" y="3265488"/>
            <a:ext cx="358775" cy="357187"/>
          </a:xfrm>
          <a:prstGeom prst="line">
            <a:avLst/>
          </a:prstGeom>
          <a:noFill/>
          <a:ln w="6350">
            <a:solidFill>
              <a:srgbClr val="FF0000"/>
            </a:solidFill>
            <a:round/>
            <a:headEnd/>
            <a:tailEnd type="stealth" w="lg" len="lg"/>
          </a:ln>
          <a:extLst>
            <a:ext uri="{909E8E84-426E-40dd-AFC4-6F175D3DCCD1}">
              <a14:hiddenFill xmlns="" xmlns:a14="http://schemas.microsoft.com/office/drawing/2010/main">
                <a:noFill/>
              </a14:hiddenFill>
            </a:ext>
          </a:extLst>
        </p:spPr>
        <p:txBody>
          <a:bodyPr lIns="0" tIns="0" rIns="0" bIns="0"/>
          <a:lstStyle/>
          <a:p>
            <a:endParaRPr lang="en-US"/>
          </a:p>
        </p:txBody>
      </p:sp>
      <p:sp>
        <p:nvSpPr>
          <p:cNvPr id="25619" name="Line 31"/>
          <p:cNvSpPr>
            <a:spLocks noChangeShapeType="1"/>
          </p:cNvSpPr>
          <p:nvPr/>
        </p:nvSpPr>
        <p:spPr bwMode="auto">
          <a:xfrm>
            <a:off x="7223125" y="3397250"/>
            <a:ext cx="331788" cy="250825"/>
          </a:xfrm>
          <a:prstGeom prst="line">
            <a:avLst/>
          </a:prstGeom>
          <a:noFill/>
          <a:ln w="6350">
            <a:solidFill>
              <a:srgbClr val="FF0000"/>
            </a:solidFill>
            <a:round/>
            <a:headEnd/>
            <a:tailEnd type="stealth" w="lg" len="lg"/>
          </a:ln>
          <a:extLst>
            <a:ext uri="{909E8E84-426E-40dd-AFC4-6F175D3DCCD1}">
              <a14:hiddenFill xmlns="" xmlns:a14="http://schemas.microsoft.com/office/drawing/2010/main">
                <a:noFill/>
              </a14:hiddenFill>
            </a:ext>
          </a:extLst>
        </p:spPr>
        <p:txBody>
          <a:bodyPr lIns="0" tIns="0" rIns="0" bIns="0"/>
          <a:lstStyle/>
          <a:p>
            <a:endParaRPr lang="en-US"/>
          </a:p>
        </p:txBody>
      </p:sp>
      <p:sp>
        <p:nvSpPr>
          <p:cNvPr id="25620" name="Line 32"/>
          <p:cNvSpPr>
            <a:spLocks noChangeShapeType="1"/>
          </p:cNvSpPr>
          <p:nvPr/>
        </p:nvSpPr>
        <p:spPr bwMode="auto">
          <a:xfrm>
            <a:off x="5953125" y="1735138"/>
            <a:ext cx="4778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25621" name="Line 33"/>
          <p:cNvSpPr>
            <a:spLocks noChangeShapeType="1"/>
          </p:cNvSpPr>
          <p:nvPr/>
        </p:nvSpPr>
        <p:spPr bwMode="auto">
          <a:xfrm>
            <a:off x="7151688" y="1724025"/>
            <a:ext cx="474662"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25622" name="Rectangle 34"/>
          <p:cNvSpPr>
            <a:spLocks/>
          </p:cNvSpPr>
          <p:nvPr/>
        </p:nvSpPr>
        <p:spPr bwMode="auto">
          <a:xfrm>
            <a:off x="130175" y="6265863"/>
            <a:ext cx="8569325"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40638" bIns="0">
            <a:spAutoFit/>
          </a:bodyPr>
          <a:lstStyle/>
          <a:p>
            <a:pPr marL="39688" eaLnBrk="0" hangingPunct="0"/>
            <a:r>
              <a:rPr lang="en-US" i="1">
                <a:solidFill>
                  <a:srgbClr val="FF0000"/>
                </a:solidFill>
                <a:cs typeface="Times New Roman" charset="0"/>
                <a:sym typeface="Times New Roman" charset="0"/>
              </a:rPr>
              <a:t>Absorption spectrum of CO2 was measured by John Tyndall in 1863</a:t>
            </a:r>
          </a:p>
        </p:txBody>
      </p:sp>
      <p:sp>
        <p:nvSpPr>
          <p:cNvPr id="38" name="Line 26"/>
          <p:cNvSpPr>
            <a:spLocks noChangeShapeType="1"/>
          </p:cNvSpPr>
          <p:nvPr/>
        </p:nvSpPr>
        <p:spPr bwMode="auto">
          <a:xfrm>
            <a:off x="7148513" y="1307162"/>
            <a:ext cx="477837" cy="0"/>
          </a:xfrm>
          <a:prstGeom prst="line">
            <a:avLst/>
          </a:prstGeom>
          <a:noFill/>
          <a:ln w="6350">
            <a:solidFill>
              <a:srgbClr val="FF0000"/>
            </a:solidFill>
            <a:round/>
            <a:headEnd type="stealth" w="lg" len="lg"/>
            <a:tailEnd type="stealth" w="lg" len="lg"/>
          </a:ln>
          <a:extLst>
            <a:ext uri="{909E8E84-426E-40dd-AFC4-6F175D3DCCD1}">
              <a14:hiddenFill xmlns="" xmlns:a14="http://schemas.microsoft.com/office/drawing/2010/main">
                <a:noFill/>
              </a14:hiddenFill>
            </a:ext>
          </a:extLst>
        </p:spPr>
        <p:txBody>
          <a:bodyPr lIns="0" tIns="0" rIns="0" bIns="0"/>
          <a:lstStyle/>
          <a:p>
            <a:endParaRPr lang="en-US"/>
          </a:p>
        </p:txBody>
      </p:sp>
      <p:sp>
        <p:nvSpPr>
          <p:cNvPr id="39" name="Line 26"/>
          <p:cNvSpPr>
            <a:spLocks noChangeShapeType="1"/>
          </p:cNvSpPr>
          <p:nvPr/>
        </p:nvSpPr>
        <p:spPr bwMode="auto">
          <a:xfrm>
            <a:off x="5975350" y="1304925"/>
            <a:ext cx="477837" cy="0"/>
          </a:xfrm>
          <a:prstGeom prst="line">
            <a:avLst/>
          </a:prstGeom>
          <a:noFill/>
          <a:ln w="6350">
            <a:solidFill>
              <a:srgbClr val="FF0000"/>
            </a:solidFill>
            <a:round/>
            <a:headEnd type="stealth" w="lg" len="lg"/>
            <a:tailEnd type="stealth" w="lg" len="lg"/>
          </a:ln>
          <a:extLst>
            <a:ext uri="{909E8E84-426E-40dd-AFC4-6F175D3DCCD1}">
              <a14:hiddenFill xmlns="" xmlns:a14="http://schemas.microsoft.com/office/drawing/2010/main">
                <a:noFill/>
              </a14:hiddenFill>
            </a:ext>
          </a:extLst>
        </p:spPr>
        <p:txBody>
          <a:bodyPr lIns="0" tIns="0" rIns="0" bIns="0"/>
          <a:lstStyle/>
          <a:p>
            <a:endParaRPr lang="en-US"/>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7" descr="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effectLst>
            <a:outerShdw blurRad="50800" dist="38099" dir="2700000" algn="ctr" rotWithShape="0">
              <a:schemeClr val="bg2">
                <a:alpha val="42999"/>
              </a:schemeClr>
            </a:outerShdw>
          </a:effectLst>
        </p:spPr>
        <p:txBody>
          <a:bodyPr rIns="116994"/>
          <a:lstStyle/>
          <a:p>
            <a:pPr marL="39688" eaLnBrk="1" hangingPunct="1">
              <a:defRPr/>
            </a:pPr>
            <a:r>
              <a:rPr lang="en-US" sz="6600" dirty="0">
                <a:latin typeface="Arial Rounded MT Bold"/>
                <a:ea typeface="ＭＳ Ｐゴシック" charset="0"/>
                <a:cs typeface="Arial Rounded MT Bold"/>
                <a:sym typeface="Comic Sans MS" charset="0"/>
              </a:rPr>
              <a:t>Common Sense</a:t>
            </a:r>
          </a:p>
        </p:txBody>
      </p:sp>
      <p:sp>
        <p:nvSpPr>
          <p:cNvPr id="41986" name="Rectangle 2"/>
          <p:cNvSpPr>
            <a:spLocks noGrp="1" noChangeArrowheads="1"/>
          </p:cNvSpPr>
          <p:nvPr>
            <p:ph type="body" idx="1"/>
          </p:nvPr>
        </p:nvSpPr>
        <p:spPr>
          <a:xfrm>
            <a:off x="5337175" y="1152525"/>
            <a:ext cx="3806825" cy="5705475"/>
          </a:xfrm>
        </p:spPr>
        <p:txBody>
          <a:bodyPr rIns="116994"/>
          <a:lstStyle/>
          <a:p>
            <a:pPr eaLnBrk="1" hangingPunct="1">
              <a:buClr>
                <a:srgbClr val="000000"/>
              </a:buClr>
            </a:pPr>
            <a:r>
              <a:rPr lang="en-US" dirty="0">
                <a:latin typeface="News Gothic MT" charset="0"/>
                <a:ea typeface="ＭＳ Ｐゴシック" charset="0"/>
                <a:cs typeface="ＭＳ Ｐゴシック" charset="0"/>
              </a:rPr>
              <a:t>Doubling CO</a:t>
            </a:r>
            <a:r>
              <a:rPr lang="en-US" baseline="-20000" dirty="0">
                <a:latin typeface="News Gothic MT" charset="0"/>
                <a:ea typeface="ＭＳ Ｐゴシック" charset="0"/>
                <a:cs typeface="ＭＳ Ｐゴシック" charset="0"/>
              </a:rPr>
              <a:t>2</a:t>
            </a:r>
            <a:r>
              <a:rPr lang="en-US" dirty="0">
                <a:latin typeface="News Gothic MT" charset="0"/>
                <a:ea typeface="ＭＳ Ｐゴシック" charset="0"/>
                <a:cs typeface="ＭＳ Ｐゴシック" charset="0"/>
              </a:rPr>
              <a:t> would add </a:t>
            </a:r>
            <a:r>
              <a:rPr lang="en-US" dirty="0">
                <a:solidFill>
                  <a:srgbClr val="FF0000"/>
                </a:solidFill>
                <a:latin typeface="News Gothic MT" charset="0"/>
                <a:ea typeface="ＭＳ Ｐゴシック" charset="0"/>
                <a:cs typeface="ＭＳ Ｐゴシック" charset="0"/>
              </a:rPr>
              <a:t>4 watts to every square meter</a:t>
            </a:r>
            <a:r>
              <a:rPr lang="en-US" dirty="0">
                <a:latin typeface="News Gothic MT" charset="0"/>
                <a:ea typeface="ＭＳ Ｐゴシック" charset="0"/>
                <a:cs typeface="ＭＳ Ｐゴシック" charset="0"/>
              </a:rPr>
              <a:t> </a:t>
            </a:r>
            <a:r>
              <a:rPr lang="en-US">
                <a:latin typeface="News Gothic MT" charset="0"/>
                <a:ea typeface="ＭＳ Ｐゴシック" charset="0"/>
                <a:cs typeface="ＭＳ Ｐゴシック" charset="0"/>
              </a:rPr>
              <a:t>of </a:t>
            </a:r>
            <a:r>
              <a:rPr lang="en-US" smtClean="0">
                <a:latin typeface="News Gothic MT" charset="0"/>
                <a:ea typeface="ＭＳ Ｐゴシック" charset="0"/>
                <a:cs typeface="ＭＳ Ｐゴシック" charset="0"/>
              </a:rPr>
              <a:t>the </a:t>
            </a:r>
            <a:r>
              <a:rPr lang="en-US" dirty="0">
                <a:latin typeface="News Gothic MT" charset="0"/>
                <a:ea typeface="ＭＳ Ｐゴシック" charset="0"/>
                <a:cs typeface="ＭＳ Ｐゴシック" charset="0"/>
              </a:rPr>
              <a:t>Earth</a:t>
            </a:r>
            <a:r>
              <a:rPr lang="en-US">
                <a:latin typeface="News Gothic MT" charset="0"/>
                <a:ea typeface="ＭＳ Ｐゴシック" charset="0"/>
                <a:cs typeface="ＭＳ Ｐゴシック" charset="0"/>
              </a:rPr>
              <a:t>, </a:t>
            </a:r>
            <a:r>
              <a:rPr lang="en-US" smtClean="0">
                <a:solidFill>
                  <a:srgbClr val="FF0000"/>
                </a:solidFill>
                <a:latin typeface="News Gothic MT" charset="0"/>
                <a:ea typeface="ＭＳ Ｐゴシック" charset="0"/>
                <a:cs typeface="ＭＳ Ｐゴシック" charset="0"/>
              </a:rPr>
              <a:t>24/7/365</a:t>
            </a:r>
            <a:endParaRPr lang="en-US" dirty="0">
              <a:latin typeface="News Gothic MT" charset="0"/>
              <a:ea typeface="ＭＳ Ｐゴシック" charset="0"/>
              <a:cs typeface="ＭＳ Ｐゴシック" charset="0"/>
            </a:endParaRPr>
          </a:p>
          <a:p>
            <a:pPr eaLnBrk="1" hangingPunct="1">
              <a:buClr>
                <a:srgbClr val="000000"/>
              </a:buClr>
            </a:pPr>
            <a:r>
              <a:rPr lang="en-US" dirty="0">
                <a:latin typeface="News Gothic MT" charset="0"/>
                <a:ea typeface="ＭＳ Ｐゴシック" charset="0"/>
                <a:cs typeface="ＭＳ Ｐゴシック" charset="0"/>
              </a:rPr>
              <a:t>Doing that would make the surface </a:t>
            </a:r>
            <a:r>
              <a:rPr lang="en-US" dirty="0">
                <a:solidFill>
                  <a:srgbClr val="FF0000"/>
                </a:solidFill>
                <a:latin typeface="News Gothic MT" charset="0"/>
                <a:ea typeface="ＭＳ Ｐゴシック" charset="0"/>
                <a:cs typeface="ＭＳ Ｐゴシック" charset="0"/>
              </a:rPr>
              <a:t>warmer</a:t>
            </a:r>
            <a:endParaRPr lang="en-US" dirty="0">
              <a:latin typeface="News Gothic MT" charset="0"/>
              <a:ea typeface="ＭＳ Ｐゴシック" charset="0"/>
              <a:cs typeface="ＭＳ Ｐゴシック" charset="0"/>
            </a:endParaRPr>
          </a:p>
          <a:p>
            <a:pPr eaLnBrk="1" hangingPunct="1">
              <a:buClr>
                <a:srgbClr val="000000"/>
              </a:buClr>
            </a:pPr>
            <a:r>
              <a:rPr lang="en-US" dirty="0">
                <a:latin typeface="News Gothic MT" charset="0"/>
                <a:ea typeface="ＭＳ Ｐゴシック" charset="0"/>
                <a:cs typeface="ＭＳ Ｐゴシック" charset="0"/>
              </a:rPr>
              <a:t>This was known before light bulbs were invented!</a:t>
            </a:r>
          </a:p>
        </p:txBody>
      </p:sp>
      <p:grpSp>
        <p:nvGrpSpPr>
          <p:cNvPr id="28675" name="Group 6"/>
          <p:cNvGrpSpPr>
            <a:grpSpLocks/>
          </p:cNvGrpSpPr>
          <p:nvPr/>
        </p:nvGrpSpPr>
        <p:grpSpPr bwMode="auto">
          <a:xfrm>
            <a:off x="152400" y="965200"/>
            <a:ext cx="5124450" cy="5359400"/>
            <a:chOff x="152400" y="830263"/>
            <a:chExt cx="5124450" cy="5359400"/>
          </a:xfrm>
        </p:grpSpPr>
        <p:grpSp>
          <p:nvGrpSpPr>
            <p:cNvPr id="28681" name="Group 3"/>
            <p:cNvGrpSpPr>
              <a:grpSpLocks/>
            </p:cNvGrpSpPr>
            <p:nvPr/>
          </p:nvGrpSpPr>
          <p:grpSpPr bwMode="auto">
            <a:xfrm>
              <a:off x="152400" y="1036638"/>
              <a:ext cx="5124450" cy="5153025"/>
              <a:chOff x="152400" y="1036638"/>
              <a:chExt cx="5124450" cy="5153025"/>
            </a:xfrm>
          </p:grpSpPr>
          <p:sp>
            <p:nvSpPr>
              <p:cNvPr id="28683" name="Rectangle 2"/>
              <p:cNvSpPr>
                <a:spLocks noChangeArrowheads="1"/>
              </p:cNvSpPr>
              <p:nvPr/>
            </p:nvSpPr>
            <p:spPr bwMode="auto">
              <a:xfrm>
                <a:off x="228600" y="1143000"/>
                <a:ext cx="4495800" cy="4876800"/>
              </a:xfrm>
              <a:prstGeom prst="rect">
                <a:avLst/>
              </a:prstGeom>
              <a:solidFill>
                <a:schemeClr val="accent1"/>
              </a:solidFill>
              <a:ln w="9525">
                <a:solidFill>
                  <a:schemeClr val="tx1"/>
                </a:solidFill>
                <a:round/>
                <a:headEnd/>
                <a:tailEnd/>
              </a:ln>
            </p:spPr>
            <p:txBody>
              <a:bodyPr/>
              <a:lstStyle/>
              <a:p>
                <a:endParaRPr lang="en-US"/>
              </a:p>
            </p:txBody>
          </p:sp>
          <p:sp>
            <p:nvSpPr>
              <p:cNvPr id="28684" name="Rectangle 4"/>
              <p:cNvSpPr>
                <a:spLocks/>
              </p:cNvSpPr>
              <p:nvPr/>
            </p:nvSpPr>
            <p:spPr bwMode="auto">
              <a:xfrm>
                <a:off x="855663" y="1708150"/>
                <a:ext cx="9588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40638" bIns="0">
                <a:spAutoFit/>
              </a:bodyPr>
              <a:lstStyle/>
              <a:p>
                <a:pPr marL="39688"/>
                <a:r>
                  <a:rPr lang="en-US">
                    <a:solidFill>
                      <a:srgbClr val="FF0000"/>
                    </a:solidFill>
                    <a:cs typeface="Times New Roman" charset="0"/>
                    <a:sym typeface="Times New Roman" charset="0"/>
                  </a:rPr>
                  <a:t>4 Watts</a:t>
                </a:r>
              </a:p>
            </p:txBody>
          </p:sp>
          <p:pic>
            <p:nvPicPr>
              <p:cNvPr id="28685" name="Picture 8"/>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36638"/>
                <a:ext cx="5124450" cy="311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28686" name="Picture 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4063" y="1036638"/>
                <a:ext cx="295275" cy="5153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28687" name="Rectangle 10"/>
              <p:cNvSpPr>
                <a:spLocks/>
              </p:cNvSpPr>
              <p:nvPr/>
            </p:nvSpPr>
            <p:spPr bwMode="auto">
              <a:xfrm>
                <a:off x="4465638" y="3224213"/>
                <a:ext cx="51117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40638" bIns="0">
                <a:spAutoFit/>
              </a:bodyPr>
              <a:lstStyle/>
              <a:p>
                <a:pPr marL="39688"/>
                <a:r>
                  <a:rPr lang="en-US">
                    <a:solidFill>
                      <a:srgbClr val="FF0606"/>
                    </a:solidFill>
                    <a:cs typeface="Times New Roman" charset="0"/>
                    <a:sym typeface="Times New Roman" charset="0"/>
                  </a:rPr>
                  <a:t>1 m</a:t>
                </a:r>
              </a:p>
            </p:txBody>
          </p:sp>
          <p:pic>
            <p:nvPicPr>
              <p:cNvPr id="28688"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2438400"/>
                <a:ext cx="2217082" cy="22170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8682" name="Rectangle 11"/>
            <p:cNvSpPr>
              <a:spLocks/>
            </p:cNvSpPr>
            <p:nvPr/>
          </p:nvSpPr>
          <p:spPr bwMode="auto">
            <a:xfrm>
              <a:off x="2428875" y="830263"/>
              <a:ext cx="511175"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40638" bIns="0">
              <a:spAutoFit/>
            </a:bodyPr>
            <a:lstStyle/>
            <a:p>
              <a:pPr marL="39688"/>
              <a:r>
                <a:rPr lang="en-US">
                  <a:solidFill>
                    <a:srgbClr val="FF0606"/>
                  </a:solidFill>
                  <a:cs typeface="Times New Roman" charset="0"/>
                  <a:sym typeface="Times New Roman" charset="0"/>
                </a:rPr>
                <a:t>1 m</a:t>
              </a:r>
            </a:p>
          </p:txBody>
        </p:sp>
      </p:grpSp>
      <p:grpSp>
        <p:nvGrpSpPr>
          <p:cNvPr id="8" name="Group 7"/>
          <p:cNvGrpSpPr>
            <a:grpSpLocks/>
          </p:cNvGrpSpPr>
          <p:nvPr/>
        </p:nvGrpSpPr>
        <p:grpSpPr bwMode="auto">
          <a:xfrm>
            <a:off x="0" y="990600"/>
            <a:ext cx="5334000" cy="5257800"/>
            <a:chOff x="3657600" y="0"/>
            <a:chExt cx="5334000" cy="5257800"/>
          </a:xfrm>
        </p:grpSpPr>
        <p:sp>
          <p:nvSpPr>
            <p:cNvPr id="28677" name="Rectangle 4"/>
            <p:cNvSpPr>
              <a:spLocks noChangeArrowheads="1"/>
            </p:cNvSpPr>
            <p:nvPr/>
          </p:nvSpPr>
          <p:spPr bwMode="auto">
            <a:xfrm>
              <a:off x="3657600" y="0"/>
              <a:ext cx="5334000" cy="5257800"/>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nvGrpSpPr>
            <p:cNvPr id="28678" name="Group 5"/>
            <p:cNvGrpSpPr>
              <a:grpSpLocks/>
            </p:cNvGrpSpPr>
            <p:nvPr/>
          </p:nvGrpSpPr>
          <p:grpSpPr bwMode="auto">
            <a:xfrm>
              <a:off x="4648200" y="533400"/>
              <a:ext cx="3857625" cy="4552950"/>
              <a:chOff x="0" y="0"/>
              <a:chExt cx="3456" cy="4079"/>
            </a:xfrm>
          </p:grpSpPr>
          <p:sp>
            <p:nvSpPr>
              <p:cNvPr id="28679" name="Rectangle 7"/>
              <p:cNvSpPr>
                <a:spLocks/>
              </p:cNvSpPr>
              <p:nvPr/>
            </p:nvSpPr>
            <p:spPr bwMode="auto">
              <a:xfrm>
                <a:off x="0" y="3719"/>
                <a:ext cx="3456" cy="3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57799" bIns="0"/>
              <a:lstStyle/>
              <a:p>
                <a:pPr marL="39688"/>
                <a:r>
                  <a:rPr lang="en-US" b="1" i="1">
                    <a:solidFill>
                      <a:srgbClr val="2D2DB9"/>
                    </a:solidFill>
                    <a:cs typeface="Times New Roman" charset="0"/>
                    <a:sym typeface="Times New Roman" charset="0"/>
                  </a:rPr>
                  <a:t>John Tyndall, January 1863</a:t>
                </a:r>
              </a:p>
            </p:txBody>
          </p:sp>
          <p:pic>
            <p:nvPicPr>
              <p:cNvPr id="28680"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 y="0"/>
                <a:ext cx="2559" cy="3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198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198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198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ChangeArrowheads="1"/>
          </p:cNvSpPr>
          <p:nvPr>
            <p:ph type="title"/>
          </p:nvPr>
        </p:nvSpPr>
        <p:spPr>
          <a:xfrm>
            <a:off x="303213" y="30163"/>
            <a:ext cx="8537575" cy="817562"/>
          </a:xfrm>
          <a:effectLst>
            <a:outerShdw blurRad="50800" dist="38099" dir="2700000" algn="ctr" rotWithShape="0">
              <a:schemeClr val="bg2">
                <a:alpha val="42999"/>
              </a:schemeClr>
            </a:outerShdw>
          </a:effectLst>
        </p:spPr>
        <p:txBody>
          <a:bodyPr rIns="116994"/>
          <a:lstStyle/>
          <a:p>
            <a:pPr marL="39688" eaLnBrk="1" hangingPunct="1">
              <a:defRPr/>
            </a:pPr>
            <a:r>
              <a:rPr lang="en-US" sz="6000" dirty="0">
                <a:ea typeface="ＭＳ Ｐゴシック" charset="0"/>
                <a:cs typeface="ＭＳ Ｐゴシック" charset="0"/>
                <a:sym typeface="Comic Sans MS" charset="0"/>
              </a:rPr>
              <a:t>Common Myth #1</a:t>
            </a:r>
          </a:p>
        </p:txBody>
      </p:sp>
      <p:sp>
        <p:nvSpPr>
          <p:cNvPr id="36866" name="Rectangle 2"/>
          <p:cNvSpPr>
            <a:spLocks noGrp="1" noChangeArrowheads="1"/>
          </p:cNvSpPr>
          <p:nvPr>
            <p:ph type="body" idx="1"/>
          </p:nvPr>
        </p:nvSpPr>
        <p:spPr>
          <a:xfrm>
            <a:off x="677863" y="847725"/>
            <a:ext cx="8275637" cy="1133475"/>
          </a:xfrm>
        </p:spPr>
        <p:txBody>
          <a:bodyPr rIns="116994"/>
          <a:lstStyle/>
          <a:p>
            <a:pPr marL="573088" indent="-533400" eaLnBrk="1" hangingPunct="1">
              <a:buFontTx/>
              <a:buNone/>
            </a:pPr>
            <a:r>
              <a:rPr lang="ja-JP" altLang="en-US" dirty="0" smtClean="0">
                <a:latin typeface="News Gothic MT" charset="0"/>
                <a:ea typeface="ＭＳ Ｐゴシック" charset="0"/>
                <a:cs typeface="ＭＳ Ｐゴシック" charset="0"/>
              </a:rPr>
              <a:t>“</a:t>
            </a:r>
            <a:r>
              <a:rPr lang="en-US" altLang="ja-JP" dirty="0" smtClean="0">
                <a:latin typeface="News Gothic MT" charset="0"/>
                <a:ea typeface="ＭＳ Ｐゴシック" charset="0"/>
                <a:cs typeface="ＭＳ Ｐゴシック" charset="0"/>
              </a:rPr>
              <a:t>Scientists expect a warmer future because </a:t>
            </a:r>
            <a:r>
              <a:rPr lang="en-US" altLang="ja-JP" dirty="0">
                <a:latin typeface="News Gothic MT" charset="0"/>
                <a:ea typeface="ＭＳ Ｐゴシック" charset="0"/>
                <a:cs typeface="ＭＳ Ｐゴシック" charset="0"/>
              </a:rPr>
              <a:t>it</a:t>
            </a:r>
            <a:r>
              <a:rPr lang="ja-JP" altLang="en-US" dirty="0">
                <a:latin typeface="News Gothic MT" charset="0"/>
                <a:ea typeface="ＭＳ Ｐゴシック" charset="0"/>
                <a:cs typeface="ＭＳ Ｐゴシック" charset="0"/>
              </a:rPr>
              <a:t>’</a:t>
            </a:r>
            <a:r>
              <a:rPr lang="en-US" altLang="ja-JP" dirty="0">
                <a:latin typeface="News Gothic MT" charset="0"/>
                <a:ea typeface="ＭＳ Ｐゴシック" charset="0"/>
                <a:cs typeface="ＭＳ Ｐゴシック" charset="0"/>
              </a:rPr>
              <a:t>s been warming up recently</a:t>
            </a:r>
            <a:r>
              <a:rPr lang="ja-JP" altLang="en-US" dirty="0">
                <a:latin typeface="News Gothic MT" charset="0"/>
                <a:ea typeface="ＭＳ Ｐゴシック" charset="0"/>
                <a:cs typeface="ＭＳ Ｐゴシック" charset="0"/>
              </a:rPr>
              <a:t>”</a:t>
            </a:r>
            <a:endParaRPr lang="en-US" dirty="0">
              <a:latin typeface="News Gothic MT" charset="0"/>
              <a:ea typeface="ＭＳ Ｐゴシック" charset="0"/>
              <a:cs typeface="ＭＳ Ｐゴシック" charset="0"/>
            </a:endParaRPr>
          </a:p>
        </p:txBody>
      </p:sp>
      <p:pic>
        <p:nvPicPr>
          <p:cNvPr id="43012" name="Picture 4"/>
          <p:cNvPicPr>
            <a:picLocks noChangeArrowheads="1"/>
          </p:cNvPicPr>
          <p:nvPr/>
        </p:nvPicPr>
        <p:blipFill>
          <a:blip r:embed="rId2">
            <a:extLst>
              <a:ext uri="{28A0092B-C50C-407E-A947-70E740481C1C}">
                <a14:useLocalDpi xmlns:a14="http://schemas.microsoft.com/office/drawing/2010/main" val="0"/>
              </a:ext>
            </a:extLst>
          </a:blip>
          <a:srcRect l="16695" t="28474" r="24451" b="46446"/>
          <a:stretch>
            <a:fillRect/>
          </a:stretch>
        </p:blipFill>
        <p:spPr bwMode="auto">
          <a:xfrm>
            <a:off x="990600" y="2057400"/>
            <a:ext cx="70866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9"/>
          <p:cNvGrpSpPr>
            <a:grpSpLocks/>
          </p:cNvGrpSpPr>
          <p:nvPr/>
        </p:nvGrpSpPr>
        <p:grpSpPr bwMode="auto">
          <a:xfrm>
            <a:off x="381000" y="1828800"/>
            <a:ext cx="8763000" cy="4876800"/>
            <a:chOff x="228600" y="1752600"/>
            <a:chExt cx="8763000" cy="4876800"/>
          </a:xfrm>
        </p:grpSpPr>
        <p:pic>
          <p:nvPicPr>
            <p:cNvPr id="36869"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828800"/>
              <a:ext cx="45720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30" name="Rectangle 8"/>
            <p:cNvSpPr>
              <a:spLocks/>
            </p:cNvSpPr>
            <p:nvPr/>
          </p:nvSpPr>
          <p:spPr bwMode="auto">
            <a:xfrm>
              <a:off x="4953000" y="1752600"/>
              <a:ext cx="40386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40638" bIns="0"/>
            <a:lstStyle/>
            <a:p>
              <a:pPr marL="573088" indent="-533400">
                <a:spcBef>
                  <a:spcPts val="1175"/>
                </a:spcBef>
                <a:defRPr/>
              </a:pPr>
              <a:r>
                <a:rPr lang="en-US" sz="4000" b="1" dirty="0">
                  <a:solidFill>
                    <a:srgbClr val="FF0000"/>
                  </a:solidFill>
                  <a:latin typeface="+mn-lt"/>
                  <a:cs typeface="Comic Sans MS" charset="0"/>
                  <a:sym typeface="Comic Sans MS" charset="0"/>
                </a:rPr>
                <a:t>	</a:t>
              </a:r>
              <a:br>
                <a:rPr lang="en-US" sz="4000" b="1" dirty="0">
                  <a:solidFill>
                    <a:srgbClr val="FF0000"/>
                  </a:solidFill>
                  <a:latin typeface="+mn-lt"/>
                  <a:cs typeface="Comic Sans MS" charset="0"/>
                  <a:sym typeface="Comic Sans MS" charset="0"/>
                </a:rPr>
              </a:br>
              <a:r>
                <a:rPr lang="en-US" sz="5000" b="1" dirty="0">
                  <a:solidFill>
                    <a:srgbClr val="FF0000"/>
                  </a:solidFill>
                  <a:latin typeface="+mn-lt"/>
                  <a:cs typeface="Comic Sans MS" charset="0"/>
                  <a:sym typeface="Comic Sans MS" charset="0"/>
                </a:rPr>
                <a:t>WRONG!</a:t>
              </a:r>
              <a:r>
                <a:rPr lang="en-US" sz="4000" b="1" dirty="0">
                  <a:solidFill>
                    <a:srgbClr val="FF0000"/>
                  </a:solidFill>
                  <a:latin typeface="+mn-lt"/>
                  <a:cs typeface="Comic Sans MS" charset="0"/>
                  <a:sym typeface="Comic Sans MS" charset="0"/>
                </a:rPr>
                <a:t> </a:t>
              </a:r>
            </a:p>
            <a:p>
              <a:pPr marL="573088" indent="-533400">
                <a:spcBef>
                  <a:spcPts val="1175"/>
                </a:spcBef>
                <a:defRPr/>
              </a:pPr>
              <a:r>
                <a:rPr lang="en-US" sz="3600" b="1" dirty="0" smtClean="0">
                  <a:latin typeface="+mn-lt"/>
                  <a:cs typeface="Comic Sans MS" charset="0"/>
                  <a:sym typeface="Comic Sans MS" charset="0"/>
                </a:rPr>
                <a:t>It’s </a:t>
              </a:r>
              <a:r>
                <a:rPr lang="en-US" altLang="ja-JP" sz="3600" b="1" dirty="0" smtClean="0">
                  <a:latin typeface="+mn-lt"/>
                  <a:cs typeface="Comic Sans MS" charset="0"/>
                  <a:sym typeface="Comic Sans MS" charset="0"/>
                </a:rPr>
                <a:t>because </a:t>
              </a:r>
              <a:r>
                <a:rPr lang="en-US" altLang="ja-JP" sz="3600" b="1" dirty="0">
                  <a:latin typeface="+mn-lt"/>
                  <a:cs typeface="Comic Sans MS" charset="0"/>
                  <a:sym typeface="Comic Sans MS" charset="0"/>
                </a:rPr>
                <a:t>we know that when we add heat to things, they warm up</a:t>
              </a:r>
              <a:endParaRPr lang="en-US" altLang="ja-JP" sz="3600" b="1" dirty="0">
                <a:latin typeface="+mn-lt"/>
                <a:cs typeface="Comic Sans MS" charset="0"/>
                <a:sym typeface="Times New Roman" charset="0"/>
              </a:endParaRPr>
            </a:p>
            <a:p>
              <a:pPr marL="573088" indent="-533400">
                <a:spcBef>
                  <a:spcPts val="1175"/>
                </a:spcBef>
                <a:defRPr/>
              </a:pPr>
              <a:endParaRPr lang="en-US" sz="4000" dirty="0">
                <a:latin typeface="+mn-lt"/>
                <a:cs typeface="Comic Sans MS" charset="0"/>
                <a:sym typeface="Comic Sans MS" charset="0"/>
              </a:endParaRPr>
            </a:p>
            <a:p>
              <a:pPr marL="573088" indent="-533400">
                <a:spcBef>
                  <a:spcPts val="1175"/>
                </a:spcBef>
                <a:defRPr/>
              </a:pPr>
              <a:r>
                <a:rPr lang="en-US" sz="4000" dirty="0">
                  <a:latin typeface="+mn-lt"/>
                  <a:cs typeface="Comic Sans MS" charset="0"/>
                  <a:sym typeface="Comic Sans MS" charset="0"/>
                </a:rPr>
                <a:t> </a:t>
              </a:r>
            </a:p>
          </p:txBody>
        </p:sp>
      </p:grpSp>
    </p:spTree>
    <p:extLst>
      <p:ext uri="{BB962C8B-B14F-4D97-AF65-F5344CB8AC3E}">
        <p14:creationId xmlns:p14="http://schemas.microsoft.com/office/powerpoint/2010/main" val="18529853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3012"/>
                                        </p:tgtEl>
                                        <p:attrNameLst>
                                          <p:attrName>style.visibility</p:attrName>
                                        </p:attrNameLst>
                                      </p:cBhvr>
                                      <p:to>
                                        <p:strVal val="visible"/>
                                      </p:to>
                                    </p:set>
                                    <p:animEffect transition="in" filter="fade">
                                      <p:cBhvr>
                                        <p:cTn id="7" dur="2000"/>
                                        <p:tgtEl>
                                          <p:spTgt spid="430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xit" presetSubtype="0" fill="hold" nodeType="clickEffect">
                                  <p:stCondLst>
                                    <p:cond delay="0"/>
                                  </p:stCondLst>
                                  <p:childTnLst>
                                    <p:anim calcmode="lin" valueType="num">
                                      <p:cBhvr>
                                        <p:cTn id="11" dur="1000"/>
                                        <p:tgtEl>
                                          <p:spTgt spid="43012"/>
                                        </p:tgtEl>
                                        <p:attrNameLst>
                                          <p:attrName>ppt_w</p:attrName>
                                        </p:attrNameLst>
                                      </p:cBhvr>
                                      <p:tavLst>
                                        <p:tav tm="0">
                                          <p:val>
                                            <p:strVal val="ppt_w"/>
                                          </p:val>
                                        </p:tav>
                                        <p:tav tm="100000">
                                          <p:val>
                                            <p:fltVal val="0"/>
                                          </p:val>
                                        </p:tav>
                                      </p:tavLst>
                                    </p:anim>
                                    <p:anim calcmode="lin" valueType="num">
                                      <p:cBhvr>
                                        <p:cTn id="12" dur="1000"/>
                                        <p:tgtEl>
                                          <p:spTgt spid="43012"/>
                                        </p:tgtEl>
                                        <p:attrNameLst>
                                          <p:attrName>ppt_h</p:attrName>
                                        </p:attrNameLst>
                                      </p:cBhvr>
                                      <p:tavLst>
                                        <p:tav tm="0">
                                          <p:val>
                                            <p:strVal val="ppt_h"/>
                                          </p:val>
                                        </p:tav>
                                        <p:tav tm="100000">
                                          <p:val>
                                            <p:fltVal val="0"/>
                                          </p:val>
                                        </p:tav>
                                      </p:tavLst>
                                    </p:anim>
                                    <p:anim calcmode="lin" valueType="num">
                                      <p:cBhvr>
                                        <p:cTn id="13" dur="1000"/>
                                        <p:tgtEl>
                                          <p:spTgt spid="4301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4" dur="1000"/>
                                        <p:tgtEl>
                                          <p:spTgt spid="4301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5" dur="1" fill="hold">
                                          <p:stCondLst>
                                            <p:cond delay="999"/>
                                          </p:stCondLst>
                                        </p:cTn>
                                        <p:tgtEl>
                                          <p:spTgt spid="43012"/>
                                        </p:tgtEl>
                                        <p:attrNameLst>
                                          <p:attrName>style.visibility</p:attrName>
                                        </p:attrNameLst>
                                      </p:cBhvr>
                                      <p:to>
                                        <p:strVal val="hidden"/>
                                      </p:to>
                                    </p:set>
                                  </p:childTnLst>
                                </p:cTn>
                              </p:par>
                            </p:childTnLst>
                          </p:cTn>
                        </p:par>
                        <p:par>
                          <p:cTn id="16" fill="hold" nodeType="afterGroup">
                            <p:stCondLst>
                              <p:cond delay="1000"/>
                            </p:stCondLst>
                            <p:childTnLst>
                              <p:par>
                                <p:cTn id="17" presetID="37"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900" decel="100000" fill="hold"/>
                                        <p:tgtEl>
                                          <p:spTgt spid="2"/>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3800" y="152400"/>
            <a:ext cx="7378700" cy="6146800"/>
          </a:xfrm>
        </p:spPr>
        <p:txBody>
          <a:bodyPr/>
          <a:lstStyle/>
          <a:p>
            <a:pPr algn="l">
              <a:lnSpc>
                <a:spcPct val="130000"/>
              </a:lnSpc>
              <a:spcBef>
                <a:spcPts val="5400"/>
              </a:spcBef>
              <a:buFont typeface="+mj-lt"/>
              <a:buAutoNum type="arabicPeriod"/>
              <a:defRPr/>
            </a:pPr>
            <a:r>
              <a:rPr lang="en-US" sz="9600" dirty="0" smtClean="0">
                <a:solidFill>
                  <a:srgbClr val="7F7F7F"/>
                </a:solidFill>
                <a:effectLst>
                  <a:outerShdw blurRad="50800" dist="38100" dir="2700000" algn="tl" rotWithShape="0">
                    <a:prstClr val="black">
                      <a:alpha val="40000"/>
                    </a:prstClr>
                  </a:outerShdw>
                </a:effectLst>
                <a:latin typeface="Arial Rounded MT Bold"/>
                <a:cs typeface="Arial Rounded MT Bold"/>
              </a:rPr>
              <a:t> Simple</a:t>
            </a:r>
            <a:br>
              <a:rPr lang="en-US" sz="9600" dirty="0" smtClean="0">
                <a:solidFill>
                  <a:srgbClr val="7F7F7F"/>
                </a:solidFill>
                <a:effectLst>
                  <a:outerShdw blurRad="50800" dist="38100" dir="2700000" algn="tl" rotWithShape="0">
                    <a:prstClr val="black">
                      <a:alpha val="40000"/>
                    </a:prstClr>
                  </a:outerShdw>
                </a:effectLst>
                <a:latin typeface="Arial Rounded MT Bold"/>
                <a:cs typeface="Arial Rounded MT Bold"/>
              </a:rPr>
            </a:br>
            <a:r>
              <a:rPr lang="en-US" sz="9600" dirty="0" smtClean="0">
                <a:solidFill>
                  <a:srgbClr val="FF0000"/>
                </a:solidFill>
                <a:effectLst>
                  <a:outerShdw blurRad="50800" dist="38100" dir="2700000" algn="tl" rotWithShape="0">
                    <a:prstClr val="black">
                      <a:alpha val="40000"/>
                    </a:prstClr>
                  </a:outerShdw>
                </a:effectLst>
              </a:rPr>
              <a:t>2. Serious</a:t>
            </a:r>
            <a:br>
              <a:rPr lang="en-US" sz="9600" dirty="0" smtClean="0">
                <a:solidFill>
                  <a:srgbClr val="FF0000"/>
                </a:solidFill>
                <a:effectLst>
                  <a:outerShdw blurRad="50800" dist="38100" dir="2700000" algn="tl" rotWithShape="0">
                    <a:prstClr val="black">
                      <a:alpha val="40000"/>
                    </a:prstClr>
                  </a:outerShdw>
                </a:effectLst>
              </a:rPr>
            </a:br>
            <a:r>
              <a:rPr lang="en-US" sz="9600" dirty="0" smtClean="0">
                <a:solidFill>
                  <a:schemeClr val="tx1">
                    <a:lumMod val="50000"/>
                    <a:lumOff val="50000"/>
                  </a:schemeClr>
                </a:solidFill>
                <a:effectLst>
                  <a:outerShdw blurRad="50800" dist="38100" dir="2700000" algn="tl" rotWithShape="0">
                    <a:prstClr val="black">
                      <a:alpha val="40000"/>
                    </a:prstClr>
                  </a:outerShdw>
                </a:effectLst>
              </a:rPr>
              <a:t>3.</a:t>
            </a:r>
            <a:r>
              <a:rPr lang="en-US" sz="9600" dirty="0" smtClean="0">
                <a:effectLst>
                  <a:outerShdw blurRad="50800" dist="38100" dir="2700000" algn="tl" rotWithShape="0">
                    <a:prstClr val="black">
                      <a:alpha val="40000"/>
                    </a:prstClr>
                  </a:outerShdw>
                </a:effectLst>
              </a:rPr>
              <a:t> </a:t>
            </a:r>
            <a:r>
              <a:rPr lang="en-US" sz="9600" dirty="0" smtClean="0">
                <a:solidFill>
                  <a:srgbClr val="7F7F7F"/>
                </a:solidFill>
                <a:effectLst>
                  <a:outerShdw blurRad="50800" dist="38100" dir="2700000" algn="tl" rotWithShape="0">
                    <a:prstClr val="black">
                      <a:alpha val="40000"/>
                    </a:prstClr>
                  </a:outerShdw>
                </a:effectLst>
              </a:rPr>
              <a:t>Solvable</a:t>
            </a:r>
            <a:endParaRPr lang="en-US" sz="9600" dirty="0">
              <a:solidFill>
                <a:srgbClr val="7F7F7F"/>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4277015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p:cNvSpPr>
          <p:nvPr/>
        </p:nvSpPr>
        <p:spPr bwMode="auto">
          <a:xfrm>
            <a:off x="65088" y="741363"/>
            <a:ext cx="4214812" cy="4786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40638" bIns="0"/>
          <a:lstStyle/>
          <a:p>
            <a:pPr marL="268288" indent="-239713" eaLnBrk="0" hangingPunct="0">
              <a:spcBef>
                <a:spcPts val="988"/>
              </a:spcBef>
              <a:buClr>
                <a:srgbClr val="FF0000"/>
              </a:buClr>
              <a:buSzPct val="100000"/>
              <a:buFont typeface="Comic Sans MS" charset="0"/>
              <a:buChar char="•"/>
            </a:pPr>
            <a:r>
              <a:rPr lang="en-US">
                <a:solidFill>
                  <a:srgbClr val="FF0000"/>
                </a:solidFill>
                <a:latin typeface="Arial Rounded MT Bold"/>
                <a:cs typeface="Arial Rounded MT Bold"/>
                <a:sym typeface="Comic Sans MS" charset="0"/>
              </a:rPr>
              <a:t>Land</a:t>
            </a:r>
            <a:r>
              <a:rPr lang="en-US">
                <a:latin typeface="Arial Rounded MT Bold"/>
                <a:cs typeface="Arial Rounded MT Bold"/>
                <a:sym typeface="Comic Sans MS" charset="0"/>
              </a:rPr>
              <a:t> vs ocean!</a:t>
            </a:r>
            <a:endParaRPr lang="en-US">
              <a:latin typeface="Arial Rounded MT Bold"/>
              <a:cs typeface="Arial Rounded MT Bold"/>
              <a:sym typeface="Times New Roman" charset="0"/>
            </a:endParaRPr>
          </a:p>
          <a:p>
            <a:pPr marL="268288" indent="-239713" eaLnBrk="0" hangingPunct="0">
              <a:spcBef>
                <a:spcPts val="988"/>
              </a:spcBef>
              <a:spcAft>
                <a:spcPts val="1800"/>
              </a:spcAft>
              <a:buClr>
                <a:srgbClr val="FF0000"/>
              </a:buClr>
              <a:buSzPct val="100000"/>
              <a:buFont typeface="Comic Sans MS" charset="0"/>
              <a:buChar char="•"/>
            </a:pPr>
            <a:r>
              <a:rPr lang="en-US">
                <a:solidFill>
                  <a:srgbClr val="FF0000"/>
                </a:solidFill>
                <a:latin typeface="Arial Rounded MT Bold"/>
                <a:cs typeface="Arial Rounded MT Bold"/>
                <a:sym typeface="Comic Sans MS" charset="0"/>
              </a:rPr>
              <a:t>North</a:t>
            </a:r>
            <a:r>
              <a:rPr lang="en-US">
                <a:latin typeface="Arial Rounded MT Bold"/>
                <a:cs typeface="Arial Rounded MT Bold"/>
                <a:sym typeface="Comic Sans MS" charset="0"/>
              </a:rPr>
              <a:t> vs South</a:t>
            </a:r>
            <a:endParaRPr lang="en-US">
              <a:latin typeface="Arial Rounded MT Bold"/>
              <a:cs typeface="Arial Rounded MT Bold"/>
              <a:sym typeface="ＭＳ Ｐゴシック" charset="0"/>
            </a:endParaRPr>
          </a:p>
          <a:p>
            <a:pPr marL="268288" indent="-239713" eaLnBrk="0" hangingPunct="0">
              <a:spcBef>
                <a:spcPts val="988"/>
              </a:spcBef>
              <a:spcAft>
                <a:spcPts val="1200"/>
              </a:spcAft>
              <a:buClr>
                <a:srgbClr val="000000"/>
              </a:buClr>
              <a:buSzPct val="100000"/>
              <a:buFont typeface="Comic Sans MS" charset="0"/>
              <a:buChar char="•"/>
            </a:pPr>
            <a:r>
              <a:rPr lang="en-US">
                <a:latin typeface="Arial Rounded MT Bold"/>
                <a:cs typeface="Arial Rounded MT Bold"/>
                <a:sym typeface="Comic Sans MS" charset="0"/>
              </a:rPr>
              <a:t>Global mean </a:t>
            </a:r>
            <a:r>
              <a:rPr lang="en-US">
                <a:latin typeface="Arial Rounded MT Bold"/>
                <a:cs typeface="Arial Rounded MT Bold"/>
                <a:sym typeface="ＭＳ Ｐゴシック" charset="0"/>
              </a:rPr>
              <a:t/>
            </a:r>
            <a:br>
              <a:rPr lang="en-US">
                <a:latin typeface="Arial Rounded MT Bold"/>
                <a:cs typeface="Arial Rounded MT Bold"/>
                <a:sym typeface="ＭＳ Ｐゴシック" charset="0"/>
              </a:rPr>
            </a:br>
            <a:r>
              <a:rPr lang="en-US">
                <a:latin typeface="Arial Rounded MT Bold"/>
                <a:cs typeface="Arial Rounded MT Bold"/>
                <a:sym typeface="Comic Sans MS" charset="0"/>
              </a:rPr>
              <a:t>warming of 2º to 5º C</a:t>
            </a:r>
          </a:p>
          <a:p>
            <a:pPr marL="268288" indent="-239713" eaLnBrk="0" hangingPunct="0">
              <a:spcBef>
                <a:spcPts val="988"/>
              </a:spcBef>
              <a:spcAft>
                <a:spcPts val="1200"/>
              </a:spcAft>
              <a:buClr>
                <a:srgbClr val="FF0000"/>
              </a:buClr>
              <a:buSzPct val="100000"/>
              <a:buFont typeface="Comic Sans MS" charset="0"/>
              <a:buChar char="•"/>
            </a:pPr>
            <a:r>
              <a:rPr lang="en-US">
                <a:solidFill>
                  <a:srgbClr val="FF0000"/>
                </a:solidFill>
                <a:latin typeface="Arial Rounded MT Bold"/>
                <a:cs typeface="Arial Rounded MT Bold"/>
                <a:sym typeface="Comic Sans MS" charset="0"/>
              </a:rPr>
              <a:t>North American</a:t>
            </a:r>
            <a:r>
              <a:rPr lang="en-US">
                <a:latin typeface="Arial Rounded MT Bold"/>
                <a:cs typeface="Arial Rounded MT Bold"/>
                <a:sym typeface="Comic Sans MS" charset="0"/>
              </a:rPr>
              <a:t> </a:t>
            </a:r>
            <a:r>
              <a:rPr lang="en-US">
                <a:latin typeface="Arial Rounded MT Bold"/>
                <a:cs typeface="Arial Rounded MT Bold"/>
                <a:sym typeface="ＭＳ Ｐゴシック" charset="0"/>
              </a:rPr>
              <a:t/>
            </a:r>
            <a:br>
              <a:rPr lang="en-US">
                <a:latin typeface="Arial Rounded MT Bold"/>
                <a:cs typeface="Arial Rounded MT Bold"/>
                <a:sym typeface="ＭＳ Ｐゴシック" charset="0"/>
              </a:rPr>
            </a:br>
            <a:r>
              <a:rPr lang="en-US">
                <a:latin typeface="Arial Rounded MT Bold"/>
                <a:cs typeface="Arial Rounded MT Bold"/>
                <a:sym typeface="Comic Sans MS" charset="0"/>
              </a:rPr>
              <a:t>warming of 3º to 6º C</a:t>
            </a:r>
            <a:endParaRPr lang="en-US">
              <a:latin typeface="Arial Rounded MT Bold"/>
              <a:cs typeface="Arial Rounded MT Bold"/>
              <a:sym typeface="Times New Roman" charset="0"/>
            </a:endParaRPr>
          </a:p>
          <a:p>
            <a:pPr marL="268288" indent="-239713" eaLnBrk="0" hangingPunct="0">
              <a:spcBef>
                <a:spcPts val="988"/>
              </a:spcBef>
              <a:spcAft>
                <a:spcPts val="1200"/>
              </a:spcAft>
            </a:pPr>
            <a:r>
              <a:rPr lang="en-US" b="1">
                <a:latin typeface="Arial Rounded MT Bold"/>
                <a:cs typeface="Arial Rounded MT Bold"/>
                <a:sym typeface="Comic Sans MS" charset="0"/>
              </a:rPr>
              <a:t>	</a:t>
            </a:r>
            <a:r>
              <a:rPr lang="en-US" b="1">
                <a:solidFill>
                  <a:srgbClr val="FF0000"/>
                </a:solidFill>
                <a:latin typeface="Arial Rounded MT Bold"/>
                <a:cs typeface="Arial Rounded MT Bold"/>
                <a:sym typeface="Comic Sans MS" charset="0"/>
              </a:rPr>
              <a:t>= 5º to 11º F</a:t>
            </a:r>
            <a:endParaRPr lang="en-US">
              <a:latin typeface="Arial Rounded MT Bold"/>
              <a:cs typeface="Arial Rounded MT Bold"/>
              <a:sym typeface="Times New Roman" charset="0"/>
            </a:endParaRPr>
          </a:p>
          <a:p>
            <a:pPr marL="268288" indent="-239713" eaLnBrk="0" hangingPunct="0">
              <a:spcBef>
                <a:spcPts val="988"/>
              </a:spcBef>
              <a:spcAft>
                <a:spcPts val="1200"/>
              </a:spcAft>
              <a:buClr>
                <a:srgbClr val="000000"/>
              </a:buClr>
              <a:buSzPct val="100000"/>
              <a:buFont typeface="Comic Sans MS" charset="0"/>
              <a:buChar char="•"/>
            </a:pPr>
            <a:r>
              <a:rPr lang="en-US">
                <a:latin typeface="Arial Rounded MT Bold"/>
                <a:cs typeface="Arial Rounded MT Bold"/>
                <a:sym typeface="Comic Sans MS" charset="0"/>
              </a:rPr>
              <a:t>Arctic warming of </a:t>
            </a:r>
            <a:r>
              <a:rPr lang="en-US">
                <a:latin typeface="Arial Rounded MT Bold"/>
                <a:cs typeface="Arial Rounded MT Bold"/>
                <a:sym typeface="ＭＳ Ｐゴシック" charset="0"/>
              </a:rPr>
              <a:t/>
            </a:r>
            <a:br>
              <a:rPr lang="en-US">
                <a:latin typeface="Arial Rounded MT Bold"/>
                <a:cs typeface="Arial Rounded MT Bold"/>
                <a:sym typeface="ＭＳ Ｐゴシック" charset="0"/>
              </a:rPr>
            </a:br>
            <a:r>
              <a:rPr lang="en-US">
                <a:latin typeface="Arial Rounded MT Bold"/>
                <a:cs typeface="Arial Rounded MT Bold"/>
                <a:sym typeface="Comic Sans MS" charset="0"/>
              </a:rPr>
              <a:t>8º to 14º F</a:t>
            </a:r>
          </a:p>
        </p:txBody>
      </p:sp>
      <p:pic>
        <p:nvPicPr>
          <p:cNvPr id="32770"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2888" y="88900"/>
            <a:ext cx="3830637" cy="6080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1"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8450" y="6205538"/>
            <a:ext cx="3778250" cy="55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2" name="Rectangle 5"/>
          <p:cNvSpPr>
            <a:spLocks/>
          </p:cNvSpPr>
          <p:nvPr/>
        </p:nvSpPr>
        <p:spPr bwMode="auto">
          <a:xfrm>
            <a:off x="4125913" y="673100"/>
            <a:ext cx="1227137" cy="615950"/>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lIns="0" tIns="0" rIns="40638" bIns="0">
            <a:spAutoFit/>
          </a:bodyPr>
          <a:lstStyle/>
          <a:p>
            <a:pPr marL="39688" eaLnBrk="0" hangingPunct="0"/>
            <a:r>
              <a:rPr lang="en-US" sz="2000">
                <a:solidFill>
                  <a:srgbClr val="2D2DB9"/>
                </a:solidFill>
                <a:latin typeface="Arial" charset="0"/>
                <a:cs typeface="Arial" charset="0"/>
                <a:sym typeface="Arial" charset="0"/>
              </a:rPr>
              <a:t>Low</a:t>
            </a:r>
          </a:p>
          <a:p>
            <a:pPr marL="39688" eaLnBrk="0" hangingPunct="0"/>
            <a:r>
              <a:rPr lang="en-US" sz="2000">
                <a:solidFill>
                  <a:srgbClr val="2D2DB9"/>
                </a:solidFill>
                <a:latin typeface="Arial" charset="0"/>
                <a:cs typeface="Arial" charset="0"/>
                <a:sym typeface="Arial" charset="0"/>
              </a:rPr>
              <a:t>Emissions</a:t>
            </a:r>
          </a:p>
        </p:txBody>
      </p:sp>
      <p:sp>
        <p:nvSpPr>
          <p:cNvPr id="32773" name="Rectangle 6"/>
          <p:cNvSpPr>
            <a:spLocks/>
          </p:cNvSpPr>
          <p:nvPr/>
        </p:nvSpPr>
        <p:spPr bwMode="auto">
          <a:xfrm>
            <a:off x="4122738" y="4762500"/>
            <a:ext cx="1227137" cy="614363"/>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lIns="0" tIns="0" rIns="40638" bIns="0">
            <a:spAutoFit/>
          </a:bodyPr>
          <a:lstStyle/>
          <a:p>
            <a:pPr marL="39688" eaLnBrk="0" hangingPunct="0"/>
            <a:r>
              <a:rPr lang="en-US" sz="2000">
                <a:solidFill>
                  <a:srgbClr val="2D2DB9"/>
                </a:solidFill>
                <a:latin typeface="Arial" charset="0"/>
                <a:cs typeface="Arial" charset="0"/>
                <a:sym typeface="Arial" charset="0"/>
              </a:rPr>
              <a:t>High</a:t>
            </a:r>
          </a:p>
          <a:p>
            <a:pPr marL="39688" eaLnBrk="0" hangingPunct="0"/>
            <a:r>
              <a:rPr lang="en-US" sz="2000">
                <a:solidFill>
                  <a:srgbClr val="2D2DB9"/>
                </a:solidFill>
                <a:latin typeface="Arial" charset="0"/>
                <a:cs typeface="Arial" charset="0"/>
                <a:sym typeface="Arial" charset="0"/>
              </a:rPr>
              <a:t>Emissions</a:t>
            </a:r>
          </a:p>
        </p:txBody>
      </p:sp>
      <p:sp>
        <p:nvSpPr>
          <p:cNvPr id="32774" name="Rectangle 7"/>
          <p:cNvSpPr>
            <a:spLocks/>
          </p:cNvSpPr>
          <p:nvPr/>
        </p:nvSpPr>
        <p:spPr bwMode="auto">
          <a:xfrm>
            <a:off x="4010025" y="2754313"/>
            <a:ext cx="1227138" cy="614362"/>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lIns="0" tIns="0" rIns="40638" bIns="0">
            <a:spAutoFit/>
          </a:bodyPr>
          <a:lstStyle/>
          <a:p>
            <a:pPr marL="39688" eaLnBrk="0" hangingPunct="0"/>
            <a:r>
              <a:rPr lang="en-US" sz="2000">
                <a:solidFill>
                  <a:srgbClr val="2D2DB9"/>
                </a:solidFill>
                <a:latin typeface="Arial" charset="0"/>
                <a:cs typeface="Arial" charset="0"/>
                <a:sym typeface="Arial" charset="0"/>
              </a:rPr>
              <a:t>Moderate</a:t>
            </a:r>
          </a:p>
          <a:p>
            <a:pPr marL="39688" eaLnBrk="0" hangingPunct="0"/>
            <a:r>
              <a:rPr lang="en-US" sz="2000">
                <a:solidFill>
                  <a:srgbClr val="2D2DB9"/>
                </a:solidFill>
                <a:latin typeface="Arial" charset="0"/>
                <a:cs typeface="Arial" charset="0"/>
                <a:sym typeface="Arial" charset="0"/>
              </a:rPr>
              <a:t>Emissions</a:t>
            </a:r>
          </a:p>
        </p:txBody>
      </p:sp>
      <p:sp>
        <p:nvSpPr>
          <p:cNvPr id="32775" name="Rectangle 8"/>
          <p:cNvSpPr>
            <a:spLocks/>
          </p:cNvSpPr>
          <p:nvPr/>
        </p:nvSpPr>
        <p:spPr bwMode="auto">
          <a:xfrm>
            <a:off x="381001" y="5594350"/>
            <a:ext cx="4648200" cy="1187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40638" bIns="0"/>
          <a:lstStyle/>
          <a:p>
            <a:pPr marL="382588" indent="-341313" eaLnBrk="0" hangingPunct="0">
              <a:spcBef>
                <a:spcPts val="813"/>
              </a:spcBef>
            </a:pPr>
            <a:r>
              <a:rPr lang="en-US" b="1" i="1" dirty="0" smtClean="0">
                <a:solidFill>
                  <a:srgbClr val="FF0000"/>
                </a:solidFill>
                <a:sym typeface="Times New Roman" charset="0"/>
              </a:rPr>
              <a:t>RULE OF THUMB:</a:t>
            </a:r>
          </a:p>
          <a:p>
            <a:pPr marL="382588" indent="-341313" eaLnBrk="0" hangingPunct="0">
              <a:spcBef>
                <a:spcPts val="813"/>
              </a:spcBef>
            </a:pPr>
            <a:r>
              <a:rPr lang="en-US" b="1" i="1" dirty="0" smtClean="0">
                <a:solidFill>
                  <a:srgbClr val="FF0000"/>
                </a:solidFill>
                <a:cs typeface="Times New Roman" charset="0"/>
                <a:sym typeface="Times New Roman" charset="0"/>
              </a:rPr>
              <a:t>Global Warming (Celsius) </a:t>
            </a:r>
          </a:p>
          <a:p>
            <a:pPr marL="382588" indent="-341313" eaLnBrk="0" hangingPunct="0">
              <a:spcBef>
                <a:spcPts val="813"/>
              </a:spcBef>
            </a:pPr>
            <a:r>
              <a:rPr lang="en-US" b="1" i="1" dirty="0">
                <a:solidFill>
                  <a:srgbClr val="FF0000"/>
                </a:solidFill>
                <a:cs typeface="Times New Roman" charset="0"/>
                <a:sym typeface="Times New Roman" charset="0"/>
              </a:rPr>
              <a:t>x</a:t>
            </a:r>
            <a:r>
              <a:rPr lang="en-US" b="1" i="1" dirty="0" smtClean="0">
                <a:solidFill>
                  <a:srgbClr val="FF0000"/>
                </a:solidFill>
                <a:cs typeface="Times New Roman" charset="0"/>
                <a:sym typeface="Times New Roman" charset="0"/>
              </a:rPr>
              <a:t> 1.6 (USA) x 1.8 = Fahrenheit</a:t>
            </a:r>
            <a:endParaRPr lang="en-US" b="1" i="1" dirty="0">
              <a:solidFill>
                <a:srgbClr val="FF0000"/>
              </a:solidFill>
              <a:cs typeface="Times New Roman" charset="0"/>
              <a:sym typeface="Times New Roman" charset="0"/>
            </a:endParaRPr>
          </a:p>
        </p:txBody>
      </p:sp>
      <p:sp>
        <p:nvSpPr>
          <p:cNvPr id="45057" name="Rectangle 1"/>
          <p:cNvSpPr>
            <a:spLocks noGrp="1" noChangeArrowheads="1"/>
          </p:cNvSpPr>
          <p:nvPr>
            <p:ph type="title"/>
          </p:nvPr>
        </p:nvSpPr>
        <p:spPr>
          <a:xfrm>
            <a:off x="-76200" y="-100013"/>
            <a:ext cx="6362700" cy="785813"/>
          </a:xfrm>
          <a:effectLst>
            <a:outerShdw blurRad="50800" dist="38099" dir="2700000" algn="ctr" rotWithShape="0">
              <a:schemeClr val="bg2">
                <a:alpha val="42999"/>
              </a:schemeClr>
            </a:outerShdw>
          </a:effectLst>
        </p:spPr>
        <p:txBody>
          <a:bodyPr rIns="116994"/>
          <a:lstStyle/>
          <a:p>
            <a:pPr marL="39688" eaLnBrk="1" hangingPunct="1">
              <a:defRPr/>
            </a:pPr>
            <a:r>
              <a:rPr lang="en-US" sz="4800" dirty="0">
                <a:ea typeface="ＭＳ Ｐゴシック" charset="0"/>
              </a:rPr>
              <a:t>How much warmer?</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5" descr="tempsmap.gif"/>
          <p:cNvPicPr>
            <a:picLocks noChangeAspect="1"/>
          </p:cNvPicPr>
          <p:nvPr/>
        </p:nvPicPr>
        <p:blipFill>
          <a:blip r:embed="rId3">
            <a:extLst>
              <a:ext uri="{28A0092B-C50C-407E-A947-70E740481C1C}">
                <a14:useLocalDpi xmlns:a14="http://schemas.microsoft.com/office/drawing/2010/main" val="0"/>
              </a:ext>
            </a:extLst>
          </a:blip>
          <a:srcRect l="2141" t="9587" r="13289" b="15314"/>
          <a:stretch>
            <a:fillRect/>
          </a:stretch>
        </p:blipFill>
        <p:spPr bwMode="auto">
          <a:xfrm>
            <a:off x="152400" y="596900"/>
            <a:ext cx="7940675"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10" name="Rectangle 4"/>
          <p:cNvSpPr>
            <a:spLocks noChangeArrowheads="1"/>
          </p:cNvSpPr>
          <p:nvPr/>
        </p:nvSpPr>
        <p:spPr bwMode="auto">
          <a:xfrm>
            <a:off x="6677025" y="609600"/>
            <a:ext cx="1400175" cy="990600"/>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3013" name="Rectangle 19"/>
          <p:cNvSpPr>
            <a:spLocks noChangeArrowheads="1"/>
          </p:cNvSpPr>
          <p:nvPr/>
        </p:nvSpPr>
        <p:spPr bwMode="auto">
          <a:xfrm>
            <a:off x="6781800" y="3124200"/>
            <a:ext cx="990600" cy="381000"/>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 name="Title 3"/>
          <p:cNvSpPr>
            <a:spLocks noGrp="1"/>
          </p:cNvSpPr>
          <p:nvPr>
            <p:ph type="title"/>
          </p:nvPr>
        </p:nvSpPr>
        <p:spPr>
          <a:xfrm>
            <a:off x="0" y="0"/>
            <a:ext cx="9144000" cy="685800"/>
          </a:xfrm>
        </p:spPr>
        <p:txBody>
          <a:bodyPr/>
          <a:lstStyle/>
          <a:p>
            <a:pPr>
              <a:defRPr/>
            </a:pPr>
            <a:r>
              <a:rPr lang="en-US" sz="5400" dirty="0" smtClean="0">
                <a:solidFill>
                  <a:srgbClr val="FF0000"/>
                </a:solidFill>
              </a:rPr>
              <a:t>Where</a:t>
            </a:r>
            <a:r>
              <a:rPr lang="en-US" sz="5400" i="1" dirty="0" smtClean="0">
                <a:solidFill>
                  <a:srgbClr val="FF0000"/>
                </a:solidFill>
              </a:rPr>
              <a:t> </a:t>
            </a:r>
            <a:r>
              <a:rPr lang="en-US" sz="5400" dirty="0" smtClean="0"/>
              <a:t>is it 10</a:t>
            </a:r>
            <a:r>
              <a:rPr lang="en-US" sz="5400" baseline="30000" dirty="0" smtClean="0"/>
              <a:t>o </a:t>
            </a:r>
            <a:r>
              <a:rPr lang="en-US" sz="5400" dirty="0" smtClean="0"/>
              <a:t>F Warmer</a:t>
            </a:r>
            <a:endParaRPr lang="en-US" sz="5400" dirty="0"/>
          </a:p>
        </p:txBody>
      </p:sp>
      <p:sp>
        <p:nvSpPr>
          <p:cNvPr id="26628" name="Content Placeholder 4"/>
          <p:cNvSpPr>
            <a:spLocks noGrp="1"/>
          </p:cNvSpPr>
          <p:nvPr>
            <p:ph idx="1"/>
          </p:nvPr>
        </p:nvSpPr>
        <p:spPr>
          <a:xfrm>
            <a:off x="5791200" y="2984500"/>
            <a:ext cx="3276600" cy="2819400"/>
          </a:xfrm>
          <a:solidFill>
            <a:schemeClr val="bg1"/>
          </a:solidFill>
        </p:spPr>
        <p:txBody>
          <a:bodyPr/>
          <a:lstStyle/>
          <a:p>
            <a:pPr>
              <a:buFontTx/>
              <a:buNone/>
            </a:pPr>
            <a:r>
              <a:rPr lang="en-US" dirty="0" smtClean="0">
                <a:latin typeface="News Gothic MT" charset="0"/>
                <a:ea typeface="ＭＳ Ｐゴシック" charset="0"/>
                <a:cs typeface="ＭＳ Ｐゴシック" charset="0"/>
              </a:rPr>
              <a:t>Seattle </a:t>
            </a:r>
            <a:r>
              <a:rPr lang="en-US" dirty="0" smtClean="0">
                <a:latin typeface="Wingdings" charset="0"/>
                <a:ea typeface="ＭＳ Ｐゴシック" charset="0"/>
                <a:cs typeface="Wingdings" charset="0"/>
              </a:rPr>
              <a:t> </a:t>
            </a:r>
            <a:r>
              <a:rPr lang="en-US" dirty="0">
                <a:latin typeface="News Gothic MT" charset="0"/>
                <a:ea typeface="ＭＳ Ｐゴシック" charset="0"/>
                <a:cs typeface="ＭＳ Ｐゴシック" charset="0"/>
              </a:rPr>
              <a:t/>
            </a:r>
            <a:br>
              <a:rPr lang="en-US" dirty="0">
                <a:latin typeface="News Gothic MT" charset="0"/>
                <a:ea typeface="ＭＳ Ｐゴシック" charset="0"/>
                <a:cs typeface="ＭＳ Ｐゴシック" charset="0"/>
              </a:rPr>
            </a:br>
            <a:r>
              <a:rPr lang="en-US" dirty="0" smtClean="0">
                <a:latin typeface="News Gothic MT" charset="0"/>
                <a:ea typeface="ＭＳ Ｐゴシック" charset="0"/>
                <a:cs typeface="ＭＳ Ｐゴシック" charset="0"/>
              </a:rPr>
              <a:t>Sacramento</a:t>
            </a:r>
          </a:p>
          <a:p>
            <a:pPr>
              <a:buFontTx/>
              <a:buNone/>
            </a:pPr>
            <a:r>
              <a:rPr lang="en-US" dirty="0" smtClean="0">
                <a:latin typeface="News Gothic MT" charset="0"/>
                <a:ea typeface="ＭＳ Ｐゴシック" charset="0"/>
                <a:cs typeface="ＭＳ Ｐゴシック" charset="0"/>
              </a:rPr>
              <a:t>Denver </a:t>
            </a:r>
            <a:r>
              <a:rPr lang="en-US" dirty="0">
                <a:latin typeface="Wingdings" charset="0"/>
                <a:ea typeface="ＭＳ Ｐゴシック" charset="0"/>
                <a:cs typeface="Wingdings" charset="0"/>
              </a:rPr>
              <a:t> </a:t>
            </a:r>
            <a:r>
              <a:rPr lang="en-US" dirty="0">
                <a:latin typeface="News Gothic MT" charset="0"/>
                <a:ea typeface="ＭＳ Ｐゴシック" charset="0"/>
                <a:cs typeface="ＭＳ Ｐゴシック" charset="0"/>
              </a:rPr>
              <a:t/>
            </a:r>
            <a:br>
              <a:rPr lang="en-US" dirty="0">
                <a:latin typeface="News Gothic MT" charset="0"/>
                <a:ea typeface="ＭＳ Ｐゴシック" charset="0"/>
                <a:cs typeface="ＭＳ Ｐゴシック" charset="0"/>
              </a:rPr>
            </a:br>
            <a:r>
              <a:rPr lang="en-US" dirty="0">
                <a:latin typeface="News Gothic MT" charset="0"/>
                <a:ea typeface="ＭＳ Ｐゴシック" charset="0"/>
                <a:cs typeface="ＭＳ Ｐゴシック" charset="0"/>
              </a:rPr>
              <a:t>Amarillo</a:t>
            </a:r>
          </a:p>
          <a:p>
            <a:pPr>
              <a:buFontTx/>
              <a:buNone/>
            </a:pPr>
            <a:r>
              <a:rPr lang="en-US" dirty="0">
                <a:latin typeface="News Gothic MT" charset="0"/>
                <a:ea typeface="ＭＳ Ｐゴシック" charset="0"/>
                <a:cs typeface="ＭＳ Ｐゴシック" charset="0"/>
              </a:rPr>
              <a:t>Illinois </a:t>
            </a:r>
            <a:r>
              <a:rPr lang="en-US" dirty="0">
                <a:latin typeface="Wingdings" charset="0"/>
                <a:ea typeface="ＭＳ Ｐゴシック" charset="0"/>
                <a:cs typeface="Wingdings" charset="0"/>
              </a:rPr>
              <a:t></a:t>
            </a:r>
            <a:br>
              <a:rPr lang="en-US" dirty="0">
                <a:latin typeface="Wingdings" charset="0"/>
                <a:ea typeface="ＭＳ Ｐゴシック" charset="0"/>
                <a:cs typeface="Wingdings" charset="0"/>
              </a:rPr>
            </a:br>
            <a:r>
              <a:rPr lang="en-US" dirty="0">
                <a:latin typeface="News Gothic MT" charset="0"/>
                <a:ea typeface="ＭＳ Ｐゴシック" charset="0"/>
                <a:cs typeface="ＭＳ Ｐゴシック" charset="0"/>
              </a:rPr>
              <a:t>Mississippi</a:t>
            </a:r>
          </a:p>
          <a:p>
            <a:pPr>
              <a:buFontTx/>
              <a:buNone/>
            </a:pPr>
            <a:r>
              <a:rPr lang="en-US" dirty="0" smtClean="0">
                <a:latin typeface="News Gothic MT" charset="0"/>
                <a:ea typeface="ＭＳ Ｐゴシック" charset="0"/>
                <a:cs typeface="ＭＳ Ｐゴシック" charset="0"/>
              </a:rPr>
              <a:t>Washington DC </a:t>
            </a:r>
            <a:r>
              <a:rPr lang="en-US" dirty="0" smtClean="0">
                <a:latin typeface="Wingdings" charset="0"/>
                <a:ea typeface="ＭＳ Ｐゴシック" charset="0"/>
                <a:cs typeface="Wingdings" charset="0"/>
              </a:rPr>
              <a:t></a:t>
            </a:r>
            <a:r>
              <a:rPr lang="en-US" dirty="0">
                <a:latin typeface="Wingdings" charset="0"/>
                <a:ea typeface="ＭＳ Ｐゴシック" charset="0"/>
                <a:cs typeface="Wingdings" charset="0"/>
              </a:rPr>
              <a:t/>
            </a:r>
            <a:br>
              <a:rPr lang="en-US" dirty="0">
                <a:latin typeface="Wingdings" charset="0"/>
                <a:ea typeface="ＭＳ Ｐゴシック" charset="0"/>
                <a:cs typeface="Wingdings" charset="0"/>
              </a:rPr>
            </a:br>
            <a:r>
              <a:rPr lang="en-US" dirty="0">
                <a:latin typeface="News Gothic MT" charset="0"/>
                <a:ea typeface="ＭＳ Ｐゴシック" charset="0"/>
                <a:cs typeface="ＭＳ Ｐゴシック" charset="0"/>
              </a:rPr>
              <a:t>Tallahassee</a:t>
            </a:r>
          </a:p>
          <a:p>
            <a:pPr>
              <a:buFontTx/>
              <a:buNone/>
            </a:pPr>
            <a:endParaRPr lang="en-US" dirty="0">
              <a:latin typeface="News Gothic MT" charset="0"/>
              <a:ea typeface="ＭＳ Ｐゴシック" charset="0"/>
              <a:cs typeface="ＭＳ Ｐゴシック" charset="0"/>
            </a:endParaRPr>
          </a:p>
        </p:txBody>
      </p:sp>
      <p:sp>
        <p:nvSpPr>
          <p:cNvPr id="23" name="TextBox 22"/>
          <p:cNvSpPr txBox="1">
            <a:spLocks noChangeArrowheads="1"/>
          </p:cNvSpPr>
          <p:nvPr/>
        </p:nvSpPr>
        <p:spPr bwMode="auto">
          <a:xfrm>
            <a:off x="604838" y="5918200"/>
            <a:ext cx="3814762" cy="95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800" i="1" dirty="0"/>
              <a:t>Water? 	Crops?    </a:t>
            </a:r>
            <a:br>
              <a:rPr lang="en-US" sz="2800" i="1" dirty="0"/>
            </a:br>
            <a:r>
              <a:rPr lang="en-US" sz="2800" i="1" dirty="0"/>
              <a:t>Real Estate?     Health?</a:t>
            </a:r>
          </a:p>
        </p:txBody>
      </p:sp>
      <p:sp>
        <p:nvSpPr>
          <p:cNvPr id="24" name="TextBox 23"/>
          <p:cNvSpPr txBox="1"/>
          <p:nvPr/>
        </p:nvSpPr>
        <p:spPr>
          <a:xfrm>
            <a:off x="2616200" y="762000"/>
            <a:ext cx="3311525" cy="646113"/>
          </a:xfrm>
          <a:prstGeom prst="rect">
            <a:avLst/>
          </a:prstGeom>
          <a:noFill/>
        </p:spPr>
        <p:txBody>
          <a:bodyPr wrap="none">
            <a:spAutoFit/>
          </a:bodyPr>
          <a:lstStyle/>
          <a:p>
            <a:pPr>
              <a:defRPr/>
            </a:pPr>
            <a:r>
              <a:rPr lang="en-US" sz="3600" b="1" dirty="0">
                <a:solidFill>
                  <a:schemeClr val="accent2"/>
                </a:solidFill>
                <a:latin typeface="+mn-lt"/>
                <a:ea typeface="ＭＳ Ｐゴシック" charset="-128"/>
                <a:cs typeface="ＭＳ Ｐゴシック" charset="-128"/>
              </a:rPr>
              <a:t>“</a:t>
            </a:r>
            <a:r>
              <a:rPr lang="en-US" sz="3600" b="1" dirty="0">
                <a:solidFill>
                  <a:srgbClr val="FF0000"/>
                </a:solidFill>
                <a:latin typeface="+mn-lt"/>
                <a:ea typeface="ＭＳ Ｐゴシック" charset="-128"/>
                <a:cs typeface="ＭＳ Ｐゴシック" charset="-128"/>
              </a:rPr>
              <a:t>on average</a:t>
            </a:r>
            <a:r>
              <a:rPr lang="en-US" sz="3600" b="1" dirty="0">
                <a:solidFill>
                  <a:schemeClr val="accent2"/>
                </a:solidFill>
                <a:latin typeface="+mn-lt"/>
                <a:ea typeface="ＭＳ Ｐゴシック" charset="-128"/>
                <a:cs typeface="ＭＳ Ｐゴシック" charset="-128"/>
              </a:rPr>
              <a:t>?”</a:t>
            </a:r>
          </a:p>
        </p:txBody>
      </p:sp>
      <p:sp>
        <p:nvSpPr>
          <p:cNvPr id="43011" name="Oval 5"/>
          <p:cNvSpPr>
            <a:spLocks noChangeArrowheads="1"/>
          </p:cNvSpPr>
          <p:nvPr/>
        </p:nvSpPr>
        <p:spPr bwMode="auto">
          <a:xfrm>
            <a:off x="4191000" y="2819400"/>
            <a:ext cx="152400" cy="152400"/>
          </a:xfrm>
          <a:prstGeom prst="ellipse">
            <a:avLst/>
          </a:prstGeom>
          <a:solidFill>
            <a:srgbClr val="660066"/>
          </a:solidFill>
          <a:ln w="28575">
            <a:solidFill>
              <a:srgbClr val="FFFF00"/>
            </a:solidFill>
            <a:round/>
            <a:headEnd/>
            <a:tailEnd/>
          </a:ln>
        </p:spPr>
        <p:txBody>
          <a:bodyPr/>
          <a:lstStyle/>
          <a:p>
            <a:endParaRPr lang="en-US"/>
          </a:p>
        </p:txBody>
      </p:sp>
      <p:sp>
        <p:nvSpPr>
          <p:cNvPr id="43012" name="Oval 6"/>
          <p:cNvSpPr>
            <a:spLocks noChangeArrowheads="1"/>
          </p:cNvSpPr>
          <p:nvPr/>
        </p:nvSpPr>
        <p:spPr bwMode="auto">
          <a:xfrm>
            <a:off x="2286000" y="2819400"/>
            <a:ext cx="152400" cy="152400"/>
          </a:xfrm>
          <a:prstGeom prst="ellipse">
            <a:avLst/>
          </a:prstGeom>
          <a:solidFill>
            <a:srgbClr val="660066"/>
          </a:solidFill>
          <a:ln w="28575">
            <a:solidFill>
              <a:srgbClr val="FFFF00"/>
            </a:solidFill>
            <a:round/>
            <a:headEnd/>
            <a:tailEnd/>
          </a:ln>
        </p:spPr>
        <p:txBody>
          <a:bodyPr/>
          <a:lstStyle/>
          <a:p>
            <a:endParaRPr lang="en-US"/>
          </a:p>
        </p:txBody>
      </p:sp>
      <p:sp>
        <p:nvSpPr>
          <p:cNvPr id="43019" name="Oval 7"/>
          <p:cNvSpPr>
            <a:spLocks noChangeArrowheads="1"/>
          </p:cNvSpPr>
          <p:nvPr/>
        </p:nvSpPr>
        <p:spPr bwMode="auto">
          <a:xfrm>
            <a:off x="5562600" y="2895600"/>
            <a:ext cx="152400" cy="152400"/>
          </a:xfrm>
          <a:prstGeom prst="ellipse">
            <a:avLst/>
          </a:prstGeom>
          <a:solidFill>
            <a:srgbClr val="660066"/>
          </a:solidFill>
          <a:ln w="28575">
            <a:solidFill>
              <a:srgbClr val="FFFF00"/>
            </a:solidFill>
            <a:round/>
            <a:headEnd/>
            <a:tailEnd/>
          </a:ln>
        </p:spPr>
        <p:txBody>
          <a:bodyPr/>
          <a:lstStyle/>
          <a:p>
            <a:endParaRPr lang="en-US"/>
          </a:p>
        </p:txBody>
      </p:sp>
      <p:sp>
        <p:nvSpPr>
          <p:cNvPr id="19" name="Oval 6"/>
          <p:cNvSpPr>
            <a:spLocks noChangeArrowheads="1"/>
          </p:cNvSpPr>
          <p:nvPr/>
        </p:nvSpPr>
        <p:spPr bwMode="auto">
          <a:xfrm>
            <a:off x="647700" y="1473200"/>
            <a:ext cx="152400" cy="152400"/>
          </a:xfrm>
          <a:prstGeom prst="ellipse">
            <a:avLst/>
          </a:prstGeom>
          <a:solidFill>
            <a:srgbClr val="660066"/>
          </a:solidFill>
          <a:ln w="28575">
            <a:solidFill>
              <a:srgbClr val="FFFF00"/>
            </a:solidFill>
            <a:round/>
            <a:headEnd/>
            <a:tailEnd/>
          </a:ln>
        </p:spPr>
        <p:txBody>
          <a:bodyPr/>
          <a:lstStyle/>
          <a:p>
            <a:endParaRPr lang="en-US"/>
          </a:p>
        </p:txBody>
      </p:sp>
      <p:grpSp>
        <p:nvGrpSpPr>
          <p:cNvPr id="7" name="Group 6"/>
          <p:cNvGrpSpPr/>
          <p:nvPr/>
        </p:nvGrpSpPr>
        <p:grpSpPr>
          <a:xfrm>
            <a:off x="495287" y="1625600"/>
            <a:ext cx="5111763" cy="2717800"/>
            <a:chOff x="495287" y="1625600"/>
            <a:chExt cx="5111763" cy="2717800"/>
          </a:xfrm>
        </p:grpSpPr>
        <p:sp>
          <p:nvSpPr>
            <p:cNvPr id="43020" name="Oval 10"/>
            <p:cNvSpPr>
              <a:spLocks noChangeArrowheads="1"/>
            </p:cNvSpPr>
            <p:nvPr/>
          </p:nvSpPr>
          <p:spPr bwMode="auto">
            <a:xfrm>
              <a:off x="4190895" y="3733800"/>
              <a:ext cx="152391" cy="152400"/>
            </a:xfrm>
            <a:prstGeom prst="ellipse">
              <a:avLst/>
            </a:prstGeom>
            <a:solidFill>
              <a:srgbClr val="0000FF"/>
            </a:solidFill>
            <a:ln w="28575">
              <a:solidFill>
                <a:srgbClr val="FF0000"/>
              </a:solidFill>
              <a:round/>
              <a:headEnd/>
              <a:tailEnd/>
            </a:ln>
          </p:spPr>
          <p:txBody>
            <a:bodyPr/>
            <a:lstStyle/>
            <a:p>
              <a:endParaRPr lang="en-US"/>
            </a:p>
          </p:txBody>
        </p:sp>
        <p:sp>
          <p:nvSpPr>
            <p:cNvPr id="43021" name="Oval 11"/>
            <p:cNvSpPr>
              <a:spLocks noChangeArrowheads="1"/>
            </p:cNvSpPr>
            <p:nvPr/>
          </p:nvSpPr>
          <p:spPr bwMode="auto">
            <a:xfrm>
              <a:off x="2590787" y="3581400"/>
              <a:ext cx="152391" cy="152400"/>
            </a:xfrm>
            <a:prstGeom prst="ellipse">
              <a:avLst/>
            </a:prstGeom>
            <a:solidFill>
              <a:srgbClr val="0000FF"/>
            </a:solidFill>
            <a:ln w="28575">
              <a:solidFill>
                <a:srgbClr val="FF0000"/>
              </a:solidFill>
              <a:round/>
              <a:headEnd/>
              <a:tailEnd/>
            </a:ln>
          </p:spPr>
          <p:txBody>
            <a:bodyPr/>
            <a:lstStyle/>
            <a:p>
              <a:endParaRPr lang="en-US"/>
            </a:p>
          </p:txBody>
        </p:sp>
        <p:sp>
          <p:nvSpPr>
            <p:cNvPr id="43022" name="Oval 12"/>
            <p:cNvSpPr>
              <a:spLocks noChangeArrowheads="1"/>
            </p:cNvSpPr>
            <p:nvPr/>
          </p:nvSpPr>
          <p:spPr bwMode="auto">
            <a:xfrm>
              <a:off x="4724265" y="4191000"/>
              <a:ext cx="152391" cy="152400"/>
            </a:xfrm>
            <a:prstGeom prst="ellipse">
              <a:avLst/>
            </a:prstGeom>
            <a:solidFill>
              <a:srgbClr val="0000FF"/>
            </a:solidFill>
            <a:ln w="28575">
              <a:solidFill>
                <a:srgbClr val="FF0000"/>
              </a:solidFill>
              <a:round/>
              <a:headEnd/>
              <a:tailEnd/>
            </a:ln>
          </p:spPr>
          <p:txBody>
            <a:bodyPr/>
            <a:lstStyle/>
            <a:p>
              <a:endParaRPr lang="en-US"/>
            </a:p>
          </p:txBody>
        </p:sp>
        <p:cxnSp>
          <p:nvCxnSpPr>
            <p:cNvPr id="26635" name="Straight Arrow Connector 14"/>
            <p:cNvCxnSpPr>
              <a:cxnSpLocks noChangeShapeType="1"/>
            </p:cNvCxnSpPr>
            <p:nvPr/>
          </p:nvCxnSpPr>
          <p:spPr bwMode="auto">
            <a:xfrm rot="16200000" flipH="1">
              <a:off x="2171693" y="3162307"/>
              <a:ext cx="631918" cy="250904"/>
            </a:xfrm>
            <a:prstGeom prst="straightConnector1">
              <a:avLst/>
            </a:prstGeom>
            <a:noFill/>
            <a:ln w="38100">
              <a:solidFill>
                <a:srgbClr val="FF0000"/>
              </a:solidFill>
              <a:prstDash val="dash"/>
              <a:round/>
              <a:headEnd/>
              <a:tailEnd type="arrow" w="med" len="med"/>
            </a:ln>
            <a:effectLst>
              <a:glow rad="63500">
                <a:srgbClr val="FFFF00">
                  <a:alpha val="75000"/>
                </a:srgbClr>
              </a:glow>
            </a:effectLst>
          </p:spPr>
        </p:cxnSp>
        <p:cxnSp>
          <p:nvCxnSpPr>
            <p:cNvPr id="26636" name="Straight Arrow Connector 15"/>
            <p:cNvCxnSpPr>
              <a:cxnSpLocks noChangeShapeType="1"/>
            </p:cNvCxnSpPr>
            <p:nvPr/>
          </p:nvCxnSpPr>
          <p:spPr bwMode="auto">
            <a:xfrm flipH="1">
              <a:off x="4854339" y="2971800"/>
              <a:ext cx="752711" cy="1241518"/>
            </a:xfrm>
            <a:prstGeom prst="straightConnector1">
              <a:avLst/>
            </a:prstGeom>
            <a:noFill/>
            <a:ln w="38100">
              <a:solidFill>
                <a:srgbClr val="FF0000"/>
              </a:solidFill>
              <a:prstDash val="dash"/>
              <a:round/>
              <a:headEnd/>
              <a:tailEnd type="arrow" w="med" len="med"/>
            </a:ln>
            <a:effectLst>
              <a:glow rad="63500">
                <a:srgbClr val="FFFF00">
                  <a:alpha val="75000"/>
                </a:srgbClr>
              </a:glow>
            </a:effectLst>
          </p:spPr>
        </p:cxnSp>
        <p:cxnSp>
          <p:nvCxnSpPr>
            <p:cNvPr id="26637" name="Straight Arrow Connector 16"/>
            <p:cNvCxnSpPr>
              <a:cxnSpLocks noChangeShapeType="1"/>
            </p:cNvCxnSpPr>
            <p:nvPr/>
          </p:nvCxnSpPr>
          <p:spPr bwMode="auto">
            <a:xfrm rot="5400000">
              <a:off x="3886885" y="3352800"/>
              <a:ext cx="761206" cy="794"/>
            </a:xfrm>
            <a:prstGeom prst="straightConnector1">
              <a:avLst/>
            </a:prstGeom>
            <a:noFill/>
            <a:ln w="38100">
              <a:solidFill>
                <a:srgbClr val="FF0000"/>
              </a:solidFill>
              <a:prstDash val="dash"/>
              <a:round/>
              <a:headEnd/>
              <a:tailEnd type="arrow" w="med" len="med"/>
            </a:ln>
            <a:effectLst>
              <a:glow rad="63500">
                <a:srgbClr val="FFFF00">
                  <a:alpha val="75000"/>
                </a:srgbClr>
              </a:glow>
            </a:effectLst>
          </p:spPr>
        </p:cxnSp>
        <p:sp>
          <p:nvSpPr>
            <p:cNvPr id="20" name="Oval 11"/>
            <p:cNvSpPr>
              <a:spLocks noChangeArrowheads="1"/>
            </p:cNvSpPr>
            <p:nvPr/>
          </p:nvSpPr>
          <p:spPr bwMode="auto">
            <a:xfrm>
              <a:off x="495287" y="2743200"/>
              <a:ext cx="152391" cy="152400"/>
            </a:xfrm>
            <a:prstGeom prst="ellipse">
              <a:avLst/>
            </a:prstGeom>
            <a:solidFill>
              <a:srgbClr val="0000FF"/>
            </a:solidFill>
            <a:ln w="28575">
              <a:solidFill>
                <a:srgbClr val="FF0000"/>
              </a:solidFill>
              <a:round/>
              <a:headEnd/>
              <a:tailEnd/>
            </a:ln>
          </p:spPr>
          <p:txBody>
            <a:bodyPr/>
            <a:lstStyle/>
            <a:p>
              <a:endParaRPr lang="en-US"/>
            </a:p>
          </p:txBody>
        </p:sp>
        <p:cxnSp>
          <p:nvCxnSpPr>
            <p:cNvPr id="21" name="Straight Arrow Connector 14"/>
            <p:cNvCxnSpPr>
              <a:cxnSpLocks noChangeShapeType="1"/>
            </p:cNvCxnSpPr>
            <p:nvPr/>
          </p:nvCxnSpPr>
          <p:spPr bwMode="auto">
            <a:xfrm flipH="1">
              <a:off x="558800" y="1625600"/>
              <a:ext cx="165100" cy="1155700"/>
            </a:xfrm>
            <a:prstGeom prst="straightConnector1">
              <a:avLst/>
            </a:prstGeom>
            <a:noFill/>
            <a:ln w="38100">
              <a:solidFill>
                <a:srgbClr val="FF0000"/>
              </a:solidFill>
              <a:prstDash val="dash"/>
              <a:round/>
              <a:headEnd/>
              <a:tailEnd type="arrow" w="med" len="med"/>
            </a:ln>
            <a:effectLst>
              <a:glow rad="63500">
                <a:srgbClr val="FFFF00">
                  <a:alpha val="75000"/>
                </a:srgbClr>
              </a:glow>
            </a:effectLst>
          </p:spPr>
        </p:cxnSp>
      </p:grpSp>
      <p:sp>
        <p:nvSpPr>
          <p:cNvPr id="8" name="TextBox 7"/>
          <p:cNvSpPr txBox="1"/>
          <p:nvPr/>
        </p:nvSpPr>
        <p:spPr>
          <a:xfrm>
            <a:off x="1181100" y="5168900"/>
            <a:ext cx="4390094" cy="830997"/>
          </a:xfrm>
          <a:prstGeom prst="rect">
            <a:avLst/>
          </a:prstGeom>
          <a:noFill/>
        </p:spPr>
        <p:txBody>
          <a:bodyPr wrap="none" rtlCol="0">
            <a:spAutoFit/>
          </a:bodyPr>
          <a:lstStyle/>
          <a:p>
            <a:r>
              <a:rPr lang="en-US" dirty="0" smtClean="0">
                <a:solidFill>
                  <a:srgbClr val="FF0000"/>
                </a:solidFill>
                <a:latin typeface="Arial Rounded MT Bold"/>
                <a:cs typeface="Arial Rounded MT Bold"/>
              </a:rPr>
              <a:t>10 </a:t>
            </a:r>
            <a:r>
              <a:rPr lang="en-US" baseline="30000" dirty="0" err="1" smtClean="0">
                <a:solidFill>
                  <a:srgbClr val="FF0000"/>
                </a:solidFill>
                <a:latin typeface="Arial Rounded MT Bold"/>
                <a:cs typeface="Arial Rounded MT Bold"/>
              </a:rPr>
              <a:t>o</a:t>
            </a:r>
            <a:r>
              <a:rPr lang="en-US" dirty="0" err="1" smtClean="0">
                <a:solidFill>
                  <a:srgbClr val="FF0000"/>
                </a:solidFill>
                <a:latin typeface="Arial Rounded MT Bold"/>
                <a:cs typeface="Arial Rounded MT Bold"/>
              </a:rPr>
              <a:t>F</a:t>
            </a:r>
            <a:r>
              <a:rPr lang="en-US" dirty="0" smtClean="0">
                <a:solidFill>
                  <a:srgbClr val="FF0000"/>
                </a:solidFill>
                <a:latin typeface="Arial Rounded MT Bold"/>
                <a:cs typeface="Arial Rounded MT Bold"/>
              </a:rPr>
              <a:t> warming is like moving </a:t>
            </a:r>
            <a:br>
              <a:rPr lang="en-US" dirty="0" smtClean="0">
                <a:solidFill>
                  <a:srgbClr val="FF0000"/>
                </a:solidFill>
                <a:latin typeface="Arial Rounded MT Bold"/>
                <a:cs typeface="Arial Rounded MT Bold"/>
              </a:rPr>
            </a:br>
            <a:r>
              <a:rPr lang="en-US" dirty="0" smtClean="0">
                <a:solidFill>
                  <a:srgbClr val="FF0000"/>
                </a:solidFill>
                <a:latin typeface="Arial Rounded MT Bold"/>
                <a:cs typeface="Arial Rounded MT Bold"/>
              </a:rPr>
              <a:t>600 </a:t>
            </a:r>
            <a:r>
              <a:rPr lang="mr-IN" dirty="0" smtClean="0">
                <a:solidFill>
                  <a:srgbClr val="FF0000"/>
                </a:solidFill>
                <a:latin typeface="Arial Rounded MT Bold"/>
                <a:cs typeface="Arial Rounded MT Bold"/>
              </a:rPr>
              <a:t>–</a:t>
            </a:r>
            <a:r>
              <a:rPr lang="en-US" dirty="0" smtClean="0">
                <a:solidFill>
                  <a:srgbClr val="FF0000"/>
                </a:solidFill>
                <a:latin typeface="Arial Rounded MT Bold"/>
                <a:cs typeface="Arial Rounded MT Bold"/>
              </a:rPr>
              <a:t> 800 miles South!</a:t>
            </a:r>
            <a:endParaRPr lang="en-US" dirty="0">
              <a:solidFill>
                <a:srgbClr val="FF0000"/>
              </a:solidFill>
              <a:latin typeface="Arial Rounded MT Bold"/>
              <a:cs typeface="Arial Rounded MT Bold"/>
            </a:endParaRPr>
          </a:p>
        </p:txBody>
      </p:sp>
    </p:spTree>
    <p:extLst>
      <p:ext uri="{BB962C8B-B14F-4D97-AF65-F5344CB8AC3E}">
        <p14:creationId xmlns:p14="http://schemas.microsoft.com/office/powerpoint/2010/main" val="1526231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2000"/>
                                        <p:tgtEl>
                                          <p:spTgt spid="7"/>
                                        </p:tgtEl>
                                      </p:cBhvr>
                                    </p:animEffect>
                                  </p:childTnLst>
                                </p:cTn>
                              </p:par>
                            </p:childTnLst>
                          </p:cTn>
                        </p:par>
                        <p:par>
                          <p:cTn id="8" fill="hold">
                            <p:stCondLst>
                              <p:cond delay="2000"/>
                            </p:stCondLst>
                            <p:childTnLst>
                              <p:par>
                                <p:cTn id="9" presetID="1" presetClass="entr" presetSubtype="0" fill="hold" grpId="0" nodeType="afterEffect">
                                  <p:stCondLst>
                                    <p:cond delay="1000"/>
                                  </p:stCondLst>
                                  <p:childTnLst>
                                    <p:set>
                                      <p:cBhvr>
                                        <p:cTn id="10" dur="1" fill="hold">
                                          <p:stCondLst>
                                            <p:cond delay="0"/>
                                          </p:stCondLst>
                                        </p:cTn>
                                        <p:tgtEl>
                                          <p:spTgt spid="26628">
                                            <p:bg/>
                                          </p:spTgt>
                                        </p:tgtEl>
                                        <p:attrNameLst>
                                          <p:attrName>style.visibility</p:attrName>
                                        </p:attrNameLst>
                                      </p:cBhvr>
                                      <p:to>
                                        <p:strVal val="visible"/>
                                      </p:to>
                                    </p:set>
                                  </p:childTnLst>
                                </p:cTn>
                              </p:par>
                            </p:childTnLst>
                          </p:cTn>
                        </p:par>
                        <p:par>
                          <p:cTn id="11" fill="hold">
                            <p:stCondLst>
                              <p:cond delay="3000"/>
                            </p:stCondLst>
                            <p:childTnLst>
                              <p:par>
                                <p:cTn id="12" presetID="1" presetClass="entr" presetSubtype="0" fill="hold" grpId="0" nodeType="afterEffect">
                                  <p:stCondLst>
                                    <p:cond delay="1000"/>
                                  </p:stCondLst>
                                  <p:childTnLst>
                                    <p:set>
                                      <p:cBhvr>
                                        <p:cTn id="13" dur="1" fill="hold">
                                          <p:stCondLst>
                                            <p:cond delay="0"/>
                                          </p:stCondLst>
                                        </p:cTn>
                                        <p:tgtEl>
                                          <p:spTgt spid="26628">
                                            <p:txEl>
                                              <p:pRg st="0" end="0"/>
                                            </p:txEl>
                                          </p:spTgt>
                                        </p:tgtEl>
                                        <p:attrNameLst>
                                          <p:attrName>style.visibility</p:attrName>
                                        </p:attrNameLst>
                                      </p:cBhvr>
                                      <p:to>
                                        <p:strVal val="visible"/>
                                      </p:to>
                                    </p:set>
                                  </p:childTnLst>
                                </p:cTn>
                              </p:par>
                            </p:childTnLst>
                          </p:cTn>
                        </p:par>
                        <p:par>
                          <p:cTn id="14" fill="hold">
                            <p:stCondLst>
                              <p:cond delay="4000"/>
                            </p:stCondLst>
                            <p:childTnLst>
                              <p:par>
                                <p:cTn id="15" presetID="1" presetClass="entr" presetSubtype="0" fill="hold" grpId="0" nodeType="afterEffect">
                                  <p:stCondLst>
                                    <p:cond delay="1000"/>
                                  </p:stCondLst>
                                  <p:childTnLst>
                                    <p:set>
                                      <p:cBhvr>
                                        <p:cTn id="16" dur="1" fill="hold">
                                          <p:stCondLst>
                                            <p:cond delay="0"/>
                                          </p:stCondLst>
                                        </p:cTn>
                                        <p:tgtEl>
                                          <p:spTgt spid="26628">
                                            <p:txEl>
                                              <p:pRg st="1" end="1"/>
                                            </p:txEl>
                                          </p:spTgt>
                                        </p:tgtEl>
                                        <p:attrNameLst>
                                          <p:attrName>style.visibility</p:attrName>
                                        </p:attrNameLst>
                                      </p:cBhvr>
                                      <p:to>
                                        <p:strVal val="visible"/>
                                      </p:to>
                                    </p:set>
                                  </p:childTnLst>
                                </p:cTn>
                              </p:par>
                            </p:childTnLst>
                          </p:cTn>
                        </p:par>
                        <p:par>
                          <p:cTn id="17" fill="hold">
                            <p:stCondLst>
                              <p:cond delay="5000"/>
                            </p:stCondLst>
                            <p:childTnLst>
                              <p:par>
                                <p:cTn id="18" presetID="1" presetClass="entr" presetSubtype="0" fill="hold" grpId="0" nodeType="afterEffect">
                                  <p:stCondLst>
                                    <p:cond delay="1000"/>
                                  </p:stCondLst>
                                  <p:childTnLst>
                                    <p:set>
                                      <p:cBhvr>
                                        <p:cTn id="19" dur="1" fill="hold">
                                          <p:stCondLst>
                                            <p:cond delay="0"/>
                                          </p:stCondLst>
                                        </p:cTn>
                                        <p:tgtEl>
                                          <p:spTgt spid="26628">
                                            <p:txEl>
                                              <p:pRg st="2" end="2"/>
                                            </p:txEl>
                                          </p:spTgt>
                                        </p:tgtEl>
                                        <p:attrNameLst>
                                          <p:attrName>style.visibility</p:attrName>
                                        </p:attrNameLst>
                                      </p:cBhvr>
                                      <p:to>
                                        <p:strVal val="visible"/>
                                      </p:to>
                                    </p:set>
                                  </p:childTnLst>
                                </p:cTn>
                              </p:par>
                            </p:childTnLst>
                          </p:cTn>
                        </p:par>
                        <p:par>
                          <p:cTn id="20" fill="hold">
                            <p:stCondLst>
                              <p:cond delay="6000"/>
                            </p:stCondLst>
                            <p:childTnLst>
                              <p:par>
                                <p:cTn id="21" presetID="1" presetClass="entr" presetSubtype="0" fill="hold" grpId="0" nodeType="afterEffect">
                                  <p:stCondLst>
                                    <p:cond delay="1000"/>
                                  </p:stCondLst>
                                  <p:childTnLst>
                                    <p:set>
                                      <p:cBhvr>
                                        <p:cTn id="22" dur="1" fill="hold">
                                          <p:stCondLst>
                                            <p:cond delay="0"/>
                                          </p:stCondLst>
                                        </p:cTn>
                                        <p:tgtEl>
                                          <p:spTgt spid="26628">
                                            <p:txEl>
                                              <p:pRg st="3" end="3"/>
                                            </p:txEl>
                                          </p:spTgt>
                                        </p:tgtEl>
                                        <p:attrNameLst>
                                          <p:attrName>style.visibility</p:attrName>
                                        </p:attrNameLst>
                                      </p:cBhvr>
                                      <p:to>
                                        <p:strVal val="visible"/>
                                      </p:to>
                                    </p:set>
                                  </p:childTnLst>
                                </p:cTn>
                              </p:par>
                            </p:childTnLst>
                          </p:cTn>
                        </p:par>
                        <p:par>
                          <p:cTn id="23" fill="hold">
                            <p:stCondLst>
                              <p:cond delay="7000"/>
                            </p:stCondLst>
                            <p:childTnLst>
                              <p:par>
                                <p:cTn id="24" presetID="9"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tgtEl>
                                          <p:spTgt spid="8"/>
                                        </p:tgtEl>
                                      </p:cBhvr>
                                    </p:animEffect>
                                  </p:childTnLst>
                                </p:cTn>
                              </p:par>
                            </p:childTnLst>
                          </p:cTn>
                        </p:par>
                        <p:par>
                          <p:cTn id="27" fill="hold">
                            <p:stCondLst>
                              <p:cond delay="7500"/>
                            </p:stCondLst>
                            <p:childTnLst>
                              <p:par>
                                <p:cTn id="28" presetID="9" presetClass="entr" presetSubtype="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dissolve">
                                      <p:cBhvr>
                                        <p:cTn id="30"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build="p" animBg="1"/>
      <p:bldP spid="23"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54000"/>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t>Water Budgets</a:t>
            </a:r>
            <a:endParaRPr lang="en-US" dirty="0"/>
          </a:p>
        </p:txBody>
      </p:sp>
      <p:sp>
        <p:nvSpPr>
          <p:cNvPr id="6" name="Down Arrow 5"/>
          <p:cNvSpPr/>
          <p:nvPr/>
        </p:nvSpPr>
        <p:spPr bwMode="auto">
          <a:xfrm rot="10800000">
            <a:off x="6502400" y="1943100"/>
            <a:ext cx="1676400" cy="2857500"/>
          </a:xfrm>
          <a:prstGeom prst="downArrow">
            <a:avLst/>
          </a:prstGeom>
          <a:gradFill flip="none" rotWithShape="1">
            <a:gsLst>
              <a:gs pos="0">
                <a:srgbClr val="0310D4"/>
              </a:gs>
              <a:gs pos="77000">
                <a:srgbClr val="66EEFF"/>
              </a:gs>
            </a:gsLst>
            <a:lin ang="16200000" scaled="0"/>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7" name="Down Arrow 6"/>
          <p:cNvSpPr/>
          <p:nvPr/>
        </p:nvSpPr>
        <p:spPr bwMode="auto">
          <a:xfrm>
            <a:off x="3467100" y="1917700"/>
            <a:ext cx="1676400" cy="2857500"/>
          </a:xfrm>
          <a:prstGeom prst="downArrow">
            <a:avLst/>
          </a:prstGeom>
          <a:gradFill flip="none" rotWithShape="1">
            <a:gsLst>
              <a:gs pos="0">
                <a:srgbClr val="0310D4"/>
              </a:gs>
              <a:gs pos="77000">
                <a:srgbClr val="66EEFF"/>
              </a:gs>
            </a:gsLst>
            <a:lin ang="16200000" scaled="0"/>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8" name="TextBox 7"/>
          <p:cNvSpPr txBox="1"/>
          <p:nvPr/>
        </p:nvSpPr>
        <p:spPr>
          <a:xfrm>
            <a:off x="3848100" y="2654300"/>
            <a:ext cx="890238" cy="1015663"/>
          </a:xfrm>
          <a:prstGeom prst="rect">
            <a:avLst/>
          </a:prstGeom>
          <a:noFill/>
        </p:spPr>
        <p:txBody>
          <a:bodyPr wrap="none" rtlCol="0">
            <a:spAutoFit/>
          </a:bodyPr>
          <a:lstStyle/>
          <a:p>
            <a:r>
              <a:rPr lang="en-US" sz="6000" dirty="0" smtClean="0">
                <a:solidFill>
                  <a:srgbClr val="FF0000"/>
                </a:solidFill>
                <a:latin typeface="Arial Rounded MT Bold"/>
                <a:cs typeface="Arial Rounded MT Bold"/>
              </a:rPr>
              <a:t>In</a:t>
            </a:r>
            <a:endParaRPr lang="en-US" sz="6000" dirty="0">
              <a:solidFill>
                <a:srgbClr val="FF0000"/>
              </a:solidFill>
              <a:latin typeface="Arial Rounded MT Bold"/>
              <a:cs typeface="Arial Rounded MT Bold"/>
            </a:endParaRPr>
          </a:p>
        </p:txBody>
      </p:sp>
      <p:sp>
        <p:nvSpPr>
          <p:cNvPr id="9" name="TextBox 8"/>
          <p:cNvSpPr txBox="1"/>
          <p:nvPr/>
        </p:nvSpPr>
        <p:spPr>
          <a:xfrm>
            <a:off x="6591300" y="2806700"/>
            <a:ext cx="1556836" cy="1015663"/>
          </a:xfrm>
          <a:prstGeom prst="rect">
            <a:avLst/>
          </a:prstGeom>
          <a:noFill/>
        </p:spPr>
        <p:txBody>
          <a:bodyPr wrap="none" rtlCol="0">
            <a:spAutoFit/>
          </a:bodyPr>
          <a:lstStyle/>
          <a:p>
            <a:r>
              <a:rPr lang="en-US" sz="6000" dirty="0" smtClean="0">
                <a:solidFill>
                  <a:srgbClr val="FF0000"/>
                </a:solidFill>
                <a:latin typeface="Arial Rounded MT Bold"/>
                <a:cs typeface="Arial Rounded MT Bold"/>
              </a:rPr>
              <a:t>Out</a:t>
            </a:r>
            <a:endParaRPr lang="en-US" sz="6000" dirty="0">
              <a:solidFill>
                <a:srgbClr val="FF0000"/>
              </a:solidFill>
              <a:latin typeface="Arial Rounded MT Bold"/>
              <a:cs typeface="Arial Rounded MT Bold"/>
            </a:endParaRPr>
          </a:p>
        </p:txBody>
      </p:sp>
      <p:sp>
        <p:nvSpPr>
          <p:cNvPr id="10" name="TextBox 9"/>
          <p:cNvSpPr txBox="1"/>
          <p:nvPr/>
        </p:nvSpPr>
        <p:spPr>
          <a:xfrm>
            <a:off x="279400" y="5283200"/>
            <a:ext cx="8559800" cy="1569660"/>
          </a:xfrm>
          <a:prstGeom prst="rect">
            <a:avLst/>
          </a:prstGeom>
          <a:noFill/>
        </p:spPr>
        <p:txBody>
          <a:bodyPr wrap="square" rtlCol="0">
            <a:spAutoFit/>
          </a:bodyPr>
          <a:lstStyle/>
          <a:p>
            <a:pPr algn="ctr"/>
            <a:r>
              <a:rPr lang="en-US" sz="4800" dirty="0" smtClean="0">
                <a:latin typeface="Arial Rounded MT Bold"/>
                <a:cs typeface="Arial Rounded MT Bold"/>
              </a:rPr>
              <a:t>Drought is the </a:t>
            </a:r>
            <a:r>
              <a:rPr lang="en-US" sz="4800" i="1" dirty="0" smtClean="0">
                <a:latin typeface="Arial Rounded MT Bold"/>
                <a:cs typeface="Arial Rounded MT Bold"/>
              </a:rPr>
              <a:t>running sum </a:t>
            </a:r>
            <a:r>
              <a:rPr lang="en-US" sz="4800" dirty="0" smtClean="0">
                <a:latin typeface="Arial Rounded MT Bold"/>
                <a:cs typeface="Arial Rounded MT Bold"/>
              </a:rPr>
              <a:t/>
            </a:r>
            <a:br>
              <a:rPr lang="en-US" sz="4800" dirty="0" smtClean="0">
                <a:latin typeface="Arial Rounded MT Bold"/>
                <a:cs typeface="Arial Rounded MT Bold"/>
              </a:rPr>
            </a:br>
            <a:r>
              <a:rPr lang="en-US" sz="4800" dirty="0" smtClean="0">
                <a:latin typeface="Arial Rounded MT Bold"/>
                <a:cs typeface="Arial Rounded MT Bold"/>
              </a:rPr>
              <a:t>of water out minus water in</a:t>
            </a:r>
            <a:endParaRPr lang="en-US" sz="4800" dirty="0">
              <a:latin typeface="Arial Rounded MT Bold"/>
              <a:cs typeface="Arial Rounded MT Bold"/>
            </a:endParaRPr>
          </a:p>
        </p:txBody>
      </p:sp>
      <p:sp>
        <p:nvSpPr>
          <p:cNvPr id="11" name="TextBox 10"/>
          <p:cNvSpPr txBox="1"/>
          <p:nvPr/>
        </p:nvSpPr>
        <p:spPr>
          <a:xfrm>
            <a:off x="1130300" y="1181100"/>
            <a:ext cx="7111592" cy="461665"/>
          </a:xfrm>
          <a:prstGeom prst="rect">
            <a:avLst/>
          </a:prstGeom>
          <a:noFill/>
        </p:spPr>
        <p:txBody>
          <a:bodyPr wrap="none" rtlCol="0">
            <a:spAutoFit/>
          </a:bodyPr>
          <a:lstStyle/>
          <a:p>
            <a:r>
              <a:rPr lang="en-US" dirty="0" smtClean="0">
                <a:solidFill>
                  <a:srgbClr val="FF0000"/>
                </a:solidFill>
                <a:latin typeface="Arial Rounded MT Bold"/>
                <a:cs typeface="Arial Rounded MT Bold"/>
              </a:rPr>
              <a:t>Evaporative demand increases w/ temperature</a:t>
            </a:r>
            <a:endParaRPr lang="en-US" dirty="0">
              <a:solidFill>
                <a:srgbClr val="FF0000"/>
              </a:solidFill>
              <a:latin typeface="Arial Rounded MT Bold"/>
              <a:cs typeface="Arial Rounded MT Bold"/>
            </a:endParaRPr>
          </a:p>
        </p:txBody>
      </p:sp>
    </p:spTree>
    <p:extLst>
      <p:ext uri="{BB962C8B-B14F-4D97-AF65-F5344CB8AC3E}">
        <p14:creationId xmlns:p14="http://schemas.microsoft.com/office/powerpoint/2010/main" val="3842784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762000"/>
          </a:xfrm>
        </p:spPr>
        <p:txBody>
          <a:bodyPr/>
          <a:lstStyle/>
          <a:p>
            <a:r>
              <a:rPr lang="en-US" sz="6000" dirty="0" smtClean="0"/>
              <a:t>Droughts Past &amp; Future</a:t>
            </a:r>
            <a:endParaRPr lang="en-US" sz="6000" dirty="0"/>
          </a:p>
        </p:txBody>
      </p:sp>
      <p:pic>
        <p:nvPicPr>
          <p:cNvPr id="4" name="Picture 3"/>
          <p:cNvPicPr>
            <a:picLocks noChangeAspect="1"/>
          </p:cNvPicPr>
          <p:nvPr/>
        </p:nvPicPr>
        <p:blipFill>
          <a:blip r:embed="rId2"/>
          <a:stretch>
            <a:fillRect/>
          </a:stretch>
        </p:blipFill>
        <p:spPr>
          <a:xfrm>
            <a:off x="41897" y="1168400"/>
            <a:ext cx="9102103" cy="5016500"/>
          </a:xfrm>
          <a:prstGeom prst="rect">
            <a:avLst/>
          </a:prstGeom>
        </p:spPr>
      </p:pic>
      <p:grpSp>
        <p:nvGrpSpPr>
          <p:cNvPr id="20" name="Group 19"/>
          <p:cNvGrpSpPr/>
          <p:nvPr/>
        </p:nvGrpSpPr>
        <p:grpSpPr>
          <a:xfrm>
            <a:off x="6769100" y="2209800"/>
            <a:ext cx="1691990" cy="1917700"/>
            <a:chOff x="6769100" y="2209800"/>
            <a:chExt cx="1691990" cy="1917700"/>
          </a:xfrm>
        </p:grpSpPr>
        <p:sp>
          <p:nvSpPr>
            <p:cNvPr id="5" name="TextBox 4"/>
            <p:cNvSpPr txBox="1"/>
            <p:nvPr/>
          </p:nvSpPr>
          <p:spPr>
            <a:xfrm>
              <a:off x="6769100" y="2679700"/>
              <a:ext cx="1691990" cy="461665"/>
            </a:xfrm>
            <a:prstGeom prst="rect">
              <a:avLst/>
            </a:prstGeom>
            <a:noFill/>
          </p:spPr>
          <p:txBody>
            <a:bodyPr wrap="none" rtlCol="0">
              <a:spAutoFit/>
            </a:bodyPr>
            <a:lstStyle/>
            <a:p>
              <a:r>
                <a:rPr lang="en-US" dirty="0" smtClean="0">
                  <a:solidFill>
                    <a:srgbClr val="FF0000"/>
                  </a:solidFill>
                  <a:latin typeface="Arial Rounded MT Bold"/>
                  <a:cs typeface="Arial Rounded MT Bold"/>
                </a:rPr>
                <a:t>Dust Bowl</a:t>
              </a:r>
              <a:endParaRPr lang="en-US" dirty="0">
                <a:solidFill>
                  <a:srgbClr val="FF0000"/>
                </a:solidFill>
                <a:latin typeface="Arial Rounded MT Bold"/>
                <a:cs typeface="Arial Rounded MT Bold"/>
              </a:endParaRPr>
            </a:p>
          </p:txBody>
        </p:sp>
        <p:cxnSp>
          <p:nvCxnSpPr>
            <p:cNvPr id="8" name="Straight Arrow Connector 7"/>
            <p:cNvCxnSpPr/>
            <p:nvPr/>
          </p:nvCxnSpPr>
          <p:spPr bwMode="auto">
            <a:xfrm>
              <a:off x="7772400" y="3098800"/>
              <a:ext cx="12700" cy="1028700"/>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cxnSp>
          <p:nvCxnSpPr>
            <p:cNvPr id="9" name="Straight Arrow Connector 8"/>
            <p:cNvCxnSpPr/>
            <p:nvPr/>
          </p:nvCxnSpPr>
          <p:spPr bwMode="auto">
            <a:xfrm flipV="1">
              <a:off x="7759700" y="2209800"/>
              <a:ext cx="12700" cy="508000"/>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grpSp>
      <p:grpSp>
        <p:nvGrpSpPr>
          <p:cNvPr id="21" name="Group 20"/>
          <p:cNvGrpSpPr/>
          <p:nvPr/>
        </p:nvGrpSpPr>
        <p:grpSpPr>
          <a:xfrm>
            <a:off x="846024" y="4991100"/>
            <a:ext cx="4094275" cy="474365"/>
            <a:chOff x="846024" y="4991100"/>
            <a:chExt cx="4094275" cy="474365"/>
          </a:xfrm>
        </p:grpSpPr>
        <p:sp>
          <p:nvSpPr>
            <p:cNvPr id="6" name="TextBox 5"/>
            <p:cNvSpPr txBox="1"/>
            <p:nvPr/>
          </p:nvSpPr>
          <p:spPr>
            <a:xfrm>
              <a:off x="846024" y="5003800"/>
              <a:ext cx="4094275" cy="461665"/>
            </a:xfrm>
            <a:prstGeom prst="rect">
              <a:avLst/>
            </a:prstGeom>
            <a:noFill/>
          </p:spPr>
          <p:txBody>
            <a:bodyPr wrap="square" rtlCol="0">
              <a:spAutoFit/>
            </a:bodyPr>
            <a:lstStyle/>
            <a:p>
              <a:pPr algn="ctr"/>
              <a:r>
                <a:rPr lang="en-US" dirty="0" smtClean="0">
                  <a:solidFill>
                    <a:srgbClr val="FF0000"/>
                  </a:solidFill>
                  <a:latin typeface="Arial Rounded MT Bold"/>
                  <a:cs typeface="Arial Rounded MT Bold"/>
                </a:rPr>
                <a:t>Medieval </a:t>
              </a:r>
              <a:r>
                <a:rPr lang="en-US" dirty="0" err="1" smtClean="0">
                  <a:solidFill>
                    <a:srgbClr val="FF0000"/>
                  </a:solidFill>
                  <a:latin typeface="Arial Rounded MT Bold"/>
                  <a:cs typeface="Arial Rounded MT Bold"/>
                </a:rPr>
                <a:t>Megadroughts</a:t>
              </a:r>
              <a:endParaRPr lang="en-US" dirty="0">
                <a:solidFill>
                  <a:srgbClr val="FF0000"/>
                </a:solidFill>
                <a:latin typeface="Arial Rounded MT Bold"/>
                <a:cs typeface="Arial Rounded MT Bold"/>
              </a:endParaRPr>
            </a:p>
          </p:txBody>
        </p:sp>
        <p:cxnSp>
          <p:nvCxnSpPr>
            <p:cNvPr id="13" name="Straight Arrow Connector 12"/>
            <p:cNvCxnSpPr/>
            <p:nvPr/>
          </p:nvCxnSpPr>
          <p:spPr bwMode="auto">
            <a:xfrm>
              <a:off x="1600200" y="4991100"/>
              <a:ext cx="1320800" cy="0"/>
            </a:xfrm>
            <a:prstGeom prst="straightConnector1">
              <a:avLst/>
            </a:prstGeom>
            <a:solidFill>
              <a:schemeClr val="accent1"/>
            </a:solidFill>
            <a:ln w="57150" cap="flat" cmpd="sng" algn="ctr">
              <a:solidFill>
                <a:srgbClr val="FF0000"/>
              </a:solidFill>
              <a:prstDash val="solid"/>
              <a:round/>
              <a:headEnd type="arrow"/>
              <a:tailEnd type="arrow"/>
            </a:ln>
            <a:effectLst/>
          </p:spPr>
        </p:cxnSp>
      </p:grpSp>
      <p:grpSp>
        <p:nvGrpSpPr>
          <p:cNvPr id="15" name="Group 14"/>
          <p:cNvGrpSpPr/>
          <p:nvPr/>
        </p:nvGrpSpPr>
        <p:grpSpPr>
          <a:xfrm>
            <a:off x="660400" y="1257300"/>
            <a:ext cx="7416800" cy="461665"/>
            <a:chOff x="660400" y="1257300"/>
            <a:chExt cx="7416800" cy="461665"/>
          </a:xfrm>
        </p:grpSpPr>
        <p:cxnSp>
          <p:nvCxnSpPr>
            <p:cNvPr id="11" name="Straight Arrow Connector 10"/>
            <p:cNvCxnSpPr/>
            <p:nvPr/>
          </p:nvCxnSpPr>
          <p:spPr bwMode="auto">
            <a:xfrm>
              <a:off x="660400" y="1422400"/>
              <a:ext cx="7416800" cy="0"/>
            </a:xfrm>
            <a:prstGeom prst="straightConnector1">
              <a:avLst/>
            </a:prstGeom>
            <a:solidFill>
              <a:schemeClr val="accent1"/>
            </a:solidFill>
            <a:ln w="57150" cap="flat" cmpd="sng" algn="ctr">
              <a:solidFill>
                <a:srgbClr val="DDA435"/>
              </a:solidFill>
              <a:prstDash val="solid"/>
              <a:round/>
              <a:headEnd type="arrow"/>
              <a:tailEnd type="arrow"/>
            </a:ln>
            <a:effectLst/>
          </p:spPr>
        </p:cxnSp>
        <p:sp>
          <p:nvSpPr>
            <p:cNvPr id="3" name="TextBox 2"/>
            <p:cNvSpPr txBox="1"/>
            <p:nvPr/>
          </p:nvSpPr>
          <p:spPr>
            <a:xfrm>
              <a:off x="3276600" y="1257300"/>
              <a:ext cx="1711276" cy="461665"/>
            </a:xfrm>
            <a:prstGeom prst="rect">
              <a:avLst/>
            </a:prstGeom>
            <a:solidFill>
              <a:srgbClr val="FFFFFF"/>
            </a:solidFill>
          </p:spPr>
          <p:txBody>
            <a:bodyPr wrap="none" rtlCol="0">
              <a:spAutoFit/>
            </a:bodyPr>
            <a:lstStyle/>
            <a:p>
              <a:r>
                <a:rPr lang="en-US" b="1" dirty="0" smtClean="0">
                  <a:solidFill>
                    <a:srgbClr val="DDA435"/>
                  </a:solidFill>
                  <a:latin typeface="Arial Rounded MT Bold"/>
                  <a:cs typeface="Arial Rounded MT Bold"/>
                </a:rPr>
                <a:t>Tree rings</a:t>
              </a:r>
              <a:endParaRPr lang="en-US" b="1" dirty="0">
                <a:solidFill>
                  <a:srgbClr val="DDA435"/>
                </a:solidFill>
                <a:latin typeface="Arial Rounded MT Bold"/>
                <a:cs typeface="Arial Rounded MT Bold"/>
              </a:endParaRPr>
            </a:p>
          </p:txBody>
        </p:sp>
      </p:grpSp>
      <p:sp>
        <p:nvSpPr>
          <p:cNvPr id="14" name="TextBox 13"/>
          <p:cNvSpPr txBox="1"/>
          <p:nvPr/>
        </p:nvSpPr>
        <p:spPr>
          <a:xfrm>
            <a:off x="6604000" y="5016500"/>
            <a:ext cx="1498600" cy="830997"/>
          </a:xfrm>
          <a:prstGeom prst="rect">
            <a:avLst/>
          </a:prstGeom>
          <a:solidFill>
            <a:srgbClr val="FFFFFF"/>
          </a:solidFill>
        </p:spPr>
        <p:txBody>
          <a:bodyPr wrap="square" rtlCol="0">
            <a:spAutoFit/>
          </a:bodyPr>
          <a:lstStyle/>
          <a:p>
            <a:r>
              <a:rPr lang="en-US" b="1" dirty="0" smtClean="0">
                <a:solidFill>
                  <a:srgbClr val="3366FF"/>
                </a:solidFill>
                <a:latin typeface="Arial Rounded MT Bold"/>
                <a:cs typeface="Arial Rounded MT Bold"/>
              </a:rPr>
              <a:t>Climate models</a:t>
            </a:r>
            <a:endParaRPr lang="en-US" b="1" dirty="0">
              <a:solidFill>
                <a:srgbClr val="3366FF"/>
              </a:solidFill>
              <a:latin typeface="Arial Rounded MT Bold"/>
              <a:cs typeface="Arial Rounded MT Bold"/>
            </a:endParaRPr>
          </a:p>
        </p:txBody>
      </p:sp>
      <p:sp>
        <p:nvSpPr>
          <p:cNvPr id="16" name="Rectangle 15"/>
          <p:cNvSpPr/>
          <p:nvPr/>
        </p:nvSpPr>
        <p:spPr bwMode="auto">
          <a:xfrm>
            <a:off x="3467100" y="2717800"/>
            <a:ext cx="2501900" cy="5207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2" name="TextBox 21"/>
          <p:cNvSpPr txBox="1"/>
          <p:nvPr/>
        </p:nvSpPr>
        <p:spPr>
          <a:xfrm>
            <a:off x="177800" y="6235700"/>
            <a:ext cx="8686993" cy="461665"/>
          </a:xfrm>
          <a:prstGeom prst="rect">
            <a:avLst/>
          </a:prstGeom>
          <a:noFill/>
        </p:spPr>
        <p:txBody>
          <a:bodyPr wrap="none" rtlCol="0">
            <a:spAutoFit/>
          </a:bodyPr>
          <a:lstStyle/>
          <a:p>
            <a:r>
              <a:rPr lang="en-US" dirty="0" smtClean="0">
                <a:solidFill>
                  <a:srgbClr val="FF0000"/>
                </a:solidFill>
                <a:latin typeface="Arial Rounded MT Bold"/>
                <a:cs typeface="Arial Rounded MT Bold"/>
              </a:rPr>
              <a:t>Coming droughts </a:t>
            </a:r>
            <a:r>
              <a:rPr lang="en-US" b="1" i="1" dirty="0" smtClean="0">
                <a:solidFill>
                  <a:srgbClr val="FF0000"/>
                </a:solidFill>
                <a:latin typeface="Arial Rounded MT Bold"/>
                <a:cs typeface="Arial Rounded MT Bold"/>
              </a:rPr>
              <a:t>much</a:t>
            </a:r>
            <a:r>
              <a:rPr lang="en-US" dirty="0" smtClean="0">
                <a:solidFill>
                  <a:srgbClr val="FF0000"/>
                </a:solidFill>
                <a:latin typeface="Arial Rounded MT Bold"/>
                <a:cs typeface="Arial Rounded MT Bold"/>
              </a:rPr>
              <a:t> worse than any in past 1000 years</a:t>
            </a:r>
            <a:endParaRPr lang="en-US" dirty="0">
              <a:solidFill>
                <a:srgbClr val="FF0000"/>
              </a:solidFill>
              <a:latin typeface="Arial Rounded MT Bold"/>
              <a:cs typeface="Arial Rounded MT Bold"/>
            </a:endParaRPr>
          </a:p>
        </p:txBody>
      </p:sp>
    </p:spTree>
    <p:extLst>
      <p:ext uri="{BB962C8B-B14F-4D97-AF65-F5344CB8AC3E}">
        <p14:creationId xmlns:p14="http://schemas.microsoft.com/office/powerpoint/2010/main" val="290915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1000" fill="hold"/>
                                        <p:tgtEl>
                                          <p:spTgt spid="21"/>
                                        </p:tgtEl>
                                        <p:attrNameLst>
                                          <p:attrName>ppt_w</p:attrName>
                                        </p:attrNameLst>
                                      </p:cBhvr>
                                      <p:tavLst>
                                        <p:tav tm="0">
                                          <p:val>
                                            <p:strVal val="#ppt_w*0.70"/>
                                          </p:val>
                                        </p:tav>
                                        <p:tav tm="100000">
                                          <p:val>
                                            <p:strVal val="#ppt_w"/>
                                          </p:val>
                                        </p:tav>
                                      </p:tavLst>
                                    </p:anim>
                                    <p:anim calcmode="lin" valueType="num">
                                      <p:cBhvr>
                                        <p:cTn id="15" dur="1000" fill="hold"/>
                                        <p:tgtEl>
                                          <p:spTgt spid="21"/>
                                        </p:tgtEl>
                                        <p:attrNameLst>
                                          <p:attrName>ppt_h</p:attrName>
                                        </p:attrNameLst>
                                      </p:cBhvr>
                                      <p:tavLst>
                                        <p:tav tm="0">
                                          <p:val>
                                            <p:strVal val="#ppt_h"/>
                                          </p:val>
                                        </p:tav>
                                        <p:tav tm="100000">
                                          <p:val>
                                            <p:strVal val="#ppt_h"/>
                                          </p:val>
                                        </p:tav>
                                      </p:tavLst>
                                    </p:anim>
                                    <p:animEffect transition="in" filter="fade">
                                      <p:cBhvr>
                                        <p:cTn id="16" dur="10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1000" fill="hold"/>
                                        <p:tgtEl>
                                          <p:spTgt spid="20"/>
                                        </p:tgtEl>
                                        <p:attrNameLst>
                                          <p:attrName>ppt_w</p:attrName>
                                        </p:attrNameLst>
                                      </p:cBhvr>
                                      <p:tavLst>
                                        <p:tav tm="0">
                                          <p:val>
                                            <p:strVal val="#ppt_w*0.70"/>
                                          </p:val>
                                        </p:tav>
                                        <p:tav tm="100000">
                                          <p:val>
                                            <p:strVal val="#ppt_w"/>
                                          </p:val>
                                        </p:tav>
                                      </p:tavLst>
                                    </p:anim>
                                    <p:anim calcmode="lin" valueType="num">
                                      <p:cBhvr>
                                        <p:cTn id="22" dur="1000" fill="hold"/>
                                        <p:tgtEl>
                                          <p:spTgt spid="20"/>
                                        </p:tgtEl>
                                        <p:attrNameLst>
                                          <p:attrName>ppt_h</p:attrName>
                                        </p:attrNameLst>
                                      </p:cBhvr>
                                      <p:tavLst>
                                        <p:tav tm="0">
                                          <p:val>
                                            <p:strVal val="#ppt_h"/>
                                          </p:val>
                                        </p:tav>
                                        <p:tav tm="100000">
                                          <p:val>
                                            <p:strVal val="#ppt_h"/>
                                          </p:val>
                                        </p:tav>
                                      </p:tavLst>
                                    </p:anim>
                                    <p:animEffect transition="in" filter="fade">
                                      <p:cBhvr>
                                        <p:cTn id="23" dur="10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dissolv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dissolve">
                                      <p:cBhvr>
                                        <p:cTn id="3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8229600" cy="4724400"/>
          </a:xfrm>
        </p:spPr>
        <p:txBody>
          <a:bodyPr>
            <a:normAutofit fontScale="70000" lnSpcReduction="20000"/>
          </a:bodyPr>
          <a:lstStyle/>
          <a:p>
            <a:pPr marL="0" indent="0" algn="ctr">
              <a:buNone/>
            </a:pPr>
            <a:r>
              <a:rPr lang="en-US" sz="2800" dirty="0">
                <a:solidFill>
                  <a:srgbClr val="0070C0"/>
                </a:solidFill>
              </a:rPr>
              <a:t>“Research that produces nothing but books will not suffice.” </a:t>
            </a:r>
          </a:p>
          <a:p>
            <a:pPr marL="0" indent="0" algn="ctr">
              <a:buNone/>
            </a:pPr>
            <a:r>
              <a:rPr lang="en-US" sz="2800" dirty="0">
                <a:solidFill>
                  <a:srgbClr val="0070C0"/>
                </a:solidFill>
              </a:rPr>
              <a:t>                                                                                      </a:t>
            </a:r>
            <a:r>
              <a:rPr lang="en-US" sz="2800" dirty="0" smtClean="0">
                <a:solidFill>
                  <a:srgbClr val="0070C0"/>
                </a:solidFill>
              </a:rPr>
              <a:t>- </a:t>
            </a:r>
            <a:r>
              <a:rPr lang="en-US" sz="2800" dirty="0">
                <a:solidFill>
                  <a:srgbClr val="0070C0"/>
                </a:solidFill>
              </a:rPr>
              <a:t>Kurt Lewin</a:t>
            </a:r>
          </a:p>
          <a:p>
            <a:pPr marL="0" indent="0">
              <a:buNone/>
            </a:pPr>
            <a:endParaRPr lang="en-US" sz="1900" dirty="0"/>
          </a:p>
          <a:p>
            <a:r>
              <a:rPr lang="en-US" b="1" dirty="0" smtClean="0"/>
              <a:t>The </a:t>
            </a:r>
            <a:r>
              <a:rPr lang="en-US" b="1" dirty="0"/>
              <a:t>Society for </a:t>
            </a:r>
            <a:r>
              <a:rPr lang="en-US" b="1" dirty="0" smtClean="0"/>
              <a:t>the Psychological Study </a:t>
            </a:r>
            <a:r>
              <a:rPr lang="en-US" b="1" dirty="0"/>
              <a:t>of Social </a:t>
            </a:r>
            <a:r>
              <a:rPr lang="en-US" b="1" dirty="0" smtClean="0"/>
              <a:t>Issues (SPSSI) </a:t>
            </a:r>
          </a:p>
          <a:p>
            <a:pPr lvl="1"/>
            <a:r>
              <a:rPr lang="en-US" dirty="0"/>
              <a:t>F</a:t>
            </a:r>
            <a:r>
              <a:rPr lang="en-US" dirty="0" smtClean="0"/>
              <a:t>ounded </a:t>
            </a:r>
            <a:r>
              <a:rPr lang="en-US" dirty="0"/>
              <a:t>in 1936, SPSSI is a group of over 3000 scientists from psychology and related fields and others who share a common interest in research on the psychological aspects of important social and policy issues. </a:t>
            </a:r>
            <a:endParaRPr lang="en-US" dirty="0" smtClean="0"/>
          </a:p>
          <a:p>
            <a:pPr lvl="1"/>
            <a:r>
              <a:rPr lang="en-US" dirty="0" smtClean="0"/>
              <a:t>SPSSI </a:t>
            </a:r>
            <a:r>
              <a:rPr lang="en-US" dirty="0"/>
              <a:t>seeks to bring theory and practice into focus on human problems of the group, the community, and nations, as well as the increasingly important problems that have no national boundaries.</a:t>
            </a:r>
            <a:endParaRPr lang="en-US" i="1" dirty="0"/>
          </a:p>
          <a:p>
            <a:pPr lvl="1"/>
            <a:r>
              <a:rPr lang="en-US" dirty="0"/>
              <a:t>An independent society, SPSSI is also Division 9 of the American Psychological Association (APA) and an organizational affiliate of the American Psychological Society (APS). </a:t>
            </a:r>
            <a:endParaRPr lang="en-US" dirty="0" smtClean="0"/>
          </a:p>
          <a:p>
            <a:pPr lvl="1"/>
            <a:r>
              <a:rPr lang="en-US" dirty="0" smtClean="0"/>
              <a:t>SPSSI welcomes </a:t>
            </a:r>
            <a:r>
              <a:rPr lang="en-US" dirty="0"/>
              <a:t>the membership of anyone interested in the </a:t>
            </a:r>
            <a:r>
              <a:rPr lang="en-US" dirty="0" smtClean="0"/>
              <a:t>Society.</a:t>
            </a:r>
            <a:endParaRPr lang="en-US" dirty="0"/>
          </a:p>
          <a:p>
            <a:pPr lvl="0"/>
            <a:r>
              <a:rPr lang="en-US" sz="3100" b="1" dirty="0">
                <a:solidFill>
                  <a:prstClr val="black"/>
                </a:solidFill>
              </a:rPr>
              <a:t>See </a:t>
            </a:r>
            <a:r>
              <a:rPr lang="en-US" sz="3100" b="1" dirty="0" smtClean="0">
                <a:solidFill>
                  <a:prstClr val="black"/>
                </a:solidFill>
                <a:hlinkClick r:id="rId2"/>
              </a:rPr>
              <a:t>www.spssi.org</a:t>
            </a:r>
            <a:r>
              <a:rPr lang="en-US" sz="3100" b="1" dirty="0" smtClean="0">
                <a:solidFill>
                  <a:prstClr val="black"/>
                </a:solidFill>
              </a:rPr>
              <a:t> </a:t>
            </a:r>
            <a:r>
              <a:rPr lang="en-US" sz="3100" b="1" dirty="0">
                <a:solidFill>
                  <a:prstClr val="black"/>
                </a:solidFill>
              </a:rPr>
              <a:t>for more information</a:t>
            </a:r>
          </a:p>
          <a:p>
            <a:pPr lvl="1"/>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7100" y="152400"/>
            <a:ext cx="2209800" cy="1473200"/>
          </a:xfrm>
          <a:prstGeom prst="rect">
            <a:avLst/>
          </a:prstGeom>
        </p:spPr>
      </p:pic>
    </p:spTree>
    <p:extLst>
      <p:ext uri="{BB962C8B-B14F-4D97-AF65-F5344CB8AC3E}">
        <p14:creationId xmlns:p14="http://schemas.microsoft.com/office/powerpoint/2010/main" val="4581355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9144000" cy="762000"/>
          </a:xfrm>
        </p:spPr>
        <p:txBody>
          <a:bodyPr/>
          <a:lstStyle/>
          <a:p>
            <a:r>
              <a:rPr lang="en-US" sz="5200" dirty="0" smtClean="0"/>
              <a:t>Warming Promotes Wildfire</a:t>
            </a:r>
            <a:endParaRPr lang="en-US" sz="5200" dirty="0"/>
          </a:p>
        </p:txBody>
      </p:sp>
      <p:sp>
        <p:nvSpPr>
          <p:cNvPr id="7" name="Rectangle 2"/>
          <p:cNvSpPr txBox="1">
            <a:spLocks noChangeArrowheads="1"/>
          </p:cNvSpPr>
          <p:nvPr/>
        </p:nvSpPr>
        <p:spPr bwMode="auto">
          <a:xfrm>
            <a:off x="25400" y="889000"/>
            <a:ext cx="4813300" cy="41148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116994" bIns="45720" numCol="1" anchor="t" anchorCtr="0" compatLnSpc="1">
            <a:prstTxWarp prst="textNoShape">
              <a:avLst/>
            </a:prstTxWarp>
          </a:bodyPr>
          <a:lstStyle>
            <a:lvl1pPr marL="342900" indent="-342900" algn="l" rtl="0" eaLnBrk="0" fontAlgn="base" hangingPunct="0">
              <a:spcBef>
                <a:spcPct val="30000"/>
              </a:spcBef>
              <a:spcAft>
                <a:spcPct val="0"/>
              </a:spcAft>
              <a:buChar char="•"/>
              <a:defRPr sz="2800">
                <a:solidFill>
                  <a:schemeClr val="tx1"/>
                </a:solidFill>
                <a:latin typeface="Arial Rounded MT Bold"/>
                <a:ea typeface="ＭＳ Ｐゴシック" charset="-128"/>
                <a:cs typeface="Arial Rounded MT Bold"/>
              </a:defRPr>
            </a:lvl1pPr>
            <a:lvl2pPr marL="742950" indent="-285750" algn="l" rtl="0" eaLnBrk="0" fontAlgn="base" hangingPunct="0">
              <a:spcBef>
                <a:spcPct val="20000"/>
              </a:spcBef>
              <a:spcAft>
                <a:spcPct val="0"/>
              </a:spcAft>
              <a:buChar char="–"/>
              <a:defRPr sz="2400">
                <a:solidFill>
                  <a:schemeClr val="tx1"/>
                </a:solidFill>
                <a:latin typeface="Arial Rounded MT Bold"/>
                <a:ea typeface="ＭＳ Ｐゴシック" charset="-128"/>
                <a:cs typeface="Arial Rounded MT Bold"/>
              </a:defRPr>
            </a:lvl2pPr>
            <a:lvl3pPr marL="1143000" indent="-228600" algn="l" rtl="0" eaLnBrk="0" fontAlgn="base" hangingPunct="0">
              <a:spcBef>
                <a:spcPct val="20000"/>
              </a:spcBef>
              <a:spcAft>
                <a:spcPct val="0"/>
              </a:spcAft>
              <a:buChar char="•"/>
              <a:defRPr sz="2000">
                <a:solidFill>
                  <a:schemeClr val="tx1"/>
                </a:solidFill>
                <a:latin typeface="Arial Rounded MT Bold"/>
                <a:ea typeface="ＭＳ Ｐゴシック" charset="-128"/>
                <a:cs typeface="Arial Rounded MT Bold"/>
              </a:defRPr>
            </a:lvl3pPr>
            <a:lvl4pPr marL="1600200" indent="-228600" algn="l" rtl="0" eaLnBrk="0" fontAlgn="base" hangingPunct="0">
              <a:spcBef>
                <a:spcPct val="20000"/>
              </a:spcBef>
              <a:spcAft>
                <a:spcPct val="0"/>
              </a:spcAft>
              <a:buChar char="–"/>
              <a:defRPr>
                <a:solidFill>
                  <a:schemeClr val="tx1"/>
                </a:solidFill>
                <a:latin typeface="Arial Rounded MT Bold"/>
                <a:ea typeface="ＭＳ Ｐゴシック" charset="-128"/>
                <a:cs typeface="Arial Rounded MT Bold"/>
              </a:defRPr>
            </a:lvl4pPr>
            <a:lvl5pPr marL="2057400" indent="-228600" algn="l" rtl="0" eaLnBrk="0" fontAlgn="base" hangingPunct="0">
              <a:spcBef>
                <a:spcPct val="20000"/>
              </a:spcBef>
              <a:spcAft>
                <a:spcPct val="0"/>
              </a:spcAft>
              <a:buChar char="»"/>
              <a:defRPr sz="1600">
                <a:solidFill>
                  <a:schemeClr val="tx1"/>
                </a:solidFill>
                <a:latin typeface="Arial Rounded MT Bold"/>
                <a:ea typeface="ＭＳ Ｐゴシック" charset="-128"/>
                <a:cs typeface="Arial Rounded MT Bold"/>
              </a:defRPr>
            </a:lvl5pPr>
            <a:lvl6pPr marL="2514600" indent="-228600" algn="l" rtl="0" eaLnBrk="0" fontAlgn="base" hangingPunct="0">
              <a:spcBef>
                <a:spcPct val="20000"/>
              </a:spcBef>
              <a:spcAft>
                <a:spcPct val="0"/>
              </a:spcAft>
              <a:buChar char="»"/>
              <a:defRPr sz="16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16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16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1600">
                <a:solidFill>
                  <a:schemeClr val="tx1"/>
                </a:solidFill>
                <a:latin typeface="+mn-lt"/>
                <a:ea typeface="ＭＳ Ｐゴシック" charset="-128"/>
              </a:defRPr>
            </a:lvl9pPr>
          </a:lstStyle>
          <a:p>
            <a:pPr marL="514350" indent="-514350" eaLnBrk="1" hangingPunct="1">
              <a:buClr>
                <a:srgbClr val="000000"/>
              </a:buClr>
              <a:buFont typeface="+mj-lt"/>
              <a:buAutoNum type="arabicPeriod"/>
            </a:pPr>
            <a:r>
              <a:rPr lang="en-US" dirty="0" smtClean="0">
                <a:ea typeface="ＭＳ Ｐゴシック" charset="0"/>
              </a:rPr>
              <a:t>Warmer air increases </a:t>
            </a:r>
            <a:r>
              <a:rPr lang="en-US" dirty="0" smtClean="0">
                <a:solidFill>
                  <a:srgbClr val="FF0000"/>
                </a:solidFill>
                <a:ea typeface="ＭＳ Ｐゴシック" charset="0"/>
              </a:rPr>
              <a:t>evaporative demand </a:t>
            </a:r>
            <a:r>
              <a:rPr lang="en-US" dirty="0" smtClean="0">
                <a:ea typeface="ＭＳ Ｐゴシック" charset="0"/>
              </a:rPr>
              <a:t>on forests</a:t>
            </a:r>
            <a:endParaRPr lang="en-US" dirty="0" smtClean="0">
              <a:solidFill>
                <a:srgbClr val="FF0000"/>
              </a:solidFill>
              <a:ea typeface="ＭＳ Ｐゴシック" charset="0"/>
            </a:endParaRPr>
          </a:p>
          <a:p>
            <a:pPr marL="514350" indent="-514350" eaLnBrk="1" hangingPunct="1">
              <a:buClr>
                <a:srgbClr val="000000"/>
              </a:buClr>
              <a:buFont typeface="+mj-lt"/>
              <a:buAutoNum type="arabicPeriod"/>
            </a:pPr>
            <a:r>
              <a:rPr lang="en-US" dirty="0" smtClean="0">
                <a:ea typeface="ＭＳ Ｐゴシック" charset="0"/>
              </a:rPr>
              <a:t>Longer </a:t>
            </a:r>
            <a:r>
              <a:rPr lang="en-US" dirty="0" smtClean="0">
                <a:solidFill>
                  <a:srgbClr val="FF0000"/>
                </a:solidFill>
                <a:ea typeface="ＭＳ Ｐゴシック" charset="0"/>
              </a:rPr>
              <a:t>warm season</a:t>
            </a:r>
            <a:r>
              <a:rPr lang="en-US" dirty="0" smtClean="0">
                <a:ea typeface="ＭＳ Ｐゴシック" charset="0"/>
              </a:rPr>
              <a:t> </a:t>
            </a:r>
            <a:r>
              <a:rPr lang="en-US" dirty="0">
                <a:ea typeface="ＭＳ Ｐゴシック" charset="0"/>
              </a:rPr>
              <a:t>depletes soil moisture</a:t>
            </a:r>
          </a:p>
          <a:p>
            <a:pPr marL="514350" indent="-514350" eaLnBrk="1" hangingPunct="1">
              <a:buClr>
                <a:srgbClr val="000000"/>
              </a:buClr>
              <a:buFont typeface="+mj-lt"/>
              <a:buAutoNum type="arabicPeriod"/>
            </a:pPr>
            <a:r>
              <a:rPr lang="en-US" dirty="0" smtClean="0">
                <a:ea typeface="ＭＳ Ｐゴシック" charset="0"/>
              </a:rPr>
              <a:t>More frequent extremely </a:t>
            </a:r>
            <a:r>
              <a:rPr lang="en-US" dirty="0" smtClean="0">
                <a:solidFill>
                  <a:srgbClr val="FF0000"/>
                </a:solidFill>
                <a:ea typeface="ＭＳ Ｐゴシック" charset="0"/>
              </a:rPr>
              <a:t>hot, dry, windy days </a:t>
            </a:r>
            <a:r>
              <a:rPr lang="en-US" dirty="0" smtClean="0">
                <a:ea typeface="ＭＳ Ｐゴシック" charset="0"/>
              </a:rPr>
              <a:t>when fires are uncontrollable</a:t>
            </a:r>
          </a:p>
        </p:txBody>
      </p:sp>
      <p:pic>
        <p:nvPicPr>
          <p:cNvPr id="10" name="Picture 9"/>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1000"/>
                    </a14:imgEffect>
                  </a14:imgLayer>
                </a14:imgProps>
              </a:ext>
            </a:extLst>
          </a:blip>
          <a:srcRect l="10356" t="31730" b="4328"/>
          <a:stretch/>
        </p:blipFill>
        <p:spPr>
          <a:xfrm>
            <a:off x="114300" y="5054600"/>
            <a:ext cx="4483100" cy="1689100"/>
          </a:xfrm>
          <a:prstGeom prst="rect">
            <a:avLst/>
          </a:prstGeom>
        </p:spPr>
      </p:pic>
      <p:grpSp>
        <p:nvGrpSpPr>
          <p:cNvPr id="12" name="Group 11"/>
          <p:cNvGrpSpPr/>
          <p:nvPr/>
        </p:nvGrpSpPr>
        <p:grpSpPr>
          <a:xfrm>
            <a:off x="4648200" y="1041400"/>
            <a:ext cx="4553350" cy="5592465"/>
            <a:chOff x="4648200" y="1168400"/>
            <a:chExt cx="4553350" cy="5592465"/>
          </a:xfrm>
        </p:grpSpPr>
        <p:grpSp>
          <p:nvGrpSpPr>
            <p:cNvPr id="4" name="Group 3"/>
            <p:cNvGrpSpPr/>
            <p:nvPr/>
          </p:nvGrpSpPr>
          <p:grpSpPr>
            <a:xfrm>
              <a:off x="4699000" y="1587500"/>
              <a:ext cx="4318000" cy="4686300"/>
              <a:chOff x="4699000" y="1816100"/>
              <a:chExt cx="4318000" cy="4686300"/>
            </a:xfrm>
          </p:grpSpPr>
          <p:pic>
            <p:nvPicPr>
              <p:cNvPr id="2" name="Picture 1" descr="Slide04.png"/>
              <p:cNvPicPr>
                <a:picLocks noChangeAspect="1"/>
              </p:cNvPicPr>
              <p:nvPr/>
            </p:nvPicPr>
            <p:blipFill rotWithShape="1">
              <a:blip r:embed="rId4">
                <a:extLst>
                  <a:ext uri="{28A0092B-C50C-407E-A947-70E740481C1C}">
                    <a14:useLocalDpi xmlns:a14="http://schemas.microsoft.com/office/drawing/2010/main" val="0"/>
                  </a:ext>
                </a:extLst>
              </a:blip>
              <a:srcRect l="51389" t="26481" r="1389" b="5185"/>
              <a:stretch/>
            </p:blipFill>
            <p:spPr>
              <a:xfrm>
                <a:off x="4699000" y="1816100"/>
                <a:ext cx="4318000" cy="4686300"/>
              </a:xfrm>
              <a:prstGeom prst="rect">
                <a:avLst/>
              </a:prstGeom>
            </p:spPr>
          </p:pic>
          <p:sp>
            <p:nvSpPr>
              <p:cNvPr id="3" name="TextBox 2"/>
              <p:cNvSpPr txBox="1"/>
              <p:nvPr/>
            </p:nvSpPr>
            <p:spPr>
              <a:xfrm>
                <a:off x="7785100" y="4305300"/>
                <a:ext cx="663363" cy="338554"/>
              </a:xfrm>
              <a:prstGeom prst="rect">
                <a:avLst/>
              </a:prstGeom>
              <a:noFill/>
            </p:spPr>
            <p:txBody>
              <a:bodyPr wrap="none" rtlCol="0">
                <a:spAutoFit/>
              </a:bodyPr>
              <a:lstStyle/>
              <a:p>
                <a:r>
                  <a:rPr lang="en-US" sz="1600" dirty="0" smtClean="0">
                    <a:solidFill>
                      <a:srgbClr val="FFFF00"/>
                    </a:solidFill>
                  </a:rPr>
                  <a:t>656%</a:t>
                </a:r>
                <a:endParaRPr lang="en-US" sz="1600" dirty="0">
                  <a:solidFill>
                    <a:srgbClr val="FFFF00"/>
                  </a:solidFill>
                </a:endParaRPr>
              </a:p>
            </p:txBody>
          </p:sp>
          <p:sp>
            <p:nvSpPr>
              <p:cNvPr id="5" name="TextBox 4"/>
              <p:cNvSpPr txBox="1"/>
              <p:nvPr/>
            </p:nvSpPr>
            <p:spPr>
              <a:xfrm>
                <a:off x="6273800" y="3009900"/>
                <a:ext cx="663363" cy="338554"/>
              </a:xfrm>
              <a:prstGeom prst="rect">
                <a:avLst/>
              </a:prstGeom>
              <a:noFill/>
            </p:spPr>
            <p:txBody>
              <a:bodyPr wrap="none" rtlCol="0">
                <a:spAutoFit/>
              </a:bodyPr>
              <a:lstStyle/>
              <a:p>
                <a:r>
                  <a:rPr lang="en-US" sz="1600" dirty="0" smtClean="0">
                    <a:solidFill>
                      <a:srgbClr val="FFFF00"/>
                    </a:solidFill>
                  </a:rPr>
                  <a:t>656%</a:t>
                </a:r>
                <a:endParaRPr lang="en-US" sz="1600" dirty="0">
                  <a:solidFill>
                    <a:srgbClr val="FFFF00"/>
                  </a:solidFill>
                </a:endParaRPr>
              </a:p>
            </p:txBody>
          </p:sp>
        </p:grpSp>
        <p:sp>
          <p:nvSpPr>
            <p:cNvPr id="8" name="TextBox 7"/>
            <p:cNvSpPr txBox="1"/>
            <p:nvPr/>
          </p:nvSpPr>
          <p:spPr>
            <a:xfrm>
              <a:off x="6070600" y="6299200"/>
              <a:ext cx="1553881" cy="461665"/>
            </a:xfrm>
            <a:prstGeom prst="rect">
              <a:avLst/>
            </a:prstGeom>
            <a:noFill/>
          </p:spPr>
          <p:txBody>
            <a:bodyPr wrap="none" rtlCol="0">
              <a:spAutoFit/>
            </a:bodyPr>
            <a:lstStyle/>
            <a:p>
              <a:r>
                <a:rPr lang="en-US" i="1" dirty="0" smtClean="0">
                  <a:solidFill>
                    <a:srgbClr val="0000FF"/>
                  </a:solidFill>
                </a:rPr>
                <a:t>NRC 2011</a:t>
              </a:r>
              <a:endParaRPr lang="en-US" i="1" dirty="0">
                <a:solidFill>
                  <a:srgbClr val="0000FF"/>
                </a:solidFill>
              </a:endParaRPr>
            </a:p>
          </p:txBody>
        </p:sp>
        <p:sp>
          <p:nvSpPr>
            <p:cNvPr id="11" name="TextBox 10"/>
            <p:cNvSpPr txBox="1"/>
            <p:nvPr/>
          </p:nvSpPr>
          <p:spPr>
            <a:xfrm>
              <a:off x="4648200" y="1168400"/>
              <a:ext cx="4553350" cy="461665"/>
            </a:xfrm>
            <a:prstGeom prst="rect">
              <a:avLst/>
            </a:prstGeom>
            <a:noFill/>
          </p:spPr>
          <p:txBody>
            <a:bodyPr wrap="none" rtlCol="0">
              <a:spAutoFit/>
            </a:bodyPr>
            <a:lstStyle/>
            <a:p>
              <a:r>
                <a:rPr lang="en-US" i="1" dirty="0" smtClean="0">
                  <a:solidFill>
                    <a:srgbClr val="0000FF"/>
                  </a:solidFill>
                </a:rPr>
                <a:t>Projected Increase </a:t>
              </a:r>
              <a:r>
                <a:rPr lang="en-US" i="1" dirty="0">
                  <a:solidFill>
                    <a:srgbClr val="0000FF"/>
                  </a:solidFill>
                </a:rPr>
                <a:t>in </a:t>
              </a:r>
              <a:r>
                <a:rPr lang="en-US" i="1" dirty="0" smtClean="0">
                  <a:solidFill>
                    <a:srgbClr val="0000FF"/>
                  </a:solidFill>
                </a:rPr>
                <a:t>Area Burned</a:t>
              </a:r>
              <a:endParaRPr lang="en-US" i="1" dirty="0">
                <a:solidFill>
                  <a:srgbClr val="0000FF"/>
                </a:solidFill>
              </a:endParaRPr>
            </a:p>
          </p:txBody>
        </p:sp>
      </p:grpSp>
    </p:spTree>
    <p:extLst>
      <p:ext uri="{BB962C8B-B14F-4D97-AF65-F5344CB8AC3E}">
        <p14:creationId xmlns:p14="http://schemas.microsoft.com/office/powerpoint/2010/main" val="8518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dissolv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0" y="50800"/>
            <a:ext cx="4114800" cy="1600200"/>
          </a:xfrm>
        </p:spPr>
        <p:txBody>
          <a:bodyPr/>
          <a:lstStyle/>
          <a:p>
            <a:pPr>
              <a:defRPr/>
            </a:pPr>
            <a:r>
              <a:rPr lang="en-US" sz="4800" dirty="0" smtClean="0"/>
              <a:t>Storm Surge Frequency</a:t>
            </a:r>
            <a:endParaRPr lang="en-US" sz="4800" dirty="0"/>
          </a:p>
        </p:txBody>
      </p:sp>
      <p:grpSp>
        <p:nvGrpSpPr>
          <p:cNvPr id="10" name="Group 9"/>
          <p:cNvGrpSpPr/>
          <p:nvPr/>
        </p:nvGrpSpPr>
        <p:grpSpPr>
          <a:xfrm>
            <a:off x="0" y="0"/>
            <a:ext cx="5880100" cy="6631345"/>
            <a:chOff x="0" y="0"/>
            <a:chExt cx="5880100" cy="6631345"/>
          </a:xfrm>
        </p:grpSpPr>
        <p:pic>
          <p:nvPicPr>
            <p:cNvPr id="48132"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5062538"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4" name="Picture 3" descr="rockaway.Queens.NYC.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3400" y="2743200"/>
              <a:ext cx="2470150"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 name="Group 3"/>
            <p:cNvGrpSpPr/>
            <p:nvPr/>
          </p:nvGrpSpPr>
          <p:grpSpPr>
            <a:xfrm>
              <a:off x="465138" y="2514600"/>
              <a:ext cx="5414962" cy="4116745"/>
              <a:chOff x="33338" y="2514600"/>
              <a:chExt cx="5414962" cy="4116745"/>
            </a:xfrm>
          </p:grpSpPr>
          <p:pic>
            <p:nvPicPr>
              <p:cNvPr id="48131" name="Picture 2" descr="storm.surge.frequency.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3338" y="2514600"/>
                <a:ext cx="5224462"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3" name="TextBox 3"/>
              <p:cNvSpPr txBox="1">
                <a:spLocks noChangeArrowheads="1"/>
              </p:cNvSpPr>
              <p:nvPr/>
            </p:nvSpPr>
            <p:spPr bwMode="auto">
              <a:xfrm>
                <a:off x="2057400" y="4953000"/>
                <a:ext cx="313372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dirty="0"/>
                  <a:t>Coastal Flooding</a:t>
                </a:r>
              </a:p>
              <a:p>
                <a:r>
                  <a:rPr lang="en-US" dirty="0"/>
                  <a:t>Rockaway Beach, NYC</a:t>
                </a:r>
              </a:p>
            </p:txBody>
          </p:sp>
          <p:sp>
            <p:nvSpPr>
              <p:cNvPr id="3" name="TextBox 2"/>
              <p:cNvSpPr txBox="1"/>
              <p:nvPr/>
            </p:nvSpPr>
            <p:spPr>
              <a:xfrm>
                <a:off x="1587500" y="6231235"/>
                <a:ext cx="2376647" cy="400110"/>
              </a:xfrm>
              <a:prstGeom prst="rect">
                <a:avLst/>
              </a:prstGeom>
              <a:noFill/>
            </p:spPr>
            <p:txBody>
              <a:bodyPr wrap="none" rtlCol="0">
                <a:spAutoFit/>
              </a:bodyPr>
              <a:lstStyle/>
              <a:p>
                <a:r>
                  <a:rPr lang="en-US" sz="2000" dirty="0" smtClean="0">
                    <a:solidFill>
                      <a:srgbClr val="FF0000"/>
                    </a:solidFill>
                    <a:latin typeface="Arial Rounded MT Bold"/>
                    <a:cs typeface="Arial Rounded MT Bold"/>
                  </a:rPr>
                  <a:t>How often (years)</a:t>
                </a:r>
                <a:endParaRPr lang="en-US" sz="2000" dirty="0">
                  <a:solidFill>
                    <a:srgbClr val="FF0000"/>
                  </a:solidFill>
                  <a:latin typeface="Arial Rounded MT Bold"/>
                  <a:cs typeface="Arial Rounded MT Bold"/>
                </a:endParaRPr>
              </a:p>
            </p:txBody>
          </p:sp>
          <p:sp>
            <p:nvSpPr>
              <p:cNvPr id="9" name="TextBox 8"/>
              <p:cNvSpPr txBox="1"/>
              <p:nvPr/>
            </p:nvSpPr>
            <p:spPr>
              <a:xfrm>
                <a:off x="266700" y="5850235"/>
                <a:ext cx="5181600" cy="400110"/>
              </a:xfrm>
              <a:prstGeom prst="rect">
                <a:avLst/>
              </a:prstGeom>
              <a:solidFill>
                <a:schemeClr val="bg1"/>
              </a:solidFill>
            </p:spPr>
            <p:txBody>
              <a:bodyPr wrap="square" rtlCol="0">
                <a:spAutoFit/>
              </a:bodyPr>
              <a:lstStyle/>
              <a:p>
                <a:r>
                  <a:rPr lang="en-US" sz="2000" dirty="0" smtClean="0">
                    <a:latin typeface="Arial Rounded MT Bold"/>
                    <a:cs typeface="Arial Rounded MT Bold"/>
                  </a:rPr>
                  <a:t>10                  100                1000           10000</a:t>
                </a:r>
                <a:endParaRPr lang="en-US" sz="2000" dirty="0">
                  <a:latin typeface="Arial Rounded MT Bold"/>
                  <a:cs typeface="Arial Rounded MT Bold"/>
                </a:endParaRPr>
              </a:p>
            </p:txBody>
          </p:sp>
        </p:grpSp>
        <p:sp>
          <p:nvSpPr>
            <p:cNvPr id="5" name="TextBox 4"/>
            <p:cNvSpPr txBox="1"/>
            <p:nvPr/>
          </p:nvSpPr>
          <p:spPr>
            <a:xfrm rot="16200000">
              <a:off x="-1593679" y="4069377"/>
              <a:ext cx="3649031" cy="400110"/>
            </a:xfrm>
            <a:prstGeom prst="rect">
              <a:avLst/>
            </a:prstGeom>
            <a:solidFill>
              <a:srgbClr val="FFFFFF"/>
            </a:solidFill>
          </p:spPr>
          <p:txBody>
            <a:bodyPr wrap="none" rtlCol="0">
              <a:spAutoFit/>
            </a:bodyPr>
            <a:lstStyle/>
            <a:p>
              <a:r>
                <a:rPr lang="en-US" sz="2000" dirty="0">
                  <a:solidFill>
                    <a:srgbClr val="FF0000"/>
                  </a:solidFill>
                  <a:latin typeface="Arial Rounded MT Bold"/>
                  <a:cs typeface="Arial Rounded MT Bold"/>
                </a:rPr>
                <a:t>h</a:t>
              </a:r>
              <a:r>
                <a:rPr lang="en-US" sz="2000" dirty="0" smtClean="0">
                  <a:solidFill>
                    <a:srgbClr val="FF0000"/>
                  </a:solidFill>
                  <a:latin typeface="Arial Rounded MT Bold"/>
                  <a:cs typeface="Arial Rounded MT Bold"/>
                </a:rPr>
                <a:t>eight above sea level (feet)</a:t>
              </a:r>
              <a:endParaRPr lang="en-US" sz="2000" dirty="0">
                <a:solidFill>
                  <a:srgbClr val="FF0000"/>
                </a:solidFill>
                <a:latin typeface="Arial Rounded MT Bold"/>
                <a:cs typeface="Arial Rounded MT Bold"/>
              </a:endParaRPr>
            </a:p>
          </p:txBody>
        </p:sp>
        <p:sp>
          <p:nvSpPr>
            <p:cNvPr id="8" name="Rectangle 7"/>
            <p:cNvSpPr/>
            <p:nvPr/>
          </p:nvSpPr>
          <p:spPr bwMode="auto">
            <a:xfrm>
              <a:off x="482600" y="2501900"/>
              <a:ext cx="406400" cy="32258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grpSp>
          <p:nvGrpSpPr>
            <p:cNvPr id="7" name="Group 6"/>
            <p:cNvGrpSpPr/>
            <p:nvPr/>
          </p:nvGrpSpPr>
          <p:grpSpPr>
            <a:xfrm>
              <a:off x="393700" y="2806700"/>
              <a:ext cx="492443" cy="2749610"/>
              <a:chOff x="381000" y="2832100"/>
              <a:chExt cx="492443" cy="2749610"/>
            </a:xfrm>
            <a:solidFill>
              <a:srgbClr val="FFFFFF"/>
            </a:solidFill>
          </p:grpSpPr>
          <p:sp>
            <p:nvSpPr>
              <p:cNvPr id="6" name="TextBox 5"/>
              <p:cNvSpPr txBox="1"/>
              <p:nvPr/>
            </p:nvSpPr>
            <p:spPr>
              <a:xfrm>
                <a:off x="536367" y="5181600"/>
                <a:ext cx="337076" cy="400110"/>
              </a:xfrm>
              <a:prstGeom prst="rect">
                <a:avLst/>
              </a:prstGeom>
              <a:grpFill/>
            </p:spPr>
            <p:txBody>
              <a:bodyPr wrap="none" rtlCol="0">
                <a:spAutoFit/>
              </a:bodyPr>
              <a:lstStyle/>
              <a:p>
                <a:r>
                  <a:rPr lang="en-US" sz="2000" dirty="0" smtClean="0">
                    <a:latin typeface="Arial Rounded MT Bold"/>
                    <a:cs typeface="Arial Rounded MT Bold"/>
                  </a:rPr>
                  <a:t>3</a:t>
                </a:r>
                <a:endParaRPr lang="en-US" sz="2000" dirty="0">
                  <a:latin typeface="Arial Rounded MT Bold"/>
                  <a:cs typeface="Arial Rounded MT Bold"/>
                </a:endParaRPr>
              </a:p>
            </p:txBody>
          </p:sp>
          <p:sp>
            <p:nvSpPr>
              <p:cNvPr id="13" name="TextBox 12"/>
              <p:cNvSpPr txBox="1"/>
              <p:nvPr/>
            </p:nvSpPr>
            <p:spPr>
              <a:xfrm>
                <a:off x="381000" y="3759200"/>
                <a:ext cx="492443" cy="400110"/>
              </a:xfrm>
              <a:prstGeom prst="rect">
                <a:avLst/>
              </a:prstGeom>
              <a:grpFill/>
            </p:spPr>
            <p:txBody>
              <a:bodyPr wrap="none" rtlCol="0">
                <a:spAutoFit/>
              </a:bodyPr>
              <a:lstStyle/>
              <a:p>
                <a:r>
                  <a:rPr lang="en-US" sz="2000" dirty="0" smtClean="0">
                    <a:latin typeface="Arial Rounded MT Bold"/>
                    <a:cs typeface="Arial Rounded MT Bold"/>
                  </a:rPr>
                  <a:t>12</a:t>
                </a:r>
                <a:endParaRPr lang="en-US" sz="2000" dirty="0">
                  <a:latin typeface="Arial Rounded MT Bold"/>
                  <a:cs typeface="Arial Rounded MT Bold"/>
                </a:endParaRPr>
              </a:p>
            </p:txBody>
          </p:sp>
          <p:sp>
            <p:nvSpPr>
              <p:cNvPr id="14" name="TextBox 13"/>
              <p:cNvSpPr txBox="1"/>
              <p:nvPr/>
            </p:nvSpPr>
            <p:spPr>
              <a:xfrm>
                <a:off x="536367" y="4241800"/>
                <a:ext cx="337076" cy="400110"/>
              </a:xfrm>
              <a:prstGeom prst="rect">
                <a:avLst/>
              </a:prstGeom>
              <a:grpFill/>
            </p:spPr>
            <p:txBody>
              <a:bodyPr wrap="none" rtlCol="0">
                <a:spAutoFit/>
              </a:bodyPr>
              <a:lstStyle/>
              <a:p>
                <a:r>
                  <a:rPr lang="en-US" sz="2000" dirty="0" smtClean="0">
                    <a:latin typeface="Arial Rounded MT Bold"/>
                    <a:cs typeface="Arial Rounded MT Bold"/>
                  </a:rPr>
                  <a:t>9</a:t>
                </a:r>
                <a:endParaRPr lang="en-US" sz="2000" dirty="0">
                  <a:latin typeface="Arial Rounded MT Bold"/>
                  <a:cs typeface="Arial Rounded MT Bold"/>
                </a:endParaRPr>
              </a:p>
            </p:txBody>
          </p:sp>
          <p:sp>
            <p:nvSpPr>
              <p:cNvPr id="15" name="TextBox 14"/>
              <p:cNvSpPr txBox="1"/>
              <p:nvPr/>
            </p:nvSpPr>
            <p:spPr>
              <a:xfrm>
                <a:off x="536367" y="4711700"/>
                <a:ext cx="337076" cy="400110"/>
              </a:xfrm>
              <a:prstGeom prst="rect">
                <a:avLst/>
              </a:prstGeom>
              <a:grpFill/>
            </p:spPr>
            <p:txBody>
              <a:bodyPr wrap="none" rtlCol="0">
                <a:spAutoFit/>
              </a:bodyPr>
              <a:lstStyle/>
              <a:p>
                <a:r>
                  <a:rPr lang="en-US" sz="2000" dirty="0" smtClean="0">
                    <a:latin typeface="Arial Rounded MT Bold"/>
                    <a:cs typeface="Arial Rounded MT Bold"/>
                  </a:rPr>
                  <a:t>6</a:t>
                </a:r>
                <a:endParaRPr lang="en-US" sz="2000" dirty="0">
                  <a:latin typeface="Arial Rounded MT Bold"/>
                  <a:cs typeface="Arial Rounded MT Bold"/>
                </a:endParaRPr>
              </a:p>
            </p:txBody>
          </p:sp>
          <p:sp>
            <p:nvSpPr>
              <p:cNvPr id="16" name="TextBox 15"/>
              <p:cNvSpPr txBox="1"/>
              <p:nvPr/>
            </p:nvSpPr>
            <p:spPr>
              <a:xfrm>
                <a:off x="381000" y="3314700"/>
                <a:ext cx="492443" cy="400110"/>
              </a:xfrm>
              <a:prstGeom prst="rect">
                <a:avLst/>
              </a:prstGeom>
              <a:grpFill/>
            </p:spPr>
            <p:txBody>
              <a:bodyPr wrap="none" rtlCol="0">
                <a:spAutoFit/>
              </a:bodyPr>
              <a:lstStyle/>
              <a:p>
                <a:r>
                  <a:rPr lang="en-US" sz="2000" dirty="0" smtClean="0">
                    <a:latin typeface="Arial Rounded MT Bold"/>
                    <a:cs typeface="Arial Rounded MT Bold"/>
                  </a:rPr>
                  <a:t>15</a:t>
                </a:r>
                <a:endParaRPr lang="en-US" sz="2000" dirty="0">
                  <a:latin typeface="Arial Rounded MT Bold"/>
                  <a:cs typeface="Arial Rounded MT Bold"/>
                </a:endParaRPr>
              </a:p>
            </p:txBody>
          </p:sp>
          <p:sp>
            <p:nvSpPr>
              <p:cNvPr id="17" name="TextBox 16"/>
              <p:cNvSpPr txBox="1"/>
              <p:nvPr/>
            </p:nvSpPr>
            <p:spPr>
              <a:xfrm>
                <a:off x="381000" y="2832100"/>
                <a:ext cx="492443" cy="400110"/>
              </a:xfrm>
              <a:prstGeom prst="rect">
                <a:avLst/>
              </a:prstGeom>
              <a:grpFill/>
            </p:spPr>
            <p:txBody>
              <a:bodyPr wrap="none" rtlCol="0">
                <a:spAutoFit/>
              </a:bodyPr>
              <a:lstStyle/>
              <a:p>
                <a:r>
                  <a:rPr lang="en-US" sz="2000" dirty="0" smtClean="0">
                    <a:latin typeface="Arial Rounded MT Bold"/>
                    <a:cs typeface="Arial Rounded MT Bold"/>
                  </a:rPr>
                  <a:t>18</a:t>
                </a:r>
                <a:endParaRPr lang="en-US" sz="2000" dirty="0">
                  <a:latin typeface="Arial Rounded MT Bold"/>
                  <a:cs typeface="Arial Rounded MT Bold"/>
                </a:endParaRPr>
              </a:p>
            </p:txBody>
          </p:sp>
        </p:grpSp>
      </p:grpSp>
      <p:sp>
        <p:nvSpPr>
          <p:cNvPr id="48130" name="Content Placeholder 2"/>
          <p:cNvSpPr>
            <a:spLocks noGrp="1"/>
          </p:cNvSpPr>
          <p:nvPr>
            <p:ph idx="1"/>
          </p:nvPr>
        </p:nvSpPr>
        <p:spPr>
          <a:xfrm>
            <a:off x="5740400" y="1955800"/>
            <a:ext cx="3530600" cy="4686300"/>
          </a:xfrm>
        </p:spPr>
        <p:txBody>
          <a:bodyPr/>
          <a:lstStyle/>
          <a:p>
            <a:r>
              <a:rPr lang="en-US" dirty="0" smtClean="0">
                <a:ea typeface="ＭＳ Ｐゴシック" charset="0"/>
              </a:rPr>
              <a:t>Big storms push a “dome” of water onto land</a:t>
            </a:r>
          </a:p>
          <a:p>
            <a:r>
              <a:rPr lang="en-US" dirty="0" smtClean="0">
                <a:ea typeface="ＭＳ Ｐゴシック" charset="0"/>
              </a:rPr>
              <a:t>Small storm surges happen </a:t>
            </a:r>
            <a:br>
              <a:rPr lang="en-US" dirty="0" smtClean="0">
                <a:ea typeface="ＭＳ Ｐゴシック" charset="0"/>
              </a:rPr>
            </a:br>
            <a:r>
              <a:rPr lang="en-US" dirty="0" smtClean="0">
                <a:ea typeface="ＭＳ Ｐゴシック" charset="0"/>
              </a:rPr>
              <a:t>a lot</a:t>
            </a:r>
          </a:p>
          <a:p>
            <a:r>
              <a:rPr lang="en-US" dirty="0" smtClean="0">
                <a:ea typeface="ＭＳ Ｐゴシック" charset="0"/>
              </a:rPr>
              <a:t>Big storm surges are more rare</a:t>
            </a:r>
          </a:p>
          <a:p>
            <a:r>
              <a:rPr lang="en-US" dirty="0" smtClean="0">
                <a:ea typeface="ＭＳ Ｐゴシック" charset="0"/>
              </a:rPr>
              <a:t>Huge surges extremely rare</a:t>
            </a:r>
            <a:endParaRPr lang="en-US" dirty="0">
              <a:ea typeface="ＭＳ Ｐゴシック" charset="0"/>
            </a:endParaRPr>
          </a:p>
        </p:txBody>
      </p:sp>
    </p:spTree>
    <p:extLst>
      <p:ext uri="{BB962C8B-B14F-4D97-AF65-F5344CB8AC3E}">
        <p14:creationId xmlns:p14="http://schemas.microsoft.com/office/powerpoint/2010/main" val="22645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3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13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13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5330825" y="0"/>
            <a:ext cx="3660775" cy="1828800"/>
          </a:xfrm>
        </p:spPr>
        <p:txBody>
          <a:bodyPr rIns="116994"/>
          <a:lstStyle/>
          <a:p>
            <a:pPr marL="40182" eaLnBrk="1" hangingPunct="1">
              <a:defRPr/>
            </a:pPr>
            <a:r>
              <a:rPr lang="en-US" sz="6000" dirty="0" smtClean="0"/>
              <a:t>Coastal</a:t>
            </a:r>
            <a:br>
              <a:rPr lang="en-US" sz="6000" dirty="0" smtClean="0"/>
            </a:br>
            <a:r>
              <a:rPr lang="en-US" sz="6000" dirty="0" smtClean="0"/>
              <a:t>Flooding</a:t>
            </a:r>
            <a:endParaRPr lang="en-US" sz="6000" dirty="0"/>
          </a:p>
        </p:txBody>
      </p:sp>
      <p:pic>
        <p:nvPicPr>
          <p:cNvPr id="47107"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62538" cy="2366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7108" name="Rectangle 5"/>
          <p:cNvSpPr>
            <a:spLocks/>
          </p:cNvSpPr>
          <p:nvPr/>
        </p:nvSpPr>
        <p:spPr bwMode="auto">
          <a:xfrm>
            <a:off x="742950" y="2438400"/>
            <a:ext cx="4133850"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40638" bIns="0">
            <a:spAutoFit/>
          </a:bodyPr>
          <a:lstStyle/>
          <a:p>
            <a:pPr marL="39688"/>
            <a:r>
              <a:rPr lang="en-US" sz="3200" b="1">
                <a:solidFill>
                  <a:srgbClr val="0000FF"/>
                </a:solidFill>
                <a:sym typeface="Times New Roman" charset="0"/>
              </a:rPr>
              <a:t>Rockaway Beach, NYC</a:t>
            </a:r>
          </a:p>
        </p:txBody>
      </p:sp>
      <p:sp>
        <p:nvSpPr>
          <p:cNvPr id="47109" name="TextBox 9"/>
          <p:cNvSpPr txBox="1">
            <a:spLocks noChangeArrowheads="1"/>
          </p:cNvSpPr>
          <p:nvPr/>
        </p:nvSpPr>
        <p:spPr bwMode="auto">
          <a:xfrm>
            <a:off x="1474788" y="6413500"/>
            <a:ext cx="233910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dirty="0">
                <a:latin typeface="Arial Rounded MT Bold"/>
                <a:cs typeface="Arial Rounded MT Bold"/>
              </a:rPr>
              <a:t>how often (years)</a:t>
            </a:r>
          </a:p>
        </p:txBody>
      </p:sp>
      <p:sp>
        <p:nvSpPr>
          <p:cNvPr id="47110" name="TextBox 17"/>
          <p:cNvSpPr txBox="1">
            <a:spLocks noChangeArrowheads="1"/>
          </p:cNvSpPr>
          <p:nvPr/>
        </p:nvSpPr>
        <p:spPr bwMode="auto">
          <a:xfrm rot="-5400000">
            <a:off x="-1593534" y="4339401"/>
            <a:ext cx="36490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dirty="0">
                <a:latin typeface="Arial Rounded MT Bold"/>
                <a:cs typeface="Arial Rounded MT Bold"/>
              </a:rPr>
              <a:t>height above sea level (feet)</a:t>
            </a:r>
          </a:p>
        </p:txBody>
      </p:sp>
      <p:cxnSp>
        <p:nvCxnSpPr>
          <p:cNvPr id="47111" name="Straight Arrow Connector 5"/>
          <p:cNvCxnSpPr>
            <a:cxnSpLocks noChangeShapeType="1"/>
          </p:cNvCxnSpPr>
          <p:nvPr/>
        </p:nvCxnSpPr>
        <p:spPr bwMode="auto">
          <a:xfrm flipV="1">
            <a:off x="838200" y="2895600"/>
            <a:ext cx="0" cy="3209925"/>
          </a:xfrm>
          <a:prstGeom prst="straightConnector1">
            <a:avLst/>
          </a:prstGeom>
          <a:noFill/>
          <a:ln w="2540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47112" name="Straight Connector 8"/>
          <p:cNvCxnSpPr>
            <a:cxnSpLocks noChangeShapeType="1"/>
          </p:cNvCxnSpPr>
          <p:nvPr/>
        </p:nvCxnSpPr>
        <p:spPr bwMode="auto">
          <a:xfrm>
            <a:off x="838200" y="5508625"/>
            <a:ext cx="152400"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cxnSp>
      <p:cxnSp>
        <p:nvCxnSpPr>
          <p:cNvPr id="47113" name="Straight Connector 18"/>
          <p:cNvCxnSpPr>
            <a:cxnSpLocks noChangeShapeType="1"/>
          </p:cNvCxnSpPr>
          <p:nvPr/>
        </p:nvCxnSpPr>
        <p:spPr bwMode="auto">
          <a:xfrm>
            <a:off x="838200" y="4862513"/>
            <a:ext cx="152400"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cxnSp>
      <p:cxnSp>
        <p:nvCxnSpPr>
          <p:cNvPr id="47114" name="Straight Connector 19"/>
          <p:cNvCxnSpPr>
            <a:cxnSpLocks noChangeShapeType="1"/>
          </p:cNvCxnSpPr>
          <p:nvPr/>
        </p:nvCxnSpPr>
        <p:spPr bwMode="auto">
          <a:xfrm>
            <a:off x="838200" y="4216400"/>
            <a:ext cx="152400"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cxnSp>
      <p:cxnSp>
        <p:nvCxnSpPr>
          <p:cNvPr id="47115" name="Straight Connector 20"/>
          <p:cNvCxnSpPr>
            <a:cxnSpLocks noChangeShapeType="1"/>
          </p:cNvCxnSpPr>
          <p:nvPr/>
        </p:nvCxnSpPr>
        <p:spPr bwMode="auto">
          <a:xfrm>
            <a:off x="838200" y="3568700"/>
            <a:ext cx="152400"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cxnSp>
      <p:cxnSp>
        <p:nvCxnSpPr>
          <p:cNvPr id="47116" name="Straight Arrow Connector 12"/>
          <p:cNvCxnSpPr>
            <a:cxnSpLocks noChangeShapeType="1"/>
          </p:cNvCxnSpPr>
          <p:nvPr/>
        </p:nvCxnSpPr>
        <p:spPr bwMode="auto">
          <a:xfrm>
            <a:off x="838200" y="6096000"/>
            <a:ext cx="3886200" cy="0"/>
          </a:xfrm>
          <a:prstGeom prst="straightConnector1">
            <a:avLst/>
          </a:prstGeom>
          <a:noFill/>
          <a:ln w="2540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47117" name="Straight Connector 21"/>
          <p:cNvCxnSpPr>
            <a:cxnSpLocks noChangeShapeType="1"/>
          </p:cNvCxnSpPr>
          <p:nvPr/>
        </p:nvCxnSpPr>
        <p:spPr bwMode="auto">
          <a:xfrm rot="5400000">
            <a:off x="1228725" y="6029325"/>
            <a:ext cx="133350"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cxnSp>
      <p:cxnSp>
        <p:nvCxnSpPr>
          <p:cNvPr id="47118" name="Straight Connector 23"/>
          <p:cNvCxnSpPr>
            <a:cxnSpLocks noChangeShapeType="1"/>
          </p:cNvCxnSpPr>
          <p:nvPr/>
        </p:nvCxnSpPr>
        <p:spPr bwMode="auto">
          <a:xfrm rot="5400000">
            <a:off x="2552700" y="6019800"/>
            <a:ext cx="152400"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cxnSp>
      <p:cxnSp>
        <p:nvCxnSpPr>
          <p:cNvPr id="47119" name="Straight Connector 25"/>
          <p:cNvCxnSpPr>
            <a:cxnSpLocks noChangeShapeType="1"/>
          </p:cNvCxnSpPr>
          <p:nvPr/>
        </p:nvCxnSpPr>
        <p:spPr bwMode="auto">
          <a:xfrm rot="5400000">
            <a:off x="3886200" y="6019800"/>
            <a:ext cx="152400"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cxnSp>
      <p:sp>
        <p:nvSpPr>
          <p:cNvPr id="47120" name="TextBox 30"/>
          <p:cNvSpPr txBox="1">
            <a:spLocks noChangeArrowheads="1"/>
          </p:cNvSpPr>
          <p:nvPr/>
        </p:nvSpPr>
        <p:spPr bwMode="auto">
          <a:xfrm>
            <a:off x="1031875" y="6019800"/>
            <a:ext cx="4921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10</a:t>
            </a:r>
          </a:p>
        </p:txBody>
      </p:sp>
      <p:sp>
        <p:nvSpPr>
          <p:cNvPr id="47121" name="TextBox 37"/>
          <p:cNvSpPr txBox="1">
            <a:spLocks noChangeArrowheads="1"/>
          </p:cNvSpPr>
          <p:nvPr/>
        </p:nvSpPr>
        <p:spPr bwMode="auto">
          <a:xfrm>
            <a:off x="2286000" y="6019800"/>
            <a:ext cx="6461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100</a:t>
            </a:r>
          </a:p>
        </p:txBody>
      </p:sp>
      <p:sp>
        <p:nvSpPr>
          <p:cNvPr id="47122" name="TextBox 38"/>
          <p:cNvSpPr txBox="1">
            <a:spLocks noChangeArrowheads="1"/>
          </p:cNvSpPr>
          <p:nvPr/>
        </p:nvSpPr>
        <p:spPr bwMode="auto">
          <a:xfrm>
            <a:off x="3543300" y="6019800"/>
            <a:ext cx="8001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1000</a:t>
            </a:r>
          </a:p>
        </p:txBody>
      </p:sp>
      <p:sp>
        <p:nvSpPr>
          <p:cNvPr id="47123" name="TextBox 41"/>
          <p:cNvSpPr txBox="1">
            <a:spLocks noChangeArrowheads="1"/>
          </p:cNvSpPr>
          <p:nvPr/>
        </p:nvSpPr>
        <p:spPr bwMode="auto">
          <a:xfrm>
            <a:off x="534988" y="5253038"/>
            <a:ext cx="3381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3</a:t>
            </a:r>
          </a:p>
        </p:txBody>
      </p:sp>
      <p:sp>
        <p:nvSpPr>
          <p:cNvPr id="47124" name="TextBox 42"/>
          <p:cNvSpPr txBox="1">
            <a:spLocks noChangeArrowheads="1"/>
          </p:cNvSpPr>
          <p:nvPr/>
        </p:nvSpPr>
        <p:spPr bwMode="auto">
          <a:xfrm>
            <a:off x="534988" y="3957638"/>
            <a:ext cx="3381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9</a:t>
            </a:r>
          </a:p>
        </p:txBody>
      </p:sp>
      <p:sp>
        <p:nvSpPr>
          <p:cNvPr id="47125" name="TextBox 43"/>
          <p:cNvSpPr txBox="1">
            <a:spLocks noChangeArrowheads="1"/>
          </p:cNvSpPr>
          <p:nvPr/>
        </p:nvSpPr>
        <p:spPr bwMode="auto">
          <a:xfrm>
            <a:off x="533400" y="4643438"/>
            <a:ext cx="33813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6</a:t>
            </a:r>
          </a:p>
        </p:txBody>
      </p:sp>
      <p:sp>
        <p:nvSpPr>
          <p:cNvPr id="47126" name="TextBox 44"/>
          <p:cNvSpPr txBox="1">
            <a:spLocks noChangeArrowheads="1"/>
          </p:cNvSpPr>
          <p:nvPr/>
        </p:nvSpPr>
        <p:spPr bwMode="auto">
          <a:xfrm>
            <a:off x="381000" y="3276600"/>
            <a:ext cx="4921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12</a:t>
            </a:r>
          </a:p>
        </p:txBody>
      </p:sp>
      <p:cxnSp>
        <p:nvCxnSpPr>
          <p:cNvPr id="34" name="Straight Connector 33"/>
          <p:cNvCxnSpPr>
            <a:cxnSpLocks noChangeShapeType="1"/>
          </p:cNvCxnSpPr>
          <p:nvPr/>
        </p:nvCxnSpPr>
        <p:spPr bwMode="auto">
          <a:xfrm flipV="1">
            <a:off x="1295400" y="3505200"/>
            <a:ext cx="2662238" cy="2057400"/>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cxnSp>
      <p:cxnSp>
        <p:nvCxnSpPr>
          <p:cNvPr id="51" name="Straight Connector 50"/>
          <p:cNvCxnSpPr>
            <a:cxnSpLocks noChangeShapeType="1"/>
          </p:cNvCxnSpPr>
          <p:nvPr/>
        </p:nvCxnSpPr>
        <p:spPr bwMode="auto">
          <a:xfrm flipV="1">
            <a:off x="838200" y="4495800"/>
            <a:ext cx="1828800" cy="1588"/>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cxnSp>
      <p:cxnSp>
        <p:nvCxnSpPr>
          <p:cNvPr id="60" name="Straight Connector 59"/>
          <p:cNvCxnSpPr>
            <a:cxnSpLocks noChangeShapeType="1"/>
          </p:cNvCxnSpPr>
          <p:nvPr/>
        </p:nvCxnSpPr>
        <p:spPr bwMode="auto">
          <a:xfrm flipV="1">
            <a:off x="2667000" y="4495800"/>
            <a:ext cx="0" cy="15240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cxnSp>
      <p:cxnSp>
        <p:nvCxnSpPr>
          <p:cNvPr id="27" name="Straight Connector 26"/>
          <p:cNvCxnSpPr>
            <a:cxnSpLocks noChangeShapeType="1"/>
          </p:cNvCxnSpPr>
          <p:nvPr/>
        </p:nvCxnSpPr>
        <p:spPr bwMode="auto">
          <a:xfrm>
            <a:off x="838200" y="4495800"/>
            <a:ext cx="457200" cy="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cxnSp>
      <p:sp>
        <p:nvSpPr>
          <p:cNvPr id="29" name="Rectangle 2"/>
          <p:cNvSpPr txBox="1">
            <a:spLocks noChangeArrowheads="1"/>
          </p:cNvSpPr>
          <p:nvPr/>
        </p:nvSpPr>
        <p:spPr bwMode="auto">
          <a:xfrm>
            <a:off x="5105400" y="1930400"/>
            <a:ext cx="4038600" cy="49276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Ins="116994"/>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30000"/>
              </a:spcBef>
              <a:buClr>
                <a:srgbClr val="000000"/>
              </a:buClr>
              <a:buFontTx/>
              <a:buChar char="•"/>
            </a:pPr>
            <a:r>
              <a:rPr lang="en-US" sz="3200" b="1" dirty="0">
                <a:latin typeface="News Gothic MT" charset="0"/>
                <a:cs typeface="Gill Sans" charset="0"/>
              </a:rPr>
              <a:t>Sea level rise </a:t>
            </a:r>
            <a:r>
              <a:rPr lang="en-US" sz="3200" b="1" dirty="0">
                <a:solidFill>
                  <a:srgbClr val="FF0000"/>
                </a:solidFill>
                <a:latin typeface="News Gothic MT" charset="0"/>
                <a:cs typeface="Gill Sans" charset="0"/>
              </a:rPr>
              <a:t>shifts the line </a:t>
            </a:r>
            <a:r>
              <a:rPr lang="en-US" sz="3200" b="1" dirty="0" smtClean="0">
                <a:solidFill>
                  <a:srgbClr val="FF0000"/>
                </a:solidFill>
                <a:latin typeface="News Gothic MT" charset="0"/>
                <a:cs typeface="Gill Sans" charset="0"/>
              </a:rPr>
              <a:t>up</a:t>
            </a:r>
          </a:p>
          <a:p>
            <a:pPr eaLnBrk="1" hangingPunct="1">
              <a:spcBef>
                <a:spcPct val="30000"/>
              </a:spcBef>
              <a:buClr>
                <a:srgbClr val="000000"/>
              </a:buClr>
              <a:buFontTx/>
              <a:buChar char="•"/>
            </a:pPr>
            <a:r>
              <a:rPr lang="en-US" sz="3200" b="1" dirty="0" smtClean="0">
                <a:latin typeface="News Gothic MT" charset="0"/>
                <a:cs typeface="Gill Sans" charset="0"/>
              </a:rPr>
              <a:t>Floods of a given depth happen more often</a:t>
            </a:r>
            <a:endParaRPr lang="en-US" sz="3200" b="1" dirty="0">
              <a:latin typeface="News Gothic MT" charset="0"/>
            </a:endParaRPr>
          </a:p>
          <a:p>
            <a:pPr eaLnBrk="1" hangingPunct="1">
              <a:spcBef>
                <a:spcPct val="30000"/>
              </a:spcBef>
              <a:buClr>
                <a:srgbClr val="000000"/>
              </a:buClr>
              <a:buFontTx/>
              <a:buChar char="•"/>
            </a:pPr>
            <a:r>
              <a:rPr lang="en-US" sz="3200" b="1" dirty="0">
                <a:latin typeface="News Gothic MT" charset="0"/>
                <a:cs typeface="Gill Sans" charset="0"/>
              </a:rPr>
              <a:t>What was a </a:t>
            </a:r>
            <a:r>
              <a:rPr lang="en-US" sz="3200" b="1" dirty="0" smtClean="0">
                <a:latin typeface="News Gothic MT" charset="0"/>
                <a:cs typeface="Gill Sans" charset="0"/>
              </a:rPr>
              <a:t/>
            </a:r>
            <a:br>
              <a:rPr lang="en-US" sz="3200" b="1" dirty="0" smtClean="0">
                <a:latin typeface="News Gothic MT" charset="0"/>
                <a:cs typeface="Gill Sans" charset="0"/>
              </a:rPr>
            </a:br>
            <a:r>
              <a:rPr lang="en-US" sz="3200" b="1" dirty="0" smtClean="0">
                <a:latin typeface="News Gothic MT" charset="0"/>
                <a:cs typeface="Gill Sans" charset="0"/>
              </a:rPr>
              <a:t>100</a:t>
            </a:r>
            <a:r>
              <a:rPr lang="en-US" sz="3200" b="1" dirty="0">
                <a:latin typeface="News Gothic MT" charset="0"/>
                <a:cs typeface="Gill Sans" charset="0"/>
              </a:rPr>
              <a:t>-year flood becomes a </a:t>
            </a:r>
            <a:r>
              <a:rPr lang="en-US" sz="3200" b="1" dirty="0" smtClean="0">
                <a:latin typeface="News Gothic MT" charset="0"/>
                <a:cs typeface="Gill Sans" charset="0"/>
              </a:rPr>
              <a:t/>
            </a:r>
            <a:br>
              <a:rPr lang="en-US" sz="3200" b="1" dirty="0" smtClean="0">
                <a:latin typeface="News Gothic MT" charset="0"/>
                <a:cs typeface="Gill Sans" charset="0"/>
              </a:rPr>
            </a:br>
            <a:r>
              <a:rPr lang="en-US" sz="3200" b="1" dirty="0" smtClean="0">
                <a:latin typeface="News Gothic MT" charset="0"/>
                <a:cs typeface="Gill Sans" charset="0"/>
              </a:rPr>
              <a:t>10</a:t>
            </a:r>
            <a:r>
              <a:rPr lang="en-US" sz="3200" b="1" dirty="0">
                <a:latin typeface="News Gothic MT" charset="0"/>
                <a:cs typeface="Gill Sans" charset="0"/>
              </a:rPr>
              <a:t>-year flood!</a:t>
            </a:r>
            <a:endParaRPr lang="en-US" sz="3200" b="1" dirty="0">
              <a:latin typeface="News Gothic MT" charset="0"/>
            </a:endParaRPr>
          </a:p>
        </p:txBody>
      </p:sp>
      <p:sp>
        <p:nvSpPr>
          <p:cNvPr id="3" name="TextBox 2"/>
          <p:cNvSpPr txBox="1">
            <a:spLocks noChangeArrowheads="1"/>
          </p:cNvSpPr>
          <p:nvPr/>
        </p:nvSpPr>
        <p:spPr bwMode="auto">
          <a:xfrm>
            <a:off x="2895600" y="4648200"/>
            <a:ext cx="123825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i="1">
                <a:solidFill>
                  <a:srgbClr val="FF0000"/>
                </a:solidFill>
              </a:rPr>
              <a:t>flooded</a:t>
            </a:r>
          </a:p>
          <a:p>
            <a:r>
              <a:rPr lang="en-US" i="1">
                <a:solidFill>
                  <a:srgbClr val="FF0000"/>
                </a:solidFill>
              </a:rPr>
              <a:t>subway </a:t>
            </a:r>
          </a:p>
          <a:p>
            <a:r>
              <a:rPr lang="en-US" i="1">
                <a:solidFill>
                  <a:srgbClr val="FF0000"/>
                </a:solidFill>
              </a:rPr>
              <a:t>system</a:t>
            </a:r>
          </a:p>
        </p:txBody>
      </p:sp>
    </p:spTree>
    <p:extLst>
      <p:ext uri="{BB962C8B-B14F-4D97-AF65-F5344CB8AC3E}">
        <p14:creationId xmlns:p14="http://schemas.microsoft.com/office/powerpoint/2010/main" val="61155621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wipe(up)">
                                      <p:cBhvr>
                                        <p:cTn id="12" dur="500"/>
                                        <p:tgtEl>
                                          <p:spTgt spid="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wipe(right)">
                                      <p:cBhvr>
                                        <p:cTn id="17" dur="500"/>
                                        <p:tgtEl>
                                          <p:spTgt spid="5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dissolve">
                                      <p:cBhvr>
                                        <p:cTn id="27" dur="500"/>
                                        <p:tgtEl>
                                          <p:spTgt spid="2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2" presetClass="path" presetSubtype="0" accel="50000" decel="50000" fill="hold" nodeType="clickEffect">
                                  <p:stCondLst>
                                    <p:cond delay="0"/>
                                  </p:stCondLst>
                                  <p:childTnLst>
                                    <p:animMotion origin="layout" path="M -2.51824E-6 -5.35094E-7 L 0.00452 -0.1501 " pathEditMode="relative" rAng="0" ptsTypes="AA">
                                      <p:cBhvr>
                                        <p:cTn id="31" dur="2000" fill="hold"/>
                                        <p:tgtEl>
                                          <p:spTgt spid="34"/>
                                        </p:tgtEl>
                                        <p:attrNameLst>
                                          <p:attrName>ppt_x</p:attrName>
                                          <p:attrName>ppt_y</p:attrName>
                                        </p:attrNameLst>
                                      </p:cBhvr>
                                      <p:rCtr x="226" y="-7505"/>
                                    </p:animMotion>
                                  </p:childTnLst>
                                </p:cTn>
                              </p:par>
                              <p:par>
                                <p:cTn id="32" presetID="1" presetClass="exit" presetSubtype="0" fill="hold" nodeType="withEffect">
                                  <p:stCondLst>
                                    <p:cond delay="0"/>
                                  </p:stCondLst>
                                  <p:childTnLst>
                                    <p:set>
                                      <p:cBhvr>
                                        <p:cTn id="33" dur="1" fill="hold">
                                          <p:stCondLst>
                                            <p:cond delay="0"/>
                                          </p:stCondLst>
                                        </p:cTn>
                                        <p:tgtEl>
                                          <p:spTgt spid="51"/>
                                        </p:tgtEl>
                                        <p:attrNameLst>
                                          <p:attrName>style.visibility</p:attrName>
                                        </p:attrNameLst>
                                      </p:cBhvr>
                                      <p:to>
                                        <p:strVal val="hidden"/>
                                      </p:to>
                                    </p:set>
                                  </p:childTnLst>
                                </p:cTn>
                              </p:par>
                            </p:childTnLst>
                          </p:cTn>
                        </p:par>
                        <p:par>
                          <p:cTn id="34" fill="hold" nodeType="afterGroup">
                            <p:stCondLst>
                              <p:cond delay="2000"/>
                            </p:stCondLst>
                            <p:childTnLst>
                              <p:par>
                                <p:cTn id="35" presetID="0" presetClass="path" presetSubtype="0" accel="50000" decel="50000" fill="hold" nodeType="afterEffect">
                                  <p:stCondLst>
                                    <p:cond delay="0"/>
                                  </p:stCondLst>
                                  <p:childTnLst>
                                    <p:animMotion origin="layout" path="M 2.02501E-6 5.55942E-7 L -0.14172 5.55942E-7 " pathEditMode="relative" rAng="0" ptsTypes="AA">
                                      <p:cBhvr>
                                        <p:cTn id="36" dur="2000" fill="hold"/>
                                        <p:tgtEl>
                                          <p:spTgt spid="60"/>
                                        </p:tgtEl>
                                        <p:attrNameLst>
                                          <p:attrName>ppt_x</p:attrName>
                                          <p:attrName>ppt_y</p:attrName>
                                        </p:attrNameLst>
                                      </p:cBhvr>
                                      <p:rCtr x="-7086" y="0"/>
                                    </p:animMotion>
                                  </p:childTnLst>
                                </p:cTn>
                              </p:par>
                            </p:childTnLst>
                          </p:cTn>
                        </p:par>
                        <p:par>
                          <p:cTn id="37" fill="hold" nodeType="afterGroup">
                            <p:stCondLst>
                              <p:cond delay="4000"/>
                            </p:stCondLst>
                            <p:childTnLst>
                              <p:par>
                                <p:cTn id="38" presetID="22" presetClass="entr" presetSubtype="2" fill="hold"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right)">
                                      <p:cBhvr>
                                        <p:cTn id="40" dur="500"/>
                                        <p:tgtEl>
                                          <p:spTgt spid="27"/>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2000" y="22531"/>
            <a:ext cx="7646712" cy="6835469"/>
          </a:xfrm>
          <a:prstGeom prst="rect">
            <a:avLst/>
          </a:prstGeom>
        </p:spPr>
      </p:pic>
      <p:sp>
        <p:nvSpPr>
          <p:cNvPr id="3" name="Title 1"/>
          <p:cNvSpPr>
            <a:spLocks noGrp="1"/>
          </p:cNvSpPr>
          <p:nvPr>
            <p:ph type="title"/>
          </p:nvPr>
        </p:nvSpPr>
        <p:spPr>
          <a:xfrm>
            <a:off x="0" y="0"/>
            <a:ext cx="8229600" cy="1371600"/>
          </a:xfrm>
        </p:spPr>
        <p:txBody>
          <a:bodyPr/>
          <a:lstStyle/>
          <a:p>
            <a:pPr algn="r"/>
            <a:r>
              <a:rPr lang="en-US" sz="4800" dirty="0" smtClean="0">
                <a:solidFill>
                  <a:srgbClr val="FFFF00"/>
                </a:solidFill>
              </a:rPr>
              <a:t>Hurricane </a:t>
            </a:r>
            <a:r>
              <a:rPr lang="en-US" sz="4800" smtClean="0">
                <a:solidFill>
                  <a:srgbClr val="FFFF00"/>
                </a:solidFill>
              </a:rPr>
              <a:t>Sandy Floods the NYC Subway</a:t>
            </a:r>
            <a:endParaRPr lang="en-US" sz="4800" dirty="0">
              <a:solidFill>
                <a:srgbClr val="FFFF00"/>
              </a:solidFill>
            </a:endParaRPr>
          </a:p>
        </p:txBody>
      </p:sp>
    </p:spTree>
    <p:extLst>
      <p:ext uri="{BB962C8B-B14F-4D97-AF65-F5344CB8AC3E}">
        <p14:creationId xmlns:p14="http://schemas.microsoft.com/office/powerpoint/2010/main" val="5684869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nghai.1990-2012.animation.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3683"/>
            <a:ext cx="9154618" cy="5584317"/>
          </a:xfrm>
          <a:prstGeom prst="rect">
            <a:avLst/>
          </a:prstGeom>
        </p:spPr>
      </p:pic>
      <p:sp>
        <p:nvSpPr>
          <p:cNvPr id="2" name="Title 1"/>
          <p:cNvSpPr>
            <a:spLocks noGrp="1"/>
          </p:cNvSpPr>
          <p:nvPr>
            <p:ph type="title"/>
          </p:nvPr>
        </p:nvSpPr>
        <p:spPr>
          <a:xfrm>
            <a:off x="304800" y="25400"/>
            <a:ext cx="8534400" cy="1447800"/>
          </a:xfrm>
        </p:spPr>
        <p:txBody>
          <a:bodyPr/>
          <a:lstStyle/>
          <a:p>
            <a:r>
              <a:rPr lang="en-US" dirty="0" smtClean="0"/>
              <a:t>Billions and Billions</a:t>
            </a:r>
            <a:br>
              <a:rPr lang="en-US" dirty="0" smtClean="0"/>
            </a:br>
            <a:r>
              <a:rPr lang="en-US" sz="4800" dirty="0" smtClean="0"/>
              <a:t>Shanghai 1991 and 2012</a:t>
            </a:r>
            <a:endParaRPr lang="en-US" dirty="0"/>
          </a:p>
        </p:txBody>
      </p:sp>
      <p:sp>
        <p:nvSpPr>
          <p:cNvPr id="6" name="Content Placeholder 2"/>
          <p:cNvSpPr>
            <a:spLocks noGrp="1"/>
          </p:cNvSpPr>
          <p:nvPr>
            <p:ph idx="1"/>
          </p:nvPr>
        </p:nvSpPr>
        <p:spPr>
          <a:xfrm>
            <a:off x="863600" y="2324100"/>
            <a:ext cx="7772400" cy="3276600"/>
          </a:xfrm>
          <a:solidFill>
            <a:schemeClr val="bg1">
              <a:alpha val="42000"/>
            </a:schemeClr>
          </a:solidFill>
        </p:spPr>
        <p:txBody>
          <a:bodyPr/>
          <a:lstStyle/>
          <a:p>
            <a:r>
              <a:rPr lang="en-US" dirty="0" smtClean="0"/>
              <a:t>Currently 7 billion people on Earth </a:t>
            </a:r>
            <a:br>
              <a:rPr lang="en-US" dirty="0" smtClean="0"/>
            </a:br>
            <a:r>
              <a:rPr lang="en-US" dirty="0" smtClean="0"/>
              <a:t>but only 1 billion use lots of energy</a:t>
            </a:r>
          </a:p>
          <a:p>
            <a:r>
              <a:rPr lang="en-US" dirty="0" smtClean="0"/>
              <a:t>Rapid development to </a:t>
            </a:r>
            <a:r>
              <a:rPr lang="en-US" dirty="0" smtClean="0">
                <a:solidFill>
                  <a:srgbClr val="FF0000"/>
                </a:solidFill>
              </a:rPr>
              <a:t>4 billion </a:t>
            </a:r>
            <a:br>
              <a:rPr lang="en-US" dirty="0" smtClean="0">
                <a:solidFill>
                  <a:srgbClr val="FF0000"/>
                </a:solidFill>
              </a:rPr>
            </a:br>
            <a:r>
              <a:rPr lang="en-US" dirty="0" smtClean="0">
                <a:solidFill>
                  <a:srgbClr val="FF0000"/>
                </a:solidFill>
              </a:rPr>
              <a:t>energy users</a:t>
            </a:r>
            <a:r>
              <a:rPr lang="en-US" dirty="0" smtClean="0"/>
              <a:t> over coming decades</a:t>
            </a:r>
          </a:p>
          <a:p>
            <a:r>
              <a:rPr lang="en-US" dirty="0" smtClean="0"/>
              <a:t>Population growth only 30% but </a:t>
            </a:r>
            <a:br>
              <a:rPr lang="en-US" dirty="0" smtClean="0"/>
            </a:br>
            <a:r>
              <a:rPr lang="en-US" dirty="0" smtClean="0">
                <a:solidFill>
                  <a:srgbClr val="FF0000"/>
                </a:solidFill>
              </a:rPr>
              <a:t>energy growth 300% by 2100</a:t>
            </a:r>
          </a:p>
        </p:txBody>
      </p:sp>
    </p:spTree>
    <p:extLst>
      <p:ext uri="{BB962C8B-B14F-4D97-AF65-F5344CB8AC3E}">
        <p14:creationId xmlns:p14="http://schemas.microsoft.com/office/powerpoint/2010/main" val="1573338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dissolve">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dissolv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dissolv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dissolve">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Like Moore’s Law</a:t>
            </a:r>
            <a:endParaRPr lang="en-US" dirty="0"/>
          </a:p>
        </p:txBody>
      </p:sp>
      <p:sp>
        <p:nvSpPr>
          <p:cNvPr id="3" name="Content Placeholder 2"/>
          <p:cNvSpPr>
            <a:spLocks noGrp="1"/>
          </p:cNvSpPr>
          <p:nvPr>
            <p:ph idx="1"/>
          </p:nvPr>
        </p:nvSpPr>
        <p:spPr>
          <a:xfrm>
            <a:off x="5702300" y="1219200"/>
            <a:ext cx="3289300" cy="4876800"/>
          </a:xfrm>
        </p:spPr>
        <p:txBody>
          <a:bodyPr/>
          <a:lstStyle/>
          <a:p>
            <a:r>
              <a:rPr lang="en-US" dirty="0" smtClean="0"/>
              <a:t>To limit warming to 2 C, </a:t>
            </a:r>
            <a:r>
              <a:rPr lang="en-US" dirty="0" smtClean="0">
                <a:solidFill>
                  <a:srgbClr val="FF0000"/>
                </a:solidFill>
              </a:rPr>
              <a:t>emissions have to fall 50% each decade</a:t>
            </a:r>
            <a:r>
              <a:rPr lang="en-US" dirty="0" smtClean="0"/>
              <a:t> starting now!</a:t>
            </a:r>
          </a:p>
          <a:p>
            <a:r>
              <a:rPr lang="en-US" dirty="0" smtClean="0"/>
              <a:t>This will be really </a:t>
            </a:r>
            <a:r>
              <a:rPr lang="en-US" dirty="0" smtClean="0">
                <a:solidFill>
                  <a:srgbClr val="FF0000"/>
                </a:solidFill>
              </a:rPr>
              <a:t>hard!</a:t>
            </a:r>
            <a:endParaRPr lang="en-US" dirty="0">
              <a:solidFill>
                <a:srgbClr val="FF0000"/>
              </a:solidFill>
            </a:endParaRPr>
          </a:p>
        </p:txBody>
      </p:sp>
      <p:sp>
        <p:nvSpPr>
          <p:cNvPr id="5" name="TextBox 4"/>
          <p:cNvSpPr txBox="1"/>
          <p:nvPr/>
        </p:nvSpPr>
        <p:spPr>
          <a:xfrm>
            <a:off x="6069016" y="5056044"/>
            <a:ext cx="3251200" cy="1754326"/>
          </a:xfrm>
          <a:prstGeom prst="rect">
            <a:avLst/>
          </a:prstGeom>
          <a:noFill/>
        </p:spPr>
        <p:txBody>
          <a:bodyPr wrap="square" rtlCol="0">
            <a:spAutoFit/>
          </a:bodyPr>
          <a:lstStyle/>
          <a:p>
            <a:r>
              <a:rPr lang="pt-BR" sz="1800" dirty="0" err="1" smtClean="0">
                <a:solidFill>
                  <a:srgbClr val="0310D4"/>
                </a:solidFill>
              </a:rPr>
              <a:t>Rockstrom</a:t>
            </a:r>
            <a:r>
              <a:rPr lang="pt-BR" sz="1800" dirty="0" smtClean="0">
                <a:solidFill>
                  <a:srgbClr val="0310D4"/>
                </a:solidFill>
              </a:rPr>
              <a:t> et al (2017</a:t>
            </a:r>
            <a:r>
              <a:rPr lang="pt-BR" sz="1800" dirty="0">
                <a:solidFill>
                  <a:srgbClr val="0310D4"/>
                </a:solidFill>
              </a:rPr>
              <a:t>) </a:t>
            </a:r>
            <a:r>
              <a:rPr lang="pt-BR" sz="1800" dirty="0" smtClean="0">
                <a:solidFill>
                  <a:srgbClr val="0310D4"/>
                </a:solidFill>
              </a:rPr>
              <a:t/>
            </a:r>
            <a:br>
              <a:rPr lang="pt-BR" sz="1800" dirty="0" smtClean="0">
                <a:solidFill>
                  <a:srgbClr val="0310D4"/>
                </a:solidFill>
              </a:rPr>
            </a:br>
            <a:r>
              <a:rPr lang="pt-BR" sz="1800" dirty="0" smtClean="0">
                <a:solidFill>
                  <a:srgbClr val="0310D4"/>
                </a:solidFill>
              </a:rPr>
              <a:t>A </a:t>
            </a:r>
            <a:r>
              <a:rPr lang="pt-BR" sz="1800" dirty="0" err="1">
                <a:solidFill>
                  <a:srgbClr val="0310D4"/>
                </a:solidFill>
              </a:rPr>
              <a:t>roadmap</a:t>
            </a:r>
            <a:r>
              <a:rPr lang="pt-BR" sz="1800" dirty="0">
                <a:solidFill>
                  <a:srgbClr val="0310D4"/>
                </a:solidFill>
              </a:rPr>
              <a:t> for </a:t>
            </a:r>
            <a:r>
              <a:rPr lang="pt-BR" sz="1800" dirty="0" err="1">
                <a:solidFill>
                  <a:srgbClr val="0310D4"/>
                </a:solidFill>
              </a:rPr>
              <a:t>rapid</a:t>
            </a:r>
            <a:r>
              <a:rPr lang="pt-BR" sz="1800" dirty="0">
                <a:solidFill>
                  <a:srgbClr val="0310D4"/>
                </a:solidFill>
              </a:rPr>
              <a:t> </a:t>
            </a:r>
            <a:r>
              <a:rPr lang="pt-BR" sz="1800" dirty="0" err="1">
                <a:solidFill>
                  <a:srgbClr val="0310D4"/>
                </a:solidFill>
              </a:rPr>
              <a:t>decarbonization</a:t>
            </a:r>
            <a:endParaRPr lang="pt-BR" sz="1800" dirty="0" smtClean="0">
              <a:solidFill>
                <a:srgbClr val="0310D4"/>
              </a:solidFill>
            </a:endParaRPr>
          </a:p>
          <a:p>
            <a:r>
              <a:rPr lang="pt-BR" sz="1800" i="1" dirty="0" smtClean="0">
                <a:solidFill>
                  <a:srgbClr val="0310D4"/>
                </a:solidFill>
              </a:rPr>
              <a:t>Science</a:t>
            </a:r>
            <a:r>
              <a:rPr lang="pt-BR" sz="1800" i="1" dirty="0">
                <a:solidFill>
                  <a:srgbClr val="0310D4"/>
                </a:solidFill>
              </a:rPr>
              <a:t> </a:t>
            </a:r>
            <a:r>
              <a:rPr lang="pt-BR" sz="1800" dirty="0">
                <a:solidFill>
                  <a:srgbClr val="0310D4"/>
                </a:solidFill>
              </a:rPr>
              <a:t> 24 Mar 2017:</a:t>
            </a:r>
            <a:br>
              <a:rPr lang="pt-BR" sz="1800" dirty="0">
                <a:solidFill>
                  <a:srgbClr val="0310D4"/>
                </a:solidFill>
              </a:rPr>
            </a:br>
            <a:r>
              <a:rPr lang="pt-BR" sz="1800" dirty="0" smtClean="0">
                <a:solidFill>
                  <a:srgbClr val="0310D4"/>
                </a:solidFill>
              </a:rPr>
              <a:t>355, </a:t>
            </a:r>
            <a:r>
              <a:rPr lang="pt-BR" sz="1800" dirty="0">
                <a:solidFill>
                  <a:srgbClr val="0310D4"/>
                </a:solidFill>
              </a:rPr>
              <a:t>1269-1271</a:t>
            </a:r>
            <a:br>
              <a:rPr lang="pt-BR" sz="1800" dirty="0">
                <a:solidFill>
                  <a:srgbClr val="0310D4"/>
                </a:solidFill>
              </a:rPr>
            </a:br>
            <a:r>
              <a:rPr lang="pt-BR" sz="1800" dirty="0">
                <a:solidFill>
                  <a:srgbClr val="0310D4"/>
                </a:solidFill>
              </a:rPr>
              <a:t>DOI: 10.1126/science.aah3443</a:t>
            </a:r>
            <a:endParaRPr lang="en-US" sz="1800" dirty="0">
              <a:solidFill>
                <a:srgbClr val="0310D4"/>
              </a:solidFill>
            </a:endParaRPr>
          </a:p>
        </p:txBody>
      </p:sp>
      <p:sp>
        <p:nvSpPr>
          <p:cNvPr id="6" name="Rectangle 5"/>
          <p:cNvSpPr/>
          <p:nvPr/>
        </p:nvSpPr>
        <p:spPr bwMode="auto">
          <a:xfrm>
            <a:off x="5911854" y="4970317"/>
            <a:ext cx="3098800" cy="1754326"/>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graphicFrame>
        <p:nvGraphicFramePr>
          <p:cNvPr id="7" name="Chart 6"/>
          <p:cNvGraphicFramePr>
            <a:graphicFrameLocks/>
          </p:cNvGraphicFramePr>
          <p:nvPr>
            <p:extLst/>
          </p:nvPr>
        </p:nvGraphicFramePr>
        <p:xfrm>
          <a:off x="304800" y="1219200"/>
          <a:ext cx="5600700" cy="458470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rot="16200000">
            <a:off x="-532485" y="2809875"/>
            <a:ext cx="1478290" cy="584775"/>
          </a:xfrm>
          <a:prstGeom prst="rect">
            <a:avLst/>
          </a:prstGeom>
          <a:noFill/>
        </p:spPr>
        <p:txBody>
          <a:bodyPr wrap="none" rtlCol="0">
            <a:spAutoFit/>
          </a:bodyPr>
          <a:lstStyle/>
          <a:p>
            <a:r>
              <a:rPr lang="en-US" sz="3200" dirty="0" err="1" smtClean="0">
                <a:latin typeface="Arial Rounded MT Bold" charset="0"/>
                <a:ea typeface="Arial Rounded MT Bold" charset="0"/>
                <a:cs typeface="Arial Rounded MT Bold" charset="0"/>
              </a:rPr>
              <a:t>GtC</a:t>
            </a:r>
            <a:r>
              <a:rPr lang="en-US" sz="3200" dirty="0" smtClean="0">
                <a:latin typeface="Arial Rounded MT Bold" charset="0"/>
                <a:ea typeface="Arial Rounded MT Bold" charset="0"/>
                <a:cs typeface="Arial Rounded MT Bold" charset="0"/>
              </a:rPr>
              <a:t>/</a:t>
            </a:r>
            <a:r>
              <a:rPr lang="en-US" sz="3200" dirty="0" err="1" smtClean="0">
                <a:latin typeface="Arial Rounded MT Bold" charset="0"/>
                <a:ea typeface="Arial Rounded MT Bold" charset="0"/>
                <a:cs typeface="Arial Rounded MT Bold" charset="0"/>
              </a:rPr>
              <a:t>yr</a:t>
            </a:r>
            <a:endParaRPr lang="en-US" sz="3200" dirty="0">
              <a:latin typeface="Arial Rounded MT Bold" charset="0"/>
              <a:ea typeface="Arial Rounded MT Bold" charset="0"/>
              <a:cs typeface="Arial Rounded MT Bold" charset="0"/>
            </a:endParaRPr>
          </a:p>
        </p:txBody>
      </p:sp>
      <p:sp>
        <p:nvSpPr>
          <p:cNvPr id="9" name="TextBox 8"/>
          <p:cNvSpPr txBox="1"/>
          <p:nvPr/>
        </p:nvSpPr>
        <p:spPr>
          <a:xfrm>
            <a:off x="2885740" y="1736725"/>
            <a:ext cx="2386349" cy="1569660"/>
          </a:xfrm>
          <a:prstGeom prst="rect">
            <a:avLst/>
          </a:prstGeom>
          <a:solidFill>
            <a:schemeClr val="bg1"/>
          </a:solidFill>
        </p:spPr>
        <p:txBody>
          <a:bodyPr wrap="square" rtlCol="0">
            <a:spAutoFit/>
          </a:bodyPr>
          <a:lstStyle/>
          <a:p>
            <a:r>
              <a:rPr lang="en-US" sz="3200" dirty="0" smtClean="0">
                <a:solidFill>
                  <a:srgbClr val="FF0000"/>
                </a:solidFill>
                <a:latin typeface="Arial Rounded MT Bold" charset="0"/>
                <a:ea typeface="Arial Rounded MT Bold" charset="0"/>
                <a:cs typeface="Arial Rounded MT Bold" charset="0"/>
              </a:rPr>
              <a:t>Future Fossil </a:t>
            </a:r>
            <a:r>
              <a:rPr lang="en-US" sz="3200" smtClean="0">
                <a:solidFill>
                  <a:srgbClr val="FF0000"/>
                </a:solidFill>
                <a:latin typeface="Arial Rounded MT Bold" charset="0"/>
                <a:ea typeface="Arial Rounded MT Bold" charset="0"/>
                <a:cs typeface="Arial Rounded MT Bold" charset="0"/>
              </a:rPr>
              <a:t>Fuel Emissions</a:t>
            </a:r>
            <a:endParaRPr lang="en-US" sz="3200">
              <a:solidFill>
                <a:srgbClr val="FF0000"/>
              </a:solidFill>
              <a:latin typeface="Arial Rounded MT Bold" charset="0"/>
              <a:ea typeface="Arial Rounded MT Bold" charset="0"/>
              <a:cs typeface="Arial Rounded MT Bold" charset="0"/>
            </a:endParaRPr>
          </a:p>
        </p:txBody>
      </p:sp>
    </p:spTree>
    <p:extLst>
      <p:ext uri="{BB962C8B-B14F-4D97-AF65-F5344CB8AC3E}">
        <p14:creationId xmlns:p14="http://schemas.microsoft.com/office/powerpoint/2010/main" val="2092151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3800" y="152400"/>
            <a:ext cx="7378700" cy="6146800"/>
          </a:xfrm>
        </p:spPr>
        <p:txBody>
          <a:bodyPr/>
          <a:lstStyle/>
          <a:p>
            <a:pPr algn="l">
              <a:lnSpc>
                <a:spcPct val="130000"/>
              </a:lnSpc>
              <a:spcBef>
                <a:spcPts val="5400"/>
              </a:spcBef>
              <a:buFont typeface="+mj-lt"/>
              <a:buAutoNum type="arabicPeriod"/>
              <a:defRPr/>
            </a:pPr>
            <a:r>
              <a:rPr lang="en-US" sz="9600" dirty="0" smtClean="0">
                <a:solidFill>
                  <a:srgbClr val="7F7F7F"/>
                </a:solidFill>
                <a:effectLst>
                  <a:outerShdw blurRad="50800" dist="38100" dir="2700000" algn="tl" rotWithShape="0">
                    <a:prstClr val="black">
                      <a:alpha val="40000"/>
                    </a:prstClr>
                  </a:outerShdw>
                </a:effectLst>
                <a:latin typeface="Arial Rounded MT Bold"/>
                <a:cs typeface="Arial Rounded MT Bold"/>
              </a:rPr>
              <a:t> Simple</a:t>
            </a:r>
            <a:br>
              <a:rPr lang="en-US" sz="9600" dirty="0" smtClean="0">
                <a:solidFill>
                  <a:srgbClr val="7F7F7F"/>
                </a:solidFill>
                <a:effectLst>
                  <a:outerShdw blurRad="50800" dist="38100" dir="2700000" algn="tl" rotWithShape="0">
                    <a:prstClr val="black">
                      <a:alpha val="40000"/>
                    </a:prstClr>
                  </a:outerShdw>
                </a:effectLst>
                <a:latin typeface="Arial Rounded MT Bold"/>
                <a:cs typeface="Arial Rounded MT Bold"/>
              </a:rPr>
            </a:br>
            <a:r>
              <a:rPr lang="en-US" sz="9600" dirty="0" smtClean="0">
                <a:solidFill>
                  <a:srgbClr val="7F7F7F"/>
                </a:solidFill>
                <a:effectLst>
                  <a:outerShdw blurRad="50800" dist="38100" dir="2700000" algn="tl" rotWithShape="0">
                    <a:prstClr val="black">
                      <a:alpha val="40000"/>
                    </a:prstClr>
                  </a:outerShdw>
                </a:effectLst>
              </a:rPr>
              <a:t>2. Serious</a:t>
            </a:r>
            <a:br>
              <a:rPr lang="en-US" sz="9600" dirty="0" smtClean="0">
                <a:solidFill>
                  <a:srgbClr val="7F7F7F"/>
                </a:solidFill>
                <a:effectLst>
                  <a:outerShdw blurRad="50800" dist="38100" dir="2700000" algn="tl" rotWithShape="0">
                    <a:prstClr val="black">
                      <a:alpha val="40000"/>
                    </a:prstClr>
                  </a:outerShdw>
                </a:effectLst>
              </a:rPr>
            </a:br>
            <a:r>
              <a:rPr lang="en-US" sz="9600" dirty="0" smtClean="0">
                <a:solidFill>
                  <a:srgbClr val="FF0000"/>
                </a:solidFill>
                <a:effectLst>
                  <a:outerShdw blurRad="50800" dist="38100" dir="2700000" algn="tl" rotWithShape="0">
                    <a:prstClr val="black">
                      <a:alpha val="40000"/>
                    </a:prstClr>
                  </a:outerShdw>
                </a:effectLst>
              </a:rPr>
              <a:t>3. Solvable</a:t>
            </a:r>
            <a:endParaRPr lang="en-US" sz="9600" dirty="0">
              <a:solidFill>
                <a:srgbClr val="FF0000"/>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1080681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ilding.sector.jpg"/>
          <p:cNvPicPr>
            <a:picLocks noChangeAspect="1"/>
          </p:cNvPicPr>
          <p:nvPr/>
        </p:nvPicPr>
        <p:blipFill rotWithShape="1">
          <a:blip r:embed="rId2">
            <a:extLst>
              <a:ext uri="{28A0092B-C50C-407E-A947-70E740481C1C}">
                <a14:useLocalDpi xmlns:a14="http://schemas.microsoft.com/office/drawing/2010/main" val="0"/>
              </a:ext>
            </a:extLst>
          </a:blip>
          <a:srcRect b="10299"/>
          <a:stretch/>
        </p:blipFill>
        <p:spPr>
          <a:xfrm>
            <a:off x="379413" y="1168400"/>
            <a:ext cx="7315200" cy="4921333"/>
          </a:xfrm>
          <a:prstGeom prst="rect">
            <a:avLst/>
          </a:prstGeom>
        </p:spPr>
      </p:pic>
      <p:sp>
        <p:nvSpPr>
          <p:cNvPr id="3" name="TextBox 2"/>
          <p:cNvSpPr txBox="1"/>
          <p:nvPr/>
        </p:nvSpPr>
        <p:spPr>
          <a:xfrm rot="16200000">
            <a:off x="5332352" y="2531350"/>
            <a:ext cx="3519831" cy="1200329"/>
          </a:xfrm>
          <a:prstGeom prst="rect">
            <a:avLst/>
          </a:prstGeom>
          <a:solidFill>
            <a:schemeClr val="bg1"/>
          </a:solidFill>
        </p:spPr>
        <p:txBody>
          <a:bodyPr wrap="square" rtlCol="0">
            <a:spAutoFit/>
          </a:bodyPr>
          <a:lstStyle/>
          <a:p>
            <a:pPr algn="ctr"/>
            <a:r>
              <a:rPr lang="en-US" sz="3600" dirty="0" smtClean="0">
                <a:solidFill>
                  <a:srgbClr val="008000"/>
                </a:solidFill>
                <a:latin typeface="Arial Rounded MT Bold"/>
                <a:cs typeface="Arial Rounded MT Bold"/>
              </a:rPr>
              <a:t>$</a:t>
            </a:r>
            <a:r>
              <a:rPr lang="en-US" sz="3600" smtClean="0">
                <a:solidFill>
                  <a:srgbClr val="008000"/>
                </a:solidFill>
                <a:latin typeface="Arial Rounded MT Bold"/>
                <a:cs typeface="Arial Rounded MT Bold"/>
              </a:rPr>
              <a:t>4.5 TRILLION SAVINGS !</a:t>
            </a:r>
            <a:endParaRPr lang="en-US" sz="3600" dirty="0">
              <a:solidFill>
                <a:srgbClr val="008000"/>
              </a:solidFill>
              <a:latin typeface="Arial Rounded MT Bold"/>
              <a:cs typeface="Arial Rounded MT Bold"/>
            </a:endParaRPr>
          </a:p>
        </p:txBody>
      </p:sp>
      <p:sp>
        <p:nvSpPr>
          <p:cNvPr id="4" name="Rectangle 1"/>
          <p:cNvSpPr txBox="1">
            <a:spLocks noChangeArrowheads="1"/>
          </p:cNvSpPr>
          <p:nvPr/>
        </p:nvSpPr>
        <p:spPr>
          <a:xfrm>
            <a:off x="303213" y="0"/>
            <a:ext cx="8537575" cy="776288"/>
          </a:xfrm>
          <a:prstGeom prst="rect">
            <a:avLst/>
          </a:prstGeom>
          <a:effectLst>
            <a:outerShdw blurRad="50800" dist="38099" dir="2700000" algn="ctr" rotWithShape="0">
              <a:schemeClr val="bg2">
                <a:alpha val="42999"/>
              </a:schemeClr>
            </a:outerShdw>
          </a:effectLst>
        </p:spPr>
        <p:txBody>
          <a:bodyPr rIns="116994"/>
          <a:lstStyle>
            <a:lvl1pPr algn="ctr" rtl="0" eaLnBrk="0" fontAlgn="base" hangingPunct="0">
              <a:spcBef>
                <a:spcPct val="0"/>
              </a:spcBef>
              <a:spcAft>
                <a:spcPct val="0"/>
              </a:spcAft>
              <a:defRPr sz="4400" b="0">
                <a:solidFill>
                  <a:schemeClr val="accent2"/>
                </a:solidFill>
                <a:effectLst>
                  <a:outerShdw blurRad="50800" dist="38100" dir="2700000" algn="tl" rotWithShape="0">
                    <a:prstClr val="black">
                      <a:alpha val="40000"/>
                    </a:prstClr>
                  </a:outerShdw>
                </a:effectLst>
                <a:latin typeface="Arial Rounded MT Bold"/>
                <a:ea typeface="ＭＳ Ｐゴシック" charset="-128"/>
                <a:cs typeface="Arial Rounded MT Bold"/>
              </a:defRPr>
            </a:lvl1pPr>
            <a:lvl2pPr algn="ctr" rtl="0" eaLnBrk="0" fontAlgn="base" hangingPunct="0">
              <a:spcBef>
                <a:spcPct val="0"/>
              </a:spcBef>
              <a:spcAft>
                <a:spcPct val="0"/>
              </a:spcAft>
              <a:defRPr sz="6000" b="1">
                <a:solidFill>
                  <a:schemeClr val="accent2"/>
                </a:solidFill>
                <a:effectLst>
                  <a:outerShdw blurRad="38100" dist="38100" dir="2700000" algn="tl">
                    <a:srgbClr val="DDDDDD"/>
                  </a:outerShdw>
                </a:effectLst>
                <a:latin typeface="News Gothic MT" charset="0"/>
                <a:ea typeface="ＭＳ Ｐゴシック" charset="-128"/>
                <a:cs typeface="ＭＳ Ｐゴシック" charset="-128"/>
              </a:defRPr>
            </a:lvl2pPr>
            <a:lvl3pPr algn="ctr" rtl="0" eaLnBrk="0" fontAlgn="base" hangingPunct="0">
              <a:spcBef>
                <a:spcPct val="0"/>
              </a:spcBef>
              <a:spcAft>
                <a:spcPct val="0"/>
              </a:spcAft>
              <a:defRPr sz="6000" b="1">
                <a:solidFill>
                  <a:schemeClr val="accent2"/>
                </a:solidFill>
                <a:effectLst>
                  <a:outerShdw blurRad="38100" dist="38100" dir="2700000" algn="tl">
                    <a:srgbClr val="DDDDDD"/>
                  </a:outerShdw>
                </a:effectLst>
                <a:latin typeface="News Gothic MT" charset="0"/>
                <a:ea typeface="ＭＳ Ｐゴシック" charset="-128"/>
                <a:cs typeface="ＭＳ Ｐゴシック" charset="-128"/>
              </a:defRPr>
            </a:lvl3pPr>
            <a:lvl4pPr algn="ctr" rtl="0" eaLnBrk="0" fontAlgn="base" hangingPunct="0">
              <a:spcBef>
                <a:spcPct val="0"/>
              </a:spcBef>
              <a:spcAft>
                <a:spcPct val="0"/>
              </a:spcAft>
              <a:defRPr sz="6000" b="1">
                <a:solidFill>
                  <a:schemeClr val="accent2"/>
                </a:solidFill>
                <a:effectLst>
                  <a:outerShdw blurRad="38100" dist="38100" dir="2700000" algn="tl">
                    <a:srgbClr val="DDDDDD"/>
                  </a:outerShdw>
                </a:effectLst>
                <a:latin typeface="News Gothic MT" charset="0"/>
                <a:ea typeface="ＭＳ Ｐゴシック" charset="-128"/>
                <a:cs typeface="ＭＳ Ｐゴシック" charset="-128"/>
              </a:defRPr>
            </a:lvl4pPr>
            <a:lvl5pPr algn="ctr" rtl="0" eaLnBrk="0" fontAlgn="base" hangingPunct="0">
              <a:spcBef>
                <a:spcPct val="0"/>
              </a:spcBef>
              <a:spcAft>
                <a:spcPct val="0"/>
              </a:spcAft>
              <a:defRPr sz="6000" b="1">
                <a:solidFill>
                  <a:schemeClr val="accent2"/>
                </a:solidFill>
                <a:effectLst>
                  <a:outerShdw blurRad="38100" dist="38100" dir="2700000" algn="tl">
                    <a:srgbClr val="DDDDDD"/>
                  </a:outerShdw>
                </a:effectLst>
                <a:latin typeface="News Gothic MT" charset="0"/>
                <a:ea typeface="ＭＳ Ｐゴシック" charset="-128"/>
                <a:cs typeface="ＭＳ Ｐゴシック" charset="-128"/>
              </a:defRPr>
            </a:lvl5pPr>
            <a:lvl6pPr marL="457200" algn="ctr" rtl="0" eaLnBrk="0" fontAlgn="base" hangingPunct="0">
              <a:spcBef>
                <a:spcPct val="0"/>
              </a:spcBef>
              <a:spcAft>
                <a:spcPct val="0"/>
              </a:spcAft>
              <a:defRPr sz="3600" b="1">
                <a:solidFill>
                  <a:schemeClr val="accent2"/>
                </a:solidFill>
                <a:effectLst>
                  <a:outerShdw blurRad="38100" dist="38100" dir="2700000" algn="tl">
                    <a:srgbClr val="DDDDDD"/>
                  </a:outerShdw>
                </a:effectLst>
                <a:latin typeface="Comic Sans MS" charset="0"/>
              </a:defRPr>
            </a:lvl6pPr>
            <a:lvl7pPr marL="914400" algn="ctr" rtl="0" eaLnBrk="0" fontAlgn="base" hangingPunct="0">
              <a:spcBef>
                <a:spcPct val="0"/>
              </a:spcBef>
              <a:spcAft>
                <a:spcPct val="0"/>
              </a:spcAft>
              <a:defRPr sz="3600" b="1">
                <a:solidFill>
                  <a:schemeClr val="accent2"/>
                </a:solidFill>
                <a:effectLst>
                  <a:outerShdw blurRad="38100" dist="38100" dir="2700000" algn="tl">
                    <a:srgbClr val="DDDDDD"/>
                  </a:outerShdw>
                </a:effectLst>
                <a:latin typeface="Comic Sans MS" charset="0"/>
              </a:defRPr>
            </a:lvl7pPr>
            <a:lvl8pPr marL="1371600" algn="ctr" rtl="0" eaLnBrk="0" fontAlgn="base" hangingPunct="0">
              <a:spcBef>
                <a:spcPct val="0"/>
              </a:spcBef>
              <a:spcAft>
                <a:spcPct val="0"/>
              </a:spcAft>
              <a:defRPr sz="3600" b="1">
                <a:solidFill>
                  <a:schemeClr val="accent2"/>
                </a:solidFill>
                <a:effectLst>
                  <a:outerShdw blurRad="38100" dist="38100" dir="2700000" algn="tl">
                    <a:srgbClr val="DDDDDD"/>
                  </a:outerShdw>
                </a:effectLst>
                <a:latin typeface="Comic Sans MS" charset="0"/>
              </a:defRPr>
            </a:lvl8pPr>
            <a:lvl9pPr marL="1828800" algn="ctr" rtl="0" eaLnBrk="0" fontAlgn="base" hangingPunct="0">
              <a:spcBef>
                <a:spcPct val="0"/>
              </a:spcBef>
              <a:spcAft>
                <a:spcPct val="0"/>
              </a:spcAft>
              <a:defRPr sz="3600" b="1">
                <a:solidFill>
                  <a:schemeClr val="accent2"/>
                </a:solidFill>
                <a:effectLst>
                  <a:outerShdw blurRad="38100" dist="38100" dir="2700000" algn="tl">
                    <a:srgbClr val="DDDDDD"/>
                  </a:outerShdw>
                </a:effectLst>
                <a:latin typeface="Comic Sans MS" charset="0"/>
              </a:defRPr>
            </a:lvl9pPr>
          </a:lstStyle>
          <a:p>
            <a:pPr marL="39688" eaLnBrk="1" hangingPunct="1">
              <a:defRPr/>
            </a:pPr>
            <a:r>
              <a:rPr lang="en-US" sz="6000" dirty="0" smtClean="0">
                <a:ea typeface="ＭＳ Ｐゴシック" charset="0"/>
                <a:cs typeface="ＭＳ Ｐゴシック" charset="0"/>
              </a:rPr>
              <a:t>Efficient Architects!</a:t>
            </a:r>
            <a:endParaRPr lang="en-US" sz="6000" dirty="0">
              <a:ea typeface="ＭＳ Ｐゴシック" charset="0"/>
              <a:cs typeface="ＭＳ Ｐゴシック" charset="0"/>
            </a:endParaRPr>
          </a:p>
        </p:txBody>
      </p:sp>
      <p:sp>
        <p:nvSpPr>
          <p:cNvPr id="5" name="Bent Arrow 4"/>
          <p:cNvSpPr/>
          <p:nvPr/>
        </p:nvSpPr>
        <p:spPr bwMode="auto">
          <a:xfrm rot="3914634">
            <a:off x="4018811" y="3007371"/>
            <a:ext cx="1512777" cy="1176269"/>
          </a:xfrm>
          <a:prstGeom prst="bentArrow">
            <a:avLst>
              <a:gd name="adj1" fmla="val 25000"/>
              <a:gd name="adj2" fmla="val 25280"/>
              <a:gd name="adj3" fmla="val 25000"/>
              <a:gd name="adj4" fmla="val 43750"/>
            </a:avLst>
          </a:prstGeom>
          <a:solidFill>
            <a:srgbClr val="008F42">
              <a:alpha val="2902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7" name="TextBox 6"/>
          <p:cNvSpPr txBox="1"/>
          <p:nvPr/>
        </p:nvSpPr>
        <p:spPr>
          <a:xfrm>
            <a:off x="4953000" y="4241800"/>
            <a:ext cx="2476500" cy="461665"/>
          </a:xfrm>
          <a:prstGeom prst="rect">
            <a:avLst/>
          </a:prstGeom>
          <a:noFill/>
        </p:spPr>
        <p:txBody>
          <a:bodyPr wrap="square" rtlCol="0">
            <a:spAutoFit/>
          </a:bodyPr>
          <a:lstStyle/>
          <a:p>
            <a:endParaRPr lang="en-US" dirty="0"/>
          </a:p>
        </p:txBody>
      </p:sp>
      <p:sp>
        <p:nvSpPr>
          <p:cNvPr id="8" name="Rectangle 7"/>
          <p:cNvSpPr/>
          <p:nvPr/>
        </p:nvSpPr>
        <p:spPr bwMode="auto">
          <a:xfrm>
            <a:off x="327321" y="2984500"/>
            <a:ext cx="1450203" cy="62404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6" name="TextBox 5"/>
          <p:cNvSpPr txBox="1"/>
          <p:nvPr/>
        </p:nvSpPr>
        <p:spPr>
          <a:xfrm rot="16200000">
            <a:off x="-707494" y="3118451"/>
            <a:ext cx="3519831" cy="954107"/>
          </a:xfrm>
          <a:prstGeom prst="rect">
            <a:avLst/>
          </a:prstGeom>
          <a:solidFill>
            <a:schemeClr val="bg1"/>
          </a:solidFill>
        </p:spPr>
        <p:txBody>
          <a:bodyPr wrap="square" rtlCol="0">
            <a:spAutoFit/>
          </a:bodyPr>
          <a:lstStyle/>
          <a:p>
            <a:pPr algn="ctr"/>
            <a:r>
              <a:rPr lang="en-US" sz="2800" dirty="0" smtClean="0">
                <a:latin typeface="Arial Rounded MT Bold"/>
                <a:cs typeface="Arial Rounded MT Bold"/>
              </a:rPr>
              <a:t>Energy to Power US Buildings</a:t>
            </a:r>
            <a:endParaRPr lang="en-US" sz="2800" dirty="0">
              <a:latin typeface="Arial Rounded MT Bold"/>
              <a:cs typeface="Arial Rounded MT Bold"/>
            </a:endParaRPr>
          </a:p>
        </p:txBody>
      </p:sp>
      <p:sp>
        <p:nvSpPr>
          <p:cNvPr id="9" name="TextBox 8"/>
          <p:cNvSpPr txBox="1"/>
          <p:nvPr/>
        </p:nvSpPr>
        <p:spPr>
          <a:xfrm>
            <a:off x="2367675" y="6089733"/>
            <a:ext cx="915635" cy="461665"/>
          </a:xfrm>
          <a:prstGeom prst="rect">
            <a:avLst/>
          </a:prstGeom>
          <a:noFill/>
        </p:spPr>
        <p:txBody>
          <a:bodyPr wrap="none" rtlCol="0">
            <a:spAutoFit/>
          </a:bodyPr>
          <a:lstStyle/>
          <a:p>
            <a:r>
              <a:rPr lang="en-US" smtClean="0">
                <a:latin typeface="Arial Rounded MT Bold" charset="0"/>
                <a:ea typeface="Arial Rounded MT Bold" charset="0"/>
                <a:cs typeface="Arial Rounded MT Bold" charset="0"/>
              </a:rPr>
              <a:t>2010</a:t>
            </a:r>
            <a:endParaRPr lang="en-US" dirty="0">
              <a:latin typeface="Arial Rounded MT Bold" charset="0"/>
              <a:ea typeface="Arial Rounded MT Bold" charset="0"/>
              <a:cs typeface="Arial Rounded MT Bold" charset="0"/>
            </a:endParaRPr>
          </a:p>
        </p:txBody>
      </p:sp>
      <p:sp>
        <p:nvSpPr>
          <p:cNvPr id="10" name="TextBox 9"/>
          <p:cNvSpPr txBox="1"/>
          <p:nvPr/>
        </p:nvSpPr>
        <p:spPr>
          <a:xfrm>
            <a:off x="3924372" y="6089733"/>
            <a:ext cx="915635" cy="461665"/>
          </a:xfrm>
          <a:prstGeom prst="rect">
            <a:avLst/>
          </a:prstGeom>
          <a:noFill/>
        </p:spPr>
        <p:txBody>
          <a:bodyPr wrap="none" rtlCol="0">
            <a:spAutoFit/>
          </a:bodyPr>
          <a:lstStyle/>
          <a:p>
            <a:r>
              <a:rPr lang="en-US" smtClean="0">
                <a:latin typeface="Arial Rounded MT Bold" charset="0"/>
                <a:ea typeface="Arial Rounded MT Bold" charset="0"/>
                <a:cs typeface="Arial Rounded MT Bold" charset="0"/>
              </a:rPr>
              <a:t>2020</a:t>
            </a:r>
            <a:endParaRPr lang="en-US" dirty="0">
              <a:latin typeface="Arial Rounded MT Bold" charset="0"/>
              <a:ea typeface="Arial Rounded MT Bold" charset="0"/>
              <a:cs typeface="Arial Rounded MT Bold" charset="0"/>
            </a:endParaRPr>
          </a:p>
        </p:txBody>
      </p:sp>
      <p:sp>
        <p:nvSpPr>
          <p:cNvPr id="11" name="TextBox 10"/>
          <p:cNvSpPr txBox="1"/>
          <p:nvPr/>
        </p:nvSpPr>
        <p:spPr>
          <a:xfrm>
            <a:off x="5576468" y="6089733"/>
            <a:ext cx="915635" cy="461665"/>
          </a:xfrm>
          <a:prstGeom prst="rect">
            <a:avLst/>
          </a:prstGeom>
          <a:noFill/>
        </p:spPr>
        <p:txBody>
          <a:bodyPr wrap="none" rtlCol="0">
            <a:spAutoFit/>
          </a:bodyPr>
          <a:lstStyle/>
          <a:p>
            <a:r>
              <a:rPr lang="en-US" dirty="0" smtClean="0">
                <a:latin typeface="Arial Rounded MT Bold" charset="0"/>
                <a:ea typeface="Arial Rounded MT Bold" charset="0"/>
                <a:cs typeface="Arial Rounded MT Bold" charset="0"/>
              </a:rPr>
              <a:t>2030</a:t>
            </a:r>
            <a:endParaRPr lang="en-US" dirty="0">
              <a:latin typeface="Arial Rounded MT Bold" charset="0"/>
              <a:ea typeface="Arial Rounded MT Bold" charset="0"/>
              <a:cs typeface="Arial Rounded MT Bold"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6494" y="5199145"/>
            <a:ext cx="1333500" cy="1308100"/>
          </a:xfrm>
          <a:prstGeom prst="rect">
            <a:avLst/>
          </a:prstGeom>
        </p:spPr>
      </p:pic>
    </p:spTree>
    <p:extLst>
      <p:ext uri="{BB962C8B-B14F-4D97-AF65-F5344CB8AC3E}">
        <p14:creationId xmlns:p14="http://schemas.microsoft.com/office/powerpoint/2010/main" val="1030182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409" y="6550427"/>
            <a:ext cx="9350445" cy="307777"/>
          </a:xfrm>
          <a:prstGeom prst="rect">
            <a:avLst/>
          </a:prstGeom>
          <a:noFill/>
        </p:spPr>
        <p:txBody>
          <a:bodyPr wrap="none" rtlCol="0">
            <a:spAutoFit/>
          </a:bodyPr>
          <a:lstStyle/>
          <a:p>
            <a:r>
              <a:rPr lang="en-US" sz="1400" dirty="0">
                <a:solidFill>
                  <a:srgbClr val="FF0000"/>
                </a:solidFill>
                <a:latin typeface="Arial Rounded MT Bold"/>
                <a:cs typeface="Arial Rounded MT Bold"/>
              </a:rPr>
              <a:t>https://</a:t>
            </a:r>
            <a:r>
              <a:rPr lang="en-US" sz="1400" dirty="0" err="1">
                <a:solidFill>
                  <a:srgbClr val="FF0000"/>
                </a:solidFill>
                <a:latin typeface="Arial Rounded MT Bold"/>
                <a:cs typeface="Arial Rounded MT Bold"/>
              </a:rPr>
              <a:t>onclimatechangepolicydotorg.files.wordpress.com</a:t>
            </a:r>
            <a:r>
              <a:rPr lang="en-US" sz="1400" dirty="0">
                <a:solidFill>
                  <a:srgbClr val="FF0000"/>
                </a:solidFill>
                <a:latin typeface="Arial Rounded MT Bold"/>
                <a:cs typeface="Arial Rounded MT Bold"/>
              </a:rPr>
              <a:t>/2013/10/wind-and-solar-current-</a:t>
            </a:r>
            <a:r>
              <a:rPr lang="en-US" sz="1400" dirty="0" err="1">
                <a:solidFill>
                  <a:srgbClr val="FF0000"/>
                </a:solidFill>
                <a:latin typeface="Arial Rounded MT Bold"/>
                <a:cs typeface="Arial Rounded MT Bold"/>
              </a:rPr>
              <a:t>projections.jpg</a:t>
            </a:r>
            <a:endParaRPr lang="en-US" sz="1400" dirty="0" smtClean="0">
              <a:solidFill>
                <a:srgbClr val="FF0000"/>
              </a:solidFill>
              <a:latin typeface="Arial Rounded MT Bold"/>
              <a:cs typeface="Arial Rounded MT Bold"/>
            </a:endParaRPr>
          </a:p>
        </p:txBody>
      </p:sp>
      <p:pic>
        <p:nvPicPr>
          <p:cNvPr id="7" name="Picture 6"/>
          <p:cNvPicPr>
            <a:picLocks noChangeAspect="1"/>
          </p:cNvPicPr>
          <p:nvPr/>
        </p:nvPicPr>
        <p:blipFill>
          <a:blip r:embed="rId2"/>
          <a:stretch>
            <a:fillRect/>
          </a:stretch>
        </p:blipFill>
        <p:spPr>
          <a:xfrm>
            <a:off x="0" y="2635733"/>
            <a:ext cx="9144000" cy="3714588"/>
          </a:xfrm>
          <a:prstGeom prst="rect">
            <a:avLst/>
          </a:prstGeom>
        </p:spPr>
      </p:pic>
      <p:sp>
        <p:nvSpPr>
          <p:cNvPr id="8" name="Rectangle 1"/>
          <p:cNvSpPr txBox="1">
            <a:spLocks noChangeArrowheads="1"/>
          </p:cNvSpPr>
          <p:nvPr/>
        </p:nvSpPr>
        <p:spPr>
          <a:xfrm>
            <a:off x="303213" y="0"/>
            <a:ext cx="8537575" cy="876300"/>
          </a:xfrm>
          <a:prstGeom prst="rect">
            <a:avLst/>
          </a:prstGeom>
          <a:effectLst>
            <a:outerShdw blurRad="50800" dist="38099" dir="2700000" algn="ctr" rotWithShape="0">
              <a:schemeClr val="bg2">
                <a:alpha val="42999"/>
              </a:schemeClr>
            </a:outerShdw>
          </a:effectLst>
        </p:spPr>
        <p:txBody>
          <a:bodyPr rIns="116994"/>
          <a:lstStyle>
            <a:lvl1pPr algn="ctr" rtl="0" eaLnBrk="0" fontAlgn="base" hangingPunct="0">
              <a:spcBef>
                <a:spcPct val="0"/>
              </a:spcBef>
              <a:spcAft>
                <a:spcPct val="0"/>
              </a:spcAft>
              <a:defRPr sz="4400" b="0">
                <a:solidFill>
                  <a:schemeClr val="accent2"/>
                </a:solidFill>
                <a:effectLst>
                  <a:outerShdw blurRad="50800" dist="38100" dir="2700000" algn="tl" rotWithShape="0">
                    <a:prstClr val="black">
                      <a:alpha val="40000"/>
                    </a:prstClr>
                  </a:outerShdw>
                </a:effectLst>
                <a:latin typeface="Arial Rounded MT Bold"/>
                <a:ea typeface="ＭＳ Ｐゴシック" charset="-128"/>
                <a:cs typeface="Arial Rounded MT Bold"/>
              </a:defRPr>
            </a:lvl1pPr>
            <a:lvl2pPr algn="ctr" rtl="0" eaLnBrk="0" fontAlgn="base" hangingPunct="0">
              <a:spcBef>
                <a:spcPct val="0"/>
              </a:spcBef>
              <a:spcAft>
                <a:spcPct val="0"/>
              </a:spcAft>
              <a:defRPr sz="6000" b="1">
                <a:solidFill>
                  <a:schemeClr val="accent2"/>
                </a:solidFill>
                <a:effectLst>
                  <a:outerShdw blurRad="38100" dist="38100" dir="2700000" algn="tl">
                    <a:srgbClr val="DDDDDD"/>
                  </a:outerShdw>
                </a:effectLst>
                <a:latin typeface="News Gothic MT" charset="0"/>
                <a:ea typeface="ＭＳ Ｐゴシック" charset="-128"/>
                <a:cs typeface="ＭＳ Ｐゴシック" charset="-128"/>
              </a:defRPr>
            </a:lvl2pPr>
            <a:lvl3pPr algn="ctr" rtl="0" eaLnBrk="0" fontAlgn="base" hangingPunct="0">
              <a:spcBef>
                <a:spcPct val="0"/>
              </a:spcBef>
              <a:spcAft>
                <a:spcPct val="0"/>
              </a:spcAft>
              <a:defRPr sz="6000" b="1">
                <a:solidFill>
                  <a:schemeClr val="accent2"/>
                </a:solidFill>
                <a:effectLst>
                  <a:outerShdw blurRad="38100" dist="38100" dir="2700000" algn="tl">
                    <a:srgbClr val="DDDDDD"/>
                  </a:outerShdw>
                </a:effectLst>
                <a:latin typeface="News Gothic MT" charset="0"/>
                <a:ea typeface="ＭＳ Ｐゴシック" charset="-128"/>
                <a:cs typeface="ＭＳ Ｐゴシック" charset="-128"/>
              </a:defRPr>
            </a:lvl3pPr>
            <a:lvl4pPr algn="ctr" rtl="0" eaLnBrk="0" fontAlgn="base" hangingPunct="0">
              <a:spcBef>
                <a:spcPct val="0"/>
              </a:spcBef>
              <a:spcAft>
                <a:spcPct val="0"/>
              </a:spcAft>
              <a:defRPr sz="6000" b="1">
                <a:solidFill>
                  <a:schemeClr val="accent2"/>
                </a:solidFill>
                <a:effectLst>
                  <a:outerShdw blurRad="38100" dist="38100" dir="2700000" algn="tl">
                    <a:srgbClr val="DDDDDD"/>
                  </a:outerShdw>
                </a:effectLst>
                <a:latin typeface="News Gothic MT" charset="0"/>
                <a:ea typeface="ＭＳ Ｐゴシック" charset="-128"/>
                <a:cs typeface="ＭＳ Ｐゴシック" charset="-128"/>
              </a:defRPr>
            </a:lvl4pPr>
            <a:lvl5pPr algn="ctr" rtl="0" eaLnBrk="0" fontAlgn="base" hangingPunct="0">
              <a:spcBef>
                <a:spcPct val="0"/>
              </a:spcBef>
              <a:spcAft>
                <a:spcPct val="0"/>
              </a:spcAft>
              <a:defRPr sz="6000" b="1">
                <a:solidFill>
                  <a:schemeClr val="accent2"/>
                </a:solidFill>
                <a:effectLst>
                  <a:outerShdw blurRad="38100" dist="38100" dir="2700000" algn="tl">
                    <a:srgbClr val="DDDDDD"/>
                  </a:outerShdw>
                </a:effectLst>
                <a:latin typeface="News Gothic MT" charset="0"/>
                <a:ea typeface="ＭＳ Ｐゴシック" charset="-128"/>
                <a:cs typeface="ＭＳ Ｐゴシック" charset="-128"/>
              </a:defRPr>
            </a:lvl5pPr>
            <a:lvl6pPr marL="457200" algn="ctr" rtl="0" eaLnBrk="0" fontAlgn="base" hangingPunct="0">
              <a:spcBef>
                <a:spcPct val="0"/>
              </a:spcBef>
              <a:spcAft>
                <a:spcPct val="0"/>
              </a:spcAft>
              <a:defRPr sz="3600" b="1">
                <a:solidFill>
                  <a:schemeClr val="accent2"/>
                </a:solidFill>
                <a:effectLst>
                  <a:outerShdw blurRad="38100" dist="38100" dir="2700000" algn="tl">
                    <a:srgbClr val="DDDDDD"/>
                  </a:outerShdw>
                </a:effectLst>
                <a:latin typeface="Comic Sans MS" charset="0"/>
              </a:defRPr>
            </a:lvl6pPr>
            <a:lvl7pPr marL="914400" algn="ctr" rtl="0" eaLnBrk="0" fontAlgn="base" hangingPunct="0">
              <a:spcBef>
                <a:spcPct val="0"/>
              </a:spcBef>
              <a:spcAft>
                <a:spcPct val="0"/>
              </a:spcAft>
              <a:defRPr sz="3600" b="1">
                <a:solidFill>
                  <a:schemeClr val="accent2"/>
                </a:solidFill>
                <a:effectLst>
                  <a:outerShdw blurRad="38100" dist="38100" dir="2700000" algn="tl">
                    <a:srgbClr val="DDDDDD"/>
                  </a:outerShdw>
                </a:effectLst>
                <a:latin typeface="Comic Sans MS" charset="0"/>
              </a:defRPr>
            </a:lvl7pPr>
            <a:lvl8pPr marL="1371600" algn="ctr" rtl="0" eaLnBrk="0" fontAlgn="base" hangingPunct="0">
              <a:spcBef>
                <a:spcPct val="0"/>
              </a:spcBef>
              <a:spcAft>
                <a:spcPct val="0"/>
              </a:spcAft>
              <a:defRPr sz="3600" b="1">
                <a:solidFill>
                  <a:schemeClr val="accent2"/>
                </a:solidFill>
                <a:effectLst>
                  <a:outerShdw blurRad="38100" dist="38100" dir="2700000" algn="tl">
                    <a:srgbClr val="DDDDDD"/>
                  </a:outerShdw>
                </a:effectLst>
                <a:latin typeface="Comic Sans MS" charset="0"/>
              </a:defRPr>
            </a:lvl8pPr>
            <a:lvl9pPr marL="1828800" algn="ctr" rtl="0" eaLnBrk="0" fontAlgn="base" hangingPunct="0">
              <a:spcBef>
                <a:spcPct val="0"/>
              </a:spcBef>
              <a:spcAft>
                <a:spcPct val="0"/>
              </a:spcAft>
              <a:defRPr sz="3600" b="1">
                <a:solidFill>
                  <a:schemeClr val="accent2"/>
                </a:solidFill>
                <a:effectLst>
                  <a:outerShdw blurRad="38100" dist="38100" dir="2700000" algn="tl">
                    <a:srgbClr val="DDDDDD"/>
                  </a:outerShdw>
                </a:effectLst>
                <a:latin typeface="Comic Sans MS" charset="0"/>
              </a:defRPr>
            </a:lvl9pPr>
          </a:lstStyle>
          <a:p>
            <a:pPr marL="39688" eaLnBrk="1" hangingPunct="1">
              <a:defRPr/>
            </a:pPr>
            <a:r>
              <a:rPr lang="en-US" sz="6000" dirty="0" smtClean="0">
                <a:ea typeface="ＭＳ Ｐゴシック" charset="0"/>
                <a:cs typeface="ＭＳ Ｐゴシック" charset="0"/>
              </a:rPr>
              <a:t>Predictions </a:t>
            </a:r>
            <a:r>
              <a:rPr lang="en-US" sz="6000" dirty="0" err="1" smtClean="0">
                <a:ea typeface="ＭＳ Ｐゴシック" charset="0"/>
                <a:cs typeface="ＭＳ Ｐゴシック" charset="0"/>
              </a:rPr>
              <a:t>vs</a:t>
            </a:r>
            <a:r>
              <a:rPr lang="en-US" sz="6000" dirty="0" smtClean="0">
                <a:ea typeface="ＭＳ Ｐゴシック" charset="0"/>
                <a:cs typeface="ＭＳ Ｐゴシック" charset="0"/>
              </a:rPr>
              <a:t> Reality</a:t>
            </a:r>
            <a:endParaRPr lang="en-US" sz="6000" dirty="0">
              <a:ea typeface="ＭＳ Ｐゴシック" charset="0"/>
              <a:cs typeface="ＭＳ Ｐゴシック" charset="0"/>
            </a:endParaRPr>
          </a:p>
        </p:txBody>
      </p:sp>
      <p:sp>
        <p:nvSpPr>
          <p:cNvPr id="9" name="Content Placeholder 2"/>
          <p:cNvSpPr txBox="1">
            <a:spLocks/>
          </p:cNvSpPr>
          <p:nvPr/>
        </p:nvSpPr>
        <p:spPr>
          <a:xfrm>
            <a:off x="215900" y="997300"/>
            <a:ext cx="8624888" cy="1633585"/>
          </a:xfrm>
          <a:prstGeom prst="rect">
            <a:avLst/>
          </a:prstGeom>
        </p:spPr>
        <p:txBody>
          <a:bodyPr/>
          <a:lstStyle>
            <a:lvl1pPr marL="342900" indent="-342900" algn="l" rtl="0" eaLnBrk="0" fontAlgn="base" hangingPunct="0">
              <a:spcBef>
                <a:spcPct val="30000"/>
              </a:spcBef>
              <a:spcAft>
                <a:spcPct val="0"/>
              </a:spcAft>
              <a:buChar char="•"/>
              <a:defRPr sz="2800">
                <a:solidFill>
                  <a:schemeClr val="tx1"/>
                </a:solidFill>
                <a:latin typeface="Arial Rounded MT Bold"/>
                <a:ea typeface="ＭＳ Ｐゴシック" charset="-128"/>
                <a:cs typeface="Arial Rounded MT Bold"/>
              </a:defRPr>
            </a:lvl1pPr>
            <a:lvl2pPr marL="742950" indent="-285750" algn="l" rtl="0" eaLnBrk="0" fontAlgn="base" hangingPunct="0">
              <a:spcBef>
                <a:spcPct val="20000"/>
              </a:spcBef>
              <a:spcAft>
                <a:spcPct val="0"/>
              </a:spcAft>
              <a:buChar char="–"/>
              <a:defRPr sz="2400">
                <a:solidFill>
                  <a:schemeClr val="tx1"/>
                </a:solidFill>
                <a:latin typeface="Arial Rounded MT Bold"/>
                <a:ea typeface="ＭＳ Ｐゴシック" charset="-128"/>
                <a:cs typeface="Arial Rounded MT Bold"/>
              </a:defRPr>
            </a:lvl2pPr>
            <a:lvl3pPr marL="1143000" indent="-228600" algn="l" rtl="0" eaLnBrk="0" fontAlgn="base" hangingPunct="0">
              <a:spcBef>
                <a:spcPct val="20000"/>
              </a:spcBef>
              <a:spcAft>
                <a:spcPct val="0"/>
              </a:spcAft>
              <a:buChar char="•"/>
              <a:defRPr sz="2000">
                <a:solidFill>
                  <a:schemeClr val="tx1"/>
                </a:solidFill>
                <a:latin typeface="Arial Rounded MT Bold"/>
                <a:ea typeface="ＭＳ Ｐゴシック" charset="-128"/>
                <a:cs typeface="Arial Rounded MT Bold"/>
              </a:defRPr>
            </a:lvl3pPr>
            <a:lvl4pPr marL="1600200" indent="-228600" algn="l" rtl="0" eaLnBrk="0" fontAlgn="base" hangingPunct="0">
              <a:spcBef>
                <a:spcPct val="20000"/>
              </a:spcBef>
              <a:spcAft>
                <a:spcPct val="0"/>
              </a:spcAft>
              <a:buChar char="–"/>
              <a:defRPr>
                <a:solidFill>
                  <a:schemeClr val="tx1"/>
                </a:solidFill>
                <a:latin typeface="Arial Rounded MT Bold"/>
                <a:ea typeface="ＭＳ Ｐゴシック" charset="-128"/>
                <a:cs typeface="Arial Rounded MT Bold"/>
              </a:defRPr>
            </a:lvl4pPr>
            <a:lvl5pPr marL="2057400" indent="-228600" algn="l" rtl="0" eaLnBrk="0" fontAlgn="base" hangingPunct="0">
              <a:spcBef>
                <a:spcPct val="20000"/>
              </a:spcBef>
              <a:spcAft>
                <a:spcPct val="0"/>
              </a:spcAft>
              <a:buChar char="»"/>
              <a:defRPr sz="1600">
                <a:solidFill>
                  <a:schemeClr val="tx1"/>
                </a:solidFill>
                <a:latin typeface="Arial Rounded MT Bold"/>
                <a:ea typeface="ＭＳ Ｐゴシック" charset="-128"/>
                <a:cs typeface="Arial Rounded MT Bold"/>
              </a:defRPr>
            </a:lvl5pPr>
            <a:lvl6pPr marL="2514600" indent="-228600" algn="l" rtl="0" eaLnBrk="0" fontAlgn="base" hangingPunct="0">
              <a:spcBef>
                <a:spcPct val="20000"/>
              </a:spcBef>
              <a:spcAft>
                <a:spcPct val="0"/>
              </a:spcAft>
              <a:buChar char="»"/>
              <a:defRPr sz="16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16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16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1600">
                <a:solidFill>
                  <a:schemeClr val="tx1"/>
                </a:solidFill>
                <a:latin typeface="+mn-lt"/>
                <a:ea typeface="ＭＳ Ｐゴシック" charset="-128"/>
              </a:defRPr>
            </a:lvl9pPr>
          </a:lstStyle>
          <a:p>
            <a:pPr>
              <a:spcBef>
                <a:spcPts val="1200"/>
              </a:spcBef>
            </a:pPr>
            <a:r>
              <a:rPr lang="en-US" dirty="0" smtClean="0">
                <a:ea typeface="ＭＳ Ｐゴシック" charset="0"/>
                <a:cs typeface="ＭＳ Ｐゴシック" charset="0"/>
              </a:rPr>
              <a:t>IEA </a:t>
            </a:r>
            <a:r>
              <a:rPr lang="en-US" dirty="0" smtClean="0">
                <a:solidFill>
                  <a:srgbClr val="FF0000"/>
                </a:solidFill>
                <a:ea typeface="ＭＳ Ｐゴシック" charset="0"/>
                <a:cs typeface="ＭＳ Ｐゴシック" charset="0"/>
              </a:rPr>
              <a:t>predictions</a:t>
            </a:r>
            <a:r>
              <a:rPr lang="en-US" dirty="0" smtClean="0">
                <a:ea typeface="ＭＳ Ｐゴシック" charset="0"/>
                <a:cs typeface="ＭＳ Ｐゴシック" charset="0"/>
              </a:rPr>
              <a:t> </a:t>
            </a:r>
            <a:r>
              <a:rPr lang="en-US" dirty="0">
                <a:ea typeface="ＭＳ Ｐゴシック" charset="0"/>
                <a:cs typeface="ＭＳ Ｐゴシック" charset="0"/>
              </a:rPr>
              <a:t>of future </a:t>
            </a:r>
            <a:r>
              <a:rPr lang="en-US" dirty="0" smtClean="0">
                <a:ea typeface="ＭＳ Ｐゴシック" charset="0"/>
                <a:cs typeface="ＭＳ Ｐゴシック" charset="0"/>
              </a:rPr>
              <a:t>deployment of </a:t>
            </a:r>
            <a:br>
              <a:rPr lang="en-US" dirty="0" smtClean="0">
                <a:ea typeface="ＭＳ Ｐゴシック" charset="0"/>
                <a:cs typeface="ＭＳ Ｐゴシック" charset="0"/>
              </a:rPr>
            </a:br>
            <a:r>
              <a:rPr lang="en-US" dirty="0" smtClean="0">
                <a:ea typeface="ＭＳ Ｐゴシック" charset="0"/>
                <a:cs typeface="ＭＳ Ｐゴシック" charset="0"/>
              </a:rPr>
              <a:t>PV and wind are </a:t>
            </a:r>
            <a:r>
              <a:rPr lang="en-US" smtClean="0">
                <a:ea typeface="ＭＳ Ｐゴシック" charset="0"/>
                <a:cs typeface="ＭＳ Ｐゴシック" charset="0"/>
              </a:rPr>
              <a:t>almost </a:t>
            </a:r>
            <a:r>
              <a:rPr lang="en-US" smtClean="0">
                <a:solidFill>
                  <a:srgbClr val="FF0000"/>
                </a:solidFill>
                <a:ea typeface="ＭＳ Ｐゴシック" charset="0"/>
                <a:cs typeface="ＭＳ Ｐゴシック" charset="0"/>
              </a:rPr>
              <a:t>FLAT</a:t>
            </a:r>
            <a:r>
              <a:rPr lang="en-US" smtClean="0">
                <a:ea typeface="ＭＳ Ｐゴシック" charset="0"/>
                <a:cs typeface="ＭＳ Ｐゴシック" charset="0"/>
              </a:rPr>
              <a:t>, </a:t>
            </a:r>
            <a:r>
              <a:rPr lang="en-US" dirty="0" smtClean="0">
                <a:ea typeface="ＭＳ Ｐゴシック" charset="0"/>
                <a:cs typeface="ＭＳ Ｐゴシック" charset="0"/>
              </a:rPr>
              <a:t>year after year</a:t>
            </a:r>
            <a:endParaRPr lang="en-US" dirty="0">
              <a:ea typeface="ＭＳ Ｐゴシック" charset="0"/>
              <a:cs typeface="ＭＳ Ｐゴシック" charset="0"/>
            </a:endParaRPr>
          </a:p>
          <a:p>
            <a:pPr>
              <a:spcBef>
                <a:spcPts val="1200"/>
              </a:spcBef>
            </a:pPr>
            <a:r>
              <a:rPr lang="en-US" dirty="0" smtClean="0">
                <a:ea typeface="ＭＳ Ｐゴシック" charset="0"/>
                <a:cs typeface="ＭＳ Ｐゴシック" charset="0"/>
              </a:rPr>
              <a:t>Year after year, they’re </a:t>
            </a:r>
            <a:r>
              <a:rPr lang="en-US" dirty="0" smtClean="0">
                <a:solidFill>
                  <a:srgbClr val="FF0000"/>
                </a:solidFill>
                <a:ea typeface="ＭＳ Ｐゴシック" charset="0"/>
                <a:cs typeface="ＭＳ Ｐゴシック" charset="0"/>
              </a:rPr>
              <a:t>RIDICULOUSLY wrong!</a:t>
            </a:r>
          </a:p>
        </p:txBody>
      </p:sp>
      <p:sp>
        <p:nvSpPr>
          <p:cNvPr id="10" name="TextBox 9"/>
          <p:cNvSpPr txBox="1"/>
          <p:nvPr/>
        </p:nvSpPr>
        <p:spPr>
          <a:xfrm>
            <a:off x="583967" y="2630885"/>
            <a:ext cx="1795083" cy="646331"/>
          </a:xfrm>
          <a:prstGeom prst="rect">
            <a:avLst/>
          </a:prstGeom>
          <a:solidFill>
            <a:schemeClr val="bg1"/>
          </a:solidFill>
        </p:spPr>
        <p:txBody>
          <a:bodyPr wrap="none" rtlCol="0">
            <a:spAutoFit/>
          </a:bodyPr>
          <a:lstStyle/>
          <a:p>
            <a:r>
              <a:rPr lang="en-US" sz="3600" dirty="0" smtClean="0">
                <a:solidFill>
                  <a:schemeClr val="accent2"/>
                </a:solidFill>
                <a:latin typeface="Arial Rounded MT Bold"/>
                <a:cs typeface="Arial Rounded MT Bold"/>
              </a:rPr>
              <a:t>SOLAR</a:t>
            </a:r>
            <a:endParaRPr lang="en-US" sz="3600" dirty="0">
              <a:solidFill>
                <a:schemeClr val="accent2"/>
              </a:solidFill>
              <a:latin typeface="Arial Rounded MT Bold"/>
              <a:cs typeface="Arial Rounded MT Bold"/>
            </a:endParaRPr>
          </a:p>
        </p:txBody>
      </p:sp>
      <p:sp>
        <p:nvSpPr>
          <p:cNvPr id="11" name="TextBox 10"/>
          <p:cNvSpPr txBox="1"/>
          <p:nvPr/>
        </p:nvSpPr>
        <p:spPr>
          <a:xfrm>
            <a:off x="5202842" y="2549606"/>
            <a:ext cx="1454695" cy="646331"/>
          </a:xfrm>
          <a:prstGeom prst="rect">
            <a:avLst/>
          </a:prstGeom>
          <a:solidFill>
            <a:schemeClr val="bg1"/>
          </a:solidFill>
        </p:spPr>
        <p:txBody>
          <a:bodyPr wrap="none" rtlCol="0">
            <a:spAutoFit/>
          </a:bodyPr>
          <a:lstStyle/>
          <a:p>
            <a:r>
              <a:rPr lang="en-US" sz="3600" dirty="0" smtClean="0">
                <a:solidFill>
                  <a:schemeClr val="accent2"/>
                </a:solidFill>
                <a:latin typeface="Arial Rounded MT Bold"/>
                <a:cs typeface="Arial Rounded MT Bold"/>
              </a:rPr>
              <a:t>WIND</a:t>
            </a:r>
            <a:endParaRPr lang="en-US" sz="3600" dirty="0">
              <a:solidFill>
                <a:schemeClr val="accent2"/>
              </a:solidFill>
              <a:latin typeface="Arial Rounded MT Bold"/>
              <a:cs typeface="Arial Rounded MT Bold"/>
            </a:endParaRPr>
          </a:p>
        </p:txBody>
      </p:sp>
    </p:spTree>
    <p:extLst>
      <p:ext uri="{BB962C8B-B14F-4D97-AF65-F5344CB8AC3E}">
        <p14:creationId xmlns:p14="http://schemas.microsoft.com/office/powerpoint/2010/main" val="10968300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7004"/>
          <a:stretch/>
        </p:blipFill>
        <p:spPr>
          <a:xfrm>
            <a:off x="0" y="1473199"/>
            <a:ext cx="8178800" cy="5435029"/>
          </a:xfrm>
          <a:prstGeom prst="rect">
            <a:avLst/>
          </a:prstGeom>
        </p:spPr>
      </p:pic>
      <p:sp>
        <p:nvSpPr>
          <p:cNvPr id="2" name="Title 1"/>
          <p:cNvSpPr>
            <a:spLocks noGrp="1"/>
          </p:cNvSpPr>
          <p:nvPr>
            <p:ph type="title"/>
          </p:nvPr>
        </p:nvSpPr>
        <p:spPr>
          <a:xfrm>
            <a:off x="1892300" y="177800"/>
            <a:ext cx="7086600" cy="1765300"/>
          </a:xfrm>
        </p:spPr>
        <p:txBody>
          <a:bodyPr/>
          <a:lstStyle/>
          <a:p>
            <a:r>
              <a:rPr lang="en-US" dirty="0" smtClean="0"/>
              <a:t>Price of Solar </a:t>
            </a:r>
            <a:br>
              <a:rPr lang="en-US" dirty="0" smtClean="0"/>
            </a:br>
            <a:r>
              <a:rPr lang="en-US" dirty="0" smtClean="0"/>
              <a:t>PV Cells (</a:t>
            </a:r>
            <a:r>
              <a:rPr lang="en-US" sz="4800" dirty="0" smtClean="0"/>
              <a:t>$/watt</a:t>
            </a:r>
            <a:r>
              <a:rPr lang="en-US" dirty="0" smtClean="0"/>
              <a:t>)</a:t>
            </a:r>
            <a:r>
              <a:rPr lang="en-US" sz="4800" dirty="0" smtClean="0"/>
              <a:t> </a:t>
            </a:r>
            <a:endParaRPr lang="en-US" sz="4800" dirty="0"/>
          </a:p>
        </p:txBody>
      </p:sp>
      <p:sp>
        <p:nvSpPr>
          <p:cNvPr id="3" name="Content Placeholder 2"/>
          <p:cNvSpPr>
            <a:spLocks noGrp="1"/>
          </p:cNvSpPr>
          <p:nvPr>
            <p:ph idx="1"/>
          </p:nvPr>
        </p:nvSpPr>
        <p:spPr>
          <a:xfrm>
            <a:off x="2159000" y="2362200"/>
            <a:ext cx="6781800" cy="2997200"/>
          </a:xfrm>
        </p:spPr>
        <p:txBody>
          <a:bodyPr/>
          <a:lstStyle/>
          <a:p>
            <a:r>
              <a:rPr lang="en-US" dirty="0" smtClean="0"/>
              <a:t>Price has fallen by factor of 200  since I graduated from high school</a:t>
            </a:r>
          </a:p>
          <a:p>
            <a:r>
              <a:rPr lang="en-US" dirty="0" smtClean="0">
                <a:solidFill>
                  <a:srgbClr val="FF0000"/>
                </a:solidFill>
              </a:rPr>
              <a:t>Factor of 5 </a:t>
            </a:r>
            <a:r>
              <a:rPr lang="en-US" smtClean="0">
                <a:solidFill>
                  <a:srgbClr val="FF0000"/>
                </a:solidFill>
              </a:rPr>
              <a:t>since 2011</a:t>
            </a:r>
            <a:endParaRPr lang="en-US" dirty="0" smtClean="0">
              <a:solidFill>
                <a:srgbClr val="FF0000"/>
              </a:solidFill>
            </a:endParaRPr>
          </a:p>
          <a:p>
            <a:r>
              <a:rPr lang="en-US" dirty="0" smtClean="0"/>
              <a:t>Now as cheap or cheaper than coal or gas</a:t>
            </a:r>
          </a:p>
        </p:txBody>
      </p:sp>
      <p:sp>
        <p:nvSpPr>
          <p:cNvPr id="6" name="TextBox 5"/>
          <p:cNvSpPr txBox="1"/>
          <p:nvPr/>
        </p:nvSpPr>
        <p:spPr>
          <a:xfrm rot="4279938">
            <a:off x="711200" y="3873498"/>
            <a:ext cx="1945815" cy="461665"/>
          </a:xfrm>
          <a:prstGeom prst="rect">
            <a:avLst/>
          </a:prstGeom>
          <a:noFill/>
        </p:spPr>
        <p:txBody>
          <a:bodyPr wrap="none" rtlCol="0">
            <a:spAutoFit/>
          </a:bodyPr>
          <a:lstStyle/>
          <a:p>
            <a:r>
              <a:rPr lang="en-US" dirty="0" smtClean="0"/>
              <a:t>Drop in 1970s</a:t>
            </a:r>
            <a:endParaRPr lang="en-US" dirty="0"/>
          </a:p>
        </p:txBody>
      </p:sp>
      <p:sp>
        <p:nvSpPr>
          <p:cNvPr id="7" name="TextBox 6"/>
          <p:cNvSpPr txBox="1"/>
          <p:nvPr/>
        </p:nvSpPr>
        <p:spPr>
          <a:xfrm>
            <a:off x="3153440" y="5143498"/>
            <a:ext cx="2039741" cy="461665"/>
          </a:xfrm>
          <a:prstGeom prst="rect">
            <a:avLst/>
          </a:prstGeom>
          <a:noFill/>
        </p:spPr>
        <p:txBody>
          <a:bodyPr wrap="none" rtlCol="0">
            <a:spAutoFit/>
          </a:bodyPr>
          <a:lstStyle/>
          <a:p>
            <a:r>
              <a:rPr lang="en-US" dirty="0" smtClean="0"/>
              <a:t>Flatter in1990s</a:t>
            </a:r>
            <a:endParaRPr lang="en-US" dirty="0"/>
          </a:p>
        </p:txBody>
      </p:sp>
      <p:sp>
        <p:nvSpPr>
          <p:cNvPr id="8" name="Right Arrow 7"/>
          <p:cNvSpPr/>
          <p:nvPr/>
        </p:nvSpPr>
        <p:spPr bwMode="auto">
          <a:xfrm rot="1740296">
            <a:off x="6616699" y="5537200"/>
            <a:ext cx="762000" cy="279400"/>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FF00"/>
              </a:solidFill>
              <a:effectLst/>
              <a:latin typeface="Times New Roman" charset="0"/>
            </a:endParaRPr>
          </a:p>
        </p:txBody>
      </p:sp>
    </p:spTree>
    <p:extLst>
      <p:ext uri="{BB962C8B-B14F-4D97-AF65-F5344CB8AC3E}">
        <p14:creationId xmlns:p14="http://schemas.microsoft.com/office/powerpoint/2010/main" val="28355322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81200"/>
            <a:ext cx="8229600" cy="4114800"/>
          </a:xfrm>
        </p:spPr>
        <p:txBody>
          <a:bodyPr>
            <a:normAutofit fontScale="92500" lnSpcReduction="10000"/>
          </a:bodyPr>
          <a:lstStyle/>
          <a:p>
            <a:r>
              <a:rPr lang="en-US" sz="2200" b="1" dirty="0" smtClean="0"/>
              <a:t>SPSSI’s </a:t>
            </a:r>
            <a:r>
              <a:rPr lang="en-US" sz="2400" b="1" dirty="0"/>
              <a:t>Graduate Student </a:t>
            </a:r>
            <a:r>
              <a:rPr lang="en-US" sz="2400" b="1" dirty="0" smtClean="0"/>
              <a:t>Opportunities</a:t>
            </a:r>
            <a:endParaRPr lang="en-US" sz="2200" b="1" dirty="0" smtClean="0"/>
          </a:p>
          <a:p>
            <a:pPr lvl="1"/>
            <a:r>
              <a:rPr lang="en-US" sz="2000" dirty="0"/>
              <a:t>Graduate student members of SPSSI are looking for an intellectual home where they can connect with scholars and other students who value the importance of applying psychology to pressing social issues.</a:t>
            </a:r>
          </a:p>
          <a:p>
            <a:pPr lvl="1"/>
            <a:r>
              <a:rPr lang="en-US" sz="2000" dirty="0"/>
              <a:t>We connect in person at </a:t>
            </a:r>
            <a:r>
              <a:rPr lang="en-US" sz="2000" dirty="0">
                <a:hlinkClick r:id="rId2"/>
              </a:rPr>
              <a:t>conferences</a:t>
            </a:r>
            <a:r>
              <a:rPr lang="en-US" sz="2000" dirty="0"/>
              <a:t> and also online on our </a:t>
            </a:r>
            <a:r>
              <a:rPr lang="en-US" sz="2000" dirty="0">
                <a:hlinkClick r:id="rId3"/>
              </a:rPr>
              <a:t>Facebook page</a:t>
            </a:r>
            <a:r>
              <a:rPr lang="en-US" sz="2000" dirty="0"/>
              <a:t>. We aim to provide student members with resources to navigate their graduate school experience and transition into early career.</a:t>
            </a:r>
          </a:p>
          <a:p>
            <a:pPr lvl="1"/>
            <a:r>
              <a:rPr lang="en-US" sz="2000" dirty="0"/>
              <a:t>Members receive discounted conference registration, regular SPSSI emails, opportunity to apply for SPSSI </a:t>
            </a:r>
            <a:r>
              <a:rPr lang="en-US" sz="2000" dirty="0">
                <a:hlinkClick r:id="rId4"/>
              </a:rPr>
              <a:t>awards</a:t>
            </a:r>
            <a:r>
              <a:rPr lang="en-US" sz="2000" dirty="0"/>
              <a:t> and </a:t>
            </a:r>
            <a:r>
              <a:rPr lang="en-US" sz="2000" dirty="0">
                <a:hlinkClick r:id="rId5"/>
              </a:rPr>
              <a:t>fellowships</a:t>
            </a:r>
            <a:r>
              <a:rPr lang="en-US" sz="2000" dirty="0"/>
              <a:t> and to run in </a:t>
            </a:r>
            <a:r>
              <a:rPr lang="en-US" sz="2000" dirty="0">
                <a:hlinkClick r:id="rId6"/>
              </a:rPr>
              <a:t>SPSSI elections</a:t>
            </a:r>
            <a:r>
              <a:rPr lang="en-US" sz="2000" dirty="0"/>
              <a:t>, subscriptions to SPSSI journals and newsletters, and more. </a:t>
            </a:r>
            <a:endParaRPr lang="en-US" sz="2200" b="1" dirty="0" smtClean="0"/>
          </a:p>
          <a:p>
            <a:r>
              <a:rPr lang="en-US" sz="2200" b="1" dirty="0"/>
              <a:t>Become a </a:t>
            </a:r>
            <a:r>
              <a:rPr lang="en-US" sz="2200" b="1" dirty="0">
                <a:hlinkClick r:id="rId7"/>
              </a:rPr>
              <a:t>student member</a:t>
            </a:r>
            <a:r>
              <a:rPr lang="en-US" sz="2200" b="1" dirty="0"/>
              <a:t> of SPSSI for just $25. </a:t>
            </a:r>
            <a:endParaRPr lang="en-US" sz="2200" b="1" dirty="0" smtClean="0"/>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67100" y="198439"/>
            <a:ext cx="2209800" cy="1473200"/>
          </a:xfrm>
          <a:prstGeom prst="rect">
            <a:avLst/>
          </a:prstGeom>
        </p:spPr>
      </p:pic>
    </p:spTree>
    <p:extLst>
      <p:ext uri="{BB962C8B-B14F-4D97-AF65-F5344CB8AC3E}">
        <p14:creationId xmlns:p14="http://schemas.microsoft.com/office/powerpoint/2010/main" val="11555328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825499"/>
            <a:ext cx="9144001" cy="4111463"/>
          </a:xfrm>
          <a:prstGeom prst="rect">
            <a:avLst/>
          </a:prstGeom>
        </p:spPr>
      </p:pic>
      <p:sp>
        <p:nvSpPr>
          <p:cNvPr id="2" name="Title 1"/>
          <p:cNvSpPr>
            <a:spLocks noGrp="1"/>
          </p:cNvSpPr>
          <p:nvPr>
            <p:ph type="title"/>
          </p:nvPr>
        </p:nvSpPr>
        <p:spPr>
          <a:xfrm>
            <a:off x="304800" y="25400"/>
            <a:ext cx="8534400" cy="762000"/>
          </a:xfrm>
        </p:spPr>
        <p:txBody>
          <a:bodyPr/>
          <a:lstStyle/>
          <a:p>
            <a:r>
              <a:rPr lang="en-US" dirty="0" smtClean="0"/>
              <a:t>Solar Resources</a:t>
            </a:r>
            <a:endParaRPr lang="en-US" dirty="0"/>
          </a:p>
        </p:txBody>
      </p:sp>
      <p:sp>
        <p:nvSpPr>
          <p:cNvPr id="7" name="TextBox 6"/>
          <p:cNvSpPr txBox="1"/>
          <p:nvPr/>
        </p:nvSpPr>
        <p:spPr>
          <a:xfrm>
            <a:off x="5524501" y="4940300"/>
            <a:ext cx="3327400" cy="1754327"/>
          </a:xfrm>
          <a:prstGeom prst="rect">
            <a:avLst/>
          </a:prstGeom>
          <a:noFill/>
        </p:spPr>
        <p:txBody>
          <a:bodyPr wrap="square" rtlCol="0">
            <a:spAutoFit/>
          </a:bodyPr>
          <a:lstStyle/>
          <a:p>
            <a:pPr algn="ctr"/>
            <a:r>
              <a:rPr lang="en-US" sz="5400" dirty="0" smtClean="0">
                <a:solidFill>
                  <a:srgbClr val="3333CC"/>
                </a:solidFill>
                <a:latin typeface="Arial Rounded MT Bold"/>
                <a:cs typeface="Arial Rounded MT Bold"/>
              </a:rPr>
              <a:t>US </a:t>
            </a:r>
            <a:r>
              <a:rPr lang="en-US" sz="5400" dirty="0" err="1" smtClean="0">
                <a:solidFill>
                  <a:srgbClr val="3333CC"/>
                </a:solidFill>
                <a:latin typeface="Arial Rounded MT Bold"/>
                <a:cs typeface="Arial Rounded MT Bold"/>
              </a:rPr>
              <a:t>vs</a:t>
            </a:r>
            <a:r>
              <a:rPr lang="en-US" sz="5400" dirty="0" smtClean="0">
                <a:solidFill>
                  <a:srgbClr val="3333CC"/>
                </a:solidFill>
                <a:latin typeface="Arial Rounded MT Bold"/>
                <a:cs typeface="Arial Rounded MT Bold"/>
              </a:rPr>
              <a:t> Germany</a:t>
            </a:r>
            <a:endParaRPr lang="en-US" sz="5400" dirty="0">
              <a:solidFill>
                <a:srgbClr val="3333CC"/>
              </a:solidFill>
              <a:latin typeface="Arial Rounded MT Bold"/>
              <a:cs typeface="Arial Rounded MT Bold"/>
            </a:endParaRPr>
          </a:p>
        </p:txBody>
      </p:sp>
      <p:sp>
        <p:nvSpPr>
          <p:cNvPr id="3" name="TextBox 2"/>
          <p:cNvSpPr txBox="1"/>
          <p:nvPr/>
        </p:nvSpPr>
        <p:spPr>
          <a:xfrm>
            <a:off x="300834" y="5012035"/>
            <a:ext cx="4873450" cy="1569660"/>
          </a:xfrm>
          <a:prstGeom prst="rect">
            <a:avLst/>
          </a:prstGeom>
          <a:noFill/>
        </p:spPr>
        <p:txBody>
          <a:bodyPr wrap="none" rtlCol="0">
            <a:spAutoFit/>
          </a:bodyPr>
          <a:lstStyle/>
          <a:p>
            <a:r>
              <a:rPr lang="en-US" sz="3200" dirty="0" smtClean="0"/>
              <a:t>German electricity </a:t>
            </a:r>
          </a:p>
          <a:p>
            <a:pPr marL="342900" indent="-342900">
              <a:buFont typeface="Arial"/>
              <a:buChar char="•"/>
            </a:pPr>
            <a:r>
              <a:rPr lang="en-US" sz="3200" dirty="0" smtClean="0"/>
              <a:t>4% wind &amp; solar in 2000</a:t>
            </a:r>
          </a:p>
          <a:p>
            <a:pPr marL="342900" indent="-342900">
              <a:buFont typeface="Arial"/>
              <a:buChar char="•"/>
            </a:pPr>
            <a:r>
              <a:rPr lang="en-US" sz="3200" dirty="0" smtClean="0"/>
              <a:t>32% </a:t>
            </a:r>
            <a:r>
              <a:rPr lang="en-US" sz="3200" dirty="0"/>
              <a:t>wind &amp; solar in </a:t>
            </a:r>
            <a:r>
              <a:rPr lang="en-US" sz="3200" dirty="0" smtClean="0"/>
              <a:t>2016</a:t>
            </a:r>
            <a:endParaRPr lang="en-US" sz="3200" dirty="0"/>
          </a:p>
        </p:txBody>
      </p:sp>
      <p:sp>
        <p:nvSpPr>
          <p:cNvPr id="5" name="TextBox 4"/>
          <p:cNvSpPr txBox="1"/>
          <p:nvPr/>
        </p:nvSpPr>
        <p:spPr>
          <a:xfrm rot="1501237">
            <a:off x="1993900" y="3416300"/>
            <a:ext cx="2679700" cy="830997"/>
          </a:xfrm>
          <a:prstGeom prst="rect">
            <a:avLst/>
          </a:prstGeom>
          <a:noFill/>
        </p:spPr>
        <p:txBody>
          <a:bodyPr wrap="square" rtlCol="0">
            <a:spAutoFit/>
          </a:bodyPr>
          <a:lstStyle/>
          <a:p>
            <a:r>
              <a:rPr lang="en-US" b="1" dirty="0" smtClean="0">
                <a:solidFill>
                  <a:srgbClr val="FF0000"/>
                </a:solidFill>
              </a:rPr>
              <a:t>Germany gets less sun than Alaska!</a:t>
            </a:r>
            <a:endParaRPr lang="en-US" b="1" dirty="0">
              <a:solidFill>
                <a:srgbClr val="FF0000"/>
              </a:solidFill>
            </a:endParaRPr>
          </a:p>
        </p:txBody>
      </p:sp>
    </p:spTree>
    <p:extLst>
      <p:ext uri="{BB962C8B-B14F-4D97-AF65-F5344CB8AC3E}">
        <p14:creationId xmlns:p14="http://schemas.microsoft.com/office/powerpoint/2010/main" val="40463940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ev-battery-cost.jpg"/>
          <p:cNvPicPr>
            <a:picLocks noChangeAspect="1"/>
          </p:cNvPicPr>
          <p:nvPr/>
        </p:nvPicPr>
        <p:blipFill rotWithShape="1">
          <a:blip r:embed="rId2">
            <a:extLst>
              <a:ext uri="{28A0092B-C50C-407E-A947-70E740481C1C}">
                <a14:useLocalDpi xmlns:a14="http://schemas.microsoft.com/office/drawing/2010/main" val="0"/>
              </a:ext>
            </a:extLst>
          </a:blip>
          <a:srcRect l="2777" t="32914" r="48334" b="10330"/>
          <a:stretch/>
        </p:blipFill>
        <p:spPr>
          <a:xfrm>
            <a:off x="-49306" y="1041400"/>
            <a:ext cx="6389550" cy="5422899"/>
          </a:xfrm>
          <a:prstGeom prst="rect">
            <a:avLst/>
          </a:prstGeom>
        </p:spPr>
      </p:pic>
      <p:sp>
        <p:nvSpPr>
          <p:cNvPr id="2" name="Title 1"/>
          <p:cNvSpPr>
            <a:spLocks noGrp="1"/>
          </p:cNvSpPr>
          <p:nvPr>
            <p:ph type="title"/>
          </p:nvPr>
        </p:nvSpPr>
        <p:spPr>
          <a:xfrm>
            <a:off x="88900" y="-8235"/>
            <a:ext cx="8839200" cy="884535"/>
          </a:xfrm>
        </p:spPr>
        <p:txBody>
          <a:bodyPr/>
          <a:lstStyle/>
          <a:p>
            <a:r>
              <a:rPr lang="en-US" dirty="0" smtClean="0"/>
              <a:t>Battery Storage</a:t>
            </a:r>
            <a:endParaRPr lang="en-US" dirty="0"/>
          </a:p>
        </p:txBody>
      </p:sp>
      <p:sp>
        <p:nvSpPr>
          <p:cNvPr id="3" name="Content Placeholder 2"/>
          <p:cNvSpPr>
            <a:spLocks noGrp="1"/>
          </p:cNvSpPr>
          <p:nvPr>
            <p:ph idx="1"/>
          </p:nvPr>
        </p:nvSpPr>
        <p:spPr>
          <a:xfrm>
            <a:off x="5715000" y="1371600"/>
            <a:ext cx="3454400" cy="1409700"/>
          </a:xfrm>
        </p:spPr>
        <p:txBody>
          <a:bodyPr/>
          <a:lstStyle/>
          <a:p>
            <a:r>
              <a:rPr lang="en-US" sz="2400" dirty="0"/>
              <a:t>In 2015, BNEF predicted $150/kWh by </a:t>
            </a:r>
            <a:r>
              <a:rPr lang="en-US" sz="2400" dirty="0" smtClean="0"/>
              <a:t>2025</a:t>
            </a:r>
            <a:endParaRPr lang="en-US" sz="2400" dirty="0"/>
          </a:p>
        </p:txBody>
      </p:sp>
      <p:grpSp>
        <p:nvGrpSpPr>
          <p:cNvPr id="16" name="Group 15"/>
          <p:cNvGrpSpPr/>
          <p:nvPr/>
        </p:nvGrpSpPr>
        <p:grpSpPr>
          <a:xfrm>
            <a:off x="2514600" y="2057400"/>
            <a:ext cx="1968500" cy="3289300"/>
            <a:chOff x="2514600" y="2057400"/>
            <a:chExt cx="1968500" cy="3289300"/>
          </a:xfrm>
        </p:grpSpPr>
        <p:sp>
          <p:nvSpPr>
            <p:cNvPr id="4" name="TextBox 3"/>
            <p:cNvSpPr txBox="1"/>
            <p:nvPr/>
          </p:nvSpPr>
          <p:spPr>
            <a:xfrm>
              <a:off x="3340100" y="2057400"/>
              <a:ext cx="1143000" cy="1200328"/>
            </a:xfrm>
            <a:prstGeom prst="rect">
              <a:avLst/>
            </a:prstGeom>
            <a:noFill/>
          </p:spPr>
          <p:txBody>
            <a:bodyPr wrap="square" rtlCol="0">
              <a:spAutoFit/>
            </a:bodyPr>
            <a:lstStyle/>
            <a:p>
              <a:r>
                <a:rPr lang="en-US" dirty="0" smtClean="0">
                  <a:solidFill>
                    <a:srgbClr val="FF0000"/>
                  </a:solidFill>
                  <a:latin typeface="Arial Rounded MT Bold"/>
                  <a:cs typeface="Arial Rounded MT Bold"/>
                </a:rPr>
                <a:t>2017 </a:t>
              </a:r>
              <a:br>
                <a:rPr lang="en-US" dirty="0" smtClean="0">
                  <a:solidFill>
                    <a:srgbClr val="FF0000"/>
                  </a:solidFill>
                  <a:latin typeface="Arial Rounded MT Bold"/>
                  <a:cs typeface="Arial Rounded MT Bold"/>
                </a:rPr>
              </a:br>
              <a:r>
                <a:rPr lang="en-US" dirty="0" smtClean="0">
                  <a:solidFill>
                    <a:srgbClr val="FF0000"/>
                  </a:solidFill>
                  <a:latin typeface="Arial Rounded MT Bold"/>
                  <a:cs typeface="Arial Rounded MT Bold"/>
                </a:rPr>
                <a:t>Chevy </a:t>
              </a:r>
              <a:br>
                <a:rPr lang="en-US" dirty="0" smtClean="0">
                  <a:solidFill>
                    <a:srgbClr val="FF0000"/>
                  </a:solidFill>
                  <a:latin typeface="Arial Rounded MT Bold"/>
                  <a:cs typeface="Arial Rounded MT Bold"/>
                </a:rPr>
              </a:br>
              <a:r>
                <a:rPr lang="en-US" dirty="0" smtClean="0">
                  <a:solidFill>
                    <a:srgbClr val="FF0000"/>
                  </a:solidFill>
                  <a:latin typeface="Arial Rounded MT Bold"/>
                  <a:cs typeface="Arial Rounded MT Bold"/>
                </a:rPr>
                <a:t>Bolt</a:t>
              </a:r>
              <a:endParaRPr lang="en-US" dirty="0">
                <a:solidFill>
                  <a:srgbClr val="FF0000"/>
                </a:solidFill>
                <a:latin typeface="Arial Rounded MT Bold"/>
                <a:cs typeface="Arial Rounded MT Bold"/>
              </a:endParaRPr>
            </a:p>
          </p:txBody>
        </p:sp>
        <p:cxnSp>
          <p:nvCxnSpPr>
            <p:cNvPr id="8" name="Straight Arrow Connector 7"/>
            <p:cNvCxnSpPr/>
            <p:nvPr/>
          </p:nvCxnSpPr>
          <p:spPr bwMode="auto">
            <a:xfrm flipH="1">
              <a:off x="2755900" y="3187700"/>
              <a:ext cx="825500" cy="1854200"/>
            </a:xfrm>
            <a:prstGeom prst="straightConnector1">
              <a:avLst/>
            </a:prstGeom>
            <a:solidFill>
              <a:schemeClr val="accent1"/>
            </a:solidFill>
            <a:ln w="63500" cap="flat" cmpd="sng" algn="ctr">
              <a:solidFill>
                <a:srgbClr val="FF0000"/>
              </a:solidFill>
              <a:prstDash val="solid"/>
              <a:round/>
              <a:headEnd type="none" w="med" len="med"/>
              <a:tailEnd type="arrow"/>
            </a:ln>
            <a:effectLst/>
          </p:spPr>
        </p:cxnSp>
        <p:sp>
          <p:nvSpPr>
            <p:cNvPr id="11" name="Oval 10"/>
            <p:cNvSpPr/>
            <p:nvPr/>
          </p:nvSpPr>
          <p:spPr bwMode="auto">
            <a:xfrm>
              <a:off x="2514600" y="5054600"/>
              <a:ext cx="292100" cy="2921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grpSp>
      <p:sp>
        <p:nvSpPr>
          <p:cNvPr id="5" name="TextBox 4"/>
          <p:cNvSpPr txBox="1"/>
          <p:nvPr/>
        </p:nvSpPr>
        <p:spPr>
          <a:xfrm>
            <a:off x="1003300" y="6396335"/>
            <a:ext cx="4891333" cy="461665"/>
          </a:xfrm>
          <a:prstGeom prst="rect">
            <a:avLst/>
          </a:prstGeom>
          <a:noFill/>
        </p:spPr>
        <p:txBody>
          <a:bodyPr wrap="none" rtlCol="0">
            <a:spAutoFit/>
          </a:bodyPr>
          <a:lstStyle/>
          <a:p>
            <a:r>
              <a:rPr lang="en-US" dirty="0" smtClean="0"/>
              <a:t>Bloomberg New Energy Finance Data</a:t>
            </a:r>
            <a:endParaRPr lang="en-US" dirty="0"/>
          </a:p>
        </p:txBody>
      </p:sp>
      <p:sp>
        <p:nvSpPr>
          <p:cNvPr id="10" name="Content Placeholder 2"/>
          <p:cNvSpPr txBox="1">
            <a:spLocks/>
          </p:cNvSpPr>
          <p:nvPr/>
        </p:nvSpPr>
        <p:spPr bwMode="auto">
          <a:xfrm>
            <a:off x="5727700" y="2641600"/>
            <a:ext cx="3454400" cy="35306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30000"/>
              </a:spcBef>
              <a:spcAft>
                <a:spcPct val="0"/>
              </a:spcAft>
              <a:buChar char="•"/>
              <a:defRPr sz="2800">
                <a:solidFill>
                  <a:schemeClr val="tx1"/>
                </a:solidFill>
                <a:latin typeface="Arial Rounded MT Bold"/>
                <a:ea typeface="ＭＳ Ｐゴシック" charset="-128"/>
                <a:cs typeface="Arial Rounded MT Bold"/>
              </a:defRPr>
            </a:lvl1pPr>
            <a:lvl2pPr marL="742950" indent="-285750" algn="l" rtl="0" eaLnBrk="0" fontAlgn="base" hangingPunct="0">
              <a:spcBef>
                <a:spcPct val="20000"/>
              </a:spcBef>
              <a:spcAft>
                <a:spcPct val="0"/>
              </a:spcAft>
              <a:buChar char="–"/>
              <a:defRPr sz="2400">
                <a:solidFill>
                  <a:schemeClr val="tx1"/>
                </a:solidFill>
                <a:latin typeface="Arial Rounded MT Bold"/>
                <a:ea typeface="ＭＳ Ｐゴシック" charset="-128"/>
                <a:cs typeface="Arial Rounded MT Bold"/>
              </a:defRPr>
            </a:lvl2pPr>
            <a:lvl3pPr marL="1143000" indent="-228600" algn="l" rtl="0" eaLnBrk="0" fontAlgn="base" hangingPunct="0">
              <a:spcBef>
                <a:spcPct val="20000"/>
              </a:spcBef>
              <a:spcAft>
                <a:spcPct val="0"/>
              </a:spcAft>
              <a:buChar char="•"/>
              <a:defRPr sz="2000">
                <a:solidFill>
                  <a:schemeClr val="tx1"/>
                </a:solidFill>
                <a:latin typeface="Arial Rounded MT Bold"/>
                <a:ea typeface="ＭＳ Ｐゴシック" charset="-128"/>
                <a:cs typeface="Arial Rounded MT Bold"/>
              </a:defRPr>
            </a:lvl3pPr>
            <a:lvl4pPr marL="1600200" indent="-228600" algn="l" rtl="0" eaLnBrk="0" fontAlgn="base" hangingPunct="0">
              <a:spcBef>
                <a:spcPct val="20000"/>
              </a:spcBef>
              <a:spcAft>
                <a:spcPct val="0"/>
              </a:spcAft>
              <a:buChar char="–"/>
              <a:defRPr>
                <a:solidFill>
                  <a:schemeClr val="tx1"/>
                </a:solidFill>
                <a:latin typeface="Arial Rounded MT Bold"/>
                <a:ea typeface="ＭＳ Ｐゴシック" charset="-128"/>
                <a:cs typeface="Arial Rounded MT Bold"/>
              </a:defRPr>
            </a:lvl4pPr>
            <a:lvl5pPr marL="2057400" indent="-228600" algn="l" rtl="0" eaLnBrk="0" fontAlgn="base" hangingPunct="0">
              <a:spcBef>
                <a:spcPct val="20000"/>
              </a:spcBef>
              <a:spcAft>
                <a:spcPct val="0"/>
              </a:spcAft>
              <a:buChar char="»"/>
              <a:defRPr sz="1600">
                <a:solidFill>
                  <a:schemeClr val="tx1"/>
                </a:solidFill>
                <a:latin typeface="Arial Rounded MT Bold"/>
                <a:ea typeface="ＭＳ Ｐゴシック" charset="-128"/>
                <a:cs typeface="Arial Rounded MT Bold"/>
              </a:defRPr>
            </a:lvl5pPr>
            <a:lvl6pPr marL="2514600" indent="-228600" algn="l" rtl="0" eaLnBrk="0" fontAlgn="base" hangingPunct="0">
              <a:spcBef>
                <a:spcPct val="20000"/>
              </a:spcBef>
              <a:spcAft>
                <a:spcPct val="0"/>
              </a:spcAft>
              <a:buChar char="»"/>
              <a:defRPr sz="16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16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16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1600">
                <a:solidFill>
                  <a:schemeClr val="tx1"/>
                </a:solidFill>
                <a:latin typeface="+mn-lt"/>
                <a:ea typeface="ＭＳ Ｐゴシック" charset="-128"/>
              </a:defRPr>
            </a:lvl9pPr>
          </a:lstStyle>
          <a:p>
            <a:r>
              <a:rPr lang="en-US" sz="2400" dirty="0" smtClean="0"/>
              <a:t>Chevy Bolt reached $145 already </a:t>
            </a:r>
            <a:br>
              <a:rPr lang="en-US" sz="2400" dirty="0" smtClean="0"/>
            </a:br>
            <a:r>
              <a:rPr lang="en-US" sz="2400" dirty="0" smtClean="0"/>
              <a:t>(8 years early)!</a:t>
            </a:r>
          </a:p>
          <a:p>
            <a:r>
              <a:rPr lang="en-US" sz="2400" dirty="0" smtClean="0"/>
              <a:t>Now 7 </a:t>
            </a:r>
            <a:r>
              <a:rPr lang="en-US" sz="2400" dirty="0"/>
              <a:t>times cheaper than in 2010!</a:t>
            </a:r>
          </a:p>
          <a:p>
            <a:r>
              <a:rPr lang="en-US" sz="2400" dirty="0" smtClean="0"/>
              <a:t>Next year: Tesla “</a:t>
            </a:r>
            <a:r>
              <a:rPr lang="en-US" sz="2400" dirty="0" err="1" smtClean="0"/>
              <a:t>Gigafactory</a:t>
            </a:r>
            <a:r>
              <a:rPr lang="en-US" sz="2400" dirty="0" smtClean="0"/>
              <a:t>”</a:t>
            </a:r>
          </a:p>
        </p:txBody>
      </p:sp>
    </p:spTree>
    <p:extLst>
      <p:ext uri="{BB962C8B-B14F-4D97-AF65-F5344CB8AC3E}">
        <p14:creationId xmlns:p14="http://schemas.microsoft.com/office/powerpoint/2010/main" val="1590577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dissolve">
                                      <p:cBhvr>
                                        <p:cTn id="11" dur="500"/>
                                        <p:tgtEl>
                                          <p:spTgt spid="10">
                                            <p:txEl>
                                              <p:pRg st="0" end="0"/>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dissolve">
                                      <p:cBhvr>
                                        <p:cTn id="15" dur="500"/>
                                        <p:tgtEl>
                                          <p:spTgt spid="10">
                                            <p:txEl>
                                              <p:pRg st="1" end="1"/>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dissolve">
                                      <p:cBhvr>
                                        <p:cTn id="19"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1600" y="101600"/>
            <a:ext cx="3429000" cy="685800"/>
          </a:xfrm>
        </p:spPr>
        <p:txBody>
          <a:bodyPr/>
          <a:lstStyle/>
          <a:p>
            <a:pPr>
              <a:defRPr/>
            </a:pPr>
            <a:r>
              <a:rPr lang="en-US" sz="6000" dirty="0" smtClean="0"/>
              <a:t>Costs</a:t>
            </a:r>
            <a:endParaRPr lang="en-US" sz="6000" dirty="0"/>
          </a:p>
        </p:txBody>
      </p:sp>
      <p:sp>
        <p:nvSpPr>
          <p:cNvPr id="17410" name="Content Placeholder 2"/>
          <p:cNvSpPr>
            <a:spLocks noGrp="1"/>
          </p:cNvSpPr>
          <p:nvPr>
            <p:ph idx="1"/>
          </p:nvPr>
        </p:nvSpPr>
        <p:spPr>
          <a:xfrm>
            <a:off x="4800600" y="1054100"/>
            <a:ext cx="4267200" cy="5334000"/>
          </a:xfrm>
        </p:spPr>
        <p:txBody>
          <a:bodyPr/>
          <a:lstStyle/>
          <a:p>
            <a:pPr>
              <a:spcBef>
                <a:spcPts val="2950"/>
              </a:spcBef>
            </a:pPr>
            <a:r>
              <a:rPr lang="en-US" sz="2800" dirty="0">
                <a:ea typeface="ＭＳ Ｐゴシック" charset="0"/>
                <a:cs typeface="ＭＳ Ｐゴシック" charset="0"/>
              </a:rPr>
              <a:t>Conversion to 100% </a:t>
            </a:r>
            <a:r>
              <a:rPr lang="en-US" sz="2800" dirty="0" err="1">
                <a:ea typeface="ＭＳ Ｐゴシック" charset="0"/>
                <a:cs typeface="ＭＳ Ｐゴシック" charset="0"/>
              </a:rPr>
              <a:t>noncarbon</a:t>
            </a:r>
            <a:r>
              <a:rPr lang="en-US" sz="2800" dirty="0">
                <a:ea typeface="ＭＳ Ｐゴシック" charset="0"/>
                <a:cs typeface="ＭＳ Ｐゴシック" charset="0"/>
              </a:rPr>
              <a:t> energy will cost about </a:t>
            </a:r>
            <a:br>
              <a:rPr lang="en-US" sz="2800" dirty="0">
                <a:ea typeface="ＭＳ Ｐゴシック" charset="0"/>
                <a:cs typeface="ＭＳ Ｐゴシック" charset="0"/>
              </a:rPr>
            </a:br>
            <a:r>
              <a:rPr lang="en-US" sz="2800" dirty="0">
                <a:solidFill>
                  <a:srgbClr val="FF0000"/>
                </a:solidFill>
                <a:ea typeface="ＭＳ Ｐゴシック" charset="0"/>
                <a:cs typeface="ＭＳ Ｐゴシック" charset="0"/>
              </a:rPr>
              <a:t>1% of GDP</a:t>
            </a:r>
          </a:p>
          <a:p>
            <a:pPr>
              <a:spcBef>
                <a:spcPts val="2950"/>
              </a:spcBef>
            </a:pPr>
            <a:r>
              <a:rPr lang="en-US" sz="2800" dirty="0">
                <a:ea typeface="ＭＳ Ｐゴシック" charset="0"/>
                <a:cs typeface="ＭＳ Ｐゴシック" charset="0"/>
              </a:rPr>
              <a:t>That’s about </a:t>
            </a:r>
            <a:r>
              <a:rPr lang="en-US" sz="2800" dirty="0">
                <a:solidFill>
                  <a:srgbClr val="FF0000"/>
                </a:solidFill>
                <a:ea typeface="ＭＳ Ｐゴシック" charset="0"/>
                <a:cs typeface="ＭＳ Ｐゴシック" charset="0"/>
              </a:rPr>
              <a:t>what it cost to retrofit all the world’s cities with indoor plumbing </a:t>
            </a:r>
            <a:r>
              <a:rPr lang="en-US" sz="2800" dirty="0">
                <a:ea typeface="ＭＳ Ｐゴシック" charset="0"/>
                <a:cs typeface="ＭＳ Ｐゴシック" charset="0"/>
              </a:rPr>
              <a:t>a century ago …</a:t>
            </a:r>
          </a:p>
          <a:p>
            <a:pPr>
              <a:spcBef>
                <a:spcPts val="2950"/>
              </a:spcBef>
            </a:pPr>
            <a:r>
              <a:rPr lang="en-US" sz="2800" dirty="0">
                <a:ea typeface="ＭＳ Ｐゴシック" charset="0"/>
                <a:cs typeface="ＭＳ Ｐゴシック" charset="0"/>
              </a:rPr>
              <a:t>It was </a:t>
            </a:r>
            <a:r>
              <a:rPr lang="en-US" sz="2800" b="1" i="1" dirty="0" smtClean="0">
                <a:solidFill>
                  <a:srgbClr val="FF0000"/>
                </a:solidFill>
                <a:ea typeface="ＭＳ Ｐゴシック" charset="0"/>
                <a:cs typeface="ＭＳ Ｐゴシック" charset="0"/>
              </a:rPr>
              <a:t>SO </a:t>
            </a:r>
            <a:r>
              <a:rPr lang="en-US" sz="2800" dirty="0" smtClean="0">
                <a:solidFill>
                  <a:srgbClr val="FF0000"/>
                </a:solidFill>
                <a:ea typeface="ＭＳ Ｐゴシック" charset="0"/>
                <a:cs typeface="ＭＳ Ｐゴシック" charset="0"/>
              </a:rPr>
              <a:t>worth </a:t>
            </a:r>
            <a:r>
              <a:rPr lang="en-US" sz="2800" dirty="0">
                <a:solidFill>
                  <a:srgbClr val="FF0000"/>
                </a:solidFill>
                <a:ea typeface="ＭＳ Ｐゴシック" charset="0"/>
                <a:cs typeface="ＭＳ Ｐゴシック" charset="0"/>
              </a:rPr>
              <a:t>it</a:t>
            </a:r>
            <a:r>
              <a:rPr lang="en-US" sz="2800" dirty="0" smtClean="0">
                <a:solidFill>
                  <a:srgbClr val="FF0000"/>
                </a:solidFill>
                <a:ea typeface="ＭＳ Ｐゴシック" charset="0"/>
                <a:cs typeface="ＭＳ Ｐゴシック" charset="0"/>
              </a:rPr>
              <a:t>!</a:t>
            </a:r>
          </a:p>
        </p:txBody>
      </p:sp>
      <p:pic>
        <p:nvPicPr>
          <p:cNvPr id="4" name="Picture 3"/>
          <p:cNvPicPr>
            <a:picLocks noChangeAspect="1"/>
          </p:cNvPicPr>
          <p:nvPr/>
        </p:nvPicPr>
        <p:blipFill>
          <a:blip r:embed="rId2"/>
          <a:stretch>
            <a:fillRect/>
          </a:stretch>
        </p:blipFill>
        <p:spPr>
          <a:xfrm>
            <a:off x="0" y="73544"/>
            <a:ext cx="4724401" cy="6784456"/>
          </a:xfrm>
          <a:prstGeom prst="rect">
            <a:avLst/>
          </a:prstGeom>
        </p:spPr>
      </p:pic>
      <p:pic>
        <p:nvPicPr>
          <p:cNvPr id="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4749800" cy="675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615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0314" t="24259" r="28803" b="15926"/>
          <a:stretch/>
        </p:blipFill>
        <p:spPr>
          <a:xfrm>
            <a:off x="0" y="0"/>
            <a:ext cx="9144000" cy="6949441"/>
          </a:xfrm>
          <a:prstGeom prst="rect">
            <a:avLst/>
          </a:prstGeom>
        </p:spPr>
      </p:pic>
      <p:sp>
        <p:nvSpPr>
          <p:cNvPr id="5" name="Title 1"/>
          <p:cNvSpPr>
            <a:spLocks noGrp="1"/>
          </p:cNvSpPr>
          <p:nvPr>
            <p:ph type="title"/>
          </p:nvPr>
        </p:nvSpPr>
        <p:spPr>
          <a:xfrm>
            <a:off x="3276600" y="98411"/>
            <a:ext cx="5867400" cy="917590"/>
          </a:xfrm>
        </p:spPr>
        <p:txBody>
          <a:bodyPr/>
          <a:lstStyle/>
          <a:p>
            <a:pPr algn="r"/>
            <a:r>
              <a:rPr lang="en-US" sz="4800" smtClean="0">
                <a:solidFill>
                  <a:srgbClr val="FFFF00"/>
                </a:solidFill>
              </a:rPr>
              <a:t>My Grandparents</a:t>
            </a:r>
            <a:endParaRPr lang="en-US" sz="4800" dirty="0">
              <a:solidFill>
                <a:srgbClr val="FFFF00"/>
              </a:solidFill>
            </a:endParaRPr>
          </a:p>
        </p:txBody>
      </p:sp>
    </p:spTree>
    <p:extLst>
      <p:ext uri="{BB962C8B-B14F-4D97-AF65-F5344CB8AC3E}">
        <p14:creationId xmlns:p14="http://schemas.microsoft.com/office/powerpoint/2010/main" val="32639580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98410"/>
            <a:ext cx="8534400" cy="1607127"/>
          </a:xfrm>
        </p:spPr>
        <p:txBody>
          <a:bodyPr/>
          <a:lstStyle/>
          <a:p>
            <a:pPr algn="r"/>
            <a:r>
              <a:rPr lang="en-US" dirty="0" smtClean="0"/>
              <a:t>My Grandparents’     Generation</a:t>
            </a:r>
            <a:endParaRPr lang="en-US" dirty="0"/>
          </a:p>
        </p:txBody>
      </p:sp>
      <p:sp>
        <p:nvSpPr>
          <p:cNvPr id="3" name="Content Placeholder 2"/>
          <p:cNvSpPr>
            <a:spLocks noGrp="1"/>
          </p:cNvSpPr>
          <p:nvPr>
            <p:ph idx="1"/>
          </p:nvPr>
        </p:nvSpPr>
        <p:spPr>
          <a:xfrm>
            <a:off x="2590801" y="5880100"/>
            <a:ext cx="6698673" cy="977900"/>
          </a:xfrm>
        </p:spPr>
        <p:txBody>
          <a:bodyPr/>
          <a:lstStyle/>
          <a:p>
            <a:pPr marL="0" indent="0" algn="ctr">
              <a:buNone/>
            </a:pPr>
            <a:r>
              <a:rPr lang="en-US" dirty="0" smtClean="0"/>
              <a:t>Built subways, sewers, </a:t>
            </a:r>
            <a:br>
              <a:rPr lang="en-US" dirty="0" smtClean="0"/>
            </a:br>
            <a:r>
              <a:rPr lang="en-US" dirty="0" smtClean="0"/>
              <a:t>the electrical grid, defeated the Nazis</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0314" t="24259" r="28803" b="15926"/>
          <a:stretch/>
        </p:blipFill>
        <p:spPr>
          <a:xfrm>
            <a:off x="152401" y="1037980"/>
            <a:ext cx="2632364" cy="200059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6590" y="1824496"/>
            <a:ext cx="2438400" cy="1901952"/>
          </a:xfrm>
          <a:prstGeom prst="rect">
            <a:avLst/>
          </a:prstGeom>
        </p:spPr>
      </p:pic>
      <p:pic>
        <p:nvPicPr>
          <p:cNvPr id="6" name="Picture 5"/>
          <p:cNvPicPr>
            <a:picLocks noChangeAspect="1"/>
          </p:cNvPicPr>
          <p:nvPr/>
        </p:nvPicPr>
        <p:blipFill>
          <a:blip r:embed="rId4"/>
          <a:stretch>
            <a:fillRect/>
          </a:stretch>
        </p:blipFill>
        <p:spPr>
          <a:xfrm>
            <a:off x="5611175" y="3341749"/>
            <a:ext cx="3342325" cy="2538351"/>
          </a:xfrm>
          <a:prstGeom prst="rect">
            <a:avLst/>
          </a:prstGeom>
        </p:spPr>
      </p:pic>
      <p:pic>
        <p:nvPicPr>
          <p:cNvPr id="7" name="Picture 6"/>
          <p:cNvPicPr>
            <a:picLocks noChangeAspect="1"/>
          </p:cNvPicPr>
          <p:nvPr/>
        </p:nvPicPr>
        <p:blipFill rotWithShape="1">
          <a:blip r:embed="rId5"/>
          <a:srcRect l="5122" t="7101" r="18237"/>
          <a:stretch/>
        </p:blipFill>
        <p:spPr>
          <a:xfrm>
            <a:off x="302380" y="3311040"/>
            <a:ext cx="2332406" cy="2984468"/>
          </a:xfrm>
          <a:prstGeom prst="rect">
            <a:avLst/>
          </a:prstGeom>
        </p:spPr>
      </p:pic>
      <p:pic>
        <p:nvPicPr>
          <p:cNvPr id="8" name="Picture 7"/>
          <p:cNvPicPr>
            <a:picLocks noChangeAspect="1"/>
          </p:cNvPicPr>
          <p:nvPr/>
        </p:nvPicPr>
        <p:blipFill>
          <a:blip r:embed="rId6"/>
          <a:stretch>
            <a:fillRect/>
          </a:stretch>
        </p:blipFill>
        <p:spPr>
          <a:xfrm>
            <a:off x="2700930" y="3792495"/>
            <a:ext cx="2698880" cy="2119745"/>
          </a:xfrm>
          <a:prstGeom prst="rect">
            <a:avLst/>
          </a:prstGeom>
        </p:spPr>
      </p:pic>
      <p:sp>
        <p:nvSpPr>
          <p:cNvPr id="9" name="Rectangle 8"/>
          <p:cNvSpPr/>
          <p:nvPr/>
        </p:nvSpPr>
        <p:spPr bwMode="auto">
          <a:xfrm>
            <a:off x="138049" y="1021625"/>
            <a:ext cx="2664339" cy="2029443"/>
          </a:xfrm>
          <a:prstGeom prst="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12" name="Picture 11"/>
          <p:cNvPicPr>
            <a:picLocks noChangeAspect="1"/>
          </p:cNvPicPr>
          <p:nvPr/>
        </p:nvPicPr>
        <p:blipFill>
          <a:blip r:embed="rId7"/>
          <a:stretch>
            <a:fillRect/>
          </a:stretch>
        </p:blipFill>
        <p:spPr>
          <a:xfrm>
            <a:off x="6883400" y="1848519"/>
            <a:ext cx="2073790" cy="2039227"/>
          </a:xfrm>
          <a:prstGeom prst="rect">
            <a:avLst/>
          </a:prstGeom>
        </p:spPr>
      </p:pic>
    </p:spTree>
    <p:extLst>
      <p:ext uri="{BB962C8B-B14F-4D97-AF65-F5344CB8AC3E}">
        <p14:creationId xmlns:p14="http://schemas.microsoft.com/office/powerpoint/2010/main" val="38834635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235660"/>
          </a:xfrm>
          <a:prstGeom prst="rect">
            <a:avLst/>
          </a:prstGeom>
        </p:spPr>
      </p:pic>
      <p:sp>
        <p:nvSpPr>
          <p:cNvPr id="5" name="Title 1"/>
          <p:cNvSpPr>
            <a:spLocks noGrp="1"/>
          </p:cNvSpPr>
          <p:nvPr>
            <p:ph type="title"/>
          </p:nvPr>
        </p:nvSpPr>
        <p:spPr>
          <a:xfrm>
            <a:off x="0" y="0"/>
            <a:ext cx="4051300" cy="917590"/>
          </a:xfrm>
        </p:spPr>
        <p:txBody>
          <a:bodyPr/>
          <a:lstStyle/>
          <a:p>
            <a:pPr algn="r"/>
            <a:r>
              <a:rPr lang="en-US" sz="4800" smtClean="0">
                <a:solidFill>
                  <a:srgbClr val="FFFF00"/>
                </a:solidFill>
              </a:rPr>
              <a:t>My Parents</a:t>
            </a:r>
            <a:endParaRPr lang="en-US" sz="4800" dirty="0">
              <a:solidFill>
                <a:srgbClr val="FFFF00"/>
              </a:solidFill>
            </a:endParaRPr>
          </a:p>
        </p:txBody>
      </p:sp>
    </p:spTree>
    <p:extLst>
      <p:ext uri="{BB962C8B-B14F-4D97-AF65-F5344CB8AC3E}">
        <p14:creationId xmlns:p14="http://schemas.microsoft.com/office/powerpoint/2010/main" val="910977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98410"/>
            <a:ext cx="8534400" cy="1607127"/>
          </a:xfrm>
        </p:spPr>
        <p:txBody>
          <a:bodyPr/>
          <a:lstStyle/>
          <a:p>
            <a:pPr algn="r"/>
            <a:r>
              <a:rPr lang="en-US" dirty="0" smtClean="0"/>
              <a:t>My Parents’     Generation</a:t>
            </a:r>
            <a:endParaRPr lang="en-US" dirty="0"/>
          </a:p>
        </p:txBody>
      </p:sp>
      <p:sp>
        <p:nvSpPr>
          <p:cNvPr id="3" name="Content Placeholder 2"/>
          <p:cNvSpPr>
            <a:spLocks noGrp="1"/>
          </p:cNvSpPr>
          <p:nvPr>
            <p:ph idx="1"/>
          </p:nvPr>
        </p:nvSpPr>
        <p:spPr>
          <a:xfrm>
            <a:off x="131619" y="5880100"/>
            <a:ext cx="9157856" cy="977900"/>
          </a:xfrm>
        </p:spPr>
        <p:txBody>
          <a:bodyPr/>
          <a:lstStyle/>
          <a:p>
            <a:pPr marL="0" indent="0" algn="ctr">
              <a:buNone/>
            </a:pPr>
            <a:r>
              <a:rPr lang="en-US" dirty="0" smtClean="0"/>
              <a:t>Built the Interstate Highways, </a:t>
            </a:r>
            <a:br>
              <a:rPr lang="en-US" dirty="0" smtClean="0"/>
            </a:br>
            <a:r>
              <a:rPr lang="en-US" dirty="0" smtClean="0"/>
              <a:t>fought the cold war, landed on the Moon! </a:t>
            </a: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618" y="156001"/>
            <a:ext cx="3063997" cy="2424545"/>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618" y="2580546"/>
            <a:ext cx="3609109" cy="3338426"/>
          </a:xfrm>
          <a:prstGeom prst="rect">
            <a:avLst/>
          </a:prstGeom>
        </p:spPr>
      </p:pic>
      <p:pic>
        <p:nvPicPr>
          <p:cNvPr id="11" name="Picture 10"/>
          <p:cNvPicPr>
            <a:picLocks noChangeAspect="1"/>
          </p:cNvPicPr>
          <p:nvPr/>
        </p:nvPicPr>
        <p:blipFill>
          <a:blip r:embed="rId4"/>
          <a:stretch>
            <a:fillRect/>
          </a:stretch>
        </p:blipFill>
        <p:spPr>
          <a:xfrm>
            <a:off x="3367520" y="1808018"/>
            <a:ext cx="3338079" cy="1780309"/>
          </a:xfrm>
          <a:prstGeom prst="rect">
            <a:avLst/>
          </a:prstGeom>
        </p:spPr>
      </p:pic>
      <p:pic>
        <p:nvPicPr>
          <p:cNvPr id="12" name="Picture 11"/>
          <p:cNvPicPr>
            <a:picLocks noChangeAspect="1"/>
          </p:cNvPicPr>
          <p:nvPr/>
        </p:nvPicPr>
        <p:blipFill rotWithShape="1">
          <a:blip r:embed="rId5"/>
          <a:srcRect l="23131" t="18990" r="18888" b="30909"/>
          <a:stretch/>
        </p:blipFill>
        <p:spPr>
          <a:xfrm>
            <a:off x="5486400" y="2960067"/>
            <a:ext cx="3379231" cy="2920033"/>
          </a:xfrm>
          <a:prstGeom prst="rect">
            <a:avLst/>
          </a:prstGeom>
        </p:spPr>
      </p:pic>
      <p:sp>
        <p:nvSpPr>
          <p:cNvPr id="8" name="Rectangle 7"/>
          <p:cNvSpPr/>
          <p:nvPr/>
        </p:nvSpPr>
        <p:spPr bwMode="auto">
          <a:xfrm>
            <a:off x="138049" y="179475"/>
            <a:ext cx="3037071" cy="2374586"/>
          </a:xfrm>
          <a:prstGeom prst="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290167439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 y="0"/>
            <a:ext cx="9401577" cy="6858000"/>
          </a:xfrm>
          <a:prstGeom prst="rect">
            <a:avLst/>
          </a:prstGeom>
        </p:spPr>
      </p:pic>
      <p:sp>
        <p:nvSpPr>
          <p:cNvPr id="5" name="Title 1"/>
          <p:cNvSpPr>
            <a:spLocks noGrp="1"/>
          </p:cNvSpPr>
          <p:nvPr>
            <p:ph type="title"/>
          </p:nvPr>
        </p:nvSpPr>
        <p:spPr>
          <a:xfrm>
            <a:off x="3670300" y="0"/>
            <a:ext cx="4394200" cy="917590"/>
          </a:xfrm>
        </p:spPr>
        <p:txBody>
          <a:bodyPr/>
          <a:lstStyle/>
          <a:p>
            <a:pPr algn="r"/>
            <a:r>
              <a:rPr lang="en-US" sz="4800" dirty="0" smtClean="0">
                <a:solidFill>
                  <a:srgbClr val="FFFF00"/>
                </a:solidFill>
              </a:rPr>
              <a:t>Jennifer &amp; Me</a:t>
            </a:r>
            <a:endParaRPr lang="en-US" sz="4800" dirty="0">
              <a:solidFill>
                <a:srgbClr val="FFFF00"/>
              </a:solidFill>
            </a:endParaRPr>
          </a:p>
        </p:txBody>
      </p:sp>
    </p:spTree>
    <p:extLst>
      <p:ext uri="{BB962C8B-B14F-4D97-AF65-F5344CB8AC3E}">
        <p14:creationId xmlns:p14="http://schemas.microsoft.com/office/powerpoint/2010/main" val="40626109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30" y="190500"/>
            <a:ext cx="2890114" cy="2108200"/>
          </a:xfrm>
          <a:prstGeom prst="rect">
            <a:avLst/>
          </a:prstGeom>
        </p:spPr>
      </p:pic>
      <p:sp>
        <p:nvSpPr>
          <p:cNvPr id="2" name="Title 1"/>
          <p:cNvSpPr>
            <a:spLocks noGrp="1"/>
          </p:cNvSpPr>
          <p:nvPr>
            <p:ph type="title"/>
          </p:nvPr>
        </p:nvSpPr>
        <p:spPr>
          <a:xfrm>
            <a:off x="2921412" y="98410"/>
            <a:ext cx="6222588" cy="1273190"/>
          </a:xfrm>
        </p:spPr>
        <p:txBody>
          <a:bodyPr/>
          <a:lstStyle/>
          <a:p>
            <a:pPr algn="r"/>
            <a:r>
              <a:rPr lang="en-US" dirty="0" smtClean="0"/>
              <a:t>My Generation</a:t>
            </a:r>
            <a:endParaRPr lang="en-US" dirty="0"/>
          </a:p>
        </p:txBody>
      </p:sp>
      <p:sp>
        <p:nvSpPr>
          <p:cNvPr id="3" name="Content Placeholder 2"/>
          <p:cNvSpPr>
            <a:spLocks noGrp="1"/>
          </p:cNvSpPr>
          <p:nvPr>
            <p:ph idx="1"/>
          </p:nvPr>
        </p:nvSpPr>
        <p:spPr>
          <a:xfrm>
            <a:off x="180109" y="5880100"/>
            <a:ext cx="9109365" cy="977900"/>
          </a:xfrm>
        </p:spPr>
        <p:txBody>
          <a:bodyPr/>
          <a:lstStyle/>
          <a:p>
            <a:pPr marL="0" indent="0" algn="ctr">
              <a:buNone/>
            </a:pPr>
            <a:r>
              <a:rPr lang="en-US" dirty="0" smtClean="0"/>
              <a:t>Invented the PC, Built the internet, </a:t>
            </a:r>
            <a:br>
              <a:rPr lang="en-US" dirty="0" smtClean="0"/>
            </a:br>
            <a:r>
              <a:rPr lang="en-US" dirty="0" smtClean="0"/>
              <a:t>replaced billions of land-lines with cell phones</a:t>
            </a:r>
            <a:endParaRPr lang="en-US" dirty="0"/>
          </a:p>
        </p:txBody>
      </p:sp>
      <p:pic>
        <p:nvPicPr>
          <p:cNvPr id="11" name="Picture 10"/>
          <p:cNvPicPr>
            <a:picLocks noChangeAspect="1"/>
          </p:cNvPicPr>
          <p:nvPr/>
        </p:nvPicPr>
        <p:blipFill>
          <a:blip r:embed="rId3"/>
          <a:stretch>
            <a:fillRect/>
          </a:stretch>
        </p:blipFill>
        <p:spPr>
          <a:xfrm>
            <a:off x="-61191" y="2818574"/>
            <a:ext cx="3853061" cy="2784439"/>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8087" y="1371600"/>
            <a:ext cx="3544169" cy="2287154"/>
          </a:xfrm>
          <a:prstGeom prst="rect">
            <a:avLst/>
          </a:prstGeom>
        </p:spPr>
      </p:pic>
      <p:pic>
        <p:nvPicPr>
          <p:cNvPr id="12" name="Picture 11"/>
          <p:cNvPicPr>
            <a:picLocks noChangeAspect="1"/>
          </p:cNvPicPr>
          <p:nvPr/>
        </p:nvPicPr>
        <p:blipFill>
          <a:blip r:embed="rId5"/>
          <a:stretch>
            <a:fillRect/>
          </a:stretch>
        </p:blipFill>
        <p:spPr>
          <a:xfrm>
            <a:off x="4627417" y="3253768"/>
            <a:ext cx="4471555" cy="2626331"/>
          </a:xfrm>
          <a:prstGeom prst="rect">
            <a:avLst/>
          </a:prstGeom>
        </p:spPr>
      </p:pic>
      <p:sp>
        <p:nvSpPr>
          <p:cNvPr id="8" name="Rectangle 7"/>
          <p:cNvSpPr/>
          <p:nvPr/>
        </p:nvSpPr>
        <p:spPr bwMode="auto">
          <a:xfrm>
            <a:off x="58574" y="177801"/>
            <a:ext cx="2914370" cy="2120900"/>
          </a:xfrm>
          <a:prstGeom prst="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53102686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42388"/>
          </a:xfrm>
          <a:prstGeom prst="rect">
            <a:avLst/>
          </a:prstGeom>
        </p:spPr>
      </p:pic>
      <p:sp>
        <p:nvSpPr>
          <p:cNvPr id="5" name="Title 1"/>
          <p:cNvSpPr>
            <a:spLocks noGrp="1"/>
          </p:cNvSpPr>
          <p:nvPr>
            <p:ph type="title"/>
          </p:nvPr>
        </p:nvSpPr>
        <p:spPr>
          <a:xfrm>
            <a:off x="2546350" y="0"/>
            <a:ext cx="4051300" cy="917590"/>
          </a:xfrm>
        </p:spPr>
        <p:txBody>
          <a:bodyPr/>
          <a:lstStyle/>
          <a:p>
            <a:pPr algn="r"/>
            <a:r>
              <a:rPr lang="en-US" sz="4800" smtClean="0">
                <a:solidFill>
                  <a:srgbClr val="FFFF00"/>
                </a:solidFill>
              </a:rPr>
              <a:t>My Kids</a:t>
            </a:r>
            <a:endParaRPr lang="en-US" sz="4800" dirty="0">
              <a:solidFill>
                <a:srgbClr val="FFFF00"/>
              </a:solidFill>
            </a:endParaRPr>
          </a:p>
        </p:txBody>
      </p:sp>
    </p:spTree>
    <p:extLst>
      <p:ext uri="{BB962C8B-B14F-4D97-AF65-F5344CB8AC3E}">
        <p14:creationId xmlns:p14="http://schemas.microsoft.com/office/powerpoint/2010/main" val="11436698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txBox="1">
            <a:spLocks noGrp="1"/>
          </p:cNvSpPr>
          <p:nvPr>
            <p:ph type="body" idx="1"/>
          </p:nvPr>
        </p:nvSpPr>
        <p:spPr>
          <a:xfrm>
            <a:off x="457200" y="1752600"/>
            <a:ext cx="8229600" cy="4884000"/>
          </a:xfrm>
          <a:prstGeom prst="rect">
            <a:avLst/>
          </a:prstGeom>
          <a:noFill/>
          <a:ln>
            <a:noFill/>
          </a:ln>
        </p:spPr>
        <p:txBody>
          <a:bodyPr wrap="square" lIns="91425" tIns="45700" rIns="91425" bIns="45700" anchor="t" anchorCtr="0">
            <a:noAutofit/>
          </a:bodyPr>
          <a:lstStyle/>
          <a:p>
            <a:pPr marL="342900" marR="0" lvl="0" indent="-342900" algn="l" rtl="0">
              <a:lnSpc>
                <a:spcPct val="80000"/>
              </a:lnSpc>
              <a:spcBef>
                <a:spcPts val="400"/>
              </a:spcBef>
              <a:spcAft>
                <a:spcPts val="0"/>
              </a:spcAft>
              <a:buClr>
                <a:schemeClr val="dk1"/>
              </a:buClr>
              <a:buSzPct val="100000"/>
              <a:buFont typeface="Arial"/>
              <a:buChar char="•"/>
            </a:pPr>
            <a:r>
              <a:rPr lang="en" sz="2000" b="1" dirty="0" smtClean="0"/>
              <a:t>Questions </a:t>
            </a:r>
            <a:r>
              <a:rPr lang="en" sz="2000" b="1" dirty="0"/>
              <a:t>or Comments?</a:t>
            </a:r>
          </a:p>
          <a:p>
            <a:pPr marL="742950" marR="0" lvl="1" indent="-285750" algn="l" rtl="0">
              <a:lnSpc>
                <a:spcPct val="80000"/>
              </a:lnSpc>
              <a:spcBef>
                <a:spcPts val="350"/>
              </a:spcBef>
              <a:spcAft>
                <a:spcPts val="0"/>
              </a:spcAft>
              <a:buClr>
                <a:schemeClr val="dk1"/>
              </a:buClr>
              <a:buSzPct val="97222"/>
              <a:buFont typeface="Arial"/>
              <a:buChar char="–"/>
            </a:pPr>
            <a:r>
              <a:rPr lang="en" sz="1750" dirty="0"/>
              <a:t>Please type your questions and/or comments in the chat thread on the lower left-hand side of the screen.</a:t>
            </a:r>
          </a:p>
          <a:p>
            <a:pPr marL="742950" marR="0" lvl="1" indent="-285750" algn="l" rtl="0">
              <a:lnSpc>
                <a:spcPct val="80000"/>
              </a:lnSpc>
              <a:spcBef>
                <a:spcPts val="350"/>
              </a:spcBef>
              <a:spcAft>
                <a:spcPts val="0"/>
              </a:spcAft>
              <a:buClr>
                <a:schemeClr val="dk1"/>
              </a:buClr>
              <a:buSzPct val="97222"/>
              <a:buFont typeface="Arial"/>
              <a:buChar char="–"/>
            </a:pPr>
            <a:r>
              <a:rPr lang="en" sz="1750" dirty="0"/>
              <a:t>If we do not have time to address your questions and/or comments please feel free to reach out to Dr. Denning at </a:t>
            </a:r>
            <a:r>
              <a:rPr lang="en" sz="1750" u="sng" dirty="0">
                <a:solidFill>
                  <a:schemeClr val="hlink"/>
                </a:solidFill>
                <a:hlinkClick r:id="rId3"/>
              </a:rPr>
              <a:t>scott.denning@colostate.edu</a:t>
            </a:r>
            <a:r>
              <a:rPr lang="en" sz="1750" dirty="0"/>
              <a:t>   </a:t>
            </a:r>
          </a:p>
          <a:p>
            <a:pPr marL="457200" marR="0" lvl="0" indent="0" algn="l" rtl="0">
              <a:lnSpc>
                <a:spcPct val="80000"/>
              </a:lnSpc>
              <a:spcBef>
                <a:spcPts val="350"/>
              </a:spcBef>
              <a:spcAft>
                <a:spcPts val="0"/>
              </a:spcAft>
              <a:buNone/>
            </a:pPr>
            <a:endParaRPr sz="1750" dirty="0"/>
          </a:p>
          <a:p>
            <a:pPr marL="342900" marR="0" lvl="0" indent="-342900" algn="l" rtl="0">
              <a:lnSpc>
                <a:spcPct val="80000"/>
              </a:lnSpc>
              <a:spcBef>
                <a:spcPts val="387"/>
              </a:spcBef>
              <a:spcAft>
                <a:spcPts val="0"/>
              </a:spcAft>
              <a:buClr>
                <a:srgbClr val="000000"/>
              </a:buClr>
              <a:buSzPct val="101947"/>
              <a:buFont typeface="Arial"/>
              <a:buChar char="•"/>
            </a:pPr>
            <a:r>
              <a:rPr lang="en" sz="1937" b="1" dirty="0">
                <a:solidFill>
                  <a:srgbClr val="000000"/>
                </a:solidFill>
              </a:rPr>
              <a:t>For a video recording of this webinar please </a:t>
            </a:r>
            <a:r>
              <a:rPr lang="en" sz="1937" b="1" i="0" u="none" strike="noStrike" cap="none" dirty="0">
                <a:solidFill>
                  <a:srgbClr val="000000"/>
                </a:solidFill>
                <a:latin typeface="Calibri"/>
                <a:ea typeface="Calibri"/>
                <a:cs typeface="Calibri"/>
                <a:sym typeface="Calibri"/>
              </a:rPr>
              <a:t>visit SPSSI</a:t>
            </a:r>
            <a:r>
              <a:rPr lang="en" sz="1937" b="1" dirty="0">
                <a:solidFill>
                  <a:srgbClr val="000000"/>
                </a:solidFill>
              </a:rPr>
              <a:t>’s </a:t>
            </a:r>
            <a:r>
              <a:rPr lang="en" sz="1937" b="1" dirty="0" smtClean="0">
                <a:solidFill>
                  <a:srgbClr val="000000"/>
                </a:solidFill>
              </a:rPr>
              <a:t>YouTube </a:t>
            </a:r>
            <a:r>
              <a:rPr lang="en" sz="1937" b="1" dirty="0">
                <a:solidFill>
                  <a:srgbClr val="000000"/>
                </a:solidFill>
              </a:rPr>
              <a:t>channel: </a:t>
            </a:r>
            <a:r>
              <a:rPr lang="en" sz="1937" b="1" u="sng" dirty="0">
                <a:solidFill>
                  <a:schemeClr val="hlink"/>
                </a:solidFill>
                <a:hlinkClick r:id="rId4"/>
              </a:rPr>
              <a:t>https://www.youtube.com/channel/UCLJcyTbZTJzzduYF9wCLm3g</a:t>
            </a:r>
            <a:r>
              <a:rPr lang="en" sz="1937" b="1" dirty="0">
                <a:solidFill>
                  <a:srgbClr val="000000"/>
                </a:solidFill>
              </a:rPr>
              <a:t> </a:t>
            </a:r>
          </a:p>
          <a:p>
            <a:pPr marL="0" marR="0" lvl="0" indent="0" algn="l" rtl="0">
              <a:lnSpc>
                <a:spcPct val="80000"/>
              </a:lnSpc>
              <a:spcBef>
                <a:spcPts val="387"/>
              </a:spcBef>
              <a:spcAft>
                <a:spcPts val="0"/>
              </a:spcAft>
              <a:buNone/>
            </a:pPr>
            <a:endParaRPr sz="1937" b="1" dirty="0">
              <a:solidFill>
                <a:srgbClr val="000000"/>
              </a:solidFill>
            </a:endParaRPr>
          </a:p>
          <a:p>
            <a:pPr marL="342900" marR="0" lvl="0" indent="-346900" algn="l" rtl="0">
              <a:lnSpc>
                <a:spcPct val="80000"/>
              </a:lnSpc>
              <a:spcBef>
                <a:spcPts val="387"/>
              </a:spcBef>
              <a:spcAft>
                <a:spcPts val="0"/>
              </a:spcAft>
              <a:buClr>
                <a:srgbClr val="000000"/>
              </a:buClr>
              <a:buSzPct val="100000"/>
              <a:buFont typeface="Arial"/>
              <a:buChar char="•"/>
            </a:pPr>
            <a:r>
              <a:rPr lang="en" sz="2000" b="1" dirty="0"/>
              <a:t>Interested in joining our list of policy or methodology webinar presenters?</a:t>
            </a:r>
            <a:r>
              <a:rPr lang="en" sz="2000" dirty="0"/>
              <a:t> </a:t>
            </a:r>
          </a:p>
          <a:p>
            <a:pPr marR="0" lvl="1" algn="l" rtl="0">
              <a:lnSpc>
                <a:spcPct val="80000"/>
              </a:lnSpc>
              <a:spcBef>
                <a:spcPts val="387"/>
              </a:spcBef>
              <a:spcAft>
                <a:spcPts val="0"/>
              </a:spcAft>
              <a:buClr>
                <a:srgbClr val="000000"/>
              </a:buClr>
              <a:buSzPct val="100000"/>
              <a:buFont typeface="Arial"/>
              <a:buChar char="–"/>
            </a:pPr>
            <a:r>
              <a:rPr lang="en" sz="1700" dirty="0"/>
              <a:t>Submit your abstract at </a:t>
            </a:r>
            <a:r>
              <a:rPr lang="en" sz="1700" b="1" u="sng" dirty="0">
                <a:solidFill>
                  <a:schemeClr val="hlink"/>
                </a:solidFill>
                <a:highlight>
                  <a:srgbClr val="FFFFFF"/>
                </a:highlight>
                <a:hlinkClick r:id="rId5"/>
              </a:rPr>
              <a:t>http://tinyurl.com/spssiwebinar</a:t>
            </a:r>
            <a:r>
              <a:rPr lang="en" sz="1700" b="1" dirty="0">
                <a:highlight>
                  <a:srgbClr val="FFFFFF"/>
                </a:highlight>
              </a:rPr>
              <a:t> </a:t>
            </a:r>
            <a:r>
              <a:rPr lang="en" sz="1700" dirty="0"/>
              <a:t>by Dec. 20</a:t>
            </a:r>
            <a:r>
              <a:rPr lang="en" sz="1700" baseline="30000" dirty="0"/>
              <a:t>th</a:t>
            </a:r>
            <a:r>
              <a:rPr lang="en" sz="1700" dirty="0"/>
              <a:t>, 2017</a:t>
            </a:r>
            <a:r>
              <a:rPr lang="en" sz="1700" dirty="0" smtClean="0"/>
              <a:t>!</a:t>
            </a:r>
          </a:p>
          <a:p>
            <a:pPr marR="0" lvl="1" algn="l" rtl="0">
              <a:lnSpc>
                <a:spcPct val="80000"/>
              </a:lnSpc>
              <a:spcBef>
                <a:spcPts val="387"/>
              </a:spcBef>
              <a:spcAft>
                <a:spcPts val="0"/>
              </a:spcAft>
              <a:buClr>
                <a:srgbClr val="000000"/>
              </a:buClr>
              <a:buSzPct val="100000"/>
              <a:buFont typeface="Arial"/>
              <a:buChar char="–"/>
            </a:pPr>
            <a:endParaRPr lang="en" sz="1700" dirty="0"/>
          </a:p>
          <a:p>
            <a:pPr lvl="0" indent="-342900">
              <a:lnSpc>
                <a:spcPct val="80000"/>
              </a:lnSpc>
              <a:spcBef>
                <a:spcPts val="400"/>
              </a:spcBef>
            </a:pPr>
            <a:r>
              <a:rPr lang="en" sz="2000" b="1" dirty="0"/>
              <a:t>Upcoming Webinar: Methodology</a:t>
            </a:r>
          </a:p>
          <a:p>
            <a:pPr lvl="1" indent="-285750">
              <a:lnSpc>
                <a:spcPct val="80000"/>
              </a:lnSpc>
              <a:spcBef>
                <a:spcPts val="350"/>
              </a:spcBef>
              <a:buSzPct val="97222"/>
            </a:pPr>
            <a:r>
              <a:rPr lang="en" sz="1750" dirty="0"/>
              <a:t>The next Methodology Webinar will be </a:t>
            </a:r>
            <a:r>
              <a:rPr lang="en" sz="1750" b="1" dirty="0"/>
              <a:t>Nov. 29th at 12:00 PM ET.</a:t>
            </a:r>
          </a:p>
          <a:p>
            <a:pPr lvl="1" indent="-285750">
              <a:lnSpc>
                <a:spcPct val="80000"/>
              </a:lnSpc>
              <a:spcBef>
                <a:spcPts val="350"/>
              </a:spcBef>
              <a:buSzPct val="97222"/>
            </a:pPr>
            <a:r>
              <a:rPr lang="en" sz="1750" dirty="0"/>
              <a:t>In this webinar, Katie Bentley will be presenting on Nonverbal Behavioral Coding for Researchers.</a:t>
            </a:r>
          </a:p>
          <a:p>
            <a:pPr marR="0" lvl="1" algn="l" rtl="0">
              <a:lnSpc>
                <a:spcPct val="80000"/>
              </a:lnSpc>
              <a:spcBef>
                <a:spcPts val="387"/>
              </a:spcBef>
              <a:spcAft>
                <a:spcPts val="0"/>
              </a:spcAft>
              <a:buClr>
                <a:srgbClr val="000000"/>
              </a:buClr>
              <a:buSzPct val="100000"/>
              <a:buFont typeface="Arial"/>
              <a:buChar char="–"/>
            </a:pPr>
            <a:endParaRPr lang="en" sz="1700" dirty="0"/>
          </a:p>
        </p:txBody>
      </p:sp>
      <p:pic>
        <p:nvPicPr>
          <p:cNvPr id="158" name="Shape 158"/>
          <p:cNvPicPr preferRelativeResize="0"/>
          <p:nvPr/>
        </p:nvPicPr>
        <p:blipFill rotWithShape="1">
          <a:blip r:embed="rId6">
            <a:alphaModFix/>
          </a:blip>
          <a:srcRect/>
          <a:stretch/>
        </p:blipFill>
        <p:spPr>
          <a:xfrm>
            <a:off x="3657600" y="325244"/>
            <a:ext cx="1676400" cy="1117500"/>
          </a:xfrm>
          <a:prstGeom prst="rect">
            <a:avLst/>
          </a:prstGeom>
          <a:noFill/>
          <a:ln>
            <a:noFill/>
          </a:ln>
        </p:spPr>
      </p:pic>
    </p:spTree>
    <p:extLst>
      <p:ext uri="{BB962C8B-B14F-4D97-AF65-F5344CB8AC3E}">
        <p14:creationId xmlns:p14="http://schemas.microsoft.com/office/powerpoint/2010/main" val="13459229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074" y="149558"/>
            <a:ext cx="3648973" cy="2730500"/>
          </a:xfrm>
          <a:prstGeom prst="rect">
            <a:avLst/>
          </a:prstGeom>
        </p:spPr>
      </p:pic>
      <p:sp>
        <p:nvSpPr>
          <p:cNvPr id="2" name="Title 1"/>
          <p:cNvSpPr>
            <a:spLocks noGrp="1"/>
          </p:cNvSpPr>
          <p:nvPr>
            <p:ph type="title"/>
          </p:nvPr>
        </p:nvSpPr>
        <p:spPr>
          <a:xfrm>
            <a:off x="342900" y="98410"/>
            <a:ext cx="8534400" cy="1607127"/>
          </a:xfrm>
        </p:spPr>
        <p:txBody>
          <a:bodyPr/>
          <a:lstStyle/>
          <a:p>
            <a:pPr algn="r"/>
            <a:r>
              <a:rPr lang="en-US" dirty="0" smtClean="0"/>
              <a:t>My Kids’     Generation</a:t>
            </a:r>
            <a:endParaRPr lang="en-US" dirty="0"/>
          </a:p>
        </p:txBody>
      </p:sp>
      <p:sp>
        <p:nvSpPr>
          <p:cNvPr id="3" name="Content Placeholder 2"/>
          <p:cNvSpPr>
            <a:spLocks noGrp="1"/>
          </p:cNvSpPr>
          <p:nvPr>
            <p:ph idx="1"/>
          </p:nvPr>
        </p:nvSpPr>
        <p:spPr>
          <a:xfrm>
            <a:off x="3792682" y="5880100"/>
            <a:ext cx="5496792" cy="977900"/>
          </a:xfrm>
        </p:spPr>
        <p:txBody>
          <a:bodyPr/>
          <a:lstStyle/>
          <a:p>
            <a:pPr marL="0" indent="0" algn="ctr">
              <a:buNone/>
            </a:pPr>
            <a:r>
              <a:rPr lang="en-US" dirty="0" smtClean="0"/>
              <a:t>Will replace the world’s energy system </a:t>
            </a:r>
            <a:r>
              <a:rPr lang="en-US" i="1" dirty="0" smtClean="0"/>
              <a:t>again!</a:t>
            </a:r>
            <a:endParaRPr lang="en-US" i="1"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5882" y="1773911"/>
            <a:ext cx="3202271" cy="2134847"/>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 y="3321050"/>
            <a:ext cx="3048000" cy="3048000"/>
          </a:xfrm>
          <a:prstGeom prst="rect">
            <a:avLst/>
          </a:prstGeom>
        </p:spPr>
      </p:pic>
      <p:pic>
        <p:nvPicPr>
          <p:cNvPr id="12" name="Picture 11"/>
          <p:cNvPicPr>
            <a:picLocks noChangeAspect="1"/>
          </p:cNvPicPr>
          <p:nvPr/>
        </p:nvPicPr>
        <p:blipFill>
          <a:blip r:embed="rId5"/>
          <a:stretch>
            <a:fillRect/>
          </a:stretch>
        </p:blipFill>
        <p:spPr>
          <a:xfrm>
            <a:off x="4123130" y="3456359"/>
            <a:ext cx="4940051" cy="2443080"/>
          </a:xfrm>
          <a:prstGeom prst="rect">
            <a:avLst/>
          </a:prstGeom>
        </p:spPr>
      </p:pic>
      <p:sp>
        <p:nvSpPr>
          <p:cNvPr id="8" name="Rectangle 7"/>
          <p:cNvSpPr/>
          <p:nvPr/>
        </p:nvSpPr>
        <p:spPr bwMode="auto">
          <a:xfrm>
            <a:off x="207073" y="124253"/>
            <a:ext cx="3648974" cy="2755806"/>
          </a:xfrm>
          <a:prstGeom prst="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08578548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70700"/>
          </a:xfrm>
          <a:prstGeom prst="rect">
            <a:avLst/>
          </a:prstGeom>
        </p:spPr>
      </p:pic>
      <p:sp>
        <p:nvSpPr>
          <p:cNvPr id="53249" name="Rectangle 1"/>
          <p:cNvSpPr>
            <a:spLocks noGrp="1" noChangeArrowheads="1"/>
          </p:cNvSpPr>
          <p:nvPr>
            <p:ph type="title"/>
          </p:nvPr>
        </p:nvSpPr>
        <p:spPr>
          <a:xfrm>
            <a:off x="290513" y="152400"/>
            <a:ext cx="8537575" cy="776288"/>
          </a:xfrm>
          <a:effectLst>
            <a:outerShdw blurRad="50800" dist="38099" dir="2700000" algn="ctr" rotWithShape="0">
              <a:schemeClr val="bg2">
                <a:alpha val="42999"/>
              </a:schemeClr>
            </a:outerShdw>
          </a:effectLst>
        </p:spPr>
        <p:txBody>
          <a:bodyPr rIns="116994"/>
          <a:lstStyle/>
          <a:p>
            <a:pPr marL="39688" eaLnBrk="1" hangingPunct="1">
              <a:defRPr/>
            </a:pPr>
            <a:r>
              <a:rPr lang="en-US" sz="6000" dirty="0">
                <a:solidFill>
                  <a:srgbClr val="FFFF00"/>
                </a:solidFill>
                <a:ea typeface="ＭＳ Ｐゴシック" charset="0"/>
              </a:rPr>
              <a:t>Choose Your Future</a:t>
            </a:r>
          </a:p>
        </p:txBody>
      </p:sp>
      <p:sp>
        <p:nvSpPr>
          <p:cNvPr id="53250" name="Rectangle 2"/>
          <p:cNvSpPr>
            <a:spLocks noGrp="1" noChangeArrowheads="1"/>
          </p:cNvSpPr>
          <p:nvPr>
            <p:ph type="body" idx="1"/>
          </p:nvPr>
        </p:nvSpPr>
        <p:spPr>
          <a:xfrm>
            <a:off x="850900" y="1104900"/>
            <a:ext cx="7600950" cy="1651000"/>
          </a:xfrm>
        </p:spPr>
        <p:txBody>
          <a:bodyPr rIns="116994"/>
          <a:lstStyle/>
          <a:p>
            <a:pPr marL="0" indent="0" eaLnBrk="1" hangingPunct="1">
              <a:buClr>
                <a:srgbClr val="000000"/>
              </a:buClr>
              <a:buNone/>
            </a:pPr>
            <a:r>
              <a:rPr lang="en-US" sz="3100" dirty="0" smtClean="0">
                <a:solidFill>
                  <a:srgbClr val="FFFF00"/>
                </a:solidFill>
                <a:ea typeface="ＭＳ Ｐゴシック" charset="0"/>
              </a:rPr>
              <a:t>Many people </a:t>
            </a:r>
            <a:r>
              <a:rPr lang="en-US" sz="3100" dirty="0">
                <a:solidFill>
                  <a:srgbClr val="FFFF00"/>
                </a:solidFill>
                <a:ea typeface="ＭＳ Ｐゴシック" charset="0"/>
              </a:rPr>
              <a:t>think:  </a:t>
            </a:r>
          </a:p>
          <a:p>
            <a:pPr marL="498475" lvl="1" indent="0" eaLnBrk="1" hangingPunct="1">
              <a:buNone/>
            </a:pPr>
            <a:r>
              <a:rPr lang="ja-JP" altLang="en-US" sz="3100" dirty="0" smtClean="0">
                <a:solidFill>
                  <a:srgbClr val="FFFF00"/>
                </a:solidFill>
                <a:ea typeface="ＭＳ Ｐゴシック" charset="0"/>
              </a:rPr>
              <a:t>“</a:t>
            </a:r>
            <a:r>
              <a:rPr lang="en-US" altLang="ja-JP" sz="3100" dirty="0" smtClean="0">
                <a:solidFill>
                  <a:srgbClr val="FFFF00"/>
                </a:solidFill>
                <a:ea typeface="ＭＳ Ｐゴシック" charset="0"/>
              </a:rPr>
              <a:t>Our well-being is based on</a:t>
            </a:r>
            <a:br>
              <a:rPr lang="en-US" altLang="ja-JP" sz="3100" dirty="0" smtClean="0">
                <a:solidFill>
                  <a:srgbClr val="FFFF00"/>
                </a:solidFill>
                <a:ea typeface="ＭＳ Ｐゴシック" charset="0"/>
              </a:rPr>
            </a:br>
            <a:r>
              <a:rPr lang="en-US" altLang="ja-JP" sz="3100" dirty="0" smtClean="0">
                <a:solidFill>
                  <a:srgbClr val="FFFF00"/>
                </a:solidFill>
                <a:ea typeface="ＭＳ Ｐゴシック" charset="0"/>
              </a:rPr>
              <a:t>stuff we extract from the ground</a:t>
            </a:r>
            <a:r>
              <a:rPr lang="ja-JP" altLang="en-US" sz="3100" dirty="0" smtClean="0">
                <a:solidFill>
                  <a:srgbClr val="FFFF00"/>
                </a:solidFill>
                <a:ea typeface="ＭＳ Ｐゴシック" charset="0"/>
              </a:rPr>
              <a:t>”</a:t>
            </a:r>
            <a:endParaRPr lang="en-US" altLang="ja-JP" sz="3100" dirty="0" smtClean="0">
              <a:solidFill>
                <a:srgbClr val="FFFF00"/>
              </a:solidFill>
              <a:ea typeface="ＭＳ Ｐゴシック" charset="0"/>
            </a:endParaRPr>
          </a:p>
        </p:txBody>
      </p:sp>
      <p:sp>
        <p:nvSpPr>
          <p:cNvPr id="13" name="Rectangle 2"/>
          <p:cNvSpPr txBox="1">
            <a:spLocks noChangeArrowheads="1"/>
          </p:cNvSpPr>
          <p:nvPr/>
        </p:nvSpPr>
        <p:spPr bwMode="auto">
          <a:xfrm>
            <a:off x="1003300" y="3746500"/>
            <a:ext cx="7600950" cy="1651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116994" bIns="45720" numCol="1" anchor="t" anchorCtr="0" compatLnSpc="1">
            <a:prstTxWarp prst="textNoShape">
              <a:avLst/>
            </a:prstTxWarp>
          </a:bodyPr>
          <a:lstStyle>
            <a:lvl1pPr marL="342900" indent="-342900" algn="l" rtl="0" eaLnBrk="0" fontAlgn="base" hangingPunct="0">
              <a:spcBef>
                <a:spcPct val="30000"/>
              </a:spcBef>
              <a:spcAft>
                <a:spcPct val="0"/>
              </a:spcAft>
              <a:buChar char="•"/>
              <a:defRPr sz="2800">
                <a:solidFill>
                  <a:schemeClr val="tx1"/>
                </a:solidFill>
                <a:latin typeface="Arial Rounded MT Bold"/>
                <a:ea typeface="ＭＳ Ｐゴシック" charset="-128"/>
                <a:cs typeface="Arial Rounded MT Bold"/>
              </a:defRPr>
            </a:lvl1pPr>
            <a:lvl2pPr marL="742950" indent="-285750" algn="l" rtl="0" eaLnBrk="0" fontAlgn="base" hangingPunct="0">
              <a:spcBef>
                <a:spcPct val="20000"/>
              </a:spcBef>
              <a:spcAft>
                <a:spcPct val="0"/>
              </a:spcAft>
              <a:buChar char="–"/>
              <a:defRPr sz="2400">
                <a:solidFill>
                  <a:schemeClr val="tx1"/>
                </a:solidFill>
                <a:latin typeface="Arial Rounded MT Bold"/>
                <a:ea typeface="ＭＳ Ｐゴシック" charset="-128"/>
                <a:cs typeface="Arial Rounded MT Bold"/>
              </a:defRPr>
            </a:lvl2pPr>
            <a:lvl3pPr marL="1143000" indent="-228600" algn="l" rtl="0" eaLnBrk="0" fontAlgn="base" hangingPunct="0">
              <a:spcBef>
                <a:spcPct val="20000"/>
              </a:spcBef>
              <a:spcAft>
                <a:spcPct val="0"/>
              </a:spcAft>
              <a:buChar char="•"/>
              <a:defRPr sz="2000">
                <a:solidFill>
                  <a:schemeClr val="tx1"/>
                </a:solidFill>
                <a:latin typeface="Arial Rounded MT Bold"/>
                <a:ea typeface="ＭＳ Ｐゴシック" charset="-128"/>
                <a:cs typeface="Arial Rounded MT Bold"/>
              </a:defRPr>
            </a:lvl3pPr>
            <a:lvl4pPr marL="1600200" indent="-228600" algn="l" rtl="0" eaLnBrk="0" fontAlgn="base" hangingPunct="0">
              <a:spcBef>
                <a:spcPct val="20000"/>
              </a:spcBef>
              <a:spcAft>
                <a:spcPct val="0"/>
              </a:spcAft>
              <a:buChar char="–"/>
              <a:defRPr>
                <a:solidFill>
                  <a:schemeClr val="tx1"/>
                </a:solidFill>
                <a:latin typeface="Arial Rounded MT Bold"/>
                <a:ea typeface="ＭＳ Ｐゴシック" charset="-128"/>
                <a:cs typeface="Arial Rounded MT Bold"/>
              </a:defRPr>
            </a:lvl4pPr>
            <a:lvl5pPr marL="2057400" indent="-228600" algn="l" rtl="0" eaLnBrk="0" fontAlgn="base" hangingPunct="0">
              <a:spcBef>
                <a:spcPct val="20000"/>
              </a:spcBef>
              <a:spcAft>
                <a:spcPct val="0"/>
              </a:spcAft>
              <a:buChar char="»"/>
              <a:defRPr sz="1600">
                <a:solidFill>
                  <a:schemeClr val="tx1"/>
                </a:solidFill>
                <a:latin typeface="Arial Rounded MT Bold"/>
                <a:ea typeface="ＭＳ Ｐゴシック" charset="-128"/>
                <a:cs typeface="Arial Rounded MT Bold"/>
              </a:defRPr>
            </a:lvl5pPr>
            <a:lvl6pPr marL="2514600" indent="-228600" algn="l" rtl="0" eaLnBrk="0" fontAlgn="base" hangingPunct="0">
              <a:spcBef>
                <a:spcPct val="20000"/>
              </a:spcBef>
              <a:spcAft>
                <a:spcPct val="0"/>
              </a:spcAft>
              <a:buChar char="»"/>
              <a:defRPr sz="16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16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16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1600">
                <a:solidFill>
                  <a:schemeClr val="tx1"/>
                </a:solidFill>
                <a:latin typeface="+mn-lt"/>
                <a:ea typeface="ＭＳ Ｐゴシック" charset="-128"/>
              </a:defRPr>
            </a:lvl9pPr>
          </a:lstStyle>
          <a:p>
            <a:pPr marL="0" indent="0" eaLnBrk="1" hangingPunct="1">
              <a:buClr>
                <a:srgbClr val="000000"/>
              </a:buClr>
              <a:buFontTx/>
              <a:buNone/>
            </a:pPr>
            <a:r>
              <a:rPr lang="en-US" sz="3100" dirty="0" smtClean="0">
                <a:solidFill>
                  <a:srgbClr val="FFFF00"/>
                </a:solidFill>
                <a:ea typeface="ＭＳ Ｐゴシック" charset="0"/>
              </a:rPr>
              <a:t>When we stop burning coal, will our descendants shiver in the dark?</a:t>
            </a:r>
            <a:endParaRPr lang="en-US" altLang="ja-JP" sz="3100" dirty="0" smtClean="0">
              <a:solidFill>
                <a:srgbClr val="FFFF00"/>
              </a:solidFill>
              <a:ea typeface="ＭＳ Ｐゴシック" charset="0"/>
            </a:endParaRPr>
          </a:p>
        </p:txBody>
      </p:sp>
    </p:spTree>
    <p:extLst>
      <p:ext uri="{BB962C8B-B14F-4D97-AF65-F5344CB8AC3E}">
        <p14:creationId xmlns:p14="http://schemas.microsoft.com/office/powerpoint/2010/main" val="25334764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3250">
                                            <p:txEl>
                                              <p:pRg st="1" end="1"/>
                                            </p:txEl>
                                          </p:spTgt>
                                        </p:tgtEl>
                                        <p:attrNameLst>
                                          <p:attrName>style.visibility</p:attrName>
                                        </p:attrNameLst>
                                      </p:cBhvr>
                                      <p:to>
                                        <p:strVal val="visible"/>
                                      </p:to>
                                    </p:set>
                                    <p:animEffect transition="in" filter="dissolve">
                                      <p:cBhvr>
                                        <p:cTn id="7" dur="5000"/>
                                        <p:tgtEl>
                                          <p:spTgt spid="5325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53249" name="Rectangle 1"/>
          <p:cNvSpPr>
            <a:spLocks noGrp="1" noChangeArrowheads="1"/>
          </p:cNvSpPr>
          <p:nvPr>
            <p:ph type="title"/>
          </p:nvPr>
        </p:nvSpPr>
        <p:spPr>
          <a:xfrm>
            <a:off x="290513" y="127000"/>
            <a:ext cx="8537575" cy="893976"/>
          </a:xfrm>
          <a:effectLst>
            <a:outerShdw blurRad="50800" dist="38099" dir="2700000" algn="ctr" rotWithShape="0">
              <a:schemeClr val="bg2">
                <a:alpha val="42999"/>
              </a:schemeClr>
            </a:outerShdw>
          </a:effectLst>
        </p:spPr>
        <p:txBody>
          <a:bodyPr rIns="116994"/>
          <a:lstStyle/>
          <a:p>
            <a:pPr marL="39688" eaLnBrk="1" hangingPunct="1">
              <a:defRPr/>
            </a:pPr>
            <a:r>
              <a:rPr lang="en-US" sz="6000" dirty="0">
                <a:ea typeface="ＭＳ Ｐゴシック" charset="0"/>
              </a:rPr>
              <a:t>Choose Your Future</a:t>
            </a:r>
          </a:p>
        </p:txBody>
      </p:sp>
      <p:sp>
        <p:nvSpPr>
          <p:cNvPr id="6" name="Rectangle 2"/>
          <p:cNvSpPr txBox="1">
            <a:spLocks noChangeArrowheads="1"/>
          </p:cNvSpPr>
          <p:nvPr/>
        </p:nvSpPr>
        <p:spPr bwMode="auto">
          <a:xfrm>
            <a:off x="850900" y="1104900"/>
            <a:ext cx="7600950" cy="1651000"/>
          </a:xfrm>
          <a:prstGeom prst="rect">
            <a:avLst/>
          </a:prstGeom>
          <a:solidFill>
            <a:schemeClr val="bg1">
              <a:alpha val="67000"/>
            </a:schemeClr>
          </a:solidFill>
          <a:ln>
            <a:noFill/>
          </a:ln>
          <a:extLst>
            <a:ext uri="{FAA26D3D-D897-4be2-8F04-BA451C77F1D7}">
              <ma14:placeholderFlag xmlns:ma14="http://schemas.microsoft.com/office/mac/drawingml/2011/main" val="1"/>
            </a:ext>
          </a:extLst>
        </p:spPr>
        <p:txBody>
          <a:bodyPr vert="horz" wrap="square" lIns="91440" tIns="45720" rIns="116994" bIns="45720" numCol="1" anchor="t" anchorCtr="0" compatLnSpc="1">
            <a:prstTxWarp prst="textNoShape">
              <a:avLst/>
            </a:prstTxWarp>
          </a:bodyPr>
          <a:lstStyle>
            <a:lvl1pPr marL="342900" indent="-342900" algn="l" rtl="0" eaLnBrk="0" fontAlgn="base" hangingPunct="0">
              <a:spcBef>
                <a:spcPct val="30000"/>
              </a:spcBef>
              <a:spcAft>
                <a:spcPct val="0"/>
              </a:spcAft>
              <a:buChar char="•"/>
              <a:defRPr sz="2800">
                <a:solidFill>
                  <a:schemeClr val="tx1"/>
                </a:solidFill>
                <a:latin typeface="Arial Rounded MT Bold"/>
                <a:ea typeface="ＭＳ Ｐゴシック" charset="-128"/>
                <a:cs typeface="Arial Rounded MT Bold"/>
              </a:defRPr>
            </a:lvl1pPr>
            <a:lvl2pPr marL="742950" indent="-285750" algn="l" rtl="0" eaLnBrk="0" fontAlgn="base" hangingPunct="0">
              <a:spcBef>
                <a:spcPct val="20000"/>
              </a:spcBef>
              <a:spcAft>
                <a:spcPct val="0"/>
              </a:spcAft>
              <a:buChar char="–"/>
              <a:defRPr sz="2400">
                <a:solidFill>
                  <a:schemeClr val="tx1"/>
                </a:solidFill>
                <a:latin typeface="Arial Rounded MT Bold"/>
                <a:ea typeface="ＭＳ Ｐゴシック" charset="-128"/>
                <a:cs typeface="Arial Rounded MT Bold"/>
              </a:defRPr>
            </a:lvl2pPr>
            <a:lvl3pPr marL="1143000" indent="-228600" algn="l" rtl="0" eaLnBrk="0" fontAlgn="base" hangingPunct="0">
              <a:spcBef>
                <a:spcPct val="20000"/>
              </a:spcBef>
              <a:spcAft>
                <a:spcPct val="0"/>
              </a:spcAft>
              <a:buChar char="•"/>
              <a:defRPr sz="2000">
                <a:solidFill>
                  <a:schemeClr val="tx1"/>
                </a:solidFill>
                <a:latin typeface="Arial Rounded MT Bold"/>
                <a:ea typeface="ＭＳ Ｐゴシック" charset="-128"/>
                <a:cs typeface="Arial Rounded MT Bold"/>
              </a:defRPr>
            </a:lvl3pPr>
            <a:lvl4pPr marL="1600200" indent="-228600" algn="l" rtl="0" eaLnBrk="0" fontAlgn="base" hangingPunct="0">
              <a:spcBef>
                <a:spcPct val="20000"/>
              </a:spcBef>
              <a:spcAft>
                <a:spcPct val="0"/>
              </a:spcAft>
              <a:buChar char="–"/>
              <a:defRPr>
                <a:solidFill>
                  <a:schemeClr val="tx1"/>
                </a:solidFill>
                <a:latin typeface="Arial Rounded MT Bold"/>
                <a:ea typeface="ＭＳ Ｐゴシック" charset="-128"/>
                <a:cs typeface="Arial Rounded MT Bold"/>
              </a:defRPr>
            </a:lvl4pPr>
            <a:lvl5pPr marL="2057400" indent="-228600" algn="l" rtl="0" eaLnBrk="0" fontAlgn="base" hangingPunct="0">
              <a:spcBef>
                <a:spcPct val="20000"/>
              </a:spcBef>
              <a:spcAft>
                <a:spcPct val="0"/>
              </a:spcAft>
              <a:buChar char="»"/>
              <a:defRPr sz="1600">
                <a:solidFill>
                  <a:schemeClr val="tx1"/>
                </a:solidFill>
                <a:latin typeface="Arial Rounded MT Bold"/>
                <a:ea typeface="ＭＳ Ｐゴシック" charset="-128"/>
                <a:cs typeface="Arial Rounded MT Bold"/>
              </a:defRPr>
            </a:lvl5pPr>
            <a:lvl6pPr marL="2514600" indent="-228600" algn="l" rtl="0" eaLnBrk="0" fontAlgn="base" hangingPunct="0">
              <a:spcBef>
                <a:spcPct val="20000"/>
              </a:spcBef>
              <a:spcAft>
                <a:spcPct val="0"/>
              </a:spcAft>
              <a:buChar char="»"/>
              <a:defRPr sz="16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16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16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1600">
                <a:solidFill>
                  <a:schemeClr val="tx1"/>
                </a:solidFill>
                <a:latin typeface="+mn-lt"/>
                <a:ea typeface="ＭＳ Ｐゴシック" charset="-128"/>
              </a:defRPr>
            </a:lvl9pPr>
          </a:lstStyle>
          <a:p>
            <a:pPr marL="0" indent="0" eaLnBrk="1" hangingPunct="1">
              <a:buClr>
                <a:srgbClr val="000000"/>
              </a:buClr>
              <a:buFontTx/>
              <a:buNone/>
            </a:pPr>
            <a:r>
              <a:rPr lang="en-US" sz="3100" dirty="0" smtClean="0">
                <a:solidFill>
                  <a:srgbClr val="FF0000"/>
                </a:solidFill>
                <a:ea typeface="ＭＳ Ｐゴシック" charset="0"/>
              </a:rPr>
              <a:t>I prefer:  </a:t>
            </a:r>
          </a:p>
          <a:p>
            <a:pPr marL="498475" lvl="1" indent="0" eaLnBrk="1" hangingPunct="1">
              <a:buFontTx/>
              <a:buNone/>
            </a:pPr>
            <a:r>
              <a:rPr lang="ja-JP" altLang="en-US" sz="3100" dirty="0" smtClean="0">
                <a:solidFill>
                  <a:srgbClr val="FF0000"/>
                </a:solidFill>
                <a:ea typeface="ＭＳ Ｐゴシック" charset="0"/>
              </a:rPr>
              <a:t>“</a:t>
            </a:r>
            <a:r>
              <a:rPr lang="en-US" altLang="ja-JP" sz="3100" dirty="0" smtClean="0">
                <a:solidFill>
                  <a:srgbClr val="FF0000"/>
                </a:solidFill>
                <a:ea typeface="ＭＳ Ｐゴシック" charset="0"/>
              </a:rPr>
              <a:t>We create our well-being through creativity, ingenuity, and hard work</a:t>
            </a:r>
            <a:r>
              <a:rPr lang="ja-JP" altLang="en-US" sz="3100" dirty="0" smtClean="0">
                <a:solidFill>
                  <a:srgbClr val="FF0000"/>
                </a:solidFill>
                <a:ea typeface="ＭＳ Ｐゴシック" charset="0"/>
              </a:rPr>
              <a:t>”</a:t>
            </a:r>
            <a:endParaRPr lang="en-US" altLang="ja-JP" sz="3100" dirty="0" smtClean="0">
              <a:solidFill>
                <a:srgbClr val="FF0000"/>
              </a:solidFill>
              <a:ea typeface="ＭＳ Ｐゴシック" charset="0"/>
            </a:endParaRPr>
          </a:p>
        </p:txBody>
      </p:sp>
      <p:sp>
        <p:nvSpPr>
          <p:cNvPr id="7" name="Rectangle 2"/>
          <p:cNvSpPr txBox="1">
            <a:spLocks noChangeArrowheads="1"/>
          </p:cNvSpPr>
          <p:nvPr/>
        </p:nvSpPr>
        <p:spPr bwMode="auto">
          <a:xfrm>
            <a:off x="901700" y="5676900"/>
            <a:ext cx="7600950" cy="850900"/>
          </a:xfrm>
          <a:prstGeom prst="rect">
            <a:avLst/>
          </a:prstGeom>
          <a:solidFill>
            <a:schemeClr val="bg1">
              <a:alpha val="80000"/>
            </a:schemeClr>
          </a:solidFill>
          <a:ln>
            <a:noFill/>
          </a:ln>
          <a:extLst>
            <a:ext uri="{FAA26D3D-D897-4be2-8F04-BA451C77F1D7}">
              <ma14:placeholderFlag xmlns:ma14="http://schemas.microsoft.com/office/mac/drawingml/2011/main" val="1"/>
            </a:ext>
          </a:extLst>
        </p:spPr>
        <p:txBody>
          <a:bodyPr vert="horz" wrap="square" lIns="91440" tIns="45720" rIns="116994" bIns="45720" numCol="1" anchor="t" anchorCtr="0" compatLnSpc="1">
            <a:prstTxWarp prst="textNoShape">
              <a:avLst/>
            </a:prstTxWarp>
          </a:bodyPr>
          <a:lstStyle>
            <a:lvl1pPr marL="342900" indent="-342900" algn="l" rtl="0" eaLnBrk="0" fontAlgn="base" hangingPunct="0">
              <a:spcBef>
                <a:spcPct val="30000"/>
              </a:spcBef>
              <a:spcAft>
                <a:spcPct val="0"/>
              </a:spcAft>
              <a:buChar char="•"/>
              <a:defRPr sz="2800">
                <a:solidFill>
                  <a:schemeClr val="tx1"/>
                </a:solidFill>
                <a:latin typeface="Arial Rounded MT Bold"/>
                <a:ea typeface="ＭＳ Ｐゴシック" charset="-128"/>
                <a:cs typeface="Arial Rounded MT Bold"/>
              </a:defRPr>
            </a:lvl1pPr>
            <a:lvl2pPr marL="742950" indent="-285750" algn="l" rtl="0" eaLnBrk="0" fontAlgn="base" hangingPunct="0">
              <a:spcBef>
                <a:spcPct val="20000"/>
              </a:spcBef>
              <a:spcAft>
                <a:spcPct val="0"/>
              </a:spcAft>
              <a:buChar char="–"/>
              <a:defRPr sz="2400">
                <a:solidFill>
                  <a:schemeClr val="tx1"/>
                </a:solidFill>
                <a:latin typeface="Arial Rounded MT Bold"/>
                <a:ea typeface="ＭＳ Ｐゴシック" charset="-128"/>
                <a:cs typeface="Arial Rounded MT Bold"/>
              </a:defRPr>
            </a:lvl2pPr>
            <a:lvl3pPr marL="1143000" indent="-228600" algn="l" rtl="0" eaLnBrk="0" fontAlgn="base" hangingPunct="0">
              <a:spcBef>
                <a:spcPct val="20000"/>
              </a:spcBef>
              <a:spcAft>
                <a:spcPct val="0"/>
              </a:spcAft>
              <a:buChar char="•"/>
              <a:defRPr sz="2000">
                <a:solidFill>
                  <a:schemeClr val="tx1"/>
                </a:solidFill>
                <a:latin typeface="Arial Rounded MT Bold"/>
                <a:ea typeface="ＭＳ Ｐゴシック" charset="-128"/>
                <a:cs typeface="Arial Rounded MT Bold"/>
              </a:defRPr>
            </a:lvl3pPr>
            <a:lvl4pPr marL="1600200" indent="-228600" algn="l" rtl="0" eaLnBrk="0" fontAlgn="base" hangingPunct="0">
              <a:spcBef>
                <a:spcPct val="20000"/>
              </a:spcBef>
              <a:spcAft>
                <a:spcPct val="0"/>
              </a:spcAft>
              <a:buChar char="–"/>
              <a:defRPr>
                <a:solidFill>
                  <a:schemeClr val="tx1"/>
                </a:solidFill>
                <a:latin typeface="Arial Rounded MT Bold"/>
                <a:ea typeface="ＭＳ Ｐゴシック" charset="-128"/>
                <a:cs typeface="Arial Rounded MT Bold"/>
              </a:defRPr>
            </a:lvl4pPr>
            <a:lvl5pPr marL="2057400" indent="-228600" algn="l" rtl="0" eaLnBrk="0" fontAlgn="base" hangingPunct="0">
              <a:spcBef>
                <a:spcPct val="20000"/>
              </a:spcBef>
              <a:spcAft>
                <a:spcPct val="0"/>
              </a:spcAft>
              <a:buChar char="»"/>
              <a:defRPr sz="1600">
                <a:solidFill>
                  <a:schemeClr val="tx1"/>
                </a:solidFill>
                <a:latin typeface="Arial Rounded MT Bold"/>
                <a:ea typeface="ＭＳ Ｐゴシック" charset="-128"/>
                <a:cs typeface="Arial Rounded MT Bold"/>
              </a:defRPr>
            </a:lvl5pPr>
            <a:lvl6pPr marL="2514600" indent="-228600" algn="l" rtl="0" eaLnBrk="0" fontAlgn="base" hangingPunct="0">
              <a:spcBef>
                <a:spcPct val="20000"/>
              </a:spcBef>
              <a:spcAft>
                <a:spcPct val="0"/>
              </a:spcAft>
              <a:buChar char="»"/>
              <a:defRPr sz="16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16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16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1600">
                <a:solidFill>
                  <a:schemeClr val="tx1"/>
                </a:solidFill>
                <a:latin typeface="+mn-lt"/>
                <a:ea typeface="ＭＳ Ｐゴシック" charset="-128"/>
              </a:defRPr>
            </a:lvl9pPr>
          </a:lstStyle>
          <a:p>
            <a:pPr marL="0" indent="0" algn="ctr" eaLnBrk="1" hangingPunct="1">
              <a:buClr>
                <a:srgbClr val="000000"/>
              </a:buClr>
              <a:buFontTx/>
              <a:buNone/>
            </a:pPr>
            <a:r>
              <a:rPr lang="en-US" sz="4800" dirty="0" smtClean="0">
                <a:solidFill>
                  <a:srgbClr val="FF0000"/>
                </a:solidFill>
                <a:ea typeface="ＭＳ Ｐゴシック" charset="0"/>
              </a:rPr>
              <a:t>The future is bright!</a:t>
            </a:r>
            <a:endParaRPr lang="en-US" altLang="ja-JP" sz="4800" dirty="0" smtClean="0">
              <a:solidFill>
                <a:srgbClr val="FF0000"/>
              </a:solidFill>
              <a:ea typeface="ＭＳ Ｐゴシック" charset="0"/>
            </a:endParaRPr>
          </a:p>
        </p:txBody>
      </p:sp>
    </p:spTree>
    <p:extLst>
      <p:ext uri="{BB962C8B-B14F-4D97-AF65-F5344CB8AC3E}">
        <p14:creationId xmlns:p14="http://schemas.microsoft.com/office/powerpoint/2010/main" val="15771774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dissolve">
                                      <p:cBhvr>
                                        <p:cTn id="7" dur="20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More Info </a:t>
            </a:r>
            <a:r>
              <a:rPr lang="is-IS" dirty="0" smtClean="0"/>
              <a:t>…</a:t>
            </a:r>
            <a:endParaRPr lang="en-US" dirty="0"/>
          </a:p>
        </p:txBody>
      </p:sp>
      <p:sp>
        <p:nvSpPr>
          <p:cNvPr id="3" name="Content Placeholder 2"/>
          <p:cNvSpPr>
            <a:spLocks noGrp="1"/>
          </p:cNvSpPr>
          <p:nvPr>
            <p:ph idx="1"/>
          </p:nvPr>
        </p:nvSpPr>
        <p:spPr>
          <a:xfrm>
            <a:off x="169275" y="1105908"/>
            <a:ext cx="4588825" cy="5553849"/>
          </a:xfrm>
        </p:spPr>
        <p:txBody>
          <a:bodyPr/>
          <a:lstStyle/>
          <a:p>
            <a:pPr>
              <a:spcBef>
                <a:spcPts val="2400"/>
              </a:spcBef>
            </a:pPr>
            <a:r>
              <a:rPr lang="en-US" dirty="0" smtClean="0"/>
              <a:t>Email me for a link to this PowerPoint:</a:t>
            </a:r>
          </a:p>
          <a:p>
            <a:pPr marL="400050" lvl="1" indent="0">
              <a:spcBef>
                <a:spcPts val="2400"/>
              </a:spcBef>
              <a:buNone/>
            </a:pPr>
            <a:r>
              <a:rPr lang="en-US" dirty="0" err="1" smtClean="0">
                <a:solidFill>
                  <a:srgbClr val="FF0000"/>
                </a:solidFill>
              </a:rPr>
              <a:t>Scott.Denning@gmail.com</a:t>
            </a:r>
            <a:endParaRPr lang="en-US" dirty="0" smtClean="0">
              <a:solidFill>
                <a:srgbClr val="FF0000"/>
              </a:solidFill>
            </a:endParaRPr>
          </a:p>
          <a:p>
            <a:pPr>
              <a:spcBef>
                <a:spcPts val="2400"/>
              </a:spcBef>
            </a:pPr>
            <a:r>
              <a:rPr lang="en-US" dirty="0" smtClean="0"/>
              <a:t>Email me anytime with questions or comments (remind me where we met!)</a:t>
            </a:r>
          </a:p>
          <a:p>
            <a:pPr>
              <a:spcBef>
                <a:spcPts val="2400"/>
              </a:spcBef>
            </a:pPr>
            <a:r>
              <a:rPr lang="en-US" dirty="0" smtClean="0"/>
              <a:t>Follow me on twitter:</a:t>
            </a:r>
          </a:p>
          <a:p>
            <a:pPr marL="457200" lvl="1" indent="0">
              <a:spcBef>
                <a:spcPts val="2400"/>
              </a:spcBef>
              <a:buNone/>
            </a:pPr>
            <a:r>
              <a:rPr lang="en-US" dirty="0" smtClean="0">
                <a:solidFill>
                  <a:srgbClr val="FF0000"/>
                </a:solidFill>
              </a:rPr>
              <a:t>@</a:t>
            </a:r>
            <a:r>
              <a:rPr lang="en-US" dirty="0" err="1" smtClean="0">
                <a:solidFill>
                  <a:srgbClr val="FF0000"/>
                </a:solidFill>
              </a:rPr>
              <a:t>airScottDenning</a:t>
            </a:r>
            <a:endParaRPr lang="en-US" dirty="0" smtClean="0">
              <a:solidFill>
                <a:srgbClr val="FF0000"/>
              </a:solidFill>
            </a:endParaRPr>
          </a:p>
        </p:txBody>
      </p:sp>
      <p:pic>
        <p:nvPicPr>
          <p:cNvPr id="4" name="Picture 3" descr="me.sma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3460" y="1593596"/>
            <a:ext cx="4130040" cy="4408186"/>
          </a:xfrm>
          <a:prstGeom prst="rect">
            <a:avLst/>
          </a:prstGeom>
        </p:spPr>
      </p:pic>
    </p:spTree>
    <p:extLst>
      <p:ext uri="{BB962C8B-B14F-4D97-AF65-F5344CB8AC3E}">
        <p14:creationId xmlns:p14="http://schemas.microsoft.com/office/powerpoint/2010/main" val="62517640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743200"/>
            <a:ext cx="7772400" cy="1470025"/>
          </a:xfrm>
        </p:spPr>
        <p:txBody>
          <a:bodyPr>
            <a:normAutofit/>
          </a:bodyPr>
          <a:lstStyle/>
          <a:p>
            <a:r>
              <a:rPr lang="en-US" sz="7200" dirty="0" smtClean="0"/>
              <a:t>Q&amp;A</a:t>
            </a:r>
            <a:endParaRPr lang="en-US" sz="72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27432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30148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686800" cy="1143000"/>
          </a:xfrm>
        </p:spPr>
        <p:txBody>
          <a:bodyPr>
            <a:noAutofit/>
          </a:bodyPr>
          <a:lstStyle/>
          <a:p>
            <a:pPr algn="r"/>
            <a:r>
              <a:rPr lang="en-US" sz="4000" dirty="0" smtClean="0"/>
              <a:t>Thank you for attending!</a:t>
            </a:r>
            <a:br>
              <a:rPr lang="en-US" sz="4000" dirty="0" smtClean="0"/>
            </a:br>
            <a:r>
              <a:rPr lang="en-US" sz="4000" dirty="0"/>
              <a:t>a</a:t>
            </a:r>
            <a:r>
              <a:rPr lang="en-US" sz="4000" dirty="0" smtClean="0"/>
              <a:t>nd coming soon…</a:t>
            </a:r>
            <a:endParaRPr lang="en-US" sz="4000" dirty="0"/>
          </a:p>
        </p:txBody>
      </p:sp>
      <p:sp>
        <p:nvSpPr>
          <p:cNvPr id="3" name="Content Placeholder 2"/>
          <p:cNvSpPr>
            <a:spLocks noGrp="1"/>
          </p:cNvSpPr>
          <p:nvPr>
            <p:ph sz="half" idx="1"/>
          </p:nvPr>
        </p:nvSpPr>
        <p:spPr>
          <a:xfrm>
            <a:off x="457200" y="2209800"/>
            <a:ext cx="8305800" cy="2163763"/>
          </a:xfrm>
        </p:spPr>
        <p:txBody>
          <a:bodyPr>
            <a:normAutofit fontScale="92500" lnSpcReduction="20000"/>
          </a:bodyPr>
          <a:lstStyle/>
          <a:p>
            <a:pPr marL="0" indent="0">
              <a:buNone/>
            </a:pPr>
            <a:r>
              <a:rPr lang="en-US" b="1" dirty="0" smtClean="0"/>
              <a:t>Wednesday, November 29</a:t>
            </a:r>
            <a:r>
              <a:rPr lang="en-US" b="1" baseline="30000" dirty="0" smtClean="0"/>
              <a:t>th</a:t>
            </a:r>
            <a:r>
              <a:rPr lang="en-US" b="1" dirty="0" smtClean="0"/>
              <a:t>, 12 pm Eastern</a:t>
            </a:r>
            <a:endParaRPr lang="en-US" b="1" dirty="0"/>
          </a:p>
          <a:p>
            <a:pPr marL="400050" lvl="1" indent="0">
              <a:buNone/>
            </a:pPr>
            <a:r>
              <a:rPr lang="en-US" dirty="0" smtClean="0"/>
              <a:t>The SPSSI Graduate Student Committee is back with a new </a:t>
            </a:r>
            <a:r>
              <a:rPr lang="en-US" b="1" dirty="0" smtClean="0"/>
              <a:t>methodology-focused webinar </a:t>
            </a:r>
            <a:r>
              <a:rPr lang="en-US" b="1" dirty="0"/>
              <a:t>on nonverbal </a:t>
            </a:r>
            <a:r>
              <a:rPr lang="en-US" b="1" dirty="0" smtClean="0"/>
              <a:t>behavioral coding</a:t>
            </a:r>
            <a:r>
              <a:rPr lang="en-US" dirty="0" smtClean="0"/>
              <a:t>, with </a:t>
            </a:r>
            <a:r>
              <a:rPr lang="en-US" dirty="0"/>
              <a:t>Katie Bentley of Washington University in St. Louis. </a:t>
            </a:r>
            <a:r>
              <a:rPr lang="en-US" dirty="0" smtClean="0"/>
              <a:t>Additional information and a registration link will be sent out within the coming weeks. </a:t>
            </a:r>
          </a:p>
          <a:p>
            <a:pPr marL="0" indent="0">
              <a:buNone/>
            </a:pPr>
            <a:endParaRPr lang="en-US" dirty="0" smtClean="0"/>
          </a:p>
          <a:p>
            <a:pPr marL="0" indent="0">
              <a:buNone/>
            </a:pPr>
            <a:endParaRPr lang="en-US" dirty="0" smtClean="0"/>
          </a:p>
        </p:txBody>
      </p:sp>
      <p:sp>
        <p:nvSpPr>
          <p:cNvPr id="7" name="Content Placeholder 2"/>
          <p:cNvSpPr>
            <a:spLocks noGrp="1"/>
          </p:cNvSpPr>
          <p:nvPr>
            <p:ph sz="half" idx="1"/>
          </p:nvPr>
        </p:nvSpPr>
        <p:spPr>
          <a:xfrm>
            <a:off x="457200" y="4343400"/>
            <a:ext cx="8305800" cy="2163763"/>
          </a:xfrm>
        </p:spPr>
        <p:txBody>
          <a:bodyPr>
            <a:normAutofit fontScale="92500" lnSpcReduction="10000"/>
          </a:bodyPr>
          <a:lstStyle/>
          <a:p>
            <a:pPr marL="0" indent="0">
              <a:buNone/>
            </a:pPr>
            <a:r>
              <a:rPr lang="en-US" b="1" dirty="0" smtClean="0"/>
              <a:t>In the works for 2018…</a:t>
            </a:r>
          </a:p>
          <a:p>
            <a:pPr lvl="1"/>
            <a:r>
              <a:rPr lang="en-US" dirty="0"/>
              <a:t>A policy-focused webinar with Fred </a:t>
            </a:r>
            <a:r>
              <a:rPr lang="en-US" dirty="0" err="1" smtClean="0"/>
              <a:t>Karnas</a:t>
            </a:r>
            <a:r>
              <a:rPr lang="en-US" dirty="0" smtClean="0"/>
              <a:t>, PhD, a Senior Fellow with the </a:t>
            </a:r>
            <a:r>
              <a:rPr lang="en-US" dirty="0" err="1"/>
              <a:t>Kresge</a:t>
            </a:r>
            <a:r>
              <a:rPr lang="en-US" dirty="0"/>
              <a:t> </a:t>
            </a:r>
            <a:r>
              <a:rPr lang="en-US" dirty="0" smtClean="0"/>
              <a:t>Foundation</a:t>
            </a:r>
          </a:p>
          <a:p>
            <a:pPr lvl="1"/>
            <a:r>
              <a:rPr lang="en-US" dirty="0"/>
              <a:t>A policy-focused webinar with Jacqueline </a:t>
            </a:r>
            <a:r>
              <a:rPr lang="en-US" dirty="0" err="1"/>
              <a:t>Bhabha</a:t>
            </a:r>
            <a:r>
              <a:rPr lang="en-US" dirty="0"/>
              <a:t>, </a:t>
            </a:r>
            <a:r>
              <a:rPr lang="en-US" dirty="0" smtClean="0"/>
              <a:t>JD, MSc, Professor </a:t>
            </a:r>
            <a:r>
              <a:rPr lang="en-US" dirty="0"/>
              <a:t>of the Practice of Health and Human </a:t>
            </a:r>
            <a:r>
              <a:rPr lang="en-US" dirty="0" smtClean="0"/>
              <a:t>Rights at Harvard University</a:t>
            </a:r>
            <a:endParaRPr lang="en-US" dirty="0"/>
          </a:p>
          <a:p>
            <a:endParaRPr lang="en-US" b="1" dirty="0" smtClean="0"/>
          </a:p>
          <a:p>
            <a:endParaRPr lang="en-US" b="1" dirty="0"/>
          </a:p>
          <a:p>
            <a:endParaRPr lang="en-US" b="1" dirty="0" smtClean="0"/>
          </a:p>
          <a:p>
            <a:pPr marL="0" indent="0">
              <a:buNone/>
            </a:pPr>
            <a:endParaRPr lang="en-US" b="1" dirty="0"/>
          </a:p>
          <a:p>
            <a:pPr marL="0" indent="0">
              <a:buNone/>
            </a:pPr>
            <a:endParaRPr lang="en-US" dirty="0" smtClean="0"/>
          </a:p>
          <a:p>
            <a:pPr marL="0" indent="0">
              <a:buNone/>
            </a:pPr>
            <a:endParaRPr lang="en-US" dirty="0" smtClean="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52400"/>
            <a:ext cx="2743200" cy="1828800"/>
          </a:xfrm>
          <a:prstGeom prst="rect">
            <a:avLst/>
          </a:prstGeom>
        </p:spPr>
      </p:pic>
    </p:spTree>
    <p:extLst>
      <p:ext uri="{BB962C8B-B14F-4D97-AF65-F5344CB8AC3E}">
        <p14:creationId xmlns:p14="http://schemas.microsoft.com/office/powerpoint/2010/main" val="7032136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txBox="1">
            <a:spLocks noGrp="1"/>
          </p:cNvSpPr>
          <p:nvPr>
            <p:ph type="body" idx="1"/>
          </p:nvPr>
        </p:nvSpPr>
        <p:spPr>
          <a:xfrm>
            <a:off x="457200" y="1905000"/>
            <a:ext cx="8229600" cy="4884000"/>
          </a:xfrm>
          <a:prstGeom prst="rect">
            <a:avLst/>
          </a:prstGeom>
          <a:noFill/>
          <a:ln>
            <a:noFill/>
          </a:ln>
        </p:spPr>
        <p:txBody>
          <a:bodyPr wrap="square" lIns="91425" tIns="45700" rIns="91425" bIns="45700" anchor="t" anchorCtr="0">
            <a:noAutofit/>
          </a:bodyPr>
          <a:lstStyle/>
          <a:p>
            <a:pPr marL="342900" marR="0" lvl="0" indent="-342900" algn="l" rtl="0">
              <a:lnSpc>
                <a:spcPct val="80000"/>
              </a:lnSpc>
              <a:spcBef>
                <a:spcPts val="400"/>
              </a:spcBef>
              <a:spcAft>
                <a:spcPts val="0"/>
              </a:spcAft>
              <a:buClr>
                <a:schemeClr val="dk1"/>
              </a:buClr>
              <a:buSzPct val="100000"/>
              <a:buFont typeface="Arial"/>
              <a:buChar char="•"/>
            </a:pPr>
            <a:r>
              <a:rPr lang="en" sz="2000" b="1" dirty="0" smtClean="0"/>
              <a:t>Additional Questions </a:t>
            </a:r>
            <a:r>
              <a:rPr lang="en" sz="2000" b="1" dirty="0"/>
              <a:t>or </a:t>
            </a:r>
            <a:r>
              <a:rPr lang="en" sz="2000" b="1" dirty="0" smtClean="0"/>
              <a:t>Comments?</a:t>
            </a:r>
          </a:p>
          <a:p>
            <a:pPr lvl="1" indent="-342900">
              <a:lnSpc>
                <a:spcPct val="80000"/>
              </a:lnSpc>
              <a:spcBef>
                <a:spcPts val="400"/>
              </a:spcBef>
              <a:buClr>
                <a:schemeClr val="dk1"/>
              </a:buClr>
              <a:buSzPct val="100000"/>
              <a:buFont typeface="Wingdings" panose="05000000000000000000" pitchFamily="2" charset="2"/>
              <a:buChar char="Ø"/>
            </a:pPr>
            <a:r>
              <a:rPr lang="en" sz="2000" dirty="0" smtClean="0"/>
              <a:t>Please </a:t>
            </a:r>
            <a:r>
              <a:rPr lang="en" sz="2000" dirty="0"/>
              <a:t>feel </a:t>
            </a:r>
            <a:r>
              <a:rPr lang="en" sz="2000" dirty="0" smtClean="0"/>
              <a:t>to contact </a:t>
            </a:r>
            <a:r>
              <a:rPr lang="en" sz="2000" dirty="0"/>
              <a:t>Dr. Denning at </a:t>
            </a:r>
            <a:r>
              <a:rPr lang="en" sz="2000" u="sng" dirty="0">
                <a:solidFill>
                  <a:schemeClr val="hlink"/>
                </a:solidFill>
                <a:hlinkClick r:id="rId3"/>
              </a:rPr>
              <a:t>scott.denning@colostate.edu</a:t>
            </a:r>
            <a:r>
              <a:rPr lang="en" sz="2000" dirty="0"/>
              <a:t>   </a:t>
            </a:r>
          </a:p>
          <a:p>
            <a:pPr marL="457200" marR="0" lvl="0" indent="0" algn="l" rtl="0">
              <a:lnSpc>
                <a:spcPct val="80000"/>
              </a:lnSpc>
              <a:spcBef>
                <a:spcPts val="350"/>
              </a:spcBef>
              <a:spcAft>
                <a:spcPts val="0"/>
              </a:spcAft>
              <a:buNone/>
            </a:pPr>
            <a:endParaRPr sz="2000" dirty="0"/>
          </a:p>
          <a:p>
            <a:pPr>
              <a:lnSpc>
                <a:spcPct val="80000"/>
              </a:lnSpc>
              <a:spcBef>
                <a:spcPts val="387"/>
              </a:spcBef>
              <a:buClr>
                <a:srgbClr val="000000"/>
              </a:buClr>
              <a:buSzPct val="101947"/>
              <a:buFont typeface="Arial"/>
              <a:buChar char="•"/>
            </a:pPr>
            <a:r>
              <a:rPr lang="en" sz="2000" b="1" dirty="0" smtClean="0">
                <a:solidFill>
                  <a:srgbClr val="000000"/>
                </a:solidFill>
              </a:rPr>
              <a:t>Watch a video </a:t>
            </a:r>
            <a:r>
              <a:rPr lang="en" sz="2000" b="1" dirty="0">
                <a:solidFill>
                  <a:srgbClr val="000000"/>
                </a:solidFill>
              </a:rPr>
              <a:t>recording of this webinar </a:t>
            </a:r>
            <a:r>
              <a:rPr lang="en" sz="2000" b="1" dirty="0" smtClean="0">
                <a:solidFill>
                  <a:srgbClr val="000000"/>
                </a:solidFill>
              </a:rPr>
              <a:t>on</a:t>
            </a:r>
            <a:r>
              <a:rPr lang="en" sz="2000" b="1" i="0" u="none" strike="noStrike" cap="none" dirty="0" smtClean="0">
                <a:solidFill>
                  <a:srgbClr val="000000"/>
                </a:solidFill>
                <a:latin typeface="Calibri"/>
                <a:ea typeface="Calibri"/>
                <a:cs typeface="Calibri"/>
                <a:sym typeface="Calibri"/>
              </a:rPr>
              <a:t> </a:t>
            </a:r>
            <a:r>
              <a:rPr lang="en" sz="2000" b="1" i="0" u="none" strike="noStrike" cap="none" dirty="0">
                <a:solidFill>
                  <a:srgbClr val="000000"/>
                </a:solidFill>
                <a:latin typeface="Calibri"/>
                <a:ea typeface="Calibri"/>
                <a:cs typeface="Calibri"/>
                <a:sym typeface="Calibri"/>
              </a:rPr>
              <a:t>SPSSI</a:t>
            </a:r>
            <a:r>
              <a:rPr lang="en" sz="2000" b="1" dirty="0">
                <a:solidFill>
                  <a:srgbClr val="000000"/>
                </a:solidFill>
              </a:rPr>
              <a:t>’s </a:t>
            </a:r>
            <a:r>
              <a:rPr lang="en" sz="2000" b="1" dirty="0" smtClean="0">
                <a:solidFill>
                  <a:srgbClr val="000000"/>
                </a:solidFill>
              </a:rPr>
              <a:t>YouTube </a:t>
            </a:r>
            <a:r>
              <a:rPr lang="en" sz="2000" b="1" dirty="0">
                <a:solidFill>
                  <a:srgbClr val="000000"/>
                </a:solidFill>
              </a:rPr>
              <a:t>channel: </a:t>
            </a:r>
            <a:r>
              <a:rPr lang="en" sz="2000" u="sng" dirty="0">
                <a:solidFill>
                  <a:schemeClr val="hlink"/>
                </a:solidFill>
                <a:hlinkClick r:id="rId4"/>
              </a:rPr>
              <a:t>https://www.youtube.com/channel/UCLJcyTbZTJzzduYF9wCLm3g</a:t>
            </a:r>
            <a:r>
              <a:rPr lang="en" sz="2000" dirty="0">
                <a:solidFill>
                  <a:srgbClr val="000000"/>
                </a:solidFill>
              </a:rPr>
              <a:t> </a:t>
            </a:r>
          </a:p>
          <a:p>
            <a:pPr marL="0" marR="0" lvl="0" indent="0" algn="l" rtl="0">
              <a:lnSpc>
                <a:spcPct val="80000"/>
              </a:lnSpc>
              <a:spcBef>
                <a:spcPts val="387"/>
              </a:spcBef>
              <a:spcAft>
                <a:spcPts val="0"/>
              </a:spcAft>
              <a:buNone/>
            </a:pPr>
            <a:endParaRPr sz="2000" b="1" dirty="0">
              <a:solidFill>
                <a:srgbClr val="000000"/>
              </a:solidFill>
            </a:endParaRPr>
          </a:p>
          <a:p>
            <a:pPr marL="342900" marR="0" lvl="0" indent="-346900" algn="l" rtl="0">
              <a:lnSpc>
                <a:spcPct val="80000"/>
              </a:lnSpc>
              <a:spcBef>
                <a:spcPts val="387"/>
              </a:spcBef>
              <a:spcAft>
                <a:spcPts val="0"/>
              </a:spcAft>
              <a:buClr>
                <a:srgbClr val="000000"/>
              </a:buClr>
              <a:buSzPct val="100000"/>
              <a:buFont typeface="Arial"/>
              <a:buChar char="•"/>
            </a:pPr>
            <a:r>
              <a:rPr lang="en" sz="2000" b="1" dirty="0"/>
              <a:t>Interested in joining our list of policy or methodology webinar presenters?</a:t>
            </a:r>
            <a:r>
              <a:rPr lang="en" sz="2000" dirty="0"/>
              <a:t> </a:t>
            </a:r>
          </a:p>
          <a:p>
            <a:pPr marR="0" lvl="1" algn="l" rtl="0">
              <a:lnSpc>
                <a:spcPct val="80000"/>
              </a:lnSpc>
              <a:spcBef>
                <a:spcPts val="387"/>
              </a:spcBef>
              <a:spcAft>
                <a:spcPts val="0"/>
              </a:spcAft>
              <a:buClr>
                <a:srgbClr val="000000"/>
              </a:buClr>
              <a:buSzPct val="100000"/>
              <a:buFont typeface="Wingdings" panose="05000000000000000000" pitchFamily="2" charset="2"/>
              <a:buChar char="Ø"/>
            </a:pPr>
            <a:r>
              <a:rPr lang="en" sz="2000" dirty="0"/>
              <a:t>Submit your abstract at </a:t>
            </a:r>
            <a:r>
              <a:rPr lang="en" sz="2000" dirty="0">
                <a:solidFill>
                  <a:schemeClr val="hlink"/>
                </a:solidFill>
                <a:highlight>
                  <a:srgbClr val="FFFFFF"/>
                </a:highlight>
                <a:hlinkClick r:id="rId5"/>
              </a:rPr>
              <a:t>http://tinyurl.com/spssiwebinar</a:t>
            </a:r>
            <a:r>
              <a:rPr lang="en" sz="2000" b="1" dirty="0">
                <a:highlight>
                  <a:srgbClr val="FFFFFF"/>
                </a:highlight>
              </a:rPr>
              <a:t> </a:t>
            </a:r>
            <a:r>
              <a:rPr lang="en" sz="2000" dirty="0"/>
              <a:t>by Dec. 20</a:t>
            </a:r>
            <a:r>
              <a:rPr lang="en" sz="2000" baseline="30000" dirty="0"/>
              <a:t>th</a:t>
            </a:r>
            <a:r>
              <a:rPr lang="en" sz="2000" dirty="0"/>
              <a:t>, 2017</a:t>
            </a:r>
            <a:r>
              <a:rPr lang="en" sz="2000" dirty="0" smtClean="0"/>
              <a:t>!</a:t>
            </a:r>
          </a:p>
          <a:p>
            <a:pPr marL="0" indent="0">
              <a:lnSpc>
                <a:spcPct val="80000"/>
              </a:lnSpc>
              <a:spcBef>
                <a:spcPts val="387"/>
              </a:spcBef>
              <a:buClr>
                <a:srgbClr val="000000"/>
              </a:buClr>
              <a:buSzPct val="100000"/>
              <a:buNone/>
            </a:pPr>
            <a:endParaRPr lang="en" sz="2000" dirty="0" smtClean="0"/>
          </a:p>
          <a:p>
            <a:pPr>
              <a:lnSpc>
                <a:spcPct val="80000"/>
              </a:lnSpc>
              <a:spcBef>
                <a:spcPts val="387"/>
              </a:spcBef>
              <a:buClr>
                <a:srgbClr val="000000"/>
              </a:buClr>
              <a:buSzPct val="100000"/>
            </a:pPr>
            <a:r>
              <a:rPr lang="en" sz="2000" b="1" dirty="0" smtClean="0"/>
              <a:t>Interested </a:t>
            </a:r>
            <a:r>
              <a:rPr lang="en" sz="2000" b="1" dirty="0"/>
              <a:t>in </a:t>
            </a:r>
            <a:r>
              <a:rPr lang="en" sz="2000" b="1" dirty="0" smtClean="0"/>
              <a:t>joining SPSSI and/or learning about our current grant, fellowship, and conference opportunities? </a:t>
            </a:r>
            <a:r>
              <a:rPr lang="en" sz="2000" dirty="0" smtClean="0"/>
              <a:t>Visit </a:t>
            </a:r>
            <a:r>
              <a:rPr lang="en" sz="2000" dirty="0" smtClean="0">
                <a:hlinkClick r:id="rId6"/>
              </a:rPr>
              <a:t>www.spssi.org</a:t>
            </a:r>
            <a:r>
              <a:rPr lang="en" sz="2000" dirty="0" smtClean="0"/>
              <a:t> </a:t>
            </a:r>
          </a:p>
        </p:txBody>
      </p:sp>
      <p:pic>
        <p:nvPicPr>
          <p:cNvPr id="158" name="Shape 158"/>
          <p:cNvPicPr preferRelativeResize="0"/>
          <p:nvPr/>
        </p:nvPicPr>
        <p:blipFill rotWithShape="1">
          <a:blip r:embed="rId7">
            <a:alphaModFix/>
          </a:blip>
          <a:srcRect/>
          <a:stretch/>
        </p:blipFill>
        <p:spPr>
          <a:xfrm>
            <a:off x="3657600" y="325244"/>
            <a:ext cx="1676400" cy="1117500"/>
          </a:xfrm>
          <a:prstGeom prst="rect">
            <a:avLst/>
          </a:prstGeom>
          <a:noFill/>
          <a:ln>
            <a:noFill/>
          </a:ln>
        </p:spPr>
      </p:pic>
    </p:spTree>
    <p:extLst>
      <p:ext uri="{BB962C8B-B14F-4D97-AF65-F5344CB8AC3E}">
        <p14:creationId xmlns:p14="http://schemas.microsoft.com/office/powerpoint/2010/main" val="1308785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Shape 129"/>
          <p:cNvSpPr txBox="1">
            <a:spLocks noGrp="1"/>
          </p:cNvSpPr>
          <p:nvPr>
            <p:ph type="ctrTitle"/>
          </p:nvPr>
        </p:nvSpPr>
        <p:spPr>
          <a:xfrm>
            <a:off x="0" y="491855"/>
            <a:ext cx="9144000" cy="1200000"/>
          </a:xfrm>
          <a:prstGeom prst="rect">
            <a:avLst/>
          </a:prstGeom>
          <a:noFill/>
          <a:ln>
            <a:noFill/>
          </a:ln>
        </p:spPr>
        <p:txBody>
          <a:bodyPr wrap="square" lIns="91425" tIns="45700" rIns="91425" bIns="45700" anchor="ctr" anchorCtr="0">
            <a:noAutofit/>
          </a:bodyPr>
          <a:lstStyle/>
          <a:p>
            <a:pPr lvl="0" rtl="0">
              <a:spcBef>
                <a:spcPts val="0"/>
              </a:spcBef>
              <a:buClr>
                <a:schemeClr val="dk1"/>
              </a:buClr>
              <a:buSzPct val="30555"/>
              <a:buFont typeface="Arial"/>
              <a:buNone/>
            </a:pPr>
            <a:r>
              <a:rPr lang="en" sz="3600" b="1" dirty="0"/>
              <a:t>Simple, Serious, and Solvable: </a:t>
            </a:r>
            <a:r>
              <a:rPr lang="en" sz="3600" b="1" dirty="0" smtClean="0"/>
              <a:t/>
            </a:r>
            <a:br>
              <a:rPr lang="en" sz="3600" b="1" dirty="0" smtClean="0"/>
            </a:br>
            <a:r>
              <a:rPr lang="en" sz="3600" b="1" dirty="0" smtClean="0"/>
              <a:t>The </a:t>
            </a:r>
            <a:r>
              <a:rPr lang="en" sz="3600" b="1" dirty="0"/>
              <a:t>Three S’s of Climate Change</a:t>
            </a:r>
          </a:p>
        </p:txBody>
      </p:sp>
      <p:sp>
        <p:nvSpPr>
          <p:cNvPr id="130" name="Shape 130"/>
          <p:cNvSpPr/>
          <p:nvPr/>
        </p:nvSpPr>
        <p:spPr>
          <a:xfrm>
            <a:off x="4502750" y="3290500"/>
            <a:ext cx="223200" cy="300000"/>
          </a:xfrm>
          <a:prstGeom prst="rect">
            <a:avLst/>
          </a:prstGeom>
          <a:noFill/>
          <a:ln>
            <a:noFill/>
          </a:ln>
        </p:spPr>
        <p:txBody>
          <a:bodyPr wrap="square" lIns="91425" tIns="45700" rIns="91425" bIns="45700" anchor="t" anchorCtr="0">
            <a:noAutofit/>
          </a:bodyPr>
          <a:lstStyle/>
          <a:p>
            <a:pPr>
              <a:buSzPct val="25000"/>
            </a:pPr>
            <a:r>
              <a:rPr lang="en" sz="1350">
                <a:latin typeface="Calibri"/>
                <a:ea typeface="Calibri"/>
                <a:cs typeface="Calibri"/>
                <a:sym typeface="Calibri"/>
              </a:rPr>
              <a:t> </a:t>
            </a:r>
          </a:p>
        </p:txBody>
      </p:sp>
      <p:pic>
        <p:nvPicPr>
          <p:cNvPr id="131" name="Shape 131"/>
          <p:cNvPicPr preferRelativeResize="0"/>
          <p:nvPr/>
        </p:nvPicPr>
        <p:blipFill rotWithShape="1">
          <a:blip r:embed="rId3">
            <a:alphaModFix/>
          </a:blip>
          <a:srcRect/>
          <a:stretch/>
        </p:blipFill>
        <p:spPr>
          <a:xfrm>
            <a:off x="4935700" y="5364255"/>
            <a:ext cx="1800300" cy="1200300"/>
          </a:xfrm>
          <a:prstGeom prst="rect">
            <a:avLst/>
          </a:prstGeom>
          <a:noFill/>
          <a:ln>
            <a:noFill/>
          </a:ln>
        </p:spPr>
      </p:pic>
      <p:pic>
        <p:nvPicPr>
          <p:cNvPr id="133" name="Shape 133"/>
          <p:cNvPicPr preferRelativeResize="0"/>
          <p:nvPr/>
        </p:nvPicPr>
        <p:blipFill>
          <a:blip r:embed="rId4">
            <a:alphaModFix/>
          </a:blip>
          <a:stretch>
            <a:fillRect/>
          </a:stretch>
        </p:blipFill>
        <p:spPr>
          <a:xfrm>
            <a:off x="457200" y="2895600"/>
            <a:ext cx="2507200" cy="3775928"/>
          </a:xfrm>
          <a:prstGeom prst="rect">
            <a:avLst/>
          </a:prstGeom>
          <a:noFill/>
          <a:ln>
            <a:noFill/>
          </a:ln>
        </p:spPr>
      </p:pic>
      <p:sp>
        <p:nvSpPr>
          <p:cNvPr id="134" name="Shape 134"/>
          <p:cNvSpPr txBox="1"/>
          <p:nvPr/>
        </p:nvSpPr>
        <p:spPr>
          <a:xfrm>
            <a:off x="1259875" y="1752575"/>
            <a:ext cx="7119300" cy="1200000"/>
          </a:xfrm>
          <a:prstGeom prst="rect">
            <a:avLst/>
          </a:prstGeom>
          <a:noFill/>
          <a:ln>
            <a:noFill/>
          </a:ln>
        </p:spPr>
        <p:txBody>
          <a:bodyPr wrap="square" lIns="91425" tIns="91425" rIns="91425" bIns="91425" anchor="ctr" anchorCtr="0">
            <a:noAutofit/>
          </a:bodyPr>
          <a:lstStyle/>
          <a:p>
            <a:pPr algn="ctr">
              <a:lnSpc>
                <a:spcPct val="115000"/>
              </a:lnSpc>
            </a:pPr>
            <a:r>
              <a:rPr lang="en" sz="1200" i="1">
                <a:solidFill>
                  <a:srgbClr val="222222"/>
                </a:solidFill>
                <a:highlight>
                  <a:srgbClr val="FFFFFF"/>
                </a:highlight>
              </a:rPr>
              <a:t>This one-hour webinar is part of the 2017 SPSSI Graduate Student Committee Policy Expert Webinar Series. As part of this series, SPSSI brings in experts from outside of psychology to talk about the science behind some of the world's most pressing issues. This webinar is open to everyone, including people who are not psychologists, SPSSI members, or graduate students.</a:t>
            </a:r>
          </a:p>
          <a:p>
            <a:pPr algn="ctr">
              <a:lnSpc>
                <a:spcPct val="115000"/>
              </a:lnSpc>
            </a:pPr>
            <a:endParaRPr sz="950">
              <a:solidFill>
                <a:srgbClr val="222222"/>
              </a:solidFill>
              <a:highlight>
                <a:srgbClr val="FFFFFF"/>
              </a:highlight>
            </a:endParaRPr>
          </a:p>
        </p:txBody>
      </p:sp>
      <p:sp>
        <p:nvSpPr>
          <p:cNvPr id="135" name="Shape 135"/>
          <p:cNvSpPr txBox="1"/>
          <p:nvPr/>
        </p:nvSpPr>
        <p:spPr>
          <a:xfrm>
            <a:off x="3090250" y="2895600"/>
            <a:ext cx="5491200" cy="2289300"/>
          </a:xfrm>
          <a:prstGeom prst="rect">
            <a:avLst/>
          </a:prstGeom>
          <a:noFill/>
          <a:ln>
            <a:noFill/>
          </a:ln>
        </p:spPr>
        <p:txBody>
          <a:bodyPr wrap="square" lIns="91425" tIns="91425" rIns="91425" bIns="91425" anchor="ctr" anchorCtr="0">
            <a:noAutofit/>
          </a:bodyPr>
          <a:lstStyle/>
          <a:p>
            <a:pPr algn="ctr">
              <a:lnSpc>
                <a:spcPct val="115000"/>
              </a:lnSpc>
            </a:pPr>
            <a:r>
              <a:rPr lang="en" sz="1800" b="1" dirty="0">
                <a:solidFill>
                  <a:srgbClr val="222222"/>
                </a:solidFill>
                <a:highlight>
                  <a:srgbClr val="FFFFFF"/>
                </a:highlight>
              </a:rPr>
              <a:t>Presenter</a:t>
            </a:r>
          </a:p>
          <a:p>
            <a:pPr algn="ctr">
              <a:lnSpc>
                <a:spcPct val="115000"/>
              </a:lnSpc>
            </a:pPr>
            <a:r>
              <a:rPr lang="en" sz="1800" b="1" dirty="0">
                <a:solidFill>
                  <a:srgbClr val="003366"/>
                </a:solidFill>
                <a:highlight>
                  <a:srgbClr val="FFFFFF"/>
                </a:highlight>
              </a:rPr>
              <a:t>Scott Denning, Ph.D.</a:t>
            </a:r>
          </a:p>
          <a:p>
            <a:pPr algn="ctr">
              <a:lnSpc>
                <a:spcPct val="115000"/>
              </a:lnSpc>
            </a:pPr>
            <a:r>
              <a:rPr lang="en" sz="1800" dirty="0">
                <a:solidFill>
                  <a:srgbClr val="222222"/>
                </a:solidFill>
                <a:highlight>
                  <a:srgbClr val="FFFFFF"/>
                </a:highlight>
              </a:rPr>
              <a:t>Department of Atmospheric </a:t>
            </a:r>
            <a:r>
              <a:rPr lang="en" sz="1800" dirty="0" smtClean="0">
                <a:solidFill>
                  <a:srgbClr val="222222"/>
                </a:solidFill>
                <a:highlight>
                  <a:srgbClr val="FFFFFF"/>
                </a:highlight>
              </a:rPr>
              <a:t>Science </a:t>
            </a:r>
          </a:p>
          <a:p>
            <a:pPr algn="ctr">
              <a:lnSpc>
                <a:spcPct val="115000"/>
              </a:lnSpc>
            </a:pPr>
            <a:r>
              <a:rPr lang="en" sz="1800" dirty="0" smtClean="0">
                <a:solidFill>
                  <a:srgbClr val="222222"/>
                </a:solidFill>
                <a:highlight>
                  <a:srgbClr val="FFFFFF"/>
                </a:highlight>
              </a:rPr>
              <a:t>Colorado </a:t>
            </a:r>
            <a:r>
              <a:rPr lang="en" sz="1800" dirty="0">
                <a:solidFill>
                  <a:srgbClr val="222222"/>
                </a:solidFill>
                <a:highlight>
                  <a:srgbClr val="FFFFFF"/>
                </a:highlight>
              </a:rPr>
              <a:t>State University</a:t>
            </a:r>
          </a:p>
          <a:p>
            <a:pPr algn="ctr">
              <a:lnSpc>
                <a:spcPct val="115000"/>
              </a:lnSpc>
            </a:pPr>
            <a:endParaRPr sz="1100" b="1" dirty="0">
              <a:solidFill>
                <a:srgbClr val="222222"/>
              </a:solidFill>
              <a:highlight>
                <a:srgbClr val="FFFFFF"/>
              </a:highlight>
            </a:endParaRPr>
          </a:p>
          <a:p>
            <a:pPr algn="ctr">
              <a:lnSpc>
                <a:spcPct val="115000"/>
              </a:lnSpc>
            </a:pPr>
            <a:r>
              <a:rPr lang="en" sz="1100" b="1" dirty="0">
                <a:solidFill>
                  <a:srgbClr val="222222"/>
                </a:solidFill>
                <a:highlight>
                  <a:srgbClr val="FFFFFF"/>
                </a:highlight>
              </a:rPr>
              <a:t>Facilitator</a:t>
            </a:r>
          </a:p>
          <a:p>
            <a:pPr algn="ctr">
              <a:lnSpc>
                <a:spcPct val="115000"/>
              </a:lnSpc>
            </a:pPr>
            <a:r>
              <a:rPr lang="en" sz="1100" b="1" dirty="0">
                <a:solidFill>
                  <a:srgbClr val="003366"/>
                </a:solidFill>
                <a:highlight>
                  <a:srgbClr val="FFFFFF"/>
                </a:highlight>
              </a:rPr>
              <a:t>Ashley Weinberg, Ph.D. Student</a:t>
            </a:r>
          </a:p>
          <a:p>
            <a:pPr algn="ctr">
              <a:lnSpc>
                <a:spcPct val="115000"/>
              </a:lnSpc>
            </a:pPr>
            <a:r>
              <a:rPr lang="en" sz="1100" dirty="0" smtClean="0">
                <a:solidFill>
                  <a:srgbClr val="222222"/>
                </a:solidFill>
                <a:highlight>
                  <a:srgbClr val="FFFFFF"/>
                </a:highlight>
              </a:rPr>
              <a:t>Social </a:t>
            </a:r>
            <a:r>
              <a:rPr lang="en" sz="1100" dirty="0">
                <a:solidFill>
                  <a:srgbClr val="222222"/>
                </a:solidFill>
                <a:highlight>
                  <a:srgbClr val="FFFFFF"/>
                </a:highlight>
              </a:rPr>
              <a:t>and Personality Psychology, York University, Toronto</a:t>
            </a:r>
          </a:p>
          <a:p>
            <a:pPr algn="ctr">
              <a:lnSpc>
                <a:spcPct val="115000"/>
              </a:lnSpc>
            </a:pPr>
            <a:r>
              <a:rPr lang="en" sz="1100" dirty="0">
                <a:solidFill>
                  <a:srgbClr val="222222"/>
                </a:solidFill>
                <a:highlight>
                  <a:srgbClr val="FFFFFF"/>
                </a:highlight>
              </a:rPr>
              <a:t>Chair of the SPSSI Graduate Student Committee</a:t>
            </a:r>
          </a:p>
        </p:txBody>
      </p:sp>
    </p:spTree>
    <p:extLst>
      <p:ext uri="{BB962C8B-B14F-4D97-AF65-F5344CB8AC3E}">
        <p14:creationId xmlns:p14="http://schemas.microsoft.com/office/powerpoint/2010/main" val="877834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3800" y="152400"/>
            <a:ext cx="7378700" cy="6146800"/>
          </a:xfrm>
        </p:spPr>
        <p:txBody>
          <a:bodyPr/>
          <a:lstStyle/>
          <a:p>
            <a:pPr algn="l">
              <a:lnSpc>
                <a:spcPct val="130000"/>
              </a:lnSpc>
              <a:spcBef>
                <a:spcPts val="5400"/>
              </a:spcBef>
              <a:buFont typeface="+mj-lt"/>
              <a:buAutoNum type="arabicPeriod"/>
              <a:defRPr/>
            </a:pPr>
            <a:r>
              <a:rPr lang="en-US" sz="9600" dirty="0" smtClean="0">
                <a:effectLst>
                  <a:outerShdw blurRad="50800" dist="38100" dir="2700000" algn="tl" rotWithShape="0">
                    <a:prstClr val="black">
                      <a:alpha val="40000"/>
                    </a:prstClr>
                  </a:outerShdw>
                </a:effectLst>
                <a:latin typeface="Arial Rounded MT Bold"/>
                <a:cs typeface="Arial Rounded MT Bold"/>
              </a:rPr>
              <a:t> Simple</a:t>
            </a:r>
            <a:br>
              <a:rPr lang="en-US" sz="9600" dirty="0" smtClean="0">
                <a:effectLst>
                  <a:outerShdw blurRad="50800" dist="38100" dir="2700000" algn="tl" rotWithShape="0">
                    <a:prstClr val="black">
                      <a:alpha val="40000"/>
                    </a:prstClr>
                  </a:outerShdw>
                </a:effectLst>
                <a:latin typeface="Arial Rounded MT Bold"/>
                <a:cs typeface="Arial Rounded MT Bold"/>
              </a:rPr>
            </a:br>
            <a:r>
              <a:rPr lang="en-US" sz="9600" dirty="0" smtClean="0">
                <a:effectLst>
                  <a:outerShdw blurRad="50800" dist="38100" dir="2700000" algn="tl" rotWithShape="0">
                    <a:prstClr val="black">
                      <a:alpha val="40000"/>
                    </a:prstClr>
                  </a:outerShdw>
                </a:effectLst>
              </a:rPr>
              <a:t>2. Serious</a:t>
            </a:r>
            <a:br>
              <a:rPr lang="en-US" sz="9600" dirty="0" smtClean="0">
                <a:effectLst>
                  <a:outerShdw blurRad="50800" dist="38100" dir="2700000" algn="tl" rotWithShape="0">
                    <a:prstClr val="black">
                      <a:alpha val="40000"/>
                    </a:prstClr>
                  </a:outerShdw>
                </a:effectLst>
              </a:rPr>
            </a:br>
            <a:r>
              <a:rPr lang="en-US" sz="9600" dirty="0" smtClean="0">
                <a:effectLst>
                  <a:outerShdw blurRad="50800" dist="38100" dir="2700000" algn="tl" rotWithShape="0">
                    <a:prstClr val="black">
                      <a:alpha val="40000"/>
                    </a:prstClr>
                  </a:outerShdw>
                </a:effectLst>
              </a:rPr>
              <a:t>3. Solvable</a:t>
            </a:r>
            <a:endParaRPr lang="en-US" sz="9600" dirty="0">
              <a:effectLst>
                <a:outerShdw blurRad="50800" dist="38100" dir="2700000" algn="tl" rotWithShape="0">
                  <a:prstClr val="black">
                    <a:alpha val="40000"/>
                  </a:prstClr>
                </a:outerShdw>
              </a:effectLst>
              <a:latin typeface="Arial Rounded MT Bold"/>
              <a:cs typeface="Arial Rounded MT Bold"/>
            </a:endParaRPr>
          </a:p>
        </p:txBody>
      </p:sp>
    </p:spTree>
    <p:extLst>
      <p:ext uri="{BB962C8B-B14F-4D97-AF65-F5344CB8AC3E}">
        <p14:creationId xmlns:p14="http://schemas.microsoft.com/office/powerpoint/2010/main" val="4166666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3800" y="152400"/>
            <a:ext cx="7378700" cy="6146800"/>
          </a:xfrm>
        </p:spPr>
        <p:txBody>
          <a:bodyPr/>
          <a:lstStyle/>
          <a:p>
            <a:pPr algn="l">
              <a:lnSpc>
                <a:spcPct val="130000"/>
              </a:lnSpc>
              <a:spcBef>
                <a:spcPts val="5400"/>
              </a:spcBef>
              <a:buFont typeface="+mj-lt"/>
              <a:buAutoNum type="arabicPeriod"/>
              <a:defRPr/>
            </a:pPr>
            <a:r>
              <a:rPr lang="en-US" sz="9600" dirty="0" smtClean="0">
                <a:solidFill>
                  <a:srgbClr val="FF0000"/>
                </a:solidFill>
                <a:effectLst>
                  <a:outerShdw blurRad="50800" dist="38100" dir="2700000" algn="tl" rotWithShape="0">
                    <a:prstClr val="black">
                      <a:alpha val="40000"/>
                    </a:prstClr>
                  </a:outerShdw>
                </a:effectLst>
                <a:latin typeface="Arial Rounded MT Bold"/>
                <a:cs typeface="Arial Rounded MT Bold"/>
              </a:rPr>
              <a:t> Simple</a:t>
            </a:r>
            <a:r>
              <a:rPr lang="en-US" sz="9600" dirty="0" smtClean="0">
                <a:effectLst>
                  <a:outerShdw blurRad="50800" dist="38100" dir="2700000" algn="tl" rotWithShape="0">
                    <a:prstClr val="black">
                      <a:alpha val="40000"/>
                    </a:prstClr>
                  </a:outerShdw>
                </a:effectLst>
                <a:latin typeface="Arial Rounded MT Bold"/>
                <a:cs typeface="Arial Rounded MT Bold"/>
              </a:rPr>
              <a:t/>
            </a:r>
            <a:br>
              <a:rPr lang="en-US" sz="9600" dirty="0" smtClean="0">
                <a:effectLst>
                  <a:outerShdw blurRad="50800" dist="38100" dir="2700000" algn="tl" rotWithShape="0">
                    <a:prstClr val="black">
                      <a:alpha val="40000"/>
                    </a:prstClr>
                  </a:outerShdw>
                </a:effectLst>
                <a:latin typeface="Arial Rounded MT Bold"/>
                <a:cs typeface="Arial Rounded MT Bold"/>
              </a:rPr>
            </a:br>
            <a:r>
              <a:rPr lang="en-US" sz="9600" dirty="0" smtClean="0">
                <a:solidFill>
                  <a:schemeClr val="tx1">
                    <a:lumMod val="50000"/>
                    <a:lumOff val="50000"/>
                  </a:schemeClr>
                </a:solidFill>
                <a:effectLst>
                  <a:outerShdw blurRad="50800" dist="38100" dir="2700000" algn="tl" rotWithShape="0">
                    <a:prstClr val="black">
                      <a:alpha val="40000"/>
                    </a:prstClr>
                  </a:outerShdw>
                </a:effectLst>
              </a:rPr>
              <a:t>2. Serious</a:t>
            </a:r>
            <a:br>
              <a:rPr lang="en-US" sz="9600" dirty="0" smtClean="0">
                <a:solidFill>
                  <a:schemeClr val="tx1">
                    <a:lumMod val="50000"/>
                    <a:lumOff val="50000"/>
                  </a:schemeClr>
                </a:solidFill>
                <a:effectLst>
                  <a:outerShdw blurRad="50800" dist="38100" dir="2700000" algn="tl" rotWithShape="0">
                    <a:prstClr val="black">
                      <a:alpha val="40000"/>
                    </a:prstClr>
                  </a:outerShdw>
                </a:effectLst>
              </a:rPr>
            </a:br>
            <a:r>
              <a:rPr lang="en-US" sz="9600" dirty="0" smtClean="0">
                <a:solidFill>
                  <a:schemeClr val="tx1">
                    <a:lumMod val="50000"/>
                    <a:lumOff val="50000"/>
                  </a:schemeClr>
                </a:solidFill>
                <a:effectLst>
                  <a:outerShdw blurRad="50800" dist="38100" dir="2700000" algn="tl" rotWithShape="0">
                    <a:prstClr val="black">
                      <a:alpha val="40000"/>
                    </a:prstClr>
                  </a:outerShdw>
                </a:effectLst>
              </a:rPr>
              <a:t>3. Solvable</a:t>
            </a:r>
            <a:endParaRPr lang="en-US" sz="9600" dirty="0">
              <a:solidFill>
                <a:schemeClr val="tx1">
                  <a:lumMod val="50000"/>
                  <a:lumOff val="50000"/>
                </a:schemeClr>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8667854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620000" cy="476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0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39700"/>
            <a:ext cx="2870200" cy="283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2400" y="0"/>
            <a:ext cx="5715000" cy="1905000"/>
          </a:xfrm>
        </p:spPr>
        <p:txBody>
          <a:bodyPr/>
          <a:lstStyle/>
          <a:p>
            <a:pPr>
              <a:defRPr/>
            </a:pPr>
            <a:r>
              <a:rPr lang="en-US" sz="6000">
                <a:solidFill>
                  <a:srgbClr val="FFFF00"/>
                </a:solidFill>
                <a:latin typeface="Comic Sans MS" charset="0"/>
                <a:ea typeface="ＭＳ Ｐゴシック" charset="0"/>
                <a:cs typeface="ＭＳ Ｐゴシック" charset="0"/>
              </a:rPr>
              <a:t>Ever Wonder Why?</a:t>
            </a:r>
          </a:p>
        </p:txBody>
      </p:sp>
      <p:sp>
        <p:nvSpPr>
          <p:cNvPr id="21508" name="Content Placeholder 2"/>
          <p:cNvSpPr>
            <a:spLocks noGrp="1"/>
          </p:cNvSpPr>
          <p:nvPr>
            <p:ph idx="1"/>
          </p:nvPr>
        </p:nvSpPr>
        <p:spPr>
          <a:xfrm>
            <a:off x="685800" y="5029200"/>
            <a:ext cx="7772400" cy="1600200"/>
          </a:xfrm>
        </p:spPr>
        <p:txBody>
          <a:bodyPr/>
          <a:lstStyle/>
          <a:p>
            <a:r>
              <a:rPr lang="en-US" b="1" dirty="0">
                <a:solidFill>
                  <a:srgbClr val="FF0000"/>
                </a:solidFill>
                <a:latin typeface="Arial Rounded MT Bold"/>
                <a:ea typeface="ＭＳ Ｐゴシック" charset="0"/>
                <a:cs typeface="Arial Rounded MT Bold"/>
              </a:rPr>
              <a:t>Day</a:t>
            </a:r>
            <a:r>
              <a:rPr lang="en-US" dirty="0">
                <a:solidFill>
                  <a:srgbClr val="FF0000"/>
                </a:solidFill>
                <a:latin typeface="Arial Rounded MT Bold"/>
                <a:ea typeface="ＭＳ Ｐゴシック" charset="0"/>
                <a:cs typeface="Arial Rounded MT Bold"/>
              </a:rPr>
              <a:t> </a:t>
            </a:r>
            <a:r>
              <a:rPr lang="en-US" dirty="0">
                <a:latin typeface="Arial Rounded MT Bold"/>
                <a:ea typeface="ＭＳ Ｐゴシック" charset="0"/>
                <a:cs typeface="Arial Rounded MT Bold"/>
              </a:rPr>
              <a:t>is warmer than </a:t>
            </a:r>
            <a:r>
              <a:rPr lang="en-US" b="1" dirty="0">
                <a:solidFill>
                  <a:srgbClr val="1726FF"/>
                </a:solidFill>
                <a:latin typeface="Arial Rounded MT Bold"/>
                <a:ea typeface="ＭＳ Ｐゴシック" charset="0"/>
                <a:cs typeface="Arial Rounded MT Bold"/>
              </a:rPr>
              <a:t>night</a:t>
            </a:r>
          </a:p>
          <a:p>
            <a:r>
              <a:rPr lang="en-US" b="1" dirty="0">
                <a:solidFill>
                  <a:srgbClr val="FF0000"/>
                </a:solidFill>
                <a:latin typeface="Arial Rounded MT Bold"/>
                <a:ea typeface="ＭＳ Ｐゴシック" charset="0"/>
                <a:cs typeface="Arial Rounded MT Bold"/>
              </a:rPr>
              <a:t>Summer</a:t>
            </a:r>
            <a:r>
              <a:rPr lang="en-US" dirty="0">
                <a:latin typeface="Arial Rounded MT Bold"/>
                <a:ea typeface="ＭＳ Ｐゴシック" charset="0"/>
                <a:cs typeface="Arial Rounded MT Bold"/>
              </a:rPr>
              <a:t> is warmer than </a:t>
            </a:r>
            <a:r>
              <a:rPr lang="en-US" b="1" dirty="0">
                <a:solidFill>
                  <a:srgbClr val="1726FF"/>
                </a:solidFill>
                <a:latin typeface="Arial Rounded MT Bold"/>
                <a:ea typeface="ＭＳ Ｐゴシック" charset="0"/>
                <a:cs typeface="Arial Rounded MT Bold"/>
              </a:rPr>
              <a:t>winter</a:t>
            </a:r>
          </a:p>
          <a:p>
            <a:r>
              <a:rPr lang="en-US" b="1" dirty="0">
                <a:solidFill>
                  <a:srgbClr val="FF0000"/>
                </a:solidFill>
                <a:latin typeface="Arial Rounded MT Bold"/>
                <a:ea typeface="ＭＳ Ｐゴシック" charset="0"/>
                <a:cs typeface="Arial Rounded MT Bold"/>
              </a:rPr>
              <a:t>Phoenix </a:t>
            </a:r>
            <a:r>
              <a:rPr lang="en-US" dirty="0">
                <a:latin typeface="Arial Rounded MT Bold"/>
                <a:ea typeface="ＭＳ Ｐゴシック" charset="0"/>
                <a:cs typeface="Arial Rounded MT Bold"/>
              </a:rPr>
              <a:t>is warmer than </a:t>
            </a:r>
            <a:r>
              <a:rPr lang="en-US" b="1" dirty="0">
                <a:solidFill>
                  <a:srgbClr val="1726FF"/>
                </a:solidFill>
                <a:latin typeface="Arial Rounded MT Bold"/>
                <a:ea typeface="ＭＳ Ｐゴシック" charset="0"/>
                <a:cs typeface="Arial Rounded MT Bold"/>
              </a:rPr>
              <a:t>Fargo</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0" y="152400"/>
            <a:ext cx="9144000" cy="762000"/>
          </a:xfrm>
        </p:spPr>
        <p:txBody>
          <a:bodyPr/>
          <a:lstStyle/>
          <a:p>
            <a:pPr>
              <a:defRPr/>
            </a:pPr>
            <a:r>
              <a:rPr lang="en-US" sz="7200" dirty="0">
                <a:latin typeface="Arial Rounded MT Bold"/>
                <a:ea typeface="ＭＳ Ｐゴシック" charset="0"/>
                <a:cs typeface="Arial Rounded MT Bold"/>
              </a:rPr>
              <a:t>Heat Budgets</a:t>
            </a:r>
          </a:p>
        </p:txBody>
      </p:sp>
      <p:grpSp>
        <p:nvGrpSpPr>
          <p:cNvPr id="22530" name="Group 39"/>
          <p:cNvGrpSpPr>
            <a:grpSpLocks/>
          </p:cNvGrpSpPr>
          <p:nvPr/>
        </p:nvGrpSpPr>
        <p:grpSpPr bwMode="auto">
          <a:xfrm>
            <a:off x="685800" y="1295400"/>
            <a:ext cx="7620000" cy="5257800"/>
            <a:chOff x="76200" y="1600200"/>
            <a:chExt cx="7620000" cy="5257800"/>
          </a:xfrm>
        </p:grpSpPr>
        <p:pic>
          <p:nvPicPr>
            <p:cNvPr id="2253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600200"/>
              <a:ext cx="1427163" cy="1189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2532" name="Group 25"/>
            <p:cNvGrpSpPr>
              <a:grpSpLocks/>
            </p:cNvGrpSpPr>
            <p:nvPr/>
          </p:nvGrpSpPr>
          <p:grpSpPr bwMode="auto">
            <a:xfrm>
              <a:off x="1752600" y="3272971"/>
              <a:ext cx="3962400" cy="3585029"/>
              <a:chOff x="2743200" y="3962400"/>
              <a:chExt cx="3200400" cy="2895600"/>
            </a:xfrm>
          </p:grpSpPr>
          <p:sp>
            <p:nvSpPr>
              <p:cNvPr id="24" name="Rectangle 23"/>
              <p:cNvSpPr/>
              <p:nvPr/>
            </p:nvSpPr>
            <p:spPr bwMode="auto">
              <a:xfrm>
                <a:off x="2743200" y="3962767"/>
                <a:ext cx="3200400" cy="2895233"/>
              </a:xfrm>
              <a:prstGeom prst="rect">
                <a:avLst/>
              </a:prstGeom>
              <a:gradFill flip="none" rotWithShape="1">
                <a:gsLst>
                  <a:gs pos="0">
                    <a:srgbClr val="0F0F40"/>
                  </a:gs>
                  <a:gs pos="100000">
                    <a:srgbClr val="12FFFF"/>
                  </a:gs>
                </a:gsLst>
                <a:lin ang="5580000" scaled="0"/>
                <a:tileRect/>
              </a:gradFill>
              <a:ln w="9525" cap="flat" cmpd="sng" algn="ctr">
                <a:solidFill>
                  <a:schemeClr val="accent1">
                    <a:lumMod val="40000"/>
                    <a:lumOff val="60000"/>
                  </a:schemeClr>
                </a:solidFill>
                <a:prstDash val="solid"/>
                <a:round/>
                <a:headEnd type="none" w="med" len="med"/>
                <a:tailEnd type="none" w="med" len="med"/>
              </a:ln>
              <a:effectLst/>
            </p:spPr>
            <p:txBody>
              <a:bodyPr/>
              <a:lstStyle/>
              <a:p>
                <a:pPr eaLnBrk="0" hangingPunct="0">
                  <a:defRPr/>
                </a:pPr>
                <a:endParaRPr lang="en-US">
                  <a:ea typeface="ＭＳ Ｐゴシック" charset="-128"/>
                  <a:cs typeface="ＭＳ Ｐゴシック" charset="-128"/>
                </a:endParaRPr>
              </a:p>
            </p:txBody>
          </p:sp>
          <p:sp>
            <p:nvSpPr>
              <p:cNvPr id="22542" name="Rectangle 24"/>
              <p:cNvSpPr>
                <a:spLocks noChangeArrowheads="1"/>
              </p:cNvSpPr>
              <p:nvPr/>
            </p:nvSpPr>
            <p:spPr bwMode="auto">
              <a:xfrm>
                <a:off x="2743200" y="6400800"/>
                <a:ext cx="3200400" cy="457200"/>
              </a:xfrm>
              <a:prstGeom prst="rect">
                <a:avLst/>
              </a:prstGeom>
              <a:gradFill rotWithShape="1">
                <a:gsLst>
                  <a:gs pos="0">
                    <a:srgbClr val="008000"/>
                  </a:gs>
                  <a:gs pos="73000">
                    <a:srgbClr val="4F2F0B"/>
                  </a:gs>
                  <a:gs pos="100000">
                    <a:srgbClr val="4F2F0B"/>
                  </a:gs>
                </a:gsLst>
                <a:lin ang="5400000"/>
              </a:gradFill>
              <a:ln w="9525">
                <a:solidFill>
                  <a:schemeClr val="tx1"/>
                </a:solidFill>
                <a:round/>
                <a:headEnd/>
                <a:tailEnd/>
              </a:ln>
            </p:spPr>
            <p:txBody>
              <a:bodyPr/>
              <a:lstStyle/>
              <a:p>
                <a:pPr eaLnBrk="0" hangingPunct="0"/>
                <a:endParaRPr lang="en-US"/>
              </a:p>
            </p:txBody>
          </p:sp>
        </p:grpSp>
        <p:cxnSp>
          <p:nvCxnSpPr>
            <p:cNvPr id="28" name="Straight Arrow Connector 27"/>
            <p:cNvCxnSpPr/>
            <p:nvPr/>
          </p:nvCxnSpPr>
          <p:spPr bwMode="auto">
            <a:xfrm rot="16200000" flipH="1">
              <a:off x="1028700" y="4229100"/>
              <a:ext cx="3429000" cy="609600"/>
            </a:xfrm>
            <a:prstGeom prst="straightConnector1">
              <a:avLst/>
            </a:prstGeom>
            <a:solidFill>
              <a:schemeClr val="accent1"/>
            </a:solidFill>
            <a:ln w="76200" cap="flat" cmpd="sng" algn="ctr">
              <a:solidFill>
                <a:srgbClr val="FFFF00"/>
              </a:solidFill>
              <a:prstDash val="solid"/>
              <a:round/>
              <a:headEnd type="none" w="med" len="med"/>
              <a:tailEnd type="arrow" w="med" len="med"/>
            </a:ln>
            <a:effectLst>
              <a:glow rad="101600">
                <a:srgbClr val="FF0000">
                  <a:alpha val="75000"/>
                </a:srgbClr>
              </a:glow>
              <a:outerShdw blurRad="234950" dist="38100" dir="2700000" algn="tl" rotWithShape="0">
                <a:srgbClr val="000000">
                  <a:alpha val="43000"/>
                </a:srgbClr>
              </a:outerShdw>
              <a:softEdge rad="12700"/>
            </a:effectLst>
          </p:spPr>
        </p:cxnSp>
        <p:cxnSp>
          <p:nvCxnSpPr>
            <p:cNvPr id="29" name="Straight Arrow Connector 28"/>
            <p:cNvCxnSpPr/>
            <p:nvPr/>
          </p:nvCxnSpPr>
          <p:spPr bwMode="auto">
            <a:xfrm rot="5400000" flipH="1" flipV="1">
              <a:off x="3048000" y="4114800"/>
              <a:ext cx="3581400" cy="685800"/>
            </a:xfrm>
            <a:prstGeom prst="straightConnector1">
              <a:avLst/>
            </a:prstGeom>
            <a:solidFill>
              <a:schemeClr val="accent1"/>
            </a:solidFill>
            <a:ln w="76200" cap="flat" cmpd="sng" algn="ctr">
              <a:solidFill>
                <a:srgbClr val="941C00"/>
              </a:solidFill>
              <a:prstDash val="solid"/>
              <a:round/>
              <a:headEnd type="none" w="med" len="med"/>
              <a:tailEnd type="arrow" w="med" len="med"/>
            </a:ln>
            <a:effectLst>
              <a:glow rad="101600">
                <a:srgbClr val="FF0000">
                  <a:alpha val="75000"/>
                </a:srgbClr>
              </a:glow>
              <a:outerShdw blurRad="234950" dist="38100" dir="2700000" algn="tl" rotWithShape="0">
                <a:srgbClr val="000000">
                  <a:alpha val="43000"/>
                </a:srgbClr>
              </a:outerShdw>
              <a:softEdge rad="12700"/>
            </a:effectLst>
          </p:spPr>
        </p:cxnSp>
        <p:cxnSp>
          <p:nvCxnSpPr>
            <p:cNvPr id="32" name="Straight Arrow Connector 31"/>
            <p:cNvCxnSpPr/>
            <p:nvPr/>
          </p:nvCxnSpPr>
          <p:spPr bwMode="auto">
            <a:xfrm>
              <a:off x="685800" y="5105400"/>
              <a:ext cx="1447800" cy="1588"/>
            </a:xfrm>
            <a:prstGeom prst="straightConnector1">
              <a:avLst/>
            </a:prstGeom>
            <a:solidFill>
              <a:schemeClr val="accent1"/>
            </a:solidFill>
            <a:ln w="127000" cap="flat" cmpd="sng" algn="ctr">
              <a:solidFill>
                <a:srgbClr val="1726FF"/>
              </a:solidFill>
              <a:prstDash val="solid"/>
              <a:round/>
              <a:headEnd type="none" w="med" len="med"/>
              <a:tailEnd type="arrow" w="med" len="med"/>
            </a:ln>
            <a:effectLst>
              <a:glow rad="101600">
                <a:srgbClr val="FF0000">
                  <a:alpha val="75000"/>
                </a:srgbClr>
              </a:glow>
              <a:outerShdw blurRad="234950" dist="38100" dir="2700000" algn="tl" rotWithShape="0">
                <a:srgbClr val="000000">
                  <a:alpha val="43000"/>
                </a:srgbClr>
              </a:outerShdw>
              <a:softEdge rad="12700"/>
            </a:effectLst>
          </p:spPr>
        </p:cxnSp>
        <p:cxnSp>
          <p:nvCxnSpPr>
            <p:cNvPr id="34" name="Straight Arrow Connector 33"/>
            <p:cNvCxnSpPr/>
            <p:nvPr/>
          </p:nvCxnSpPr>
          <p:spPr bwMode="auto">
            <a:xfrm>
              <a:off x="5638800" y="5181600"/>
              <a:ext cx="1447800" cy="1588"/>
            </a:xfrm>
            <a:prstGeom prst="straightConnector1">
              <a:avLst/>
            </a:prstGeom>
            <a:solidFill>
              <a:schemeClr val="accent1"/>
            </a:solidFill>
            <a:ln w="127000" cap="flat" cmpd="sng" algn="ctr">
              <a:solidFill>
                <a:srgbClr val="1726FF"/>
              </a:solidFill>
              <a:prstDash val="solid"/>
              <a:round/>
              <a:headEnd type="none" w="med" len="med"/>
              <a:tailEnd type="arrow" w="med" len="med"/>
            </a:ln>
            <a:effectLst>
              <a:glow rad="101600">
                <a:srgbClr val="FF0000">
                  <a:alpha val="75000"/>
                </a:srgbClr>
              </a:glow>
              <a:outerShdw blurRad="234950" dist="38100" dir="2700000" algn="tl" rotWithShape="0">
                <a:srgbClr val="000000">
                  <a:alpha val="43000"/>
                </a:srgbClr>
              </a:outerShdw>
              <a:softEdge rad="12700"/>
            </a:effectLst>
          </p:spPr>
        </p:cxnSp>
        <p:sp>
          <p:nvSpPr>
            <p:cNvPr id="35" name="TextBox 34"/>
            <p:cNvSpPr txBox="1"/>
            <p:nvPr/>
          </p:nvSpPr>
          <p:spPr>
            <a:xfrm>
              <a:off x="76200" y="4191000"/>
              <a:ext cx="1439641" cy="614065"/>
            </a:xfrm>
            <a:prstGeom prst="rect">
              <a:avLst/>
            </a:prstGeom>
            <a:noFill/>
            <a:effectLst>
              <a:glow rad="63500">
                <a:srgbClr val="FF0000">
                  <a:alpha val="75000"/>
                </a:srgbClr>
              </a:glow>
              <a:softEdge rad="25400"/>
            </a:effectLst>
          </p:spPr>
          <p:txBody>
            <a:bodyPr wrap="none">
              <a:prstTxWarp prst="textWave1">
                <a:avLst/>
              </a:prstTxWarp>
              <a:spAutoFit/>
            </a:bodyPr>
            <a:lstStyle/>
            <a:p>
              <a:pPr>
                <a:defRPr/>
              </a:pPr>
              <a:r>
                <a:rPr lang="en-US" sz="3600" b="1" dirty="0">
                  <a:solidFill>
                    <a:srgbClr val="1726FF"/>
                  </a:solidFill>
                  <a:effectLst>
                    <a:glow rad="38100">
                      <a:srgbClr val="FF0000">
                        <a:alpha val="75000"/>
                      </a:srgbClr>
                    </a:glow>
                  </a:effectLst>
                  <a:latin typeface="+mn-lt"/>
                  <a:ea typeface="ＭＳ Ｐゴシック" charset="-128"/>
                  <a:cs typeface="ＭＳ Ｐゴシック" charset="-128"/>
                </a:rPr>
                <a:t>Heat in</a:t>
              </a:r>
            </a:p>
          </p:txBody>
        </p:sp>
        <p:sp>
          <p:nvSpPr>
            <p:cNvPr id="36" name="TextBox 35"/>
            <p:cNvSpPr txBox="1"/>
            <p:nvPr/>
          </p:nvSpPr>
          <p:spPr>
            <a:xfrm>
              <a:off x="6019800" y="4114800"/>
              <a:ext cx="1676400" cy="614065"/>
            </a:xfrm>
            <a:prstGeom prst="rect">
              <a:avLst/>
            </a:prstGeom>
            <a:noFill/>
            <a:effectLst>
              <a:glow rad="63500">
                <a:srgbClr val="FF0000">
                  <a:alpha val="75000"/>
                </a:srgbClr>
              </a:glow>
              <a:softEdge rad="25400"/>
            </a:effectLst>
          </p:spPr>
          <p:txBody>
            <a:bodyPr wrap="none">
              <a:prstTxWarp prst="textWave2">
                <a:avLst/>
              </a:prstTxWarp>
              <a:spAutoFit/>
            </a:bodyPr>
            <a:lstStyle/>
            <a:p>
              <a:pPr>
                <a:defRPr/>
              </a:pPr>
              <a:r>
                <a:rPr lang="en-US" sz="3600" b="1" dirty="0">
                  <a:solidFill>
                    <a:srgbClr val="1726FF"/>
                  </a:solidFill>
                  <a:effectLst>
                    <a:glow rad="38100">
                      <a:srgbClr val="FF0000">
                        <a:alpha val="75000"/>
                      </a:srgbClr>
                    </a:glow>
                  </a:effectLst>
                  <a:latin typeface="+mn-lt"/>
                  <a:ea typeface="ＭＳ Ｐゴシック" charset="-128"/>
                  <a:cs typeface="ＭＳ Ｐゴシック" charset="-128"/>
                </a:rPr>
                <a:t>Heat out</a:t>
              </a:r>
            </a:p>
          </p:txBody>
        </p:sp>
        <p:sp>
          <p:nvSpPr>
            <p:cNvPr id="37" name="TextBox 36"/>
            <p:cNvSpPr txBox="1"/>
            <p:nvPr/>
          </p:nvSpPr>
          <p:spPr>
            <a:xfrm rot="4503619">
              <a:off x="2379354" y="4111017"/>
              <a:ext cx="1439641" cy="614065"/>
            </a:xfrm>
            <a:prstGeom prst="rect">
              <a:avLst/>
            </a:prstGeom>
            <a:noFill/>
            <a:effectLst>
              <a:glow rad="63500">
                <a:srgbClr val="FF0000">
                  <a:alpha val="75000"/>
                </a:srgbClr>
              </a:glow>
              <a:softEdge rad="25400"/>
            </a:effectLst>
          </p:spPr>
          <p:txBody>
            <a:bodyPr wrap="none">
              <a:prstTxWarp prst="textWave1">
                <a:avLst/>
              </a:prstTxWarp>
              <a:spAutoFit/>
            </a:bodyPr>
            <a:lstStyle/>
            <a:p>
              <a:pPr>
                <a:defRPr/>
              </a:pPr>
              <a:r>
                <a:rPr lang="en-US" sz="3600" b="1" dirty="0">
                  <a:solidFill>
                    <a:srgbClr val="FFFF00"/>
                  </a:solidFill>
                  <a:effectLst>
                    <a:glow rad="38100">
                      <a:srgbClr val="FF0000">
                        <a:alpha val="75000"/>
                      </a:srgbClr>
                    </a:glow>
                  </a:effectLst>
                  <a:latin typeface="+mn-lt"/>
                  <a:ea typeface="ＭＳ Ｐゴシック" charset="-128"/>
                  <a:cs typeface="ＭＳ Ｐゴシック" charset="-128"/>
                </a:rPr>
                <a:t>Heat in</a:t>
              </a:r>
            </a:p>
          </p:txBody>
        </p:sp>
        <p:sp>
          <p:nvSpPr>
            <p:cNvPr id="39" name="TextBox 38"/>
            <p:cNvSpPr txBox="1"/>
            <p:nvPr/>
          </p:nvSpPr>
          <p:spPr>
            <a:xfrm rot="16829358">
              <a:off x="3404361" y="5098151"/>
              <a:ext cx="1593731" cy="614065"/>
            </a:xfrm>
            <a:prstGeom prst="rect">
              <a:avLst/>
            </a:prstGeom>
            <a:noFill/>
            <a:effectLst>
              <a:glow rad="63500">
                <a:srgbClr val="FF0000">
                  <a:alpha val="75000"/>
                </a:srgbClr>
              </a:glow>
              <a:softEdge rad="25400"/>
            </a:effectLst>
          </p:spPr>
          <p:txBody>
            <a:bodyPr wrap="none">
              <a:prstTxWarp prst="textWave1">
                <a:avLst/>
              </a:prstTxWarp>
              <a:spAutoFit/>
            </a:bodyPr>
            <a:lstStyle/>
            <a:p>
              <a:pPr>
                <a:defRPr/>
              </a:pPr>
              <a:r>
                <a:rPr lang="en-US" sz="3600" b="1" dirty="0">
                  <a:solidFill>
                    <a:srgbClr val="800000"/>
                  </a:solidFill>
                  <a:effectLst>
                    <a:glow rad="38100">
                      <a:srgbClr val="FF0000">
                        <a:alpha val="75000"/>
                      </a:srgbClr>
                    </a:glow>
                  </a:effectLst>
                  <a:latin typeface="+mn-lt"/>
                  <a:ea typeface="ＭＳ Ｐゴシック" charset="-128"/>
                  <a:cs typeface="ＭＳ Ｐゴシック" charset="-128"/>
                </a:rPr>
                <a:t>Heat out</a:t>
              </a:r>
            </a:p>
          </p:txBody>
        </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New Presentation">
  <a:themeElements>
    <a:clrScheme name="New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ew Presentatio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New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ew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ew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ew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ew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ew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ew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C:\Documents and Settings\denning\Application Data\Microsoft\Templates\New Presentation.pot</Template>
  <TotalTime>11537</TotalTime>
  <Words>1858</Words>
  <Application>Microsoft Macintosh PowerPoint</Application>
  <PresentationFormat>On-screen Show (4:3)</PresentationFormat>
  <Paragraphs>277</Paragraphs>
  <Slides>46</Slides>
  <Notes>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46</vt:i4>
      </vt:variant>
    </vt:vector>
  </HeadingPairs>
  <TitlesOfParts>
    <vt:vector size="57" baseType="lpstr">
      <vt:lpstr>Arial Rounded MT Bold</vt:lpstr>
      <vt:lpstr>Calibri</vt:lpstr>
      <vt:lpstr>Cambria</vt:lpstr>
      <vt:lpstr>Comic Sans MS</vt:lpstr>
      <vt:lpstr>Gill Sans</vt:lpstr>
      <vt:lpstr>ＭＳ Ｐゴシック</vt:lpstr>
      <vt:lpstr>News Gothic MT</vt:lpstr>
      <vt:lpstr>Times New Roman</vt:lpstr>
      <vt:lpstr>Wingdings</vt:lpstr>
      <vt:lpstr>Arial</vt:lpstr>
      <vt:lpstr>New Presentation</vt:lpstr>
      <vt:lpstr>Simple, Serious, and Solvable:  The Three S’s of Climate Change</vt:lpstr>
      <vt:lpstr>PowerPoint Presentation</vt:lpstr>
      <vt:lpstr>PowerPoint Presentation</vt:lpstr>
      <vt:lpstr>PowerPoint Presentation</vt:lpstr>
      <vt:lpstr>Simple, Serious, and Solvable:  The Three S’s of Climate Change</vt:lpstr>
      <vt:lpstr> Simple 2. Serious 3. Solvable</vt:lpstr>
      <vt:lpstr> Simple 2. Serious 3. Solvable</vt:lpstr>
      <vt:lpstr>Ever Wonder Why?</vt:lpstr>
      <vt:lpstr>Heat Budgets</vt:lpstr>
      <vt:lpstr>Dancing Molecules and Heat Rays!</vt:lpstr>
      <vt:lpstr>Dancing Molecules and Heat Rays!</vt:lpstr>
      <vt:lpstr>PowerPoint Presentation</vt:lpstr>
      <vt:lpstr>Common Sense</vt:lpstr>
      <vt:lpstr>Common Myth #1</vt:lpstr>
      <vt:lpstr> Simple 2. Serious 3. Solvable</vt:lpstr>
      <vt:lpstr>How much warmer?</vt:lpstr>
      <vt:lpstr>Where is it 10o F Warmer</vt:lpstr>
      <vt:lpstr>Water Budgets</vt:lpstr>
      <vt:lpstr>Droughts Past &amp; Future</vt:lpstr>
      <vt:lpstr>Warming Promotes Wildfire</vt:lpstr>
      <vt:lpstr>Storm Surge Frequency</vt:lpstr>
      <vt:lpstr>Coastal Flooding</vt:lpstr>
      <vt:lpstr>Hurricane Sandy Floods the NYC Subway</vt:lpstr>
      <vt:lpstr>Billions and Billions Shanghai 1991 and 2012</vt:lpstr>
      <vt:lpstr>Like Moore’s Law</vt:lpstr>
      <vt:lpstr> Simple 2. Serious 3. Solvable</vt:lpstr>
      <vt:lpstr>PowerPoint Presentation</vt:lpstr>
      <vt:lpstr>PowerPoint Presentation</vt:lpstr>
      <vt:lpstr>Price of Solar  PV Cells ($/watt) </vt:lpstr>
      <vt:lpstr>Solar Resources</vt:lpstr>
      <vt:lpstr>Battery Storage</vt:lpstr>
      <vt:lpstr>Costs</vt:lpstr>
      <vt:lpstr>My Grandparents</vt:lpstr>
      <vt:lpstr>My Grandparents’     Generation</vt:lpstr>
      <vt:lpstr>My Parents</vt:lpstr>
      <vt:lpstr>My Parents’     Generation</vt:lpstr>
      <vt:lpstr>Jennifer &amp; Me</vt:lpstr>
      <vt:lpstr>My Generation</vt:lpstr>
      <vt:lpstr>My Kids</vt:lpstr>
      <vt:lpstr>My Kids’     Generation</vt:lpstr>
      <vt:lpstr>Choose Your Future</vt:lpstr>
      <vt:lpstr>Choose Your Future</vt:lpstr>
      <vt:lpstr>For More Info …</vt:lpstr>
      <vt:lpstr>Q&amp;A</vt:lpstr>
      <vt:lpstr>Thank you for attending! and coming soon…</vt:lpstr>
      <vt:lpstr>PowerPoint Presentation</vt:lpstr>
    </vt:vector>
  </TitlesOfParts>
  <Company>Colorado State University</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Oil Reserves</dc:title>
  <dc:creator>denning</dc:creator>
  <cp:lastModifiedBy>Denning,Scott</cp:lastModifiedBy>
  <cp:revision>172</cp:revision>
  <cp:lastPrinted>2017-05-07T21:22:05Z</cp:lastPrinted>
  <dcterms:created xsi:type="dcterms:W3CDTF">2011-10-17T13:51:32Z</dcterms:created>
  <dcterms:modified xsi:type="dcterms:W3CDTF">2017-10-20T15:50:17Z</dcterms:modified>
</cp:coreProperties>
</file>