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421" r:id="rId2"/>
    <p:sldId id="446" r:id="rId3"/>
    <p:sldId id="379" r:id="rId4"/>
    <p:sldId id="449" r:id="rId5"/>
    <p:sldId id="377" r:id="rId6"/>
    <p:sldId id="378" r:id="rId7"/>
    <p:sldId id="324" r:id="rId8"/>
    <p:sldId id="325" r:id="rId9"/>
    <p:sldId id="408" r:id="rId10"/>
    <p:sldId id="478" r:id="rId11"/>
    <p:sldId id="479" r:id="rId12"/>
    <p:sldId id="480" r:id="rId13"/>
    <p:sldId id="465" r:id="rId14"/>
    <p:sldId id="450" r:id="rId15"/>
    <p:sldId id="458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47" r:id="rId27"/>
    <p:sldId id="329" r:id="rId28"/>
    <p:sldId id="319" r:id="rId29"/>
    <p:sldId id="439" r:id="rId30"/>
    <p:sldId id="389" r:id="rId31"/>
    <p:sldId id="481" r:id="rId32"/>
    <p:sldId id="460" r:id="rId33"/>
    <p:sldId id="482" r:id="rId34"/>
    <p:sldId id="459" r:id="rId35"/>
    <p:sldId id="454" r:id="rId36"/>
    <p:sldId id="476" r:id="rId37"/>
    <p:sldId id="477" r:id="rId38"/>
    <p:sldId id="448" r:id="rId39"/>
    <p:sldId id="430" r:id="rId40"/>
    <p:sldId id="431" r:id="rId41"/>
    <p:sldId id="432" r:id="rId42"/>
    <p:sldId id="433" r:id="rId43"/>
    <p:sldId id="434" r:id="rId44"/>
    <p:sldId id="456" r:id="rId45"/>
    <p:sldId id="483" r:id="rId46"/>
    <p:sldId id="484" r:id="rId47"/>
    <p:sldId id="457" r:id="rId48"/>
    <p:sldId id="367" r:id="rId49"/>
    <p:sldId id="453" r:id="rId50"/>
    <p:sldId id="461" r:id="rId51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33CC"/>
    <a:srgbClr val="1726FF"/>
    <a:srgbClr val="941C00"/>
    <a:srgbClr val="4F2F0B"/>
    <a:srgbClr val="0F0F40"/>
    <a:srgbClr val="12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 snapToGrid="0">
      <p:cViewPr>
        <p:scale>
          <a:sx n="100" d="100"/>
          <a:sy n="100" d="100"/>
        </p:scale>
        <p:origin x="1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BF8B43-4440-4541-A027-B221B13EDDFE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5705C0-5145-D74D-91C4-44566AFA1163}" type="slidenum">
              <a:rPr lang="en-US" sz="1300"/>
              <a:pPr/>
              <a:t>41</a:t>
            </a:fld>
            <a:endParaRPr lang="en-US" sz="1300"/>
          </a:p>
        </p:txBody>
      </p:sp>
      <p:sp>
        <p:nvSpPr>
          <p:cNvPr id="53253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823866D-7708-E047-AF0E-5C86B238DC33}" type="slidenum">
              <a:rPr lang="en-US" sz="1300">
                <a:latin typeface="Arial" charset="0"/>
              </a:rPr>
              <a:pPr algn="r" eaLnBrk="1" hangingPunct="1"/>
              <a:t>41</a:t>
            </a:fld>
            <a:endParaRPr lang="en-US" sz="1300">
              <a:latin typeface="Arial" charset="0"/>
            </a:endParaRPr>
          </a:p>
        </p:txBody>
      </p:sp>
      <p:sp>
        <p:nvSpPr>
          <p:cNvPr id="532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4652D9-DA73-6040-93EE-E2B73AFA753B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C52915-FA35-C149-A0C9-86F0CDE73B30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8247A6-52D7-C445-8ADA-6C255EA0376D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9D07F2-A79E-7D42-B3FA-20BCA9B5C139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57349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50" tIns="48175" rIns="96350" bIns="48175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9FD7903-CBA1-704C-8124-44CA5EAA02A6}" type="slidenum">
              <a:rPr lang="en-US" sz="1300">
                <a:latin typeface="Arial" charset="0"/>
              </a:rPr>
              <a:pPr algn="r" eaLnBrk="1" hangingPunct="1"/>
              <a:t>43</a:t>
            </a:fld>
            <a:endParaRPr lang="en-US" sz="1300">
              <a:latin typeface="Arial" charset="0"/>
            </a:endParaRPr>
          </a:p>
        </p:txBody>
      </p:sp>
      <p:sp>
        <p:nvSpPr>
          <p:cNvPr id="573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50" tIns="48175" rIns="96350" bIns="48175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AT606 Fall 2006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C3C2D97-88D6-A84A-8755-C4A16D436CE0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73732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CSU ATS Scott Denning</a:t>
            </a:r>
          </a:p>
        </p:txBody>
      </p:sp>
      <p:sp>
        <p:nvSpPr>
          <p:cNvPr id="604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8C149E0-12E6-7E47-BE32-74CC5FEB2525}" type="slidenum">
              <a:rPr lang="en-US" sz="1300"/>
              <a:pPr/>
              <a:t>48</a:t>
            </a:fld>
            <a:endParaRPr lang="en-US" sz="1300"/>
          </a:p>
        </p:txBody>
      </p:sp>
      <p:sp>
        <p:nvSpPr>
          <p:cNvPr id="604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AEFBF6-9942-AD49-BB78-E0D4130B0833}" type="datetime1">
              <a:rPr lang="en-US" sz="1200"/>
              <a:pPr/>
              <a:t>4/29/17</a:t>
            </a:fld>
            <a:endParaRPr lang="en-US" sz="1200"/>
          </a:p>
        </p:txBody>
      </p:sp>
      <p:sp>
        <p:nvSpPr>
          <p:cNvPr id="4506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4D1C2FC-064C-EE4D-8C6B-E1D9EEA153F8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50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F37C92-2B13-5F4F-A005-6ECFEEF31FA0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5FA0A3E9-5FBD-8045-982D-91AC50BC8712}" type="datetime1">
              <a:rPr lang="en-US">
                <a:latin typeface="Times New Roman" pitchFamily="-1" charset="0"/>
              </a:rPr>
              <a:pPr>
                <a:defRPr/>
              </a:pPr>
              <a:t>4/29/17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491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F15FDF-CC56-C742-8292-F2E626D53754}" type="slidenum">
              <a:rPr lang="en-US">
                <a:latin typeface="Times New Roman" pitchFamily="-1" charset="0"/>
              </a:rPr>
              <a:pPr>
                <a:defRPr/>
              </a:pPr>
              <a:t>25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512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639472-F243-C543-97D4-B897B798EC63}" type="slidenum">
              <a:rPr lang="en-US" sz="1300"/>
              <a:pPr/>
              <a:t>28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29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FB55D-19D5-D047-B1D3-AABBE2F904BE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4915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2BCF889-25D4-4A45-A142-2278D48F8EE0}" type="slidenum">
              <a:rPr lang="en-US" sz="1300"/>
              <a:pPr/>
              <a:t>39</a:t>
            </a:fld>
            <a:endParaRPr lang="en-US" sz="1300"/>
          </a:p>
        </p:txBody>
      </p:sp>
      <p:sp>
        <p:nvSpPr>
          <p:cNvPr id="49157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73621FD-3FBF-7B4F-BD91-594BB79C5094}" type="slidenum">
              <a:rPr lang="en-US" sz="1300">
                <a:latin typeface="Arial" charset="0"/>
              </a:rPr>
              <a:pPr algn="r" eaLnBrk="1" hangingPunct="1"/>
              <a:t>39</a:t>
            </a:fld>
            <a:endParaRPr lang="en-US" sz="1300">
              <a:latin typeface="Arial" charset="0"/>
            </a:endParaRPr>
          </a:p>
        </p:txBody>
      </p:sp>
      <p:sp>
        <p:nvSpPr>
          <p:cNvPr id="491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AT606 Fall 2006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D7F757C-ED3D-D048-A64C-1AC09FF7C195}" type="datetime1">
              <a:rPr lang="en-US" sz="1300"/>
              <a:pPr/>
              <a:t>4/29/17</a:t>
            </a:fld>
            <a:endParaRPr lang="en-US" sz="1300"/>
          </a:p>
        </p:txBody>
      </p:sp>
      <p:sp>
        <p:nvSpPr>
          <p:cNvPr id="51204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1D966-9DDA-554A-8449-C6FB2911C114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51205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45" tIns="48173" rIns="96345" bIns="48173" anchor="b"/>
          <a:lstStyle>
            <a:lvl1pPr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36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3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05501DA-F788-8D40-B1D8-60B3AAB937E5}" type="slidenum">
              <a:rPr lang="en-US" sz="1300">
                <a:latin typeface="Arial" charset="0"/>
              </a:rPr>
              <a:pPr algn="r" eaLnBrk="1" hangingPunct="1"/>
              <a:t>40</a:t>
            </a:fld>
            <a:endParaRPr lang="en-US" sz="1300">
              <a:latin typeface="Arial" charset="0"/>
            </a:endParaRPr>
          </a:p>
        </p:txBody>
      </p:sp>
      <p:sp>
        <p:nvSpPr>
          <p:cNvPr id="512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345" tIns="48173" rIns="96345" bIns="48173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9.emf"/><Relationship Id="rId7" Type="http://schemas.openxmlformats.org/officeDocument/2006/relationships/image" Target="../media/image2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2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1750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330200" y="6396038"/>
            <a:ext cx="8545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Email </a:t>
            </a:r>
            <a:r>
              <a:rPr lang="en-US" dirty="0" err="1">
                <a:solidFill>
                  <a:srgbClr val="FF0000"/>
                </a:solidFill>
              </a:rPr>
              <a:t>Scott.Denning@ColoState.edu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for a copy of this presentation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300"/>
            <a:ext cx="9144000" cy="3098800"/>
          </a:xfrm>
        </p:spPr>
        <p:txBody>
          <a:bodyPr/>
          <a:lstStyle/>
          <a:p>
            <a:pPr>
              <a:defRPr/>
            </a:pPr>
            <a: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  <a:t>Climate Change:</a:t>
            </a:r>
            <a:br>
              <a:rPr lang="en-US" sz="7200" dirty="0" smtClean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 smtClean="0">
                <a:latin typeface="Arial Rounded MT Bold"/>
                <a:ea typeface="ＭＳ Ｐゴシック" charset="0"/>
                <a:cs typeface="Arial Rounded MT Bold"/>
              </a:rPr>
              <a:t>Simple, Serious, Solvable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/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endParaRPr lang="en-US" sz="60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711200" y="4699000"/>
            <a:ext cx="77724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Director of Education</a:t>
            </a:r>
            <a:r>
              <a:rPr lang="en-US" b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, </a:t>
            </a:r>
            <a:r>
              <a:rPr lang="en-US" b="1" smtClean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ESMEI</a:t>
            </a:r>
            <a:endParaRPr lang="en-US" b="1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49" y="2527301"/>
            <a:ext cx="2747355" cy="241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5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169" t="28062" r="30560" b="24927"/>
          <a:stretch/>
        </p:blipFill>
        <p:spPr>
          <a:xfrm rot="5083101">
            <a:off x="289025" y="443323"/>
            <a:ext cx="1100695" cy="8387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96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953970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9 PM surface temperature 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15 °C </a:t>
            </a:r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= </a:t>
            </a:r>
            <a:r>
              <a:rPr lang="en-US" dirty="0">
                <a:solidFill>
                  <a:srgbClr val="FFFF00"/>
                </a:solidFill>
                <a:latin typeface="Arial Rounded MT Bold"/>
                <a:cs typeface="Arial Rounded MT Bold"/>
              </a:rPr>
              <a:t>60 °F </a:t>
            </a:r>
            <a:endParaRPr lang="en-US" dirty="0" smtClean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82" y="0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118" y="3950584"/>
            <a:ext cx="646843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6 AM surface temperature = -</a:t>
            </a:r>
            <a:r>
              <a:rPr lang="en-US" dirty="0">
                <a:solidFill>
                  <a:srgbClr val="3366FF"/>
                </a:solidFill>
                <a:latin typeface="Arial Rounded MT Bold"/>
                <a:cs typeface="Arial Rounded MT Bold"/>
              </a:rPr>
              <a:t>60 °C </a:t>
            </a:r>
            <a:r>
              <a:rPr lang="en-US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= -78 °F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02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99500" y="3892326"/>
            <a:ext cx="645493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6 AM surface temperature = 5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°C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= 40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°F </a:t>
            </a:r>
            <a:endParaRPr lang="en-US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4457184"/>
            <a:ext cx="9143999" cy="2396331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73000">
                <a:srgbClr val="3C0600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886" y="-16844"/>
            <a:ext cx="64293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Spring Night</a:t>
            </a:r>
            <a:b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66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in Colorado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52247" y="2036881"/>
            <a:ext cx="1730467" cy="2929886"/>
            <a:chOff x="6445427" y="2036881"/>
            <a:chExt cx="1730467" cy="2929886"/>
          </a:xfrm>
        </p:grpSpPr>
        <p:sp>
          <p:nvSpPr>
            <p:cNvPr id="4" name="TextBox 3"/>
            <p:cNvSpPr txBox="1"/>
            <p:nvPr/>
          </p:nvSpPr>
          <p:spPr>
            <a:xfrm>
              <a:off x="6445427" y="2036881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y soil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 rot="19081611">
              <a:off x="6577180" y="3175118"/>
              <a:ext cx="1289135" cy="1588734"/>
              <a:chOff x="5546900" y="3642416"/>
              <a:chExt cx="1289135" cy="1588734"/>
            </a:xfrm>
          </p:grpSpPr>
          <p:cxnSp>
            <p:nvCxnSpPr>
              <p:cNvPr id="6" name="Curved Connector 5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9" name="Curved Connector 8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Curved Connector 9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Curved Connector 10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8" name="TextBox 17"/>
            <p:cNvSpPr txBox="1"/>
            <p:nvPr/>
          </p:nvSpPr>
          <p:spPr>
            <a:xfrm>
              <a:off x="6529289" y="4505102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390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22940" y="4457176"/>
            <a:ext cx="1521504" cy="1557615"/>
            <a:chOff x="5522940" y="4457176"/>
            <a:chExt cx="1521504" cy="1557615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08503" y="4457176"/>
              <a:ext cx="35941" cy="1557615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5522940" y="4720771"/>
              <a:ext cx="1424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4 inches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= 10 cm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28814" y="944053"/>
            <a:ext cx="1730467" cy="2732622"/>
            <a:chOff x="0" y="1227620"/>
            <a:chExt cx="1730467" cy="2732622"/>
          </a:xfrm>
        </p:grpSpPr>
        <p:sp>
          <p:nvSpPr>
            <p:cNvPr id="26" name="TextBox 25"/>
            <p:cNvSpPr txBox="1"/>
            <p:nvPr/>
          </p:nvSpPr>
          <p:spPr>
            <a:xfrm>
              <a:off x="0" y="1227620"/>
              <a:ext cx="152267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radiation</a:t>
              </a:r>
              <a:b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</a:b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emitted</a:t>
              </a:r>
            </a:p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by 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8283624">
              <a:off x="131753" y="2168593"/>
              <a:ext cx="1289135" cy="1588734"/>
              <a:chOff x="5546900" y="3642416"/>
              <a:chExt cx="1289135" cy="1588734"/>
            </a:xfrm>
          </p:grpSpPr>
          <p:cxnSp>
            <p:nvCxnSpPr>
              <p:cNvPr id="29" name="Curved Connector 28"/>
              <p:cNvCxnSpPr/>
              <p:nvPr/>
            </p:nvCxnSpPr>
            <p:spPr bwMode="auto">
              <a:xfrm rot="5400000" flipH="1" flipV="1">
                <a:off x="5397101" y="3792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Curved Connector 29"/>
              <p:cNvCxnSpPr/>
              <p:nvPr/>
            </p:nvCxnSpPr>
            <p:spPr bwMode="auto">
              <a:xfrm rot="5400000" flipH="1" flipV="1">
                <a:off x="5549501" y="39446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Curved Connector 30"/>
              <p:cNvCxnSpPr/>
              <p:nvPr/>
            </p:nvCxnSpPr>
            <p:spPr bwMode="auto">
              <a:xfrm rot="5400000" flipH="1" flipV="1">
                <a:off x="5701901" y="40970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Curved Connector 31"/>
              <p:cNvCxnSpPr/>
              <p:nvPr/>
            </p:nvCxnSpPr>
            <p:spPr bwMode="auto">
              <a:xfrm rot="5400000" flipH="1" flipV="1">
                <a:off x="5854301" y="42494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Curved Connector 32"/>
              <p:cNvCxnSpPr/>
              <p:nvPr/>
            </p:nvCxnSpPr>
            <p:spPr bwMode="auto">
              <a:xfrm rot="5400000" flipH="1" flipV="1">
                <a:off x="6006701" y="44018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Curved Connector 33"/>
              <p:cNvCxnSpPr/>
              <p:nvPr/>
            </p:nvCxnSpPr>
            <p:spPr bwMode="auto">
              <a:xfrm rot="5400000" flipH="1" flipV="1">
                <a:off x="6159101" y="4554215"/>
                <a:ext cx="826734" cy="527135"/>
              </a:xfrm>
              <a:prstGeom prst="curvedConnector3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8" name="TextBox 27"/>
            <p:cNvSpPr txBox="1"/>
            <p:nvPr/>
          </p:nvSpPr>
          <p:spPr>
            <a:xfrm>
              <a:off x="83862" y="3498577"/>
              <a:ext cx="16466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340 W m</a:t>
              </a:r>
              <a:r>
                <a:rPr lang="en-US" baseline="30000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-2</a:t>
              </a:r>
              <a:r>
                <a:rPr lang="en-US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9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81"/>
            <a:ext cx="9144000" cy="3077796"/>
          </a:xfrm>
        </p:spPr>
        <p:txBody>
          <a:bodyPr/>
          <a:lstStyle/>
          <a:p>
            <a:r>
              <a:rPr lang="en-US" dirty="0" smtClean="0"/>
              <a:t>The strongest evidence for the</a:t>
            </a:r>
            <a:br>
              <a:rPr lang="en-US" dirty="0" smtClean="0"/>
            </a:br>
            <a:r>
              <a:rPr lang="en-US" dirty="0" smtClean="0"/>
              <a:t>Greenhouse Effect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93252" y="4253501"/>
            <a:ext cx="63071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is that we can </a:t>
            </a:r>
            <a:b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</a:br>
            <a:r>
              <a:rPr lang="en-US" sz="72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survive night!</a:t>
            </a:r>
          </a:p>
        </p:txBody>
      </p:sp>
    </p:spTree>
    <p:extLst>
      <p:ext uri="{BB962C8B-B14F-4D97-AF65-F5344CB8AC3E}">
        <p14:creationId xmlns:p14="http://schemas.microsoft.com/office/powerpoint/2010/main" val="240975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7175" y="1152525"/>
            <a:ext cx="3806825" cy="5705475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52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588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111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11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7863" y="847725"/>
            <a:ext cx="8275637" cy="1133475"/>
          </a:xfrm>
        </p:spPr>
        <p:txBody>
          <a:bodyPr rIns="116994"/>
          <a:lstStyle/>
          <a:p>
            <a:pPr marL="573088" indent="-533400" eaLnBrk="1" hangingPunct="1">
              <a:buFontTx/>
              <a:buNone/>
            </a:pPr>
            <a:r>
              <a:rPr lang="ja-JP" altLang="en-US" dirty="0" smtClean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 smtClean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because 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8474" r="24451" b="46446"/>
          <a:stretch>
            <a:fillRect/>
          </a:stretch>
        </p:blipFill>
        <p:spPr bwMode="auto">
          <a:xfrm>
            <a:off x="990600" y="20574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81000" y="1828800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 smtClean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 smtClean="0">
                  <a:latin typeface="+mn-lt"/>
                  <a:cs typeface="Comic Sans MS" charset="0"/>
                  <a:sym typeface="Comic Sans MS" charset="0"/>
                </a:rPr>
                <a:t>because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946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/>
              <a:t>Cause and Effect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910501" y="1521653"/>
            <a:ext cx="22590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Forcing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Watts per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square 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6571" y="1554234"/>
            <a:ext cx="28929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rial Rounded MT Bold"/>
                <a:cs typeface="Arial Rounded MT Bold"/>
              </a:rPr>
              <a:t>Response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degrees </a:t>
            </a:r>
            <a:b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Celsius or F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42512" y="2312441"/>
            <a:ext cx="179705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467232" y="3507278"/>
            <a:ext cx="8059779" cy="2927839"/>
            <a:chOff x="467232" y="3507278"/>
            <a:chExt cx="8059779" cy="2927839"/>
          </a:xfrm>
        </p:grpSpPr>
        <p:grpSp>
          <p:nvGrpSpPr>
            <p:cNvPr id="15" name="Group 14"/>
            <p:cNvGrpSpPr/>
            <p:nvPr/>
          </p:nvGrpSpPr>
          <p:grpSpPr>
            <a:xfrm>
              <a:off x="467232" y="3507278"/>
              <a:ext cx="8059779" cy="1822113"/>
              <a:chOff x="371390" y="4082397"/>
              <a:chExt cx="8059779" cy="182211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71390" y="4421245"/>
                <a:ext cx="468221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latin typeface="Arial Rounded MT Bold"/>
                    <a:cs typeface="Arial Rounded MT Bold"/>
                  </a:rPr>
                  <a:t>Sensitivity =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91968" y="4082397"/>
                <a:ext cx="31392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Response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76148" y="5073513"/>
                <a:ext cx="244760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smtClean="0">
                    <a:latin typeface="Arial Rounded MT Bold"/>
                    <a:cs typeface="Arial Rounded MT Bold"/>
                  </a:rPr>
                  <a:t>Forcing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5319274" y="5044277"/>
                <a:ext cx="3102910" cy="11982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" name="TextBox 15"/>
            <p:cNvSpPr txBox="1"/>
            <p:nvPr/>
          </p:nvSpPr>
          <p:spPr>
            <a:xfrm>
              <a:off x="1988737" y="5727231"/>
              <a:ext cx="54051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degrees per Watt m</a:t>
              </a:r>
              <a:r>
                <a:rPr lang="en-US" sz="4000" baseline="300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2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Learning from the Past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029200" cy="4267200"/>
          </a:xfrm>
        </p:spPr>
        <p:txBody>
          <a:bodyPr/>
          <a:lstStyle/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Geologic past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(100’s of millions of years)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</a:rPr>
              <a:t>Deglaciation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(18,000 years ago to preindustrial time)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Last Millennium </a:t>
            </a:r>
            <a:r>
              <a:rPr lang="en-US" sz="2400" dirty="0" smtClean="0"/>
              <a:t>analog </a:t>
            </a:r>
            <a:br>
              <a:rPr lang="en-US" sz="2400" dirty="0" smtClean="0"/>
            </a:br>
            <a:r>
              <a:rPr lang="en-US" sz="2400" dirty="0" smtClean="0"/>
              <a:t>(Medieval Warm Period to Little Ice Age)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Modern</a:t>
            </a:r>
            <a:r>
              <a:rPr lang="en-US" sz="2400" dirty="0" smtClean="0"/>
              <a:t> Climate Record</a:t>
            </a:r>
            <a:br>
              <a:rPr lang="en-US" sz="2400" dirty="0" smtClean="0"/>
            </a:br>
            <a:r>
              <a:rPr lang="en-US" sz="2400" dirty="0" smtClean="0"/>
              <a:t>(20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changes)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638800"/>
            <a:ext cx="89527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The further back we go, the less data we have to work with.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Arial Rounded MT Bold"/>
                <a:cs typeface="Arial Rounded MT Bold"/>
              </a:rPr>
              <a:t>Using modern data, we have only brief transients to study.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020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0"/>
              </a:rPr>
              <a:t>Ice Age World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1295400"/>
          </a:xfrm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5967" y="5791200"/>
            <a:ext cx="22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High albedo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Low CO</a:t>
            </a:r>
            <a:r>
              <a:rPr lang="en-US" sz="2800" baseline="-2500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2</a:t>
            </a:r>
            <a:endParaRPr lang="en-US" sz="2800" baseline="-25000" dirty="0">
              <a:solidFill>
                <a:srgbClr val="FFFF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459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5500" dirty="0">
                <a:ea typeface="ＭＳ Ｐゴシック" charset="0"/>
              </a:rPr>
              <a:t>CO</a:t>
            </a:r>
            <a:r>
              <a:rPr lang="en-US" sz="5500" baseline="-25000" dirty="0">
                <a:ea typeface="ＭＳ Ｐゴシック" charset="0"/>
              </a:rPr>
              <a:t>2</a:t>
            </a:r>
            <a:r>
              <a:rPr lang="en-US" sz="5500" dirty="0">
                <a:ea typeface="ＭＳ Ｐゴシック" charset="0"/>
              </a:rPr>
              <a:t> and the Ice Ages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791200" y="2667000"/>
            <a:ext cx="1951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33CC"/>
                </a:solidFill>
                <a:latin typeface="Arial" charset="0"/>
              </a:rPr>
              <a:t>370 ppm in 2000</a:t>
            </a:r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7620000" y="2809875"/>
            <a:ext cx="565150" cy="161925"/>
          </a:xfrm>
          <a:custGeom>
            <a:avLst/>
            <a:gdLst>
              <a:gd name="T0" fmla="*/ 0 w 356"/>
              <a:gd name="T1" fmla="*/ 2147483647 h 102"/>
              <a:gd name="T2" fmla="*/ 2147483647 w 356"/>
              <a:gd name="T3" fmla="*/ 2147483647 h 102"/>
              <a:gd name="T4" fmla="*/ 2147483647 w 356"/>
              <a:gd name="T5" fmla="*/ 2147483647 h 102"/>
              <a:gd name="T6" fmla="*/ 2147483647 w 356"/>
              <a:gd name="T7" fmla="*/ 2147483647 h 102"/>
              <a:gd name="T8" fmla="*/ 2147483647 w 356"/>
              <a:gd name="T9" fmla="*/ 2147483647 h 1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6"/>
              <a:gd name="T16" fmla="*/ 0 h 102"/>
              <a:gd name="T17" fmla="*/ 356 w 356"/>
              <a:gd name="T18" fmla="*/ 102 h 1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6" h="102">
                <a:moveTo>
                  <a:pt x="0" y="18"/>
                </a:moveTo>
                <a:cubicBezTo>
                  <a:pt x="68" y="9"/>
                  <a:pt x="136" y="0"/>
                  <a:pt x="166" y="12"/>
                </a:cubicBezTo>
                <a:cubicBezTo>
                  <a:pt x="196" y="24"/>
                  <a:pt x="158" y="76"/>
                  <a:pt x="178" y="89"/>
                </a:cubicBezTo>
                <a:cubicBezTo>
                  <a:pt x="198" y="102"/>
                  <a:pt x="255" y="91"/>
                  <a:pt x="285" y="89"/>
                </a:cubicBezTo>
                <a:cubicBezTo>
                  <a:pt x="315" y="87"/>
                  <a:pt x="347" y="78"/>
                  <a:pt x="356" y="77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245475" y="2841625"/>
            <a:ext cx="0" cy="1038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14913" y="5221288"/>
            <a:ext cx="3189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Times" charset="0"/>
              </a:rPr>
              <a:t>Vostok (400k yr) Ice Core data (Petit et al, 1999)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4314825" y="2401888"/>
          <a:ext cx="4829175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5" imgW="88480896" imgH="66675000" progId="Excel.Sheet.8">
                  <p:embed/>
                </p:oleObj>
              </mc:Choice>
              <mc:Fallback>
                <p:oleObj name="Worksheet" r:id="rId5" imgW="88480896" imgH="666750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2401888"/>
                        <a:ext cx="4829175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080000" y="3832225"/>
            <a:ext cx="3524250" cy="828675"/>
            <a:chOff x="5080000" y="3832225"/>
            <a:chExt cx="3524250" cy="828675"/>
          </a:xfrm>
        </p:grpSpPr>
        <p:sp>
          <p:nvSpPr>
            <p:cNvPr id="44044" name="Text Box 13"/>
            <p:cNvSpPr txBox="1">
              <a:spLocks noChangeArrowheads="1"/>
            </p:cNvSpPr>
            <p:nvPr/>
          </p:nvSpPr>
          <p:spPr bwMode="auto">
            <a:xfrm>
              <a:off x="5080000" y="383222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5" name="Text Box 14"/>
            <p:cNvSpPr txBox="1">
              <a:spLocks noChangeArrowheads="1"/>
            </p:cNvSpPr>
            <p:nvPr/>
          </p:nvSpPr>
          <p:spPr bwMode="auto">
            <a:xfrm>
              <a:off x="8197850" y="4103688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6" name="Text Box 15"/>
            <p:cNvSpPr txBox="1">
              <a:spLocks noChangeArrowheads="1"/>
            </p:cNvSpPr>
            <p:nvPr/>
          </p:nvSpPr>
          <p:spPr bwMode="auto">
            <a:xfrm>
              <a:off x="7015163" y="4295775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  <p:sp>
          <p:nvSpPr>
            <p:cNvPr id="44047" name="Text Box 16"/>
            <p:cNvSpPr txBox="1">
              <a:spLocks noChangeArrowheads="1"/>
            </p:cNvSpPr>
            <p:nvPr/>
          </p:nvSpPr>
          <p:spPr bwMode="auto">
            <a:xfrm>
              <a:off x="5973763" y="3937000"/>
              <a:ext cx="406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accent2"/>
                  </a:solidFill>
                </a:rPr>
                <a:t>ice</a:t>
              </a:r>
            </a:p>
          </p:txBody>
        </p:sp>
      </p:grpSp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6445250" y="2147888"/>
            <a:ext cx="78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Arial" charset="0"/>
              </a:rPr>
              <a:t>CO</a:t>
            </a:r>
            <a:r>
              <a:rPr lang="en-US" b="1" baseline="-25000">
                <a:latin typeface="Arial" charset="0"/>
              </a:rPr>
              <a:t>2</a:t>
            </a:r>
            <a:endParaRPr lang="en-US" b="1">
              <a:latin typeface="Arial" charset="0"/>
            </a:endParaRPr>
          </a:p>
        </p:txBody>
      </p:sp>
      <p:sp>
        <p:nvSpPr>
          <p:cNvPr id="44042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0" y="995363"/>
            <a:ext cx="4130675" cy="2438400"/>
          </a:xfrm>
          <a:noFill/>
        </p:spPr>
        <p:txBody>
          <a:bodyPr/>
          <a:lstStyle/>
          <a:p>
            <a:r>
              <a:rPr lang="en-US" sz="2400" dirty="0">
                <a:ea typeface="ＭＳ Ｐゴシック" charset="0"/>
              </a:rPr>
              <a:t>Over the past 420,000 years atmospheric CO</a:t>
            </a:r>
            <a:r>
              <a:rPr lang="en-US" sz="2400" baseline="-25000" dirty="0">
                <a:ea typeface="ＭＳ Ｐゴシック" charset="0"/>
              </a:rPr>
              <a:t>2</a:t>
            </a:r>
            <a:r>
              <a:rPr lang="en-US" sz="2400" dirty="0">
                <a:ea typeface="ＭＳ Ｐゴシック" charset="0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between 180 and 280</a:t>
            </a:r>
            <a:r>
              <a:rPr lang="en-US" sz="2400" dirty="0">
                <a:ea typeface="ＭＳ Ｐゴシック" charset="0"/>
              </a:rPr>
              <a:t> ppm, beating in time with the last four glacial cycles</a:t>
            </a:r>
          </a:p>
          <a:p>
            <a:pPr>
              <a:buFontTx/>
              <a:buNone/>
            </a:pPr>
            <a:endParaRPr lang="en-US" dirty="0">
              <a:ea typeface="ＭＳ Ｐゴシック" charset="0"/>
            </a:endParaRPr>
          </a:p>
        </p:txBody>
      </p:sp>
      <p:pic>
        <p:nvPicPr>
          <p:cNvPr id="44043" name="Picture 1033" descr="wsci_02_img02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0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cs typeface="Arial Rounded MT Bold"/>
              </a:rPr>
              <a:t>Simple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868"/>
            <a:ext cx="9144000" cy="5561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68"/>
            <a:ext cx="8839200" cy="762000"/>
          </a:xfrm>
        </p:spPr>
        <p:txBody>
          <a:bodyPr/>
          <a:lstStyle/>
          <a:p>
            <a:r>
              <a:rPr lang="en-US" dirty="0" smtClean="0"/>
              <a:t>Climate Forcing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6396335"/>
            <a:ext cx="49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Source: Hansen and Sato (2011)</a:t>
            </a:r>
          </a:p>
        </p:txBody>
      </p:sp>
    </p:spTree>
    <p:extLst>
      <p:ext uri="{BB962C8B-B14F-4D97-AF65-F5344CB8AC3E}">
        <p14:creationId xmlns:p14="http://schemas.microsoft.com/office/powerpoint/2010/main" val="12612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067800" cy="1612900"/>
          </a:xfrm>
        </p:spPr>
        <p:txBody>
          <a:bodyPr>
            <a:noAutofit/>
          </a:bodyPr>
          <a:lstStyle/>
          <a:p>
            <a:r>
              <a:rPr lang="en-US" sz="6000" b="0" dirty="0">
                <a:ea typeface="ＭＳ Ｐゴシック" charset="0"/>
              </a:rPr>
              <a:t>Reconstructed </a:t>
            </a:r>
            <a:r>
              <a:rPr lang="en-US" sz="6000" b="0" dirty="0" smtClean="0">
                <a:ea typeface="ＭＳ Ｐゴシック" charset="0"/>
              </a:rPr>
              <a:t>Climate Forcing Since 1000 AD</a:t>
            </a:r>
            <a:endParaRPr lang="en-US" sz="6000" b="0" dirty="0">
              <a:ea typeface="ＭＳ Ｐゴシック" charset="0"/>
            </a:endParaRP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619"/>
          <a:stretch/>
        </p:blipFill>
        <p:spPr bwMode="auto">
          <a:xfrm>
            <a:off x="228600" y="1785937"/>
            <a:ext cx="86868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3581400" y="4148137"/>
            <a:ext cx="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581400" y="3919537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endParaRPr lang="en-US" baseline="30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6746" y="3462337"/>
            <a:ext cx="122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Tambora</a:t>
            </a:r>
            <a:endParaRPr lang="en-US" sz="1400" dirty="0" smtClean="0">
              <a:solidFill>
                <a:srgbClr val="3366FF"/>
              </a:solidFill>
              <a:latin typeface="Arial Rounded MT Bold"/>
              <a:cs typeface="Arial Rounded MT Bold"/>
            </a:endParaRPr>
          </a:p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“year w/out</a:t>
            </a:r>
            <a:b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</a:br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a summer”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629400" y="32337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6749075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1816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940474" y="22104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1991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3226" y="3157537"/>
            <a:ext cx="95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Pinatubo</a:t>
            </a:r>
            <a:endParaRPr lang="en-US" sz="14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772400" y="2928937"/>
            <a:ext cx="3810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sm" len="sm"/>
            <a:tailEnd type="arrow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8382000" y="2700337"/>
            <a:ext cx="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3366FF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305800" y="2852737"/>
            <a:ext cx="41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  <a:latin typeface="Arial Rounded MT Bold"/>
                <a:cs typeface="Arial Rounded MT Bold"/>
              </a:rPr>
              <a:t>0.5</a:t>
            </a:r>
            <a:endParaRPr lang="en-US" sz="1200" dirty="0">
              <a:solidFill>
                <a:srgbClr val="3366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026400" y="4483100"/>
            <a:ext cx="965200" cy="119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00" y="5727700"/>
            <a:ext cx="9135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Volcanic particles scatter a lot of sunlight, but not for long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 Rounded MT Bold"/>
                <a:cs typeface="Arial Rounded MT Bold"/>
              </a:rPr>
              <a:t>Solar radiation changes by just a little, over centuries</a:t>
            </a:r>
            <a:endParaRPr lang="en-US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92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The Past 2000 Years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305800" y="3048000"/>
            <a:ext cx="0" cy="213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  <a:effectLst/>
        </p:spPr>
      </p:cxnSp>
      <p:sp>
        <p:nvSpPr>
          <p:cNvPr id="4" name="TextBox 3"/>
          <p:cNvSpPr txBox="1"/>
          <p:nvPr/>
        </p:nvSpPr>
        <p:spPr>
          <a:xfrm rot="16200000">
            <a:off x="7999917" y="3675221"/>
            <a:ext cx="1073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8492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067800" cy="9144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Second Millennium Analog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Cooling from Medieval Warm Period to </a:t>
            </a:r>
            <a:br>
              <a:rPr lang="en-US" dirty="0" smtClean="0"/>
            </a:br>
            <a:r>
              <a:rPr lang="en-US" dirty="0" smtClean="0"/>
              <a:t>Little Ice Age ~ </a:t>
            </a:r>
            <a:r>
              <a:rPr lang="en-US" dirty="0" smtClean="0">
                <a:solidFill>
                  <a:srgbClr val="FF0000"/>
                </a:solidFill>
              </a:rPr>
              <a:t>0.8 °C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Solar forcing ~ </a:t>
            </a:r>
            <a:r>
              <a:rPr lang="en-US" dirty="0" smtClean="0">
                <a:solidFill>
                  <a:srgbClr val="FF0000"/>
                </a:solidFill>
              </a:rPr>
              <a:t>1.0 W 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br>
              <a:rPr lang="en-US" baseline="30000" dirty="0" smtClean="0">
                <a:solidFill>
                  <a:srgbClr val="FF0000"/>
                </a:solidFill>
              </a:rPr>
            </a:br>
            <a:r>
              <a:rPr lang="en-US" dirty="0" smtClean="0"/>
              <a:t>(somewhat complicated </a:t>
            </a:r>
            <a:br>
              <a:rPr lang="en-US" dirty="0" smtClean="0"/>
            </a:br>
            <a:r>
              <a:rPr lang="en-US" dirty="0" smtClean="0"/>
              <a:t>by volcanic forcing)</a:t>
            </a:r>
            <a:r>
              <a:rPr lang="en-US" baseline="300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43" y="762000"/>
            <a:ext cx="3918857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98873"/>
            <a:ext cx="495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/>
                <a:cs typeface="Arial Rounded MT Bold"/>
              </a:rPr>
              <a:t>Total climate sensitivity </a:t>
            </a:r>
            <a:r>
              <a:rPr lang="en-US" dirty="0" smtClean="0">
                <a:latin typeface="Arial Rounded MT Bold"/>
                <a:cs typeface="Arial Rounded MT Bold"/>
              </a:rPr>
              <a:t/>
            </a:r>
            <a:br>
              <a:rPr lang="en-US" dirty="0" smtClean="0">
                <a:latin typeface="Arial Rounded MT Bold"/>
                <a:cs typeface="Arial Rounded MT Bold"/>
              </a:rPr>
            </a:b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0.8 °C per (W m</a:t>
            </a:r>
            <a:r>
              <a:rPr lang="en-US" sz="3600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-2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)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611" y="3493717"/>
            <a:ext cx="4390389" cy="3364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1000" y="6096000"/>
            <a:ext cx="9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1826</a:t>
            </a:r>
          </a:p>
        </p:txBody>
      </p:sp>
    </p:spTree>
    <p:extLst>
      <p:ext uri="{BB962C8B-B14F-4D97-AF65-F5344CB8AC3E}">
        <p14:creationId xmlns:p14="http://schemas.microsoft.com/office/powerpoint/2010/main" val="236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057400"/>
          </a:xfrm>
        </p:spPr>
        <p:txBody>
          <a:bodyPr/>
          <a:lstStyle/>
          <a:p>
            <a:r>
              <a:rPr lang="en-US" dirty="0" smtClean="0"/>
              <a:t>Climate Sensitivity</a:t>
            </a:r>
            <a:br>
              <a:rPr lang="en-US" dirty="0" smtClean="0"/>
            </a:br>
            <a:r>
              <a:rPr lang="en-US" dirty="0" smtClean="0"/>
              <a:t>to enhanced 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153400" cy="3657600"/>
          </a:xfrm>
        </p:spPr>
        <p:txBody>
          <a:bodyPr/>
          <a:lstStyle/>
          <a:p>
            <a:r>
              <a:rPr lang="en-US" dirty="0" smtClean="0"/>
              <a:t>Volcanoes, Last Millennium, Deglaciation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all around </a:t>
            </a:r>
            <a:r>
              <a:rPr lang="en-US" dirty="0" smtClean="0">
                <a:solidFill>
                  <a:srgbClr val="FF0000"/>
                </a:solidFill>
              </a:rPr>
              <a:t>0.8 </a:t>
            </a:r>
            <a:r>
              <a:rPr lang="en-US" dirty="0">
                <a:solidFill>
                  <a:srgbClr val="FF0000"/>
                </a:solidFill>
              </a:rPr>
              <a:t>°C of warming per (W m</a:t>
            </a:r>
            <a:r>
              <a:rPr lang="en-US" baseline="30000" dirty="0">
                <a:solidFill>
                  <a:srgbClr val="FF0000"/>
                </a:solidFill>
              </a:rPr>
              <a:t>-2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Each doubling of 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adds </a:t>
            </a:r>
            <a:r>
              <a:rPr lang="en-US" dirty="0" smtClean="0">
                <a:solidFill>
                  <a:srgbClr val="FF0000"/>
                </a:solidFill>
              </a:rPr>
              <a:t>4 Watts per square meter</a:t>
            </a:r>
          </a:p>
          <a:p>
            <a:r>
              <a:rPr lang="en-US" dirty="0" smtClean="0"/>
              <a:t>So expect about </a:t>
            </a:r>
            <a:br>
              <a:rPr lang="en-US" dirty="0" smtClean="0"/>
            </a:br>
            <a:r>
              <a:rPr lang="en-US" dirty="0" smtClean="0"/>
              <a:t>(4 </a:t>
            </a:r>
            <a:r>
              <a:rPr lang="en-US" dirty="0"/>
              <a:t>W 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r>
              <a:rPr lang="en-US" baseline="30000" dirty="0" smtClean="0"/>
              <a:t> </a:t>
            </a:r>
            <a:r>
              <a:rPr lang="en-US" dirty="0" smtClean="0"/>
              <a:t>x (0.8 </a:t>
            </a:r>
            <a:r>
              <a:rPr lang="en-US" dirty="0"/>
              <a:t>°</a:t>
            </a:r>
            <a:r>
              <a:rPr lang="en-US" dirty="0" smtClean="0"/>
              <a:t>C per (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r>
              <a:rPr lang="en-US" dirty="0" smtClean="0"/>
              <a:t>)) </a:t>
            </a:r>
            <a:r>
              <a:rPr lang="en-US" baseline="30000" dirty="0"/>
              <a:t/>
            </a:r>
            <a:br>
              <a:rPr lang="en-US" baseline="30000" dirty="0"/>
            </a:br>
            <a:r>
              <a:rPr lang="en-US" dirty="0" smtClean="0"/>
              <a:t>= </a:t>
            </a:r>
            <a:r>
              <a:rPr lang="en-US" sz="3600" dirty="0" smtClean="0">
                <a:solidFill>
                  <a:srgbClr val="FF0000"/>
                </a:solidFill>
              </a:rPr>
              <a:t>3 </a:t>
            </a:r>
            <a:r>
              <a:rPr lang="en-US" sz="3600" dirty="0">
                <a:solidFill>
                  <a:srgbClr val="FF0000"/>
                </a:solidFill>
              </a:rPr>
              <a:t>°</a:t>
            </a:r>
            <a:r>
              <a:rPr lang="en-US" sz="3600" dirty="0" smtClean="0">
                <a:solidFill>
                  <a:srgbClr val="FF0000"/>
                </a:solidFill>
              </a:rPr>
              <a:t>C per doubling of CO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02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508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smtClean="0"/>
              <a:t>CO</a:t>
            </a:r>
            <a:r>
              <a:rPr lang="en-US" sz="6000" baseline="-25000" dirty="0" smtClean="0"/>
              <a:t>2</a:t>
            </a:r>
            <a:r>
              <a:rPr lang="en-US" sz="6000" dirty="0" smtClean="0"/>
              <a:t> and the Future</a:t>
            </a:r>
          </a:p>
        </p:txBody>
      </p:sp>
      <p:sp>
        <p:nvSpPr>
          <p:cNvPr id="50180" name="Text Box 1031"/>
          <p:cNvSpPr txBox="1">
            <a:spLocks noChangeArrowheads="1"/>
          </p:cNvSpPr>
          <p:nvPr/>
        </p:nvSpPr>
        <p:spPr bwMode="auto">
          <a:xfrm>
            <a:off x="5014913" y="4395788"/>
            <a:ext cx="3189287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Times" pitchFamily="-1" charset="0"/>
              </a:rPr>
              <a:t>Vostok (400k yr) Ice Core data (Petit et al, 1999)</a:t>
            </a:r>
          </a:p>
        </p:txBody>
      </p:sp>
      <p:graphicFrame>
        <p:nvGraphicFramePr>
          <p:cNvPr id="501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089652"/>
              </p:ext>
            </p:extLst>
          </p:nvPr>
        </p:nvGraphicFramePr>
        <p:xfrm>
          <a:off x="4111625" y="1727200"/>
          <a:ext cx="5032375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Worksheet" r:id="rId5" imgW="7442200" imgH="5575300" progId="Excel.Sheet.8">
                  <p:embed/>
                </p:oleObj>
              </mc:Choice>
              <mc:Fallback>
                <p:oleObj name="Worksheet" r:id="rId5" imgW="7442200" imgH="55753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25" y="1727200"/>
                        <a:ext cx="5032375" cy="3744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1038"/>
          <p:cNvSpPr>
            <a:spLocks noGrp="1" noChangeArrowheads="1"/>
          </p:cNvSpPr>
          <p:nvPr>
            <p:ph type="body" idx="1"/>
          </p:nvPr>
        </p:nvSpPr>
        <p:spPr>
          <a:xfrm>
            <a:off x="0" y="1135063"/>
            <a:ext cx="4130675" cy="5821362"/>
          </a:xfrm>
          <a:noFill/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Over the past 420,000 years atmospheric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varied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between 180 and 280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parts per million, beating in time with the last four glacial cycles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Since the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Industrial Revolution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has risen very rapidly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If </a:t>
            </a:r>
            <a:r>
              <a:rPr lang="en-US" sz="2400" dirty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China &amp; India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develop using 19</a:t>
            </a:r>
            <a:r>
              <a:rPr lang="en-US" sz="2400" baseline="30000" dirty="0">
                <a:ea typeface="ＭＳ Ｐゴシック" pitchFamily="-1" charset="-128"/>
                <a:cs typeface="ＭＳ Ｐゴシック" pitchFamily="-1" charset="-128"/>
              </a:rPr>
              <a:t>th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Century technology, CO</a:t>
            </a:r>
            <a:r>
              <a:rPr lang="en-US" sz="2400" baseline="-25000" dirty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 will reach 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-1" charset="-128"/>
                <a:cs typeface="ＭＳ Ｐゴシック" pitchFamily="-1" charset="-128"/>
              </a:rPr>
              <a:t>1000 ppm </a:t>
            </a:r>
            <a:r>
              <a:rPr lang="en-US" sz="2400" dirty="0">
                <a:ea typeface="ＭＳ Ｐゴシック" pitchFamily="-1" charset="-128"/>
                <a:cs typeface="ＭＳ Ｐゴシック" pitchFamily="-1" charset="-128"/>
              </a:rPr>
              <a:t>in this century</a:t>
            </a:r>
          </a:p>
          <a:p>
            <a:pPr>
              <a:lnSpc>
                <a:spcPct val="90000"/>
              </a:lnSpc>
            </a:pPr>
            <a:endParaRPr lang="en-US" dirty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0182" name="Text Box 1039"/>
          <p:cNvSpPr txBox="1">
            <a:spLocks noChangeArrowheads="1"/>
          </p:cNvSpPr>
          <p:nvPr/>
        </p:nvSpPr>
        <p:spPr bwMode="auto">
          <a:xfrm>
            <a:off x="4948238" y="3822700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3" name="Text Box 1040"/>
          <p:cNvSpPr txBox="1">
            <a:spLocks noChangeArrowheads="1"/>
          </p:cNvSpPr>
          <p:nvPr/>
        </p:nvSpPr>
        <p:spPr bwMode="auto">
          <a:xfrm>
            <a:off x="8266113" y="38528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4" name="Text Box 1041"/>
          <p:cNvSpPr txBox="1">
            <a:spLocks noChangeArrowheads="1"/>
          </p:cNvSpPr>
          <p:nvPr/>
        </p:nvSpPr>
        <p:spPr bwMode="auto">
          <a:xfrm>
            <a:off x="7010400" y="3865563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5" name="Text Box 1042"/>
          <p:cNvSpPr txBox="1">
            <a:spLocks noChangeArrowheads="1"/>
          </p:cNvSpPr>
          <p:nvPr/>
        </p:nvSpPr>
        <p:spPr bwMode="auto">
          <a:xfrm>
            <a:off x="5894388" y="3836988"/>
            <a:ext cx="406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ice</a:t>
            </a:r>
          </a:p>
        </p:txBody>
      </p:sp>
      <p:sp>
        <p:nvSpPr>
          <p:cNvPr id="50186" name="Text Box 1043"/>
          <p:cNvSpPr txBox="1">
            <a:spLocks noChangeArrowheads="1"/>
          </p:cNvSpPr>
          <p:nvPr/>
        </p:nvSpPr>
        <p:spPr bwMode="auto">
          <a:xfrm>
            <a:off x="6351588" y="1304925"/>
            <a:ext cx="785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Arial" pitchFamily="-1" charset="0"/>
              </a:rPr>
              <a:t>CO</a:t>
            </a:r>
            <a:r>
              <a:rPr lang="en-US" b="1" baseline="-25000" dirty="0">
                <a:latin typeface="Arial" pitchFamily="-1" charset="0"/>
              </a:rPr>
              <a:t>2</a:t>
            </a:r>
            <a:endParaRPr lang="en-US" b="1" dirty="0">
              <a:latin typeface="Arial" pitchFamily="-1" charset="0"/>
            </a:endParaRPr>
          </a:p>
        </p:txBody>
      </p:sp>
      <p:sp>
        <p:nvSpPr>
          <p:cNvPr id="50187" name="Text Box 1044"/>
          <p:cNvSpPr txBox="1">
            <a:spLocks noChangeArrowheads="1"/>
          </p:cNvSpPr>
          <p:nvPr/>
        </p:nvSpPr>
        <p:spPr bwMode="auto">
          <a:xfrm>
            <a:off x="5081364" y="1934587"/>
            <a:ext cx="2502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1000 ppm </a:t>
            </a:r>
            <a:r>
              <a:rPr lang="en-US" b="1" dirty="0">
                <a:solidFill>
                  <a:srgbClr val="FF0000"/>
                </a:solidFill>
              </a:rPr>
              <a:t>in 2100</a:t>
            </a:r>
          </a:p>
        </p:txBody>
      </p:sp>
      <p:sp>
        <p:nvSpPr>
          <p:cNvPr id="50188" name="Freeform 1045"/>
          <p:cNvSpPr>
            <a:spLocks/>
          </p:cNvSpPr>
          <p:nvPr/>
        </p:nvSpPr>
        <p:spPr bwMode="auto">
          <a:xfrm flipV="1">
            <a:off x="7473950" y="1914673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89" name="Text Box 20"/>
          <p:cNvSpPr txBox="1">
            <a:spLocks noChangeArrowheads="1"/>
          </p:cNvSpPr>
          <p:nvPr/>
        </p:nvSpPr>
        <p:spPr bwMode="auto">
          <a:xfrm>
            <a:off x="5140325" y="3255387"/>
            <a:ext cx="23481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400 ppm </a:t>
            </a:r>
            <a:r>
              <a:rPr lang="en-US" b="1" dirty="0">
                <a:solidFill>
                  <a:srgbClr val="FF0000"/>
                </a:solidFill>
              </a:rPr>
              <a:t>in </a:t>
            </a:r>
            <a:r>
              <a:rPr lang="en-US" b="1" dirty="0" smtClean="0">
                <a:solidFill>
                  <a:srgbClr val="FF0000"/>
                </a:solidFill>
              </a:rPr>
              <a:t>2014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190" name="Freeform 21"/>
          <p:cNvSpPr>
            <a:spLocks/>
          </p:cNvSpPr>
          <p:nvPr/>
        </p:nvSpPr>
        <p:spPr bwMode="auto">
          <a:xfrm>
            <a:off x="7488238" y="3477989"/>
            <a:ext cx="1279525" cy="212725"/>
          </a:xfrm>
          <a:custGeom>
            <a:avLst/>
            <a:gdLst>
              <a:gd name="T0" fmla="*/ 0 w 806"/>
              <a:gd name="T1" fmla="*/ 0 h 134"/>
              <a:gd name="T2" fmla="*/ 2147483647 w 806"/>
              <a:gd name="T3" fmla="*/ 2147483647 h 134"/>
              <a:gd name="T4" fmla="*/ 2147483647 w 806"/>
              <a:gd name="T5" fmla="*/ 2147483647 h 134"/>
              <a:gd name="T6" fmla="*/ 2147483647 w 806"/>
              <a:gd name="T7" fmla="*/ 2147483647 h 134"/>
              <a:gd name="T8" fmla="*/ 0 60000 65536"/>
              <a:gd name="T9" fmla="*/ 0 60000 65536"/>
              <a:gd name="T10" fmla="*/ 0 60000 65536"/>
              <a:gd name="T11" fmla="*/ 0 60000 65536"/>
              <a:gd name="T12" fmla="*/ 0 w 806"/>
              <a:gd name="T13" fmla="*/ 0 h 134"/>
              <a:gd name="T14" fmla="*/ 806 w 806"/>
              <a:gd name="T15" fmla="*/ 134 h 1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6" h="134">
                <a:moveTo>
                  <a:pt x="0" y="0"/>
                </a:moveTo>
                <a:cubicBezTo>
                  <a:pt x="157" y="4"/>
                  <a:pt x="314" y="8"/>
                  <a:pt x="350" y="24"/>
                </a:cubicBezTo>
                <a:cubicBezTo>
                  <a:pt x="386" y="40"/>
                  <a:pt x="140" y="81"/>
                  <a:pt x="216" y="99"/>
                </a:cubicBezTo>
                <a:cubicBezTo>
                  <a:pt x="292" y="117"/>
                  <a:pt x="708" y="128"/>
                  <a:pt x="806" y="1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24338" y="5494338"/>
            <a:ext cx="4868862" cy="584200"/>
          </a:xfrm>
          <a:prstGeom prst="rect">
            <a:avLst/>
          </a:prstGeom>
          <a:noFill/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You </a:t>
            </a:r>
            <a:r>
              <a:rPr lang="en-US" sz="3200" b="1" i="1" dirty="0" err="1">
                <a:solidFill>
                  <a:schemeClr val="accent2"/>
                </a:solidFill>
                <a:latin typeface="Times New Roman" charset="0"/>
              </a:rPr>
              <a:t>ain’t</a:t>
            </a:r>
            <a:r>
              <a:rPr lang="en-US" sz="3200" b="1" i="1" dirty="0">
                <a:solidFill>
                  <a:schemeClr val="accent2"/>
                </a:solidFill>
                <a:latin typeface="Times New Roman" charset="0"/>
              </a:rPr>
              <a:t> seen nothing yet!</a:t>
            </a:r>
          </a:p>
        </p:txBody>
      </p:sp>
    </p:spTree>
    <p:extLst>
      <p:ext uri="{BB962C8B-B14F-4D97-AF65-F5344CB8AC3E}">
        <p14:creationId xmlns:p14="http://schemas.microsoft.com/office/powerpoint/2010/main" val="32151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Serious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65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r>
              <a:rPr lang="en-US">
                <a:latin typeface="Arial Rounded MT Bold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88900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4125913" y="673100"/>
            <a:ext cx="1227137" cy="615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4122738" y="4762500"/>
            <a:ext cx="1227137" cy="614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4010025" y="2754313"/>
            <a:ext cx="1227138" cy="614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-76200" y="5594350"/>
            <a:ext cx="50276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sym typeface="Times New Roman" charset="0"/>
              </a:rPr>
              <a:t>	Rainfall?    		Agriculture? </a:t>
            </a:r>
            <a:r>
              <a:rPr lang="en-US" dirty="0">
                <a:latin typeface="ＭＳ Ｐゴシック" charset="0"/>
                <a:sym typeface="ＭＳ Ｐゴシック" charset="0"/>
              </a:rPr>
              <a:t/>
            </a:r>
            <a:br>
              <a:rPr lang="en-US" dirty="0">
                <a:latin typeface="ＭＳ Ｐゴシック" charset="0"/>
                <a:sym typeface="ＭＳ Ｐゴシック" charset="0"/>
              </a:rPr>
            </a:br>
            <a:r>
              <a:rPr lang="en-US" i="1" dirty="0">
                <a:cs typeface="Times New Roman" charset="0"/>
                <a:sym typeface="Times New Roman" charset="0"/>
              </a:rPr>
              <a:t>Water </a:t>
            </a:r>
            <a:r>
              <a:rPr lang="en-US" i="1" dirty="0" smtClean="0">
                <a:cs typeface="Times New Roman" charset="0"/>
                <a:sym typeface="Times New Roman" charset="0"/>
              </a:rPr>
              <a:t>demand?            Tourism?</a:t>
            </a:r>
            <a:endParaRPr lang="en-US" i="1" dirty="0">
              <a:cs typeface="Times New Roman" charset="0"/>
              <a:sym typeface="Times New Roman" charset="0"/>
            </a:endParaRPr>
          </a:p>
          <a:p>
            <a:pPr marL="382588" indent="-341313" eaLnBrk="0" hangingPunct="0">
              <a:spcBef>
                <a:spcPts val="813"/>
              </a:spcBef>
            </a:pPr>
            <a:r>
              <a:rPr lang="en-US" i="1" dirty="0">
                <a:cs typeface="Times New Roman" charset="0"/>
                <a:sym typeface="Times New Roman" charset="0"/>
              </a:rPr>
              <a:t>	Mass immigration?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0"/>
          <p:cNvGrpSpPr>
            <a:grpSpLocks/>
          </p:cNvGrpSpPr>
          <p:nvPr/>
        </p:nvGrpSpPr>
        <p:grpSpPr bwMode="auto">
          <a:xfrm>
            <a:off x="152400" y="609600"/>
            <a:ext cx="7940675" cy="4724400"/>
            <a:chOff x="152400" y="609600"/>
            <a:chExt cx="7940675" cy="4724400"/>
          </a:xfrm>
        </p:grpSpPr>
        <p:pic>
          <p:nvPicPr>
            <p:cNvPr id="33805" name="Picture 5" descr="tempsmap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" t="9587" r="13289" b="15314"/>
            <a:stretch>
              <a:fillRect/>
            </a:stretch>
          </p:blipFill>
          <p:spPr bwMode="auto">
            <a:xfrm>
              <a:off x="152400" y="609600"/>
              <a:ext cx="7940675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Rectangle 4"/>
            <p:cNvSpPr>
              <a:spLocks noChangeArrowheads="1"/>
            </p:cNvSpPr>
            <p:nvPr/>
          </p:nvSpPr>
          <p:spPr bwMode="auto">
            <a:xfrm>
              <a:off x="6676942" y="609601"/>
              <a:ext cx="1400258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07" name="Group 8"/>
            <p:cNvGrpSpPr>
              <a:grpSpLocks/>
            </p:cNvGrpSpPr>
            <p:nvPr/>
          </p:nvGrpSpPr>
          <p:grpSpPr bwMode="auto">
            <a:xfrm>
              <a:off x="1981200" y="2819400"/>
              <a:ext cx="2362200" cy="228600"/>
              <a:chOff x="1981200" y="2819400"/>
              <a:chExt cx="2362200" cy="228600"/>
            </a:xfrm>
          </p:grpSpPr>
          <p:sp>
            <p:nvSpPr>
              <p:cNvPr id="33809" name="Oval 5"/>
              <p:cNvSpPr>
                <a:spLocks noChangeArrowheads="1"/>
              </p:cNvSpPr>
              <p:nvPr/>
            </p:nvSpPr>
            <p:spPr bwMode="auto">
              <a:xfrm>
                <a:off x="4191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0" name="Oval 6"/>
              <p:cNvSpPr>
                <a:spLocks noChangeArrowheads="1"/>
              </p:cNvSpPr>
              <p:nvPr/>
            </p:nvSpPr>
            <p:spPr bwMode="auto">
              <a:xfrm>
                <a:off x="2286000" y="28194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3811" name="Oval 7"/>
              <p:cNvSpPr>
                <a:spLocks noChangeArrowheads="1"/>
              </p:cNvSpPr>
              <p:nvPr/>
            </p:nvSpPr>
            <p:spPr bwMode="auto">
              <a:xfrm>
                <a:off x="1981200" y="2895600"/>
                <a:ext cx="152400" cy="152400"/>
              </a:xfrm>
              <a:prstGeom prst="ellipse">
                <a:avLst/>
              </a:prstGeom>
              <a:solidFill>
                <a:srgbClr val="660066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33808" name="Rectangle 19"/>
            <p:cNvSpPr>
              <a:spLocks noChangeArrowheads="1"/>
            </p:cNvSpPr>
            <p:nvPr/>
          </p:nvSpPr>
          <p:spPr bwMode="auto">
            <a:xfrm>
              <a:off x="6781800" y="3124201"/>
              <a:ext cx="990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4800" i="1" dirty="0">
                <a:ea typeface="ＭＳ Ｐゴシック" charset="0"/>
              </a:rPr>
              <a:t>Where </a:t>
            </a:r>
            <a:r>
              <a:rPr lang="en-US" sz="4800" dirty="0">
                <a:ea typeface="ＭＳ Ｐゴシック" charset="0"/>
              </a:rPr>
              <a:t>is it 10°F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6096000" y="3581400"/>
            <a:ext cx="29718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Amarillo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Grand Junction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 </a:t>
            </a: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Tucson</a:t>
            </a:r>
          </a:p>
          <a:p>
            <a:pPr>
              <a:buFontTx/>
              <a:buNone/>
            </a:pP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Mississippi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600200" y="2971800"/>
            <a:ext cx="2743200" cy="914400"/>
            <a:chOff x="1600200" y="2971800"/>
            <a:chExt cx="2743200" cy="914400"/>
          </a:xfrm>
        </p:grpSpPr>
        <p:sp>
          <p:nvSpPr>
            <p:cNvPr id="33799" name="Oval 10"/>
            <p:cNvSpPr>
              <a:spLocks noChangeArrowheads="1"/>
            </p:cNvSpPr>
            <p:nvPr/>
          </p:nvSpPr>
          <p:spPr bwMode="auto">
            <a:xfrm>
              <a:off x="41910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0" name="Oval 11"/>
            <p:cNvSpPr>
              <a:spLocks noChangeArrowheads="1"/>
            </p:cNvSpPr>
            <p:nvPr/>
          </p:nvSpPr>
          <p:spPr bwMode="auto">
            <a:xfrm>
              <a:off x="2590800" y="35814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3801" name="Oval 12"/>
            <p:cNvSpPr>
              <a:spLocks noChangeArrowheads="1"/>
            </p:cNvSpPr>
            <p:nvPr/>
          </p:nvSpPr>
          <p:spPr bwMode="auto">
            <a:xfrm>
              <a:off x="1600200" y="3733800"/>
              <a:ext cx="152400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2171700" y="3162300"/>
              <a:ext cx="631918" cy="2509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1501682" y="3254282"/>
              <a:ext cx="730436" cy="273236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3886994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4838" y="5638800"/>
            <a:ext cx="38147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FF0000"/>
                </a:solidFill>
              </a:rPr>
              <a:t>Water? 	Crops?    </a:t>
            </a:r>
            <a:br>
              <a:rPr lang="en-US" sz="2800" b="1" i="1">
                <a:solidFill>
                  <a:srgbClr val="FF0000"/>
                </a:solidFill>
              </a:rPr>
            </a:br>
            <a:r>
              <a:rPr lang="en-US" sz="2800" b="1" i="1">
                <a:solidFill>
                  <a:srgbClr val="FF0000"/>
                </a:solidFill>
              </a:rPr>
              <a:t>Real Estate?     Health?</a:t>
            </a:r>
          </a:p>
        </p:txBody>
      </p:sp>
      <p:sp>
        <p:nvSpPr>
          <p:cNvPr id="33798" name="TextBox 23"/>
          <p:cNvSpPr txBox="1">
            <a:spLocks noChangeArrowheads="1"/>
          </p:cNvSpPr>
          <p:nvPr/>
        </p:nvSpPr>
        <p:spPr bwMode="auto">
          <a:xfrm>
            <a:off x="2616200" y="762000"/>
            <a:ext cx="33757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“</a:t>
            </a:r>
            <a:r>
              <a:rPr lang="en-US" altLang="ja-JP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on average?</a:t>
            </a:r>
            <a:r>
              <a:rPr lang="ja-JP" altLang="en-US" sz="3600" b="1">
                <a:solidFill>
                  <a:schemeClr val="accent2"/>
                </a:solidFill>
                <a:latin typeface="Arial Rounded MT Bold"/>
                <a:cs typeface="Arial Rounded MT Bold"/>
              </a:rPr>
              <a:t>”</a:t>
            </a:r>
            <a:endParaRPr lang="en-US" sz="3600" b="1">
              <a:solidFill>
                <a:schemeClr val="accent2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574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On the Edge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121400" y="855663"/>
            <a:ext cx="3022600" cy="600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Much of </a:t>
            </a:r>
            <a:r>
              <a:rPr lang="en-US" dirty="0" smtClean="0">
                <a:latin typeface="Arial Rounded MT Bold"/>
                <a:cs typeface="Arial Rounded MT Bold"/>
              </a:rPr>
              <a:t>our region </a:t>
            </a:r>
            <a:r>
              <a:rPr lang="en-US" dirty="0">
                <a:latin typeface="Arial Rounded MT Bold"/>
                <a:cs typeface="Arial Rounded MT Bold"/>
              </a:rPr>
              <a:t>already receives only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  <a:endParaRPr lang="en-US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to support 5.1 million </a:t>
            </a:r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people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61722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7" b="13458"/>
          <a:stretch>
            <a:fillRect/>
          </a:stretch>
        </p:blipFill>
        <p:spPr bwMode="auto">
          <a:xfrm>
            <a:off x="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447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Weather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Clima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te</a:t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sz="48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s the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9144000" cy="4114800"/>
          </a:xfrm>
        </p:spPr>
        <p:txBody>
          <a:bodyPr/>
          <a:lstStyle/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weather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>
              <a:spcAft>
                <a:spcPts val="3600"/>
              </a:spcAft>
            </a:pPr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Wait five minutes!</a:t>
            </a:r>
          </a:p>
          <a:p>
            <a:r>
              <a:rPr lang="en-US" sz="4800">
                <a:latin typeface="Arial Rounded MT Bold"/>
                <a:ea typeface="ＭＳ Ｐゴシック" charset="0"/>
                <a:cs typeface="Arial Rounded MT Bold"/>
              </a:rPr>
              <a:t>If you don</a:t>
            </a:r>
            <a:r>
              <a:rPr lang="ja-JP" altLang="en-US" sz="48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t like the </a:t>
            </a:r>
            <a:r>
              <a:rPr lang="en-US" altLang="ja-JP" sz="48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climate</a:t>
            </a:r>
            <a:r>
              <a:rPr lang="en-US" altLang="ja-JP" sz="480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sz="4400" i="1">
                <a:latin typeface="Arial Rounded MT Bold"/>
                <a:ea typeface="ＭＳ Ｐゴシック" charset="0"/>
                <a:cs typeface="Arial Rounded MT Bold"/>
              </a:rPr>
              <a:t>  Move!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ＭＳ Ｐゴシック" charset="0"/>
              </a:rPr>
              <a:t>Snowpack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Budgets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6502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467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48100" y="2654300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1300" y="2806700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  <a:endParaRPr lang="en-US" sz="60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 smtClean="0">
                <a:latin typeface="Arial Rounded MT Bold"/>
                <a:cs typeface="Arial Rounded MT Bold"/>
              </a:rPr>
              <a:t>running sum </a:t>
            </a:r>
            <a:r>
              <a:rPr lang="en-US" sz="4800" dirty="0" smtClean="0">
                <a:latin typeface="Arial Rounded MT Bold"/>
                <a:cs typeface="Arial Rounded MT Bold"/>
              </a:rPr>
              <a:t/>
            </a:r>
            <a:br>
              <a:rPr lang="en-US" sz="4800" dirty="0" smtClean="0">
                <a:latin typeface="Arial Rounded MT Bold"/>
                <a:cs typeface="Arial Rounded MT Bold"/>
              </a:rPr>
            </a:br>
            <a:r>
              <a:rPr lang="en-US" sz="4800" dirty="0" smtClean="0">
                <a:latin typeface="Arial Rounded MT Bold"/>
                <a:cs typeface="Arial Rounded MT Bold"/>
              </a:rPr>
              <a:t>of water out minus water in</a:t>
            </a:r>
            <a:endParaRPr lang="en-US" sz="48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0300" y="1181100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  <a:endParaRPr lang="en-US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2764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0210_usd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sz="6000" dirty="0" smtClean="0"/>
              <a:t>Droughts Past &amp; Future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" y="1168400"/>
            <a:ext cx="9102103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2603500"/>
            <a:ext cx="1509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Dust Bowl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590" y="4940300"/>
            <a:ext cx="320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Medieval </a:t>
            </a:r>
            <a:r>
              <a:rPr lang="en-US" dirty="0" err="1" smtClean="0">
                <a:solidFill>
                  <a:srgbClr val="FF0000"/>
                </a:solidFill>
              </a:rPr>
              <a:t>Megadroughts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708900" y="3098800"/>
            <a:ext cx="12700" cy="1028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696200" y="2133600"/>
            <a:ext cx="76200" cy="6223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600200" y="4991100"/>
            <a:ext cx="13208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248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5100" y="4305300"/>
            <a:ext cx="66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656%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3800" y="3009900"/>
            <a:ext cx="663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656%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7975"/>
            <a:ext cx="960120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30200"/>
            <a:ext cx="9601200" cy="1168400"/>
          </a:xfrm>
        </p:spPr>
        <p:txBody>
          <a:bodyPr/>
          <a:lstStyle/>
          <a:p>
            <a:pPr>
              <a:defRPr/>
            </a:pPr>
            <a:r>
              <a:rPr lang="en-US" sz="6000" dirty="0" smtClean="0">
                <a:solidFill>
                  <a:srgbClr val="FF0000"/>
                </a:solidFill>
                <a:ea typeface="ＭＳ Ｐゴシック" charset="0"/>
              </a:rPr>
              <a:t>Economic Development</a:t>
            </a: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" y="1244600"/>
            <a:ext cx="8585200" cy="4431983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Urban water use in Colorado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currently about 17% </a:t>
            </a:r>
            <a:r>
              <a:rPr lang="en-US" sz="3600" dirty="0" smtClean="0">
                <a:latin typeface="Arial Rounded MT Bold"/>
                <a:cs typeface="Arial Rounded MT Bold"/>
              </a:rPr>
              <a:t>of total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Colorado projects 60% population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growth by 2050, to 8 million</a:t>
            </a:r>
          </a:p>
          <a:p>
            <a:pPr marL="685800" indent="-685800">
              <a:spcBef>
                <a:spcPts val="1800"/>
              </a:spcBef>
              <a:buFont typeface="Arial"/>
              <a:buChar char="•"/>
            </a:pPr>
            <a:r>
              <a:rPr lang="en-US" sz="3600" dirty="0" smtClean="0">
                <a:latin typeface="Arial Rounded MT Bold"/>
                <a:cs typeface="Arial Rounded MT Bold"/>
              </a:rPr>
              <a:t>Combined with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increased ET</a:t>
            </a:r>
            <a:r>
              <a:rPr lang="en-US" sz="3600" dirty="0" smtClean="0">
                <a:latin typeface="Arial Rounded MT Bold"/>
                <a:cs typeface="Arial Rounded MT Bold"/>
              </a:rPr>
              <a:t>, this will produce tremendous pressure for increased </a:t>
            </a:r>
            <a:r>
              <a:rPr lang="en-US" sz="36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diversion to cities</a:t>
            </a:r>
          </a:p>
        </p:txBody>
      </p:sp>
    </p:spTree>
    <p:extLst>
      <p:ext uri="{BB962C8B-B14F-4D97-AF65-F5344CB8AC3E}">
        <p14:creationId xmlns:p14="http://schemas.microsoft.com/office/powerpoint/2010/main" val="751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3683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1447800"/>
          </a:xfrm>
        </p:spPr>
        <p:txBody>
          <a:bodyPr/>
          <a:lstStyle/>
          <a:p>
            <a:r>
              <a:rPr lang="en-US" dirty="0" smtClean="0"/>
              <a:t>Billions and Billions</a:t>
            </a:r>
            <a:br>
              <a:rPr lang="en-US" dirty="0" smtClean="0"/>
            </a:br>
            <a:r>
              <a:rPr lang="en-US" sz="4800" dirty="0" smtClean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8500" y="1511300"/>
            <a:ext cx="7772400" cy="4572000"/>
          </a:xfrm>
        </p:spPr>
        <p:txBody>
          <a:bodyPr/>
          <a:lstStyle/>
          <a:p>
            <a:r>
              <a:rPr lang="en-US" dirty="0" smtClean="0"/>
              <a:t>Currently 7 billion people on Earth </a:t>
            </a:r>
            <a:br>
              <a:rPr lang="en-US" dirty="0" smtClean="0"/>
            </a:br>
            <a:r>
              <a:rPr lang="en-US" dirty="0" smtClean="0"/>
              <a:t>but only 1 billion use lots of energy</a:t>
            </a:r>
          </a:p>
          <a:p>
            <a:r>
              <a:rPr lang="en-US" dirty="0" smtClean="0"/>
              <a:t>Rapid development to 4 billion </a:t>
            </a:r>
            <a:br>
              <a:rPr lang="en-US" dirty="0" smtClean="0"/>
            </a:br>
            <a:r>
              <a:rPr lang="en-US" dirty="0" smtClean="0"/>
              <a:t>energy users over coming decades</a:t>
            </a:r>
          </a:p>
          <a:p>
            <a:r>
              <a:rPr lang="en-US" dirty="0" smtClean="0"/>
              <a:t>Population growth only 30% but </a:t>
            </a:r>
            <a:br>
              <a:rPr lang="en-US" dirty="0" smtClean="0"/>
            </a:br>
            <a:r>
              <a:rPr lang="en-US" dirty="0" smtClean="0"/>
              <a:t>energy growth 300% by 2100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5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792288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-34925" y="2312988"/>
            <a:ext cx="38068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>
                <a:ea typeface="ＭＳ Ｐゴシック" charset="0"/>
              </a:rPr>
              <a:t>If China and India industrialize with coal, CO</a:t>
            </a:r>
            <a:r>
              <a:rPr lang="en-US" baseline="-25000">
                <a:ea typeface="ＭＳ Ｐゴシック" charset="0"/>
              </a:rPr>
              <a:t>2</a:t>
            </a:r>
            <a:r>
              <a:rPr lang="en-US">
                <a:ea typeface="ＭＳ Ｐゴシック" charset="0"/>
              </a:rPr>
              <a:t> will rise to </a:t>
            </a:r>
            <a:r>
              <a:rPr lang="en-US" b="1">
                <a:solidFill>
                  <a:srgbClr val="FF0000"/>
                </a:solidFill>
                <a:ea typeface="ＭＳ Ｐゴシック" charset="0"/>
              </a:rPr>
              <a:t>5x preindustrial</a:t>
            </a:r>
          </a:p>
          <a:p>
            <a:pPr>
              <a:spcAft>
                <a:spcPts val="1200"/>
              </a:spcAft>
            </a:pPr>
            <a:r>
              <a:rPr lang="en-US">
                <a:ea typeface="ＭＳ Ｐゴシック" charset="0"/>
              </a:rPr>
              <a:t>Extra CO</a:t>
            </a:r>
            <a:r>
              <a:rPr lang="en-US" baseline="-25000">
                <a:ea typeface="ＭＳ Ｐゴシック" charset="0"/>
              </a:rPr>
              <a:t>2</a:t>
            </a:r>
            <a:r>
              <a:rPr lang="en-US">
                <a:ea typeface="ＭＳ Ｐゴシック" charset="0"/>
              </a:rPr>
              <a:t> will last for </a:t>
            </a:r>
            <a:r>
              <a:rPr lang="en-US" b="1">
                <a:solidFill>
                  <a:srgbClr val="FF0000"/>
                </a:solidFill>
                <a:ea typeface="ＭＳ Ｐゴシック" charset="0"/>
              </a:rPr>
              <a:t>millennia </a:t>
            </a:r>
            <a:r>
              <a:rPr lang="en-US">
                <a:solidFill>
                  <a:srgbClr val="FF0000"/>
                </a:solidFill>
                <a:ea typeface="ＭＳ Ｐゴシック" charset="0"/>
              </a:rPr>
              <a:t>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6257925"/>
            <a:ext cx="912316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Arial Rounded MT Bold"/>
                <a:ea typeface="ＭＳ Ｐゴシック" charset="-128"/>
                <a:cs typeface="Arial Rounded MT Bold"/>
              </a:rPr>
              <a:t>The heck with Polar Bears … what would that do to farmers?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3629819" y="2531269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4052094" y="4760119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7313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065838" y="1985963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6686550" y="2611438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6208713" y="5967413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5302250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6335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6323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6329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5565775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5957094" y="4936331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303213" y="0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241300" y="830263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6989763" y="4449763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425478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6146800"/>
          </a:xfrm>
        </p:spPr>
        <p:txBody>
          <a:bodyPr/>
          <a:lstStyle/>
          <a:p>
            <a:pPr>
              <a:defRPr/>
            </a:pPr>
            <a:r>
              <a:rPr lang="en-US" sz="9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  <a:endParaRPr lang="en-US" sz="9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1119188" y="5305425"/>
            <a:ext cx="26289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8130" name="Freeform 3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1" name="Line 4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Text Box 5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48133" name="Rectangle 6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48134" name="Line 7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9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2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Line 13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Freeform 14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Freeform 15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Line 16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Freeform 17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Freeform 18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Freeform 19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Freeform 20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Freeform 21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Freeform 22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Freeform 23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Freeform 24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Line 25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6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4" name="Line 27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5" name="Line 28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Line 29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Freeform 30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Freeform 31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Freeform 32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Freeform 33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1" name="Freeform 34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Line 35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Freeform 36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Freeform 37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Freeform 38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6" name="Freeform 39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7" name="Freeform 40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8" name="Freeform 41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9" name="Freeform 42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0" name="Freeform 43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Freeform 44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2" name="Freeform 45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Freeform 46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4" name="Freeform 47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5" name="Line 48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6" name="Line 49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7" name="Freeform 50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8" name="Freeform 51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9" name="Freeform 52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0" name="Freeform 53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1" name="Freeform 54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2" name="Freeform 55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3" name="Freeform 56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4" name="Freeform 57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5" name="Line 58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6" name="Line 59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87" name="Rectangle 60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48188" name="Rectangle 61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48189" name="Rectangle 62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48190" name="Rectangle 63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48191" name="Rectangle 64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48192" name="Rectangle 65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48193" name="Rectangle 66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48194" name="Freeform 67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5" name="Line 68"/>
          <p:cNvSpPr>
            <a:spLocks noChangeShapeType="1"/>
          </p:cNvSpPr>
          <p:nvPr/>
        </p:nvSpPr>
        <p:spPr bwMode="auto">
          <a:xfrm flipV="1">
            <a:off x="3725863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6" name="Line 69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7" name="Line 70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98" name="Line 72"/>
          <p:cNvSpPr>
            <a:spLocks noChangeShapeType="1"/>
          </p:cNvSpPr>
          <p:nvPr/>
        </p:nvSpPr>
        <p:spPr bwMode="auto">
          <a:xfrm flipV="1">
            <a:off x="3606800" y="3632200"/>
            <a:ext cx="1143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1481" name="Rectangle 73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Historical Emissions</a:t>
            </a:r>
          </a:p>
        </p:txBody>
      </p:sp>
      <p:pic>
        <p:nvPicPr>
          <p:cNvPr id="4820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452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8675"/>
            <a:ext cx="8432800" cy="533400"/>
          </a:xfrm>
        </p:spPr>
        <p:txBody>
          <a:bodyPr/>
          <a:lstStyle/>
          <a:p>
            <a:pPr>
              <a:defRPr/>
            </a:pPr>
            <a:r>
              <a:rPr lang="en-US" sz="4000" i="1" dirty="0">
                <a:latin typeface="Arial Rounded MT Bold"/>
                <a:ea typeface="ＭＳ Ｐゴシック" charset="0"/>
                <a:cs typeface="Arial Rounded MT Bold"/>
              </a:rPr>
              <a:t>Location!   Location!   Location!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88900" y="1587500"/>
            <a:ext cx="8382000" cy="5257800"/>
          </a:xfrm>
        </p:spPr>
        <p:txBody>
          <a:bodyPr/>
          <a:lstStyle/>
          <a:p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Depends on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where you live</a:t>
            </a: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: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Latitude!</a:t>
            </a:r>
          </a:p>
          <a:p>
            <a:pPr lvl="1"/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Altitude (mountains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valley)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What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s upwind (ocean </a:t>
            </a:r>
            <a:r>
              <a:rPr lang="en-US" altLang="ja-JP" dirty="0" err="1">
                <a:latin typeface="Arial Rounded MT Bold"/>
                <a:ea typeface="ＭＳ Ｐゴシック" charset="0"/>
                <a:cs typeface="Arial Rounded MT Bold"/>
              </a:rPr>
              <a:t>vs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 land)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Changes very slowly</a:t>
            </a:r>
          </a:p>
          <a:p>
            <a:pPr>
              <a:spcAft>
                <a:spcPts val="1800"/>
              </a:spcAft>
            </a:pPr>
            <a:r>
              <a:rPr lang="en-US" b="1" dirty="0">
                <a:latin typeface="Arial Rounded MT Bold"/>
                <a:ea typeface="ＭＳ Ｐゴシック" charset="0"/>
                <a:cs typeface="Arial Rounded MT Bold"/>
              </a:rPr>
              <a:t>Very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predictable</a:t>
            </a:r>
          </a:p>
          <a:p>
            <a:pPr>
              <a:spcAft>
                <a:spcPts val="180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We can </a:t>
            </a:r>
            <a:r>
              <a:rPr lang="en-US" i="1" dirty="0">
                <a:latin typeface="Arial Rounded MT Bold"/>
                <a:ea typeface="ＭＳ Ｐゴシック" charset="0"/>
                <a:cs typeface="Arial Rounded MT Bold"/>
              </a:rPr>
              <a:t>predict that Phoenix is warmer than Fargo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for precisely the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same reasons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that we can predict a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warmer future!</a:t>
            </a:r>
          </a:p>
          <a:p>
            <a:pPr>
              <a:buFontTx/>
              <a:buNone/>
            </a:pPr>
            <a:endParaRPr lang="en-US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49300" y="0"/>
            <a:ext cx="7581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Climate is Place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4829" r="1405" b="9447"/>
          <a:stretch>
            <a:fillRect/>
          </a:stretch>
        </p:blipFill>
        <p:spPr bwMode="auto">
          <a:xfrm>
            <a:off x="6134100" y="1409700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572"/>
          <a:stretch>
            <a:fillRect/>
          </a:stretch>
        </p:blipFill>
        <p:spPr bwMode="auto">
          <a:xfrm>
            <a:off x="6134100" y="3289300"/>
            <a:ext cx="2730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6121400" y="4495800"/>
            <a:ext cx="277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FF00"/>
                </a:solidFill>
                <a:latin typeface="Courier" charset="0"/>
                <a:cs typeface="Courier" charset="0"/>
              </a:rPr>
              <a:t>PHOENIX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79" name="Rectangle 5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80" name="Freeform 6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7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AutoShape 8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0183" name="Line 9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10"/>
          <p:cNvSpPr>
            <a:spLocks noChangeAspect="1" noChangeShapeType="1"/>
          </p:cNvSpPr>
          <p:nvPr/>
        </p:nvSpPr>
        <p:spPr bwMode="auto">
          <a:xfrm>
            <a:off x="6019800" y="3648075"/>
            <a:ext cx="1003300" cy="576263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Text Box 11"/>
          <p:cNvSpPr txBox="1">
            <a:spLocks noChangeAspect="1" noChangeArrowheads="1"/>
          </p:cNvSpPr>
          <p:nvPr/>
        </p:nvSpPr>
        <p:spPr bwMode="auto">
          <a:xfrm>
            <a:off x="6589713" y="3057525"/>
            <a:ext cx="1373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Interim Goal</a:t>
            </a:r>
          </a:p>
        </p:txBody>
      </p:sp>
      <p:sp>
        <p:nvSpPr>
          <p:cNvPr id="50186" name="Line 12"/>
          <p:cNvSpPr>
            <a:spLocks noChangeAspect="1" noChangeShapeType="1"/>
          </p:cNvSpPr>
          <p:nvPr/>
        </p:nvSpPr>
        <p:spPr bwMode="auto">
          <a:xfrm flipH="1">
            <a:off x="6215063" y="3254375"/>
            <a:ext cx="384175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Text Box 13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0188" name="Rectangle 14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0189" name="Rectangle 15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0190" name="Text Box 16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0191" name="Text Box 17"/>
          <p:cNvSpPr txBox="1">
            <a:spLocks noChangeAspect="1" noChangeArrowheads="1"/>
          </p:cNvSpPr>
          <p:nvPr/>
        </p:nvSpPr>
        <p:spPr bwMode="auto">
          <a:xfrm>
            <a:off x="4495800" y="2840038"/>
            <a:ext cx="165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Arial" charset="0"/>
              </a:rPr>
              <a:t>Stabilization Triangle</a:t>
            </a:r>
          </a:p>
        </p:txBody>
      </p:sp>
      <p:sp>
        <p:nvSpPr>
          <p:cNvPr id="50192" name="Oval 18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193" name="Line 19"/>
          <p:cNvSpPr>
            <a:spLocks noChangeShapeType="1"/>
          </p:cNvSpPr>
          <p:nvPr/>
        </p:nvSpPr>
        <p:spPr bwMode="auto">
          <a:xfrm flipV="1">
            <a:off x="3746500" y="1498600"/>
            <a:ext cx="2374900" cy="21463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Line 20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Line 21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Line 22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7" name="Line 23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4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Line 25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0" name="Line 26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1" name="Line 27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2" name="Freeform 28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Freeform 29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Line 30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Freeform 31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6" name="Freeform 32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Freeform 33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Freeform 34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Freeform 35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Freeform 36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Freeform 37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Freeform 38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9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Line 40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5" name="Line 41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6" name="Line 42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7" name="Line 43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8" name="Freeform 44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9" name="Freeform 45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0" name="Freeform 46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1" name="Freeform 47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2" name="Freeform 48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3" name="Line 49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4" name="Freeform 50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5" name="Freeform 51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6" name="Freeform 52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7" name="Freeform 53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8" name="Freeform 54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29" name="Freeform 55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Freeform 56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1" name="Freeform 57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2" name="Freeform 58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3" name="Freeform 59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4" name="Freeform 60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Freeform 61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6" name="Line 62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Line 63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8" name="Freeform 64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Freeform 65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0" name="Freeform 66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1" name="Freeform 67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2" name="Freeform 68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3" name="Freeform 69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4" name="Freeform 70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5" name="Freeform 71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6" name="Line 72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7" name="Line 73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8" name="Freeform 74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9" name="Freeform 75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0" name="Freeform 76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1" name="Freeform 77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2" name="Line 78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3" name="Freeform 79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4" name="Freeform 80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5" name="Freeform 81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6" name="Rectangle 82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0257" name="Rectangle 83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0258" name="Rectangle 84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0259" name="Rectangle 85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0260" name="Rectangle 86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0261" name="Rectangle 87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0262" name="Rectangle 88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0263" name="Freeform 89"/>
          <p:cNvSpPr>
            <a:spLocks/>
          </p:cNvSpPr>
          <p:nvPr/>
        </p:nvSpPr>
        <p:spPr bwMode="auto">
          <a:xfrm>
            <a:off x="1128713" y="3635375"/>
            <a:ext cx="2628900" cy="1670050"/>
          </a:xfrm>
          <a:custGeom>
            <a:avLst/>
            <a:gdLst>
              <a:gd name="T0" fmla="*/ 2147483647 w 1656"/>
              <a:gd name="T1" fmla="*/ 2147483647 h 1052"/>
              <a:gd name="T2" fmla="*/ 2147483647 w 1656"/>
              <a:gd name="T3" fmla="*/ 2147483647 h 1052"/>
              <a:gd name="T4" fmla="*/ 2147483647 w 1656"/>
              <a:gd name="T5" fmla="*/ 2147483647 h 1052"/>
              <a:gd name="T6" fmla="*/ 2147483647 w 1656"/>
              <a:gd name="T7" fmla="*/ 2147483647 h 1052"/>
              <a:gd name="T8" fmla="*/ 2147483647 w 1656"/>
              <a:gd name="T9" fmla="*/ 2147483647 h 1052"/>
              <a:gd name="T10" fmla="*/ 2147483647 w 1656"/>
              <a:gd name="T11" fmla="*/ 2147483647 h 1052"/>
              <a:gd name="T12" fmla="*/ 2147483647 w 1656"/>
              <a:gd name="T13" fmla="*/ 2147483647 h 1052"/>
              <a:gd name="T14" fmla="*/ 2147483647 w 1656"/>
              <a:gd name="T15" fmla="*/ 2147483647 h 1052"/>
              <a:gd name="T16" fmla="*/ 2147483647 w 1656"/>
              <a:gd name="T17" fmla="*/ 2147483647 h 1052"/>
              <a:gd name="T18" fmla="*/ 2147483647 w 1656"/>
              <a:gd name="T19" fmla="*/ 2147483647 h 1052"/>
              <a:gd name="T20" fmla="*/ 2147483647 w 1656"/>
              <a:gd name="T21" fmla="*/ 2147483647 h 1052"/>
              <a:gd name="T22" fmla="*/ 2147483647 w 1656"/>
              <a:gd name="T23" fmla="*/ 2147483647 h 1052"/>
              <a:gd name="T24" fmla="*/ 2147483647 w 1656"/>
              <a:gd name="T25" fmla="*/ 2147483647 h 1052"/>
              <a:gd name="T26" fmla="*/ 2147483647 w 1656"/>
              <a:gd name="T27" fmla="*/ 2147483647 h 1052"/>
              <a:gd name="T28" fmla="*/ 2147483647 w 1656"/>
              <a:gd name="T29" fmla="*/ 2147483647 h 1052"/>
              <a:gd name="T30" fmla="*/ 2147483647 w 1656"/>
              <a:gd name="T31" fmla="*/ 2147483647 h 1052"/>
              <a:gd name="T32" fmla="*/ 2147483647 w 1656"/>
              <a:gd name="T33" fmla="*/ 2147483647 h 1052"/>
              <a:gd name="T34" fmla="*/ 2147483647 w 1656"/>
              <a:gd name="T35" fmla="*/ 2147483647 h 1052"/>
              <a:gd name="T36" fmla="*/ 2147483647 w 1656"/>
              <a:gd name="T37" fmla="*/ 2147483647 h 1052"/>
              <a:gd name="T38" fmla="*/ 2147483647 w 1656"/>
              <a:gd name="T39" fmla="*/ 2147483647 h 1052"/>
              <a:gd name="T40" fmla="*/ 2147483647 w 1656"/>
              <a:gd name="T41" fmla="*/ 2147483647 h 1052"/>
              <a:gd name="T42" fmla="*/ 2147483647 w 1656"/>
              <a:gd name="T43" fmla="*/ 2147483647 h 1052"/>
              <a:gd name="T44" fmla="*/ 2147483647 w 1656"/>
              <a:gd name="T45" fmla="*/ 2147483647 h 1052"/>
              <a:gd name="T46" fmla="*/ 2147483647 w 1656"/>
              <a:gd name="T47" fmla="*/ 2147483647 h 1052"/>
              <a:gd name="T48" fmla="*/ 2147483647 w 1656"/>
              <a:gd name="T49" fmla="*/ 2147483647 h 1052"/>
              <a:gd name="T50" fmla="*/ 2147483647 w 1656"/>
              <a:gd name="T51" fmla="*/ 2147483647 h 1052"/>
              <a:gd name="T52" fmla="*/ 2147483647 w 1656"/>
              <a:gd name="T53" fmla="*/ 2147483647 h 1052"/>
              <a:gd name="T54" fmla="*/ 2147483647 w 1656"/>
              <a:gd name="T55" fmla="*/ 2147483647 h 1052"/>
              <a:gd name="T56" fmla="*/ 2147483647 w 1656"/>
              <a:gd name="T57" fmla="*/ 2147483647 h 1052"/>
              <a:gd name="T58" fmla="*/ 2147483647 w 1656"/>
              <a:gd name="T59" fmla="*/ 2147483647 h 1052"/>
              <a:gd name="T60" fmla="*/ 2147483647 w 1656"/>
              <a:gd name="T61" fmla="*/ 2147483647 h 1052"/>
              <a:gd name="T62" fmla="*/ 2147483647 w 1656"/>
              <a:gd name="T63" fmla="*/ 2147483647 h 1052"/>
              <a:gd name="T64" fmla="*/ 2147483647 w 1656"/>
              <a:gd name="T65" fmla="*/ 2147483647 h 1052"/>
              <a:gd name="T66" fmla="*/ 2147483647 w 1656"/>
              <a:gd name="T67" fmla="*/ 2147483647 h 1052"/>
              <a:gd name="T68" fmla="*/ 2147483647 w 1656"/>
              <a:gd name="T69" fmla="*/ 2147483647 h 1052"/>
              <a:gd name="T70" fmla="*/ 2147483647 w 1656"/>
              <a:gd name="T71" fmla="*/ 2147483647 h 1052"/>
              <a:gd name="T72" fmla="*/ 2147483647 w 1656"/>
              <a:gd name="T73" fmla="*/ 2147483647 h 1052"/>
              <a:gd name="T74" fmla="*/ 2147483647 w 1656"/>
              <a:gd name="T75" fmla="*/ 2147483647 h 1052"/>
              <a:gd name="T76" fmla="*/ 2147483647 w 1656"/>
              <a:gd name="T77" fmla="*/ 2147483647 h 1052"/>
              <a:gd name="T78" fmla="*/ 2147483647 w 1656"/>
              <a:gd name="T79" fmla="*/ 2147483647 h 1052"/>
              <a:gd name="T80" fmla="*/ 2147483647 w 1656"/>
              <a:gd name="T81" fmla="*/ 2147483647 h 1052"/>
              <a:gd name="T82" fmla="*/ 2147483647 w 1656"/>
              <a:gd name="T83" fmla="*/ 2147483647 h 1052"/>
              <a:gd name="T84" fmla="*/ 2147483647 w 1656"/>
              <a:gd name="T85" fmla="*/ 2147483647 h 105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6"/>
              <a:gd name="T130" fmla="*/ 0 h 1052"/>
              <a:gd name="T131" fmla="*/ 1656 w 1656"/>
              <a:gd name="T132" fmla="*/ 1052 h 105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6" h="1052">
                <a:moveTo>
                  <a:pt x="0" y="1052"/>
                </a:moveTo>
                <a:cubicBezTo>
                  <a:pt x="12" y="1046"/>
                  <a:pt x="24" y="1040"/>
                  <a:pt x="35" y="1036"/>
                </a:cubicBezTo>
                <a:cubicBezTo>
                  <a:pt x="46" y="1032"/>
                  <a:pt x="58" y="1028"/>
                  <a:pt x="66" y="1027"/>
                </a:cubicBezTo>
                <a:cubicBezTo>
                  <a:pt x="74" y="1026"/>
                  <a:pt x="79" y="1030"/>
                  <a:pt x="86" y="1030"/>
                </a:cubicBezTo>
                <a:cubicBezTo>
                  <a:pt x="93" y="1030"/>
                  <a:pt x="98" y="1034"/>
                  <a:pt x="107" y="1027"/>
                </a:cubicBezTo>
                <a:cubicBezTo>
                  <a:pt x="116" y="1020"/>
                  <a:pt x="131" y="996"/>
                  <a:pt x="138" y="988"/>
                </a:cubicBezTo>
                <a:cubicBezTo>
                  <a:pt x="145" y="980"/>
                  <a:pt x="146" y="982"/>
                  <a:pt x="150" y="979"/>
                </a:cubicBezTo>
                <a:cubicBezTo>
                  <a:pt x="154" y="976"/>
                  <a:pt x="160" y="975"/>
                  <a:pt x="165" y="971"/>
                </a:cubicBezTo>
                <a:cubicBezTo>
                  <a:pt x="170" y="967"/>
                  <a:pt x="173" y="959"/>
                  <a:pt x="180" y="956"/>
                </a:cubicBezTo>
                <a:cubicBezTo>
                  <a:pt x="187" y="953"/>
                  <a:pt x="201" y="954"/>
                  <a:pt x="210" y="952"/>
                </a:cubicBezTo>
                <a:cubicBezTo>
                  <a:pt x="219" y="950"/>
                  <a:pt x="227" y="947"/>
                  <a:pt x="233" y="944"/>
                </a:cubicBezTo>
                <a:cubicBezTo>
                  <a:pt x="239" y="941"/>
                  <a:pt x="244" y="936"/>
                  <a:pt x="249" y="932"/>
                </a:cubicBezTo>
                <a:cubicBezTo>
                  <a:pt x="254" y="928"/>
                  <a:pt x="258" y="926"/>
                  <a:pt x="263" y="922"/>
                </a:cubicBezTo>
                <a:cubicBezTo>
                  <a:pt x="268" y="918"/>
                  <a:pt x="273" y="908"/>
                  <a:pt x="278" y="905"/>
                </a:cubicBezTo>
                <a:cubicBezTo>
                  <a:pt x="283" y="902"/>
                  <a:pt x="288" y="905"/>
                  <a:pt x="294" y="904"/>
                </a:cubicBezTo>
                <a:cubicBezTo>
                  <a:pt x="300" y="903"/>
                  <a:pt x="307" y="902"/>
                  <a:pt x="312" y="901"/>
                </a:cubicBezTo>
                <a:cubicBezTo>
                  <a:pt x="317" y="900"/>
                  <a:pt x="322" y="898"/>
                  <a:pt x="327" y="895"/>
                </a:cubicBezTo>
                <a:cubicBezTo>
                  <a:pt x="332" y="892"/>
                  <a:pt x="339" y="888"/>
                  <a:pt x="345" y="884"/>
                </a:cubicBezTo>
                <a:cubicBezTo>
                  <a:pt x="351" y="880"/>
                  <a:pt x="356" y="877"/>
                  <a:pt x="366" y="868"/>
                </a:cubicBezTo>
                <a:cubicBezTo>
                  <a:pt x="376" y="859"/>
                  <a:pt x="394" y="839"/>
                  <a:pt x="404" y="830"/>
                </a:cubicBezTo>
                <a:cubicBezTo>
                  <a:pt x="414" y="821"/>
                  <a:pt x="418" y="822"/>
                  <a:pt x="426" y="815"/>
                </a:cubicBezTo>
                <a:cubicBezTo>
                  <a:pt x="434" y="808"/>
                  <a:pt x="443" y="795"/>
                  <a:pt x="452" y="788"/>
                </a:cubicBezTo>
                <a:cubicBezTo>
                  <a:pt x="461" y="781"/>
                  <a:pt x="471" y="780"/>
                  <a:pt x="482" y="772"/>
                </a:cubicBezTo>
                <a:cubicBezTo>
                  <a:pt x="493" y="764"/>
                  <a:pt x="506" y="750"/>
                  <a:pt x="516" y="740"/>
                </a:cubicBezTo>
                <a:cubicBezTo>
                  <a:pt x="526" y="730"/>
                  <a:pt x="536" y="722"/>
                  <a:pt x="543" y="712"/>
                </a:cubicBezTo>
                <a:cubicBezTo>
                  <a:pt x="550" y="702"/>
                  <a:pt x="550" y="693"/>
                  <a:pt x="557" y="683"/>
                </a:cubicBezTo>
                <a:cubicBezTo>
                  <a:pt x="564" y="673"/>
                  <a:pt x="578" y="661"/>
                  <a:pt x="587" y="653"/>
                </a:cubicBezTo>
                <a:cubicBezTo>
                  <a:pt x="596" y="645"/>
                  <a:pt x="602" y="643"/>
                  <a:pt x="609" y="635"/>
                </a:cubicBezTo>
                <a:cubicBezTo>
                  <a:pt x="616" y="627"/>
                  <a:pt x="622" y="615"/>
                  <a:pt x="629" y="605"/>
                </a:cubicBezTo>
                <a:cubicBezTo>
                  <a:pt x="636" y="595"/>
                  <a:pt x="645" y="581"/>
                  <a:pt x="651" y="575"/>
                </a:cubicBezTo>
                <a:cubicBezTo>
                  <a:pt x="657" y="569"/>
                  <a:pt x="662" y="572"/>
                  <a:pt x="668" y="571"/>
                </a:cubicBezTo>
                <a:cubicBezTo>
                  <a:pt x="674" y="570"/>
                  <a:pt x="681" y="570"/>
                  <a:pt x="689" y="571"/>
                </a:cubicBezTo>
                <a:cubicBezTo>
                  <a:pt x="697" y="572"/>
                  <a:pt x="710" y="579"/>
                  <a:pt x="717" y="577"/>
                </a:cubicBezTo>
                <a:cubicBezTo>
                  <a:pt x="724" y="575"/>
                  <a:pt x="724" y="564"/>
                  <a:pt x="729" y="557"/>
                </a:cubicBezTo>
                <a:cubicBezTo>
                  <a:pt x="734" y="550"/>
                  <a:pt x="740" y="541"/>
                  <a:pt x="747" y="533"/>
                </a:cubicBezTo>
                <a:cubicBezTo>
                  <a:pt x="754" y="525"/>
                  <a:pt x="766" y="517"/>
                  <a:pt x="774" y="511"/>
                </a:cubicBezTo>
                <a:cubicBezTo>
                  <a:pt x="782" y="505"/>
                  <a:pt x="790" y="503"/>
                  <a:pt x="797" y="496"/>
                </a:cubicBezTo>
                <a:cubicBezTo>
                  <a:pt x="804" y="489"/>
                  <a:pt x="811" y="474"/>
                  <a:pt x="815" y="467"/>
                </a:cubicBezTo>
                <a:cubicBezTo>
                  <a:pt x="819" y="460"/>
                  <a:pt x="820" y="459"/>
                  <a:pt x="824" y="455"/>
                </a:cubicBezTo>
                <a:cubicBezTo>
                  <a:pt x="828" y="451"/>
                  <a:pt x="832" y="444"/>
                  <a:pt x="837" y="443"/>
                </a:cubicBezTo>
                <a:cubicBezTo>
                  <a:pt x="842" y="442"/>
                  <a:pt x="849" y="445"/>
                  <a:pt x="855" y="449"/>
                </a:cubicBezTo>
                <a:cubicBezTo>
                  <a:pt x="861" y="453"/>
                  <a:pt x="869" y="462"/>
                  <a:pt x="876" y="467"/>
                </a:cubicBezTo>
                <a:cubicBezTo>
                  <a:pt x="883" y="472"/>
                  <a:pt x="890" y="479"/>
                  <a:pt x="896" y="482"/>
                </a:cubicBezTo>
                <a:cubicBezTo>
                  <a:pt x="902" y="485"/>
                  <a:pt x="908" y="484"/>
                  <a:pt x="915" y="485"/>
                </a:cubicBezTo>
                <a:cubicBezTo>
                  <a:pt x="922" y="486"/>
                  <a:pt x="933" y="490"/>
                  <a:pt x="939" y="490"/>
                </a:cubicBezTo>
                <a:cubicBezTo>
                  <a:pt x="945" y="490"/>
                  <a:pt x="949" y="491"/>
                  <a:pt x="954" y="488"/>
                </a:cubicBezTo>
                <a:cubicBezTo>
                  <a:pt x="959" y="485"/>
                  <a:pt x="966" y="478"/>
                  <a:pt x="971" y="472"/>
                </a:cubicBezTo>
                <a:cubicBezTo>
                  <a:pt x="976" y="466"/>
                  <a:pt x="980" y="460"/>
                  <a:pt x="984" y="455"/>
                </a:cubicBezTo>
                <a:cubicBezTo>
                  <a:pt x="988" y="450"/>
                  <a:pt x="989" y="447"/>
                  <a:pt x="993" y="443"/>
                </a:cubicBezTo>
                <a:cubicBezTo>
                  <a:pt x="997" y="439"/>
                  <a:pt x="1006" y="434"/>
                  <a:pt x="1011" y="430"/>
                </a:cubicBezTo>
                <a:cubicBezTo>
                  <a:pt x="1016" y="426"/>
                  <a:pt x="1020" y="421"/>
                  <a:pt x="1026" y="416"/>
                </a:cubicBezTo>
                <a:cubicBezTo>
                  <a:pt x="1032" y="411"/>
                  <a:pt x="1040" y="402"/>
                  <a:pt x="1047" y="397"/>
                </a:cubicBezTo>
                <a:cubicBezTo>
                  <a:pt x="1054" y="392"/>
                  <a:pt x="1061" y="389"/>
                  <a:pt x="1067" y="383"/>
                </a:cubicBezTo>
                <a:cubicBezTo>
                  <a:pt x="1073" y="377"/>
                  <a:pt x="1079" y="366"/>
                  <a:pt x="1085" y="359"/>
                </a:cubicBezTo>
                <a:cubicBezTo>
                  <a:pt x="1091" y="352"/>
                  <a:pt x="1098" y="345"/>
                  <a:pt x="1106" y="340"/>
                </a:cubicBezTo>
                <a:cubicBezTo>
                  <a:pt x="1114" y="335"/>
                  <a:pt x="1126" y="330"/>
                  <a:pt x="1134" y="326"/>
                </a:cubicBezTo>
                <a:cubicBezTo>
                  <a:pt x="1142" y="322"/>
                  <a:pt x="1149" y="319"/>
                  <a:pt x="1154" y="316"/>
                </a:cubicBezTo>
                <a:cubicBezTo>
                  <a:pt x="1159" y="313"/>
                  <a:pt x="1161" y="308"/>
                  <a:pt x="1164" y="305"/>
                </a:cubicBezTo>
                <a:cubicBezTo>
                  <a:pt x="1167" y="302"/>
                  <a:pt x="1169" y="298"/>
                  <a:pt x="1173" y="298"/>
                </a:cubicBezTo>
                <a:cubicBezTo>
                  <a:pt x="1177" y="298"/>
                  <a:pt x="1184" y="301"/>
                  <a:pt x="1190" y="304"/>
                </a:cubicBezTo>
                <a:cubicBezTo>
                  <a:pt x="1196" y="307"/>
                  <a:pt x="1204" y="314"/>
                  <a:pt x="1212" y="316"/>
                </a:cubicBezTo>
                <a:cubicBezTo>
                  <a:pt x="1220" y="318"/>
                  <a:pt x="1229" y="317"/>
                  <a:pt x="1238" y="314"/>
                </a:cubicBezTo>
                <a:cubicBezTo>
                  <a:pt x="1247" y="311"/>
                  <a:pt x="1258" y="301"/>
                  <a:pt x="1265" y="296"/>
                </a:cubicBezTo>
                <a:cubicBezTo>
                  <a:pt x="1272" y="291"/>
                  <a:pt x="1278" y="290"/>
                  <a:pt x="1283" y="286"/>
                </a:cubicBezTo>
                <a:cubicBezTo>
                  <a:pt x="1288" y="282"/>
                  <a:pt x="1291" y="280"/>
                  <a:pt x="1296" y="275"/>
                </a:cubicBezTo>
                <a:cubicBezTo>
                  <a:pt x="1301" y="270"/>
                  <a:pt x="1309" y="263"/>
                  <a:pt x="1313" y="257"/>
                </a:cubicBezTo>
                <a:cubicBezTo>
                  <a:pt x="1317" y="251"/>
                  <a:pt x="1319" y="246"/>
                  <a:pt x="1323" y="241"/>
                </a:cubicBezTo>
                <a:cubicBezTo>
                  <a:pt x="1327" y="236"/>
                  <a:pt x="1331" y="230"/>
                  <a:pt x="1335" y="226"/>
                </a:cubicBezTo>
                <a:cubicBezTo>
                  <a:pt x="1339" y="222"/>
                  <a:pt x="1345" y="220"/>
                  <a:pt x="1349" y="217"/>
                </a:cubicBezTo>
                <a:cubicBezTo>
                  <a:pt x="1353" y="214"/>
                  <a:pt x="1355" y="211"/>
                  <a:pt x="1359" y="211"/>
                </a:cubicBezTo>
                <a:cubicBezTo>
                  <a:pt x="1363" y="211"/>
                  <a:pt x="1371" y="214"/>
                  <a:pt x="1376" y="215"/>
                </a:cubicBezTo>
                <a:cubicBezTo>
                  <a:pt x="1381" y="216"/>
                  <a:pt x="1386" y="218"/>
                  <a:pt x="1392" y="218"/>
                </a:cubicBezTo>
                <a:cubicBezTo>
                  <a:pt x="1398" y="218"/>
                  <a:pt x="1407" y="219"/>
                  <a:pt x="1413" y="217"/>
                </a:cubicBezTo>
                <a:cubicBezTo>
                  <a:pt x="1419" y="215"/>
                  <a:pt x="1423" y="209"/>
                  <a:pt x="1427" y="205"/>
                </a:cubicBezTo>
                <a:cubicBezTo>
                  <a:pt x="1431" y="201"/>
                  <a:pt x="1434" y="195"/>
                  <a:pt x="1439" y="191"/>
                </a:cubicBezTo>
                <a:cubicBezTo>
                  <a:pt x="1444" y="187"/>
                  <a:pt x="1450" y="184"/>
                  <a:pt x="1455" y="181"/>
                </a:cubicBezTo>
                <a:cubicBezTo>
                  <a:pt x="1460" y="178"/>
                  <a:pt x="1464" y="175"/>
                  <a:pt x="1470" y="172"/>
                </a:cubicBezTo>
                <a:cubicBezTo>
                  <a:pt x="1476" y="169"/>
                  <a:pt x="1484" y="169"/>
                  <a:pt x="1490" y="163"/>
                </a:cubicBezTo>
                <a:cubicBezTo>
                  <a:pt x="1496" y="157"/>
                  <a:pt x="1503" y="145"/>
                  <a:pt x="1508" y="137"/>
                </a:cubicBezTo>
                <a:cubicBezTo>
                  <a:pt x="1513" y="129"/>
                  <a:pt x="1516" y="121"/>
                  <a:pt x="1520" y="113"/>
                </a:cubicBezTo>
                <a:cubicBezTo>
                  <a:pt x="1524" y="105"/>
                  <a:pt x="1528" y="99"/>
                  <a:pt x="1532" y="91"/>
                </a:cubicBezTo>
                <a:cubicBezTo>
                  <a:pt x="1536" y="83"/>
                  <a:pt x="1542" y="71"/>
                  <a:pt x="1545" y="64"/>
                </a:cubicBezTo>
                <a:cubicBezTo>
                  <a:pt x="1548" y="57"/>
                  <a:pt x="1534" y="60"/>
                  <a:pt x="1551" y="50"/>
                </a:cubicBezTo>
                <a:cubicBezTo>
                  <a:pt x="1568" y="40"/>
                  <a:pt x="1638" y="10"/>
                  <a:pt x="1647" y="5"/>
                </a:cubicBezTo>
                <a:cubicBezTo>
                  <a:pt x="1656" y="0"/>
                  <a:pt x="1615" y="18"/>
                  <a:pt x="1605" y="23"/>
                </a:cubicBezTo>
                <a:cubicBezTo>
                  <a:pt x="1595" y="28"/>
                  <a:pt x="1591" y="32"/>
                  <a:pt x="1584" y="35"/>
                </a:cubicBezTo>
                <a:cubicBezTo>
                  <a:pt x="1577" y="38"/>
                  <a:pt x="1567" y="38"/>
                  <a:pt x="1563" y="38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4" name="Line 90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5" name="Line 91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6" name="Line 92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7" name="AutoShape 93"/>
          <p:cNvSpPr>
            <a:spLocks noChangeArrowheads="1"/>
          </p:cNvSpPr>
          <p:nvPr/>
        </p:nvSpPr>
        <p:spPr bwMode="auto">
          <a:xfrm>
            <a:off x="4445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0268" name="Line 94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3551" name="Rectangle 95"/>
          <p:cNvSpPr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The 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Triangle</a:t>
            </a:r>
            <a:r>
              <a:rPr lang="ja-JP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027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419100" y="4711700"/>
            <a:ext cx="48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1.6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119188" y="5305425"/>
            <a:ext cx="2705100" cy="438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7" name="Rectangle 4"/>
          <p:cNvSpPr>
            <a:spLocks noChangeAspect="1" noChangeArrowheads="1"/>
          </p:cNvSpPr>
          <p:nvPr/>
        </p:nvSpPr>
        <p:spPr bwMode="auto">
          <a:xfrm>
            <a:off x="3736975" y="3638550"/>
            <a:ext cx="2303463" cy="2089150"/>
          </a:xfrm>
          <a:prstGeom prst="rect">
            <a:avLst/>
          </a:pr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228" name="Freeform 5"/>
          <p:cNvSpPr>
            <a:spLocks noChangeAspect="1"/>
          </p:cNvSpPr>
          <p:nvPr/>
        </p:nvSpPr>
        <p:spPr bwMode="auto">
          <a:xfrm>
            <a:off x="1123950" y="3648075"/>
            <a:ext cx="2627313" cy="1676400"/>
          </a:xfrm>
          <a:custGeom>
            <a:avLst/>
            <a:gdLst>
              <a:gd name="T0" fmla="*/ 2147483647 w 1655"/>
              <a:gd name="T1" fmla="*/ 2147483647 h 1056"/>
              <a:gd name="T2" fmla="*/ 2147483647 w 1655"/>
              <a:gd name="T3" fmla="*/ 2147483647 h 1056"/>
              <a:gd name="T4" fmla="*/ 2147483647 w 1655"/>
              <a:gd name="T5" fmla="*/ 2147483647 h 1056"/>
              <a:gd name="T6" fmla="*/ 2147483647 w 1655"/>
              <a:gd name="T7" fmla="*/ 2147483647 h 1056"/>
              <a:gd name="T8" fmla="*/ 2147483647 w 1655"/>
              <a:gd name="T9" fmla="*/ 2147483647 h 1056"/>
              <a:gd name="T10" fmla="*/ 2147483647 w 1655"/>
              <a:gd name="T11" fmla="*/ 2147483647 h 1056"/>
              <a:gd name="T12" fmla="*/ 2147483647 w 1655"/>
              <a:gd name="T13" fmla="*/ 2147483647 h 1056"/>
              <a:gd name="T14" fmla="*/ 2147483647 w 1655"/>
              <a:gd name="T15" fmla="*/ 2147483647 h 1056"/>
              <a:gd name="T16" fmla="*/ 2147483647 w 1655"/>
              <a:gd name="T17" fmla="*/ 2147483647 h 1056"/>
              <a:gd name="T18" fmla="*/ 2147483647 w 1655"/>
              <a:gd name="T19" fmla="*/ 2147483647 h 1056"/>
              <a:gd name="T20" fmla="*/ 2147483647 w 1655"/>
              <a:gd name="T21" fmla="*/ 2147483647 h 1056"/>
              <a:gd name="T22" fmla="*/ 2147483647 w 1655"/>
              <a:gd name="T23" fmla="*/ 2147483647 h 1056"/>
              <a:gd name="T24" fmla="*/ 2147483647 w 1655"/>
              <a:gd name="T25" fmla="*/ 2147483647 h 1056"/>
              <a:gd name="T26" fmla="*/ 2147483647 w 1655"/>
              <a:gd name="T27" fmla="*/ 2147483647 h 1056"/>
              <a:gd name="T28" fmla="*/ 2147483647 w 1655"/>
              <a:gd name="T29" fmla="*/ 2147483647 h 1056"/>
              <a:gd name="T30" fmla="*/ 2147483647 w 1655"/>
              <a:gd name="T31" fmla="*/ 2147483647 h 1056"/>
              <a:gd name="T32" fmla="*/ 2147483647 w 1655"/>
              <a:gd name="T33" fmla="*/ 2147483647 h 1056"/>
              <a:gd name="T34" fmla="*/ 2147483647 w 1655"/>
              <a:gd name="T35" fmla="*/ 2147483647 h 1056"/>
              <a:gd name="T36" fmla="*/ 2147483647 w 1655"/>
              <a:gd name="T37" fmla="*/ 2147483647 h 1056"/>
              <a:gd name="T38" fmla="*/ 2147483647 w 1655"/>
              <a:gd name="T39" fmla="*/ 2147483647 h 1056"/>
              <a:gd name="T40" fmla="*/ 2147483647 w 1655"/>
              <a:gd name="T41" fmla="*/ 2147483647 h 1056"/>
              <a:gd name="T42" fmla="*/ 2147483647 w 1655"/>
              <a:gd name="T43" fmla="*/ 2147483647 h 1056"/>
              <a:gd name="T44" fmla="*/ 2147483647 w 1655"/>
              <a:gd name="T45" fmla="*/ 2147483647 h 1056"/>
              <a:gd name="T46" fmla="*/ 2147483647 w 1655"/>
              <a:gd name="T47" fmla="*/ 2147483647 h 1056"/>
              <a:gd name="T48" fmla="*/ 2147483647 w 1655"/>
              <a:gd name="T49" fmla="*/ 2147483647 h 1056"/>
              <a:gd name="T50" fmla="*/ 2147483647 w 1655"/>
              <a:gd name="T51" fmla="*/ 2147483647 h 1056"/>
              <a:gd name="T52" fmla="*/ 2147483647 w 1655"/>
              <a:gd name="T53" fmla="*/ 2147483647 h 1056"/>
              <a:gd name="T54" fmla="*/ 2147483647 w 1655"/>
              <a:gd name="T55" fmla="*/ 2147483647 h 1056"/>
              <a:gd name="T56" fmla="*/ 2147483647 w 1655"/>
              <a:gd name="T57" fmla="*/ 2147483647 h 1056"/>
              <a:gd name="T58" fmla="*/ 2147483647 w 1655"/>
              <a:gd name="T59" fmla="*/ 2147483647 h 1056"/>
              <a:gd name="T60" fmla="*/ 2147483647 w 1655"/>
              <a:gd name="T61" fmla="*/ 2147483647 h 1056"/>
              <a:gd name="T62" fmla="*/ 2147483647 w 1655"/>
              <a:gd name="T63" fmla="*/ 2147483647 h 1056"/>
              <a:gd name="T64" fmla="*/ 2147483647 w 1655"/>
              <a:gd name="T65" fmla="*/ 0 h 1056"/>
              <a:gd name="T66" fmla="*/ 2147483647 w 1655"/>
              <a:gd name="T67" fmla="*/ 2147483647 h 1056"/>
              <a:gd name="T68" fmla="*/ 2147483647 w 1655"/>
              <a:gd name="T69" fmla="*/ 2147483647 h 1056"/>
              <a:gd name="T70" fmla="*/ 2147483647 w 1655"/>
              <a:gd name="T71" fmla="*/ 2147483647 h 1056"/>
              <a:gd name="T72" fmla="*/ 2147483647 w 1655"/>
              <a:gd name="T73" fmla="*/ 2147483647 h 1056"/>
              <a:gd name="T74" fmla="*/ 0 w 1655"/>
              <a:gd name="T75" fmla="*/ 2147483647 h 1056"/>
              <a:gd name="T76" fmla="*/ 2147483647 w 1655"/>
              <a:gd name="T77" fmla="*/ 2147483647 h 1056"/>
              <a:gd name="T78" fmla="*/ 2147483647 w 1655"/>
              <a:gd name="T79" fmla="*/ 2147483647 h 1056"/>
              <a:gd name="T80" fmla="*/ 2147483647 w 1655"/>
              <a:gd name="T81" fmla="*/ 2147483647 h 1056"/>
              <a:gd name="T82" fmla="*/ 2147483647 w 1655"/>
              <a:gd name="T83" fmla="*/ 2147483647 h 1056"/>
              <a:gd name="T84" fmla="*/ 2147483647 w 1655"/>
              <a:gd name="T85" fmla="*/ 2147483647 h 10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655"/>
              <a:gd name="T130" fmla="*/ 0 h 1056"/>
              <a:gd name="T131" fmla="*/ 1655 w 1655"/>
              <a:gd name="T132" fmla="*/ 1056 h 10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655" h="1056">
                <a:moveTo>
                  <a:pt x="246" y="942"/>
                </a:moveTo>
                <a:lnTo>
                  <a:pt x="294" y="900"/>
                </a:lnTo>
                <a:lnTo>
                  <a:pt x="324" y="894"/>
                </a:lnTo>
                <a:lnTo>
                  <a:pt x="384" y="846"/>
                </a:lnTo>
                <a:lnTo>
                  <a:pt x="471" y="783"/>
                </a:lnTo>
                <a:lnTo>
                  <a:pt x="515" y="744"/>
                </a:lnTo>
                <a:lnTo>
                  <a:pt x="555" y="690"/>
                </a:lnTo>
                <a:lnTo>
                  <a:pt x="615" y="627"/>
                </a:lnTo>
                <a:lnTo>
                  <a:pt x="648" y="582"/>
                </a:lnTo>
                <a:lnTo>
                  <a:pt x="669" y="561"/>
                </a:lnTo>
                <a:lnTo>
                  <a:pt x="690" y="570"/>
                </a:lnTo>
                <a:lnTo>
                  <a:pt x="714" y="570"/>
                </a:lnTo>
                <a:lnTo>
                  <a:pt x="757" y="539"/>
                </a:lnTo>
                <a:lnTo>
                  <a:pt x="771" y="501"/>
                </a:lnTo>
                <a:lnTo>
                  <a:pt x="822" y="468"/>
                </a:lnTo>
                <a:lnTo>
                  <a:pt x="843" y="438"/>
                </a:lnTo>
                <a:lnTo>
                  <a:pt x="884" y="467"/>
                </a:lnTo>
                <a:lnTo>
                  <a:pt x="927" y="480"/>
                </a:lnTo>
                <a:lnTo>
                  <a:pt x="966" y="480"/>
                </a:lnTo>
                <a:lnTo>
                  <a:pt x="1017" y="429"/>
                </a:lnTo>
                <a:lnTo>
                  <a:pt x="1068" y="375"/>
                </a:lnTo>
                <a:lnTo>
                  <a:pt x="1122" y="330"/>
                </a:lnTo>
                <a:lnTo>
                  <a:pt x="1176" y="297"/>
                </a:lnTo>
                <a:lnTo>
                  <a:pt x="1221" y="312"/>
                </a:lnTo>
                <a:lnTo>
                  <a:pt x="1311" y="267"/>
                </a:lnTo>
                <a:lnTo>
                  <a:pt x="1329" y="219"/>
                </a:lnTo>
                <a:lnTo>
                  <a:pt x="1356" y="210"/>
                </a:lnTo>
                <a:lnTo>
                  <a:pt x="1398" y="213"/>
                </a:lnTo>
                <a:lnTo>
                  <a:pt x="1449" y="195"/>
                </a:lnTo>
                <a:lnTo>
                  <a:pt x="1491" y="153"/>
                </a:lnTo>
                <a:lnTo>
                  <a:pt x="1527" y="102"/>
                </a:lnTo>
                <a:lnTo>
                  <a:pt x="1557" y="42"/>
                </a:lnTo>
                <a:lnTo>
                  <a:pt x="1650" y="0"/>
                </a:lnTo>
                <a:lnTo>
                  <a:pt x="1655" y="167"/>
                </a:lnTo>
                <a:lnTo>
                  <a:pt x="1653" y="1056"/>
                </a:lnTo>
                <a:lnTo>
                  <a:pt x="1302" y="1056"/>
                </a:lnTo>
                <a:lnTo>
                  <a:pt x="1068" y="1056"/>
                </a:lnTo>
                <a:lnTo>
                  <a:pt x="0" y="1056"/>
                </a:lnTo>
                <a:lnTo>
                  <a:pt x="57" y="1023"/>
                </a:lnTo>
                <a:lnTo>
                  <a:pt x="105" y="1011"/>
                </a:lnTo>
                <a:lnTo>
                  <a:pt x="141" y="990"/>
                </a:lnTo>
                <a:lnTo>
                  <a:pt x="195" y="951"/>
                </a:lnTo>
                <a:lnTo>
                  <a:pt x="246" y="942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6"/>
          <p:cNvSpPr>
            <a:spLocks noChangeAspect="1" noChangeShapeType="1"/>
          </p:cNvSpPr>
          <p:nvPr/>
        </p:nvSpPr>
        <p:spPr bwMode="auto">
          <a:xfrm>
            <a:off x="2347913" y="3875088"/>
            <a:ext cx="327025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AutoShape 7"/>
          <p:cNvSpPr>
            <a:spLocks noChangeAspect="1" noChangeArrowheads="1"/>
          </p:cNvSpPr>
          <p:nvPr/>
        </p:nvSpPr>
        <p:spPr bwMode="auto">
          <a:xfrm flipH="1">
            <a:off x="3805238" y="1603375"/>
            <a:ext cx="2230437" cy="2017713"/>
          </a:xfrm>
          <a:prstGeom prst="rtTriangle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800">
              <a:latin typeface="Arial" charset="0"/>
            </a:endParaRPr>
          </a:p>
        </p:txBody>
      </p:sp>
      <p:sp>
        <p:nvSpPr>
          <p:cNvPr id="52231" name="Line 8"/>
          <p:cNvSpPr>
            <a:spLocks noChangeAspect="1" noChangeShapeType="1"/>
          </p:cNvSpPr>
          <p:nvPr/>
        </p:nvSpPr>
        <p:spPr bwMode="auto">
          <a:xfrm>
            <a:off x="3762375" y="3652838"/>
            <a:ext cx="2276475" cy="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Text Box 9"/>
          <p:cNvSpPr txBox="1">
            <a:spLocks noChangeAspect="1" noChangeArrowheads="1"/>
          </p:cNvSpPr>
          <p:nvPr/>
        </p:nvSpPr>
        <p:spPr bwMode="auto">
          <a:xfrm>
            <a:off x="1201738" y="1316038"/>
            <a:ext cx="1974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Billions of Tons  Carbon Emitted per Year</a:t>
            </a:r>
          </a:p>
        </p:txBody>
      </p:sp>
      <p:sp>
        <p:nvSpPr>
          <p:cNvPr id="52233" name="Rectangle 10"/>
          <p:cNvSpPr>
            <a:spLocks noChangeAspect="1" noChangeArrowheads="1"/>
          </p:cNvSpPr>
          <p:nvPr/>
        </p:nvSpPr>
        <p:spPr bwMode="auto">
          <a:xfrm rot="-2547904">
            <a:off x="3322638" y="1471613"/>
            <a:ext cx="4598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Current path =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ramp</a:t>
            </a:r>
            <a:r>
              <a:rPr lang="ja-JP" altLang="en-US" sz="1800" b="1">
                <a:latin typeface="Arial" charset="0"/>
              </a:rPr>
              <a:t>”</a:t>
            </a:r>
            <a:endParaRPr lang="en-US" sz="1800" b="1">
              <a:latin typeface="Arial" charset="0"/>
            </a:endParaRPr>
          </a:p>
        </p:txBody>
      </p:sp>
      <p:sp>
        <p:nvSpPr>
          <p:cNvPr id="52234" name="Rectangle 11"/>
          <p:cNvSpPr>
            <a:spLocks noChangeAspect="1" noChangeArrowheads="1"/>
          </p:cNvSpPr>
          <p:nvPr/>
        </p:nvSpPr>
        <p:spPr bwMode="auto">
          <a:xfrm>
            <a:off x="1085850" y="3495675"/>
            <a:ext cx="15716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Historical</a:t>
            </a:r>
          </a:p>
          <a:p>
            <a:pPr algn="ctr"/>
            <a:r>
              <a:rPr lang="en-US" sz="1200" b="1">
                <a:latin typeface="Arial" charset="0"/>
              </a:rPr>
              <a:t> emissions</a:t>
            </a:r>
          </a:p>
        </p:txBody>
      </p:sp>
      <p:sp>
        <p:nvSpPr>
          <p:cNvPr id="52235" name="Text Box 12"/>
          <p:cNvSpPr txBox="1">
            <a:spLocks noChangeAspect="1" noChangeArrowheads="1"/>
          </p:cNvSpPr>
          <p:nvPr/>
        </p:nvSpPr>
        <p:spPr bwMode="auto">
          <a:xfrm>
            <a:off x="3932238" y="3698875"/>
            <a:ext cx="1677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Flat path</a:t>
            </a:r>
          </a:p>
        </p:txBody>
      </p:sp>
      <p:sp>
        <p:nvSpPr>
          <p:cNvPr id="52236" name="Line 13"/>
          <p:cNvSpPr>
            <a:spLocks noChangeShapeType="1"/>
          </p:cNvSpPr>
          <p:nvPr/>
        </p:nvSpPr>
        <p:spPr bwMode="auto">
          <a:xfrm flipV="1">
            <a:off x="3746500" y="533400"/>
            <a:ext cx="3467100" cy="31115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4"/>
          <p:cNvSpPr>
            <a:spLocks noChangeShapeType="1"/>
          </p:cNvSpPr>
          <p:nvPr/>
        </p:nvSpPr>
        <p:spPr bwMode="auto">
          <a:xfrm>
            <a:off x="1052513" y="574040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5"/>
          <p:cNvSpPr>
            <a:spLocks noChangeShapeType="1"/>
          </p:cNvSpPr>
          <p:nvPr/>
        </p:nvSpPr>
        <p:spPr bwMode="auto">
          <a:xfrm>
            <a:off x="1052513" y="3676650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6"/>
          <p:cNvSpPr>
            <a:spLocks noChangeShapeType="1"/>
          </p:cNvSpPr>
          <p:nvPr/>
        </p:nvSpPr>
        <p:spPr bwMode="auto">
          <a:xfrm>
            <a:off x="1052513" y="1603375"/>
            <a:ext cx="6667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7"/>
          <p:cNvSpPr>
            <a:spLocks noChangeShapeType="1"/>
          </p:cNvSpPr>
          <p:nvPr/>
        </p:nvSpPr>
        <p:spPr bwMode="auto">
          <a:xfrm>
            <a:off x="1119188" y="5740400"/>
            <a:ext cx="7362825" cy="15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Line 18"/>
          <p:cNvSpPr>
            <a:spLocks noChangeShapeType="1"/>
          </p:cNvSpPr>
          <p:nvPr/>
        </p:nvSpPr>
        <p:spPr bwMode="auto">
          <a:xfrm flipV="1">
            <a:off x="111918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Line 19"/>
          <p:cNvSpPr>
            <a:spLocks noChangeShapeType="1"/>
          </p:cNvSpPr>
          <p:nvPr/>
        </p:nvSpPr>
        <p:spPr bwMode="auto">
          <a:xfrm flipV="1">
            <a:off x="3421063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Line 20"/>
          <p:cNvSpPr>
            <a:spLocks noChangeShapeType="1"/>
          </p:cNvSpPr>
          <p:nvPr/>
        </p:nvSpPr>
        <p:spPr bwMode="auto">
          <a:xfrm flipV="1">
            <a:off x="5722938" y="5740400"/>
            <a:ext cx="1587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Line 21"/>
          <p:cNvSpPr>
            <a:spLocks noChangeShapeType="1"/>
          </p:cNvSpPr>
          <p:nvPr/>
        </p:nvSpPr>
        <p:spPr bwMode="auto">
          <a:xfrm flipV="1">
            <a:off x="8016875" y="5740400"/>
            <a:ext cx="1588" cy="666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Freeform 22"/>
          <p:cNvSpPr>
            <a:spLocks/>
          </p:cNvSpPr>
          <p:nvPr/>
        </p:nvSpPr>
        <p:spPr bwMode="auto">
          <a:xfrm>
            <a:off x="1119188" y="5283200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Freeform 23"/>
          <p:cNvSpPr>
            <a:spLocks/>
          </p:cNvSpPr>
          <p:nvPr/>
        </p:nvSpPr>
        <p:spPr bwMode="auto">
          <a:xfrm>
            <a:off x="1166813" y="527367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Line 24"/>
          <p:cNvSpPr>
            <a:spLocks noChangeShapeType="1"/>
          </p:cNvSpPr>
          <p:nvPr/>
        </p:nvSpPr>
        <p:spPr bwMode="auto">
          <a:xfrm flipV="1">
            <a:off x="1214438" y="5264150"/>
            <a:ext cx="47625" cy="9525"/>
          </a:xfrm>
          <a:prstGeom prst="line">
            <a:avLst/>
          </a:pr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Freeform 25"/>
          <p:cNvSpPr>
            <a:spLocks/>
          </p:cNvSpPr>
          <p:nvPr/>
        </p:nvSpPr>
        <p:spPr bwMode="auto">
          <a:xfrm>
            <a:off x="1262063" y="5254625"/>
            <a:ext cx="38100" cy="9525"/>
          </a:xfrm>
          <a:custGeom>
            <a:avLst/>
            <a:gdLst>
              <a:gd name="T0" fmla="*/ 0 w 24"/>
              <a:gd name="T1" fmla="*/ 2147483647 h 6"/>
              <a:gd name="T2" fmla="*/ 2147483647 w 24"/>
              <a:gd name="T3" fmla="*/ 2147483647 h 6"/>
              <a:gd name="T4" fmla="*/ 2147483647 w 24"/>
              <a:gd name="T5" fmla="*/ 0 h 6"/>
              <a:gd name="T6" fmla="*/ 0 60000 65536"/>
              <a:gd name="T7" fmla="*/ 0 60000 65536"/>
              <a:gd name="T8" fmla="*/ 0 60000 65536"/>
              <a:gd name="T9" fmla="*/ 0 w 24"/>
              <a:gd name="T10" fmla="*/ 0 h 6"/>
              <a:gd name="T11" fmla="*/ 24 w 2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6">
                <a:moveTo>
                  <a:pt x="0" y="6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Freeform 26"/>
          <p:cNvSpPr>
            <a:spLocks/>
          </p:cNvSpPr>
          <p:nvPr/>
        </p:nvSpPr>
        <p:spPr bwMode="auto">
          <a:xfrm>
            <a:off x="1300163" y="5207000"/>
            <a:ext cx="46037" cy="47625"/>
          </a:xfrm>
          <a:custGeom>
            <a:avLst/>
            <a:gdLst>
              <a:gd name="T0" fmla="*/ 0 w 29"/>
              <a:gd name="T1" fmla="*/ 2147483647 h 30"/>
              <a:gd name="T2" fmla="*/ 2147483647 w 29"/>
              <a:gd name="T3" fmla="*/ 2147483647 h 30"/>
              <a:gd name="T4" fmla="*/ 2147483647 w 29"/>
              <a:gd name="T5" fmla="*/ 0 h 30"/>
              <a:gd name="T6" fmla="*/ 0 60000 65536"/>
              <a:gd name="T7" fmla="*/ 0 60000 65536"/>
              <a:gd name="T8" fmla="*/ 0 60000 65536"/>
              <a:gd name="T9" fmla="*/ 0 w 29"/>
              <a:gd name="T10" fmla="*/ 0 h 30"/>
              <a:gd name="T11" fmla="*/ 29 w 29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30">
                <a:moveTo>
                  <a:pt x="0" y="30"/>
                </a:moveTo>
                <a:lnTo>
                  <a:pt x="12" y="18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Freeform 27"/>
          <p:cNvSpPr>
            <a:spLocks/>
          </p:cNvSpPr>
          <p:nvPr/>
        </p:nvSpPr>
        <p:spPr bwMode="auto">
          <a:xfrm>
            <a:off x="1346200" y="5178425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Freeform 28"/>
          <p:cNvSpPr>
            <a:spLocks/>
          </p:cNvSpPr>
          <p:nvPr/>
        </p:nvSpPr>
        <p:spPr bwMode="auto">
          <a:xfrm>
            <a:off x="1393825" y="5149850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Freeform 29"/>
          <p:cNvSpPr>
            <a:spLocks/>
          </p:cNvSpPr>
          <p:nvPr/>
        </p:nvSpPr>
        <p:spPr bwMode="auto">
          <a:xfrm>
            <a:off x="1441450" y="5140325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Freeform 30"/>
          <p:cNvSpPr>
            <a:spLocks/>
          </p:cNvSpPr>
          <p:nvPr/>
        </p:nvSpPr>
        <p:spPr bwMode="auto">
          <a:xfrm>
            <a:off x="1489075" y="5103813"/>
            <a:ext cx="47625" cy="36512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0 60000 65536"/>
              <a:gd name="T7" fmla="*/ 0 60000 65536"/>
              <a:gd name="T8" fmla="*/ 0 60000 65536"/>
              <a:gd name="T9" fmla="*/ 0 w 30"/>
              <a:gd name="T10" fmla="*/ 0 h 23"/>
              <a:gd name="T11" fmla="*/ 30 w 30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3">
                <a:moveTo>
                  <a:pt x="0" y="23"/>
                </a:moveTo>
                <a:lnTo>
                  <a:pt x="18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Freeform 31"/>
          <p:cNvSpPr>
            <a:spLocks/>
          </p:cNvSpPr>
          <p:nvPr/>
        </p:nvSpPr>
        <p:spPr bwMode="auto">
          <a:xfrm>
            <a:off x="1536700" y="5075238"/>
            <a:ext cx="38100" cy="28575"/>
          </a:xfrm>
          <a:custGeom>
            <a:avLst/>
            <a:gdLst>
              <a:gd name="T0" fmla="*/ 0 w 24"/>
              <a:gd name="T1" fmla="*/ 2147483647 h 18"/>
              <a:gd name="T2" fmla="*/ 2147483647 w 24"/>
              <a:gd name="T3" fmla="*/ 2147483647 h 18"/>
              <a:gd name="T4" fmla="*/ 2147483647 w 24"/>
              <a:gd name="T5" fmla="*/ 0 h 18"/>
              <a:gd name="T6" fmla="*/ 0 60000 65536"/>
              <a:gd name="T7" fmla="*/ 0 60000 65536"/>
              <a:gd name="T8" fmla="*/ 0 60000 65536"/>
              <a:gd name="T9" fmla="*/ 0 w 24"/>
              <a:gd name="T10" fmla="*/ 0 h 18"/>
              <a:gd name="T11" fmla="*/ 24 w 24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8">
                <a:moveTo>
                  <a:pt x="0" y="18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32"/>
          <p:cNvSpPr>
            <a:spLocks/>
          </p:cNvSpPr>
          <p:nvPr/>
        </p:nvSpPr>
        <p:spPr bwMode="auto">
          <a:xfrm>
            <a:off x="1574800" y="506571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0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Line 33"/>
          <p:cNvSpPr>
            <a:spLocks noChangeShapeType="1"/>
          </p:cNvSpPr>
          <p:nvPr/>
        </p:nvSpPr>
        <p:spPr bwMode="auto">
          <a:xfrm flipV="1">
            <a:off x="1622425" y="5046663"/>
            <a:ext cx="47625" cy="1905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Line 34"/>
          <p:cNvSpPr>
            <a:spLocks noChangeShapeType="1"/>
          </p:cNvSpPr>
          <p:nvPr/>
        </p:nvSpPr>
        <p:spPr bwMode="auto">
          <a:xfrm flipV="1">
            <a:off x="1670050" y="50085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Line 35"/>
          <p:cNvSpPr>
            <a:spLocks noChangeShapeType="1"/>
          </p:cNvSpPr>
          <p:nvPr/>
        </p:nvSpPr>
        <p:spPr bwMode="auto">
          <a:xfrm flipV="1">
            <a:off x="1717675" y="4960938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Line 36"/>
          <p:cNvSpPr>
            <a:spLocks noChangeShapeType="1"/>
          </p:cNvSpPr>
          <p:nvPr/>
        </p:nvSpPr>
        <p:spPr bwMode="auto">
          <a:xfrm flipV="1">
            <a:off x="1765300" y="4922838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Line 37"/>
          <p:cNvSpPr>
            <a:spLocks noChangeShapeType="1"/>
          </p:cNvSpPr>
          <p:nvPr/>
        </p:nvSpPr>
        <p:spPr bwMode="auto">
          <a:xfrm flipV="1">
            <a:off x="1812925" y="4884738"/>
            <a:ext cx="38100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Freeform 38"/>
          <p:cNvSpPr>
            <a:spLocks/>
          </p:cNvSpPr>
          <p:nvPr/>
        </p:nvSpPr>
        <p:spPr bwMode="auto">
          <a:xfrm>
            <a:off x="1851025" y="4856163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2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Freeform 39"/>
          <p:cNvSpPr>
            <a:spLocks/>
          </p:cNvSpPr>
          <p:nvPr/>
        </p:nvSpPr>
        <p:spPr bwMode="auto">
          <a:xfrm>
            <a:off x="1898650" y="4808538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Freeform 40"/>
          <p:cNvSpPr>
            <a:spLocks/>
          </p:cNvSpPr>
          <p:nvPr/>
        </p:nvSpPr>
        <p:spPr bwMode="auto">
          <a:xfrm>
            <a:off x="1946275" y="4760913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0 h 30"/>
              <a:gd name="T6" fmla="*/ 0 60000 65536"/>
              <a:gd name="T7" fmla="*/ 0 60000 65536"/>
              <a:gd name="T8" fmla="*/ 0 60000 65536"/>
              <a:gd name="T9" fmla="*/ 0 w 30"/>
              <a:gd name="T10" fmla="*/ 0 h 30"/>
              <a:gd name="T11" fmla="*/ 30 w 30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0">
                <a:moveTo>
                  <a:pt x="0" y="30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Freeform 41"/>
          <p:cNvSpPr>
            <a:spLocks/>
          </p:cNvSpPr>
          <p:nvPr/>
        </p:nvSpPr>
        <p:spPr bwMode="auto">
          <a:xfrm>
            <a:off x="1993900" y="46847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0 h 48"/>
              <a:gd name="T6" fmla="*/ 0 60000 65536"/>
              <a:gd name="T7" fmla="*/ 0 60000 65536"/>
              <a:gd name="T8" fmla="*/ 0 60000 65536"/>
              <a:gd name="T9" fmla="*/ 0 w 30"/>
              <a:gd name="T10" fmla="*/ 0 h 48"/>
              <a:gd name="T11" fmla="*/ 30 w 3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48">
                <a:moveTo>
                  <a:pt x="0" y="48"/>
                </a:moveTo>
                <a:lnTo>
                  <a:pt x="12" y="24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Freeform 42"/>
          <p:cNvSpPr>
            <a:spLocks/>
          </p:cNvSpPr>
          <p:nvPr/>
        </p:nvSpPr>
        <p:spPr bwMode="auto">
          <a:xfrm>
            <a:off x="2041525" y="464661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Line 43"/>
          <p:cNvSpPr>
            <a:spLocks noChangeShapeType="1"/>
          </p:cNvSpPr>
          <p:nvPr/>
        </p:nvSpPr>
        <p:spPr bwMode="auto">
          <a:xfrm flipV="1">
            <a:off x="2089150" y="4598988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Freeform 44"/>
          <p:cNvSpPr>
            <a:spLocks/>
          </p:cNvSpPr>
          <p:nvPr/>
        </p:nvSpPr>
        <p:spPr bwMode="auto">
          <a:xfrm>
            <a:off x="2127250" y="4541838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2147483647 h 36"/>
              <a:gd name="T6" fmla="*/ 2147483647 w 30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6"/>
              <a:gd name="T14" fmla="*/ 30 w 30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Freeform 45"/>
          <p:cNvSpPr>
            <a:spLocks/>
          </p:cNvSpPr>
          <p:nvPr/>
        </p:nvSpPr>
        <p:spPr bwMode="auto">
          <a:xfrm>
            <a:off x="2174875" y="4541838"/>
            <a:ext cx="47625" cy="1587"/>
          </a:xfrm>
          <a:custGeom>
            <a:avLst/>
            <a:gdLst>
              <a:gd name="T0" fmla="*/ 0 w 30"/>
              <a:gd name="T1" fmla="*/ 0 h 1587"/>
              <a:gd name="T2" fmla="*/ 2147483647 w 30"/>
              <a:gd name="T3" fmla="*/ 0 h 1587"/>
              <a:gd name="T4" fmla="*/ 2147483647 w 30"/>
              <a:gd name="T5" fmla="*/ 0 h 1587"/>
              <a:gd name="T6" fmla="*/ 0 60000 65536"/>
              <a:gd name="T7" fmla="*/ 0 60000 65536"/>
              <a:gd name="T8" fmla="*/ 0 60000 65536"/>
              <a:gd name="T9" fmla="*/ 0 w 30"/>
              <a:gd name="T10" fmla="*/ 0 h 1587"/>
              <a:gd name="T11" fmla="*/ 30 w 30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7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Freeform 46"/>
          <p:cNvSpPr>
            <a:spLocks/>
          </p:cNvSpPr>
          <p:nvPr/>
        </p:nvSpPr>
        <p:spPr bwMode="auto">
          <a:xfrm>
            <a:off x="2222500" y="454183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24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Freeform 47"/>
          <p:cNvSpPr>
            <a:spLocks/>
          </p:cNvSpPr>
          <p:nvPr/>
        </p:nvSpPr>
        <p:spPr bwMode="auto">
          <a:xfrm>
            <a:off x="2270125" y="447516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42"/>
                </a:lnTo>
                <a:lnTo>
                  <a:pt x="12" y="24"/>
                </a:lnTo>
                <a:lnTo>
                  <a:pt x="24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Freeform 48"/>
          <p:cNvSpPr>
            <a:spLocks/>
          </p:cNvSpPr>
          <p:nvPr/>
        </p:nvSpPr>
        <p:spPr bwMode="auto">
          <a:xfrm>
            <a:off x="2317750" y="4437063"/>
            <a:ext cx="47625" cy="3810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2147483647 h 24"/>
              <a:gd name="T4" fmla="*/ 2147483647 w 30"/>
              <a:gd name="T5" fmla="*/ 0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24"/>
                </a:moveTo>
                <a:lnTo>
                  <a:pt x="18" y="12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Freeform 49"/>
          <p:cNvSpPr>
            <a:spLocks/>
          </p:cNvSpPr>
          <p:nvPr/>
        </p:nvSpPr>
        <p:spPr bwMode="auto">
          <a:xfrm>
            <a:off x="2365375" y="4418013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3" name="Freeform 50"/>
          <p:cNvSpPr>
            <a:spLocks/>
          </p:cNvSpPr>
          <p:nvPr/>
        </p:nvSpPr>
        <p:spPr bwMode="auto">
          <a:xfrm>
            <a:off x="2403475" y="4341813"/>
            <a:ext cx="47625" cy="76200"/>
          </a:xfrm>
          <a:custGeom>
            <a:avLst/>
            <a:gdLst>
              <a:gd name="T0" fmla="*/ 0 w 30"/>
              <a:gd name="T1" fmla="*/ 2147483647 h 48"/>
              <a:gd name="T2" fmla="*/ 2147483647 w 30"/>
              <a:gd name="T3" fmla="*/ 2147483647 h 48"/>
              <a:gd name="T4" fmla="*/ 2147483647 w 30"/>
              <a:gd name="T5" fmla="*/ 2147483647 h 48"/>
              <a:gd name="T6" fmla="*/ 2147483647 w 30"/>
              <a:gd name="T7" fmla="*/ 2147483647 h 48"/>
              <a:gd name="T8" fmla="*/ 2147483647 w 30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48"/>
              <a:gd name="T17" fmla="*/ 30 w 30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48">
                <a:moveTo>
                  <a:pt x="0" y="48"/>
                </a:moveTo>
                <a:lnTo>
                  <a:pt x="6" y="36"/>
                </a:lnTo>
                <a:lnTo>
                  <a:pt x="12" y="24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4" name="Freeform 51"/>
          <p:cNvSpPr>
            <a:spLocks/>
          </p:cNvSpPr>
          <p:nvPr/>
        </p:nvSpPr>
        <p:spPr bwMode="auto">
          <a:xfrm>
            <a:off x="2451100" y="4341813"/>
            <a:ext cx="47625" cy="19050"/>
          </a:xfrm>
          <a:custGeom>
            <a:avLst/>
            <a:gdLst>
              <a:gd name="T0" fmla="*/ 0 w 30"/>
              <a:gd name="T1" fmla="*/ 0 h 12"/>
              <a:gd name="T2" fmla="*/ 2147483647 w 30"/>
              <a:gd name="T3" fmla="*/ 0 h 12"/>
              <a:gd name="T4" fmla="*/ 2147483647 w 30"/>
              <a:gd name="T5" fmla="*/ 0 h 12"/>
              <a:gd name="T6" fmla="*/ 2147483647 w 30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12"/>
              <a:gd name="T14" fmla="*/ 30 w 3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12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12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Freeform 52"/>
          <p:cNvSpPr>
            <a:spLocks/>
          </p:cNvSpPr>
          <p:nvPr/>
        </p:nvSpPr>
        <p:spPr bwMode="auto">
          <a:xfrm>
            <a:off x="2498725" y="4360863"/>
            <a:ext cx="47625" cy="38100"/>
          </a:xfrm>
          <a:custGeom>
            <a:avLst/>
            <a:gdLst>
              <a:gd name="T0" fmla="*/ 0 w 30"/>
              <a:gd name="T1" fmla="*/ 0 h 24"/>
              <a:gd name="T2" fmla="*/ 2147483647 w 30"/>
              <a:gd name="T3" fmla="*/ 2147483647 h 24"/>
              <a:gd name="T4" fmla="*/ 2147483647 w 30"/>
              <a:gd name="T5" fmla="*/ 2147483647 h 24"/>
              <a:gd name="T6" fmla="*/ 0 60000 65536"/>
              <a:gd name="T7" fmla="*/ 0 60000 65536"/>
              <a:gd name="T8" fmla="*/ 0 60000 65536"/>
              <a:gd name="T9" fmla="*/ 0 w 30"/>
              <a:gd name="T10" fmla="*/ 0 h 24"/>
              <a:gd name="T11" fmla="*/ 30 w 3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24">
                <a:moveTo>
                  <a:pt x="0" y="0"/>
                </a:moveTo>
                <a:lnTo>
                  <a:pt x="12" y="12"/>
                </a:lnTo>
                <a:lnTo>
                  <a:pt x="30" y="24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Freeform 53"/>
          <p:cNvSpPr>
            <a:spLocks/>
          </p:cNvSpPr>
          <p:nvPr/>
        </p:nvSpPr>
        <p:spPr bwMode="auto">
          <a:xfrm>
            <a:off x="2546350" y="4398963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2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7" name="Freeform 54"/>
          <p:cNvSpPr>
            <a:spLocks/>
          </p:cNvSpPr>
          <p:nvPr/>
        </p:nvSpPr>
        <p:spPr bwMode="auto">
          <a:xfrm>
            <a:off x="2593975" y="4408488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2147483647 h 6"/>
              <a:gd name="T4" fmla="*/ 2147483647 w 30"/>
              <a:gd name="T5" fmla="*/ 2147483647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0"/>
                </a:moveTo>
                <a:lnTo>
                  <a:pt x="18" y="6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8" name="Freeform 55"/>
          <p:cNvSpPr>
            <a:spLocks/>
          </p:cNvSpPr>
          <p:nvPr/>
        </p:nvSpPr>
        <p:spPr bwMode="auto">
          <a:xfrm>
            <a:off x="2641600" y="4370388"/>
            <a:ext cx="38100" cy="4762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30"/>
              <a:gd name="T14" fmla="*/ 24 w 24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9" name="Line 56"/>
          <p:cNvSpPr>
            <a:spLocks noChangeShapeType="1"/>
          </p:cNvSpPr>
          <p:nvPr/>
        </p:nvSpPr>
        <p:spPr bwMode="auto">
          <a:xfrm flipV="1">
            <a:off x="2679700" y="4322763"/>
            <a:ext cx="47625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Line 57"/>
          <p:cNvSpPr>
            <a:spLocks noChangeShapeType="1"/>
          </p:cNvSpPr>
          <p:nvPr/>
        </p:nvSpPr>
        <p:spPr bwMode="auto">
          <a:xfrm flipV="1">
            <a:off x="2727325" y="4284663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Freeform 58"/>
          <p:cNvSpPr>
            <a:spLocks/>
          </p:cNvSpPr>
          <p:nvPr/>
        </p:nvSpPr>
        <p:spPr bwMode="auto">
          <a:xfrm>
            <a:off x="2774950" y="4246563"/>
            <a:ext cx="46038" cy="38100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2147483647 h 24"/>
              <a:gd name="T4" fmla="*/ 2147483647 w 29"/>
              <a:gd name="T5" fmla="*/ 0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24"/>
                </a:moveTo>
                <a:lnTo>
                  <a:pt x="11" y="12"/>
                </a:lnTo>
                <a:lnTo>
                  <a:pt x="29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2" name="Freeform 59"/>
          <p:cNvSpPr>
            <a:spLocks/>
          </p:cNvSpPr>
          <p:nvPr/>
        </p:nvSpPr>
        <p:spPr bwMode="auto">
          <a:xfrm>
            <a:off x="2820988" y="4189413"/>
            <a:ext cx="47625" cy="57150"/>
          </a:xfrm>
          <a:custGeom>
            <a:avLst/>
            <a:gdLst>
              <a:gd name="T0" fmla="*/ 0 w 30"/>
              <a:gd name="T1" fmla="*/ 2147483647 h 36"/>
              <a:gd name="T2" fmla="*/ 2147483647 w 30"/>
              <a:gd name="T3" fmla="*/ 2147483647 h 36"/>
              <a:gd name="T4" fmla="*/ 2147483647 w 30"/>
              <a:gd name="T5" fmla="*/ 0 h 36"/>
              <a:gd name="T6" fmla="*/ 0 60000 65536"/>
              <a:gd name="T7" fmla="*/ 0 60000 65536"/>
              <a:gd name="T8" fmla="*/ 0 60000 65536"/>
              <a:gd name="T9" fmla="*/ 0 w 30"/>
              <a:gd name="T10" fmla="*/ 0 h 36"/>
              <a:gd name="T11" fmla="*/ 30 w 30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36">
                <a:moveTo>
                  <a:pt x="0" y="36"/>
                </a:move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Freeform 60"/>
          <p:cNvSpPr>
            <a:spLocks/>
          </p:cNvSpPr>
          <p:nvPr/>
        </p:nvSpPr>
        <p:spPr bwMode="auto">
          <a:xfrm>
            <a:off x="2868613" y="4160838"/>
            <a:ext cx="47625" cy="28575"/>
          </a:xfrm>
          <a:custGeom>
            <a:avLst/>
            <a:gdLst>
              <a:gd name="T0" fmla="*/ 0 w 30"/>
              <a:gd name="T1" fmla="*/ 2147483647 h 18"/>
              <a:gd name="T2" fmla="*/ 2147483647 w 30"/>
              <a:gd name="T3" fmla="*/ 2147483647 h 18"/>
              <a:gd name="T4" fmla="*/ 2147483647 w 30"/>
              <a:gd name="T5" fmla="*/ 0 h 18"/>
              <a:gd name="T6" fmla="*/ 0 60000 65536"/>
              <a:gd name="T7" fmla="*/ 0 60000 65536"/>
              <a:gd name="T8" fmla="*/ 0 60000 65536"/>
              <a:gd name="T9" fmla="*/ 0 w 30"/>
              <a:gd name="T10" fmla="*/ 0 h 18"/>
              <a:gd name="T11" fmla="*/ 30 w 3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8">
                <a:moveTo>
                  <a:pt x="0" y="18"/>
                </a:moveTo>
                <a:lnTo>
                  <a:pt x="18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4" name="Freeform 61"/>
          <p:cNvSpPr>
            <a:spLocks/>
          </p:cNvSpPr>
          <p:nvPr/>
        </p:nvSpPr>
        <p:spPr bwMode="auto">
          <a:xfrm>
            <a:off x="2916238" y="4141788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0 h 12"/>
              <a:gd name="T6" fmla="*/ 0 60000 65536"/>
              <a:gd name="T7" fmla="*/ 0 60000 65536"/>
              <a:gd name="T8" fmla="*/ 0 60000 65536"/>
              <a:gd name="T9" fmla="*/ 0 w 24"/>
              <a:gd name="T10" fmla="*/ 0 h 12"/>
              <a:gd name="T11" fmla="*/ 24 w 2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5" name="Freeform 62"/>
          <p:cNvSpPr>
            <a:spLocks/>
          </p:cNvSpPr>
          <p:nvPr/>
        </p:nvSpPr>
        <p:spPr bwMode="auto">
          <a:xfrm>
            <a:off x="2954338" y="4105275"/>
            <a:ext cx="47625" cy="36513"/>
          </a:xfrm>
          <a:custGeom>
            <a:avLst/>
            <a:gdLst>
              <a:gd name="T0" fmla="*/ 0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0 h 23"/>
              <a:gd name="T6" fmla="*/ 2147483647 w 30"/>
              <a:gd name="T7" fmla="*/ 0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3"/>
                </a:moveTo>
                <a:lnTo>
                  <a:pt x="12" y="11"/>
                </a:lnTo>
                <a:lnTo>
                  <a:pt x="24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6" name="Freeform 63"/>
          <p:cNvSpPr>
            <a:spLocks/>
          </p:cNvSpPr>
          <p:nvPr/>
        </p:nvSpPr>
        <p:spPr bwMode="auto">
          <a:xfrm>
            <a:off x="3001963" y="4105275"/>
            <a:ext cx="47625" cy="36513"/>
          </a:xfrm>
          <a:custGeom>
            <a:avLst/>
            <a:gdLst>
              <a:gd name="T0" fmla="*/ 0 w 30"/>
              <a:gd name="T1" fmla="*/ 0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3"/>
              <a:gd name="T17" fmla="*/ 30 w 30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3">
                <a:moveTo>
                  <a:pt x="0" y="0"/>
                </a:moveTo>
                <a:lnTo>
                  <a:pt x="6" y="6"/>
                </a:lnTo>
                <a:lnTo>
                  <a:pt x="12" y="11"/>
                </a:lnTo>
                <a:lnTo>
                  <a:pt x="24" y="17"/>
                </a:lnTo>
                <a:lnTo>
                  <a:pt x="30" y="23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7" name="Freeform 64"/>
          <p:cNvSpPr>
            <a:spLocks/>
          </p:cNvSpPr>
          <p:nvPr/>
        </p:nvSpPr>
        <p:spPr bwMode="auto">
          <a:xfrm>
            <a:off x="3049588" y="4132263"/>
            <a:ext cx="47625" cy="9525"/>
          </a:xfrm>
          <a:custGeom>
            <a:avLst/>
            <a:gdLst>
              <a:gd name="T0" fmla="*/ 0 w 30"/>
              <a:gd name="T1" fmla="*/ 2147483647 h 6"/>
              <a:gd name="T2" fmla="*/ 2147483647 w 30"/>
              <a:gd name="T3" fmla="*/ 2147483647 h 6"/>
              <a:gd name="T4" fmla="*/ 2147483647 w 30"/>
              <a:gd name="T5" fmla="*/ 0 h 6"/>
              <a:gd name="T6" fmla="*/ 0 60000 65536"/>
              <a:gd name="T7" fmla="*/ 0 60000 65536"/>
              <a:gd name="T8" fmla="*/ 0 60000 65536"/>
              <a:gd name="T9" fmla="*/ 0 w 30"/>
              <a:gd name="T10" fmla="*/ 0 h 6"/>
              <a:gd name="T11" fmla="*/ 30 w 30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">
                <a:moveTo>
                  <a:pt x="0" y="6"/>
                </a:moveTo>
                <a:lnTo>
                  <a:pt x="12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8" name="Freeform 65"/>
          <p:cNvSpPr>
            <a:spLocks/>
          </p:cNvSpPr>
          <p:nvPr/>
        </p:nvSpPr>
        <p:spPr bwMode="auto">
          <a:xfrm>
            <a:off x="3097213" y="4105275"/>
            <a:ext cx="47625" cy="26988"/>
          </a:xfrm>
          <a:custGeom>
            <a:avLst/>
            <a:gdLst>
              <a:gd name="T0" fmla="*/ 0 w 30"/>
              <a:gd name="T1" fmla="*/ 2147483647 h 17"/>
              <a:gd name="T2" fmla="*/ 2147483647 w 30"/>
              <a:gd name="T3" fmla="*/ 2147483647 h 17"/>
              <a:gd name="T4" fmla="*/ 2147483647 w 30"/>
              <a:gd name="T5" fmla="*/ 0 h 17"/>
              <a:gd name="T6" fmla="*/ 0 60000 65536"/>
              <a:gd name="T7" fmla="*/ 0 60000 65536"/>
              <a:gd name="T8" fmla="*/ 0 60000 65536"/>
              <a:gd name="T9" fmla="*/ 0 w 30"/>
              <a:gd name="T10" fmla="*/ 0 h 17"/>
              <a:gd name="T11" fmla="*/ 30 w 30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7">
                <a:moveTo>
                  <a:pt x="0" y="17"/>
                </a:moveTo>
                <a:lnTo>
                  <a:pt x="12" y="11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9" name="Line 66"/>
          <p:cNvSpPr>
            <a:spLocks noChangeShapeType="1"/>
          </p:cNvSpPr>
          <p:nvPr/>
        </p:nvSpPr>
        <p:spPr bwMode="auto">
          <a:xfrm flipV="1">
            <a:off x="3144838" y="4067175"/>
            <a:ext cx="47625" cy="381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Line 67"/>
          <p:cNvSpPr>
            <a:spLocks noChangeShapeType="1"/>
          </p:cNvSpPr>
          <p:nvPr/>
        </p:nvSpPr>
        <p:spPr bwMode="auto">
          <a:xfrm flipV="1">
            <a:off x="3192463" y="4019550"/>
            <a:ext cx="38100" cy="47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1" name="Freeform 68"/>
          <p:cNvSpPr>
            <a:spLocks/>
          </p:cNvSpPr>
          <p:nvPr/>
        </p:nvSpPr>
        <p:spPr bwMode="auto">
          <a:xfrm>
            <a:off x="3230563" y="39719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12" y="12"/>
                </a:lnTo>
                <a:lnTo>
                  <a:pt x="24" y="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Freeform 69"/>
          <p:cNvSpPr>
            <a:spLocks/>
          </p:cNvSpPr>
          <p:nvPr/>
        </p:nvSpPr>
        <p:spPr bwMode="auto">
          <a:xfrm>
            <a:off x="3278188" y="3971925"/>
            <a:ext cx="47625" cy="9525"/>
          </a:xfrm>
          <a:custGeom>
            <a:avLst/>
            <a:gdLst>
              <a:gd name="T0" fmla="*/ 0 w 30"/>
              <a:gd name="T1" fmla="*/ 0 h 6"/>
              <a:gd name="T2" fmla="*/ 2147483647 w 30"/>
              <a:gd name="T3" fmla="*/ 0 h 6"/>
              <a:gd name="T4" fmla="*/ 2147483647 w 30"/>
              <a:gd name="T5" fmla="*/ 0 h 6"/>
              <a:gd name="T6" fmla="*/ 2147483647 w 30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30" y="6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3" name="Freeform 70"/>
          <p:cNvSpPr>
            <a:spLocks/>
          </p:cNvSpPr>
          <p:nvPr/>
        </p:nvSpPr>
        <p:spPr bwMode="auto">
          <a:xfrm>
            <a:off x="3325813" y="3981450"/>
            <a:ext cx="47625" cy="1588"/>
          </a:xfrm>
          <a:custGeom>
            <a:avLst/>
            <a:gdLst>
              <a:gd name="T0" fmla="*/ 0 w 30"/>
              <a:gd name="T1" fmla="*/ 0 h 1588"/>
              <a:gd name="T2" fmla="*/ 2147483647 w 30"/>
              <a:gd name="T3" fmla="*/ 0 h 1588"/>
              <a:gd name="T4" fmla="*/ 2147483647 w 30"/>
              <a:gd name="T5" fmla="*/ 0 h 1588"/>
              <a:gd name="T6" fmla="*/ 0 60000 65536"/>
              <a:gd name="T7" fmla="*/ 0 60000 65536"/>
              <a:gd name="T8" fmla="*/ 0 60000 65536"/>
              <a:gd name="T9" fmla="*/ 0 w 30"/>
              <a:gd name="T10" fmla="*/ 0 h 1588"/>
              <a:gd name="T11" fmla="*/ 30 w 30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1588">
                <a:moveTo>
                  <a:pt x="0" y="0"/>
                </a:moveTo>
                <a:lnTo>
                  <a:pt x="12" y="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4" name="Freeform 71"/>
          <p:cNvSpPr>
            <a:spLocks/>
          </p:cNvSpPr>
          <p:nvPr/>
        </p:nvSpPr>
        <p:spPr bwMode="auto">
          <a:xfrm>
            <a:off x="3373438" y="3933825"/>
            <a:ext cx="47625" cy="4762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2147483647 h 30"/>
              <a:gd name="T4" fmla="*/ 2147483647 w 30"/>
              <a:gd name="T5" fmla="*/ 2147483647 h 30"/>
              <a:gd name="T6" fmla="*/ 2147483647 w 30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30"/>
              <a:gd name="T14" fmla="*/ 30 w 30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30">
                <a:moveTo>
                  <a:pt x="0" y="30"/>
                </a:moveTo>
                <a:lnTo>
                  <a:pt x="6" y="24"/>
                </a:lnTo>
                <a:lnTo>
                  <a:pt x="12" y="18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5" name="Line 72"/>
          <p:cNvSpPr>
            <a:spLocks noChangeShapeType="1"/>
          </p:cNvSpPr>
          <p:nvPr/>
        </p:nvSpPr>
        <p:spPr bwMode="auto">
          <a:xfrm flipV="1">
            <a:off x="3421063" y="3905250"/>
            <a:ext cx="47625" cy="285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6" name="Freeform 73"/>
          <p:cNvSpPr>
            <a:spLocks/>
          </p:cNvSpPr>
          <p:nvPr/>
        </p:nvSpPr>
        <p:spPr bwMode="auto">
          <a:xfrm>
            <a:off x="3468688" y="3886200"/>
            <a:ext cx="38100" cy="19050"/>
          </a:xfrm>
          <a:custGeom>
            <a:avLst/>
            <a:gdLst>
              <a:gd name="T0" fmla="*/ 0 w 24"/>
              <a:gd name="T1" fmla="*/ 2147483647 h 12"/>
              <a:gd name="T2" fmla="*/ 2147483647 w 24"/>
              <a:gd name="T3" fmla="*/ 2147483647 h 12"/>
              <a:gd name="T4" fmla="*/ 2147483647 w 24"/>
              <a:gd name="T5" fmla="*/ 2147483647 h 12"/>
              <a:gd name="T6" fmla="*/ 2147483647 w 2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12"/>
              <a:gd name="T14" fmla="*/ 24 w 2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12">
                <a:moveTo>
                  <a:pt x="0" y="12"/>
                </a:moveTo>
                <a:lnTo>
                  <a:pt x="12" y="6"/>
                </a:lnTo>
                <a:lnTo>
                  <a:pt x="18" y="6"/>
                </a:lnTo>
                <a:lnTo>
                  <a:pt x="24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Freeform 74"/>
          <p:cNvSpPr>
            <a:spLocks/>
          </p:cNvSpPr>
          <p:nvPr/>
        </p:nvSpPr>
        <p:spPr bwMode="auto">
          <a:xfrm>
            <a:off x="3506788" y="3800475"/>
            <a:ext cx="47625" cy="85725"/>
          </a:xfrm>
          <a:custGeom>
            <a:avLst/>
            <a:gdLst>
              <a:gd name="T0" fmla="*/ 0 w 30"/>
              <a:gd name="T1" fmla="*/ 2147483647 h 54"/>
              <a:gd name="T2" fmla="*/ 2147483647 w 30"/>
              <a:gd name="T3" fmla="*/ 2147483647 h 54"/>
              <a:gd name="T4" fmla="*/ 2147483647 w 30"/>
              <a:gd name="T5" fmla="*/ 2147483647 h 54"/>
              <a:gd name="T6" fmla="*/ 2147483647 w 30"/>
              <a:gd name="T7" fmla="*/ 0 h 54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54"/>
              <a:gd name="T14" fmla="*/ 30 w 30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54">
                <a:moveTo>
                  <a:pt x="0" y="54"/>
                </a:moveTo>
                <a:lnTo>
                  <a:pt x="6" y="42"/>
                </a:lnTo>
                <a:lnTo>
                  <a:pt x="12" y="30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8" name="Freeform 75"/>
          <p:cNvSpPr>
            <a:spLocks/>
          </p:cNvSpPr>
          <p:nvPr/>
        </p:nvSpPr>
        <p:spPr bwMode="auto">
          <a:xfrm>
            <a:off x="3554413" y="3695700"/>
            <a:ext cx="47625" cy="104775"/>
          </a:xfrm>
          <a:custGeom>
            <a:avLst/>
            <a:gdLst>
              <a:gd name="T0" fmla="*/ 0 w 30"/>
              <a:gd name="T1" fmla="*/ 2147483647 h 66"/>
              <a:gd name="T2" fmla="*/ 2147483647 w 30"/>
              <a:gd name="T3" fmla="*/ 2147483647 h 66"/>
              <a:gd name="T4" fmla="*/ 2147483647 w 30"/>
              <a:gd name="T5" fmla="*/ 0 h 66"/>
              <a:gd name="T6" fmla="*/ 0 60000 65536"/>
              <a:gd name="T7" fmla="*/ 0 60000 65536"/>
              <a:gd name="T8" fmla="*/ 0 60000 65536"/>
              <a:gd name="T9" fmla="*/ 0 w 30"/>
              <a:gd name="T10" fmla="*/ 0 h 66"/>
              <a:gd name="T11" fmla="*/ 30 w 30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" h="66">
                <a:moveTo>
                  <a:pt x="0" y="66"/>
                </a:moveTo>
                <a:lnTo>
                  <a:pt x="12" y="36"/>
                </a:lnTo>
                <a:lnTo>
                  <a:pt x="30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Rectangle 76"/>
          <p:cNvSpPr>
            <a:spLocks noChangeArrowheads="1"/>
          </p:cNvSpPr>
          <p:nvPr/>
        </p:nvSpPr>
        <p:spPr bwMode="auto">
          <a:xfrm>
            <a:off x="823913" y="561657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0</a:t>
            </a:r>
            <a:endParaRPr lang="en-US" sz="2000">
              <a:latin typeface="Arial" charset="0"/>
            </a:endParaRPr>
          </a:p>
        </p:txBody>
      </p:sp>
      <p:sp>
        <p:nvSpPr>
          <p:cNvPr id="52300" name="Rectangle 77"/>
          <p:cNvSpPr>
            <a:spLocks noChangeArrowheads="1"/>
          </p:cNvSpPr>
          <p:nvPr/>
        </p:nvSpPr>
        <p:spPr bwMode="auto">
          <a:xfrm>
            <a:off x="823913" y="3552825"/>
            <a:ext cx="1206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8</a:t>
            </a:r>
            <a:endParaRPr lang="en-US" sz="2000">
              <a:latin typeface="Arial" charset="0"/>
            </a:endParaRPr>
          </a:p>
        </p:txBody>
      </p:sp>
      <p:sp>
        <p:nvSpPr>
          <p:cNvPr id="52301" name="Rectangle 78"/>
          <p:cNvSpPr>
            <a:spLocks noChangeArrowheads="1"/>
          </p:cNvSpPr>
          <p:nvPr/>
        </p:nvSpPr>
        <p:spPr bwMode="auto">
          <a:xfrm>
            <a:off x="700088" y="1479550"/>
            <a:ext cx="2397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16</a:t>
            </a:r>
            <a:endParaRPr lang="en-US" sz="2000">
              <a:latin typeface="Arial" charset="0"/>
            </a:endParaRPr>
          </a:p>
        </p:txBody>
      </p:sp>
      <p:sp>
        <p:nvSpPr>
          <p:cNvPr id="52302" name="Rectangle 79"/>
          <p:cNvSpPr>
            <a:spLocks noChangeArrowheads="1"/>
          </p:cNvSpPr>
          <p:nvPr/>
        </p:nvSpPr>
        <p:spPr bwMode="auto">
          <a:xfrm>
            <a:off x="871538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1950</a:t>
            </a:r>
            <a:endParaRPr lang="en-US" sz="2000">
              <a:latin typeface="Arial" charset="0"/>
            </a:endParaRPr>
          </a:p>
        </p:txBody>
      </p:sp>
      <p:sp>
        <p:nvSpPr>
          <p:cNvPr id="52303" name="Rectangle 80"/>
          <p:cNvSpPr>
            <a:spLocks noChangeArrowheads="1"/>
          </p:cNvSpPr>
          <p:nvPr/>
        </p:nvSpPr>
        <p:spPr bwMode="auto">
          <a:xfrm>
            <a:off x="3173413" y="5930900"/>
            <a:ext cx="481012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2000</a:t>
            </a:r>
            <a:endParaRPr lang="en-US" sz="2000">
              <a:latin typeface="Arial" charset="0"/>
            </a:endParaRPr>
          </a:p>
        </p:txBody>
      </p:sp>
      <p:sp>
        <p:nvSpPr>
          <p:cNvPr id="52304" name="Rectangle 81"/>
          <p:cNvSpPr>
            <a:spLocks noChangeArrowheads="1"/>
          </p:cNvSpPr>
          <p:nvPr/>
        </p:nvSpPr>
        <p:spPr bwMode="auto">
          <a:xfrm>
            <a:off x="547687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2050</a:t>
            </a:r>
            <a:endParaRPr lang="en-US" sz="2000">
              <a:latin typeface="Arial" charset="0"/>
            </a:endParaRPr>
          </a:p>
        </p:txBody>
      </p:sp>
      <p:sp>
        <p:nvSpPr>
          <p:cNvPr id="52305" name="Rectangle 82"/>
          <p:cNvSpPr>
            <a:spLocks noChangeArrowheads="1"/>
          </p:cNvSpPr>
          <p:nvPr/>
        </p:nvSpPr>
        <p:spPr bwMode="auto">
          <a:xfrm>
            <a:off x="7769225" y="5930900"/>
            <a:ext cx="481013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700" b="1">
                <a:solidFill>
                  <a:srgbClr val="000000"/>
                </a:solidFill>
                <a:latin typeface="Arial" charset="0"/>
              </a:rPr>
              <a:t>2100</a:t>
            </a:r>
            <a:endParaRPr lang="en-US" sz="2000">
              <a:latin typeface="Arial" charset="0"/>
            </a:endParaRPr>
          </a:p>
        </p:txBody>
      </p:sp>
      <p:sp>
        <p:nvSpPr>
          <p:cNvPr id="52306" name="Freeform 83"/>
          <p:cNvSpPr>
            <a:spLocks/>
          </p:cNvSpPr>
          <p:nvPr/>
        </p:nvSpPr>
        <p:spPr bwMode="auto">
          <a:xfrm>
            <a:off x="1128713" y="3694113"/>
            <a:ext cx="2476500" cy="1611312"/>
          </a:xfrm>
          <a:custGeom>
            <a:avLst/>
            <a:gdLst>
              <a:gd name="T0" fmla="*/ 2147483647 w 1560"/>
              <a:gd name="T1" fmla="*/ 2147483647 h 1015"/>
              <a:gd name="T2" fmla="*/ 2147483647 w 1560"/>
              <a:gd name="T3" fmla="*/ 2147483647 h 1015"/>
              <a:gd name="T4" fmla="*/ 2147483647 w 1560"/>
              <a:gd name="T5" fmla="*/ 2147483647 h 1015"/>
              <a:gd name="T6" fmla="*/ 2147483647 w 1560"/>
              <a:gd name="T7" fmla="*/ 2147483647 h 1015"/>
              <a:gd name="T8" fmla="*/ 2147483647 w 1560"/>
              <a:gd name="T9" fmla="*/ 2147483647 h 1015"/>
              <a:gd name="T10" fmla="*/ 2147483647 w 1560"/>
              <a:gd name="T11" fmla="*/ 2147483647 h 1015"/>
              <a:gd name="T12" fmla="*/ 2147483647 w 1560"/>
              <a:gd name="T13" fmla="*/ 2147483647 h 1015"/>
              <a:gd name="T14" fmla="*/ 2147483647 w 1560"/>
              <a:gd name="T15" fmla="*/ 2147483647 h 1015"/>
              <a:gd name="T16" fmla="*/ 2147483647 w 1560"/>
              <a:gd name="T17" fmla="*/ 2147483647 h 1015"/>
              <a:gd name="T18" fmla="*/ 2147483647 w 1560"/>
              <a:gd name="T19" fmla="*/ 2147483647 h 1015"/>
              <a:gd name="T20" fmla="*/ 2147483647 w 1560"/>
              <a:gd name="T21" fmla="*/ 2147483647 h 1015"/>
              <a:gd name="T22" fmla="*/ 2147483647 w 1560"/>
              <a:gd name="T23" fmla="*/ 2147483647 h 1015"/>
              <a:gd name="T24" fmla="*/ 2147483647 w 1560"/>
              <a:gd name="T25" fmla="*/ 2147483647 h 1015"/>
              <a:gd name="T26" fmla="*/ 2147483647 w 1560"/>
              <a:gd name="T27" fmla="*/ 2147483647 h 1015"/>
              <a:gd name="T28" fmla="*/ 2147483647 w 1560"/>
              <a:gd name="T29" fmla="*/ 2147483647 h 1015"/>
              <a:gd name="T30" fmla="*/ 2147483647 w 1560"/>
              <a:gd name="T31" fmla="*/ 2147483647 h 1015"/>
              <a:gd name="T32" fmla="*/ 2147483647 w 1560"/>
              <a:gd name="T33" fmla="*/ 2147483647 h 1015"/>
              <a:gd name="T34" fmla="*/ 2147483647 w 1560"/>
              <a:gd name="T35" fmla="*/ 2147483647 h 1015"/>
              <a:gd name="T36" fmla="*/ 2147483647 w 1560"/>
              <a:gd name="T37" fmla="*/ 2147483647 h 1015"/>
              <a:gd name="T38" fmla="*/ 2147483647 w 1560"/>
              <a:gd name="T39" fmla="*/ 2147483647 h 1015"/>
              <a:gd name="T40" fmla="*/ 2147483647 w 1560"/>
              <a:gd name="T41" fmla="*/ 2147483647 h 1015"/>
              <a:gd name="T42" fmla="*/ 2147483647 w 1560"/>
              <a:gd name="T43" fmla="*/ 2147483647 h 1015"/>
              <a:gd name="T44" fmla="*/ 2147483647 w 1560"/>
              <a:gd name="T45" fmla="*/ 2147483647 h 1015"/>
              <a:gd name="T46" fmla="*/ 2147483647 w 1560"/>
              <a:gd name="T47" fmla="*/ 2147483647 h 1015"/>
              <a:gd name="T48" fmla="*/ 2147483647 w 1560"/>
              <a:gd name="T49" fmla="*/ 2147483647 h 1015"/>
              <a:gd name="T50" fmla="*/ 2147483647 w 1560"/>
              <a:gd name="T51" fmla="*/ 2147483647 h 1015"/>
              <a:gd name="T52" fmla="*/ 2147483647 w 1560"/>
              <a:gd name="T53" fmla="*/ 2147483647 h 1015"/>
              <a:gd name="T54" fmla="*/ 2147483647 w 1560"/>
              <a:gd name="T55" fmla="*/ 2147483647 h 1015"/>
              <a:gd name="T56" fmla="*/ 2147483647 w 1560"/>
              <a:gd name="T57" fmla="*/ 2147483647 h 1015"/>
              <a:gd name="T58" fmla="*/ 2147483647 w 1560"/>
              <a:gd name="T59" fmla="*/ 2147483647 h 1015"/>
              <a:gd name="T60" fmla="*/ 2147483647 w 1560"/>
              <a:gd name="T61" fmla="*/ 2147483647 h 1015"/>
              <a:gd name="T62" fmla="*/ 2147483647 w 1560"/>
              <a:gd name="T63" fmla="*/ 2147483647 h 1015"/>
              <a:gd name="T64" fmla="*/ 2147483647 w 1560"/>
              <a:gd name="T65" fmla="*/ 2147483647 h 1015"/>
              <a:gd name="T66" fmla="*/ 2147483647 w 1560"/>
              <a:gd name="T67" fmla="*/ 2147483647 h 1015"/>
              <a:gd name="T68" fmla="*/ 2147483647 w 1560"/>
              <a:gd name="T69" fmla="*/ 2147483647 h 1015"/>
              <a:gd name="T70" fmla="*/ 2147483647 w 1560"/>
              <a:gd name="T71" fmla="*/ 2147483647 h 1015"/>
              <a:gd name="T72" fmla="*/ 2147483647 w 1560"/>
              <a:gd name="T73" fmla="*/ 2147483647 h 1015"/>
              <a:gd name="T74" fmla="*/ 2147483647 w 1560"/>
              <a:gd name="T75" fmla="*/ 2147483647 h 1015"/>
              <a:gd name="T76" fmla="*/ 2147483647 w 1560"/>
              <a:gd name="T77" fmla="*/ 2147483647 h 1015"/>
              <a:gd name="T78" fmla="*/ 2147483647 w 1560"/>
              <a:gd name="T79" fmla="*/ 2147483647 h 1015"/>
              <a:gd name="T80" fmla="*/ 2147483647 w 1560"/>
              <a:gd name="T81" fmla="*/ 2147483647 h 1015"/>
              <a:gd name="T82" fmla="*/ 2147483647 w 1560"/>
              <a:gd name="T83" fmla="*/ 0 h 10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560"/>
              <a:gd name="T127" fmla="*/ 0 h 1015"/>
              <a:gd name="T128" fmla="*/ 1560 w 1560"/>
              <a:gd name="T129" fmla="*/ 1015 h 10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560" h="1015">
                <a:moveTo>
                  <a:pt x="0" y="1015"/>
                </a:moveTo>
                <a:cubicBezTo>
                  <a:pt x="12" y="1009"/>
                  <a:pt x="24" y="1003"/>
                  <a:pt x="35" y="999"/>
                </a:cubicBezTo>
                <a:cubicBezTo>
                  <a:pt x="46" y="995"/>
                  <a:pt x="58" y="991"/>
                  <a:pt x="66" y="990"/>
                </a:cubicBezTo>
                <a:cubicBezTo>
                  <a:pt x="74" y="989"/>
                  <a:pt x="79" y="993"/>
                  <a:pt x="86" y="993"/>
                </a:cubicBezTo>
                <a:cubicBezTo>
                  <a:pt x="93" y="993"/>
                  <a:pt x="98" y="997"/>
                  <a:pt x="107" y="990"/>
                </a:cubicBezTo>
                <a:cubicBezTo>
                  <a:pt x="116" y="983"/>
                  <a:pt x="131" y="959"/>
                  <a:pt x="138" y="951"/>
                </a:cubicBezTo>
                <a:cubicBezTo>
                  <a:pt x="145" y="943"/>
                  <a:pt x="146" y="945"/>
                  <a:pt x="150" y="942"/>
                </a:cubicBezTo>
                <a:cubicBezTo>
                  <a:pt x="154" y="939"/>
                  <a:pt x="160" y="938"/>
                  <a:pt x="165" y="934"/>
                </a:cubicBezTo>
                <a:cubicBezTo>
                  <a:pt x="170" y="930"/>
                  <a:pt x="173" y="922"/>
                  <a:pt x="180" y="919"/>
                </a:cubicBezTo>
                <a:cubicBezTo>
                  <a:pt x="187" y="916"/>
                  <a:pt x="201" y="917"/>
                  <a:pt x="210" y="915"/>
                </a:cubicBezTo>
                <a:cubicBezTo>
                  <a:pt x="219" y="913"/>
                  <a:pt x="227" y="910"/>
                  <a:pt x="233" y="907"/>
                </a:cubicBezTo>
                <a:cubicBezTo>
                  <a:pt x="239" y="904"/>
                  <a:pt x="244" y="899"/>
                  <a:pt x="249" y="895"/>
                </a:cubicBezTo>
                <a:cubicBezTo>
                  <a:pt x="254" y="891"/>
                  <a:pt x="258" y="889"/>
                  <a:pt x="263" y="885"/>
                </a:cubicBezTo>
                <a:cubicBezTo>
                  <a:pt x="268" y="881"/>
                  <a:pt x="273" y="871"/>
                  <a:pt x="278" y="868"/>
                </a:cubicBezTo>
                <a:cubicBezTo>
                  <a:pt x="283" y="865"/>
                  <a:pt x="288" y="868"/>
                  <a:pt x="294" y="867"/>
                </a:cubicBezTo>
                <a:cubicBezTo>
                  <a:pt x="300" y="866"/>
                  <a:pt x="307" y="865"/>
                  <a:pt x="312" y="864"/>
                </a:cubicBezTo>
                <a:cubicBezTo>
                  <a:pt x="317" y="863"/>
                  <a:pt x="322" y="861"/>
                  <a:pt x="327" y="858"/>
                </a:cubicBezTo>
                <a:cubicBezTo>
                  <a:pt x="332" y="855"/>
                  <a:pt x="339" y="851"/>
                  <a:pt x="345" y="847"/>
                </a:cubicBezTo>
                <a:cubicBezTo>
                  <a:pt x="351" y="843"/>
                  <a:pt x="356" y="840"/>
                  <a:pt x="366" y="831"/>
                </a:cubicBezTo>
                <a:cubicBezTo>
                  <a:pt x="376" y="822"/>
                  <a:pt x="394" y="802"/>
                  <a:pt x="404" y="793"/>
                </a:cubicBezTo>
                <a:cubicBezTo>
                  <a:pt x="414" y="784"/>
                  <a:pt x="418" y="785"/>
                  <a:pt x="426" y="778"/>
                </a:cubicBezTo>
                <a:cubicBezTo>
                  <a:pt x="434" y="771"/>
                  <a:pt x="443" y="758"/>
                  <a:pt x="452" y="751"/>
                </a:cubicBezTo>
                <a:cubicBezTo>
                  <a:pt x="461" y="744"/>
                  <a:pt x="471" y="743"/>
                  <a:pt x="482" y="735"/>
                </a:cubicBezTo>
                <a:cubicBezTo>
                  <a:pt x="493" y="727"/>
                  <a:pt x="506" y="713"/>
                  <a:pt x="516" y="703"/>
                </a:cubicBezTo>
                <a:cubicBezTo>
                  <a:pt x="526" y="693"/>
                  <a:pt x="536" y="685"/>
                  <a:pt x="543" y="675"/>
                </a:cubicBezTo>
                <a:cubicBezTo>
                  <a:pt x="550" y="665"/>
                  <a:pt x="550" y="656"/>
                  <a:pt x="557" y="646"/>
                </a:cubicBezTo>
                <a:cubicBezTo>
                  <a:pt x="564" y="636"/>
                  <a:pt x="578" y="624"/>
                  <a:pt x="587" y="616"/>
                </a:cubicBezTo>
                <a:cubicBezTo>
                  <a:pt x="596" y="608"/>
                  <a:pt x="602" y="606"/>
                  <a:pt x="609" y="598"/>
                </a:cubicBezTo>
                <a:cubicBezTo>
                  <a:pt x="616" y="590"/>
                  <a:pt x="622" y="578"/>
                  <a:pt x="629" y="568"/>
                </a:cubicBezTo>
                <a:cubicBezTo>
                  <a:pt x="636" y="558"/>
                  <a:pt x="645" y="544"/>
                  <a:pt x="651" y="538"/>
                </a:cubicBezTo>
                <a:cubicBezTo>
                  <a:pt x="657" y="532"/>
                  <a:pt x="662" y="535"/>
                  <a:pt x="668" y="534"/>
                </a:cubicBezTo>
                <a:cubicBezTo>
                  <a:pt x="674" y="533"/>
                  <a:pt x="681" y="533"/>
                  <a:pt x="689" y="534"/>
                </a:cubicBezTo>
                <a:cubicBezTo>
                  <a:pt x="697" y="535"/>
                  <a:pt x="710" y="542"/>
                  <a:pt x="717" y="540"/>
                </a:cubicBezTo>
                <a:cubicBezTo>
                  <a:pt x="724" y="538"/>
                  <a:pt x="724" y="527"/>
                  <a:pt x="729" y="520"/>
                </a:cubicBezTo>
                <a:cubicBezTo>
                  <a:pt x="734" y="513"/>
                  <a:pt x="740" y="504"/>
                  <a:pt x="747" y="496"/>
                </a:cubicBezTo>
                <a:cubicBezTo>
                  <a:pt x="754" y="488"/>
                  <a:pt x="766" y="480"/>
                  <a:pt x="774" y="474"/>
                </a:cubicBezTo>
                <a:cubicBezTo>
                  <a:pt x="782" y="468"/>
                  <a:pt x="790" y="466"/>
                  <a:pt x="797" y="459"/>
                </a:cubicBezTo>
                <a:cubicBezTo>
                  <a:pt x="804" y="452"/>
                  <a:pt x="811" y="437"/>
                  <a:pt x="815" y="430"/>
                </a:cubicBezTo>
                <a:cubicBezTo>
                  <a:pt x="819" y="423"/>
                  <a:pt x="820" y="422"/>
                  <a:pt x="824" y="418"/>
                </a:cubicBezTo>
                <a:cubicBezTo>
                  <a:pt x="828" y="414"/>
                  <a:pt x="832" y="407"/>
                  <a:pt x="837" y="406"/>
                </a:cubicBezTo>
                <a:cubicBezTo>
                  <a:pt x="842" y="405"/>
                  <a:pt x="849" y="408"/>
                  <a:pt x="855" y="412"/>
                </a:cubicBezTo>
                <a:cubicBezTo>
                  <a:pt x="861" y="416"/>
                  <a:pt x="869" y="425"/>
                  <a:pt x="876" y="430"/>
                </a:cubicBezTo>
                <a:cubicBezTo>
                  <a:pt x="883" y="435"/>
                  <a:pt x="890" y="442"/>
                  <a:pt x="896" y="445"/>
                </a:cubicBezTo>
                <a:cubicBezTo>
                  <a:pt x="902" y="448"/>
                  <a:pt x="908" y="447"/>
                  <a:pt x="915" y="448"/>
                </a:cubicBezTo>
                <a:cubicBezTo>
                  <a:pt x="922" y="449"/>
                  <a:pt x="933" y="453"/>
                  <a:pt x="939" y="453"/>
                </a:cubicBezTo>
                <a:cubicBezTo>
                  <a:pt x="945" y="453"/>
                  <a:pt x="949" y="454"/>
                  <a:pt x="954" y="451"/>
                </a:cubicBezTo>
                <a:cubicBezTo>
                  <a:pt x="959" y="448"/>
                  <a:pt x="966" y="441"/>
                  <a:pt x="971" y="435"/>
                </a:cubicBezTo>
                <a:cubicBezTo>
                  <a:pt x="976" y="429"/>
                  <a:pt x="980" y="423"/>
                  <a:pt x="984" y="418"/>
                </a:cubicBezTo>
                <a:cubicBezTo>
                  <a:pt x="988" y="413"/>
                  <a:pt x="989" y="410"/>
                  <a:pt x="993" y="406"/>
                </a:cubicBezTo>
                <a:cubicBezTo>
                  <a:pt x="997" y="402"/>
                  <a:pt x="1006" y="397"/>
                  <a:pt x="1011" y="393"/>
                </a:cubicBezTo>
                <a:cubicBezTo>
                  <a:pt x="1016" y="389"/>
                  <a:pt x="1020" y="384"/>
                  <a:pt x="1026" y="379"/>
                </a:cubicBezTo>
                <a:cubicBezTo>
                  <a:pt x="1032" y="374"/>
                  <a:pt x="1040" y="365"/>
                  <a:pt x="1047" y="360"/>
                </a:cubicBezTo>
                <a:cubicBezTo>
                  <a:pt x="1054" y="355"/>
                  <a:pt x="1061" y="352"/>
                  <a:pt x="1067" y="346"/>
                </a:cubicBezTo>
                <a:cubicBezTo>
                  <a:pt x="1073" y="340"/>
                  <a:pt x="1079" y="329"/>
                  <a:pt x="1085" y="322"/>
                </a:cubicBezTo>
                <a:cubicBezTo>
                  <a:pt x="1091" y="315"/>
                  <a:pt x="1098" y="308"/>
                  <a:pt x="1106" y="303"/>
                </a:cubicBezTo>
                <a:cubicBezTo>
                  <a:pt x="1114" y="298"/>
                  <a:pt x="1126" y="293"/>
                  <a:pt x="1134" y="289"/>
                </a:cubicBezTo>
                <a:cubicBezTo>
                  <a:pt x="1142" y="285"/>
                  <a:pt x="1149" y="282"/>
                  <a:pt x="1154" y="279"/>
                </a:cubicBezTo>
                <a:cubicBezTo>
                  <a:pt x="1159" y="276"/>
                  <a:pt x="1161" y="271"/>
                  <a:pt x="1164" y="268"/>
                </a:cubicBezTo>
                <a:cubicBezTo>
                  <a:pt x="1167" y="265"/>
                  <a:pt x="1169" y="261"/>
                  <a:pt x="1173" y="261"/>
                </a:cubicBezTo>
                <a:cubicBezTo>
                  <a:pt x="1177" y="261"/>
                  <a:pt x="1184" y="264"/>
                  <a:pt x="1190" y="267"/>
                </a:cubicBezTo>
                <a:cubicBezTo>
                  <a:pt x="1196" y="270"/>
                  <a:pt x="1204" y="277"/>
                  <a:pt x="1212" y="279"/>
                </a:cubicBezTo>
                <a:cubicBezTo>
                  <a:pt x="1220" y="281"/>
                  <a:pt x="1229" y="280"/>
                  <a:pt x="1238" y="277"/>
                </a:cubicBezTo>
                <a:cubicBezTo>
                  <a:pt x="1247" y="274"/>
                  <a:pt x="1258" y="264"/>
                  <a:pt x="1265" y="259"/>
                </a:cubicBezTo>
                <a:cubicBezTo>
                  <a:pt x="1272" y="254"/>
                  <a:pt x="1278" y="253"/>
                  <a:pt x="1283" y="249"/>
                </a:cubicBezTo>
                <a:cubicBezTo>
                  <a:pt x="1288" y="245"/>
                  <a:pt x="1291" y="243"/>
                  <a:pt x="1296" y="238"/>
                </a:cubicBezTo>
                <a:cubicBezTo>
                  <a:pt x="1301" y="233"/>
                  <a:pt x="1309" y="226"/>
                  <a:pt x="1313" y="220"/>
                </a:cubicBezTo>
                <a:cubicBezTo>
                  <a:pt x="1317" y="214"/>
                  <a:pt x="1319" y="209"/>
                  <a:pt x="1323" y="204"/>
                </a:cubicBezTo>
                <a:cubicBezTo>
                  <a:pt x="1327" y="199"/>
                  <a:pt x="1331" y="193"/>
                  <a:pt x="1335" y="189"/>
                </a:cubicBezTo>
                <a:cubicBezTo>
                  <a:pt x="1339" y="185"/>
                  <a:pt x="1345" y="183"/>
                  <a:pt x="1349" y="180"/>
                </a:cubicBezTo>
                <a:cubicBezTo>
                  <a:pt x="1353" y="177"/>
                  <a:pt x="1355" y="174"/>
                  <a:pt x="1359" y="174"/>
                </a:cubicBezTo>
                <a:cubicBezTo>
                  <a:pt x="1363" y="174"/>
                  <a:pt x="1371" y="177"/>
                  <a:pt x="1376" y="178"/>
                </a:cubicBezTo>
                <a:cubicBezTo>
                  <a:pt x="1381" y="179"/>
                  <a:pt x="1386" y="181"/>
                  <a:pt x="1392" y="181"/>
                </a:cubicBezTo>
                <a:cubicBezTo>
                  <a:pt x="1398" y="181"/>
                  <a:pt x="1407" y="182"/>
                  <a:pt x="1413" y="180"/>
                </a:cubicBezTo>
                <a:cubicBezTo>
                  <a:pt x="1419" y="178"/>
                  <a:pt x="1423" y="172"/>
                  <a:pt x="1427" y="168"/>
                </a:cubicBezTo>
                <a:cubicBezTo>
                  <a:pt x="1431" y="164"/>
                  <a:pt x="1434" y="158"/>
                  <a:pt x="1439" y="154"/>
                </a:cubicBezTo>
                <a:cubicBezTo>
                  <a:pt x="1444" y="150"/>
                  <a:pt x="1450" y="147"/>
                  <a:pt x="1455" y="144"/>
                </a:cubicBezTo>
                <a:cubicBezTo>
                  <a:pt x="1460" y="141"/>
                  <a:pt x="1464" y="138"/>
                  <a:pt x="1470" y="135"/>
                </a:cubicBezTo>
                <a:cubicBezTo>
                  <a:pt x="1476" y="132"/>
                  <a:pt x="1484" y="132"/>
                  <a:pt x="1490" y="126"/>
                </a:cubicBezTo>
                <a:cubicBezTo>
                  <a:pt x="1496" y="120"/>
                  <a:pt x="1503" y="108"/>
                  <a:pt x="1508" y="100"/>
                </a:cubicBezTo>
                <a:cubicBezTo>
                  <a:pt x="1513" y="92"/>
                  <a:pt x="1516" y="84"/>
                  <a:pt x="1520" y="76"/>
                </a:cubicBezTo>
                <a:cubicBezTo>
                  <a:pt x="1524" y="68"/>
                  <a:pt x="1528" y="62"/>
                  <a:pt x="1532" y="54"/>
                </a:cubicBezTo>
                <a:cubicBezTo>
                  <a:pt x="1536" y="46"/>
                  <a:pt x="1542" y="34"/>
                  <a:pt x="1545" y="27"/>
                </a:cubicBezTo>
                <a:cubicBezTo>
                  <a:pt x="1548" y="20"/>
                  <a:pt x="1549" y="17"/>
                  <a:pt x="1551" y="13"/>
                </a:cubicBezTo>
                <a:cubicBezTo>
                  <a:pt x="1553" y="9"/>
                  <a:pt x="1558" y="3"/>
                  <a:pt x="1560" y="0"/>
                </a:cubicBezTo>
              </a:path>
            </a:pathLst>
          </a:cu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7" name="Line 84"/>
          <p:cNvSpPr>
            <a:spLocks noChangeShapeType="1"/>
          </p:cNvSpPr>
          <p:nvPr/>
        </p:nvSpPr>
        <p:spPr bwMode="auto">
          <a:xfrm flipV="1">
            <a:off x="3759200" y="3644900"/>
            <a:ext cx="0" cy="2082800"/>
          </a:xfrm>
          <a:prstGeom prst="line">
            <a:avLst/>
          </a:prstGeom>
          <a:noFill/>
          <a:ln w="38100">
            <a:solidFill>
              <a:srgbClr val="FFFF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8" name="Line 85"/>
          <p:cNvSpPr>
            <a:spLocks noChangeShapeType="1"/>
          </p:cNvSpPr>
          <p:nvPr/>
        </p:nvSpPr>
        <p:spPr bwMode="auto">
          <a:xfrm>
            <a:off x="4953000" y="3848100"/>
            <a:ext cx="2413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Line 86"/>
          <p:cNvSpPr>
            <a:spLocks noChangeShapeType="1"/>
          </p:cNvSpPr>
          <p:nvPr/>
        </p:nvSpPr>
        <p:spPr bwMode="auto">
          <a:xfrm>
            <a:off x="1119188" y="1196975"/>
            <a:ext cx="1587" cy="4543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0" name="AutoShape 87"/>
          <p:cNvSpPr>
            <a:spLocks noChangeArrowheads="1"/>
          </p:cNvSpPr>
          <p:nvPr/>
        </p:nvSpPr>
        <p:spPr bwMode="auto">
          <a:xfrm>
            <a:off x="431800" y="4711700"/>
            <a:ext cx="431800" cy="3429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11" name="Line 88"/>
          <p:cNvSpPr>
            <a:spLocks noChangeShapeType="1"/>
          </p:cNvSpPr>
          <p:nvPr/>
        </p:nvSpPr>
        <p:spPr bwMode="auto">
          <a:xfrm>
            <a:off x="850900" y="5054600"/>
            <a:ext cx="2413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Line 91"/>
          <p:cNvSpPr>
            <a:spLocks noChangeShapeType="1"/>
          </p:cNvSpPr>
          <p:nvPr/>
        </p:nvSpPr>
        <p:spPr bwMode="auto">
          <a:xfrm>
            <a:off x="6007100" y="3657600"/>
            <a:ext cx="1930400" cy="11938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3" name="Line 92"/>
          <p:cNvSpPr>
            <a:spLocks noChangeShapeType="1"/>
          </p:cNvSpPr>
          <p:nvPr/>
        </p:nvSpPr>
        <p:spPr bwMode="auto">
          <a:xfrm flipV="1">
            <a:off x="3708400" y="1882775"/>
            <a:ext cx="2320925" cy="177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Line 93"/>
          <p:cNvSpPr>
            <a:spLocks noChangeShapeType="1"/>
          </p:cNvSpPr>
          <p:nvPr/>
        </p:nvSpPr>
        <p:spPr bwMode="auto">
          <a:xfrm flipV="1">
            <a:off x="3736975" y="2130425"/>
            <a:ext cx="2301875" cy="152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5" name="Line 94"/>
          <p:cNvSpPr>
            <a:spLocks noChangeShapeType="1"/>
          </p:cNvSpPr>
          <p:nvPr/>
        </p:nvSpPr>
        <p:spPr bwMode="auto">
          <a:xfrm flipV="1">
            <a:off x="3736975" y="2374900"/>
            <a:ext cx="228917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6" name="Line 95"/>
          <p:cNvSpPr>
            <a:spLocks noChangeShapeType="1"/>
          </p:cNvSpPr>
          <p:nvPr/>
        </p:nvSpPr>
        <p:spPr bwMode="auto">
          <a:xfrm flipV="1">
            <a:off x="3765550" y="2619375"/>
            <a:ext cx="2257425" cy="1022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7" name="Line 96"/>
          <p:cNvSpPr>
            <a:spLocks noChangeShapeType="1"/>
          </p:cNvSpPr>
          <p:nvPr/>
        </p:nvSpPr>
        <p:spPr bwMode="auto">
          <a:xfrm flipV="1">
            <a:off x="3736975" y="2886075"/>
            <a:ext cx="2282825" cy="765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8" name="Line 97"/>
          <p:cNvSpPr>
            <a:spLocks noChangeShapeType="1"/>
          </p:cNvSpPr>
          <p:nvPr/>
        </p:nvSpPr>
        <p:spPr bwMode="auto">
          <a:xfrm flipV="1">
            <a:off x="3736975" y="3130550"/>
            <a:ext cx="22987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9" name="Line 98"/>
          <p:cNvSpPr>
            <a:spLocks noChangeShapeType="1"/>
          </p:cNvSpPr>
          <p:nvPr/>
        </p:nvSpPr>
        <p:spPr bwMode="auto">
          <a:xfrm flipV="1">
            <a:off x="3749675" y="3384550"/>
            <a:ext cx="22733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0" name="Text Box 99"/>
          <p:cNvSpPr txBox="1">
            <a:spLocks noChangeArrowheads="1"/>
          </p:cNvSpPr>
          <p:nvPr/>
        </p:nvSpPr>
        <p:spPr bwMode="auto">
          <a:xfrm>
            <a:off x="6413500" y="1460500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16 GtC/y</a:t>
            </a:r>
          </a:p>
        </p:txBody>
      </p:sp>
      <p:sp>
        <p:nvSpPr>
          <p:cNvPr id="52321" name="Line 100"/>
          <p:cNvSpPr>
            <a:spLocks noChangeShapeType="1"/>
          </p:cNvSpPr>
          <p:nvPr/>
        </p:nvSpPr>
        <p:spPr bwMode="auto">
          <a:xfrm flipH="1">
            <a:off x="6057900" y="1625600"/>
            <a:ext cx="3333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29" name="Text Box 101"/>
          <p:cNvSpPr txBox="1">
            <a:spLocks noChangeArrowheads="1"/>
          </p:cNvSpPr>
          <p:nvPr/>
        </p:nvSpPr>
        <p:spPr bwMode="auto">
          <a:xfrm>
            <a:off x="6416675" y="2306638"/>
            <a:ext cx="1697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latin typeface="Arial" charset="0"/>
              </a:rPr>
              <a:t>Eight </a:t>
            </a:r>
            <a:r>
              <a:rPr lang="ja-JP" altLang="en-US" sz="1600" b="1">
                <a:latin typeface="Arial" charset="0"/>
              </a:rPr>
              <a:t>“</a:t>
            </a:r>
            <a:r>
              <a:rPr lang="en-US" altLang="ja-JP" sz="1600" b="1">
                <a:latin typeface="Arial" charset="0"/>
              </a:rPr>
              <a:t>wedges</a:t>
            </a:r>
            <a:r>
              <a:rPr lang="ja-JP" altLang="en-US" sz="1600" b="1">
                <a:latin typeface="Arial" charset="0"/>
              </a:rPr>
              <a:t>”</a:t>
            </a:r>
            <a:endParaRPr lang="en-US" sz="1600" b="1">
              <a:latin typeface="Arial" charset="0"/>
            </a:endParaRPr>
          </a:p>
        </p:txBody>
      </p:sp>
      <p:sp>
        <p:nvSpPr>
          <p:cNvPr id="381030" name="Line 102"/>
          <p:cNvSpPr>
            <a:spLocks noChangeShapeType="1"/>
          </p:cNvSpPr>
          <p:nvPr/>
        </p:nvSpPr>
        <p:spPr bwMode="auto">
          <a:xfrm flipH="1" flipV="1">
            <a:off x="6102350" y="2489200"/>
            <a:ext cx="3175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1031" name="Text Box 103"/>
          <p:cNvSpPr txBox="1">
            <a:spLocks noChangeArrowheads="1"/>
          </p:cNvSpPr>
          <p:nvPr/>
        </p:nvSpPr>
        <p:spPr bwMode="auto">
          <a:xfrm>
            <a:off x="6578600" y="313055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>
                <a:latin typeface="Arial" charset="0"/>
              </a:rPr>
              <a:t>Goal: In 50 years, same</a:t>
            </a:r>
          </a:p>
          <a:p>
            <a:pPr eaLnBrk="1" hangingPunct="1"/>
            <a:r>
              <a:rPr lang="en-US" sz="1200" b="1">
                <a:latin typeface="Arial" charset="0"/>
              </a:rPr>
              <a:t>global emissions as today</a:t>
            </a:r>
          </a:p>
        </p:txBody>
      </p:sp>
      <p:sp>
        <p:nvSpPr>
          <p:cNvPr id="52325" name="Oval 104"/>
          <p:cNvSpPr>
            <a:spLocks noChangeAspect="1" noChangeArrowheads="1"/>
          </p:cNvSpPr>
          <p:nvPr/>
        </p:nvSpPr>
        <p:spPr bwMode="auto">
          <a:xfrm>
            <a:off x="5840413" y="3495675"/>
            <a:ext cx="357187" cy="3540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2326" name="Line 105"/>
          <p:cNvSpPr>
            <a:spLocks noChangeShapeType="1"/>
          </p:cNvSpPr>
          <p:nvPr/>
        </p:nvSpPr>
        <p:spPr bwMode="auto">
          <a:xfrm flipH="1">
            <a:off x="6261100" y="3556000"/>
            <a:ext cx="24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7" name="Line 106"/>
          <p:cNvSpPr>
            <a:spLocks noChangeShapeType="1"/>
          </p:cNvSpPr>
          <p:nvPr/>
        </p:nvSpPr>
        <p:spPr bwMode="auto">
          <a:xfrm flipV="1">
            <a:off x="3606800" y="3632200"/>
            <a:ext cx="165100" cy="76200"/>
          </a:xfrm>
          <a:prstGeom prst="line">
            <a:avLst/>
          </a:prstGeom>
          <a:noFill/>
          <a:ln w="57150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658" name="Rectangle 106"/>
          <p:cNvSpPr>
            <a:spLocks noChangeArrowheads="1"/>
          </p:cNvSpPr>
          <p:nvPr/>
        </p:nvSpPr>
        <p:spPr bwMode="auto">
          <a:xfrm>
            <a:off x="139700" y="-15875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“</a:t>
            </a: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Stabilization Wedges</a:t>
            </a:r>
            <a:r>
              <a:rPr lang="ja-JP" alt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”</a:t>
            </a:r>
            <a:endParaRPr lang="en-US" sz="6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2329" name="Rectangle 105"/>
          <p:cNvSpPr>
            <a:spLocks noChangeArrowheads="1"/>
          </p:cNvSpPr>
          <p:nvPr/>
        </p:nvSpPr>
        <p:spPr bwMode="auto">
          <a:xfrm>
            <a:off x="2733675" y="6488113"/>
            <a:ext cx="336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2330" name="Picture 9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029" grpId="0"/>
      <p:bldP spid="381030" grpId="0" animBg="1"/>
      <p:bldP spid="3810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ea typeface="ＭＳ Ｐゴシック" charset="0"/>
              </a:rPr>
              <a:t>What is a </a:t>
            </a:r>
            <a:r>
              <a:rPr lang="ja-JP" altLang="en-US" sz="6000" dirty="0">
                <a:ea typeface="ＭＳ Ｐゴシック" charset="0"/>
              </a:rPr>
              <a:t>“</a:t>
            </a:r>
            <a:r>
              <a:rPr lang="en-US" sz="6000" dirty="0">
                <a:ea typeface="ＭＳ Ｐゴシック" charset="0"/>
              </a:rPr>
              <a:t>Wedge</a:t>
            </a:r>
            <a:r>
              <a:rPr lang="ja-JP" altLang="en-US" sz="6000" dirty="0">
                <a:ea typeface="ＭＳ Ｐゴシック" charset="0"/>
              </a:rPr>
              <a:t>”</a:t>
            </a:r>
            <a:r>
              <a:rPr lang="en-US" sz="6000" dirty="0">
                <a:ea typeface="ＭＳ Ｐゴシック" charset="0"/>
              </a:rPr>
              <a:t>?</a:t>
            </a:r>
            <a:endParaRPr lang="en-US" sz="60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381000" y="1052513"/>
            <a:ext cx="8153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</a:rPr>
              <a:t>A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wedge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is a strategy to reduce carbon emissions that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grows</a:t>
            </a:r>
            <a:r>
              <a:rPr lang="en-US" altLang="ja-JP">
                <a:latin typeface="Arial" charset="0"/>
              </a:rPr>
              <a:t> in 50 years from zero to 1.0 GtC/yr. The strategy has </a:t>
            </a:r>
            <a:r>
              <a:rPr lang="en-US" altLang="ja-JP">
                <a:solidFill>
                  <a:srgbClr val="FF0000"/>
                </a:solidFill>
                <a:latin typeface="Arial" charset="0"/>
              </a:rPr>
              <a:t>already been commercialized at scale</a:t>
            </a:r>
            <a:r>
              <a:rPr lang="en-US" altLang="ja-JP">
                <a:latin typeface="Arial" charset="0"/>
              </a:rPr>
              <a:t> somewhere.</a:t>
            </a:r>
            <a:endParaRPr lang="en-US">
              <a:latin typeface="Arial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7289800" y="26749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54276" name="AutoShape 5"/>
          <p:cNvSpPr>
            <a:spLocks noChangeArrowheads="1"/>
          </p:cNvSpPr>
          <p:nvPr/>
        </p:nvSpPr>
        <p:spPr bwMode="auto">
          <a:xfrm flipH="1">
            <a:off x="838200" y="2517775"/>
            <a:ext cx="5768975" cy="188595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</a:rPr>
              <a:t>      </a:t>
            </a:r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7304088" y="3171825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1 GtC/yr</a:t>
            </a:r>
          </a:p>
        </p:txBody>
      </p:sp>
      <p:sp>
        <p:nvSpPr>
          <p:cNvPr id="54278" name="Line 7"/>
          <p:cNvSpPr>
            <a:spLocks noChangeShapeType="1"/>
          </p:cNvSpPr>
          <p:nvPr/>
        </p:nvSpPr>
        <p:spPr bwMode="auto">
          <a:xfrm flipH="1">
            <a:off x="6707188" y="3473450"/>
            <a:ext cx="614362" cy="820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6707188" y="2600325"/>
            <a:ext cx="604837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0" name="Text Box 9"/>
          <p:cNvSpPr txBox="1">
            <a:spLocks noChangeArrowheads="1"/>
          </p:cNvSpPr>
          <p:nvPr/>
        </p:nvSpPr>
        <p:spPr bwMode="auto">
          <a:xfrm>
            <a:off x="3279775" y="4510088"/>
            <a:ext cx="1103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50 years</a:t>
            </a:r>
          </a:p>
        </p:txBody>
      </p:sp>
      <p:sp>
        <p:nvSpPr>
          <p:cNvPr id="54281" name="Line 10"/>
          <p:cNvSpPr>
            <a:spLocks noChangeShapeType="1"/>
          </p:cNvSpPr>
          <p:nvPr/>
        </p:nvSpPr>
        <p:spPr bwMode="auto">
          <a:xfrm>
            <a:off x="4556125" y="4772025"/>
            <a:ext cx="2022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Line 11"/>
          <p:cNvSpPr>
            <a:spLocks noChangeShapeType="1"/>
          </p:cNvSpPr>
          <p:nvPr/>
        </p:nvSpPr>
        <p:spPr bwMode="auto">
          <a:xfrm flipH="1">
            <a:off x="847725" y="4745038"/>
            <a:ext cx="2151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3205163" y="3705225"/>
            <a:ext cx="325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Total = 25 Gigatons carbon</a:t>
            </a:r>
          </a:p>
        </p:txBody>
      </p:sp>
      <p:grpSp>
        <p:nvGrpSpPr>
          <p:cNvPr id="54284" name="Group 13"/>
          <p:cNvGrpSpPr>
            <a:grpSpLocks/>
          </p:cNvGrpSpPr>
          <p:nvPr/>
        </p:nvGrpSpPr>
        <p:grpSpPr bwMode="auto">
          <a:xfrm>
            <a:off x="152400" y="5062538"/>
            <a:ext cx="7975600" cy="1643062"/>
            <a:chOff x="96" y="3189"/>
            <a:chExt cx="5024" cy="1035"/>
          </a:xfrm>
        </p:grpSpPr>
        <p:sp>
          <p:nvSpPr>
            <p:cNvPr id="54286" name="Text Box 14"/>
            <p:cNvSpPr txBox="1">
              <a:spLocks noChangeArrowheads="1"/>
            </p:cNvSpPr>
            <p:nvPr/>
          </p:nvSpPr>
          <p:spPr bwMode="auto">
            <a:xfrm>
              <a:off x="96" y="3196"/>
              <a:ext cx="44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lvl="1" eaLnBrk="1" hangingPunct="1"/>
              <a:r>
                <a:rPr lang="en-US" sz="1800">
                  <a:latin typeface="Arial" charset="0"/>
                </a:rPr>
                <a:t>Cumulatively, a wedge redirects the flow of 25 GtC in its first 50 years. This is 2.5 trillion dollars at $100/tC. </a:t>
              </a:r>
            </a:p>
          </p:txBody>
        </p:sp>
        <p:sp>
          <p:nvSpPr>
            <p:cNvPr id="54287" name="Rectangle 15"/>
            <p:cNvSpPr>
              <a:spLocks noChangeArrowheads="1"/>
            </p:cNvSpPr>
            <p:nvPr/>
          </p:nvSpPr>
          <p:spPr bwMode="auto">
            <a:xfrm>
              <a:off x="300" y="3189"/>
              <a:ext cx="4820" cy="450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Text Box 16"/>
            <p:cNvSpPr txBox="1">
              <a:spLocks noChangeArrowheads="1"/>
            </p:cNvSpPr>
            <p:nvPr/>
          </p:nvSpPr>
          <p:spPr bwMode="auto">
            <a:xfrm>
              <a:off x="394" y="3897"/>
              <a:ext cx="469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A 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“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solution</a:t>
              </a:r>
              <a:r>
                <a:rPr lang="ja-JP" altLang="en-US" sz="1800">
                  <a:solidFill>
                    <a:srgbClr val="FF0000"/>
                  </a:solidFill>
                  <a:latin typeface="Arial" charset="0"/>
                </a:rPr>
                <a:t>”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to the CO</a:t>
              </a:r>
              <a:r>
                <a:rPr lang="en-US" altLang="ja-JP" sz="1800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altLang="ja-JP" sz="1800">
                  <a:solidFill>
                    <a:srgbClr val="FF0000"/>
                  </a:solidFill>
                  <a:latin typeface="Arial" charset="0"/>
                </a:rPr>
                <a:t> problem should provide at least one wedge.</a:t>
              </a:r>
              <a:endParaRPr lang="en-US" sz="180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4289" name="Rectangle 17"/>
            <p:cNvSpPr>
              <a:spLocks noChangeArrowheads="1"/>
            </p:cNvSpPr>
            <p:nvPr/>
          </p:nvSpPr>
          <p:spPr bwMode="auto">
            <a:xfrm>
              <a:off x="293" y="3840"/>
              <a:ext cx="4827" cy="384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285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1 Marcador de fecha"/>
          <p:cNvSpPr txBox="1">
            <a:spLocks noGrp="1"/>
          </p:cNvSpPr>
          <p:nvPr/>
        </p:nvSpPr>
        <p:spPr bwMode="auto">
          <a:xfrm>
            <a:off x="0" y="6381750"/>
            <a:ext cx="2286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en-US" sz="1000" b="1" smtClean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56322" name="Rectangle 2"/>
          <p:cNvSpPr>
            <a:spLocks noChangeAspect="1" noChangeArrowheads="1"/>
          </p:cNvSpPr>
          <p:nvPr/>
        </p:nvSpPr>
        <p:spPr bwMode="auto">
          <a:xfrm>
            <a:off x="3463925" y="1231900"/>
            <a:ext cx="20526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Energy Efficiency &amp;</a:t>
            </a:r>
            <a:r>
              <a:rPr lang="en-US" sz="2000">
                <a:latin typeface="Arial" charset="0"/>
              </a:rPr>
              <a:t> </a:t>
            </a:r>
          </a:p>
          <a:p>
            <a:r>
              <a:rPr lang="en-US" sz="1800">
                <a:latin typeface="Arial" charset="0"/>
              </a:rPr>
              <a:t>Conservation (4)</a:t>
            </a:r>
          </a:p>
          <a:p>
            <a:endParaRPr lang="en-US" sz="2000">
              <a:latin typeface="Arial" charset="0"/>
            </a:endParaRPr>
          </a:p>
        </p:txBody>
      </p:sp>
      <p:sp>
        <p:nvSpPr>
          <p:cNvPr id="56323" name="Rectangle 3"/>
          <p:cNvSpPr>
            <a:spLocks noChangeAspect="1" noChangeArrowheads="1"/>
          </p:cNvSpPr>
          <p:nvPr/>
        </p:nvSpPr>
        <p:spPr bwMode="auto">
          <a:xfrm>
            <a:off x="939800" y="4370388"/>
            <a:ext cx="13890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CO</a:t>
            </a:r>
            <a:r>
              <a:rPr lang="en-US" sz="1800" baseline="-25000">
                <a:latin typeface="Arial" charset="0"/>
              </a:rPr>
              <a:t>2  </a:t>
            </a:r>
            <a:r>
              <a:rPr lang="en-US" sz="1800">
                <a:latin typeface="Arial" charset="0"/>
              </a:rPr>
              <a:t>Capture </a:t>
            </a:r>
          </a:p>
          <a:p>
            <a:r>
              <a:rPr lang="en-US" sz="1800">
                <a:latin typeface="Arial" charset="0"/>
              </a:rPr>
              <a:t>&amp; Storage (3)</a:t>
            </a:r>
          </a:p>
        </p:txBody>
      </p:sp>
      <p:sp>
        <p:nvSpPr>
          <p:cNvPr id="56324" name="Rectangle 4"/>
          <p:cNvSpPr>
            <a:spLocks noChangeAspect="1" noChangeArrowheads="1"/>
          </p:cNvSpPr>
          <p:nvPr/>
        </p:nvSpPr>
        <p:spPr bwMode="auto">
          <a:xfrm>
            <a:off x="1858963" y="2835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1">
                <a:solidFill>
                  <a:srgbClr val="000000"/>
                </a:solidFill>
                <a:latin typeface="Arial" charset="0"/>
              </a:rPr>
              <a:t> </a:t>
            </a:r>
            <a:endParaRPr lang="en-US" sz="1800">
              <a:latin typeface="Arial" charset="0"/>
            </a:endParaRPr>
          </a:p>
        </p:txBody>
      </p:sp>
      <p:sp>
        <p:nvSpPr>
          <p:cNvPr id="56325" name="Freeform 5"/>
          <p:cNvSpPr>
            <a:spLocks noChangeAspect="1"/>
          </p:cNvSpPr>
          <p:nvPr/>
        </p:nvSpPr>
        <p:spPr bwMode="auto">
          <a:xfrm>
            <a:off x="3673475" y="1952625"/>
            <a:ext cx="1679575" cy="379413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6" name="Freeform 10"/>
          <p:cNvSpPr>
            <a:spLocks noChangeAspect="1"/>
          </p:cNvSpPr>
          <p:nvPr/>
        </p:nvSpPr>
        <p:spPr bwMode="auto">
          <a:xfrm>
            <a:off x="2944813" y="3319463"/>
            <a:ext cx="79375" cy="69850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7" name="Freeform 11"/>
          <p:cNvSpPr>
            <a:spLocks noChangeAspect="1"/>
          </p:cNvSpPr>
          <p:nvPr/>
        </p:nvSpPr>
        <p:spPr bwMode="auto">
          <a:xfrm>
            <a:off x="4562475" y="4840288"/>
            <a:ext cx="26988" cy="146050"/>
          </a:xfrm>
          <a:custGeom>
            <a:avLst/>
            <a:gdLst>
              <a:gd name="T0" fmla="*/ 2147483647 w 21"/>
              <a:gd name="T1" fmla="*/ 0 h 115"/>
              <a:gd name="T2" fmla="*/ 0 w 21"/>
              <a:gd name="T3" fmla="*/ 2147483647 h 115"/>
              <a:gd name="T4" fmla="*/ 0 w 21"/>
              <a:gd name="T5" fmla="*/ 2147483647 h 115"/>
              <a:gd name="T6" fmla="*/ 0 w 21"/>
              <a:gd name="T7" fmla="*/ 2147483647 h 115"/>
              <a:gd name="T8" fmla="*/ 0 w 21"/>
              <a:gd name="T9" fmla="*/ 2147483647 h 115"/>
              <a:gd name="T10" fmla="*/ 0 w 21"/>
              <a:gd name="T11" fmla="*/ 2147483647 h 115"/>
              <a:gd name="T12" fmla="*/ 0 w 21"/>
              <a:gd name="T13" fmla="*/ 2147483647 h 115"/>
              <a:gd name="T14" fmla="*/ 0 w 21"/>
              <a:gd name="T15" fmla="*/ 2147483647 h 115"/>
              <a:gd name="T16" fmla="*/ 0 w 21"/>
              <a:gd name="T17" fmla="*/ 2147483647 h 115"/>
              <a:gd name="T18" fmla="*/ 2147483647 w 21"/>
              <a:gd name="T19" fmla="*/ 2147483647 h 115"/>
              <a:gd name="T20" fmla="*/ 2147483647 w 21"/>
              <a:gd name="T21" fmla="*/ 2147483647 h 115"/>
              <a:gd name="T22" fmla="*/ 2147483647 w 21"/>
              <a:gd name="T23" fmla="*/ 2147483647 h 115"/>
              <a:gd name="T24" fmla="*/ 2147483647 w 21"/>
              <a:gd name="T25" fmla="*/ 2147483647 h 115"/>
              <a:gd name="T26" fmla="*/ 2147483647 w 21"/>
              <a:gd name="T27" fmla="*/ 2147483647 h 115"/>
              <a:gd name="T28" fmla="*/ 2147483647 w 21"/>
              <a:gd name="T29" fmla="*/ 2147483647 h 115"/>
              <a:gd name="T30" fmla="*/ 2147483647 w 21"/>
              <a:gd name="T31" fmla="*/ 2147483647 h 115"/>
              <a:gd name="T32" fmla="*/ 2147483647 w 21"/>
              <a:gd name="T33" fmla="*/ 2147483647 h 115"/>
              <a:gd name="T34" fmla="*/ 2147483647 w 21"/>
              <a:gd name="T35" fmla="*/ 0 h 11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1"/>
              <a:gd name="T55" fmla="*/ 0 h 115"/>
              <a:gd name="T56" fmla="*/ 21 w 21"/>
              <a:gd name="T57" fmla="*/ 115 h 11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1" h="115">
                <a:moveTo>
                  <a:pt x="10" y="0"/>
                </a:moveTo>
                <a:lnTo>
                  <a:pt x="0" y="2"/>
                </a:lnTo>
                <a:lnTo>
                  <a:pt x="0" y="7"/>
                </a:lnTo>
                <a:lnTo>
                  <a:pt x="0" y="16"/>
                </a:lnTo>
                <a:lnTo>
                  <a:pt x="0" y="28"/>
                </a:lnTo>
                <a:lnTo>
                  <a:pt x="0" y="49"/>
                </a:lnTo>
                <a:lnTo>
                  <a:pt x="0" y="76"/>
                </a:lnTo>
                <a:lnTo>
                  <a:pt x="0" y="115"/>
                </a:lnTo>
                <a:lnTo>
                  <a:pt x="21" y="115"/>
                </a:lnTo>
                <a:lnTo>
                  <a:pt x="21" y="76"/>
                </a:lnTo>
                <a:lnTo>
                  <a:pt x="21" y="49"/>
                </a:lnTo>
                <a:lnTo>
                  <a:pt x="21" y="28"/>
                </a:lnTo>
                <a:lnTo>
                  <a:pt x="21" y="16"/>
                </a:lnTo>
                <a:lnTo>
                  <a:pt x="21" y="7"/>
                </a:lnTo>
                <a:lnTo>
                  <a:pt x="21" y="2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8" name="Freeform 12"/>
          <p:cNvSpPr>
            <a:spLocks noChangeAspect="1"/>
          </p:cNvSpPr>
          <p:nvPr/>
        </p:nvSpPr>
        <p:spPr bwMode="auto">
          <a:xfrm>
            <a:off x="4538663" y="4768850"/>
            <a:ext cx="71437" cy="74613"/>
          </a:xfrm>
          <a:custGeom>
            <a:avLst/>
            <a:gdLst>
              <a:gd name="T0" fmla="*/ 2147483647 w 56"/>
              <a:gd name="T1" fmla="*/ 0 h 58"/>
              <a:gd name="T2" fmla="*/ 0 w 56"/>
              <a:gd name="T3" fmla="*/ 2147483647 h 58"/>
              <a:gd name="T4" fmla="*/ 2147483647 w 56"/>
              <a:gd name="T5" fmla="*/ 2147483647 h 58"/>
              <a:gd name="T6" fmla="*/ 2147483647 w 56"/>
              <a:gd name="T7" fmla="*/ 0 h 58"/>
              <a:gd name="T8" fmla="*/ 2147483647 w 56"/>
              <a:gd name="T9" fmla="*/ 0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8"/>
              <a:gd name="T17" fmla="*/ 56 w 5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8">
                <a:moveTo>
                  <a:pt x="28" y="0"/>
                </a:moveTo>
                <a:lnTo>
                  <a:pt x="0" y="58"/>
                </a:lnTo>
                <a:lnTo>
                  <a:pt x="56" y="58"/>
                </a:lnTo>
                <a:lnTo>
                  <a:pt x="28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9" name="Freeform 13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Freeform 14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Freeform 15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Freeform 16"/>
          <p:cNvSpPr>
            <a:spLocks noChangeAspect="1"/>
          </p:cNvSpPr>
          <p:nvPr/>
        </p:nvSpPr>
        <p:spPr bwMode="auto">
          <a:xfrm>
            <a:off x="3536950" y="3028950"/>
            <a:ext cx="1627188" cy="1374775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3" name="Freeform 17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4" name="Freeform 18"/>
          <p:cNvSpPr>
            <a:spLocks noChangeAspect="1"/>
          </p:cNvSpPr>
          <p:nvPr/>
        </p:nvSpPr>
        <p:spPr bwMode="auto">
          <a:xfrm>
            <a:off x="3543300" y="3230563"/>
            <a:ext cx="1620838" cy="1173162"/>
          </a:xfrm>
          <a:custGeom>
            <a:avLst/>
            <a:gdLst>
              <a:gd name="T0" fmla="*/ 0 w 1274"/>
              <a:gd name="T1" fmla="*/ 2147483647 h 923"/>
              <a:gd name="T2" fmla="*/ 2147483647 w 1274"/>
              <a:gd name="T3" fmla="*/ 2147483647 h 923"/>
              <a:gd name="T4" fmla="*/ 2147483647 w 1274"/>
              <a:gd name="T5" fmla="*/ 0 h 923"/>
              <a:gd name="T6" fmla="*/ 0 w 1274"/>
              <a:gd name="T7" fmla="*/ 2147483647 h 923"/>
              <a:gd name="T8" fmla="*/ 0 60000 65536"/>
              <a:gd name="T9" fmla="*/ 0 60000 65536"/>
              <a:gd name="T10" fmla="*/ 0 60000 65536"/>
              <a:gd name="T11" fmla="*/ 0 60000 65536"/>
              <a:gd name="T12" fmla="*/ 0 w 1274"/>
              <a:gd name="T13" fmla="*/ 0 h 923"/>
              <a:gd name="T14" fmla="*/ 1274 w 1274"/>
              <a:gd name="T15" fmla="*/ 923 h 9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4" h="923">
                <a:moveTo>
                  <a:pt x="0" y="923"/>
                </a:moveTo>
                <a:lnTo>
                  <a:pt x="1274" y="923"/>
                </a:lnTo>
                <a:lnTo>
                  <a:pt x="1274" y="0"/>
                </a:lnTo>
                <a:lnTo>
                  <a:pt x="0" y="92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Freeform 1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Freeform 2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Freeform 21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Freeform 22"/>
          <p:cNvSpPr>
            <a:spLocks noChangeAspect="1"/>
          </p:cNvSpPr>
          <p:nvPr/>
        </p:nvSpPr>
        <p:spPr bwMode="auto">
          <a:xfrm>
            <a:off x="3548063" y="3643313"/>
            <a:ext cx="1616075" cy="754062"/>
          </a:xfrm>
          <a:custGeom>
            <a:avLst/>
            <a:gdLst>
              <a:gd name="T0" fmla="*/ 0 w 1271"/>
              <a:gd name="T1" fmla="*/ 2147483647 h 594"/>
              <a:gd name="T2" fmla="*/ 2147483647 w 1271"/>
              <a:gd name="T3" fmla="*/ 0 h 594"/>
              <a:gd name="T4" fmla="*/ 2147483647 w 1271"/>
              <a:gd name="T5" fmla="*/ 2147483647 h 594"/>
              <a:gd name="T6" fmla="*/ 0 w 1271"/>
              <a:gd name="T7" fmla="*/ 2147483647 h 594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594"/>
              <a:gd name="T14" fmla="*/ 1271 w 1271"/>
              <a:gd name="T15" fmla="*/ 594 h 5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594">
                <a:moveTo>
                  <a:pt x="0" y="594"/>
                </a:moveTo>
                <a:lnTo>
                  <a:pt x="1271" y="0"/>
                </a:lnTo>
                <a:lnTo>
                  <a:pt x="1271" y="149"/>
                </a:lnTo>
                <a:lnTo>
                  <a:pt x="0" y="594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Freeform 23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Freeform 24"/>
          <p:cNvSpPr>
            <a:spLocks noChangeAspect="1"/>
          </p:cNvSpPr>
          <p:nvPr/>
        </p:nvSpPr>
        <p:spPr bwMode="auto">
          <a:xfrm>
            <a:off x="3551238" y="3441700"/>
            <a:ext cx="1612900" cy="962025"/>
          </a:xfrm>
          <a:custGeom>
            <a:avLst/>
            <a:gdLst>
              <a:gd name="T0" fmla="*/ 0 w 1268"/>
              <a:gd name="T1" fmla="*/ 2147483647 h 756"/>
              <a:gd name="T2" fmla="*/ 2147483647 w 1268"/>
              <a:gd name="T3" fmla="*/ 0 h 756"/>
              <a:gd name="T4" fmla="*/ 2147483647 w 1268"/>
              <a:gd name="T5" fmla="*/ 2147483647 h 756"/>
              <a:gd name="T6" fmla="*/ 0 w 1268"/>
              <a:gd name="T7" fmla="*/ 2147483647 h 756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756"/>
              <a:gd name="T14" fmla="*/ 1268 w 1268"/>
              <a:gd name="T15" fmla="*/ 756 h 7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756">
                <a:moveTo>
                  <a:pt x="0" y="756"/>
                </a:moveTo>
                <a:lnTo>
                  <a:pt x="1268" y="0"/>
                </a:lnTo>
                <a:lnTo>
                  <a:pt x="1268" y="158"/>
                </a:lnTo>
                <a:lnTo>
                  <a:pt x="0" y="756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41" name="Freeform 25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2" name="Freeform 26"/>
          <p:cNvSpPr>
            <a:spLocks noChangeAspect="1"/>
          </p:cNvSpPr>
          <p:nvPr/>
        </p:nvSpPr>
        <p:spPr bwMode="auto">
          <a:xfrm>
            <a:off x="3549650" y="3233738"/>
            <a:ext cx="1614488" cy="1163637"/>
          </a:xfrm>
          <a:custGeom>
            <a:avLst/>
            <a:gdLst>
              <a:gd name="T0" fmla="*/ 0 w 1269"/>
              <a:gd name="T1" fmla="*/ 2147483647 h 916"/>
              <a:gd name="T2" fmla="*/ 2147483647 w 1269"/>
              <a:gd name="T3" fmla="*/ 0 h 916"/>
              <a:gd name="T4" fmla="*/ 2147483647 w 1269"/>
              <a:gd name="T5" fmla="*/ 2147483647 h 916"/>
              <a:gd name="T6" fmla="*/ 0 w 1269"/>
              <a:gd name="T7" fmla="*/ 2147483647 h 916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916"/>
              <a:gd name="T14" fmla="*/ 1269 w 1269"/>
              <a:gd name="T15" fmla="*/ 916 h 9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916">
                <a:moveTo>
                  <a:pt x="0" y="916"/>
                </a:moveTo>
                <a:lnTo>
                  <a:pt x="1269" y="0"/>
                </a:lnTo>
                <a:lnTo>
                  <a:pt x="1269" y="165"/>
                </a:lnTo>
                <a:lnTo>
                  <a:pt x="0" y="916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3" name="Freeform 27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Freeform 28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5" name="Freeform 2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6" name="Freeform 3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7" name="Freeform 3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8" name="Freeform 3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9" name="Freeform 33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0" name="Freeform 34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1" name="Freeform 35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2" name="Freeform 36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3" name="Freeform 3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4" name="Freeform 3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5" name="Freeform 39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6" name="Freeform 40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7" name="Freeform 41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8" name="Freeform 42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59" name="Freeform 43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0" name="Freeform 44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1" name="Freeform 4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2" name="Freeform 4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3" name="Freeform 47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4" name="Freeform 48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5" name="Freeform 49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6" name="Freeform 50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7" name="Freeform 51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8" name="Freeform 52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69" name="Freeform 5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0" name="Freeform 5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1" name="Freeform 55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2" name="Freeform 56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3" name="Freeform 57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4" name="Freeform 58"/>
          <p:cNvSpPr>
            <a:spLocks noChangeAspect="1"/>
          </p:cNvSpPr>
          <p:nvPr/>
        </p:nvSpPr>
        <p:spPr bwMode="auto">
          <a:xfrm>
            <a:off x="3548063" y="3829050"/>
            <a:ext cx="1616075" cy="574675"/>
          </a:xfrm>
          <a:custGeom>
            <a:avLst/>
            <a:gdLst>
              <a:gd name="T0" fmla="*/ 0 w 1271"/>
              <a:gd name="T1" fmla="*/ 2147483647 h 452"/>
              <a:gd name="T2" fmla="*/ 2147483647 w 1271"/>
              <a:gd name="T3" fmla="*/ 0 h 452"/>
              <a:gd name="T4" fmla="*/ 2147483647 w 1271"/>
              <a:gd name="T5" fmla="*/ 2147483647 h 452"/>
              <a:gd name="T6" fmla="*/ 0 w 1271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  <a:gd name="T12" fmla="*/ 0 w 1271"/>
              <a:gd name="T13" fmla="*/ 0 h 452"/>
              <a:gd name="T14" fmla="*/ 1271 w 1271"/>
              <a:gd name="T15" fmla="*/ 452 h 4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1" h="452">
                <a:moveTo>
                  <a:pt x="0" y="452"/>
                </a:moveTo>
                <a:lnTo>
                  <a:pt x="1271" y="0"/>
                </a:lnTo>
                <a:lnTo>
                  <a:pt x="1271" y="153"/>
                </a:lnTo>
                <a:lnTo>
                  <a:pt x="0" y="452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5" name="Freeform 59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6" name="Freeform 60"/>
          <p:cNvSpPr>
            <a:spLocks noChangeAspect="1"/>
          </p:cNvSpPr>
          <p:nvPr/>
        </p:nvSpPr>
        <p:spPr bwMode="auto">
          <a:xfrm>
            <a:off x="3549650" y="4022725"/>
            <a:ext cx="1614488" cy="374650"/>
          </a:xfrm>
          <a:custGeom>
            <a:avLst/>
            <a:gdLst>
              <a:gd name="T0" fmla="*/ 0 w 1269"/>
              <a:gd name="T1" fmla="*/ 2147483647 h 295"/>
              <a:gd name="T2" fmla="*/ 2147483647 w 1269"/>
              <a:gd name="T3" fmla="*/ 0 h 295"/>
              <a:gd name="T4" fmla="*/ 2147483647 w 1269"/>
              <a:gd name="T5" fmla="*/ 2147483647 h 295"/>
              <a:gd name="T6" fmla="*/ 0 w 1269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1269"/>
              <a:gd name="T13" fmla="*/ 0 h 295"/>
              <a:gd name="T14" fmla="*/ 1269 w 1269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9" h="295">
                <a:moveTo>
                  <a:pt x="0" y="295"/>
                </a:moveTo>
                <a:lnTo>
                  <a:pt x="1269" y="0"/>
                </a:lnTo>
                <a:lnTo>
                  <a:pt x="1269" y="146"/>
                </a:lnTo>
                <a:lnTo>
                  <a:pt x="0" y="295"/>
                </a:lnTo>
              </a:path>
            </a:pathLst>
          </a:custGeom>
          <a:solidFill>
            <a:schemeClr val="hlink"/>
          </a:solidFill>
          <a:ln w="4763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77" name="Freeform 61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8" name="Freeform 62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79" name="Freeform 63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  <a:close/>
              </a:path>
            </a:pathLst>
          </a:custGeom>
          <a:solidFill>
            <a:srgbClr val="FDFC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0" name="Freeform 64"/>
          <p:cNvSpPr>
            <a:spLocks noChangeAspect="1"/>
          </p:cNvSpPr>
          <p:nvPr/>
        </p:nvSpPr>
        <p:spPr bwMode="auto">
          <a:xfrm>
            <a:off x="3551238" y="4208463"/>
            <a:ext cx="1612900" cy="195262"/>
          </a:xfrm>
          <a:custGeom>
            <a:avLst/>
            <a:gdLst>
              <a:gd name="T0" fmla="*/ 0 w 1268"/>
              <a:gd name="T1" fmla="*/ 2147483647 h 153"/>
              <a:gd name="T2" fmla="*/ 2147483647 w 1268"/>
              <a:gd name="T3" fmla="*/ 0 h 153"/>
              <a:gd name="T4" fmla="*/ 2147483647 w 1268"/>
              <a:gd name="T5" fmla="*/ 2147483647 h 153"/>
              <a:gd name="T6" fmla="*/ 0 w 1268"/>
              <a:gd name="T7" fmla="*/ 2147483647 h 153"/>
              <a:gd name="T8" fmla="*/ 0 60000 65536"/>
              <a:gd name="T9" fmla="*/ 0 60000 65536"/>
              <a:gd name="T10" fmla="*/ 0 60000 65536"/>
              <a:gd name="T11" fmla="*/ 0 60000 65536"/>
              <a:gd name="T12" fmla="*/ 0 w 1268"/>
              <a:gd name="T13" fmla="*/ 0 h 153"/>
              <a:gd name="T14" fmla="*/ 1268 w 1268"/>
              <a:gd name="T15" fmla="*/ 153 h 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8" h="153">
                <a:moveTo>
                  <a:pt x="0" y="153"/>
                </a:moveTo>
                <a:lnTo>
                  <a:pt x="1268" y="0"/>
                </a:lnTo>
                <a:lnTo>
                  <a:pt x="1268" y="153"/>
                </a:lnTo>
                <a:lnTo>
                  <a:pt x="0" y="153"/>
                </a:lnTo>
              </a:path>
            </a:pathLst>
          </a:custGeom>
          <a:noFill/>
          <a:ln w="4763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1" name="Rectangle 65"/>
          <p:cNvSpPr>
            <a:spLocks noChangeAspect="1" noChangeArrowheads="1"/>
          </p:cNvSpPr>
          <p:nvPr/>
        </p:nvSpPr>
        <p:spPr bwMode="auto">
          <a:xfrm>
            <a:off x="4194175" y="38862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latin typeface="Arial" charset="0"/>
            </a:endParaRPr>
          </a:p>
        </p:txBody>
      </p:sp>
      <p:sp>
        <p:nvSpPr>
          <p:cNvPr id="56382" name="Rectangle 66"/>
          <p:cNvSpPr>
            <a:spLocks noChangeAspect="1" noChangeArrowheads="1"/>
          </p:cNvSpPr>
          <p:nvPr/>
        </p:nvSpPr>
        <p:spPr bwMode="auto">
          <a:xfrm>
            <a:off x="4319588" y="4048125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latin typeface="Arial" charset="0"/>
            </a:endParaRPr>
          </a:p>
        </p:txBody>
      </p:sp>
      <p:sp>
        <p:nvSpPr>
          <p:cNvPr id="56383" name="Freeform 67"/>
          <p:cNvSpPr>
            <a:spLocks noChangeAspect="1"/>
          </p:cNvSpPr>
          <p:nvPr/>
        </p:nvSpPr>
        <p:spPr bwMode="auto">
          <a:xfrm>
            <a:off x="3524250" y="4387850"/>
            <a:ext cx="1643063" cy="2857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4" name="Line 72"/>
          <p:cNvSpPr>
            <a:spLocks noChangeAspect="1" noChangeShapeType="1"/>
          </p:cNvSpPr>
          <p:nvPr/>
        </p:nvSpPr>
        <p:spPr bwMode="auto">
          <a:xfrm flipV="1">
            <a:off x="3514725" y="3000375"/>
            <a:ext cx="1647825" cy="13843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85" name="Text Box 73"/>
          <p:cNvSpPr txBox="1">
            <a:spLocks noChangeAspect="1" noChangeArrowheads="1"/>
          </p:cNvSpPr>
          <p:nvPr/>
        </p:nvSpPr>
        <p:spPr bwMode="auto">
          <a:xfrm>
            <a:off x="6326188" y="3535363"/>
            <a:ext cx="231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Renewable Fuels</a:t>
            </a:r>
          </a:p>
          <a:p>
            <a:pPr eaLnBrk="1" hangingPunct="1"/>
            <a:r>
              <a:rPr lang="en-US" sz="1800">
                <a:latin typeface="Arial" charset="0"/>
              </a:rPr>
              <a:t>&amp; Electricity (4)</a:t>
            </a:r>
          </a:p>
        </p:txBody>
      </p:sp>
      <p:sp>
        <p:nvSpPr>
          <p:cNvPr id="56386" name="Freeform 74"/>
          <p:cNvSpPr>
            <a:spLocks noChangeAspect="1"/>
          </p:cNvSpPr>
          <p:nvPr/>
        </p:nvSpPr>
        <p:spPr bwMode="auto">
          <a:xfrm>
            <a:off x="6432550" y="2862263"/>
            <a:ext cx="1677988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7" name="Freeform 75"/>
          <p:cNvSpPr>
            <a:spLocks noChangeAspect="1"/>
          </p:cNvSpPr>
          <p:nvPr/>
        </p:nvSpPr>
        <p:spPr bwMode="auto">
          <a:xfrm>
            <a:off x="879475" y="2938463"/>
            <a:ext cx="1679575" cy="381000"/>
          </a:xfrm>
          <a:custGeom>
            <a:avLst/>
            <a:gdLst>
              <a:gd name="T0" fmla="*/ 0 w 777"/>
              <a:gd name="T1" fmla="*/ 2147483647 h 99"/>
              <a:gd name="T2" fmla="*/ 2147483647 w 777"/>
              <a:gd name="T3" fmla="*/ 0 h 99"/>
              <a:gd name="T4" fmla="*/ 2147483647 w 777"/>
              <a:gd name="T5" fmla="*/ 2147483647 h 99"/>
              <a:gd name="T6" fmla="*/ 0 w 777"/>
              <a:gd name="T7" fmla="*/ 2147483647 h 99"/>
              <a:gd name="T8" fmla="*/ 0 60000 65536"/>
              <a:gd name="T9" fmla="*/ 0 60000 65536"/>
              <a:gd name="T10" fmla="*/ 0 60000 65536"/>
              <a:gd name="T11" fmla="*/ 0 60000 65536"/>
              <a:gd name="T12" fmla="*/ 0 w 777"/>
              <a:gd name="T13" fmla="*/ 0 h 99"/>
              <a:gd name="T14" fmla="*/ 777 w 777"/>
              <a:gd name="T15" fmla="*/ 99 h 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" h="99">
                <a:moveTo>
                  <a:pt x="0" y="99"/>
                </a:moveTo>
                <a:lnTo>
                  <a:pt x="777" y="0"/>
                </a:lnTo>
                <a:lnTo>
                  <a:pt x="777" y="99"/>
                </a:lnTo>
                <a:lnTo>
                  <a:pt x="0" y="9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88" name="Text Box 76"/>
          <p:cNvSpPr txBox="1">
            <a:spLocks noChangeAspect="1" noChangeArrowheads="1"/>
          </p:cNvSpPr>
          <p:nvPr/>
        </p:nvSpPr>
        <p:spPr bwMode="auto">
          <a:xfrm>
            <a:off x="6330950" y="4413250"/>
            <a:ext cx="234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Forest and Soil Storage (2)</a:t>
            </a:r>
          </a:p>
        </p:txBody>
      </p:sp>
      <p:sp>
        <p:nvSpPr>
          <p:cNvPr id="56389" name="Rectangle 77"/>
          <p:cNvSpPr>
            <a:spLocks noChangeAspect="1" noChangeArrowheads="1"/>
          </p:cNvSpPr>
          <p:nvPr/>
        </p:nvSpPr>
        <p:spPr bwMode="auto">
          <a:xfrm>
            <a:off x="969963" y="3552825"/>
            <a:ext cx="14859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latin typeface="Arial" charset="0"/>
              </a:rPr>
              <a:t>Fuel Switching</a:t>
            </a:r>
          </a:p>
          <a:p>
            <a:r>
              <a:rPr lang="en-US" sz="1800">
                <a:latin typeface="Arial" charset="0"/>
              </a:rPr>
              <a:t>(1)</a:t>
            </a:r>
          </a:p>
        </p:txBody>
      </p:sp>
      <p:sp>
        <p:nvSpPr>
          <p:cNvPr id="56390" name="Freeform 78"/>
          <p:cNvSpPr>
            <a:spLocks noChangeAspect="1"/>
          </p:cNvSpPr>
          <p:nvPr/>
        </p:nvSpPr>
        <p:spPr bwMode="auto">
          <a:xfrm flipH="1">
            <a:off x="6000750" y="3313113"/>
            <a:ext cx="150813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1" name="Freeform 79"/>
          <p:cNvSpPr>
            <a:spLocks noChangeAspect="1"/>
          </p:cNvSpPr>
          <p:nvPr/>
        </p:nvSpPr>
        <p:spPr bwMode="auto">
          <a:xfrm flipH="1">
            <a:off x="5938838" y="3341688"/>
            <a:ext cx="79375" cy="68262"/>
          </a:xfrm>
          <a:custGeom>
            <a:avLst/>
            <a:gdLst>
              <a:gd name="T0" fmla="*/ 2147483647 w 63"/>
              <a:gd name="T1" fmla="*/ 2147483647 h 54"/>
              <a:gd name="T2" fmla="*/ 2147483647 w 63"/>
              <a:gd name="T3" fmla="*/ 0 h 54"/>
              <a:gd name="T4" fmla="*/ 0 w 63"/>
              <a:gd name="T5" fmla="*/ 2147483647 h 54"/>
              <a:gd name="T6" fmla="*/ 2147483647 w 63"/>
              <a:gd name="T7" fmla="*/ 2147483647 h 54"/>
              <a:gd name="T8" fmla="*/ 2147483647 w 6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4"/>
              <a:gd name="T17" fmla="*/ 63 w 6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4">
                <a:moveTo>
                  <a:pt x="63" y="47"/>
                </a:moveTo>
                <a:lnTo>
                  <a:pt x="20" y="0"/>
                </a:lnTo>
                <a:lnTo>
                  <a:pt x="0" y="54"/>
                </a:lnTo>
                <a:lnTo>
                  <a:pt x="63" y="47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2" name="Rectangle 81"/>
          <p:cNvSpPr>
            <a:spLocks noChangeArrowheads="1"/>
          </p:cNvSpPr>
          <p:nvPr/>
        </p:nvSpPr>
        <p:spPr bwMode="auto">
          <a:xfrm>
            <a:off x="6235700" y="2413000"/>
            <a:ext cx="2197100" cy="284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3" name="Rectangle 82"/>
          <p:cNvSpPr>
            <a:spLocks noChangeArrowheads="1"/>
          </p:cNvSpPr>
          <p:nvPr/>
        </p:nvSpPr>
        <p:spPr bwMode="auto">
          <a:xfrm>
            <a:off x="673100" y="2298700"/>
            <a:ext cx="20701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56394" name="Rectangle 83"/>
          <p:cNvSpPr>
            <a:spLocks noChangeArrowheads="1"/>
          </p:cNvSpPr>
          <p:nvPr/>
        </p:nvSpPr>
        <p:spPr bwMode="auto">
          <a:xfrm>
            <a:off x="3263900" y="1117600"/>
            <a:ext cx="2565400" cy="135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56395" name="Group 84"/>
          <p:cNvGrpSpPr>
            <a:grpSpLocks/>
          </p:cNvGrpSpPr>
          <p:nvPr/>
        </p:nvGrpSpPr>
        <p:grpSpPr bwMode="auto">
          <a:xfrm>
            <a:off x="3390900" y="5054600"/>
            <a:ext cx="2387600" cy="1168400"/>
            <a:chOff x="2200" y="3184"/>
            <a:chExt cx="1504" cy="736"/>
          </a:xfrm>
        </p:grpSpPr>
        <p:sp>
          <p:nvSpPr>
            <p:cNvPr id="56419" name="Rectangle 85"/>
            <p:cNvSpPr>
              <a:spLocks noChangeAspect="1" noChangeArrowheads="1"/>
            </p:cNvSpPr>
            <p:nvPr/>
          </p:nvSpPr>
          <p:spPr bwMode="auto">
            <a:xfrm>
              <a:off x="2389" y="3257"/>
              <a:ext cx="12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latin typeface="Arial" charset="0"/>
                </a:rPr>
                <a:t>Nuclear Fission (1)</a:t>
              </a:r>
            </a:p>
          </p:txBody>
        </p:sp>
        <p:sp>
          <p:nvSpPr>
            <p:cNvPr id="56420" name="Freeform 86"/>
            <p:cNvSpPr>
              <a:spLocks noChangeAspect="1"/>
            </p:cNvSpPr>
            <p:nvPr/>
          </p:nvSpPr>
          <p:spPr bwMode="auto">
            <a:xfrm>
              <a:off x="2319" y="3525"/>
              <a:ext cx="1058" cy="239"/>
            </a:xfrm>
            <a:custGeom>
              <a:avLst/>
              <a:gdLst>
                <a:gd name="T0" fmla="*/ 0 w 777"/>
                <a:gd name="T1" fmla="*/ 2147483647 h 99"/>
                <a:gd name="T2" fmla="*/ 6004451 w 777"/>
                <a:gd name="T3" fmla="*/ 0 h 99"/>
                <a:gd name="T4" fmla="*/ 6004451 w 777"/>
                <a:gd name="T5" fmla="*/ 2147483647 h 99"/>
                <a:gd name="T6" fmla="*/ 0 w 777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7"/>
                <a:gd name="T13" fmla="*/ 0 h 99"/>
                <a:gd name="T14" fmla="*/ 777 w 777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7" h="99">
                  <a:moveTo>
                    <a:pt x="0" y="99"/>
                  </a:moveTo>
                  <a:lnTo>
                    <a:pt x="777" y="0"/>
                  </a:lnTo>
                  <a:lnTo>
                    <a:pt x="777" y="99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21" name="Rectangle 87"/>
            <p:cNvSpPr>
              <a:spLocks noChangeArrowheads="1"/>
            </p:cNvSpPr>
            <p:nvPr/>
          </p:nvSpPr>
          <p:spPr bwMode="auto">
            <a:xfrm>
              <a:off x="2200" y="3184"/>
              <a:ext cx="1504" cy="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56396" name="Freeform 91"/>
          <p:cNvSpPr>
            <a:spLocks/>
          </p:cNvSpPr>
          <p:nvPr/>
        </p:nvSpPr>
        <p:spPr bwMode="auto">
          <a:xfrm>
            <a:off x="3303588" y="2803525"/>
            <a:ext cx="2032000" cy="1716088"/>
          </a:xfrm>
          <a:custGeom>
            <a:avLst/>
            <a:gdLst>
              <a:gd name="T0" fmla="*/ 0 w 1280"/>
              <a:gd name="T1" fmla="*/ 2147483647 h 1081"/>
              <a:gd name="T2" fmla="*/ 2147483647 w 1280"/>
              <a:gd name="T3" fmla="*/ 0 h 1081"/>
              <a:gd name="T4" fmla="*/ 2147483647 w 1280"/>
              <a:gd name="T5" fmla="*/ 2147483647 h 1081"/>
              <a:gd name="T6" fmla="*/ 0 w 1280"/>
              <a:gd name="T7" fmla="*/ 2147483647 h 1081"/>
              <a:gd name="T8" fmla="*/ 0 60000 65536"/>
              <a:gd name="T9" fmla="*/ 0 60000 65536"/>
              <a:gd name="T10" fmla="*/ 0 60000 65536"/>
              <a:gd name="T11" fmla="*/ 0 60000 65536"/>
              <a:gd name="T12" fmla="*/ 0 w 1280"/>
              <a:gd name="T13" fmla="*/ 0 h 1081"/>
              <a:gd name="T14" fmla="*/ 1280 w 1280"/>
              <a:gd name="T15" fmla="*/ 1081 h 10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0" h="1081">
                <a:moveTo>
                  <a:pt x="0" y="1081"/>
                </a:moveTo>
                <a:lnTo>
                  <a:pt x="1280" y="0"/>
                </a:lnTo>
                <a:lnTo>
                  <a:pt x="1280" y="1081"/>
                </a:lnTo>
                <a:lnTo>
                  <a:pt x="0" y="1081"/>
                </a:lnTo>
              </a:path>
            </a:pathLst>
          </a:custGeom>
          <a:solidFill>
            <a:srgbClr val="99FF66"/>
          </a:solidFill>
          <a:ln w="4763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97" name="Freeform 92"/>
          <p:cNvSpPr>
            <a:spLocks/>
          </p:cNvSpPr>
          <p:nvPr/>
        </p:nvSpPr>
        <p:spPr bwMode="auto">
          <a:xfrm>
            <a:off x="3287713" y="4500563"/>
            <a:ext cx="2052637" cy="34925"/>
          </a:xfrm>
          <a:custGeom>
            <a:avLst/>
            <a:gdLst>
              <a:gd name="T0" fmla="*/ 2147483647 w 1293"/>
              <a:gd name="T1" fmla="*/ 2147483647 h 22"/>
              <a:gd name="T2" fmla="*/ 2147483647 w 1293"/>
              <a:gd name="T3" fmla="*/ 0 h 22"/>
              <a:gd name="T4" fmla="*/ 0 w 1293"/>
              <a:gd name="T5" fmla="*/ 0 h 22"/>
              <a:gd name="T6" fmla="*/ 0 w 1293"/>
              <a:gd name="T7" fmla="*/ 2147483647 h 22"/>
              <a:gd name="T8" fmla="*/ 2147483647 w 1293"/>
              <a:gd name="T9" fmla="*/ 2147483647 h 22"/>
              <a:gd name="T10" fmla="*/ 2147483647 w 1293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93"/>
              <a:gd name="T19" fmla="*/ 0 h 22"/>
              <a:gd name="T20" fmla="*/ 1293 w 1293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93" h="22">
                <a:moveTo>
                  <a:pt x="1293" y="12"/>
                </a:moveTo>
                <a:lnTo>
                  <a:pt x="1293" y="0"/>
                </a:lnTo>
                <a:lnTo>
                  <a:pt x="0" y="0"/>
                </a:lnTo>
                <a:lnTo>
                  <a:pt x="0" y="22"/>
                </a:lnTo>
                <a:lnTo>
                  <a:pt x="1293" y="22"/>
                </a:lnTo>
                <a:lnTo>
                  <a:pt x="1293" y="12"/>
                </a:lnTo>
                <a:close/>
              </a:path>
            </a:pathLst>
          </a:custGeom>
          <a:solidFill>
            <a:srgbClr val="EE9C6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98" name="Rectangle 93"/>
          <p:cNvSpPr>
            <a:spLocks noChangeArrowheads="1"/>
          </p:cNvSpPr>
          <p:nvPr/>
        </p:nvSpPr>
        <p:spPr bwMode="auto">
          <a:xfrm>
            <a:off x="3135313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2007</a:t>
            </a:r>
            <a:endParaRPr lang="en-US" sz="1800">
              <a:latin typeface="Arial" charset="0"/>
            </a:endParaRPr>
          </a:p>
        </p:txBody>
      </p:sp>
      <p:sp>
        <p:nvSpPr>
          <p:cNvPr id="56399" name="Rectangle 94"/>
          <p:cNvSpPr>
            <a:spLocks noChangeArrowheads="1"/>
          </p:cNvSpPr>
          <p:nvPr/>
        </p:nvSpPr>
        <p:spPr bwMode="auto">
          <a:xfrm>
            <a:off x="5119688" y="4595813"/>
            <a:ext cx="339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2057</a:t>
            </a:r>
            <a:endParaRPr lang="en-US" sz="1800">
              <a:latin typeface="Arial" charset="0"/>
            </a:endParaRPr>
          </a:p>
        </p:txBody>
      </p:sp>
      <p:sp>
        <p:nvSpPr>
          <p:cNvPr id="56400" name="Rectangle 95"/>
          <p:cNvSpPr>
            <a:spLocks noChangeArrowheads="1"/>
          </p:cNvSpPr>
          <p:nvPr/>
        </p:nvSpPr>
        <p:spPr bwMode="auto">
          <a:xfrm>
            <a:off x="5434013" y="4370388"/>
            <a:ext cx="533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8 GtC/y</a:t>
            </a:r>
            <a:endParaRPr lang="en-US" sz="1800">
              <a:latin typeface="Arial" charset="0"/>
            </a:endParaRPr>
          </a:p>
        </p:txBody>
      </p:sp>
      <p:sp>
        <p:nvSpPr>
          <p:cNvPr id="56401" name="Rectangle 96"/>
          <p:cNvSpPr>
            <a:spLocks noChangeArrowheads="1"/>
          </p:cNvSpPr>
          <p:nvPr/>
        </p:nvSpPr>
        <p:spPr bwMode="auto">
          <a:xfrm>
            <a:off x="5399088" y="2695575"/>
            <a:ext cx="6175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Arial" charset="0"/>
              </a:rPr>
              <a:t>16 GtC/y</a:t>
            </a:r>
            <a:endParaRPr lang="en-US" sz="1800">
              <a:latin typeface="Arial" charset="0"/>
            </a:endParaRPr>
          </a:p>
        </p:txBody>
      </p:sp>
      <p:sp>
        <p:nvSpPr>
          <p:cNvPr id="56402" name="Line 97"/>
          <p:cNvSpPr>
            <a:spLocks noChangeShapeType="1"/>
          </p:cNvSpPr>
          <p:nvPr/>
        </p:nvSpPr>
        <p:spPr bwMode="auto">
          <a:xfrm flipV="1">
            <a:off x="3276600" y="2768600"/>
            <a:ext cx="2057400" cy="172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3" name="Line 99"/>
          <p:cNvSpPr>
            <a:spLocks noChangeShapeType="1"/>
          </p:cNvSpPr>
          <p:nvPr/>
        </p:nvSpPr>
        <p:spPr bwMode="auto">
          <a:xfrm flipV="1">
            <a:off x="3327400" y="4343400"/>
            <a:ext cx="1993900" cy="1524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4" name="Line 100"/>
          <p:cNvSpPr>
            <a:spLocks noChangeShapeType="1"/>
          </p:cNvSpPr>
          <p:nvPr/>
        </p:nvSpPr>
        <p:spPr bwMode="auto">
          <a:xfrm flipV="1">
            <a:off x="3327400" y="4152900"/>
            <a:ext cx="2006600" cy="342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5" name="Line 101"/>
          <p:cNvSpPr>
            <a:spLocks noChangeShapeType="1"/>
          </p:cNvSpPr>
          <p:nvPr/>
        </p:nvSpPr>
        <p:spPr bwMode="auto">
          <a:xfrm flipV="1">
            <a:off x="3314700" y="3949700"/>
            <a:ext cx="2006600" cy="5461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6" name="Line 102"/>
          <p:cNvSpPr>
            <a:spLocks noChangeShapeType="1"/>
          </p:cNvSpPr>
          <p:nvPr/>
        </p:nvSpPr>
        <p:spPr bwMode="auto">
          <a:xfrm flipV="1">
            <a:off x="3327400" y="3721100"/>
            <a:ext cx="2006600" cy="7747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7" name="Line 103"/>
          <p:cNvSpPr>
            <a:spLocks noChangeShapeType="1"/>
          </p:cNvSpPr>
          <p:nvPr/>
        </p:nvSpPr>
        <p:spPr bwMode="auto">
          <a:xfrm flipV="1">
            <a:off x="3340100" y="3505200"/>
            <a:ext cx="1968500" cy="977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8" name="Line 104"/>
          <p:cNvSpPr>
            <a:spLocks noChangeShapeType="1"/>
          </p:cNvSpPr>
          <p:nvPr/>
        </p:nvSpPr>
        <p:spPr bwMode="auto">
          <a:xfrm flipV="1">
            <a:off x="3302000" y="3276600"/>
            <a:ext cx="2019300" cy="12319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09" name="Line 105"/>
          <p:cNvSpPr>
            <a:spLocks noChangeShapeType="1"/>
          </p:cNvSpPr>
          <p:nvPr/>
        </p:nvSpPr>
        <p:spPr bwMode="auto">
          <a:xfrm flipV="1">
            <a:off x="3276600" y="3048000"/>
            <a:ext cx="2044700" cy="1473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410" name="Rectangle 106"/>
          <p:cNvSpPr>
            <a:spLocks noChangeArrowheads="1"/>
          </p:cNvSpPr>
          <p:nvPr/>
        </p:nvSpPr>
        <p:spPr bwMode="auto">
          <a:xfrm>
            <a:off x="4306888" y="4038600"/>
            <a:ext cx="7413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 Triangle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411" name="Rectangle 107"/>
          <p:cNvSpPr>
            <a:spLocks noChangeArrowheads="1"/>
          </p:cNvSpPr>
          <p:nvPr/>
        </p:nvSpPr>
        <p:spPr bwMode="auto">
          <a:xfrm>
            <a:off x="4162425" y="3822700"/>
            <a:ext cx="1047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Stabilization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6412" name="Group 6"/>
          <p:cNvGrpSpPr>
            <a:grpSpLocks/>
          </p:cNvGrpSpPr>
          <p:nvPr/>
        </p:nvGrpSpPr>
        <p:grpSpPr bwMode="auto">
          <a:xfrm>
            <a:off x="4570413" y="2532063"/>
            <a:ext cx="73025" cy="239712"/>
            <a:chOff x="2879" y="1563"/>
            <a:chExt cx="46" cy="151"/>
          </a:xfrm>
        </p:grpSpPr>
        <p:sp>
          <p:nvSpPr>
            <p:cNvPr id="56417" name="Freeform 7"/>
            <p:cNvSpPr>
              <a:spLocks noChangeAspect="1"/>
            </p:cNvSpPr>
            <p:nvPr/>
          </p:nvSpPr>
          <p:spPr bwMode="auto">
            <a:xfrm>
              <a:off x="2893" y="1563"/>
              <a:ext cx="19" cy="106"/>
            </a:xfrm>
            <a:custGeom>
              <a:avLst/>
              <a:gdLst>
                <a:gd name="T0" fmla="*/ 2 w 23"/>
                <a:gd name="T1" fmla="*/ 2 h 133"/>
                <a:gd name="T2" fmla="*/ 2 w 23"/>
                <a:gd name="T3" fmla="*/ 2 h 133"/>
                <a:gd name="T4" fmla="*/ 2 w 23"/>
                <a:gd name="T5" fmla="*/ 2 h 133"/>
                <a:gd name="T6" fmla="*/ 2 w 23"/>
                <a:gd name="T7" fmla="*/ 2 h 133"/>
                <a:gd name="T8" fmla="*/ 2 w 23"/>
                <a:gd name="T9" fmla="*/ 2 h 133"/>
                <a:gd name="T10" fmla="*/ 2 w 23"/>
                <a:gd name="T11" fmla="*/ 2 h 133"/>
                <a:gd name="T12" fmla="*/ 2 w 23"/>
                <a:gd name="T13" fmla="*/ 2 h 133"/>
                <a:gd name="T14" fmla="*/ 2 w 23"/>
                <a:gd name="T15" fmla="*/ 2 h 133"/>
                <a:gd name="T16" fmla="*/ 2 w 23"/>
                <a:gd name="T17" fmla="*/ 0 h 133"/>
                <a:gd name="T18" fmla="*/ 0 w 23"/>
                <a:gd name="T19" fmla="*/ 0 h 133"/>
                <a:gd name="T20" fmla="*/ 0 w 23"/>
                <a:gd name="T21" fmla="*/ 2 h 133"/>
                <a:gd name="T22" fmla="*/ 0 w 23"/>
                <a:gd name="T23" fmla="*/ 2 h 133"/>
                <a:gd name="T24" fmla="*/ 0 w 23"/>
                <a:gd name="T25" fmla="*/ 2 h 133"/>
                <a:gd name="T26" fmla="*/ 0 w 23"/>
                <a:gd name="T27" fmla="*/ 2 h 133"/>
                <a:gd name="T28" fmla="*/ 0 w 23"/>
                <a:gd name="T29" fmla="*/ 2 h 133"/>
                <a:gd name="T30" fmla="*/ 0 w 23"/>
                <a:gd name="T31" fmla="*/ 2 h 133"/>
                <a:gd name="T32" fmla="*/ 0 w 23"/>
                <a:gd name="T33" fmla="*/ 2 h 133"/>
                <a:gd name="T34" fmla="*/ 2 w 23"/>
                <a:gd name="T35" fmla="*/ 2 h 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"/>
                <a:gd name="T55" fmla="*/ 0 h 133"/>
                <a:gd name="T56" fmla="*/ 23 w 23"/>
                <a:gd name="T57" fmla="*/ 133 h 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" h="133">
                  <a:moveTo>
                    <a:pt x="12" y="133"/>
                  </a:moveTo>
                  <a:lnTo>
                    <a:pt x="23" y="132"/>
                  </a:lnTo>
                  <a:lnTo>
                    <a:pt x="23" y="130"/>
                  </a:lnTo>
                  <a:lnTo>
                    <a:pt x="23" y="127"/>
                  </a:lnTo>
                  <a:lnTo>
                    <a:pt x="23" y="116"/>
                  </a:lnTo>
                  <a:lnTo>
                    <a:pt x="23" y="100"/>
                  </a:lnTo>
                  <a:lnTo>
                    <a:pt x="23" y="76"/>
                  </a:lnTo>
                  <a:lnTo>
                    <a:pt x="23" y="4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7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2" y="13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418" name="Freeform 8"/>
            <p:cNvSpPr>
              <a:spLocks noChangeAspect="1"/>
            </p:cNvSpPr>
            <p:nvPr/>
          </p:nvSpPr>
          <p:spPr bwMode="auto">
            <a:xfrm>
              <a:off x="2879" y="1669"/>
              <a:ext cx="46" cy="45"/>
            </a:xfrm>
            <a:custGeom>
              <a:avLst/>
              <a:gdLst>
                <a:gd name="T0" fmla="*/ 2 w 57"/>
                <a:gd name="T1" fmla="*/ 2 h 57"/>
                <a:gd name="T2" fmla="*/ 2 w 57"/>
                <a:gd name="T3" fmla="*/ 0 h 57"/>
                <a:gd name="T4" fmla="*/ 0 w 57"/>
                <a:gd name="T5" fmla="*/ 0 h 57"/>
                <a:gd name="T6" fmla="*/ 2 w 57"/>
                <a:gd name="T7" fmla="*/ 2 h 57"/>
                <a:gd name="T8" fmla="*/ 2 w 57"/>
                <a:gd name="T9" fmla="*/ 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7"/>
                <a:gd name="T17" fmla="*/ 57 w 57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7">
                  <a:moveTo>
                    <a:pt x="29" y="57"/>
                  </a:moveTo>
                  <a:lnTo>
                    <a:pt x="57" y="0"/>
                  </a:lnTo>
                  <a:lnTo>
                    <a:pt x="0" y="0"/>
                  </a:lnTo>
                  <a:lnTo>
                    <a:pt x="29" y="5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413" name="Freeform 9"/>
          <p:cNvSpPr>
            <a:spLocks noChangeAspect="1"/>
          </p:cNvSpPr>
          <p:nvPr/>
        </p:nvSpPr>
        <p:spPr bwMode="auto">
          <a:xfrm>
            <a:off x="2811463" y="3292475"/>
            <a:ext cx="150812" cy="76200"/>
          </a:xfrm>
          <a:custGeom>
            <a:avLst/>
            <a:gdLst>
              <a:gd name="T0" fmla="*/ 2147483647 w 118"/>
              <a:gd name="T1" fmla="*/ 2147483647 h 60"/>
              <a:gd name="T2" fmla="*/ 2147483647 w 118"/>
              <a:gd name="T3" fmla="*/ 2147483647 h 60"/>
              <a:gd name="T4" fmla="*/ 2147483647 w 118"/>
              <a:gd name="T5" fmla="*/ 2147483647 h 60"/>
              <a:gd name="T6" fmla="*/ 2147483647 w 118"/>
              <a:gd name="T7" fmla="*/ 2147483647 h 60"/>
              <a:gd name="T8" fmla="*/ 2147483647 w 118"/>
              <a:gd name="T9" fmla="*/ 2147483647 h 60"/>
              <a:gd name="T10" fmla="*/ 2147483647 w 118"/>
              <a:gd name="T11" fmla="*/ 2147483647 h 60"/>
              <a:gd name="T12" fmla="*/ 2147483647 w 118"/>
              <a:gd name="T13" fmla="*/ 2147483647 h 60"/>
              <a:gd name="T14" fmla="*/ 2147483647 w 118"/>
              <a:gd name="T15" fmla="*/ 2147483647 h 60"/>
              <a:gd name="T16" fmla="*/ 2147483647 w 118"/>
              <a:gd name="T17" fmla="*/ 0 h 60"/>
              <a:gd name="T18" fmla="*/ 0 w 118"/>
              <a:gd name="T19" fmla="*/ 2147483647 h 60"/>
              <a:gd name="T20" fmla="*/ 2147483647 w 118"/>
              <a:gd name="T21" fmla="*/ 2147483647 h 60"/>
              <a:gd name="T22" fmla="*/ 2147483647 w 118"/>
              <a:gd name="T23" fmla="*/ 2147483647 h 60"/>
              <a:gd name="T24" fmla="*/ 2147483647 w 118"/>
              <a:gd name="T25" fmla="*/ 2147483647 h 60"/>
              <a:gd name="T26" fmla="*/ 2147483647 w 118"/>
              <a:gd name="T27" fmla="*/ 2147483647 h 60"/>
              <a:gd name="T28" fmla="*/ 2147483647 w 118"/>
              <a:gd name="T29" fmla="*/ 2147483647 h 60"/>
              <a:gd name="T30" fmla="*/ 2147483647 w 118"/>
              <a:gd name="T31" fmla="*/ 2147483647 h 60"/>
              <a:gd name="T32" fmla="*/ 2147483647 w 118"/>
              <a:gd name="T33" fmla="*/ 2147483647 h 60"/>
              <a:gd name="T34" fmla="*/ 2147483647 w 118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8"/>
              <a:gd name="T55" fmla="*/ 0 h 60"/>
              <a:gd name="T56" fmla="*/ 118 w 118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8" h="60">
                <a:moveTo>
                  <a:pt x="115" y="50"/>
                </a:moveTo>
                <a:lnTo>
                  <a:pt x="118" y="39"/>
                </a:lnTo>
                <a:lnTo>
                  <a:pt x="117" y="38"/>
                </a:lnTo>
                <a:lnTo>
                  <a:pt x="113" y="38"/>
                </a:lnTo>
                <a:lnTo>
                  <a:pt x="104" y="34"/>
                </a:lnTo>
                <a:lnTo>
                  <a:pt x="91" y="29"/>
                </a:lnTo>
                <a:lnTo>
                  <a:pt x="71" y="22"/>
                </a:lnTo>
                <a:lnTo>
                  <a:pt x="44" y="12"/>
                </a:lnTo>
                <a:lnTo>
                  <a:pt x="7" y="0"/>
                </a:lnTo>
                <a:lnTo>
                  <a:pt x="0" y="19"/>
                </a:lnTo>
                <a:lnTo>
                  <a:pt x="37" y="33"/>
                </a:lnTo>
                <a:lnTo>
                  <a:pt x="64" y="43"/>
                </a:lnTo>
                <a:lnTo>
                  <a:pt x="84" y="50"/>
                </a:lnTo>
                <a:lnTo>
                  <a:pt x="97" y="55"/>
                </a:lnTo>
                <a:lnTo>
                  <a:pt x="104" y="57"/>
                </a:lnTo>
                <a:lnTo>
                  <a:pt x="110" y="59"/>
                </a:lnTo>
                <a:lnTo>
                  <a:pt x="111" y="60"/>
                </a:lnTo>
                <a:lnTo>
                  <a:pt x="115" y="5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49" name="Rectangle 101"/>
          <p:cNvSpPr>
            <a:spLocks noChangeArrowheads="1"/>
          </p:cNvSpPr>
          <p:nvPr/>
        </p:nvSpPr>
        <p:spPr bwMode="auto">
          <a:xfrm>
            <a:off x="0" y="152400"/>
            <a:ext cx="9029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5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15 Wedges: Solved!</a:t>
            </a:r>
            <a:endParaRPr 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56415" name="Rectangle 100"/>
          <p:cNvSpPr>
            <a:spLocks noChangeArrowheads="1"/>
          </p:cNvSpPr>
          <p:nvPr/>
        </p:nvSpPr>
        <p:spPr bwMode="auto">
          <a:xfrm>
            <a:off x="2940050" y="6448425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http://www.princeton.edu/wedges/</a:t>
            </a:r>
          </a:p>
        </p:txBody>
      </p:sp>
      <p:pic>
        <p:nvPicPr>
          <p:cNvPr id="56416" name="Picture 18" descr="cmi-logo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19800"/>
            <a:ext cx="7048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912736" y="2789904"/>
            <a:ext cx="3451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Arial Rounded MT Bold"/>
                <a:cs typeface="Arial Rounded MT Bold"/>
              </a:rPr>
              <a:t>$4.5 TRILLION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03213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 smtClean="0">
                <a:ea typeface="ＭＳ Ｐゴシック" charset="0"/>
                <a:cs typeface="ＭＳ Ｐゴシック" charset="0"/>
              </a:rPr>
              <a:t>Efficient Architects!</a:t>
            </a:r>
            <a:endParaRPr lang="en-US" sz="60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899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"/>
            <a:ext cx="8534400" cy="762000"/>
          </a:xfrm>
        </p:spPr>
        <p:txBody>
          <a:bodyPr/>
          <a:lstStyle/>
          <a:p>
            <a:r>
              <a:rPr lang="en-US" dirty="0" smtClean="0"/>
              <a:t>Solar Resource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9408"/>
            <a:ext cx="5257800" cy="2407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1" y="4864100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 smtClean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  <a:endParaRPr lang="en-US" sz="5400" dirty="0">
              <a:solidFill>
                <a:srgbClr val="3333CC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546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ice-of-solar-power-drop-gra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55550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900" y="152400"/>
            <a:ext cx="5956300" cy="2349500"/>
          </a:xfrm>
        </p:spPr>
        <p:txBody>
          <a:bodyPr/>
          <a:lstStyle/>
          <a:p>
            <a:r>
              <a:rPr lang="en-US" dirty="0" smtClean="0"/>
              <a:t>Price of Solar PV Cells</a:t>
            </a:r>
            <a:br>
              <a:rPr lang="en-US" dirty="0" smtClean="0"/>
            </a:br>
            <a:r>
              <a:rPr lang="en-US" sz="4800" dirty="0" smtClean="0"/>
              <a:t>$/watt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0" y="3276600"/>
            <a:ext cx="6781800" cy="2997200"/>
          </a:xfrm>
        </p:spPr>
        <p:txBody>
          <a:bodyPr/>
          <a:lstStyle/>
          <a:p>
            <a:r>
              <a:rPr lang="en-US" dirty="0" smtClean="0"/>
              <a:t>Price per watt has fallen by 99% since I graduated from high school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Fallen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80% since 2008</a:t>
            </a:r>
          </a:p>
          <a:p>
            <a:r>
              <a:rPr lang="en-US" dirty="0" smtClean="0"/>
              <a:t>Now close to parity with coal or gas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4279938">
            <a:off x="215900" y="35940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Drop in 1980s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2140" y="5410198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Flatter in1990s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4140200" y="60325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0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 smtClean="0"/>
              <a:t>Costs</a:t>
            </a:r>
            <a:endParaRPr lang="en-US" sz="6000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800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sz="2800" dirty="0"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sz="2800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</a:t>
            </a:r>
            <a:r>
              <a:rPr lang="en-US" sz="28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7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5567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ea typeface="ＭＳ Ｐゴシック" charset="0"/>
              </a:rPr>
              <a:t>Imagine it</a:t>
            </a:r>
            <a:r>
              <a:rPr lang="ja-JP" altLang="en-US" sz="5000" dirty="0">
                <a:ea typeface="ＭＳ Ｐゴシック" charset="0"/>
              </a:rPr>
              <a:t>’</a:t>
            </a:r>
            <a:r>
              <a:rPr lang="en-US" sz="5000" dirty="0">
                <a:ea typeface="ＭＳ Ｐゴシック" charset="0"/>
              </a:rPr>
              <a:t>s 1800, </a:t>
            </a:r>
            <a:br>
              <a:rPr lang="en-US" sz="5000" dirty="0">
                <a:ea typeface="ＭＳ Ｐゴシック" charset="0"/>
              </a:rPr>
            </a:br>
            <a:r>
              <a:rPr lang="en-US" sz="5000" dirty="0">
                <a:ea typeface="ＭＳ Ｐゴシック" charset="0"/>
              </a:rPr>
              <a:t>and you</a:t>
            </a:r>
            <a:r>
              <a:rPr lang="ja-JP" altLang="en-US" sz="5000" dirty="0">
                <a:ea typeface="ＭＳ Ｐゴシック" charset="0"/>
              </a:rPr>
              <a:t>’</a:t>
            </a:r>
            <a:r>
              <a:rPr lang="en-US" sz="5000" dirty="0">
                <a:ea typeface="ＭＳ Ｐゴシック" charset="0"/>
              </a:rPr>
              <a:t>re in charge …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55725"/>
            <a:ext cx="7772400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800">
                <a:latin typeface="Arial Rounded MT Bold"/>
                <a:cs typeface="Arial Rounded MT Bold"/>
              </a:rPr>
              <a:t>Somebody presents you with a grand idea for transforming the world economy: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Dig 8 billion tons of carbon out of the ground every year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Build a system of pipelines, supertankers, railroads, highways, and trucks to deliver it to every street corner on the planet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Build millions of cars every year, and millions of miles of roads to drive them on</a:t>
            </a:r>
          </a:p>
          <a:p>
            <a:pPr lvl="1" eaLnBrk="1" hangingPunct="1">
              <a:spcBef>
                <a:spcPct val="30000"/>
              </a:spcBef>
              <a:buFont typeface="Wingdings" charset="0"/>
              <a:buChar char="ü"/>
            </a:pPr>
            <a:r>
              <a:rPr lang="en-US">
                <a:solidFill>
                  <a:srgbClr val="0000FF"/>
                </a:solidFill>
                <a:latin typeface="Arial Rounded MT Bold"/>
                <a:cs typeface="Arial Rounded MT Bold"/>
              </a:rPr>
              <a:t>Generate and pipe enough electricity to every house to power lights &amp; stereos &amp; plasma TVs</a:t>
            </a:r>
          </a:p>
          <a:p>
            <a:pPr eaLnBrk="1" hangingPunct="1">
              <a:spcBef>
                <a:spcPct val="30000"/>
              </a:spcBef>
            </a:pPr>
            <a:endParaRPr lang="en-US" sz="2800">
              <a:latin typeface="Arial Rounded MT Bold"/>
              <a:cs typeface="Arial Rounded MT Bold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44713" y="2286000"/>
            <a:ext cx="5487987" cy="4572000"/>
            <a:chOff x="2144253" y="2285274"/>
            <a:chExt cx="5488852" cy="4572726"/>
          </a:xfrm>
        </p:grpSpPr>
        <p:pic>
          <p:nvPicPr>
            <p:cNvPr id="5939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120" y="2285274"/>
              <a:ext cx="2620524" cy="304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7" name="TextBox 5"/>
            <p:cNvSpPr txBox="1">
              <a:spLocks noChangeArrowheads="1"/>
            </p:cNvSpPr>
            <p:nvPr/>
          </p:nvSpPr>
          <p:spPr bwMode="auto">
            <a:xfrm>
              <a:off x="2144253" y="6027003"/>
              <a:ext cx="54888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…  </a:t>
              </a:r>
              <a:r>
                <a:rPr lang="ja-JP" alt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“</a:t>
              </a:r>
              <a:r>
                <a:rPr lang="en-US" altLang="ja-JP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and here</a:t>
              </a:r>
              <a:r>
                <a:rPr lang="ja-JP" alt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’</a:t>
              </a:r>
              <a:r>
                <a:rPr lang="en-US" altLang="ja-JP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s the itemized bill …</a:t>
              </a:r>
              <a:r>
                <a:rPr lang="ja-JP" altLang="en-US" b="1" i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”</a:t>
              </a:r>
              <a:endParaRPr lang="en-US" altLang="ja-JP" b="1" i="1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  <a:p>
              <a:pPr eaLnBrk="1" hangingPunct="1"/>
              <a:endParaRPr lang="en-US">
                <a:latin typeface="Arial Rounded MT Bold"/>
                <a:cs typeface="Arial Rounded MT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dirty="0" smtClean="0">
                <a:solidFill>
                  <a:srgbClr val="FFFF00"/>
                </a:solidFill>
                <a:ea typeface="ＭＳ Ｐゴシック" charset="0"/>
              </a:rPr>
              <a:t>Who Built That?</a:t>
            </a:r>
            <a:endParaRPr lang="en-US" sz="72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711200" y="765175"/>
            <a:ext cx="7772400" cy="172402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Our ancestors built that very system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cost them every dime of global GDP for 200 years (now $72T/</a:t>
            </a:r>
            <a:r>
              <a:rPr lang="en-US" dirty="0" err="1" smtClean="0">
                <a:solidFill>
                  <a:srgbClr val="FFFF00"/>
                </a:solidFill>
                <a:ea typeface="ＭＳ Ｐゴシック" charset="0"/>
              </a:rPr>
              <a:t>yr</a:t>
            </a:r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It created every dime too!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97238" y="3424238"/>
            <a:ext cx="4056062" cy="2913062"/>
            <a:chOff x="3297102" y="3424661"/>
            <a:chExt cx="4055524" cy="2911866"/>
          </a:xfrm>
        </p:grpSpPr>
        <p:pic>
          <p:nvPicPr>
            <p:cNvPr id="7373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102" y="3424661"/>
              <a:ext cx="4055524" cy="291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4" name="Content Placeholder 2"/>
            <p:cNvSpPr txBox="1">
              <a:spLocks/>
            </p:cNvSpPr>
            <p:nvPr/>
          </p:nvSpPr>
          <p:spPr bwMode="auto">
            <a:xfrm>
              <a:off x="3319324" y="3483374"/>
              <a:ext cx="3846002" cy="1723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indent="0">
                <a:spcBef>
                  <a:spcPct val="30000"/>
                </a:spcBef>
              </a:pP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Now 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our kids get </a:t>
              </a: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to </a:t>
              </a:r>
              <a:b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sz="28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do it again</a:t>
              </a:r>
              <a:r>
                <a:rPr lang="en-US" sz="2800" dirty="0" smtClean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!</a:t>
              </a:r>
              <a:endParaRPr lang="en-US" sz="2800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4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290513" y="5461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0900" y="1828800"/>
            <a:ext cx="7600950" cy="4356100"/>
          </a:xfrm>
        </p:spPr>
        <p:txBody>
          <a:bodyPr rIns="116994"/>
          <a:lstStyle/>
          <a:p>
            <a:pPr eaLnBrk="1" hangingPunct="1">
              <a:buClr>
                <a:srgbClr val="000000"/>
              </a:buClr>
            </a:pPr>
            <a:r>
              <a:rPr lang="en-US" sz="3100" dirty="0">
                <a:ea typeface="ＭＳ Ｐゴシック" charset="0"/>
              </a:rPr>
              <a:t>Some people think:  </a:t>
            </a:r>
          </a:p>
          <a:p>
            <a:pPr marL="782638" lvl="1" indent="-284163" eaLnBrk="1" hangingPunct="1"/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Our modern lifestyle is based on stuff we extract from the ground</a:t>
            </a:r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sz="3100" dirty="0">
                <a:ea typeface="ＭＳ Ｐゴシック" charset="0"/>
              </a:rPr>
              <a:t>I prefer:</a:t>
            </a:r>
          </a:p>
          <a:p>
            <a:pPr marL="782638" lvl="1" indent="-284163" eaLnBrk="1" hangingPunct="1"/>
            <a:r>
              <a:rPr lang="ja-JP" altLang="en-US" sz="3100" dirty="0" smtClean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 smtClean="0">
                <a:solidFill>
                  <a:srgbClr val="FF0000"/>
                </a:solidFill>
                <a:ea typeface="ＭＳ Ｐゴシック" charset="0"/>
              </a:rPr>
              <a:t>We create our well-being through creativity, ingenuity, risk-taking, and hard work. 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  <a:p>
            <a:pPr marL="782638" lvl="1" indent="-284163" eaLnBrk="1" hangingPunct="1"/>
            <a:r>
              <a:rPr lang="en-US" sz="3500" b="1" dirty="0">
                <a:solidFill>
                  <a:srgbClr val="FF0000"/>
                </a:solidFill>
                <a:ea typeface="ＭＳ Ｐゴシック" charset="0"/>
              </a:rPr>
              <a:t>Our future is bright.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sz="31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latin typeface="Arial Rounded MT Bold"/>
                <a:ea typeface="ＭＳ Ｐゴシック" charset="0"/>
                <a:cs typeface="Arial Rounded MT Bold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685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6713" y="968375"/>
            <a:ext cx="4419600" cy="5889625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5894388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7265988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6572250" y="2805113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6570663" y="3027363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5908675" y="1344613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7280275" y="1335088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6588125" y="1584325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6584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6615113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5465763" y="4264025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6791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/>
          <a:p>
            <a:pPr marL="39688" eaLnBrk="1" hangingPunct="1">
              <a:defRPr/>
            </a:pPr>
            <a:r>
              <a:rPr lang="en-US" sz="3900" dirty="0">
                <a:latin typeface="Arial Rounded MT Bold"/>
                <a:ea typeface="ＭＳ Ｐゴシック" charset="0"/>
                <a:cs typeface="Arial Rounded MT Bold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363" y="1125538"/>
            <a:ext cx="4530725" cy="5732462"/>
          </a:xfrm>
        </p:spPr>
        <p:txBody>
          <a:bodyPr rIns="116994"/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  <a:t/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4959350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5262563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7631113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6442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5581650" y="3751263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7394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6435725" y="2814638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7153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5959475" y="1655763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6076950" y="3430588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6592888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5114925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8456613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6784975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5964238" y="3265488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7223125" y="3397250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5953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7151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30175" y="6265863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8256</TotalTime>
  <Words>1505</Words>
  <Application>Microsoft Macintosh PowerPoint</Application>
  <PresentationFormat>On-screen Show (4:3)</PresentationFormat>
  <Paragraphs>372</Paragraphs>
  <Slides>50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Arial Rounded MT Bold</vt:lpstr>
      <vt:lpstr>Comic Sans MS</vt:lpstr>
      <vt:lpstr>Courier</vt:lpstr>
      <vt:lpstr>ＭＳ Ｐゴシック</vt:lpstr>
      <vt:lpstr>News Gothic MT</vt:lpstr>
      <vt:lpstr>Times</vt:lpstr>
      <vt:lpstr>Times New Roman</vt:lpstr>
      <vt:lpstr>Wingdings</vt:lpstr>
      <vt:lpstr>Arial</vt:lpstr>
      <vt:lpstr>New Presentation</vt:lpstr>
      <vt:lpstr>Worksheet</vt:lpstr>
      <vt:lpstr>Climate Change: Simple, Serious, Solvable </vt:lpstr>
      <vt:lpstr>Simple</vt:lpstr>
      <vt:lpstr>Weather vs Climate what’s the difference?</vt:lpstr>
      <vt:lpstr>Location!   Location!   Location!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PowerPoint Presentation</vt:lpstr>
      <vt:lpstr>PowerPoint Presentation</vt:lpstr>
      <vt:lpstr>The strongest evidence for the Greenhouse Effect</vt:lpstr>
      <vt:lpstr>Common Sense</vt:lpstr>
      <vt:lpstr>Common Myth #1</vt:lpstr>
      <vt:lpstr>Cause and Effect</vt:lpstr>
      <vt:lpstr>Learning from the Past</vt:lpstr>
      <vt:lpstr>Ice Age World</vt:lpstr>
      <vt:lpstr>CO2 and the Ice Ages</vt:lpstr>
      <vt:lpstr>Climate Forcing</vt:lpstr>
      <vt:lpstr>Reconstructed Climate Forcing Since 1000 AD</vt:lpstr>
      <vt:lpstr>The Past 2000 Years</vt:lpstr>
      <vt:lpstr>Second Millennium Analog</vt:lpstr>
      <vt:lpstr>Climate Sensitivity to enhanced CO2</vt:lpstr>
      <vt:lpstr>CO2 and the Future</vt:lpstr>
      <vt:lpstr>Serious</vt:lpstr>
      <vt:lpstr>How much warmer?</vt:lpstr>
      <vt:lpstr>Where is it 10°F Warmer</vt:lpstr>
      <vt:lpstr>A Region On the Edge</vt:lpstr>
      <vt:lpstr>Snowpack</vt:lpstr>
      <vt:lpstr>Water Budgets</vt:lpstr>
      <vt:lpstr>PowerPoint Presentation</vt:lpstr>
      <vt:lpstr>Droughts Past &amp; Future</vt:lpstr>
      <vt:lpstr>PowerPoint Presentation</vt:lpstr>
      <vt:lpstr>Economic Development</vt:lpstr>
      <vt:lpstr>Billions and Billions Shanghai 1991 and 2012</vt:lpstr>
      <vt:lpstr>Common Myth #2</vt:lpstr>
      <vt:lpstr>Solvable</vt:lpstr>
      <vt:lpstr>PowerPoint Presentation</vt:lpstr>
      <vt:lpstr>PowerPoint Presentation</vt:lpstr>
      <vt:lpstr>PowerPoint Presentation</vt:lpstr>
      <vt:lpstr>What is a “Wedge”?</vt:lpstr>
      <vt:lpstr>PowerPoint Presentation</vt:lpstr>
      <vt:lpstr>PowerPoint Presentation</vt:lpstr>
      <vt:lpstr>Solar Resource</vt:lpstr>
      <vt:lpstr>Price of Solar PV Cells $/watt </vt:lpstr>
      <vt:lpstr>Costs</vt:lpstr>
      <vt:lpstr>Imagine it’s 1800,  and you’re in charge …</vt:lpstr>
      <vt:lpstr>Who Built That?</vt:lpstr>
      <vt:lpstr>Choose Your Future</vt:lpstr>
    </vt:vector>
  </TitlesOfParts>
  <Company>Colorado State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Microsoft Office User</cp:lastModifiedBy>
  <cp:revision>116</cp:revision>
  <cp:lastPrinted>2014-03-25T16:50:33Z</cp:lastPrinted>
  <dcterms:created xsi:type="dcterms:W3CDTF">2011-10-17T13:51:32Z</dcterms:created>
  <dcterms:modified xsi:type="dcterms:W3CDTF">2017-04-29T14:03:40Z</dcterms:modified>
</cp:coreProperties>
</file>