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349" r:id="rId2"/>
    <p:sldId id="455" r:id="rId3"/>
    <p:sldId id="511" r:id="rId4"/>
    <p:sldId id="461" r:id="rId5"/>
    <p:sldId id="447" r:id="rId6"/>
    <p:sldId id="459" r:id="rId7"/>
    <p:sldId id="460" r:id="rId8"/>
    <p:sldId id="506" r:id="rId9"/>
    <p:sldId id="507" r:id="rId10"/>
    <p:sldId id="377" r:id="rId11"/>
    <p:sldId id="378" r:id="rId12"/>
    <p:sldId id="324" r:id="rId13"/>
    <p:sldId id="325" r:id="rId14"/>
    <p:sldId id="408" r:id="rId15"/>
    <p:sldId id="450" r:id="rId16"/>
    <p:sldId id="504" r:id="rId17"/>
    <p:sldId id="508" r:id="rId18"/>
    <p:sldId id="257" r:id="rId19"/>
    <p:sldId id="258" r:id="rId20"/>
    <p:sldId id="528" r:id="rId21"/>
    <p:sldId id="329" r:id="rId22"/>
    <p:sldId id="533" r:id="rId23"/>
    <p:sldId id="555" r:id="rId24"/>
    <p:sldId id="534" r:id="rId25"/>
    <p:sldId id="389" r:id="rId26"/>
    <p:sldId id="505" r:id="rId27"/>
    <p:sldId id="462" r:id="rId28"/>
    <p:sldId id="500" r:id="rId29"/>
    <p:sldId id="493" r:id="rId30"/>
    <p:sldId id="522" r:id="rId31"/>
    <p:sldId id="509" r:id="rId32"/>
    <p:sldId id="322" r:id="rId33"/>
    <p:sldId id="353" r:id="rId34"/>
    <p:sldId id="549" r:id="rId35"/>
    <p:sldId id="477" r:id="rId36"/>
    <p:sldId id="554" r:id="rId37"/>
    <p:sldId id="495" r:id="rId38"/>
    <p:sldId id="535" r:id="rId39"/>
    <p:sldId id="550" r:id="rId40"/>
    <p:sldId id="680" r:id="rId41"/>
    <p:sldId id="480" r:id="rId42"/>
    <p:sldId id="539" r:id="rId43"/>
    <p:sldId id="540" r:id="rId44"/>
    <p:sldId id="541" r:id="rId45"/>
    <p:sldId id="542" r:id="rId46"/>
    <p:sldId id="543" r:id="rId47"/>
    <p:sldId id="544" r:id="rId48"/>
    <p:sldId id="545" r:id="rId49"/>
    <p:sldId id="546" r:id="rId50"/>
    <p:sldId id="537" r:id="rId51"/>
    <p:sldId id="538" r:id="rId52"/>
    <p:sldId id="518" r:id="rId53"/>
  </p:sldIdLst>
  <p:sldSz cx="12192000" cy="6858000"/>
  <p:notesSz cx="9601200" cy="7315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310D4"/>
    <a:srgbClr val="008F42"/>
    <a:srgbClr val="FFBA73"/>
    <a:srgbClr val="66EEFF"/>
    <a:srgbClr val="3333CC"/>
    <a:srgbClr val="1726FF"/>
    <a:srgbClr val="941C00"/>
    <a:srgbClr val="4F2F0B"/>
    <a:srgbClr val="0F0F40"/>
    <a:srgbClr val="12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64"/>
    <p:restoredTop sz="91481"/>
  </p:normalViewPr>
  <p:slideViewPr>
    <p:cSldViewPr snapToGrid="0">
      <p:cViewPr varScale="1">
        <p:scale>
          <a:sx n="74" d="100"/>
          <a:sy n="74" d="100"/>
        </p:scale>
        <p:origin x="208" y="70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2" d="100"/>
          <a:sy n="102" d="100"/>
        </p:scale>
        <p:origin x="2056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3 S’s of Climate Change: Simple, Serious, Solvable 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40363" y="0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45-minute version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50075"/>
            <a:ext cx="478494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Scott Denning		http://</a:t>
            </a:r>
            <a:r>
              <a:rPr lang="en-US" dirty="0" err="1"/>
              <a:t>SimpleSeriousSolvable.org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40363" y="6950075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/>
            </a:lvl1pPr>
          </a:lstStyle>
          <a:p>
            <a:pPr>
              <a:defRPr/>
            </a:pPr>
            <a:fld id="{494800DF-B749-9345-ABF5-888F287D72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315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5440363" y="0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362200" y="549275"/>
            <a:ext cx="4876800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379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79525" y="3475038"/>
            <a:ext cx="7042150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379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50075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40363" y="6950075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/>
            </a:lvl1pPr>
          </a:lstStyle>
          <a:p>
            <a:pPr>
              <a:defRPr/>
            </a:pPr>
            <a:fld id="{7232B1AF-E09B-E248-9F7F-350B0D318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4092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00755D-030E-1F4D-B02B-C3C323350218}" type="slidenum">
              <a:rPr lang="en-US" sz="1300"/>
              <a:pPr/>
              <a:t>11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855339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imes New Roman" pitchFamily="-1" charset="0"/>
              </a:rPr>
              <a:t>AT606 Fall 2006</a:t>
            </a: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914B556-8B3C-EB46-A529-A2A813551CE8}" type="datetime1">
              <a:rPr lang="en-US" sz="1300"/>
              <a:pPr/>
              <a:t>6/22/18</a:t>
            </a:fld>
            <a:endParaRPr lang="en-US" sz="1300"/>
          </a:p>
        </p:txBody>
      </p:sp>
      <p:sp>
        <p:nvSpPr>
          <p:cNvPr id="29700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imes New Roman" pitchFamily="-1" charset="0"/>
              </a:rPr>
              <a:t>CSU ATS Scott Denning</a:t>
            </a:r>
          </a:p>
        </p:txBody>
      </p:sp>
      <p:sp>
        <p:nvSpPr>
          <p:cNvPr id="2765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F3AB9E5-9C99-C646-8407-77D9722B1067}" type="slidenum">
              <a:rPr lang="en-US" sz="1300"/>
              <a:pPr/>
              <a:t>14</a:t>
            </a:fld>
            <a:endParaRPr lang="en-US" sz="1300"/>
          </a:p>
        </p:txBody>
      </p:sp>
      <p:sp>
        <p:nvSpPr>
          <p:cNvPr id="276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ln/>
        </p:spPr>
      </p:sp>
      <p:sp>
        <p:nvSpPr>
          <p:cNvPr id="276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586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ln/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FCE7CFA-60EC-1547-A209-76E66E214DA6}" type="slidenum">
              <a:rPr lang="en-US" sz="1200"/>
              <a:pPr/>
              <a:t>22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12413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AT606 Fall 2006</a:t>
            </a:r>
          </a:p>
        </p:txBody>
      </p:sp>
      <p:sp>
        <p:nvSpPr>
          <p:cNvPr id="3789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92CB77E-9966-D542-AE51-EA6F1998B9A1}" type="datetime1">
              <a:rPr lang="en-US" sz="1300"/>
              <a:pPr/>
              <a:t>6/22/18</a:t>
            </a:fld>
            <a:endParaRPr lang="en-US" sz="1300"/>
          </a:p>
        </p:txBody>
      </p:sp>
      <p:sp>
        <p:nvSpPr>
          <p:cNvPr id="3789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3789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CCC78EC-9292-5C4F-991B-1C9EA21147D5}" type="slidenum">
              <a:rPr lang="en-US" sz="1300"/>
              <a:pPr/>
              <a:t>24</a:t>
            </a:fld>
            <a:endParaRPr lang="en-US" sz="1300"/>
          </a:p>
        </p:txBody>
      </p:sp>
      <p:sp>
        <p:nvSpPr>
          <p:cNvPr id="3789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ln/>
        </p:spPr>
      </p:sp>
      <p:sp>
        <p:nvSpPr>
          <p:cNvPr id="3789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402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F2516-CB1F-484F-9563-3225EE8C70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635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C5D62-7242-8544-8538-38B56FA2C3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675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40800" y="152400"/>
            <a:ext cx="28448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152400"/>
            <a:ext cx="833120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70436-C3E4-8A4E-B881-67F0AE2B11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928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52400"/>
            <a:ext cx="113792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914400" y="1219200"/>
            <a:ext cx="50800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219200"/>
            <a:ext cx="5080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0059F-669A-E34B-8E29-FD6BEF2BFC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89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52400"/>
            <a:ext cx="113792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219200"/>
            <a:ext cx="5080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219200"/>
            <a:ext cx="50800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DDE76-E217-0A47-A11D-9768923088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5692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effectLst/>
                <a:uFillTx/>
              </a:defRPr>
            </a:pPr>
            <a:r>
              <a:rPr sz="3600" b="1">
                <a:solidFill>
                  <a:srgbClr val="434ED6"/>
                </a:solidFill>
                <a:effectLst>
                  <a:outerShdw blurRad="38100" dist="38100" dir="2700000" rotWithShape="0">
                    <a:srgbClr val="E4E4E4"/>
                  </a:outerShdw>
                </a:effectLst>
                <a:uFill>
                  <a:solidFill>
                    <a:srgbClr val="434ED6"/>
                  </a:solidFill>
                </a:uFill>
              </a:rPr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742950" indent="-285750">
              <a:spcBef>
                <a:spcPts val="500"/>
              </a:spcBef>
              <a:buChar char="–"/>
              <a:defRPr sz="2400"/>
            </a:lvl2pPr>
            <a:lvl3pPr marL="1143000" indent="-228600">
              <a:spcBef>
                <a:spcPts val="400"/>
              </a:spcBef>
              <a:defRPr sz="2000"/>
            </a:lvl3pPr>
            <a:lvl4pPr marL="1600200" indent="-228600">
              <a:spcBef>
                <a:spcPts val="400"/>
              </a:spcBef>
              <a:buChar char="–"/>
              <a:defRPr sz="1800"/>
            </a:lvl4pPr>
            <a:lvl5pPr marL="2057400" indent="-228600">
              <a:spcBef>
                <a:spcPts val="300"/>
              </a:spcBef>
              <a:buChar char="»"/>
              <a:defRPr sz="1600"/>
            </a:lvl5pPr>
          </a:lstStyle>
          <a:p>
            <a:pPr lvl="0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Three</a:t>
            </a:r>
          </a:p>
          <a:p>
            <a:pPr lvl="3">
              <a:defRPr>
                <a:uFillTx/>
              </a:defRPr>
            </a:pPr>
            <a:r>
              <a:rPr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6563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CC603-3686-A342-889C-1EBCD87EFF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534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7E0EC-4C56-C445-8DEF-39A55DC9E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869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0"/>
            <a:ext cx="508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08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2ED9B5-4E4C-F342-8ACE-B14711F1E3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70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579EC-D6BC-1F44-8535-FC21B53770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18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DD127-FC2F-ED4F-A761-7BE2E0BA28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757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CD2BE-B65C-6F4A-AA5D-29E268366B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501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7C1FD-6AFF-AB43-AB69-E9977E5DE5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137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90AE7-9F0A-5344-BD95-8B9A7A9579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003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152400"/>
            <a:ext cx="11379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219200"/>
            <a:ext cx="103632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4E76D4A4-A570-064C-AB06-FEFFE138D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Arial Rounded MT Bold"/>
          <a:ea typeface="ＭＳ Ｐゴシック" charset="-128"/>
          <a:cs typeface="Arial Rounded MT Bold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buChar char="•"/>
        <a:defRPr sz="28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7" Type="http://schemas.openxmlformats.org/officeDocument/2006/relationships/image" Target="../media/image60.tiff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tiff"/><Relationship Id="rId5" Type="http://schemas.openxmlformats.org/officeDocument/2006/relationships/image" Target="../media/image58.tiff"/><Relationship Id="rId4" Type="http://schemas.openxmlformats.org/officeDocument/2006/relationships/image" Target="../media/image57.tif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tiff"/><Relationship Id="rId4" Type="http://schemas.openxmlformats.org/officeDocument/2006/relationships/image" Target="../media/image63.tif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tiff"/><Relationship Id="rId4" Type="http://schemas.openxmlformats.org/officeDocument/2006/relationships/image" Target="../media/image67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tiff"/><Relationship Id="rId4" Type="http://schemas.openxmlformats.org/officeDocument/2006/relationships/image" Target="../media/image7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ardustPhoto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solidFill>
                  <a:srgbClr val="FFFF00"/>
                </a:solidFill>
              </a:rPr>
              <a:t>Stardust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Fusion and elements</a:t>
            </a:r>
          </a:p>
          <a:p>
            <a:r>
              <a:rPr lang="en-US" dirty="0">
                <a:solidFill>
                  <a:srgbClr val="FFFF00"/>
                </a:solidFill>
              </a:rPr>
              <a:t>Hydrogen to Helium </a:t>
            </a:r>
            <a:r>
              <a:rPr lang="mr-IN" dirty="0">
                <a:solidFill>
                  <a:srgbClr val="FFFF00"/>
                </a:solidFill>
              </a:rPr>
              <a:t>…</a:t>
            </a:r>
            <a:r>
              <a:rPr lang="en-US" dirty="0">
                <a:solidFill>
                  <a:srgbClr val="FFFF00"/>
                </a:solidFill>
              </a:rPr>
              <a:t>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to carbon and oxygen!</a:t>
            </a:r>
          </a:p>
          <a:p>
            <a:r>
              <a:rPr lang="en-US" dirty="0">
                <a:solidFill>
                  <a:srgbClr val="FFFF00"/>
                </a:solidFill>
              </a:rPr>
              <a:t>Supernovas and a dozen “Ur-Minerals”</a:t>
            </a:r>
          </a:p>
          <a:p>
            <a:r>
              <a:rPr lang="en-US" dirty="0">
                <a:solidFill>
                  <a:srgbClr val="FFFF00"/>
                </a:solidFill>
              </a:rPr>
              <a:t>Chemistry</a:t>
            </a:r>
          </a:p>
        </p:txBody>
      </p:sp>
    </p:spTree>
    <p:extLst>
      <p:ext uri="{BB962C8B-B14F-4D97-AF65-F5344CB8AC3E}">
        <p14:creationId xmlns:p14="http://schemas.microsoft.com/office/powerpoint/2010/main" val="721058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1992"/>
            <a:ext cx="7620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01692"/>
            <a:ext cx="28702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61992"/>
            <a:ext cx="5715000" cy="1905000"/>
          </a:xfrm>
        </p:spPr>
        <p:txBody>
          <a:bodyPr/>
          <a:lstStyle/>
          <a:p>
            <a:pPr>
              <a:defRPr/>
            </a:pPr>
            <a:r>
              <a:rPr lang="en-US" sz="6000" dirty="0">
                <a:solidFill>
                  <a:srgbClr val="FFFF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Ever Wonder Why?</a:t>
            </a:r>
          </a:p>
        </p:txBody>
      </p:sp>
      <p:sp>
        <p:nvSpPr>
          <p:cNvPr id="21508" name="Content Placeholder 2"/>
          <p:cNvSpPr>
            <a:spLocks noGrp="1"/>
          </p:cNvSpPr>
          <p:nvPr>
            <p:ph idx="1"/>
          </p:nvPr>
        </p:nvSpPr>
        <p:spPr>
          <a:xfrm>
            <a:off x="2411278" y="5106691"/>
            <a:ext cx="7772400" cy="16002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Day</a:t>
            </a:r>
            <a:r>
              <a:rPr lang="en-US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 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night</a:t>
            </a:r>
          </a:p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Summer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 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winter</a:t>
            </a:r>
          </a:p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Phoenix 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Fargo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524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sz="7200" dirty="0">
                <a:ea typeface="ＭＳ Ｐゴシック" charset="0"/>
              </a:rPr>
              <a:t>Heat Budgets</a:t>
            </a:r>
          </a:p>
        </p:txBody>
      </p:sp>
      <p:grpSp>
        <p:nvGrpSpPr>
          <p:cNvPr id="22530" name="Group 39"/>
          <p:cNvGrpSpPr>
            <a:grpSpLocks/>
          </p:cNvGrpSpPr>
          <p:nvPr/>
        </p:nvGrpSpPr>
        <p:grpSpPr bwMode="auto">
          <a:xfrm>
            <a:off x="2209800" y="1295400"/>
            <a:ext cx="7620000" cy="5257800"/>
            <a:chOff x="76200" y="1600200"/>
            <a:chExt cx="7620000" cy="5257800"/>
          </a:xfrm>
        </p:grpSpPr>
        <p:pic>
          <p:nvPicPr>
            <p:cNvPr id="22531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1600200"/>
              <a:ext cx="1427163" cy="1189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532" name="Group 25"/>
            <p:cNvGrpSpPr>
              <a:grpSpLocks/>
            </p:cNvGrpSpPr>
            <p:nvPr/>
          </p:nvGrpSpPr>
          <p:grpSpPr bwMode="auto">
            <a:xfrm>
              <a:off x="1752600" y="3272971"/>
              <a:ext cx="3962400" cy="3585029"/>
              <a:chOff x="2743200" y="3962400"/>
              <a:chExt cx="3200400" cy="2895600"/>
            </a:xfrm>
          </p:grpSpPr>
          <p:sp>
            <p:nvSpPr>
              <p:cNvPr id="24" name="Rectangle 23"/>
              <p:cNvSpPr/>
              <p:nvPr/>
            </p:nvSpPr>
            <p:spPr bwMode="auto">
              <a:xfrm>
                <a:off x="2743200" y="3962767"/>
                <a:ext cx="3200400" cy="2895233"/>
              </a:xfrm>
              <a:prstGeom prst="rect">
                <a:avLst/>
              </a:prstGeom>
              <a:gradFill flip="none" rotWithShape="1">
                <a:gsLst>
                  <a:gs pos="0">
                    <a:srgbClr val="0F0F40"/>
                  </a:gs>
                  <a:gs pos="100000">
                    <a:srgbClr val="12FFFF"/>
                  </a:gs>
                </a:gsLst>
                <a:lin ang="5580000" scaled="0"/>
                <a:tileRect/>
              </a:gradFill>
              <a:ln w="9525" cap="flat" cmpd="sng" algn="ctr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2542" name="Rectangle 24"/>
              <p:cNvSpPr>
                <a:spLocks noChangeArrowheads="1"/>
              </p:cNvSpPr>
              <p:nvPr/>
            </p:nvSpPr>
            <p:spPr bwMode="auto">
              <a:xfrm>
                <a:off x="2743200" y="6400800"/>
                <a:ext cx="3200400" cy="457200"/>
              </a:xfrm>
              <a:prstGeom prst="rect">
                <a:avLst/>
              </a:prstGeom>
              <a:gradFill rotWithShape="1">
                <a:gsLst>
                  <a:gs pos="0">
                    <a:srgbClr val="008000"/>
                  </a:gs>
                  <a:gs pos="73000">
                    <a:srgbClr val="4F2F0B"/>
                  </a:gs>
                  <a:gs pos="100000">
                    <a:srgbClr val="4F2F0B"/>
                  </a:gs>
                </a:gsLst>
                <a:lin ang="5400000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cxnSp>
          <p:nvCxnSpPr>
            <p:cNvPr id="28" name="Straight Arrow Connector 27"/>
            <p:cNvCxnSpPr/>
            <p:nvPr/>
          </p:nvCxnSpPr>
          <p:spPr bwMode="auto">
            <a:xfrm rot="16200000" flipH="1">
              <a:off x="1028700" y="4229100"/>
              <a:ext cx="3429000" cy="6096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29" name="Straight Arrow Connector 28"/>
            <p:cNvCxnSpPr/>
            <p:nvPr/>
          </p:nvCxnSpPr>
          <p:spPr bwMode="auto">
            <a:xfrm rot="5400000" flipH="1" flipV="1">
              <a:off x="3048000" y="4114800"/>
              <a:ext cx="3581400" cy="6858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941C00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685800" y="5105400"/>
              <a:ext cx="1447800" cy="1588"/>
            </a:xfrm>
            <a:prstGeom prst="straightConnector1">
              <a:avLst/>
            </a:prstGeom>
            <a:solidFill>
              <a:schemeClr val="accent1"/>
            </a:solidFill>
            <a:ln w="127000" cap="flat" cmpd="sng" algn="ctr">
              <a:solidFill>
                <a:srgbClr val="1726FF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34" name="Straight Arrow Connector 33"/>
            <p:cNvCxnSpPr/>
            <p:nvPr/>
          </p:nvCxnSpPr>
          <p:spPr bwMode="auto">
            <a:xfrm>
              <a:off x="5638800" y="5181600"/>
              <a:ext cx="1447800" cy="1588"/>
            </a:xfrm>
            <a:prstGeom prst="straightConnector1">
              <a:avLst/>
            </a:prstGeom>
            <a:solidFill>
              <a:schemeClr val="accent1"/>
            </a:solidFill>
            <a:ln w="127000" cap="flat" cmpd="sng" algn="ctr">
              <a:solidFill>
                <a:srgbClr val="1726FF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sp>
          <p:nvSpPr>
            <p:cNvPr id="35" name="TextBox 34"/>
            <p:cNvSpPr txBox="1"/>
            <p:nvPr/>
          </p:nvSpPr>
          <p:spPr>
            <a:xfrm>
              <a:off x="76200" y="4191000"/>
              <a:ext cx="143964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1726FF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in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019800" y="4114800"/>
              <a:ext cx="1676400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2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1726FF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out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4503619">
              <a:off x="2379354" y="4111017"/>
              <a:ext cx="143964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FFFF00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in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 rot="16829358">
              <a:off x="3404361" y="5098151"/>
              <a:ext cx="159373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800000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out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402955" y="0"/>
            <a:ext cx="10941803" cy="8778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vert="horz" wrap="square" lIns="91440" tIns="45720" rIns="116994" bIns="45720" numCol="1" anchor="ctr" anchorCtr="0" compatLnSpc="1">
            <a:prstTxWarp prst="textNoShape">
              <a:avLst/>
            </a:prstTxWarp>
          </a:bodyPr>
          <a:lstStyle/>
          <a:p>
            <a:pPr marL="39688" eaLnBrk="1" hangingPunct="1">
              <a:defRPr/>
            </a:pPr>
            <a:r>
              <a:rPr lang="en-US" sz="4800" dirty="0">
                <a:ea typeface="ＭＳ Ｐゴシック" charset="0"/>
              </a:rPr>
              <a:t>Dancing Molecules and Heat Rays!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890713" y="968376"/>
            <a:ext cx="4419600" cy="5889625"/>
          </a:xfrm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/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Nearly all of the air is made of oxygen (O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and nitrogen (N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in which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two atoms of the same element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share electrons</a:t>
            </a:r>
            <a:b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</a:br>
            <a:endParaRPr lang="en-US">
              <a:latin typeface="Arial Rounded MT Bold"/>
              <a:ea typeface="ＭＳ Ｐゴシック" charset="0"/>
              <a:cs typeface="Arial Rounded MT Bold"/>
              <a:sym typeface="ＭＳ Ｐゴシック" charset="0"/>
            </a:endParaRPr>
          </a:p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Infrared (heat)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energy radiated up from the surface can be absorbed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by these molecules, but not very well</a:t>
            </a:r>
          </a:p>
        </p:txBody>
      </p:sp>
      <p:grpSp>
        <p:nvGrpSpPr>
          <p:cNvPr id="24579" name="Group 3"/>
          <p:cNvGrpSpPr>
            <a:grpSpLocks/>
          </p:cNvGrpSpPr>
          <p:nvPr/>
        </p:nvGrpSpPr>
        <p:grpSpPr bwMode="auto">
          <a:xfrm>
            <a:off x="7418389" y="2562225"/>
            <a:ext cx="712787" cy="712788"/>
            <a:chOff x="0" y="0"/>
            <a:chExt cx="638" cy="638"/>
          </a:xfrm>
        </p:grpSpPr>
        <p:sp>
          <p:nvSpPr>
            <p:cNvPr id="24595" name="Oval 4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6" name="Rectangle 5"/>
            <p:cNvSpPr>
              <a:spLocks/>
            </p:cNvSpPr>
            <p:nvPr/>
          </p:nvSpPr>
          <p:spPr bwMode="auto">
            <a:xfrm>
              <a:off x="93" y="95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N</a:t>
              </a:r>
            </a:p>
          </p:txBody>
        </p:sp>
      </p:grpSp>
      <p:grpSp>
        <p:nvGrpSpPr>
          <p:cNvPr id="24580" name="Group 6"/>
          <p:cNvGrpSpPr>
            <a:grpSpLocks/>
          </p:cNvGrpSpPr>
          <p:nvPr/>
        </p:nvGrpSpPr>
        <p:grpSpPr bwMode="auto">
          <a:xfrm>
            <a:off x="8789989" y="2554288"/>
            <a:ext cx="712787" cy="711200"/>
            <a:chOff x="0" y="0"/>
            <a:chExt cx="638" cy="638"/>
          </a:xfrm>
        </p:grpSpPr>
        <p:sp>
          <p:nvSpPr>
            <p:cNvPr id="24593" name="Oval 7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4" name="Rectangle 8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N</a:t>
              </a:r>
            </a:p>
          </p:txBody>
        </p:sp>
      </p:grpSp>
      <p:sp>
        <p:nvSpPr>
          <p:cNvPr id="24581" name="Line 9"/>
          <p:cNvSpPr>
            <a:spLocks noChangeShapeType="1"/>
          </p:cNvSpPr>
          <p:nvPr/>
        </p:nvSpPr>
        <p:spPr bwMode="auto">
          <a:xfrm>
            <a:off x="8096251" y="2805114"/>
            <a:ext cx="765175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2" name="Line 10"/>
          <p:cNvSpPr>
            <a:spLocks noChangeShapeType="1"/>
          </p:cNvSpPr>
          <p:nvPr/>
        </p:nvSpPr>
        <p:spPr bwMode="auto">
          <a:xfrm>
            <a:off x="8094664" y="3027364"/>
            <a:ext cx="763587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4583" name="Group 11"/>
          <p:cNvGrpSpPr>
            <a:grpSpLocks/>
          </p:cNvGrpSpPr>
          <p:nvPr/>
        </p:nvGrpSpPr>
        <p:grpSpPr bwMode="auto">
          <a:xfrm>
            <a:off x="7432676" y="1344614"/>
            <a:ext cx="714375" cy="712787"/>
            <a:chOff x="0" y="0"/>
            <a:chExt cx="638" cy="638"/>
          </a:xfrm>
        </p:grpSpPr>
        <p:sp>
          <p:nvSpPr>
            <p:cNvPr id="24591" name="Oval 12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2" name="Rectangle 13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dirty="0">
                  <a:solidFill>
                    <a:schemeClr val="bg1"/>
                  </a:solidFill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4584" name="Group 14"/>
          <p:cNvGrpSpPr>
            <a:grpSpLocks/>
          </p:cNvGrpSpPr>
          <p:nvPr/>
        </p:nvGrpSpPr>
        <p:grpSpPr bwMode="auto">
          <a:xfrm>
            <a:off x="8804275" y="1335089"/>
            <a:ext cx="711200" cy="714375"/>
            <a:chOff x="0" y="0"/>
            <a:chExt cx="638" cy="640"/>
          </a:xfrm>
        </p:grpSpPr>
        <p:sp>
          <p:nvSpPr>
            <p:cNvPr id="24589" name="Oval 15"/>
            <p:cNvSpPr>
              <a:spLocks/>
            </p:cNvSpPr>
            <p:nvPr/>
          </p:nvSpPr>
          <p:spPr bwMode="auto">
            <a:xfrm>
              <a:off x="0" y="0"/>
              <a:ext cx="638" cy="640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0" name="Rectangle 16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dirty="0">
                  <a:solidFill>
                    <a:schemeClr val="bg1"/>
                  </a:solidFill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sp>
        <p:nvSpPr>
          <p:cNvPr id="24585" name="Line 17"/>
          <p:cNvSpPr>
            <a:spLocks noChangeShapeType="1"/>
          </p:cNvSpPr>
          <p:nvPr/>
        </p:nvSpPr>
        <p:spPr bwMode="auto">
          <a:xfrm>
            <a:off x="8112125" y="1584326"/>
            <a:ext cx="763588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6" name="Line 18"/>
          <p:cNvSpPr>
            <a:spLocks noChangeShapeType="1"/>
          </p:cNvSpPr>
          <p:nvPr/>
        </p:nvSpPr>
        <p:spPr bwMode="auto">
          <a:xfrm>
            <a:off x="8108950" y="1806575"/>
            <a:ext cx="7635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7" name="Line 19"/>
          <p:cNvSpPr>
            <a:spLocks noChangeShapeType="1"/>
          </p:cNvSpPr>
          <p:nvPr/>
        </p:nvSpPr>
        <p:spPr bwMode="auto">
          <a:xfrm>
            <a:off x="8139114" y="2914650"/>
            <a:ext cx="657225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8" name="Rectangle 20"/>
          <p:cNvSpPr>
            <a:spLocks/>
          </p:cNvSpPr>
          <p:nvPr/>
        </p:nvSpPr>
        <p:spPr bwMode="auto">
          <a:xfrm>
            <a:off x="6989764" y="4264026"/>
            <a:ext cx="3436937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9688" eaLnBrk="0" hangingPunct="0"/>
            <a:r>
              <a:rPr lang="en-US" b="1" i="1">
                <a:solidFill>
                  <a:srgbClr val="0000FF"/>
                </a:solidFill>
                <a:cs typeface="Times New Roman" charset="0"/>
                <a:sym typeface="Times New Roman" charset="0"/>
              </a:rPr>
              <a:t>Diatomic molecules can vibrate back and forth like balls on a spring, but the ends are identical</a:t>
            </a:r>
          </a:p>
        </p:txBody>
      </p:sp>
    </p:spTree>
  </p:cSld>
  <p:clrMapOvr>
    <a:masterClrMapping/>
  </p:clrMapOvr>
  <p:transition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601" name="AutoShape 25"/>
          <p:cNvCxnSpPr>
            <a:cxnSpLocks noChangeShapeType="1"/>
          </p:cNvCxnSpPr>
          <p:nvPr/>
        </p:nvCxnSpPr>
        <p:spPr bwMode="auto">
          <a:xfrm>
            <a:off x="8315325" y="3170238"/>
            <a:ext cx="960438" cy="893762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xfrm>
            <a:off x="604434" y="0"/>
            <a:ext cx="10926305" cy="8778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vert="horz" wrap="square" lIns="91440" tIns="45720" rIns="116994" bIns="45720" numCol="1" anchor="ctr" anchorCtr="0" compatLnSpc="1">
            <a:prstTxWarp prst="textNoShape">
              <a:avLst/>
            </a:prstTxWarp>
          </a:bodyPr>
          <a:lstStyle/>
          <a:p>
            <a:pPr marL="39688" eaLnBrk="1" hangingPunct="1">
              <a:defRPr/>
            </a:pPr>
            <a:r>
              <a:rPr lang="en-US" sz="4800" dirty="0">
                <a:ea typeface="ＭＳ Ｐゴシック" charset="0"/>
              </a:rPr>
              <a:t>Dancing Molecules and Heat Rays!</a:t>
            </a: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630364" y="1125538"/>
            <a:ext cx="4530725" cy="5732462"/>
          </a:xfrm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/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Carbon dioxide (CO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and water vapor (H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O) are different!</a:t>
            </a:r>
            <a:b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</a:br>
            <a:endParaRPr lang="en-US">
              <a:latin typeface="Arial Rounded MT Bold"/>
              <a:ea typeface="ＭＳ Ｐゴシック" charset="0"/>
              <a:cs typeface="Arial Rounded MT Bold"/>
              <a:sym typeface="ＭＳ Ｐゴシック" charset="0"/>
            </a:endParaRPr>
          </a:p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They have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many more ways to vibrate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and rotate, so they are very good at absorbing and emitting infrared (heat) radiation</a:t>
            </a:r>
          </a:p>
        </p:txBody>
      </p:sp>
      <p:sp>
        <p:nvSpPr>
          <p:cNvPr id="25604" name="Rectangle 3"/>
          <p:cNvSpPr>
            <a:spLocks/>
          </p:cNvSpPr>
          <p:nvPr/>
        </p:nvSpPr>
        <p:spPr bwMode="auto">
          <a:xfrm>
            <a:off x="6483351" y="4603750"/>
            <a:ext cx="3821113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9688" eaLnBrk="0" hangingPunct="0"/>
            <a:r>
              <a:rPr lang="en-US" b="1" i="1">
                <a:solidFill>
                  <a:srgbClr val="0000FF"/>
                </a:solidFill>
                <a:cs typeface="Times New Roman" charset="0"/>
                <a:sym typeface="Times New Roman" charset="0"/>
              </a:rPr>
              <a:t>Molecules that have many ways to wiggle are called </a:t>
            </a:r>
            <a:r>
              <a:rPr lang="ja-JP" altLang="en-US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“</a:t>
            </a:r>
            <a:r>
              <a:rPr lang="en-US" altLang="ja-JP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Greenhouse</a:t>
            </a:r>
            <a:r>
              <a:rPr lang="ja-JP" altLang="en-US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”</a:t>
            </a:r>
            <a:r>
              <a:rPr lang="en-US" altLang="ja-JP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 molecules</a:t>
            </a:r>
            <a:endParaRPr lang="en-US" b="1" i="1">
              <a:solidFill>
                <a:srgbClr val="FF0000"/>
              </a:solidFill>
              <a:cs typeface="Times New Roman" charset="0"/>
              <a:sym typeface="Times New Roman" charset="0"/>
            </a:endParaRPr>
          </a:p>
        </p:txBody>
      </p:sp>
      <p:grpSp>
        <p:nvGrpSpPr>
          <p:cNvPr id="25605" name="Group 4"/>
          <p:cNvGrpSpPr>
            <a:grpSpLocks/>
          </p:cNvGrpSpPr>
          <p:nvPr/>
        </p:nvGrpSpPr>
        <p:grpSpPr bwMode="auto">
          <a:xfrm>
            <a:off x="6786564" y="1304925"/>
            <a:ext cx="712787" cy="712788"/>
            <a:chOff x="0" y="0"/>
            <a:chExt cx="638" cy="638"/>
          </a:xfrm>
        </p:grpSpPr>
        <p:sp>
          <p:nvSpPr>
            <p:cNvPr id="25633" name="Oval 5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4" name="Rectangle 6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5606" name="Group 7"/>
          <p:cNvGrpSpPr>
            <a:grpSpLocks/>
          </p:cNvGrpSpPr>
          <p:nvPr/>
        </p:nvGrpSpPr>
        <p:grpSpPr bwMode="auto">
          <a:xfrm>
            <a:off x="9155114" y="1304925"/>
            <a:ext cx="712787" cy="712788"/>
            <a:chOff x="0" y="0"/>
            <a:chExt cx="638" cy="638"/>
          </a:xfrm>
        </p:grpSpPr>
        <p:sp>
          <p:nvSpPr>
            <p:cNvPr id="25631" name="Oval 8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2" name="Rectangle 9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5607" name="Group 10"/>
          <p:cNvGrpSpPr>
            <a:grpSpLocks/>
          </p:cNvGrpSpPr>
          <p:nvPr/>
        </p:nvGrpSpPr>
        <p:grpSpPr bwMode="auto">
          <a:xfrm>
            <a:off x="7966075" y="1304925"/>
            <a:ext cx="711200" cy="712788"/>
            <a:chOff x="0" y="0"/>
            <a:chExt cx="638" cy="638"/>
          </a:xfrm>
        </p:grpSpPr>
        <p:sp>
          <p:nvSpPr>
            <p:cNvPr id="25629" name="Oval 11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0" name="Rectangle 12"/>
            <p:cNvSpPr>
              <a:spLocks/>
            </p:cNvSpPr>
            <p:nvPr/>
          </p:nvSpPr>
          <p:spPr bwMode="auto">
            <a:xfrm>
              <a:off x="122" y="29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solidFill>
                    <a:schemeClr val="bg1"/>
                  </a:solidFill>
                  <a:cs typeface="Times New Roman" charset="0"/>
                  <a:sym typeface="Times New Roman" charset="0"/>
                </a:rPr>
                <a:t>C</a:t>
              </a:r>
            </a:p>
          </p:txBody>
        </p:sp>
      </p:grpSp>
      <p:grpSp>
        <p:nvGrpSpPr>
          <p:cNvPr id="25608" name="Group 13"/>
          <p:cNvGrpSpPr>
            <a:grpSpLocks/>
          </p:cNvGrpSpPr>
          <p:nvPr/>
        </p:nvGrpSpPr>
        <p:grpSpPr bwMode="auto">
          <a:xfrm>
            <a:off x="7105651" y="3751264"/>
            <a:ext cx="714375" cy="712787"/>
            <a:chOff x="0" y="0"/>
            <a:chExt cx="638" cy="638"/>
          </a:xfrm>
        </p:grpSpPr>
        <p:sp>
          <p:nvSpPr>
            <p:cNvPr id="25627" name="Oval 14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8" name="Rectangle 15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H</a:t>
              </a:r>
            </a:p>
          </p:txBody>
        </p:sp>
      </p:grpSp>
      <p:grpSp>
        <p:nvGrpSpPr>
          <p:cNvPr id="25609" name="Group 16"/>
          <p:cNvGrpSpPr>
            <a:grpSpLocks/>
          </p:cNvGrpSpPr>
          <p:nvPr/>
        </p:nvGrpSpPr>
        <p:grpSpPr bwMode="auto">
          <a:xfrm>
            <a:off x="8918575" y="3705225"/>
            <a:ext cx="712788" cy="712788"/>
            <a:chOff x="0" y="0"/>
            <a:chExt cx="638" cy="638"/>
          </a:xfrm>
        </p:grpSpPr>
        <p:sp>
          <p:nvSpPr>
            <p:cNvPr id="25625" name="Oval 17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6" name="Rectangle 18"/>
            <p:cNvSpPr>
              <a:spLocks/>
            </p:cNvSpPr>
            <p:nvPr/>
          </p:nvSpPr>
          <p:spPr bwMode="auto">
            <a:xfrm>
              <a:off x="93" y="95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H</a:t>
              </a:r>
            </a:p>
          </p:txBody>
        </p:sp>
      </p:grpSp>
      <p:grpSp>
        <p:nvGrpSpPr>
          <p:cNvPr id="25610" name="Group 19"/>
          <p:cNvGrpSpPr>
            <a:grpSpLocks/>
          </p:cNvGrpSpPr>
          <p:nvPr/>
        </p:nvGrpSpPr>
        <p:grpSpPr bwMode="auto">
          <a:xfrm>
            <a:off x="7959725" y="2814639"/>
            <a:ext cx="712788" cy="712787"/>
            <a:chOff x="0" y="0"/>
            <a:chExt cx="638" cy="638"/>
          </a:xfrm>
        </p:grpSpPr>
        <p:sp>
          <p:nvSpPr>
            <p:cNvPr id="25623" name="Oval 20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4" name="Rectangle 21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sp>
        <p:nvSpPr>
          <p:cNvPr id="25611" name="Line 22"/>
          <p:cNvSpPr>
            <a:spLocks noChangeShapeType="1"/>
          </p:cNvSpPr>
          <p:nvPr/>
        </p:nvSpPr>
        <p:spPr bwMode="auto">
          <a:xfrm>
            <a:off x="8677275" y="1660525"/>
            <a:ext cx="477838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2" name="Line 23"/>
          <p:cNvSpPr>
            <a:spLocks noChangeShapeType="1"/>
          </p:cNvSpPr>
          <p:nvPr/>
        </p:nvSpPr>
        <p:spPr bwMode="auto">
          <a:xfrm>
            <a:off x="7483475" y="1655764"/>
            <a:ext cx="476250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3" name="Line 24"/>
          <p:cNvSpPr>
            <a:spLocks noChangeShapeType="1"/>
          </p:cNvSpPr>
          <p:nvPr/>
        </p:nvSpPr>
        <p:spPr bwMode="auto">
          <a:xfrm rot="10800000" flipH="1">
            <a:off x="7600951" y="3430589"/>
            <a:ext cx="423863" cy="3651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4" name="Line 26"/>
          <p:cNvSpPr>
            <a:spLocks noChangeShapeType="1"/>
          </p:cNvSpPr>
          <p:nvPr/>
        </p:nvSpPr>
        <p:spPr bwMode="auto">
          <a:xfrm>
            <a:off x="8116889" y="4325938"/>
            <a:ext cx="477837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5" name="Line 27"/>
          <p:cNvSpPr>
            <a:spLocks noChangeShapeType="1"/>
          </p:cNvSpPr>
          <p:nvPr/>
        </p:nvSpPr>
        <p:spPr bwMode="auto">
          <a:xfrm rot="10800000" flipH="1">
            <a:off x="6638926" y="1427163"/>
            <a:ext cx="4763" cy="461962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6" name="Line 28"/>
          <p:cNvSpPr>
            <a:spLocks noChangeShapeType="1"/>
          </p:cNvSpPr>
          <p:nvPr/>
        </p:nvSpPr>
        <p:spPr bwMode="auto">
          <a:xfrm rot="10800000" flipH="1">
            <a:off x="9980614" y="1422400"/>
            <a:ext cx="3175" cy="46513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7" name="Line 29"/>
          <p:cNvSpPr>
            <a:spLocks noChangeShapeType="1"/>
          </p:cNvSpPr>
          <p:nvPr/>
        </p:nvSpPr>
        <p:spPr bwMode="auto">
          <a:xfrm rot="10800000" flipH="1">
            <a:off x="8308976" y="2071688"/>
            <a:ext cx="3175" cy="46355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 type="stealth" w="lg" len="lg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8" name="Line 30"/>
          <p:cNvSpPr>
            <a:spLocks noChangeShapeType="1"/>
          </p:cNvSpPr>
          <p:nvPr/>
        </p:nvSpPr>
        <p:spPr bwMode="auto">
          <a:xfrm rot="10800000" flipH="1">
            <a:off x="7488239" y="3265489"/>
            <a:ext cx="358775" cy="3571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9" name="Line 31"/>
          <p:cNvSpPr>
            <a:spLocks noChangeShapeType="1"/>
          </p:cNvSpPr>
          <p:nvPr/>
        </p:nvSpPr>
        <p:spPr bwMode="auto">
          <a:xfrm>
            <a:off x="8747125" y="3397251"/>
            <a:ext cx="331788" cy="250825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0" name="Line 32"/>
          <p:cNvSpPr>
            <a:spLocks noChangeShapeType="1"/>
          </p:cNvSpPr>
          <p:nvPr/>
        </p:nvSpPr>
        <p:spPr bwMode="auto">
          <a:xfrm>
            <a:off x="7477125" y="1735138"/>
            <a:ext cx="4778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1" name="Line 33"/>
          <p:cNvSpPr>
            <a:spLocks noChangeShapeType="1"/>
          </p:cNvSpPr>
          <p:nvPr/>
        </p:nvSpPr>
        <p:spPr bwMode="auto">
          <a:xfrm>
            <a:off x="8675688" y="1724025"/>
            <a:ext cx="4746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2" name="Rectangle 34"/>
          <p:cNvSpPr>
            <a:spLocks/>
          </p:cNvSpPr>
          <p:nvPr/>
        </p:nvSpPr>
        <p:spPr bwMode="auto">
          <a:xfrm>
            <a:off x="1654176" y="6265864"/>
            <a:ext cx="8569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Absorption spectrum of CO2 was measured by John Tyndall in 1863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7" descr="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vert="horz" wrap="square" lIns="91440" tIns="45720" rIns="116994" bIns="45720" numCol="1" anchor="ctr" anchorCtr="0" compatLnSpc="1">
            <a:prstTxWarp prst="textNoShape">
              <a:avLst/>
            </a:prstTxWarp>
          </a:bodyPr>
          <a:lstStyle/>
          <a:p>
            <a:pPr marL="39688" eaLnBrk="1" hangingPunct="1">
              <a:defRPr/>
            </a:pPr>
            <a:r>
              <a:rPr lang="en-US" dirty="0">
                <a:ea typeface="ＭＳ Ｐゴシック" charset="0"/>
                <a:sym typeface="Comic Sans MS" charset="0"/>
              </a:rPr>
              <a:t>Common Sense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1176" y="1152526"/>
            <a:ext cx="3806825" cy="5705475"/>
          </a:xfrm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Clr>
                <a:srgbClr val="000000"/>
              </a:buClr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Doubling CO</a:t>
            </a:r>
            <a:r>
              <a:rPr lang="en-US" baseline="-20000" dirty="0">
                <a:latin typeface="News Gothic MT" charset="0"/>
                <a:ea typeface="ＭＳ Ｐゴシック" charset="0"/>
                <a:cs typeface="ＭＳ Ｐゴシック" charset="0"/>
              </a:rPr>
              <a:t>2</a:t>
            </a: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 would add </a:t>
            </a:r>
            <a:r>
              <a:rPr lang="en-US" dirty="0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4 watts to every square meter</a:t>
            </a: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 </a:t>
            </a: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of the </a:t>
            </a: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Earth</a:t>
            </a: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, </a:t>
            </a:r>
            <a:r>
              <a:rPr lang="en-US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24/7/365</a:t>
            </a:r>
            <a:endParaRPr lang="en-US" dirty="0">
              <a:latin typeface="News Gothic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Clr>
                <a:srgbClr val="000000"/>
              </a:buClr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Doing that would make the surface </a:t>
            </a:r>
            <a:r>
              <a:rPr lang="en-US" dirty="0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warmer</a:t>
            </a:r>
            <a:endParaRPr lang="en-US" dirty="0">
              <a:latin typeface="News Gothic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Clr>
                <a:srgbClr val="000000"/>
              </a:buClr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This was known before light bulbs were invented!</a:t>
            </a:r>
          </a:p>
        </p:txBody>
      </p:sp>
      <p:grpSp>
        <p:nvGrpSpPr>
          <p:cNvPr id="28675" name="Group 6"/>
          <p:cNvGrpSpPr>
            <a:grpSpLocks/>
          </p:cNvGrpSpPr>
          <p:nvPr/>
        </p:nvGrpSpPr>
        <p:grpSpPr bwMode="auto">
          <a:xfrm>
            <a:off x="1676400" y="965200"/>
            <a:ext cx="5124450" cy="5359400"/>
            <a:chOff x="152400" y="830263"/>
            <a:chExt cx="5124450" cy="5359400"/>
          </a:xfrm>
        </p:grpSpPr>
        <p:grpSp>
          <p:nvGrpSpPr>
            <p:cNvPr id="28681" name="Group 3"/>
            <p:cNvGrpSpPr>
              <a:grpSpLocks/>
            </p:cNvGrpSpPr>
            <p:nvPr/>
          </p:nvGrpSpPr>
          <p:grpSpPr bwMode="auto">
            <a:xfrm>
              <a:off x="152400" y="1036638"/>
              <a:ext cx="5124450" cy="5153025"/>
              <a:chOff x="152400" y="1036638"/>
              <a:chExt cx="5124450" cy="5153025"/>
            </a:xfrm>
          </p:grpSpPr>
          <p:sp>
            <p:nvSpPr>
              <p:cNvPr id="28683" name="Rectangle 2"/>
              <p:cNvSpPr>
                <a:spLocks noChangeArrowheads="1"/>
              </p:cNvSpPr>
              <p:nvPr/>
            </p:nvSpPr>
            <p:spPr bwMode="auto">
              <a:xfrm>
                <a:off x="228600" y="1143000"/>
                <a:ext cx="4495800" cy="48768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84" name="Rectangle 4"/>
              <p:cNvSpPr>
                <a:spLocks/>
              </p:cNvSpPr>
              <p:nvPr/>
            </p:nvSpPr>
            <p:spPr bwMode="auto">
              <a:xfrm>
                <a:off x="855663" y="1708150"/>
                <a:ext cx="99860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8" bIns="0">
                <a:spAutoFit/>
              </a:bodyPr>
              <a:lstStyle/>
              <a:p>
                <a:pPr marL="39688"/>
                <a:r>
                  <a:rPr lang="en-US">
                    <a:solidFill>
                      <a:srgbClr val="FF0000"/>
                    </a:solidFill>
                    <a:cs typeface="Times New Roman" charset="0"/>
                    <a:sym typeface="Times New Roman" charset="0"/>
                  </a:rPr>
                  <a:t>4 Watts</a:t>
                </a:r>
              </a:p>
            </p:txBody>
          </p:sp>
          <p:pic>
            <p:nvPicPr>
              <p:cNvPr id="28685" name="Picture 8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1036638"/>
                <a:ext cx="5124450" cy="311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28686" name="Picture 9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64063" y="1036638"/>
                <a:ext cx="295275" cy="5153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28687" name="Rectangle 10"/>
              <p:cNvSpPr>
                <a:spLocks/>
              </p:cNvSpPr>
              <p:nvPr/>
            </p:nvSpPr>
            <p:spPr bwMode="auto">
              <a:xfrm>
                <a:off x="4465638" y="3224213"/>
                <a:ext cx="55111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8" bIns="0">
                <a:spAutoFit/>
              </a:bodyPr>
              <a:lstStyle/>
              <a:p>
                <a:pPr marL="39688"/>
                <a:r>
                  <a:rPr lang="en-US">
                    <a:solidFill>
                      <a:srgbClr val="FF0606"/>
                    </a:solidFill>
                    <a:cs typeface="Times New Roman" charset="0"/>
                    <a:sym typeface="Times New Roman" charset="0"/>
                  </a:rPr>
                  <a:t>1 m</a:t>
                </a:r>
              </a:p>
            </p:txBody>
          </p:sp>
          <p:pic>
            <p:nvPicPr>
              <p:cNvPr id="28688" name="Picture 1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5400" y="2438400"/>
                <a:ext cx="2217082" cy="22170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8682" name="Rectangle 11"/>
            <p:cNvSpPr>
              <a:spLocks/>
            </p:cNvSpPr>
            <p:nvPr/>
          </p:nvSpPr>
          <p:spPr bwMode="auto">
            <a:xfrm>
              <a:off x="2428875" y="830263"/>
              <a:ext cx="5511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8" bIns="0">
              <a:spAutoFit/>
            </a:bodyPr>
            <a:lstStyle/>
            <a:p>
              <a:pPr marL="39688"/>
              <a:r>
                <a:rPr lang="en-US">
                  <a:solidFill>
                    <a:srgbClr val="FF0606"/>
                  </a:solidFill>
                  <a:cs typeface="Times New Roman" charset="0"/>
                  <a:sym typeface="Times New Roman" charset="0"/>
                </a:rPr>
                <a:t>1 m</a:t>
              </a: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1524000" y="990600"/>
            <a:ext cx="5334000" cy="5257800"/>
            <a:chOff x="3657600" y="0"/>
            <a:chExt cx="5334000" cy="5257800"/>
          </a:xfrm>
        </p:grpSpPr>
        <p:sp>
          <p:nvSpPr>
            <p:cNvPr id="28677" name="Rectangle 4"/>
            <p:cNvSpPr>
              <a:spLocks noChangeArrowheads="1"/>
            </p:cNvSpPr>
            <p:nvPr/>
          </p:nvSpPr>
          <p:spPr bwMode="auto">
            <a:xfrm>
              <a:off x="3657600" y="0"/>
              <a:ext cx="5334000" cy="525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678" name="Group 5"/>
            <p:cNvGrpSpPr>
              <a:grpSpLocks/>
            </p:cNvGrpSpPr>
            <p:nvPr/>
          </p:nvGrpSpPr>
          <p:grpSpPr bwMode="auto">
            <a:xfrm>
              <a:off x="4648200" y="533400"/>
              <a:ext cx="3857625" cy="4552950"/>
              <a:chOff x="0" y="0"/>
              <a:chExt cx="3456" cy="4079"/>
            </a:xfrm>
          </p:grpSpPr>
          <p:sp>
            <p:nvSpPr>
              <p:cNvPr id="28679" name="Rectangle 7"/>
              <p:cNvSpPr>
                <a:spLocks/>
              </p:cNvSpPr>
              <p:nvPr/>
            </p:nvSpPr>
            <p:spPr bwMode="auto">
              <a:xfrm>
                <a:off x="0" y="3719"/>
                <a:ext cx="3456" cy="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57799" bIns="0"/>
              <a:lstStyle/>
              <a:p>
                <a:pPr marL="39688"/>
                <a:r>
                  <a:rPr lang="en-US" b="1" i="1">
                    <a:solidFill>
                      <a:srgbClr val="2D2DB9"/>
                    </a:solidFill>
                    <a:cs typeface="Times New Roman" charset="0"/>
                    <a:sym typeface="Times New Roman" charset="0"/>
                  </a:rPr>
                  <a:t>John Tyndall, January 1863</a:t>
                </a:r>
              </a:p>
            </p:txBody>
          </p:sp>
          <p:pic>
            <p:nvPicPr>
              <p:cNvPr id="28680" name="Picture 6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2" y="0"/>
                <a:ext cx="2559" cy="36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1827214" y="30163"/>
            <a:ext cx="8537575" cy="817562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vert="horz" wrap="square" lIns="91440" tIns="45720" rIns="116994" bIns="45720" numCol="1" anchor="ctr" anchorCtr="0" compatLnSpc="1">
            <a:prstTxWarp prst="textNoShape">
              <a:avLst/>
            </a:prstTxWarp>
          </a:bodyPr>
          <a:lstStyle/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  <a:cs typeface="ＭＳ Ｐゴシック" charset="0"/>
                <a:sym typeface="Comic Sans MS" charset="0"/>
              </a:rPr>
              <a:t>Common Myth #1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827214" y="1786662"/>
            <a:ext cx="8763000" cy="4876800"/>
            <a:chOff x="228600" y="1752600"/>
            <a:chExt cx="8763000" cy="4876800"/>
          </a:xfrm>
        </p:grpSpPr>
        <p:pic>
          <p:nvPicPr>
            <p:cNvPr id="36869" name="Picture 3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828800"/>
              <a:ext cx="4572000" cy="480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0" name="Rectangle 8"/>
            <p:cNvSpPr>
              <a:spLocks/>
            </p:cNvSpPr>
            <p:nvPr/>
          </p:nvSpPr>
          <p:spPr bwMode="auto">
            <a:xfrm>
              <a:off x="4953000" y="1752600"/>
              <a:ext cx="4038600" cy="434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8" bIns="0"/>
            <a:lstStyle/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	</a:t>
              </a:r>
              <a:b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</a:br>
              <a:r>
                <a:rPr lang="en-US" sz="5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WRONG!</a:t>
              </a:r>
              <a: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 </a:t>
              </a:r>
            </a:p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3600" b="1" dirty="0">
                  <a:latin typeface="+mn-lt"/>
                  <a:cs typeface="Comic Sans MS" charset="0"/>
                  <a:sym typeface="Comic Sans MS" charset="0"/>
                </a:rPr>
                <a:t>It’s </a:t>
              </a:r>
              <a:r>
                <a:rPr lang="en-US" altLang="ja-JP" sz="3600" b="1" dirty="0">
                  <a:latin typeface="+mn-lt"/>
                  <a:cs typeface="Comic Sans MS" charset="0"/>
                  <a:sym typeface="Comic Sans MS" charset="0"/>
                </a:rPr>
                <a:t>because we know that when we add heat to things, they warm up</a:t>
              </a:r>
              <a:endParaRPr lang="en-US" altLang="ja-JP" sz="3600" b="1" dirty="0">
                <a:latin typeface="+mn-lt"/>
                <a:cs typeface="Comic Sans MS" charset="0"/>
                <a:sym typeface="Times New Roman" charset="0"/>
              </a:endParaRPr>
            </a:p>
            <a:p>
              <a:pPr marL="573088" indent="-533400">
                <a:spcBef>
                  <a:spcPts val="1175"/>
                </a:spcBef>
                <a:defRPr/>
              </a:pPr>
              <a:endParaRPr lang="en-US" sz="4000" dirty="0">
                <a:latin typeface="+mn-lt"/>
                <a:cs typeface="Comic Sans MS" charset="0"/>
                <a:sym typeface="Comic Sans MS" charset="0"/>
              </a:endParaRPr>
            </a:p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4000" dirty="0">
                  <a:latin typeface="+mn-lt"/>
                  <a:cs typeface="Comic Sans MS" charset="0"/>
                  <a:sym typeface="Comic Sans MS" charset="0"/>
                </a:rPr>
                <a:t> 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FA57310-B4A1-DC45-B2E3-40D6F8B0BE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2" t="12361" r="9720" b="9152"/>
          <a:stretch/>
        </p:blipFill>
        <p:spPr>
          <a:xfrm>
            <a:off x="2493735" y="1786663"/>
            <a:ext cx="7204531" cy="4943959"/>
          </a:xfrm>
          <a:prstGeom prst="rect">
            <a:avLst/>
          </a:prstGeom>
        </p:spPr>
      </p:pic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01864" y="847726"/>
            <a:ext cx="8275637" cy="1133475"/>
          </a:xfrm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/>
          <a:p>
            <a:pPr marL="573088" indent="-533400" eaLnBrk="1" hangingPunct="1">
              <a:buNone/>
            </a:pPr>
            <a:r>
              <a:rPr lang="ja-JP" altLang="en-US" dirty="0">
                <a:latin typeface="News Gothic MT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dirty="0">
                <a:latin typeface="News Gothic MT" charset="0"/>
                <a:ea typeface="ＭＳ Ｐゴシック" charset="0"/>
                <a:cs typeface="ＭＳ Ｐゴシック" charset="0"/>
              </a:rPr>
              <a:t>Scientists expect a warmer future </a:t>
            </a:r>
            <a:br>
              <a:rPr lang="en-US" altLang="ja-JP" dirty="0">
                <a:latin typeface="News Gothic MT" charset="0"/>
                <a:ea typeface="ＭＳ Ｐゴシック" charset="0"/>
                <a:cs typeface="ＭＳ Ｐゴシック" charset="0"/>
              </a:rPr>
            </a:br>
            <a:r>
              <a:rPr lang="en-US" altLang="ja-JP" dirty="0">
                <a:latin typeface="News Gothic MT" charset="0"/>
                <a:ea typeface="ＭＳ Ｐゴシック" charset="0"/>
                <a:cs typeface="ＭＳ Ｐゴシック" charset="0"/>
              </a:rPr>
              <a:t>because it</a:t>
            </a:r>
            <a:r>
              <a:rPr lang="ja-JP" altLang="en-US" dirty="0">
                <a:latin typeface="News Gothic MT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dirty="0">
                <a:latin typeface="News Gothic MT" charset="0"/>
                <a:ea typeface="ＭＳ Ｐゴシック" charset="0"/>
                <a:cs typeface="ＭＳ Ｐゴシック" charset="0"/>
              </a:rPr>
              <a:t>s been warming up recently</a:t>
            </a:r>
            <a:r>
              <a:rPr lang="ja-JP" altLang="en-US" dirty="0">
                <a:latin typeface="News Gothic MT" charset="0"/>
                <a:ea typeface="ＭＳ Ｐゴシック" charset="0"/>
                <a:cs typeface="ＭＳ Ｐゴシック" charset="0"/>
              </a:rPr>
              <a:t>”</a:t>
            </a:r>
            <a:endParaRPr lang="en-US" dirty="0">
              <a:latin typeface="News Gothic MT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9853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7800" y="152400"/>
            <a:ext cx="7378700" cy="6146800"/>
          </a:xfrm>
        </p:spPr>
        <p:txBody>
          <a:bodyPr/>
          <a:lstStyle/>
          <a:p>
            <a:pPr algn="l">
              <a:lnSpc>
                <a:spcPct val="130000"/>
              </a:lnSpc>
              <a:spcBef>
                <a:spcPts val="5400"/>
              </a:spcBef>
              <a:buFont typeface="+mj-lt"/>
              <a:buAutoNum type="arabicPeriod"/>
              <a:defRPr/>
            </a:pPr>
            <a:r>
              <a:rPr lang="en-US" sz="9600" dirty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Simple</a:t>
            </a:r>
            <a:br>
              <a:rPr lang="en-US" sz="9600" dirty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2. Serious</a:t>
            </a:r>
            <a:br>
              <a:rPr lang="en-US" sz="9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3.</a:t>
            </a:r>
            <a:r>
              <a:rPr lang="en-US" sz="9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9600" dirty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Solvable</a:t>
            </a:r>
          </a:p>
        </p:txBody>
      </p:sp>
    </p:spTree>
    <p:extLst>
      <p:ext uri="{BB962C8B-B14F-4D97-AF65-F5344CB8AC3E}">
        <p14:creationId xmlns:p14="http://schemas.microsoft.com/office/powerpoint/2010/main" val="14277015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49" y="151371"/>
            <a:ext cx="7886700" cy="105991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62A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77"/>
              </a:rPr>
              <a:t>Recent Changes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46852" y="5250437"/>
            <a:ext cx="829829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buFont typeface="Arial"/>
              <a:buChar char="•"/>
            </a:pPr>
            <a:r>
              <a:rPr lang="en-US" sz="2800" dirty="0">
                <a:latin typeface="Arial Rounded MT Bold"/>
                <a:cs typeface="Arial Rounded MT Bold"/>
              </a:rPr>
              <a:t>More warming on land than ocean</a:t>
            </a:r>
          </a:p>
          <a:p>
            <a:pPr marL="257175" indent="-257175">
              <a:buFont typeface="Arial"/>
              <a:buChar char="•"/>
            </a:pPr>
            <a:r>
              <a:rPr lang="en-US" sz="2800" dirty="0">
                <a:latin typeface="Arial Rounded MT Bold"/>
                <a:cs typeface="Arial Rounded MT Bold"/>
              </a:rPr>
              <a:t>Warming since 1900 less than 1 C over ocean</a:t>
            </a:r>
          </a:p>
          <a:p>
            <a:pPr marL="257175" indent="-257175">
              <a:buFont typeface="Arial"/>
              <a:buChar char="•"/>
            </a:pPr>
            <a:r>
              <a:rPr lang="en-US" sz="2800" dirty="0">
                <a:latin typeface="Arial Rounded MT Bold"/>
                <a:cs typeface="Arial Rounded MT Bold"/>
              </a:rPr>
              <a:t>Warming since 1900 around 1 C over land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9B6E61-5BA0-FA40-9CB4-5950BDC27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196" y="1425040"/>
            <a:ext cx="8217519" cy="382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3367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DB9628-EB6E-6245-B387-D0074BF5E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256" y="657429"/>
            <a:ext cx="8598474" cy="61520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7079" y="562593"/>
            <a:ext cx="3829050" cy="245745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77"/>
              </a:rPr>
              <a:t>Big Choices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41123" y="134209"/>
            <a:ext cx="52253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/>
                <a:cs typeface="Arial Rounded MT Bold"/>
              </a:rPr>
              <a:t>Observed Change 1901-2012</a:t>
            </a:r>
          </a:p>
        </p:txBody>
      </p:sp>
    </p:spTree>
    <p:extLst>
      <p:ext uri="{BB962C8B-B14F-4D97-AF65-F5344CB8AC3E}">
        <p14:creationId xmlns:p14="http://schemas.microsoft.com/office/powerpoint/2010/main" val="307524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7239000" cy="914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/>
              <a:t>What is Carbon?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990600"/>
            <a:ext cx="4495800" cy="58674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>
                <a:solidFill>
                  <a:srgbClr val="FF0000"/>
                </a:solidFill>
              </a:rPr>
              <a:t>Element</a:t>
            </a:r>
            <a:r>
              <a:rPr lang="en-US" dirty="0"/>
              <a:t> #6 in the Periodic Table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6 protons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6 neutrons (usually)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6 electrons</a:t>
            </a:r>
          </a:p>
          <a:p>
            <a:pPr>
              <a:spcBef>
                <a:spcPts val="1200"/>
              </a:spcBef>
            </a:pPr>
            <a:r>
              <a:rPr lang="en-US" dirty="0"/>
              <a:t>All the carbon in the universe was made inside of </a:t>
            </a:r>
            <a:r>
              <a:rPr lang="en-US" dirty="0">
                <a:solidFill>
                  <a:srgbClr val="FF0000"/>
                </a:solidFill>
              </a:rPr>
              <a:t>stars</a:t>
            </a:r>
            <a:r>
              <a:rPr lang="en-US" dirty="0"/>
              <a:t>!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2 Hydrogen atoms make a Helium atom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solidFill>
                  <a:srgbClr val="FF0000"/>
                </a:solidFill>
              </a:rPr>
              <a:t>3 Helium atoms make a Carbon atom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3567228"/>
            <a:ext cx="3214573" cy="3214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arbonPeriodTableSymbo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10" y="76200"/>
            <a:ext cx="1913991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419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0"/>
            <a:ext cx="8534400" cy="762000"/>
          </a:xfrm>
        </p:spPr>
        <p:txBody>
          <a:bodyPr/>
          <a:lstStyle/>
          <a:p>
            <a:r>
              <a:rPr lang="en-US" dirty="0"/>
              <a:t>Past and Future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685800"/>
            <a:ext cx="7235479" cy="61722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838200"/>
            <a:ext cx="4572000" cy="2895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Difference in climate between a low-emissions (RCP 2.6) and high-emissions (RCP 8.5) don’t become large until mid-century</a:t>
            </a:r>
          </a:p>
        </p:txBody>
      </p:sp>
    </p:spTree>
    <p:extLst>
      <p:ext uri="{BB962C8B-B14F-4D97-AF65-F5344CB8AC3E}">
        <p14:creationId xmlns:p14="http://schemas.microsoft.com/office/powerpoint/2010/main" val="4228413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/>
          </p:cNvSpPr>
          <p:nvPr/>
        </p:nvSpPr>
        <p:spPr bwMode="auto">
          <a:xfrm>
            <a:off x="1589088" y="741363"/>
            <a:ext cx="4214812" cy="478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268288" indent="-239713" eaLnBrk="0" hangingPunct="0">
              <a:spcBef>
                <a:spcPts val="988"/>
              </a:spcBef>
              <a:buClr>
                <a:srgbClr val="FF0000"/>
              </a:buClr>
              <a:buSzPct val="100000"/>
              <a:buFont typeface="Comic Sans MS" charset="0"/>
              <a:buChar char="•"/>
            </a:pPr>
            <a:r>
              <a:rPr lang="en-US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Land</a:t>
            </a:r>
            <a:r>
              <a:rPr lang="en-US">
                <a:latin typeface="Arial Rounded MT Bold"/>
                <a:cs typeface="Arial Rounded MT Bold"/>
                <a:sym typeface="Comic Sans MS" charset="0"/>
              </a:rPr>
              <a:t> vs ocean!</a:t>
            </a:r>
            <a:endParaRPr lang="en-US">
              <a:latin typeface="Arial Rounded MT Bold"/>
              <a:cs typeface="Arial Rounded MT Bold"/>
              <a:sym typeface="Times New Roman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800"/>
              </a:spcAft>
              <a:buClr>
                <a:srgbClr val="FF0000"/>
              </a:buClr>
              <a:buSzPct val="100000"/>
              <a:buFont typeface="Comic Sans MS" charset="0"/>
              <a:buChar char="•"/>
            </a:pPr>
            <a:r>
              <a:rPr lang="en-US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North</a:t>
            </a:r>
            <a:r>
              <a:rPr lang="en-US">
                <a:latin typeface="Arial Rounded MT Bold"/>
                <a:cs typeface="Arial Rounded MT Bold"/>
                <a:sym typeface="Comic Sans MS" charset="0"/>
              </a:rPr>
              <a:t> vs South</a:t>
            </a:r>
            <a:endParaRPr lang="en-US">
              <a:latin typeface="Arial Rounded MT Bold"/>
              <a:cs typeface="Arial Rounded MT Bold"/>
              <a:sym typeface="ＭＳ Ｐゴシック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Comic Sans MS" charset="0"/>
              <a:buChar char="•"/>
            </a:pPr>
            <a:r>
              <a:rPr lang="en-US">
                <a:latin typeface="Arial Rounded MT Bold"/>
                <a:cs typeface="Arial Rounded MT Bold"/>
                <a:sym typeface="Comic Sans MS" charset="0"/>
              </a:rPr>
              <a:t>Global mean </a:t>
            </a:r>
            <a:br>
              <a:rPr lang="en-US">
                <a:latin typeface="Arial Rounded MT Bold"/>
                <a:cs typeface="Arial Rounded MT Bold"/>
                <a:sym typeface="ＭＳ Ｐゴシック" charset="0"/>
              </a:rPr>
            </a:br>
            <a:r>
              <a:rPr lang="en-US">
                <a:latin typeface="Arial Rounded MT Bold"/>
                <a:cs typeface="Arial Rounded MT Bold"/>
                <a:sym typeface="Comic Sans MS" charset="0"/>
              </a:rPr>
              <a:t>warming of 2º to 5º C</a:t>
            </a: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FF0000"/>
              </a:buClr>
              <a:buSzPct val="100000"/>
              <a:buFont typeface="Comic Sans MS" charset="0"/>
              <a:buChar char="•"/>
            </a:pPr>
            <a:r>
              <a:rPr lang="en-US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North American</a:t>
            </a:r>
            <a:r>
              <a:rPr lang="en-US">
                <a:latin typeface="Arial Rounded MT Bold"/>
                <a:cs typeface="Arial Rounded MT Bold"/>
                <a:sym typeface="Comic Sans MS" charset="0"/>
              </a:rPr>
              <a:t> </a:t>
            </a:r>
            <a:br>
              <a:rPr lang="en-US">
                <a:latin typeface="Arial Rounded MT Bold"/>
                <a:cs typeface="Arial Rounded MT Bold"/>
                <a:sym typeface="ＭＳ Ｐゴシック" charset="0"/>
              </a:rPr>
            </a:br>
            <a:r>
              <a:rPr lang="en-US">
                <a:latin typeface="Arial Rounded MT Bold"/>
                <a:cs typeface="Arial Rounded MT Bold"/>
                <a:sym typeface="Comic Sans MS" charset="0"/>
              </a:rPr>
              <a:t>warming of 3º to 6º C</a:t>
            </a:r>
            <a:endParaRPr lang="en-US">
              <a:latin typeface="Arial Rounded MT Bold"/>
              <a:cs typeface="Arial Rounded MT Bold"/>
              <a:sym typeface="Times New Roman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</a:pPr>
            <a:r>
              <a:rPr lang="en-US" b="1">
                <a:latin typeface="Arial Rounded MT Bold"/>
                <a:cs typeface="Arial Rounded MT Bold"/>
                <a:sym typeface="Comic Sans MS" charset="0"/>
              </a:rPr>
              <a:t>	</a:t>
            </a:r>
            <a:r>
              <a:rPr lang="en-US" b="1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= 5º to 11º F</a:t>
            </a:r>
            <a:endParaRPr lang="en-US">
              <a:latin typeface="Arial Rounded MT Bold"/>
              <a:cs typeface="Arial Rounded MT Bold"/>
              <a:sym typeface="Times New Roman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Comic Sans MS" charset="0"/>
              <a:buChar char="•"/>
            </a:pPr>
            <a:r>
              <a:rPr lang="en-US">
                <a:latin typeface="Arial Rounded MT Bold"/>
                <a:cs typeface="Arial Rounded MT Bold"/>
                <a:sym typeface="Comic Sans MS" charset="0"/>
              </a:rPr>
              <a:t>Arctic warming of </a:t>
            </a:r>
            <a:br>
              <a:rPr lang="en-US">
                <a:latin typeface="Arial Rounded MT Bold"/>
                <a:cs typeface="Arial Rounded MT Bold"/>
                <a:sym typeface="ＭＳ Ｐゴシック" charset="0"/>
              </a:rPr>
            </a:br>
            <a:r>
              <a:rPr lang="en-US">
                <a:latin typeface="Arial Rounded MT Bold"/>
                <a:cs typeface="Arial Rounded MT Bold"/>
                <a:sym typeface="Comic Sans MS" charset="0"/>
              </a:rPr>
              <a:t>8º to 14º F</a:t>
            </a:r>
          </a:p>
        </p:txBody>
      </p:sp>
      <p:pic>
        <p:nvPicPr>
          <p:cNvPr id="32770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889" y="88901"/>
            <a:ext cx="3830637" cy="608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450" y="6205538"/>
            <a:ext cx="37782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5"/>
          <p:cNvSpPr>
            <a:spLocks/>
          </p:cNvSpPr>
          <p:nvPr/>
        </p:nvSpPr>
        <p:spPr bwMode="auto">
          <a:xfrm>
            <a:off x="5649914" y="673101"/>
            <a:ext cx="1251623" cy="61555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Low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2773" name="Rectangle 6"/>
          <p:cNvSpPr>
            <a:spLocks/>
          </p:cNvSpPr>
          <p:nvPr/>
        </p:nvSpPr>
        <p:spPr bwMode="auto">
          <a:xfrm>
            <a:off x="5646739" y="4762501"/>
            <a:ext cx="1251623" cy="61555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High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2774" name="Rectangle 7"/>
          <p:cNvSpPr>
            <a:spLocks/>
          </p:cNvSpPr>
          <p:nvPr/>
        </p:nvSpPr>
        <p:spPr bwMode="auto">
          <a:xfrm>
            <a:off x="5534026" y="2754314"/>
            <a:ext cx="1251623" cy="61555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Moderate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2775" name="Rectangle 8"/>
          <p:cNvSpPr>
            <a:spLocks/>
          </p:cNvSpPr>
          <p:nvPr/>
        </p:nvSpPr>
        <p:spPr bwMode="auto">
          <a:xfrm>
            <a:off x="1905001" y="5594350"/>
            <a:ext cx="46482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82588" indent="-341313" eaLnBrk="0" hangingPunct="0">
              <a:spcBef>
                <a:spcPts val="813"/>
              </a:spcBef>
            </a:pPr>
            <a:r>
              <a:rPr lang="en-US" b="1" i="1" dirty="0">
                <a:solidFill>
                  <a:srgbClr val="FF0000"/>
                </a:solidFill>
                <a:sym typeface="Times New Roman" charset="0"/>
              </a:rPr>
              <a:t>RULE OF THUMB:</a:t>
            </a:r>
          </a:p>
          <a:p>
            <a:pPr marL="382588" indent="-341313" eaLnBrk="0" hangingPunct="0">
              <a:spcBef>
                <a:spcPts val="813"/>
              </a:spcBef>
            </a:pPr>
            <a:r>
              <a:rPr lang="en-US" b="1" i="1" dirty="0">
                <a:solidFill>
                  <a:srgbClr val="FF0000"/>
                </a:solidFill>
                <a:cs typeface="Times New Roman" charset="0"/>
                <a:sym typeface="Times New Roman" charset="0"/>
              </a:rPr>
              <a:t>Global Warming (Celsius) </a:t>
            </a:r>
          </a:p>
          <a:p>
            <a:pPr marL="382588" indent="-341313" eaLnBrk="0" hangingPunct="0">
              <a:spcBef>
                <a:spcPts val="813"/>
              </a:spcBef>
            </a:pPr>
            <a:r>
              <a:rPr lang="en-US" b="1" i="1" dirty="0">
                <a:solidFill>
                  <a:srgbClr val="FF0000"/>
                </a:solidFill>
                <a:cs typeface="Times New Roman" charset="0"/>
                <a:sym typeface="Times New Roman" charset="0"/>
              </a:rPr>
              <a:t>x 1.6 (USA) x 1.8 = Fahrenheit</a:t>
            </a:r>
          </a:p>
        </p:txBody>
      </p:sp>
      <p:sp>
        <p:nvSpPr>
          <p:cNvPr id="45057" name="Rectangle 1"/>
          <p:cNvSpPr>
            <a:spLocks noGrp="1" noChangeArrowheads="1"/>
          </p:cNvSpPr>
          <p:nvPr>
            <p:ph type="title"/>
          </p:nvPr>
        </p:nvSpPr>
        <p:spPr>
          <a:xfrm>
            <a:off x="1447800" y="-100013"/>
            <a:ext cx="6362700" cy="785813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vert="horz" wrap="square" lIns="91440" tIns="45720" rIns="116994" bIns="45720" numCol="1" anchor="ctr" anchorCtr="0" compatLnSpc="1">
            <a:prstTxWarp prst="textNoShape">
              <a:avLst/>
            </a:prstTxWarp>
          </a:bodyPr>
          <a:lstStyle/>
          <a:p>
            <a:pPr marL="39688" eaLnBrk="1" hangingPunct="1">
              <a:defRPr/>
            </a:pPr>
            <a:r>
              <a:rPr lang="en-US" sz="4800" dirty="0">
                <a:ea typeface="ＭＳ Ｐゴシック" charset="0"/>
              </a:rPr>
              <a:t>How much warmer?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5" descr="tempsma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t="9587" r="13289" b="15314"/>
          <a:stretch>
            <a:fillRect/>
          </a:stretch>
        </p:blipFill>
        <p:spPr bwMode="auto">
          <a:xfrm>
            <a:off x="1676401" y="596900"/>
            <a:ext cx="794067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4"/>
          <p:cNvSpPr>
            <a:spLocks noChangeArrowheads="1"/>
          </p:cNvSpPr>
          <p:nvPr/>
        </p:nvSpPr>
        <p:spPr bwMode="auto">
          <a:xfrm>
            <a:off x="8201026" y="609600"/>
            <a:ext cx="1400175" cy="99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3" name="Rectangle 19"/>
          <p:cNvSpPr>
            <a:spLocks noChangeArrowheads="1"/>
          </p:cNvSpPr>
          <p:nvPr/>
        </p:nvSpPr>
        <p:spPr bwMode="auto">
          <a:xfrm>
            <a:off x="8305800" y="3124200"/>
            <a:ext cx="990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685800"/>
          </a:xfrm>
        </p:spPr>
        <p:txBody>
          <a:bodyPr/>
          <a:lstStyle/>
          <a:p>
            <a:pPr>
              <a:defRPr/>
            </a:pPr>
            <a:r>
              <a:rPr lang="en-US" sz="5400" dirty="0">
                <a:solidFill>
                  <a:srgbClr val="FF0000"/>
                </a:solidFill>
              </a:rPr>
              <a:t>Where</a:t>
            </a:r>
            <a:r>
              <a:rPr lang="en-US" sz="5400" i="1" dirty="0">
                <a:solidFill>
                  <a:srgbClr val="FF0000"/>
                </a:solidFill>
              </a:rPr>
              <a:t> </a:t>
            </a:r>
            <a:r>
              <a:rPr lang="en-US" sz="5400" dirty="0"/>
              <a:t>is it 10</a:t>
            </a:r>
            <a:r>
              <a:rPr lang="en-US" sz="5400" baseline="30000" dirty="0"/>
              <a:t>o </a:t>
            </a:r>
            <a:r>
              <a:rPr lang="en-US" sz="5400" dirty="0"/>
              <a:t>F Warmer</a:t>
            </a:r>
          </a:p>
        </p:txBody>
      </p:sp>
      <p:sp>
        <p:nvSpPr>
          <p:cNvPr id="26628" name="Content Placeholder 4"/>
          <p:cNvSpPr>
            <a:spLocks noGrp="1"/>
          </p:cNvSpPr>
          <p:nvPr>
            <p:ph idx="1"/>
          </p:nvPr>
        </p:nvSpPr>
        <p:spPr>
          <a:xfrm>
            <a:off x="7315200" y="2984500"/>
            <a:ext cx="3276600" cy="2819400"/>
          </a:xfrm>
          <a:solidFill>
            <a:schemeClr val="bg1"/>
          </a:solidFill>
        </p:spPr>
        <p:txBody>
          <a:bodyPr/>
          <a:lstStyle/>
          <a:p>
            <a:pPr>
              <a:buFontTx/>
              <a:buNone/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Seattle </a:t>
            </a:r>
            <a:r>
              <a:rPr lang="en-US" dirty="0">
                <a:latin typeface="Wingdings" charset="0"/>
                <a:ea typeface="ＭＳ Ｐゴシック" charset="0"/>
                <a:cs typeface="Wingdings" charset="0"/>
              </a:rPr>
              <a:t> </a:t>
            </a:r>
            <a:b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Sacramento</a:t>
            </a:r>
          </a:p>
          <a:p>
            <a:pPr>
              <a:buFontTx/>
              <a:buNone/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Denver </a:t>
            </a:r>
            <a:r>
              <a:rPr lang="en-US" dirty="0">
                <a:latin typeface="Wingdings" charset="0"/>
                <a:ea typeface="ＭＳ Ｐゴシック" charset="0"/>
                <a:cs typeface="Wingdings" charset="0"/>
              </a:rPr>
              <a:t> </a:t>
            </a:r>
            <a:b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Albuquerque</a:t>
            </a:r>
          </a:p>
          <a:p>
            <a:pPr>
              <a:buFontTx/>
              <a:buNone/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Illinois </a:t>
            </a:r>
            <a:r>
              <a:rPr lang="en-US" dirty="0">
                <a:latin typeface="Wingdings" charset="0"/>
                <a:ea typeface="ＭＳ Ｐゴシック" charset="0"/>
                <a:cs typeface="Wingdings" charset="0"/>
              </a:rPr>
              <a:t></a:t>
            </a:r>
            <a:br>
              <a:rPr lang="en-US" dirty="0">
                <a:latin typeface="Wingdings" charset="0"/>
                <a:ea typeface="ＭＳ Ｐゴシック" charset="0"/>
                <a:cs typeface="Wingdings" charset="0"/>
              </a:rPr>
            </a:b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Mississippi</a:t>
            </a:r>
          </a:p>
          <a:p>
            <a:pPr>
              <a:buFontTx/>
              <a:buNone/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Washington DC </a:t>
            </a:r>
            <a:r>
              <a:rPr lang="en-US" dirty="0">
                <a:latin typeface="Wingdings" charset="0"/>
                <a:ea typeface="ＭＳ Ｐゴシック" charset="0"/>
                <a:cs typeface="Wingdings" charset="0"/>
              </a:rPr>
              <a:t></a:t>
            </a:r>
            <a:br>
              <a:rPr lang="en-US" dirty="0">
                <a:latin typeface="Wingdings" charset="0"/>
                <a:ea typeface="ＭＳ Ｐゴシック" charset="0"/>
                <a:cs typeface="Wingdings" charset="0"/>
              </a:rPr>
            </a:b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Tallahassee</a:t>
            </a:r>
          </a:p>
          <a:p>
            <a:pPr>
              <a:buFontTx/>
              <a:buNone/>
            </a:pPr>
            <a:endParaRPr lang="en-US" dirty="0">
              <a:latin typeface="News Gothic M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2128838" y="5918201"/>
            <a:ext cx="361188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800" i="1" dirty="0"/>
              <a:t>Water? 	Crops?    </a:t>
            </a:r>
            <a:br>
              <a:rPr lang="en-US" sz="2800" i="1" dirty="0"/>
            </a:br>
            <a:r>
              <a:rPr lang="en-US" sz="2800" i="1" dirty="0"/>
              <a:t>Real Estate?     Health?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140201" y="762001"/>
            <a:ext cx="331152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rPr>
              <a:t>“</a:t>
            </a:r>
            <a:r>
              <a:rPr lang="en-US" sz="3600" b="1" dirty="0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rPr>
              <a:t>on average</a:t>
            </a:r>
            <a:r>
              <a:rPr lang="en-US" sz="3600" b="1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rPr>
              <a:t>?”</a:t>
            </a:r>
          </a:p>
        </p:txBody>
      </p:sp>
      <p:sp>
        <p:nvSpPr>
          <p:cNvPr id="43011" name="Oval 5"/>
          <p:cNvSpPr>
            <a:spLocks noChangeArrowheads="1"/>
          </p:cNvSpPr>
          <p:nvPr/>
        </p:nvSpPr>
        <p:spPr bwMode="auto">
          <a:xfrm>
            <a:off x="5715000" y="2819400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2" name="Oval 6"/>
          <p:cNvSpPr>
            <a:spLocks noChangeArrowheads="1"/>
          </p:cNvSpPr>
          <p:nvPr/>
        </p:nvSpPr>
        <p:spPr bwMode="auto">
          <a:xfrm>
            <a:off x="3810000" y="2819400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9" name="Oval 7"/>
          <p:cNvSpPr>
            <a:spLocks noChangeArrowheads="1"/>
          </p:cNvSpPr>
          <p:nvPr/>
        </p:nvSpPr>
        <p:spPr bwMode="auto">
          <a:xfrm>
            <a:off x="7086600" y="2895600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Oval 6"/>
          <p:cNvSpPr>
            <a:spLocks noChangeArrowheads="1"/>
          </p:cNvSpPr>
          <p:nvPr/>
        </p:nvSpPr>
        <p:spPr bwMode="auto">
          <a:xfrm>
            <a:off x="2171700" y="1473200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5F553AA-5C4A-6549-9510-67F9550B4B56}"/>
              </a:ext>
            </a:extLst>
          </p:cNvPr>
          <p:cNvGrpSpPr/>
          <p:nvPr/>
        </p:nvGrpSpPr>
        <p:grpSpPr>
          <a:xfrm>
            <a:off x="2019288" y="1625600"/>
            <a:ext cx="5111763" cy="2717800"/>
            <a:chOff x="2019288" y="1625600"/>
            <a:chExt cx="5111763" cy="2717800"/>
          </a:xfrm>
        </p:grpSpPr>
        <p:sp>
          <p:nvSpPr>
            <p:cNvPr id="43020" name="Oval 10"/>
            <p:cNvSpPr>
              <a:spLocks noChangeArrowheads="1"/>
            </p:cNvSpPr>
            <p:nvPr/>
          </p:nvSpPr>
          <p:spPr bwMode="auto">
            <a:xfrm>
              <a:off x="5714896" y="3733800"/>
              <a:ext cx="152391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21" name="Oval 11"/>
            <p:cNvSpPr>
              <a:spLocks noChangeArrowheads="1"/>
            </p:cNvSpPr>
            <p:nvPr/>
          </p:nvSpPr>
          <p:spPr bwMode="auto">
            <a:xfrm>
              <a:off x="3618843" y="3581400"/>
              <a:ext cx="152391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22" name="Oval 12"/>
            <p:cNvSpPr>
              <a:spLocks noChangeArrowheads="1"/>
            </p:cNvSpPr>
            <p:nvPr/>
          </p:nvSpPr>
          <p:spPr bwMode="auto">
            <a:xfrm>
              <a:off x="6248266" y="4191000"/>
              <a:ext cx="152391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26635" name="Straight Arrow Connector 14"/>
            <p:cNvCxnSpPr>
              <a:cxnSpLocks noChangeShapeType="1"/>
              <a:endCxn id="43021" idx="0"/>
            </p:cNvCxnSpPr>
            <p:nvPr/>
          </p:nvCxnSpPr>
          <p:spPr bwMode="auto">
            <a:xfrm flipH="1">
              <a:off x="3695039" y="2971800"/>
              <a:ext cx="191162" cy="60960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  <p:cxnSp>
          <p:nvCxnSpPr>
            <p:cNvPr id="26636" name="Straight Arrow Connector 15"/>
            <p:cNvCxnSpPr>
              <a:cxnSpLocks noChangeShapeType="1"/>
            </p:cNvCxnSpPr>
            <p:nvPr/>
          </p:nvCxnSpPr>
          <p:spPr bwMode="auto">
            <a:xfrm flipH="1">
              <a:off x="6378340" y="2971800"/>
              <a:ext cx="752711" cy="1241518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  <p:cxnSp>
          <p:nvCxnSpPr>
            <p:cNvPr id="26637" name="Straight Arrow Connector 16"/>
            <p:cNvCxnSpPr>
              <a:cxnSpLocks noChangeShapeType="1"/>
            </p:cNvCxnSpPr>
            <p:nvPr/>
          </p:nvCxnSpPr>
          <p:spPr bwMode="auto">
            <a:xfrm rot="5400000">
              <a:off x="5410886" y="3352800"/>
              <a:ext cx="761206" cy="794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  <p:sp>
          <p:nvSpPr>
            <p:cNvPr id="20" name="Oval 11"/>
            <p:cNvSpPr>
              <a:spLocks noChangeArrowheads="1"/>
            </p:cNvSpPr>
            <p:nvPr/>
          </p:nvSpPr>
          <p:spPr bwMode="auto">
            <a:xfrm>
              <a:off x="2019288" y="2743200"/>
              <a:ext cx="152391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21" name="Straight Arrow Connector 14"/>
            <p:cNvCxnSpPr>
              <a:cxnSpLocks noChangeShapeType="1"/>
            </p:cNvCxnSpPr>
            <p:nvPr/>
          </p:nvCxnSpPr>
          <p:spPr bwMode="auto">
            <a:xfrm flipH="1">
              <a:off x="2082801" y="1625600"/>
              <a:ext cx="165100" cy="115570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</p:grpSp>
      <p:sp>
        <p:nvSpPr>
          <p:cNvPr id="8" name="TextBox 7"/>
          <p:cNvSpPr txBox="1"/>
          <p:nvPr/>
        </p:nvSpPr>
        <p:spPr>
          <a:xfrm>
            <a:off x="2705100" y="5168901"/>
            <a:ext cx="44657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10 </a:t>
            </a:r>
            <a:r>
              <a:rPr lang="en-US" baseline="30000" dirty="0" err="1">
                <a:solidFill>
                  <a:srgbClr val="FF0000"/>
                </a:solidFill>
                <a:latin typeface="Arial Rounded MT Bold"/>
                <a:cs typeface="Arial Rounded MT Bold"/>
              </a:rPr>
              <a:t>o</a:t>
            </a:r>
            <a:r>
              <a:rPr lang="en-US" dirty="0" err="1">
                <a:solidFill>
                  <a:srgbClr val="FF0000"/>
                </a:solidFill>
                <a:latin typeface="Arial Rounded MT Bold"/>
                <a:cs typeface="Arial Rounded MT Bold"/>
              </a:rPr>
              <a:t>F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 warming is like moving </a:t>
            </a:r>
            <a:b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</a:b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600 </a:t>
            </a:r>
            <a:r>
              <a:rPr lang="mr-IN" dirty="0">
                <a:solidFill>
                  <a:srgbClr val="FF0000"/>
                </a:solidFill>
                <a:latin typeface="Arial Rounded MT Bold"/>
                <a:cs typeface="Arial Rounded MT Bold"/>
              </a:rPr>
              <a:t>–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 800 miles South!</a:t>
            </a:r>
          </a:p>
        </p:txBody>
      </p:sp>
    </p:spTree>
    <p:extLst>
      <p:ext uri="{BB962C8B-B14F-4D97-AF65-F5344CB8AC3E}">
        <p14:creationId xmlns:p14="http://schemas.microsoft.com/office/powerpoint/2010/main" val="160117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build="p" animBg="1"/>
      <p:bldP spid="23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Zones Marching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4241800"/>
            <a:ext cx="7772400" cy="2578100"/>
          </a:xfrm>
        </p:spPr>
        <p:txBody>
          <a:bodyPr/>
          <a:lstStyle/>
          <a:p>
            <a:r>
              <a:rPr lang="en-US" dirty="0"/>
              <a:t>In Colorado, temps drop about 10 F for each 3000 feet of elevation</a:t>
            </a:r>
          </a:p>
          <a:p>
            <a:pPr lvl="1"/>
            <a:r>
              <a:rPr lang="en-US" dirty="0"/>
              <a:t>Denver -&gt; Estes Park</a:t>
            </a:r>
          </a:p>
          <a:p>
            <a:pPr lvl="1"/>
            <a:r>
              <a:rPr lang="en-US" dirty="0"/>
              <a:t>Estes Park -&gt; Trail Ridge Road</a:t>
            </a:r>
          </a:p>
          <a:p>
            <a:r>
              <a:rPr lang="en-US" dirty="0"/>
              <a:t>But in 100 years instead of 100 centuries!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53406"/>
            <a:ext cx="9144000" cy="308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3751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90153">
            <a:off x="1579720" y="-353659"/>
            <a:ext cx="3967086" cy="5196420"/>
          </a:xfrm>
          <a:prstGeom prst="rect">
            <a:avLst/>
          </a:prstGeom>
        </p:spPr>
      </p:pic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5499100" y="0"/>
            <a:ext cx="5156200" cy="19558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400" dirty="0">
                <a:ea typeface="ＭＳ Ｐゴシック" charset="0"/>
              </a:rPr>
              <a:t>A Region </a:t>
            </a:r>
            <a:br>
              <a:rPr lang="en-US" sz="5400" dirty="0">
                <a:ea typeface="ＭＳ Ｐゴシック" charset="0"/>
              </a:rPr>
            </a:br>
            <a:r>
              <a:rPr lang="en-US" sz="5400" dirty="0">
                <a:ea typeface="ＭＳ Ｐゴシック" charset="0"/>
              </a:rPr>
              <a:t>On the Edge</a:t>
            </a:r>
          </a:p>
        </p:txBody>
      </p:sp>
      <p:pic>
        <p:nvPicPr>
          <p:cNvPr id="36868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1327" r="-39131" b="13458"/>
          <a:stretch/>
        </p:blipFill>
        <p:spPr bwMode="auto">
          <a:xfrm>
            <a:off x="1524000" y="4419600"/>
            <a:ext cx="6096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4800" y="3847454"/>
            <a:ext cx="1955800" cy="851547"/>
          </a:xfrm>
          <a:prstGeom prst="rect">
            <a:avLst/>
          </a:prstGeom>
        </p:spPr>
      </p:pic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5956300" y="2006602"/>
            <a:ext cx="47117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75 million people </a:t>
            </a:r>
            <a:r>
              <a:rPr lang="en-US" dirty="0">
                <a:latin typeface="Arial Rounded MT Bold"/>
                <a:cs typeface="Arial Rounded MT Bold"/>
              </a:rPr>
              <a:t>in the western US live in a region with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marginal precipitation</a:t>
            </a:r>
          </a:p>
          <a:p>
            <a:pPr eaLnBrk="1" hangingPunct="1"/>
            <a:endParaRPr lang="en-US" dirty="0">
              <a:latin typeface="Arial Rounded MT Bold"/>
              <a:cs typeface="Arial Rounded MT Bold"/>
            </a:endParaRP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Just enough snow </a:t>
            </a:r>
            <a:r>
              <a:rPr lang="en-US" dirty="0">
                <a:latin typeface="Arial Rounded MT Bold"/>
                <a:cs typeface="Arial Rounded MT Bold"/>
              </a:rPr>
              <a:t>to support forests and reservoirs </a:t>
            </a:r>
          </a:p>
          <a:p>
            <a:pPr eaLnBrk="1" hangingPunct="1"/>
            <a:endParaRPr lang="en-US" dirty="0">
              <a:latin typeface="Arial Rounded MT Bold"/>
              <a:cs typeface="Arial Rounded MT Bold"/>
            </a:endParaRP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Just enough irrigation </a:t>
            </a:r>
            <a:r>
              <a:rPr lang="en-US" dirty="0">
                <a:latin typeface="Arial Rounded MT Bold"/>
                <a:cs typeface="Arial Rounded MT Bold"/>
              </a:rPr>
              <a:t>water to support farming</a:t>
            </a:r>
          </a:p>
          <a:p>
            <a:pPr eaLnBrk="1" hangingPunct="1"/>
            <a:endParaRPr lang="en-US" dirty="0">
              <a:latin typeface="Arial Rounded MT Bold"/>
              <a:cs typeface="Arial Rounded MT Bold"/>
            </a:endParaRPr>
          </a:p>
          <a:p>
            <a:pPr eaLnBrk="1" hangingPunct="1"/>
            <a:r>
              <a:rPr lang="en-US" dirty="0">
                <a:latin typeface="Arial Rounded MT Bold"/>
                <a:cs typeface="Arial Rounded MT Bold"/>
              </a:rPr>
              <a:t>Just enough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water for cities and towns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89400" y="190501"/>
            <a:ext cx="640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24401" y="2997201"/>
            <a:ext cx="69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52701" y="2959101"/>
            <a:ext cx="607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33801" y="2755901"/>
            <a:ext cx="607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AZ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76500" y="1816101"/>
            <a:ext cx="636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NV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08300" y="1244601"/>
            <a:ext cx="509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38701" y="1828801"/>
            <a:ext cx="612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05301" y="1028701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11401" y="203201"/>
            <a:ext cx="659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47901" y="800101"/>
            <a:ext cx="612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76600" y="1816101"/>
            <a:ext cx="589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92701" y="3784601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TX</a:t>
            </a:r>
          </a:p>
        </p:txBody>
      </p:sp>
    </p:spTree>
    <p:extLst>
      <p:ext uri="{BB962C8B-B14F-4D97-AF65-F5344CB8AC3E}">
        <p14:creationId xmlns:p14="http://schemas.microsoft.com/office/powerpoint/2010/main" val="24934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-76200"/>
            <a:ext cx="8534400" cy="7620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ea typeface="ＭＳ Ｐゴシック" charset="0"/>
              </a:rPr>
              <a:t>Our Water Supply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452" y="834573"/>
            <a:ext cx="7745919" cy="50259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-65314"/>
            <a:ext cx="7772400" cy="8998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0000FF"/>
                </a:solidFill>
              </a:rPr>
              <a:t>Declining Snowpack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83968" y="5860501"/>
            <a:ext cx="7086600" cy="997499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20% less snowpack over 49 years</a:t>
            </a:r>
          </a:p>
          <a:p>
            <a:r>
              <a:rPr lang="en-US" dirty="0">
                <a:solidFill>
                  <a:srgbClr val="FF0000"/>
                </a:solidFill>
              </a:rPr>
              <a:t>Less </a:t>
            </a:r>
            <a:r>
              <a:rPr lang="en-US">
                <a:solidFill>
                  <a:srgbClr val="FF0000"/>
                </a:solidFill>
              </a:rPr>
              <a:t>than 2 </a:t>
            </a:r>
            <a:r>
              <a:rPr lang="en-US" dirty="0">
                <a:solidFill>
                  <a:srgbClr val="FF0000"/>
                </a:solidFill>
              </a:rPr>
              <a:t>Fahrenheit average warming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0165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Budgets</a:t>
            </a:r>
          </a:p>
        </p:txBody>
      </p:sp>
      <p:sp>
        <p:nvSpPr>
          <p:cNvPr id="6" name="Down Arrow 5"/>
          <p:cNvSpPr/>
          <p:nvPr/>
        </p:nvSpPr>
        <p:spPr bwMode="auto">
          <a:xfrm rot="10800000">
            <a:off x="8026400" y="1943100"/>
            <a:ext cx="1676400" cy="2857500"/>
          </a:xfrm>
          <a:prstGeom prst="downArrow">
            <a:avLst/>
          </a:prstGeom>
          <a:gradFill flip="none" rotWithShape="1">
            <a:gsLst>
              <a:gs pos="0">
                <a:srgbClr val="0310D4"/>
              </a:gs>
              <a:gs pos="77000">
                <a:srgbClr val="66EEFF"/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7" name="Down Arrow 6"/>
          <p:cNvSpPr/>
          <p:nvPr/>
        </p:nvSpPr>
        <p:spPr bwMode="auto">
          <a:xfrm>
            <a:off x="4991100" y="1917700"/>
            <a:ext cx="1676400" cy="2857500"/>
          </a:xfrm>
          <a:prstGeom prst="downArrow">
            <a:avLst/>
          </a:prstGeom>
          <a:gradFill flip="none" rotWithShape="1">
            <a:gsLst>
              <a:gs pos="0">
                <a:srgbClr val="0310D4"/>
              </a:gs>
              <a:gs pos="77000">
                <a:srgbClr val="66EEFF"/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372100" y="2654301"/>
            <a:ext cx="8902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 Rounded MT Bold"/>
                <a:cs typeface="Arial Rounded MT Bold"/>
              </a:rPr>
              <a:t>In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15300" y="2806701"/>
            <a:ext cx="15568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 Rounded MT Bold"/>
                <a:cs typeface="Arial Rounded MT Bold"/>
              </a:rPr>
              <a:t>Out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03400" y="5283200"/>
            <a:ext cx="855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rial Rounded MT Bold"/>
                <a:cs typeface="Arial Rounded MT Bold"/>
              </a:rPr>
              <a:t>Drought is the </a:t>
            </a:r>
            <a:r>
              <a:rPr lang="en-US" sz="4800" i="1" dirty="0">
                <a:latin typeface="Arial Rounded MT Bold"/>
                <a:cs typeface="Arial Rounded MT Bold"/>
              </a:rPr>
              <a:t>running sum </a:t>
            </a:r>
            <a:br>
              <a:rPr lang="en-US" sz="4800" dirty="0">
                <a:latin typeface="Arial Rounded MT Bold"/>
                <a:cs typeface="Arial Rounded MT Bold"/>
              </a:rPr>
            </a:br>
            <a:r>
              <a:rPr lang="en-US" sz="4800" dirty="0">
                <a:latin typeface="Arial Rounded MT Bold"/>
                <a:cs typeface="Arial Rounded MT Bold"/>
              </a:rPr>
              <a:t>of water out minus water 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54300" y="1181101"/>
            <a:ext cx="7111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Evaporative demand increases w/ temperature</a:t>
            </a:r>
          </a:p>
        </p:txBody>
      </p:sp>
    </p:spTree>
    <p:extLst>
      <p:ext uri="{BB962C8B-B14F-4D97-AF65-F5344CB8AC3E}">
        <p14:creationId xmlns:p14="http://schemas.microsoft.com/office/powerpoint/2010/main" val="3842784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52400"/>
            <a:ext cx="9144000" cy="762000"/>
          </a:xfrm>
        </p:spPr>
        <p:txBody>
          <a:bodyPr/>
          <a:lstStyle/>
          <a:p>
            <a:r>
              <a:rPr lang="en-US" sz="6000" dirty="0"/>
              <a:t>Droughts Past &amp; Future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898" y="1168400"/>
            <a:ext cx="9102103" cy="50165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8293100" y="2209800"/>
            <a:ext cx="1691990" cy="1917700"/>
            <a:chOff x="6769100" y="2209800"/>
            <a:chExt cx="1691990" cy="1917700"/>
          </a:xfrm>
        </p:grpSpPr>
        <p:sp>
          <p:nvSpPr>
            <p:cNvPr id="5" name="TextBox 4"/>
            <p:cNvSpPr txBox="1"/>
            <p:nvPr/>
          </p:nvSpPr>
          <p:spPr>
            <a:xfrm>
              <a:off x="6769100" y="2679700"/>
              <a:ext cx="16919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Dust Bowl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 bwMode="auto">
            <a:xfrm>
              <a:off x="7772400" y="3098800"/>
              <a:ext cx="12700" cy="102870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" name="Straight Arrow Connector 8"/>
            <p:cNvCxnSpPr/>
            <p:nvPr/>
          </p:nvCxnSpPr>
          <p:spPr bwMode="auto">
            <a:xfrm flipV="1">
              <a:off x="7759700" y="2209800"/>
              <a:ext cx="12700" cy="50800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1" name="Group 20"/>
          <p:cNvGrpSpPr/>
          <p:nvPr/>
        </p:nvGrpSpPr>
        <p:grpSpPr>
          <a:xfrm>
            <a:off x="2370025" y="4991101"/>
            <a:ext cx="4094275" cy="474365"/>
            <a:chOff x="846024" y="4991100"/>
            <a:chExt cx="4094275" cy="474365"/>
          </a:xfrm>
        </p:grpSpPr>
        <p:sp>
          <p:nvSpPr>
            <p:cNvPr id="6" name="TextBox 5"/>
            <p:cNvSpPr txBox="1"/>
            <p:nvPr/>
          </p:nvSpPr>
          <p:spPr>
            <a:xfrm>
              <a:off x="846024" y="5003800"/>
              <a:ext cx="40942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Medieval </a:t>
              </a:r>
              <a:r>
                <a:rPr lang="en-US" dirty="0" err="1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Megadroughts</a:t>
              </a:r>
              <a:endParaRPr lang="en-US" dirty="0">
                <a:solidFill>
                  <a:srgbClr val="FF0000"/>
                </a:solidFill>
                <a:latin typeface="Arial Rounded MT Bold"/>
                <a:cs typeface="Arial Rounded MT Bold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>
              <a:off x="1600200" y="4991100"/>
              <a:ext cx="1320800" cy="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grpSp>
        <p:nvGrpSpPr>
          <p:cNvPr id="15" name="Group 14"/>
          <p:cNvGrpSpPr/>
          <p:nvPr/>
        </p:nvGrpSpPr>
        <p:grpSpPr>
          <a:xfrm>
            <a:off x="2184400" y="1257301"/>
            <a:ext cx="7416800" cy="461665"/>
            <a:chOff x="660400" y="1257300"/>
            <a:chExt cx="7416800" cy="461665"/>
          </a:xfrm>
        </p:grpSpPr>
        <p:cxnSp>
          <p:nvCxnSpPr>
            <p:cNvPr id="11" name="Straight Arrow Connector 10"/>
            <p:cNvCxnSpPr/>
            <p:nvPr/>
          </p:nvCxnSpPr>
          <p:spPr bwMode="auto">
            <a:xfrm>
              <a:off x="660400" y="1422400"/>
              <a:ext cx="7416800" cy="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DDA435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3" name="TextBox 2"/>
            <p:cNvSpPr txBox="1"/>
            <p:nvPr/>
          </p:nvSpPr>
          <p:spPr>
            <a:xfrm>
              <a:off x="3276600" y="1257300"/>
              <a:ext cx="1711276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DDA435"/>
                  </a:solidFill>
                  <a:latin typeface="Arial Rounded MT Bold"/>
                  <a:cs typeface="Arial Rounded MT Bold"/>
                </a:rPr>
                <a:t>Tree rings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8128000" y="5016501"/>
            <a:ext cx="1498600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366FF"/>
                </a:solidFill>
                <a:latin typeface="Arial Rounded MT Bold"/>
                <a:cs typeface="Arial Rounded MT Bold"/>
              </a:rPr>
              <a:t>Climate models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4991100" y="2717800"/>
            <a:ext cx="2501900" cy="5207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701801" y="6235701"/>
            <a:ext cx="8686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Coming droughts </a:t>
            </a:r>
            <a:r>
              <a:rPr lang="en-US" b="1" i="1" dirty="0">
                <a:solidFill>
                  <a:srgbClr val="FF0000"/>
                </a:solidFill>
                <a:latin typeface="Arial Rounded MT Bold"/>
                <a:cs typeface="Arial Rounded MT Bold"/>
              </a:rPr>
              <a:t>much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 worse than any in past 1000 years</a:t>
            </a:r>
          </a:p>
        </p:txBody>
      </p:sp>
    </p:spTree>
    <p:extLst>
      <p:ext uri="{BB962C8B-B14F-4D97-AF65-F5344CB8AC3E}">
        <p14:creationId xmlns:p14="http://schemas.microsoft.com/office/powerpoint/2010/main" val="290915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762000"/>
          </a:xfrm>
        </p:spPr>
        <p:txBody>
          <a:bodyPr/>
          <a:lstStyle/>
          <a:p>
            <a:r>
              <a:rPr lang="en-US" sz="5200" dirty="0"/>
              <a:t>Warming Promotes Wildfire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549400" y="889000"/>
            <a:ext cx="48133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514350" indent="-514350" eaLnBrk="1" hangingPunct="1">
              <a:buClr>
                <a:srgbClr val="000000"/>
              </a:buClr>
              <a:buFont typeface="+mj-lt"/>
              <a:buAutoNum type="arabicPeriod"/>
            </a:pPr>
            <a:r>
              <a:rPr lang="en-US" dirty="0">
                <a:ea typeface="ＭＳ Ｐゴシック" charset="0"/>
              </a:rPr>
              <a:t>Warmer air increases </a:t>
            </a:r>
            <a:r>
              <a:rPr lang="en-US" dirty="0">
                <a:solidFill>
                  <a:srgbClr val="FF0000"/>
                </a:solidFill>
                <a:ea typeface="ＭＳ Ｐゴシック" charset="0"/>
              </a:rPr>
              <a:t>evaporative demand </a:t>
            </a:r>
            <a:r>
              <a:rPr lang="en-US" dirty="0">
                <a:ea typeface="ＭＳ Ｐゴシック" charset="0"/>
              </a:rPr>
              <a:t>on forests</a:t>
            </a:r>
            <a:endParaRPr lang="en-US" dirty="0">
              <a:solidFill>
                <a:srgbClr val="FF0000"/>
              </a:solidFill>
              <a:ea typeface="ＭＳ Ｐゴシック" charset="0"/>
            </a:endParaRPr>
          </a:p>
          <a:p>
            <a:pPr marL="514350" indent="-514350" eaLnBrk="1" hangingPunct="1">
              <a:buClr>
                <a:srgbClr val="000000"/>
              </a:buClr>
              <a:buFont typeface="+mj-lt"/>
              <a:buAutoNum type="arabicPeriod"/>
            </a:pPr>
            <a:r>
              <a:rPr lang="en-US" dirty="0">
                <a:ea typeface="ＭＳ Ｐゴシック" charset="0"/>
              </a:rPr>
              <a:t>Longer </a:t>
            </a:r>
            <a:r>
              <a:rPr lang="en-US" dirty="0">
                <a:solidFill>
                  <a:srgbClr val="FF0000"/>
                </a:solidFill>
                <a:ea typeface="ＭＳ Ｐゴシック" charset="0"/>
              </a:rPr>
              <a:t>warm season</a:t>
            </a:r>
            <a:r>
              <a:rPr lang="en-US" dirty="0">
                <a:ea typeface="ＭＳ Ｐゴシック" charset="0"/>
              </a:rPr>
              <a:t> depletes soil moisture</a:t>
            </a:r>
          </a:p>
          <a:p>
            <a:pPr marL="514350" indent="-514350" eaLnBrk="1" hangingPunct="1">
              <a:buClr>
                <a:srgbClr val="000000"/>
              </a:buClr>
              <a:buFont typeface="+mj-lt"/>
              <a:buAutoNum type="arabicPeriod"/>
            </a:pPr>
            <a:r>
              <a:rPr lang="en-US" dirty="0">
                <a:ea typeface="ＭＳ Ｐゴシック" charset="0"/>
              </a:rPr>
              <a:t>More frequent extremely </a:t>
            </a:r>
            <a:r>
              <a:rPr lang="en-US" dirty="0">
                <a:solidFill>
                  <a:srgbClr val="FF0000"/>
                </a:solidFill>
                <a:ea typeface="ＭＳ Ｐゴシック" charset="0"/>
              </a:rPr>
              <a:t>hot, dry, windy days </a:t>
            </a:r>
            <a:r>
              <a:rPr lang="en-US" dirty="0">
                <a:ea typeface="ＭＳ Ｐゴシック" charset="0"/>
              </a:rPr>
              <a:t>when fires are uncontrollable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1000"/>
                    </a14:imgEffect>
                  </a14:imgLayer>
                </a14:imgProps>
              </a:ext>
            </a:extLst>
          </a:blip>
          <a:srcRect l="10356" t="31730" b="4328"/>
          <a:stretch/>
        </p:blipFill>
        <p:spPr>
          <a:xfrm>
            <a:off x="1638300" y="5054600"/>
            <a:ext cx="4483100" cy="16891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172200" y="1041401"/>
            <a:ext cx="4553350" cy="5592465"/>
            <a:chOff x="4648200" y="1168400"/>
            <a:chExt cx="4553350" cy="5592465"/>
          </a:xfrm>
        </p:grpSpPr>
        <p:grpSp>
          <p:nvGrpSpPr>
            <p:cNvPr id="4" name="Group 3"/>
            <p:cNvGrpSpPr/>
            <p:nvPr/>
          </p:nvGrpSpPr>
          <p:grpSpPr>
            <a:xfrm>
              <a:off x="4699000" y="1587500"/>
              <a:ext cx="4318000" cy="4686300"/>
              <a:chOff x="4699000" y="1816100"/>
              <a:chExt cx="4318000" cy="4686300"/>
            </a:xfrm>
          </p:grpSpPr>
          <p:pic>
            <p:nvPicPr>
              <p:cNvPr id="2" name="Picture 1" descr="Slide0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89" t="26481" r="1389" b="5185"/>
              <a:stretch/>
            </p:blipFill>
            <p:spPr>
              <a:xfrm>
                <a:off x="4699000" y="1816100"/>
                <a:ext cx="4318000" cy="4686300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7785100" y="4305300"/>
                <a:ext cx="66336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FFFF00"/>
                    </a:solidFill>
                  </a:rPr>
                  <a:t>656%</a:t>
                </a: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6273800" y="3009900"/>
                <a:ext cx="66336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FFFF00"/>
                    </a:solidFill>
                  </a:rPr>
                  <a:t>656%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6070600" y="6299200"/>
              <a:ext cx="14522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0000FF"/>
                  </a:solidFill>
                </a:rPr>
                <a:t>NRC 2011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48200" y="1168400"/>
              <a:ext cx="45533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0000FF"/>
                  </a:solidFill>
                </a:rPr>
                <a:t>Projected Increase in Area Burned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345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400" y="0"/>
            <a:ext cx="70489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7718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7" descr="graph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1792289"/>
            <a:ext cx="3925888" cy="434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Content Placeholder 2"/>
          <p:cNvSpPr>
            <a:spLocks noGrp="1"/>
          </p:cNvSpPr>
          <p:nvPr>
            <p:ph idx="1"/>
          </p:nvPr>
        </p:nvSpPr>
        <p:spPr>
          <a:xfrm>
            <a:off x="1489076" y="2312988"/>
            <a:ext cx="4403725" cy="3630612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>
                <a:ea typeface="ＭＳ Ｐゴシック" charset="0"/>
              </a:rPr>
              <a:t>If China, India, &amp; Africa industrialize with coal, CO</a:t>
            </a:r>
            <a:r>
              <a:rPr lang="en-US" baseline="-25000" dirty="0">
                <a:ea typeface="ＭＳ Ｐゴシック" charset="0"/>
              </a:rPr>
              <a:t>2</a:t>
            </a:r>
            <a:r>
              <a:rPr lang="en-US" dirty="0">
                <a:ea typeface="ＭＳ Ｐゴシック" charset="0"/>
              </a:rPr>
              <a:t> will rise to </a:t>
            </a:r>
            <a:r>
              <a:rPr lang="en-US" b="1" dirty="0">
                <a:solidFill>
                  <a:srgbClr val="FF0000"/>
                </a:solidFill>
                <a:ea typeface="ＭＳ Ｐゴシック" charset="0"/>
              </a:rPr>
              <a:t>4x preindustrial</a:t>
            </a:r>
          </a:p>
          <a:p>
            <a:pPr>
              <a:spcAft>
                <a:spcPts val="1200"/>
              </a:spcAft>
            </a:pPr>
            <a:r>
              <a:rPr lang="en-US" dirty="0">
                <a:ea typeface="ＭＳ Ｐゴシック" charset="0"/>
              </a:rPr>
              <a:t>Extra CO</a:t>
            </a:r>
            <a:r>
              <a:rPr lang="en-US" baseline="-25000" dirty="0">
                <a:ea typeface="ＭＳ Ｐゴシック" charset="0"/>
              </a:rPr>
              <a:t>2</a:t>
            </a:r>
            <a:r>
              <a:rPr lang="en-US" dirty="0">
                <a:ea typeface="ＭＳ Ｐゴシック" charset="0"/>
              </a:rPr>
              <a:t> will last for </a:t>
            </a:r>
            <a:r>
              <a:rPr lang="en-US" b="1" dirty="0">
                <a:solidFill>
                  <a:srgbClr val="FF0000"/>
                </a:solidFill>
                <a:ea typeface="ＭＳ Ｐゴシック" charset="0"/>
              </a:rPr>
              <a:t>thousands of years after coal is gone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57489" y="6211670"/>
            <a:ext cx="719146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  <a:latin typeface="Arial Rounded MT Bold"/>
                <a:ea typeface="ＭＳ Ｐゴシック" charset="-128"/>
                <a:cs typeface="Arial Rounded MT Bold"/>
              </a:rPr>
              <a:t>Thermostat only turns one way!</a:t>
            </a:r>
          </a:p>
        </p:txBody>
      </p:sp>
      <p:sp>
        <p:nvSpPr>
          <p:cNvPr id="35844" name="TextBox 5"/>
          <p:cNvSpPr txBox="1">
            <a:spLocks noChangeArrowheads="1"/>
          </p:cNvSpPr>
          <p:nvPr/>
        </p:nvSpPr>
        <p:spPr bwMode="auto">
          <a:xfrm rot="-5400000">
            <a:off x="5153820" y="2531270"/>
            <a:ext cx="1698625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CO</a:t>
            </a:r>
            <a:r>
              <a:rPr lang="en-US" baseline="-25000">
                <a:latin typeface="Arial" charset="0"/>
                <a:cs typeface="Arial" charset="0"/>
              </a:rPr>
              <a:t>2</a:t>
            </a:r>
            <a:r>
              <a:rPr lang="en-US">
                <a:latin typeface="Arial" charset="0"/>
                <a:cs typeface="Arial" charset="0"/>
              </a:rPr>
              <a:t> (ppm)</a:t>
            </a:r>
          </a:p>
        </p:txBody>
      </p:sp>
      <p:sp>
        <p:nvSpPr>
          <p:cNvPr id="35845" name="TextBox 6"/>
          <p:cNvSpPr txBox="1">
            <a:spLocks noChangeArrowheads="1"/>
          </p:cNvSpPr>
          <p:nvPr/>
        </p:nvSpPr>
        <p:spPr bwMode="auto">
          <a:xfrm rot="-5400000">
            <a:off x="5576095" y="4760120"/>
            <a:ext cx="10683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GtC/yr</a:t>
            </a:r>
          </a:p>
        </p:txBody>
      </p:sp>
      <p:sp>
        <p:nvSpPr>
          <p:cNvPr id="35846" name="TextBox 7"/>
          <p:cNvSpPr txBox="1">
            <a:spLocks noChangeArrowheads="1"/>
          </p:cNvSpPr>
          <p:nvPr/>
        </p:nvSpPr>
        <p:spPr bwMode="auto">
          <a:xfrm rot="-5400000">
            <a:off x="8837613" y="2771775"/>
            <a:ext cx="2690812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Warming (Celsius) </a:t>
            </a:r>
          </a:p>
        </p:txBody>
      </p:sp>
      <p:sp>
        <p:nvSpPr>
          <p:cNvPr id="35847" name="TextBox 8"/>
          <p:cNvSpPr txBox="1">
            <a:spLocks noChangeArrowheads="1"/>
          </p:cNvSpPr>
          <p:nvPr/>
        </p:nvSpPr>
        <p:spPr bwMode="auto">
          <a:xfrm>
            <a:off x="7589839" y="1985964"/>
            <a:ext cx="7572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1726FF"/>
                </a:solidFill>
                <a:latin typeface="Arial" charset="0"/>
                <a:cs typeface="Arial" charset="0"/>
              </a:rPr>
              <a:t>CO</a:t>
            </a:r>
            <a:r>
              <a:rPr lang="en-US" baseline="-25000">
                <a:solidFill>
                  <a:srgbClr val="1726FF"/>
                </a:solidFill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35848" name="TextBox 9"/>
          <p:cNvSpPr txBox="1">
            <a:spLocks noChangeArrowheads="1"/>
          </p:cNvSpPr>
          <p:nvPr/>
        </p:nvSpPr>
        <p:spPr bwMode="auto">
          <a:xfrm>
            <a:off x="8210550" y="2611439"/>
            <a:ext cx="135255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  <a:latin typeface="Arial" charset="0"/>
                <a:cs typeface="Arial" charset="0"/>
              </a:rPr>
              <a:t>warming</a:t>
            </a:r>
          </a:p>
        </p:txBody>
      </p:sp>
      <p:sp>
        <p:nvSpPr>
          <p:cNvPr id="35849" name="TextBox 10"/>
          <p:cNvSpPr txBox="1">
            <a:spLocks noChangeArrowheads="1"/>
          </p:cNvSpPr>
          <p:nvPr/>
        </p:nvSpPr>
        <p:spPr bwMode="auto">
          <a:xfrm>
            <a:off x="7732714" y="5967414"/>
            <a:ext cx="784225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year</a:t>
            </a:r>
          </a:p>
        </p:txBody>
      </p:sp>
      <p:sp>
        <p:nvSpPr>
          <p:cNvPr id="30" name="TextBox 29"/>
          <p:cNvSpPr txBox="1"/>
          <p:nvPr/>
        </p:nvSpPr>
        <p:spPr bwMode="auto">
          <a:xfrm>
            <a:off x="6826251" y="4186238"/>
            <a:ext cx="1262063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rPr>
              <a:t>you are</a:t>
            </a:r>
          </a:p>
          <a:p>
            <a:pPr algn="ctr"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rPr>
              <a:t>here</a:t>
            </a:r>
          </a:p>
        </p:txBody>
      </p:sp>
      <p:sp>
        <p:nvSpPr>
          <p:cNvPr id="35851" name="Oval 12"/>
          <p:cNvSpPr>
            <a:spLocks noChangeArrowheads="1"/>
          </p:cNvSpPr>
          <p:nvPr/>
        </p:nvSpPr>
        <p:spPr bwMode="auto">
          <a:xfrm>
            <a:off x="7859713" y="3095625"/>
            <a:ext cx="165100" cy="1651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52" name="Oval 13"/>
          <p:cNvSpPr>
            <a:spLocks noChangeArrowheads="1"/>
          </p:cNvSpPr>
          <p:nvPr/>
        </p:nvSpPr>
        <p:spPr bwMode="auto">
          <a:xfrm>
            <a:off x="7847013" y="5302250"/>
            <a:ext cx="165100" cy="1651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b="1"/>
          </a:p>
        </p:txBody>
      </p:sp>
      <p:sp>
        <p:nvSpPr>
          <p:cNvPr id="35853" name="Oval 14"/>
          <p:cNvSpPr>
            <a:spLocks noChangeArrowheads="1"/>
          </p:cNvSpPr>
          <p:nvPr/>
        </p:nvSpPr>
        <p:spPr bwMode="auto">
          <a:xfrm>
            <a:off x="7853363" y="3063875"/>
            <a:ext cx="165100" cy="1651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35854" name="Straight Arrow Connector 20"/>
          <p:cNvCxnSpPr>
            <a:cxnSpLocks noChangeShapeType="1"/>
          </p:cNvCxnSpPr>
          <p:nvPr/>
        </p:nvCxnSpPr>
        <p:spPr bwMode="auto">
          <a:xfrm rot="5400000" flipH="1" flipV="1">
            <a:off x="7089776" y="3514726"/>
            <a:ext cx="1062037" cy="582612"/>
          </a:xfrm>
          <a:prstGeom prst="straightConnector1">
            <a:avLst/>
          </a:prstGeom>
          <a:noFill/>
          <a:ln w="38100">
            <a:solidFill>
              <a:srgbClr val="00CC9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5855" name="Straight Arrow Connector 21"/>
          <p:cNvCxnSpPr>
            <a:cxnSpLocks noChangeShapeType="1"/>
            <a:endCxn id="35852" idx="1"/>
          </p:cNvCxnSpPr>
          <p:nvPr/>
        </p:nvCxnSpPr>
        <p:spPr bwMode="auto">
          <a:xfrm rot="16200000" flipH="1">
            <a:off x="7481095" y="4936332"/>
            <a:ext cx="441325" cy="341313"/>
          </a:xfrm>
          <a:prstGeom prst="straightConnector1">
            <a:avLst/>
          </a:prstGeom>
          <a:noFill/>
          <a:ln w="38100">
            <a:solidFill>
              <a:srgbClr val="00CC9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1" name="Rectangle 1"/>
          <p:cNvSpPr>
            <a:spLocks noGrp="1" noChangeArrowheads="1"/>
          </p:cNvSpPr>
          <p:nvPr>
            <p:ph type="title"/>
          </p:nvPr>
        </p:nvSpPr>
        <p:spPr>
          <a:xfrm>
            <a:off x="1827214" y="1"/>
            <a:ext cx="8537575" cy="714375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vert="horz" wrap="square" lIns="91440" tIns="45720" rIns="116994" bIns="45720" numCol="1" anchor="ctr" anchorCtr="0" compatLnSpc="1">
            <a:prstTxWarp prst="textNoShape">
              <a:avLst/>
            </a:prstTxWarp>
          </a:bodyPr>
          <a:lstStyle/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</a:rPr>
              <a:t>Common Myth #2</a:t>
            </a:r>
          </a:p>
        </p:txBody>
      </p:sp>
      <p:sp>
        <p:nvSpPr>
          <p:cNvPr id="35857" name="Rectangle 2"/>
          <p:cNvSpPr txBox="1">
            <a:spLocks noChangeArrowheads="1"/>
          </p:cNvSpPr>
          <p:nvPr/>
        </p:nvSpPr>
        <p:spPr bwMode="auto">
          <a:xfrm>
            <a:off x="1765300" y="830264"/>
            <a:ext cx="8705850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116994"/>
          <a:lstStyle>
            <a:lvl1pPr marL="573088" indent="-5334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ja-JP" altLang="en-US" sz="2800" i="1" dirty="0">
                <a:latin typeface="Arial Rounded MT Bold"/>
                <a:cs typeface="Arial Rounded MT Bold"/>
              </a:rPr>
              <a:t>“</a:t>
            </a:r>
            <a:r>
              <a:rPr lang="en-US" altLang="ja-JP" sz="2800" i="1" dirty="0">
                <a:latin typeface="Arial Rounded MT Bold"/>
                <a:cs typeface="Arial Rounded MT Bold"/>
              </a:rPr>
              <a:t>When we reduce or stop burning fossil fuel, CO</a:t>
            </a:r>
            <a:r>
              <a:rPr lang="en-US" altLang="ja-JP" sz="2800" i="1" baseline="-20000" dirty="0">
                <a:latin typeface="Arial Rounded MT Bold"/>
                <a:cs typeface="Arial Rounded MT Bold"/>
              </a:rPr>
              <a:t>2</a:t>
            </a:r>
            <a:r>
              <a:rPr lang="en-US" altLang="ja-JP" sz="2800" i="1" dirty="0">
                <a:latin typeface="Arial Rounded MT Bold"/>
                <a:cs typeface="Arial Rounded MT Bold"/>
              </a:rPr>
              <a:t> will go away and things will go back to normal</a:t>
            </a:r>
            <a:r>
              <a:rPr lang="ja-JP" altLang="en-US" sz="2800" i="1" dirty="0">
                <a:latin typeface="Arial Rounded MT Bold"/>
                <a:cs typeface="Arial Rounded MT Bold"/>
              </a:rPr>
              <a:t>”</a:t>
            </a:r>
            <a:endParaRPr lang="en-US" sz="2800" i="1" dirty="0">
              <a:latin typeface="Arial Rounded MT Bold"/>
              <a:cs typeface="Arial Rounded MT Bold"/>
            </a:endParaRPr>
          </a:p>
        </p:txBody>
      </p:sp>
      <p:sp>
        <p:nvSpPr>
          <p:cNvPr id="35858" name="TextBox 9"/>
          <p:cNvSpPr txBox="1">
            <a:spLocks noChangeArrowheads="1"/>
          </p:cNvSpPr>
          <p:nvPr/>
        </p:nvSpPr>
        <p:spPr bwMode="auto">
          <a:xfrm>
            <a:off x="8513763" y="4449764"/>
            <a:ext cx="16621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  <a:latin typeface="Arial" charset="0"/>
                <a:cs typeface="Arial" charset="0"/>
              </a:rPr>
              <a:t>emissions</a:t>
            </a:r>
          </a:p>
        </p:txBody>
      </p:sp>
    </p:spTree>
    <p:extLst>
      <p:ext uri="{BB962C8B-B14F-4D97-AF65-F5344CB8AC3E}">
        <p14:creationId xmlns:p14="http://schemas.microsoft.com/office/powerpoint/2010/main" val="87692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build="p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7800" y="152400"/>
            <a:ext cx="7378700" cy="6146800"/>
          </a:xfrm>
        </p:spPr>
        <p:txBody>
          <a:bodyPr/>
          <a:lstStyle/>
          <a:p>
            <a:pPr algn="l">
              <a:lnSpc>
                <a:spcPct val="130000"/>
              </a:lnSpc>
              <a:spcBef>
                <a:spcPts val="5400"/>
              </a:spcBef>
              <a:buFont typeface="+mj-lt"/>
              <a:buAutoNum type="arabicPeriod"/>
              <a:defRPr/>
            </a:pPr>
            <a:r>
              <a:rPr lang="en-US" sz="9600" dirty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Simple</a:t>
            </a:r>
            <a:br>
              <a:rPr lang="en-US" sz="9600" dirty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2. Serious</a:t>
            </a:r>
            <a:br>
              <a:rPr lang="en-US" sz="9600" dirty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3. Solvable</a:t>
            </a:r>
          </a:p>
        </p:txBody>
      </p:sp>
    </p:spTree>
    <p:extLst>
      <p:ext uri="{BB962C8B-B14F-4D97-AF65-F5344CB8AC3E}">
        <p14:creationId xmlns:p14="http://schemas.microsoft.com/office/powerpoint/2010/main" val="11080681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5400" dirty="0">
                <a:ea typeface="ＭＳ Ｐゴシック" charset="0"/>
              </a:rPr>
              <a:t>How Much Will We Burn?</a:t>
            </a:r>
          </a:p>
        </p:txBody>
      </p:sp>
      <p:pic>
        <p:nvPicPr>
          <p:cNvPr id="5632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507" y="3277172"/>
            <a:ext cx="2042193" cy="289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614863" y="3453493"/>
            <a:ext cx="5561511" cy="2286000"/>
          </a:xfrm>
        </p:spPr>
        <p:txBody>
          <a:bodyPr/>
          <a:lstStyle/>
          <a:p>
            <a:pPr marL="0" indent="0">
              <a:spcAft>
                <a:spcPts val="450"/>
              </a:spcAft>
              <a:buNone/>
            </a:pP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Four factors determine </a:t>
            </a:r>
            <a:b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</a:b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fossil fuel emissions:</a:t>
            </a:r>
          </a:p>
          <a:p>
            <a:pPr lvl="1">
              <a:spcAft>
                <a:spcPts val="450"/>
              </a:spcAft>
            </a:pP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Population</a:t>
            </a:r>
          </a:p>
          <a:p>
            <a:pPr lvl="1">
              <a:spcAft>
                <a:spcPts val="450"/>
              </a:spcAft>
            </a:pP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Economic activity</a:t>
            </a:r>
          </a:p>
          <a:p>
            <a:pPr lvl="1">
              <a:spcAft>
                <a:spcPts val="450"/>
              </a:spcAft>
            </a:pP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Energy efficiency of economy</a:t>
            </a:r>
          </a:p>
          <a:p>
            <a:pPr lvl="1">
              <a:spcAft>
                <a:spcPts val="450"/>
              </a:spcAft>
            </a:pP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Carbon efficiency of energy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554876-27FD-0943-9D05-CB3959F63BCE}"/>
              </a:ext>
            </a:extLst>
          </p:cNvPr>
          <p:cNvSpPr txBox="1"/>
          <p:nvPr/>
        </p:nvSpPr>
        <p:spPr>
          <a:xfrm>
            <a:off x="3173306" y="2565170"/>
            <a:ext cx="2020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310D4"/>
                </a:solidFill>
                <a:latin typeface="Arial Rounded MT Bold" panose="020F0704030504030204" pitchFamily="34" charset="77"/>
              </a:rPr>
              <a:t>Population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DB7D6E-D827-6B42-B3C6-97A084163F25}"/>
              </a:ext>
            </a:extLst>
          </p:cNvPr>
          <p:cNvSpPr txBox="1"/>
          <p:nvPr/>
        </p:nvSpPr>
        <p:spPr>
          <a:xfrm>
            <a:off x="5292762" y="2570629"/>
            <a:ext cx="1483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310D4"/>
                </a:solidFill>
                <a:latin typeface="Arial Rounded MT Bold" panose="020F0704030504030204" pitchFamily="34" charset="77"/>
              </a:rPr>
              <a:t>$/person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3F48F2D-EE35-8D41-B034-3AD7561F8559}"/>
              </a:ext>
            </a:extLst>
          </p:cNvPr>
          <p:cNvGrpSpPr/>
          <p:nvPr/>
        </p:nvGrpSpPr>
        <p:grpSpPr>
          <a:xfrm>
            <a:off x="1917475" y="1167806"/>
            <a:ext cx="8045957" cy="1147027"/>
            <a:chOff x="1585" y="1167805"/>
            <a:chExt cx="8045957" cy="114702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3A8CBE0-463D-2D49-9390-8C489CEA462B}"/>
                </a:ext>
              </a:extLst>
            </p:cNvPr>
            <p:cNvSpPr txBox="1"/>
            <p:nvPr/>
          </p:nvSpPr>
          <p:spPr>
            <a:xfrm>
              <a:off x="4149548" y="1652525"/>
              <a:ext cx="4607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 Rounded MT Bold" panose="020F0704030504030204" pitchFamily="34" charset="77"/>
                </a:rPr>
                <a:t>P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7BA76D3-D186-D14C-98DF-2B444F9F9974}"/>
                </a:ext>
              </a:extLst>
            </p:cNvPr>
            <p:cNvSpPr txBox="1"/>
            <p:nvPr/>
          </p:nvSpPr>
          <p:spPr>
            <a:xfrm>
              <a:off x="5506700" y="1662745"/>
              <a:ext cx="4607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 Rounded MT Bold" panose="020F0704030504030204" pitchFamily="34" charset="77"/>
                </a:rPr>
                <a:t>$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0E82CA0-C1B3-154D-9367-9ED234EF1111}"/>
                </a:ext>
              </a:extLst>
            </p:cNvPr>
            <p:cNvSpPr txBox="1"/>
            <p:nvPr/>
          </p:nvSpPr>
          <p:spPr>
            <a:xfrm>
              <a:off x="1585" y="1237614"/>
              <a:ext cx="189439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Arial Rounded MT Bold" panose="020F0704030504030204" pitchFamily="34" charset="77"/>
                </a:rPr>
                <a:t>CO</a:t>
              </a:r>
              <a:r>
                <a:rPr lang="en-US" sz="3200" baseline="-25000" dirty="0">
                  <a:latin typeface="Arial Rounded MT Bold" panose="020F0704030504030204" pitchFamily="34" charset="77"/>
                </a:rPr>
                <a:t>2</a:t>
              </a:r>
              <a:r>
                <a:rPr lang="en-US" sz="3200" dirty="0">
                  <a:latin typeface="Arial Rounded MT Bold" panose="020F0704030504030204" pitchFamily="34" charset="77"/>
                </a:rPr>
                <a:t> Emitted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7478EF1-7E69-2245-AF6B-CF6C1A28C221}"/>
                </a:ext>
              </a:extLst>
            </p:cNvPr>
            <p:cNvSpPr txBox="1"/>
            <p:nvPr/>
          </p:nvSpPr>
          <p:spPr>
            <a:xfrm>
              <a:off x="2792396" y="1422280"/>
              <a:ext cx="4607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 Rounded MT Bold" panose="020F0704030504030204" pitchFamily="34" charset="77"/>
                </a:rPr>
                <a:t>P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F293E3A-431C-B94D-8D14-41544694F097}"/>
                </a:ext>
              </a:extLst>
            </p:cNvPr>
            <p:cNvSpPr txBox="1"/>
            <p:nvPr/>
          </p:nvSpPr>
          <p:spPr>
            <a:xfrm>
              <a:off x="3470972" y="1422280"/>
              <a:ext cx="4607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 Rounded MT Bold" panose="020F0704030504030204" pitchFamily="34" charset="77"/>
                </a:rPr>
                <a:t>x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9D43778-6A71-B04F-A34C-EAA87BB1549B}"/>
                </a:ext>
              </a:extLst>
            </p:cNvPr>
            <p:cNvSpPr txBox="1"/>
            <p:nvPr/>
          </p:nvSpPr>
          <p:spPr>
            <a:xfrm>
              <a:off x="2113820" y="1422280"/>
              <a:ext cx="4607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 Rounded MT Bold" panose="020F0704030504030204" pitchFamily="34" charset="77"/>
                </a:rPr>
                <a:t>=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7A6D371-ED8E-8646-9916-491D9E14249A}"/>
                </a:ext>
              </a:extLst>
            </p:cNvPr>
            <p:cNvSpPr txBox="1"/>
            <p:nvPr/>
          </p:nvSpPr>
          <p:spPr>
            <a:xfrm>
              <a:off x="4149548" y="1192034"/>
              <a:ext cx="4607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 Rounded MT Bold" panose="020F0704030504030204" pitchFamily="34" charset="77"/>
                </a:rPr>
                <a:t>$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E94858A-710F-754D-87A0-D3FC748EAEE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177444" y="1727321"/>
              <a:ext cx="406718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3A4D3FB-0D33-6C44-9C33-2857F4A70E98}"/>
                </a:ext>
              </a:extLst>
            </p:cNvPr>
            <p:cNvSpPr txBox="1"/>
            <p:nvPr/>
          </p:nvSpPr>
          <p:spPr>
            <a:xfrm>
              <a:off x="5506700" y="1181814"/>
              <a:ext cx="4607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 Rounded MT Bold" panose="020F0704030504030204" pitchFamily="34" charset="77"/>
                </a:rPr>
                <a:t>E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AFBDBE5-5312-6242-84CF-78DE0B72451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560722" y="1728060"/>
              <a:ext cx="406718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7B9D5B3-BD2D-C145-948E-5D3D6BFF0B26}"/>
                </a:ext>
              </a:extLst>
            </p:cNvPr>
            <p:cNvSpPr txBox="1"/>
            <p:nvPr/>
          </p:nvSpPr>
          <p:spPr>
            <a:xfrm>
              <a:off x="7020676" y="1676754"/>
              <a:ext cx="5607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 Rounded MT Bold" panose="020F0704030504030204" pitchFamily="34" charset="77"/>
                </a:rPr>
                <a:t>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D13983F-5750-B24E-A57F-AA6F1789C585}"/>
                </a:ext>
              </a:extLst>
            </p:cNvPr>
            <p:cNvSpPr txBox="1"/>
            <p:nvPr/>
          </p:nvSpPr>
          <p:spPr>
            <a:xfrm>
              <a:off x="6863852" y="1167805"/>
              <a:ext cx="11836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 Rounded MT Bold" panose="020F0704030504030204" pitchFamily="34" charset="77"/>
                </a:rPr>
                <a:t>CO</a:t>
              </a:r>
              <a:r>
                <a:rPr lang="en-US" sz="3200" baseline="-25000" dirty="0">
                  <a:latin typeface="Arial Rounded MT Bold" panose="020F0704030504030204" pitchFamily="34" charset="77"/>
                </a:rPr>
                <a:t>2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871576B-1C3C-924E-9EC2-07E5A34CFDC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013875" y="1745058"/>
              <a:ext cx="56755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EBC2A59-8316-3B47-A8FF-4B547F82840F}"/>
                </a:ext>
              </a:extLst>
            </p:cNvPr>
            <p:cNvSpPr txBox="1"/>
            <p:nvPr/>
          </p:nvSpPr>
          <p:spPr>
            <a:xfrm>
              <a:off x="6185276" y="1422280"/>
              <a:ext cx="4607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 Rounded MT Bold" panose="020F0704030504030204" pitchFamily="34" charset="77"/>
                </a:rPr>
                <a:t>x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5A7C319-8968-6544-80A6-C9DB3936D82C}"/>
                </a:ext>
              </a:extLst>
            </p:cNvPr>
            <p:cNvSpPr txBox="1"/>
            <p:nvPr/>
          </p:nvSpPr>
          <p:spPr>
            <a:xfrm>
              <a:off x="4828124" y="1422280"/>
              <a:ext cx="4607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 Rounded MT Bold" panose="020F0704030504030204" pitchFamily="34" charset="77"/>
                </a:rPr>
                <a:t>x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58815798-0D45-A246-A772-A8A73B1DCA0C}"/>
              </a:ext>
            </a:extLst>
          </p:cNvPr>
          <p:cNvSpPr txBox="1"/>
          <p:nvPr/>
        </p:nvSpPr>
        <p:spPr>
          <a:xfrm>
            <a:off x="7205432" y="2562525"/>
            <a:ext cx="1714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310D4"/>
                </a:solidFill>
                <a:latin typeface="Arial Rounded MT Bold" panose="020F0704030504030204" pitchFamily="34" charset="77"/>
              </a:rPr>
              <a:t>energy/$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7D6D69A-B3BC-AF45-A96B-6815D95D12F5}"/>
              </a:ext>
            </a:extLst>
          </p:cNvPr>
          <p:cNvSpPr txBox="1"/>
          <p:nvPr/>
        </p:nvSpPr>
        <p:spPr>
          <a:xfrm>
            <a:off x="8869422" y="2367880"/>
            <a:ext cx="17140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310D4"/>
                </a:solidFill>
                <a:latin typeface="Arial Rounded MT Bold" panose="020F0704030504030204" pitchFamily="34" charset="77"/>
              </a:rPr>
              <a:t>CO</a:t>
            </a:r>
            <a:r>
              <a:rPr lang="en-US" baseline="-25000" dirty="0">
                <a:solidFill>
                  <a:srgbClr val="0310D4"/>
                </a:solidFill>
                <a:latin typeface="Arial Rounded MT Bold" panose="020F0704030504030204" pitchFamily="34" charset="77"/>
              </a:rPr>
              <a:t>2  </a:t>
            </a:r>
            <a:r>
              <a:rPr lang="en-US" dirty="0">
                <a:solidFill>
                  <a:srgbClr val="0310D4"/>
                </a:solidFill>
                <a:latin typeface="Arial Rounded MT Bold" panose="020F0704030504030204" pitchFamily="34" charset="77"/>
              </a:rPr>
              <a:t>/</a:t>
            </a:r>
            <a:br>
              <a:rPr lang="en-US" dirty="0">
                <a:solidFill>
                  <a:srgbClr val="0310D4"/>
                </a:solidFill>
                <a:latin typeface="Arial Rounded MT Bold" panose="020F0704030504030204" pitchFamily="34" charset="77"/>
              </a:rPr>
            </a:br>
            <a:r>
              <a:rPr lang="en-US" dirty="0">
                <a:solidFill>
                  <a:srgbClr val="0310D4"/>
                </a:solidFill>
                <a:latin typeface="Arial Rounded MT Bold" panose="020F0704030504030204" pitchFamily="34" charset="77"/>
              </a:rPr>
              <a:t>energy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AC38DDA-54D2-B249-97A1-702C8A0CFF1C}"/>
              </a:ext>
            </a:extLst>
          </p:cNvPr>
          <p:cNvCxnSpPr>
            <a:cxnSpLocks/>
            <a:stCxn id="8" idx="0"/>
          </p:cNvCxnSpPr>
          <p:nvPr/>
        </p:nvCxnSpPr>
        <p:spPr bwMode="auto">
          <a:xfrm flipV="1">
            <a:off x="4183500" y="1955133"/>
            <a:ext cx="632340" cy="61003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310D4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346AEBF-0F18-4845-ACF6-D5111D337AF8}"/>
              </a:ext>
            </a:extLst>
          </p:cNvPr>
          <p:cNvCxnSpPr>
            <a:cxnSpLocks/>
            <a:stCxn id="9" idx="0"/>
          </p:cNvCxnSpPr>
          <p:nvPr/>
        </p:nvCxnSpPr>
        <p:spPr bwMode="auto">
          <a:xfrm flipV="1">
            <a:off x="6034587" y="2206314"/>
            <a:ext cx="117609" cy="36431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310D4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35D6D8ED-2A43-7C41-AD9F-FB927CF2FF5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796571" y="2260151"/>
            <a:ext cx="34754" cy="31268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310D4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FFEC83C-112C-DF4D-8B00-CB2FF8A1D2FE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9547320" y="2052101"/>
            <a:ext cx="150993" cy="33226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310D4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279DEC42-2CCE-7941-B678-A981B60BA0E7}"/>
              </a:ext>
            </a:extLst>
          </p:cNvPr>
          <p:cNvSpPr txBox="1"/>
          <p:nvPr/>
        </p:nvSpPr>
        <p:spPr>
          <a:xfrm>
            <a:off x="2001293" y="6195651"/>
            <a:ext cx="2134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anose="020F0704030504030204" pitchFamily="34" charset="77"/>
              </a:rPr>
              <a:t>Kaya Identity</a:t>
            </a:r>
          </a:p>
        </p:txBody>
      </p:sp>
    </p:spTree>
    <p:extLst>
      <p:ext uri="{BB962C8B-B14F-4D97-AF65-F5344CB8AC3E}">
        <p14:creationId xmlns:p14="http://schemas.microsoft.com/office/powerpoint/2010/main" val="212923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Rounded MT Bold"/>
                <a:cs typeface="Arial Rounded MT Bold"/>
              </a:rPr>
              <a:t>World Population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268" y="1324601"/>
            <a:ext cx="5928642" cy="55333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14B261-B5C4-4049-9BBA-112B37E5D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5538" y="914400"/>
            <a:ext cx="5845121" cy="1015350"/>
          </a:xfrm>
          <a:prstGeom prst="rect">
            <a:avLst/>
          </a:prstGeom>
        </p:spPr>
      </p:pic>
      <p:sp>
        <p:nvSpPr>
          <p:cNvPr id="21" name="Donut 20">
            <a:extLst>
              <a:ext uri="{FF2B5EF4-FFF2-40B4-BE49-F238E27FC236}">
                <a16:creationId xmlns:a16="http://schemas.microsoft.com/office/drawing/2014/main" id="{10303E53-EDC4-6040-A6C5-E81398DF2530}"/>
              </a:ext>
            </a:extLst>
          </p:cNvPr>
          <p:cNvSpPr/>
          <p:nvPr/>
        </p:nvSpPr>
        <p:spPr bwMode="auto">
          <a:xfrm>
            <a:off x="6142495" y="1095216"/>
            <a:ext cx="521776" cy="532107"/>
          </a:xfrm>
          <a:prstGeom prst="donut">
            <a:avLst>
              <a:gd name="adj" fmla="val 8344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844C68-5C6B-5747-ABFF-B9D0D65C0CAB}"/>
              </a:ext>
            </a:extLst>
          </p:cNvPr>
          <p:cNvSpPr txBox="1"/>
          <p:nvPr/>
        </p:nvSpPr>
        <p:spPr>
          <a:xfrm>
            <a:off x="6989735" y="1842629"/>
            <a:ext cx="4541003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Rounded MT Bold" panose="020F0704030504030204" pitchFamily="34" charset="77"/>
              </a:rPr>
              <a:t>Remember </a:t>
            </a:r>
            <a:br>
              <a:rPr lang="en-US" dirty="0">
                <a:latin typeface="Arial Rounded MT Bold" panose="020F0704030504030204" pitchFamily="34" charset="77"/>
              </a:rPr>
            </a:br>
            <a:r>
              <a:rPr lang="en-US" dirty="0">
                <a:latin typeface="Arial Rounded MT Bold" panose="020F0704030504030204" pitchFamily="34" charset="77"/>
              </a:rPr>
              <a:t>   “</a:t>
            </a:r>
            <a:r>
              <a:rPr lang="en-US" i="1" dirty="0">
                <a:latin typeface="Arial Rounded MT Bold" panose="020F0704030504030204" pitchFamily="34" charset="77"/>
              </a:rPr>
              <a:t>The Population Bomb” </a:t>
            </a:r>
            <a:r>
              <a:rPr lang="en-US" dirty="0">
                <a:latin typeface="Arial Rounded MT Bold" panose="020F0704030504030204" pitchFamily="34" charset="77"/>
              </a:rPr>
              <a:t>?</a:t>
            </a:r>
          </a:p>
          <a:p>
            <a:endParaRPr lang="en-US" dirty="0">
              <a:latin typeface="Arial Rounded MT Bold" panose="020F0704030504030204" pitchFamily="34" charset="77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 Rounded MT Bold" panose="020F0704030504030204" pitchFamily="34" charset="77"/>
              </a:rPr>
              <a:t>World population has more than doubled in my lifetime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 Rounded MT Bold" panose="020F0704030504030204" pitchFamily="34" charset="77"/>
              </a:rPr>
              <a:t>It will never double again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 Rounded MT Bold" panose="020F0704030504030204" pitchFamily="34" charset="77"/>
              </a:rPr>
              <a:t>Population growth rate is half what it was when I was a teenager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 Rounded MT Bold" panose="020F0704030504030204" pitchFamily="34" charset="77"/>
              </a:rPr>
              <a:t>Expected to reach zero population growth by 2100</a:t>
            </a:r>
          </a:p>
        </p:txBody>
      </p:sp>
    </p:spTree>
    <p:extLst>
      <p:ext uri="{BB962C8B-B14F-4D97-AF65-F5344CB8AC3E}">
        <p14:creationId xmlns:p14="http://schemas.microsoft.com/office/powerpoint/2010/main" val="11871649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nghai.1990-2012.animati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73684"/>
            <a:ext cx="9154618" cy="55843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5400"/>
            <a:ext cx="8534400" cy="1447800"/>
          </a:xfrm>
        </p:spPr>
        <p:txBody>
          <a:bodyPr/>
          <a:lstStyle/>
          <a:p>
            <a:r>
              <a:rPr lang="en-US" dirty="0"/>
              <a:t>Billions and Billions</a:t>
            </a:r>
            <a:br>
              <a:rPr lang="en-US" dirty="0"/>
            </a:br>
            <a:r>
              <a:rPr lang="en-US" sz="4800" dirty="0"/>
              <a:t>Shanghai 1991 and 2012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361474" y="1893025"/>
            <a:ext cx="7772400" cy="3972198"/>
          </a:xfrm>
          <a:solidFill>
            <a:schemeClr val="bg1">
              <a:alpha val="63000"/>
            </a:schemeClr>
          </a:solidFill>
        </p:spPr>
        <p:txBody>
          <a:bodyPr/>
          <a:lstStyle/>
          <a:p>
            <a:r>
              <a:rPr lang="en-US"/>
              <a:t>Currently 7.5 </a:t>
            </a:r>
            <a:r>
              <a:rPr lang="en-US" dirty="0"/>
              <a:t>billion people on Earth </a:t>
            </a:r>
            <a:br>
              <a:rPr lang="en-US" dirty="0"/>
            </a:br>
            <a:r>
              <a:rPr lang="en-US" dirty="0"/>
              <a:t>but only 1 billion use lots of energy</a:t>
            </a:r>
          </a:p>
          <a:p>
            <a:r>
              <a:rPr lang="en-US" dirty="0"/>
              <a:t>Rapid development to </a:t>
            </a:r>
            <a:r>
              <a:rPr lang="en-US" dirty="0">
                <a:solidFill>
                  <a:srgbClr val="FF0000"/>
                </a:solidFill>
              </a:rPr>
              <a:t>4 billion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energy users</a:t>
            </a:r>
            <a:r>
              <a:rPr lang="en-US" dirty="0"/>
              <a:t> over coming decades</a:t>
            </a:r>
          </a:p>
          <a:p>
            <a:r>
              <a:rPr lang="en-US" dirty="0"/>
              <a:t>Population growth only 30% but </a:t>
            </a:r>
            <a:br>
              <a:rPr lang="en-US" dirty="0"/>
            </a:br>
            <a:r>
              <a:rPr lang="en-US" dirty="0"/>
              <a:t>energy growth 300% by 2100</a:t>
            </a:r>
          </a:p>
          <a:p>
            <a:r>
              <a:rPr lang="en-US" dirty="0">
                <a:solidFill>
                  <a:srgbClr val="FF0000"/>
                </a:solidFill>
              </a:rPr>
              <a:t>Energy use is growing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10x faster than population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999BCC-8564-4846-94B9-EC6018C59B89}"/>
              </a:ext>
            </a:extLst>
          </p:cNvPr>
          <p:cNvSpPr txBox="1"/>
          <p:nvPr/>
        </p:nvSpPr>
        <p:spPr>
          <a:xfrm>
            <a:off x="230838" y="518467"/>
            <a:ext cx="1494640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$/person</a:t>
            </a:r>
          </a:p>
        </p:txBody>
      </p:sp>
    </p:spTree>
    <p:extLst>
      <p:ext uri="{BB962C8B-B14F-4D97-AF65-F5344CB8AC3E}">
        <p14:creationId xmlns:p14="http://schemas.microsoft.com/office/powerpoint/2010/main" val="36205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ilding.secto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99"/>
          <a:stretch/>
        </p:blipFill>
        <p:spPr>
          <a:xfrm>
            <a:off x="1903413" y="1168401"/>
            <a:ext cx="7315200" cy="49213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6856353" y="2531351"/>
            <a:ext cx="351983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8000"/>
                </a:solidFill>
                <a:latin typeface="Arial Rounded MT Bold"/>
                <a:cs typeface="Arial Rounded MT Bold"/>
              </a:rPr>
              <a:t>$</a:t>
            </a:r>
            <a:r>
              <a:rPr lang="en-US" sz="3600">
                <a:solidFill>
                  <a:srgbClr val="008000"/>
                </a:solidFill>
                <a:latin typeface="Arial Rounded MT Bold"/>
                <a:cs typeface="Arial Rounded MT Bold"/>
              </a:rPr>
              <a:t>4.5 TRILLION SAVINGS !</a:t>
            </a:r>
            <a:endParaRPr lang="en-US" sz="3600" dirty="0">
              <a:solidFill>
                <a:srgbClr val="008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1827214" y="0"/>
            <a:ext cx="8537575" cy="776288"/>
          </a:xfrm>
          <a:prstGeom prst="rect">
            <a:avLst/>
          </a:prstGeo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ea typeface="ＭＳ Ｐゴシック" charset="-128"/>
                <a:cs typeface="Arial Rounded MT Bold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9pPr>
          </a:lstStyle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  <a:cs typeface="ＭＳ Ｐゴシック" charset="0"/>
              </a:rPr>
              <a:t>Efficient Architects!</a:t>
            </a:r>
          </a:p>
        </p:txBody>
      </p:sp>
      <p:sp>
        <p:nvSpPr>
          <p:cNvPr id="5" name="Bent Arrow 4"/>
          <p:cNvSpPr/>
          <p:nvPr/>
        </p:nvSpPr>
        <p:spPr bwMode="auto">
          <a:xfrm rot="3914634">
            <a:off x="5542812" y="3007372"/>
            <a:ext cx="1512777" cy="1176269"/>
          </a:xfrm>
          <a:prstGeom prst="bentArrow">
            <a:avLst>
              <a:gd name="adj1" fmla="val 25000"/>
              <a:gd name="adj2" fmla="val 25280"/>
              <a:gd name="adj3" fmla="val 25000"/>
              <a:gd name="adj4" fmla="val 43750"/>
            </a:avLst>
          </a:prstGeom>
          <a:solidFill>
            <a:srgbClr val="008F42">
              <a:alpha val="2902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477000" y="4241801"/>
            <a:ext cx="2476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 bwMode="auto">
          <a:xfrm>
            <a:off x="1851322" y="2984500"/>
            <a:ext cx="1450203" cy="62404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16200000">
            <a:off x="816507" y="3118452"/>
            <a:ext cx="351983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 Rounded MT Bold"/>
                <a:cs typeface="Arial Rounded MT Bold"/>
              </a:rPr>
              <a:t>Energy to Power US Buildings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91676" y="6089734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 Rounded MT Bold" charset="0"/>
                <a:ea typeface="Arial Rounded MT Bold" charset="0"/>
                <a:cs typeface="Arial Rounded MT Bold" charset="0"/>
              </a:rPr>
              <a:t>2010</a:t>
            </a:r>
            <a:endParaRPr lang="en-US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48373" y="6089734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 Rounded MT Bold" charset="0"/>
                <a:ea typeface="Arial Rounded MT Bold" charset="0"/>
                <a:cs typeface="Arial Rounded MT Bold" charset="0"/>
              </a:rPr>
              <a:t>2020</a:t>
            </a:r>
            <a:endParaRPr lang="en-US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00469" y="6089734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2030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494" y="5199145"/>
            <a:ext cx="1333500" cy="13081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574C249-88DD-604F-9A60-3DC0D03AD631}"/>
              </a:ext>
            </a:extLst>
          </p:cNvPr>
          <p:cNvSpPr txBox="1"/>
          <p:nvPr/>
        </p:nvSpPr>
        <p:spPr>
          <a:xfrm>
            <a:off x="230838" y="518467"/>
            <a:ext cx="1667764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energy / $</a:t>
            </a:r>
          </a:p>
        </p:txBody>
      </p:sp>
    </p:spTree>
    <p:extLst>
      <p:ext uri="{BB962C8B-B14F-4D97-AF65-F5344CB8AC3E}">
        <p14:creationId xmlns:p14="http://schemas.microsoft.com/office/powerpoint/2010/main" val="333607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74592" y="6550428"/>
            <a:ext cx="9350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 Rounded MT Bold"/>
                <a:cs typeface="Arial Rounded MT Bold"/>
              </a:rPr>
              <a:t>https://</a:t>
            </a:r>
            <a:r>
              <a:rPr lang="en-US" sz="1400" dirty="0" err="1">
                <a:solidFill>
                  <a:srgbClr val="FF0000"/>
                </a:solidFill>
                <a:latin typeface="Arial Rounded MT Bold"/>
                <a:cs typeface="Arial Rounded MT Bold"/>
              </a:rPr>
              <a:t>onclimatechangepolicydotorg.files.wordpress.com</a:t>
            </a:r>
            <a:r>
              <a:rPr lang="en-US" sz="1400" dirty="0">
                <a:solidFill>
                  <a:srgbClr val="FF0000"/>
                </a:solidFill>
                <a:latin typeface="Arial Rounded MT Bold"/>
                <a:cs typeface="Arial Rounded MT Bold"/>
              </a:rPr>
              <a:t>/2013/10/wind-and-solar-current-</a:t>
            </a:r>
            <a:r>
              <a:rPr lang="en-US" sz="1400" dirty="0" err="1">
                <a:solidFill>
                  <a:srgbClr val="FF0000"/>
                </a:solidFill>
                <a:latin typeface="Arial Rounded MT Bold"/>
                <a:cs typeface="Arial Rounded MT Bold"/>
              </a:rPr>
              <a:t>projections.jpg</a:t>
            </a:r>
            <a:endParaRPr lang="en-US" sz="14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635733"/>
            <a:ext cx="9144000" cy="3714588"/>
          </a:xfrm>
          <a:prstGeom prst="rect">
            <a:avLst/>
          </a:prstGeom>
        </p:spPr>
      </p:pic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1827214" y="0"/>
            <a:ext cx="8537575" cy="876300"/>
          </a:xfrm>
          <a:prstGeom prst="rect">
            <a:avLst/>
          </a:prstGeo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ea typeface="ＭＳ Ｐゴシック" charset="-128"/>
                <a:cs typeface="Arial Rounded MT Bold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9pPr>
          </a:lstStyle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  <a:cs typeface="ＭＳ Ｐゴシック" charset="0"/>
              </a:rPr>
              <a:t>Predictions </a:t>
            </a:r>
            <a:r>
              <a:rPr lang="en-US" sz="6000" dirty="0" err="1">
                <a:ea typeface="ＭＳ Ｐゴシック" charset="0"/>
                <a:cs typeface="ＭＳ Ｐゴシック" charset="0"/>
              </a:rPr>
              <a:t>vs</a:t>
            </a:r>
            <a:r>
              <a:rPr lang="en-US" sz="6000" dirty="0">
                <a:ea typeface="ＭＳ Ｐゴシック" charset="0"/>
                <a:cs typeface="ＭＳ Ｐゴシック" charset="0"/>
              </a:rPr>
              <a:t> Reality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739900" y="997301"/>
            <a:ext cx="8624888" cy="163358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spcBef>
                <a:spcPts val="1200"/>
              </a:spcBef>
            </a:pPr>
            <a:r>
              <a:rPr lang="en-US" dirty="0">
                <a:ea typeface="ＭＳ Ｐゴシック" charset="0"/>
                <a:cs typeface="ＭＳ Ｐゴシック" charset="0"/>
              </a:rPr>
              <a:t>IEA </a:t>
            </a:r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predictions</a:t>
            </a:r>
            <a:r>
              <a:rPr lang="en-US" dirty="0">
                <a:ea typeface="ＭＳ Ｐゴシック" charset="0"/>
                <a:cs typeface="ＭＳ Ｐゴシック" charset="0"/>
              </a:rPr>
              <a:t> of future deployment of </a:t>
            </a:r>
            <a:br>
              <a:rPr lang="en-US" dirty="0">
                <a:ea typeface="ＭＳ Ｐゴシック" charset="0"/>
                <a:cs typeface="ＭＳ Ｐゴシック" charset="0"/>
              </a:rPr>
            </a:br>
            <a:r>
              <a:rPr lang="en-US" dirty="0">
                <a:ea typeface="ＭＳ Ｐゴシック" charset="0"/>
                <a:cs typeface="ＭＳ Ｐゴシック" charset="0"/>
              </a:rPr>
              <a:t>PV and wind are </a:t>
            </a:r>
            <a:r>
              <a:rPr lang="en-US">
                <a:ea typeface="ＭＳ Ｐゴシック" charset="0"/>
                <a:cs typeface="ＭＳ Ｐゴシック" charset="0"/>
              </a:rPr>
              <a:t>almost </a:t>
            </a:r>
            <a:r>
              <a:rPr lang="en-US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FLAT</a:t>
            </a:r>
            <a:r>
              <a:rPr lang="en-US">
                <a:ea typeface="ＭＳ Ｐゴシック" charset="0"/>
                <a:cs typeface="ＭＳ Ｐゴシック" charset="0"/>
              </a:rPr>
              <a:t>, </a:t>
            </a:r>
            <a:r>
              <a:rPr lang="en-US" dirty="0">
                <a:ea typeface="ＭＳ Ｐゴシック" charset="0"/>
                <a:cs typeface="ＭＳ Ｐゴシック" charset="0"/>
              </a:rPr>
              <a:t>year after year</a:t>
            </a:r>
          </a:p>
          <a:p>
            <a:pPr>
              <a:spcBef>
                <a:spcPts val="1200"/>
              </a:spcBef>
            </a:pPr>
            <a:r>
              <a:rPr lang="en-US" dirty="0">
                <a:ea typeface="ＭＳ Ｐゴシック" charset="0"/>
                <a:cs typeface="ＭＳ Ｐゴシック" charset="0"/>
              </a:rPr>
              <a:t>Year after year, they’re </a:t>
            </a:r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RIDICULOUSLY wrong!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07968" y="2630886"/>
            <a:ext cx="179508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Arial Rounded MT Bold"/>
                <a:cs typeface="Arial Rounded MT Bold"/>
              </a:rPr>
              <a:t>SOLAR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26843" y="2549607"/>
            <a:ext cx="145469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Arial Rounded MT Bold"/>
                <a:cs typeface="Arial Rounded MT Bold"/>
              </a:rPr>
              <a:t>WIND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50770F-9577-4D4C-8BE4-0624D9EA3AD4}"/>
              </a:ext>
            </a:extLst>
          </p:cNvPr>
          <p:cNvSpPr txBox="1"/>
          <p:nvPr/>
        </p:nvSpPr>
        <p:spPr>
          <a:xfrm>
            <a:off x="230838" y="518467"/>
            <a:ext cx="1222129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CO</a:t>
            </a:r>
            <a:r>
              <a:rPr lang="en-US" baseline="-250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2</a:t>
            </a:r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 /</a:t>
            </a:r>
          </a:p>
          <a:p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energy</a:t>
            </a:r>
          </a:p>
        </p:txBody>
      </p:sp>
    </p:spTree>
    <p:extLst>
      <p:ext uri="{BB962C8B-B14F-4D97-AF65-F5344CB8AC3E}">
        <p14:creationId xmlns:p14="http://schemas.microsoft.com/office/powerpoint/2010/main" val="15955399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7004"/>
          <a:stretch/>
        </p:blipFill>
        <p:spPr>
          <a:xfrm>
            <a:off x="1524000" y="1473200"/>
            <a:ext cx="8178800" cy="54350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6300" y="177800"/>
            <a:ext cx="7086600" cy="1765300"/>
          </a:xfrm>
        </p:spPr>
        <p:txBody>
          <a:bodyPr/>
          <a:lstStyle/>
          <a:p>
            <a:r>
              <a:rPr lang="en-US" dirty="0"/>
              <a:t>Price of Solar </a:t>
            </a:r>
            <a:br>
              <a:rPr lang="en-US" dirty="0"/>
            </a:br>
            <a:r>
              <a:rPr lang="en-US" dirty="0"/>
              <a:t>PV Cells (</a:t>
            </a:r>
            <a:r>
              <a:rPr lang="en-US" sz="4800" dirty="0"/>
              <a:t>$/watt</a:t>
            </a:r>
            <a:r>
              <a:rPr lang="en-US" dirty="0"/>
              <a:t>)</a:t>
            </a:r>
            <a:r>
              <a:rPr lang="en-US" sz="480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3000" y="2362200"/>
            <a:ext cx="6781800" cy="2997200"/>
          </a:xfrm>
        </p:spPr>
        <p:txBody>
          <a:bodyPr/>
          <a:lstStyle/>
          <a:p>
            <a:r>
              <a:rPr lang="en-US" dirty="0"/>
              <a:t>Price has fallen by factor of 200  since I graduated from high school</a:t>
            </a:r>
          </a:p>
          <a:p>
            <a:r>
              <a:rPr lang="en-US" dirty="0">
                <a:solidFill>
                  <a:srgbClr val="FF0000"/>
                </a:solidFill>
              </a:rPr>
              <a:t>Factor of 5 </a:t>
            </a:r>
            <a:r>
              <a:rPr lang="en-US">
                <a:solidFill>
                  <a:srgbClr val="FF0000"/>
                </a:solidFill>
              </a:rPr>
              <a:t>since 2011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Now as cheap or cheaper than coal or gas</a:t>
            </a:r>
          </a:p>
        </p:txBody>
      </p:sp>
      <p:sp>
        <p:nvSpPr>
          <p:cNvPr id="6" name="TextBox 5"/>
          <p:cNvSpPr txBox="1"/>
          <p:nvPr/>
        </p:nvSpPr>
        <p:spPr>
          <a:xfrm rot="4279938">
            <a:off x="2235201" y="3873499"/>
            <a:ext cx="1945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Drop in 1970s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77441" y="5143499"/>
            <a:ext cx="2039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Flatter in1990s</a:t>
            </a:r>
          </a:p>
        </p:txBody>
      </p:sp>
      <p:sp>
        <p:nvSpPr>
          <p:cNvPr id="8" name="Right Arrow 7"/>
          <p:cNvSpPr/>
          <p:nvPr/>
        </p:nvSpPr>
        <p:spPr bwMode="auto">
          <a:xfrm rot="1740296">
            <a:off x="8140699" y="5537200"/>
            <a:ext cx="762000" cy="279400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5629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825500"/>
            <a:ext cx="9144001" cy="41114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5400"/>
            <a:ext cx="8534400" cy="762000"/>
          </a:xfrm>
        </p:spPr>
        <p:txBody>
          <a:bodyPr/>
          <a:lstStyle/>
          <a:p>
            <a:r>
              <a:rPr lang="en-US" dirty="0"/>
              <a:t>Solar Resources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48501" y="4940301"/>
            <a:ext cx="33274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3333CC"/>
                </a:solidFill>
                <a:latin typeface="Arial Rounded MT Bold"/>
                <a:cs typeface="Arial Rounded MT Bold"/>
              </a:rPr>
              <a:t>US </a:t>
            </a:r>
            <a:r>
              <a:rPr lang="en-US" sz="5400" dirty="0" err="1">
                <a:solidFill>
                  <a:srgbClr val="3333CC"/>
                </a:solidFill>
                <a:latin typeface="Arial Rounded MT Bold"/>
                <a:cs typeface="Arial Rounded MT Bold"/>
              </a:rPr>
              <a:t>vs</a:t>
            </a:r>
            <a:r>
              <a:rPr lang="en-US" sz="5400" dirty="0">
                <a:solidFill>
                  <a:srgbClr val="3333CC"/>
                </a:solidFill>
                <a:latin typeface="Arial Rounded MT Bold"/>
                <a:cs typeface="Arial Rounded MT Bold"/>
              </a:rPr>
              <a:t> Germany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4834" y="5012035"/>
            <a:ext cx="487345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German electricity 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/>
              <a:t>4% wind &amp; solar in 2000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/>
              <a:t>32% wind &amp; solar in 2016</a:t>
            </a:r>
          </a:p>
        </p:txBody>
      </p:sp>
      <p:sp>
        <p:nvSpPr>
          <p:cNvPr id="5" name="TextBox 4"/>
          <p:cNvSpPr txBox="1"/>
          <p:nvPr/>
        </p:nvSpPr>
        <p:spPr>
          <a:xfrm rot="1501237">
            <a:off x="3517900" y="3416301"/>
            <a:ext cx="2679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Germany gets less sun than Alaska!</a:t>
            </a:r>
          </a:p>
        </p:txBody>
      </p:sp>
    </p:spTree>
    <p:extLst>
      <p:ext uri="{BB962C8B-B14F-4D97-AF65-F5344CB8AC3E}">
        <p14:creationId xmlns:p14="http://schemas.microsoft.com/office/powerpoint/2010/main" val="7111987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v-battery-cos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" t="32914" r="48334" b="10330"/>
          <a:stretch/>
        </p:blipFill>
        <p:spPr>
          <a:xfrm>
            <a:off x="1474694" y="1041401"/>
            <a:ext cx="6389550" cy="54228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2900" y="-8235"/>
            <a:ext cx="8839200" cy="884535"/>
          </a:xfrm>
        </p:spPr>
        <p:txBody>
          <a:bodyPr/>
          <a:lstStyle/>
          <a:p>
            <a:r>
              <a:rPr lang="en-US" dirty="0"/>
              <a:t>Battery Storage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9000" y="1371600"/>
            <a:ext cx="3454400" cy="1409700"/>
          </a:xfrm>
        </p:spPr>
        <p:txBody>
          <a:bodyPr/>
          <a:lstStyle/>
          <a:p>
            <a:r>
              <a:rPr lang="en-US" sz="2400" dirty="0"/>
              <a:t>In 2015, BNEF predicted $150/kWh by 2025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038600" y="2057400"/>
            <a:ext cx="1968500" cy="3289300"/>
            <a:chOff x="2514600" y="2057400"/>
            <a:chExt cx="1968500" cy="3289300"/>
          </a:xfrm>
        </p:grpSpPr>
        <p:sp>
          <p:nvSpPr>
            <p:cNvPr id="4" name="TextBox 3"/>
            <p:cNvSpPr txBox="1"/>
            <p:nvPr/>
          </p:nvSpPr>
          <p:spPr>
            <a:xfrm>
              <a:off x="3340100" y="2057400"/>
              <a:ext cx="1143000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2017 </a:t>
              </a:r>
              <a:br>
                <a:rPr lang="en-US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</a:br>
              <a:r>
                <a:rPr lang="en-US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Chevy </a:t>
              </a:r>
              <a:br>
                <a:rPr lang="en-US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</a:br>
              <a:r>
                <a:rPr lang="en-US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Bolt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 bwMode="auto">
            <a:xfrm flipH="1">
              <a:off x="2755900" y="3187700"/>
              <a:ext cx="825500" cy="1854200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1" name="Oval 10"/>
            <p:cNvSpPr/>
            <p:nvPr/>
          </p:nvSpPr>
          <p:spPr bwMode="auto">
            <a:xfrm>
              <a:off x="2514600" y="5054600"/>
              <a:ext cx="292100" cy="2921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527301" y="6396336"/>
            <a:ext cx="4891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Bloomberg New Energy Finance Data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7251700" y="2641600"/>
            <a:ext cx="3454400" cy="3530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2400" dirty="0"/>
              <a:t>Chevy Bolt reached $145 already </a:t>
            </a:r>
            <a:br>
              <a:rPr lang="en-US" sz="2400" dirty="0"/>
            </a:br>
            <a:r>
              <a:rPr lang="en-US" sz="2400" dirty="0"/>
              <a:t>(8 years early)!</a:t>
            </a:r>
          </a:p>
          <a:p>
            <a:r>
              <a:rPr lang="en-US" sz="2400" dirty="0"/>
              <a:t>Now 7 times cheaper than in 2010!</a:t>
            </a:r>
          </a:p>
          <a:p>
            <a:r>
              <a:rPr lang="en-US" sz="2400" dirty="0"/>
              <a:t>Next year: Tesla “</a:t>
            </a:r>
            <a:r>
              <a:rPr lang="en-US" sz="2400" dirty="0" err="1"/>
              <a:t>Gigafactory</a:t>
            </a:r>
            <a:r>
              <a:rPr lang="en-US" sz="24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2437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914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/>
              <a:t>Carbon is Important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1383" y="1371600"/>
            <a:ext cx="5486400" cy="2552700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dirty="0"/>
              <a:t>Outer electron shell can </a:t>
            </a:r>
            <a:r>
              <a:rPr lang="en-US" dirty="0">
                <a:solidFill>
                  <a:srgbClr val="FF0000"/>
                </a:solidFill>
              </a:rPr>
              <a:t>donate or receive </a:t>
            </a:r>
            <a:r>
              <a:rPr lang="en-US" dirty="0"/>
              <a:t>4 “valence” electrons </a:t>
            </a:r>
          </a:p>
          <a:p>
            <a:pPr>
              <a:spcBef>
                <a:spcPts val="1800"/>
              </a:spcBef>
            </a:pPr>
            <a:r>
              <a:rPr lang="en-US" dirty="0">
                <a:solidFill>
                  <a:srgbClr val="FF0000"/>
                </a:solidFill>
              </a:rPr>
              <a:t>Basis for all of organic chemistry and life!</a:t>
            </a:r>
          </a:p>
          <a:p>
            <a:pPr>
              <a:spcBef>
                <a:spcPts val="1800"/>
              </a:spcBef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48744"/>
          <a:stretch/>
        </p:blipFill>
        <p:spPr>
          <a:xfrm>
            <a:off x="7895665" y="1371600"/>
            <a:ext cx="2590800" cy="2247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9900" y="3192522"/>
            <a:ext cx="3848100" cy="330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7195" y="4276165"/>
            <a:ext cx="4236341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2879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63823-B6F3-7F42-B5B7-6E3C69834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3534" y="40433"/>
            <a:ext cx="3738466" cy="2684107"/>
          </a:xfrm>
        </p:spPr>
        <p:txBody>
          <a:bodyPr/>
          <a:lstStyle/>
          <a:p>
            <a:r>
              <a:rPr lang="en-US" dirty="0"/>
              <a:t>CO Excel Auction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99A1D-9156-B546-A2DA-5001E2896A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9159" y="2858278"/>
            <a:ext cx="3359019" cy="3299928"/>
          </a:xfrm>
          <a:ln>
            <a:solidFill>
              <a:srgbClr val="FF0000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sz="3200" i="1" dirty="0">
                <a:solidFill>
                  <a:srgbClr val="FF0000"/>
                </a:solidFill>
              </a:rPr>
              <a:t>Median</a:t>
            </a:r>
            <a:r>
              <a:rPr lang="en-US" dirty="0">
                <a:solidFill>
                  <a:srgbClr val="FF0000"/>
                </a:solidFill>
              </a:rPr>
              <a:t> price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for delivered </a:t>
            </a:r>
            <a:r>
              <a:rPr lang="en-US" dirty="0" err="1">
                <a:solidFill>
                  <a:srgbClr val="FF0000"/>
                </a:solidFill>
              </a:rPr>
              <a:t>wind+storage</a:t>
            </a:r>
            <a:r>
              <a:rPr lang="en-US" dirty="0">
                <a:solidFill>
                  <a:srgbClr val="FF0000"/>
                </a:solidFill>
              </a:rPr>
              <a:t>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was 2.1 ¢/kW-hr</a:t>
            </a:r>
          </a:p>
          <a:p>
            <a:pPr marL="0" indent="0" algn="ctr">
              <a:spcBef>
                <a:spcPts val="2400"/>
              </a:spcBef>
              <a:buNone/>
            </a:pPr>
            <a:r>
              <a:rPr lang="en-US" dirty="0">
                <a:solidFill>
                  <a:srgbClr val="FF0000"/>
                </a:solidFill>
              </a:rPr>
              <a:t> &lt; 1/2 cost of existing coal!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427D00-1AD5-BD45-A611-144DD0458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87" y="0"/>
            <a:ext cx="8651946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B499B9-EDD2-AC4B-889F-28EFD2AE9A90}"/>
              </a:ext>
            </a:extLst>
          </p:cNvPr>
          <p:cNvSpPr txBox="1"/>
          <p:nvPr/>
        </p:nvSpPr>
        <p:spPr>
          <a:xfrm>
            <a:off x="9436135" y="6184937"/>
            <a:ext cx="1609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 Rounded MT Bold"/>
                <a:cs typeface="Arial Rounded MT Bold"/>
              </a:rPr>
              <a:t>Jan 16, 2018</a:t>
            </a:r>
          </a:p>
        </p:txBody>
      </p:sp>
    </p:spTree>
    <p:extLst>
      <p:ext uri="{BB962C8B-B14F-4D97-AF65-F5344CB8AC3E}">
        <p14:creationId xmlns:p14="http://schemas.microsoft.com/office/powerpoint/2010/main" val="30476339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0" y="101600"/>
            <a:ext cx="3429000" cy="685800"/>
          </a:xfrm>
        </p:spPr>
        <p:txBody>
          <a:bodyPr/>
          <a:lstStyle/>
          <a:p>
            <a:pPr>
              <a:defRPr/>
            </a:pPr>
            <a:r>
              <a:rPr lang="en-US" sz="6000" dirty="0"/>
              <a:t>Costs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6324600" y="1054100"/>
            <a:ext cx="4267200" cy="5334000"/>
          </a:xfrm>
        </p:spPr>
        <p:txBody>
          <a:bodyPr/>
          <a:lstStyle/>
          <a:p>
            <a:pPr>
              <a:spcBef>
                <a:spcPts val="2950"/>
              </a:spcBef>
            </a:pPr>
            <a:r>
              <a:rPr lang="en-US" dirty="0">
                <a:ea typeface="ＭＳ Ｐゴシック" charset="0"/>
                <a:cs typeface="ＭＳ Ｐゴシック" charset="0"/>
              </a:rPr>
              <a:t>Conversion to 100%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noncarbon</a:t>
            </a:r>
            <a:r>
              <a:rPr lang="en-US" dirty="0">
                <a:ea typeface="ＭＳ Ｐゴシック" charset="0"/>
                <a:cs typeface="ＭＳ Ｐゴシック" charset="0"/>
              </a:rPr>
              <a:t> energy will cost about </a:t>
            </a:r>
            <a:br>
              <a:rPr lang="en-US" dirty="0">
                <a:ea typeface="ＭＳ Ｐゴシック" charset="0"/>
                <a:cs typeface="ＭＳ Ｐゴシック" charset="0"/>
              </a:rPr>
            </a:br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1% of GDP</a:t>
            </a:r>
          </a:p>
          <a:p>
            <a:pPr>
              <a:spcBef>
                <a:spcPts val="2950"/>
              </a:spcBef>
            </a:pPr>
            <a:r>
              <a:rPr lang="en-US" dirty="0">
                <a:ea typeface="ＭＳ Ｐゴシック" charset="0"/>
                <a:cs typeface="ＭＳ Ｐゴシック" charset="0"/>
              </a:rPr>
              <a:t>That’s about </a:t>
            </a:r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what it cost to retrofit all the world’s cities with indoor plumbing </a:t>
            </a:r>
            <a:r>
              <a:rPr lang="en-US" dirty="0">
                <a:ea typeface="ＭＳ Ｐゴシック" charset="0"/>
                <a:cs typeface="ＭＳ Ｐゴシック" charset="0"/>
              </a:rPr>
              <a:t>a century ago …</a:t>
            </a:r>
          </a:p>
          <a:p>
            <a:pPr>
              <a:spcBef>
                <a:spcPts val="2950"/>
              </a:spcBef>
            </a:pPr>
            <a:r>
              <a:rPr lang="en-US" dirty="0">
                <a:ea typeface="ＭＳ Ｐゴシック" charset="0"/>
                <a:cs typeface="ＭＳ Ｐゴシック" charset="0"/>
              </a:rPr>
              <a:t>It was </a:t>
            </a:r>
            <a:r>
              <a:rPr lang="en-US" b="1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SO </a:t>
            </a:r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worth it!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73544"/>
            <a:ext cx="4724401" cy="6784456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6201"/>
            <a:ext cx="4749800" cy="675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615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4" t="24259" r="28803" b="15926"/>
          <a:stretch/>
        </p:blipFill>
        <p:spPr>
          <a:xfrm>
            <a:off x="1524000" y="1"/>
            <a:ext cx="9144000" cy="694944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800600" y="98411"/>
            <a:ext cx="5867400" cy="917590"/>
          </a:xfrm>
        </p:spPr>
        <p:txBody>
          <a:bodyPr/>
          <a:lstStyle/>
          <a:p>
            <a:pPr algn="r"/>
            <a:r>
              <a:rPr lang="en-US" sz="4800">
                <a:solidFill>
                  <a:srgbClr val="FFFF00"/>
                </a:solidFill>
              </a:rPr>
              <a:t>My Grandparents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1203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6900" y="98411"/>
            <a:ext cx="8534400" cy="1607127"/>
          </a:xfrm>
        </p:spPr>
        <p:txBody>
          <a:bodyPr/>
          <a:lstStyle/>
          <a:p>
            <a:pPr algn="r"/>
            <a:r>
              <a:rPr lang="en-US" dirty="0"/>
              <a:t>My Grandparents’     Generation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2" y="5880100"/>
            <a:ext cx="6698673" cy="9779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Built subways, sewers, </a:t>
            </a:r>
            <a:br>
              <a:rPr lang="en-US" dirty="0"/>
            </a:br>
            <a:r>
              <a:rPr lang="en-US" dirty="0"/>
              <a:t>the electrical grid, defeated the Nazis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4" t="24259" r="28803" b="15926"/>
          <a:stretch/>
        </p:blipFill>
        <p:spPr>
          <a:xfrm>
            <a:off x="1676401" y="1037981"/>
            <a:ext cx="2632364" cy="20005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590" y="1824496"/>
            <a:ext cx="2438400" cy="19019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5176" y="3341750"/>
            <a:ext cx="3342325" cy="25383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5122" t="7101" r="18237"/>
          <a:stretch/>
        </p:blipFill>
        <p:spPr>
          <a:xfrm>
            <a:off x="1826380" y="3311040"/>
            <a:ext cx="2332406" cy="29844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4930" y="3792496"/>
            <a:ext cx="2698880" cy="211974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1662050" y="1021626"/>
            <a:ext cx="2664339" cy="2029443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7400" y="1848520"/>
            <a:ext cx="2073790" cy="203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46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723566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4051300" cy="917590"/>
          </a:xfrm>
        </p:spPr>
        <p:txBody>
          <a:bodyPr/>
          <a:lstStyle/>
          <a:p>
            <a:pPr algn="r"/>
            <a:r>
              <a:rPr lang="en-US" sz="4800">
                <a:solidFill>
                  <a:srgbClr val="FFFF00"/>
                </a:solidFill>
              </a:rPr>
              <a:t>My Parents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9042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6900" y="98411"/>
            <a:ext cx="8534400" cy="1607127"/>
          </a:xfrm>
        </p:spPr>
        <p:txBody>
          <a:bodyPr/>
          <a:lstStyle/>
          <a:p>
            <a:pPr algn="r"/>
            <a:r>
              <a:rPr lang="en-US" dirty="0"/>
              <a:t>My Parents’     Generation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5619" y="5880100"/>
            <a:ext cx="9157856" cy="9779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Built the Interstate Highways, </a:t>
            </a:r>
            <a:br>
              <a:rPr lang="en-US" dirty="0"/>
            </a:br>
            <a:r>
              <a:rPr lang="en-US" dirty="0"/>
              <a:t>fought the cold war, landed on the Moon!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619" y="156002"/>
            <a:ext cx="3063997" cy="24245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619" y="2580546"/>
            <a:ext cx="3609109" cy="33384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1521" y="1808019"/>
            <a:ext cx="3338079" cy="17803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23131" t="18990" r="18888" b="30909"/>
          <a:stretch/>
        </p:blipFill>
        <p:spPr>
          <a:xfrm>
            <a:off x="7010401" y="2960068"/>
            <a:ext cx="3379231" cy="29200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1662050" y="179475"/>
            <a:ext cx="3037071" cy="2374586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17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401577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94300" y="0"/>
            <a:ext cx="4394200" cy="917590"/>
          </a:xfrm>
        </p:spPr>
        <p:txBody>
          <a:bodyPr/>
          <a:lstStyle/>
          <a:p>
            <a:pPr algn="r"/>
            <a:r>
              <a:rPr lang="en-US" sz="4800" dirty="0">
                <a:solidFill>
                  <a:srgbClr val="FFFF00"/>
                </a:solidFill>
              </a:rPr>
              <a:t>Jennifer &amp; Me</a:t>
            </a:r>
          </a:p>
        </p:txBody>
      </p:sp>
    </p:spTree>
    <p:extLst>
      <p:ext uri="{BB962C8B-B14F-4D97-AF65-F5344CB8AC3E}">
        <p14:creationId xmlns:p14="http://schemas.microsoft.com/office/powerpoint/2010/main" val="6706919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830" y="190500"/>
            <a:ext cx="2890114" cy="2108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412" y="98410"/>
            <a:ext cx="6222588" cy="1273190"/>
          </a:xfrm>
        </p:spPr>
        <p:txBody>
          <a:bodyPr/>
          <a:lstStyle/>
          <a:p>
            <a:pPr algn="r"/>
            <a:r>
              <a:rPr lang="en-US" dirty="0"/>
              <a:t>My Generation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4110" y="5880100"/>
            <a:ext cx="9109365" cy="9779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Invented the PC, Built the internet, </a:t>
            </a:r>
            <a:br>
              <a:rPr lang="en-US" dirty="0"/>
            </a:br>
            <a:r>
              <a:rPr lang="en-US" dirty="0"/>
              <a:t>replaced billions of land-lines with cell phones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810" y="2818575"/>
            <a:ext cx="3853061" cy="27844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88" y="1371600"/>
            <a:ext cx="3544169" cy="22871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1418" y="3253769"/>
            <a:ext cx="4471555" cy="26263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1582574" y="177801"/>
            <a:ext cx="2914370" cy="212090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2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4238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70350" y="0"/>
            <a:ext cx="4051300" cy="917590"/>
          </a:xfrm>
        </p:spPr>
        <p:txBody>
          <a:bodyPr/>
          <a:lstStyle/>
          <a:p>
            <a:pPr algn="r"/>
            <a:r>
              <a:rPr lang="en-US" sz="4800">
                <a:solidFill>
                  <a:srgbClr val="FFFF00"/>
                </a:solidFill>
              </a:rPr>
              <a:t>My Kids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4294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075" y="149558"/>
            <a:ext cx="3648973" cy="2730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6900" y="98411"/>
            <a:ext cx="8534400" cy="1607127"/>
          </a:xfrm>
        </p:spPr>
        <p:txBody>
          <a:bodyPr/>
          <a:lstStyle/>
          <a:p>
            <a:pPr algn="r"/>
            <a:r>
              <a:rPr lang="en-US" dirty="0"/>
              <a:t>My Kids’     Generation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6682" y="5880100"/>
            <a:ext cx="5496792" cy="9779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Will replace the world’s energy system </a:t>
            </a:r>
            <a:r>
              <a:rPr lang="en-US" i="1" dirty="0"/>
              <a:t>again!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883" y="1773912"/>
            <a:ext cx="3202271" cy="21348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3321050"/>
            <a:ext cx="3048000" cy="304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7131" y="3456359"/>
            <a:ext cx="4940051" cy="24430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1731073" y="124253"/>
            <a:ext cx="3648974" cy="2755806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60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48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  <a:uFillTx/>
              </a:defRPr>
            </a:pPr>
            <a:r>
              <a:rPr sz="6000" dirty="0">
                <a:solidFill>
                  <a:srgbClr val="434ED6"/>
                </a:solidFill>
                <a:effectLst>
                  <a:outerShdw blurRad="38100" dist="38100" dir="2700000" rotWithShape="0">
                    <a:srgbClr val="E4E4E4"/>
                  </a:outerShdw>
                </a:effectLst>
                <a:uFill>
                  <a:solidFill>
                    <a:srgbClr val="434ED6"/>
                  </a:solidFill>
                </a:uFill>
              </a:rPr>
              <a:t>Carbon, Life, </a:t>
            </a:r>
            <a:r>
              <a:rPr lang="en-US" sz="6000" dirty="0">
                <a:solidFill>
                  <a:srgbClr val="434ED6"/>
                </a:solidFill>
                <a:effectLst>
                  <a:outerShdw blurRad="38100" dist="38100" dir="2700000" rotWithShape="0">
                    <a:srgbClr val="E4E4E4"/>
                  </a:outerShdw>
                </a:effectLst>
                <a:uFill>
                  <a:solidFill>
                    <a:srgbClr val="434ED6"/>
                  </a:solidFill>
                </a:uFill>
              </a:rPr>
              <a:t>&amp; </a:t>
            </a:r>
            <a:r>
              <a:rPr sz="6000" dirty="0">
                <a:solidFill>
                  <a:srgbClr val="434ED6"/>
                </a:solidFill>
                <a:effectLst>
                  <a:outerShdw blurRad="38100" dist="38100" dir="2700000" rotWithShape="0">
                    <a:srgbClr val="E4E4E4"/>
                  </a:outerShdw>
                </a:effectLst>
                <a:uFill>
                  <a:solidFill>
                    <a:srgbClr val="434ED6"/>
                  </a:solidFill>
                </a:uFill>
              </a:rPr>
              <a:t>Energy</a:t>
            </a:r>
          </a:p>
        </p:txBody>
      </p:sp>
      <p:pic>
        <p:nvPicPr>
          <p:cNvPr id="53" name="photosynthesis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78431" y="1014503"/>
            <a:ext cx="4551680" cy="5689600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Shape 54"/>
          <p:cNvSpPr>
            <a:spLocks noGrp="1"/>
          </p:cNvSpPr>
          <p:nvPr>
            <p:ph type="body" idx="1"/>
          </p:nvPr>
        </p:nvSpPr>
        <p:spPr>
          <a:xfrm>
            <a:off x="6558280" y="1085850"/>
            <a:ext cx="5303838" cy="53213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3200" dirty="0">
                <a:uFill>
                  <a:solidFill/>
                </a:uFill>
                <a:ea typeface="Arial Rounded MT Bold"/>
                <a:sym typeface="Arial Rounded MT Bold"/>
              </a:rPr>
              <a:t>Photosynthesis uses energy from the sun to </a:t>
            </a:r>
            <a:r>
              <a:rPr sz="3200" dirty="0">
                <a:solidFill>
                  <a:srgbClr val="007B02"/>
                </a:solidFill>
                <a:uFill>
                  <a:solidFill>
                    <a:srgbClr val="007B02"/>
                  </a:solidFill>
                </a:uFill>
                <a:ea typeface="Arial Rounded MT Bold"/>
                <a:sym typeface="Arial Rounded MT Bold"/>
              </a:rPr>
              <a:t>convert inorganic air (CO</a:t>
            </a:r>
            <a:r>
              <a:rPr sz="3200" baseline="-5999" dirty="0">
                <a:solidFill>
                  <a:srgbClr val="007B02"/>
                </a:solidFill>
                <a:uFill>
                  <a:solidFill>
                    <a:srgbClr val="007B02"/>
                  </a:solidFill>
                </a:uFill>
                <a:ea typeface="Arial Rounded MT Bold"/>
                <a:sym typeface="Arial Rounded MT Bold"/>
              </a:rPr>
              <a:t>2</a:t>
            </a:r>
            <a:r>
              <a:rPr sz="3200" dirty="0">
                <a:solidFill>
                  <a:srgbClr val="007B02"/>
                </a:solidFill>
                <a:uFill>
                  <a:solidFill>
                    <a:srgbClr val="007B02"/>
                  </a:solidFill>
                </a:uFill>
                <a:ea typeface="Arial Rounded MT Bold"/>
                <a:sym typeface="Arial Rounded MT Bold"/>
              </a:rPr>
              <a:t>) to living biomass!</a:t>
            </a:r>
            <a:br>
              <a:rPr lang="en-US" sz="3200" dirty="0">
                <a:solidFill>
                  <a:srgbClr val="007B02"/>
                </a:solidFill>
                <a:uFill>
                  <a:solidFill>
                    <a:srgbClr val="007B02"/>
                  </a:solidFill>
                </a:uFill>
                <a:ea typeface="Arial Rounded MT Bold"/>
                <a:sym typeface="Arial Rounded MT Bold"/>
              </a:rPr>
            </a:br>
            <a:endParaRPr sz="3200" dirty="0">
              <a:uFill>
                <a:solidFill/>
              </a:uFill>
              <a:ea typeface="Arial Rounded MT Bold"/>
              <a:sym typeface="Arial Rounded MT Bold"/>
            </a:endParaRPr>
          </a:p>
          <a:p>
            <a:pPr lvl="0">
              <a:defRPr sz="1800">
                <a:uFillTx/>
              </a:defRPr>
            </a:pPr>
            <a:r>
              <a:rPr sz="3200" dirty="0">
                <a:uFill>
                  <a:solidFill/>
                </a:uFill>
                <a:ea typeface="Arial Rounded MT Bold"/>
                <a:sym typeface="Arial Rounded MT Bold"/>
              </a:rPr>
              <a:t>Most of this energy is </a:t>
            </a:r>
            <a:r>
              <a:rPr sz="3200" dirty="0">
                <a:solidFill>
                  <a:srgbClr val="FF2800"/>
                </a:solidFill>
                <a:uFill>
                  <a:solidFill>
                    <a:srgbClr val="FF2800"/>
                  </a:solidFill>
                </a:uFill>
                <a:ea typeface="Arial Rounded MT Bold"/>
                <a:sym typeface="Arial Rounded MT Bold"/>
              </a:rPr>
              <a:t>released through respiration (back to CO</a:t>
            </a:r>
            <a:r>
              <a:rPr sz="3200" baseline="-5999" dirty="0">
                <a:solidFill>
                  <a:srgbClr val="FF2800"/>
                </a:solidFill>
                <a:uFill>
                  <a:solidFill>
                    <a:srgbClr val="FF2800"/>
                  </a:solidFill>
                </a:uFill>
                <a:ea typeface="Arial Rounded MT Bold"/>
                <a:sym typeface="Arial Rounded MT Bold"/>
              </a:rPr>
              <a:t>2</a:t>
            </a:r>
            <a:r>
              <a:rPr sz="3200" dirty="0">
                <a:solidFill>
                  <a:srgbClr val="FF2800"/>
                </a:solidFill>
                <a:uFill>
                  <a:solidFill>
                    <a:srgbClr val="FF2800"/>
                  </a:solidFill>
                </a:uFill>
                <a:ea typeface="Arial Rounded MT Bold"/>
                <a:sym typeface="Arial Rounded MT Bold"/>
              </a:rPr>
              <a:t>) </a:t>
            </a:r>
            <a:r>
              <a:rPr sz="3200" dirty="0">
                <a:uFill>
                  <a:solidFill/>
                </a:uFill>
                <a:ea typeface="Arial Rounded MT Bold"/>
                <a:sym typeface="Arial Rounded MT Bold"/>
              </a:rPr>
              <a:t>when plants are eaten by animals, bacteria, people</a:t>
            </a:r>
          </a:p>
        </p:txBody>
      </p:sp>
    </p:spTree>
    <p:extLst>
      <p:ext uri="{BB962C8B-B14F-4D97-AF65-F5344CB8AC3E}">
        <p14:creationId xmlns:p14="http://schemas.microsoft.com/office/powerpoint/2010/main" val="3354383737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70700"/>
          </a:xfrm>
          <a:prstGeom prst="rect">
            <a:avLst/>
          </a:prstGeom>
        </p:spPr>
      </p:pic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xfrm>
            <a:off x="1814514" y="152400"/>
            <a:ext cx="8537575" cy="7762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vert="horz" wrap="square" lIns="91440" tIns="45720" rIns="116994" bIns="45720" numCol="1" anchor="ctr" anchorCtr="0" compatLnSpc="1">
            <a:prstTxWarp prst="textNoShape">
              <a:avLst/>
            </a:prstTxWarp>
          </a:bodyPr>
          <a:lstStyle/>
          <a:p>
            <a:pPr marL="39688" eaLnBrk="1" hangingPunct="1">
              <a:defRPr/>
            </a:pPr>
            <a:r>
              <a:rPr lang="en-US" sz="6000" dirty="0">
                <a:solidFill>
                  <a:srgbClr val="FFFF00"/>
                </a:solidFill>
                <a:ea typeface="ＭＳ Ｐゴシック" charset="0"/>
              </a:rPr>
              <a:t>Choose Your Future</a:t>
            </a:r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374900" y="1104900"/>
            <a:ext cx="7600950" cy="1651000"/>
          </a:xfrm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Clr>
                <a:srgbClr val="000000"/>
              </a:buClr>
              <a:buNone/>
            </a:pPr>
            <a:r>
              <a:rPr lang="en-US" sz="3100" dirty="0">
                <a:solidFill>
                  <a:srgbClr val="FFFF00"/>
                </a:solidFill>
                <a:ea typeface="ＭＳ Ｐゴシック" charset="0"/>
              </a:rPr>
              <a:t>Many people think:  </a:t>
            </a:r>
          </a:p>
          <a:p>
            <a:pPr marL="498475" lvl="1" indent="0" eaLnBrk="1" hangingPunct="1">
              <a:buNone/>
            </a:pPr>
            <a:r>
              <a:rPr lang="ja-JP" altLang="en-US" sz="3100" dirty="0">
                <a:solidFill>
                  <a:srgbClr val="FFFF00"/>
                </a:solidFill>
                <a:ea typeface="ＭＳ Ｐゴシック" charset="0"/>
              </a:rPr>
              <a:t>“</a:t>
            </a:r>
            <a:r>
              <a:rPr lang="en-US" altLang="ja-JP" sz="3100" dirty="0">
                <a:solidFill>
                  <a:srgbClr val="FFFF00"/>
                </a:solidFill>
                <a:ea typeface="ＭＳ Ｐゴシック" charset="0"/>
              </a:rPr>
              <a:t>Our well-being is based on</a:t>
            </a:r>
            <a:br>
              <a:rPr lang="en-US" altLang="ja-JP" sz="3100" dirty="0">
                <a:solidFill>
                  <a:srgbClr val="FFFF00"/>
                </a:solidFill>
                <a:ea typeface="ＭＳ Ｐゴシック" charset="0"/>
              </a:rPr>
            </a:br>
            <a:r>
              <a:rPr lang="en-US" altLang="ja-JP" sz="3100" dirty="0">
                <a:solidFill>
                  <a:srgbClr val="FFFF00"/>
                </a:solidFill>
                <a:ea typeface="ＭＳ Ｐゴシック" charset="0"/>
              </a:rPr>
              <a:t>stuff we extract from the ground</a:t>
            </a:r>
            <a:r>
              <a:rPr lang="ja-JP" altLang="en-US" sz="3100" dirty="0">
                <a:solidFill>
                  <a:srgbClr val="FFFF00"/>
                </a:solidFill>
                <a:ea typeface="ＭＳ Ｐゴシック" charset="0"/>
              </a:rPr>
              <a:t>”</a:t>
            </a:r>
            <a:endParaRPr lang="en-US" altLang="ja-JP" sz="3100" dirty="0">
              <a:solidFill>
                <a:srgbClr val="FFFF00"/>
              </a:solidFill>
              <a:ea typeface="ＭＳ Ｐゴシック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2527300" y="3746500"/>
            <a:ext cx="7600950" cy="1651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buClr>
                <a:srgbClr val="000000"/>
              </a:buClr>
              <a:buNone/>
            </a:pPr>
            <a:r>
              <a:rPr lang="en-US" sz="3100" dirty="0">
                <a:solidFill>
                  <a:srgbClr val="FFFF00"/>
                </a:solidFill>
                <a:ea typeface="ＭＳ Ｐゴシック" charset="0"/>
              </a:rPr>
              <a:t>When we stop burning coal, will our descendants shiver in the dark?</a:t>
            </a:r>
            <a:endParaRPr lang="en-US" altLang="ja-JP" sz="3100" dirty="0">
              <a:solidFill>
                <a:srgbClr val="FFFF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8539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xfrm>
            <a:off x="1814514" y="127000"/>
            <a:ext cx="8537575" cy="893976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vert="horz" wrap="square" lIns="91440" tIns="45720" rIns="116994" bIns="45720" numCol="1" anchor="ctr" anchorCtr="0" compatLnSpc="1">
            <a:prstTxWarp prst="textNoShape">
              <a:avLst/>
            </a:prstTxWarp>
          </a:bodyPr>
          <a:lstStyle/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</a:rPr>
              <a:t>Choose Your Future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374900" y="1104900"/>
            <a:ext cx="7600950" cy="16510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buClr>
                <a:srgbClr val="000000"/>
              </a:buClr>
              <a:buNone/>
            </a:pPr>
            <a:r>
              <a:rPr lang="en-US" sz="3100" dirty="0">
                <a:solidFill>
                  <a:srgbClr val="FF0000"/>
                </a:solidFill>
                <a:ea typeface="ＭＳ Ｐゴシック" charset="0"/>
              </a:rPr>
              <a:t>I prefer:  </a:t>
            </a:r>
          </a:p>
          <a:p>
            <a:pPr marL="498475" lvl="1" indent="0" eaLnBrk="1" hangingPunct="1">
              <a:buNone/>
            </a:pPr>
            <a:r>
              <a:rPr lang="ja-JP" altLang="en-US" sz="3100" dirty="0">
                <a:solidFill>
                  <a:srgbClr val="FF0000"/>
                </a:solidFill>
                <a:ea typeface="ＭＳ Ｐゴシック" charset="0"/>
              </a:rPr>
              <a:t>“</a:t>
            </a:r>
            <a:r>
              <a:rPr lang="en-US" altLang="ja-JP" sz="3100" dirty="0">
                <a:solidFill>
                  <a:srgbClr val="FF0000"/>
                </a:solidFill>
                <a:ea typeface="ＭＳ Ｐゴシック" charset="0"/>
              </a:rPr>
              <a:t>We create our well-being through creativity, ingenuity, and hard work</a:t>
            </a:r>
            <a:r>
              <a:rPr lang="ja-JP" altLang="en-US" sz="3100" dirty="0">
                <a:solidFill>
                  <a:srgbClr val="FF0000"/>
                </a:solidFill>
                <a:ea typeface="ＭＳ Ｐゴシック" charset="0"/>
              </a:rPr>
              <a:t>”</a:t>
            </a:r>
            <a:endParaRPr lang="en-US" altLang="ja-JP" sz="3100" dirty="0">
              <a:solidFill>
                <a:srgbClr val="FF0000"/>
              </a:solidFill>
              <a:ea typeface="ＭＳ Ｐゴシック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425700" y="5676900"/>
            <a:ext cx="7600950" cy="8509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buClr>
                <a:srgbClr val="000000"/>
              </a:buClr>
              <a:buNone/>
            </a:pPr>
            <a:r>
              <a:rPr lang="en-US" sz="4800" dirty="0">
                <a:solidFill>
                  <a:srgbClr val="FF0000"/>
                </a:solidFill>
                <a:ea typeface="ＭＳ Ｐゴシック" charset="0"/>
              </a:rPr>
              <a:t>The future is bright!</a:t>
            </a:r>
            <a:endParaRPr lang="en-US" altLang="ja-JP" sz="4800" dirty="0">
              <a:solidFill>
                <a:srgbClr val="FF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6337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More Info 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3276" y="1105909"/>
            <a:ext cx="4588825" cy="5553849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en-US" dirty="0"/>
              <a:t>Download this PowerPoint or video of this presentation from </a:t>
            </a:r>
            <a:r>
              <a:rPr lang="en-US" sz="2400" dirty="0" err="1">
                <a:solidFill>
                  <a:srgbClr val="FF0000"/>
                </a:solidFill>
              </a:rPr>
              <a:t>SimpleSeriousSolvable.org</a:t>
            </a:r>
            <a:endParaRPr lang="en-US" sz="2400" dirty="0">
              <a:solidFill>
                <a:srgbClr val="FF0000"/>
              </a:solidFill>
            </a:endParaRPr>
          </a:p>
          <a:p>
            <a:pPr>
              <a:spcBef>
                <a:spcPts val="2400"/>
              </a:spcBef>
            </a:pPr>
            <a:r>
              <a:rPr lang="en-US" dirty="0"/>
              <a:t>Email me anytime with questions or comments (remind me where we met!)</a:t>
            </a:r>
          </a:p>
          <a:p>
            <a:pPr>
              <a:spcBef>
                <a:spcPts val="2400"/>
              </a:spcBef>
            </a:pPr>
            <a:r>
              <a:rPr lang="en-US" dirty="0"/>
              <a:t>Follow me on twitter:</a:t>
            </a:r>
          </a:p>
          <a:p>
            <a:pPr marL="457200" lvl="1" indent="0">
              <a:spcBef>
                <a:spcPts val="2400"/>
              </a:spcBef>
              <a:buNone/>
            </a:pPr>
            <a:r>
              <a:rPr lang="en-US" dirty="0">
                <a:solidFill>
                  <a:srgbClr val="FF0000"/>
                </a:solidFill>
              </a:rPr>
              <a:t>@</a:t>
            </a:r>
            <a:r>
              <a:rPr lang="en-US" dirty="0" err="1">
                <a:solidFill>
                  <a:srgbClr val="FF0000"/>
                </a:solidFill>
              </a:rPr>
              <a:t>airScottDenning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 descr="me.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460" y="1593596"/>
            <a:ext cx="4130040" cy="440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76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fig1a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75000" y="1663700"/>
            <a:ext cx="5246558" cy="3657600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xfrm>
            <a:off x="1536700" y="-63500"/>
            <a:ext cx="8534400" cy="1066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64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  <a:uFillTx/>
              </a:defRPr>
            </a:pPr>
            <a:r>
              <a:rPr sz="7200" dirty="0">
                <a:solidFill>
                  <a:srgbClr val="434ED6"/>
                </a:solidFill>
                <a:effectLst>
                  <a:outerShdw blurRad="38100" dist="38100" dir="2700000" rotWithShape="0">
                    <a:srgbClr val="E4E4E4"/>
                  </a:outerShdw>
                </a:effectLst>
                <a:uFill>
                  <a:solidFill>
                    <a:srgbClr val="434ED6"/>
                  </a:solidFill>
                </a:uFill>
              </a:rPr>
              <a:t>Fossil Fuels</a:t>
            </a:r>
          </a:p>
        </p:txBody>
      </p:sp>
      <p:pic>
        <p:nvPicPr>
          <p:cNvPr id="58" name="fig1b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75000" y="1663700"/>
            <a:ext cx="5257800" cy="3635394"/>
          </a:xfrm>
          <a:prstGeom prst="rect">
            <a:avLst/>
          </a:prstGeom>
          <a:ln w="12700">
            <a:miter lim="400000"/>
          </a:ln>
        </p:spPr>
      </p:pic>
      <p:pic>
        <p:nvPicPr>
          <p:cNvPr id="59" name="fig1c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62300" y="1308100"/>
            <a:ext cx="5283200" cy="4347320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fig1d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82901" y="952500"/>
            <a:ext cx="5834063" cy="5067300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Shape 61"/>
          <p:cNvSpPr/>
          <p:nvPr/>
        </p:nvSpPr>
        <p:spPr>
          <a:xfrm>
            <a:off x="1362637" y="5676900"/>
            <a:ext cx="9784536" cy="106182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>
            <a:spAutoFit/>
          </a:bodyPr>
          <a:lstStyle/>
          <a:p>
            <a:pPr lvl="1">
              <a:spcBef>
                <a:spcPts val="1000"/>
              </a:spcBef>
              <a:buClr>
                <a:srgbClr val="000000"/>
              </a:buClr>
              <a:defRPr sz="1800"/>
            </a:pPr>
            <a:r>
              <a:rPr sz="3200" dirty="0">
                <a:uFill>
                  <a:solidFill/>
                </a:uFill>
                <a:latin typeface="Arial Rounded MT Bold"/>
                <a:ea typeface="Arial Rounded MT Bold"/>
                <a:cs typeface="Arial Rounded MT Bold"/>
                <a:sym typeface="Arial Rounded MT Bold"/>
              </a:rPr>
              <a:t>Some of the stored solar energy in biomass can be </a:t>
            </a:r>
            <a:r>
              <a:rPr sz="3200" dirty="0">
                <a:solidFill>
                  <a:srgbClr val="FF2800"/>
                </a:solidFill>
                <a:uFill>
                  <a:solidFill>
                    <a:srgbClr val="FF28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rPr>
              <a:t>preserved in fossilized remains</a:t>
            </a:r>
            <a:endParaRPr sz="3200" dirty="0">
              <a:uFill>
                <a:solidFill/>
              </a:uFill>
              <a:latin typeface="Arial Rounded MT Bold"/>
              <a:ea typeface="Arial Rounded MT Bold"/>
              <a:cs typeface="Arial Rounded MT Bold"/>
              <a:sym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006025792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 advAuto="0"/>
      <p:bldP spid="59" grpId="0" animBg="1" advAuto="0"/>
      <p:bldP spid="60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1066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effectLst/>
                <a:uFillTx/>
              </a:defRPr>
            </a:pPr>
            <a:r>
              <a:rPr sz="6000" dirty="0">
                <a:solidFill>
                  <a:srgbClr val="434ED6"/>
                </a:solidFill>
                <a:effectLst>
                  <a:outerShdw blurRad="38100" dist="38100" dir="2700000" rotWithShape="0">
                    <a:srgbClr val="E4E4E4"/>
                  </a:outerShdw>
                </a:effectLst>
                <a:uFill>
                  <a:solidFill>
                    <a:srgbClr val="434ED6"/>
                  </a:solidFill>
                </a:uFill>
                <a:ea typeface="Arial Rounded MT Bold"/>
                <a:sym typeface="Arial Rounded MT Bold"/>
              </a:rPr>
              <a:t>Hydrocarbons, Energy, </a:t>
            </a:r>
            <a:r>
              <a:rPr lang="en-US" sz="6000" dirty="0">
                <a:solidFill>
                  <a:srgbClr val="434ED6"/>
                </a:solidFill>
                <a:effectLst>
                  <a:outerShdw blurRad="38100" dist="38100" dir="2700000" rotWithShape="0">
                    <a:srgbClr val="E4E4E4"/>
                  </a:outerShdw>
                </a:effectLst>
                <a:uFill>
                  <a:solidFill>
                    <a:srgbClr val="434ED6"/>
                  </a:solidFill>
                </a:uFill>
                <a:ea typeface="Arial Rounded MT Bold"/>
                <a:sym typeface="Arial Rounded MT Bold"/>
              </a:rPr>
              <a:t>&amp; </a:t>
            </a:r>
            <a:r>
              <a:rPr sz="6000" dirty="0">
                <a:solidFill>
                  <a:srgbClr val="434ED6"/>
                </a:solidFill>
                <a:effectLst>
                  <a:outerShdw blurRad="38100" dist="38100" dir="2700000" rotWithShape="0">
                    <a:srgbClr val="E4E4E4"/>
                  </a:outerShdw>
                </a:effectLst>
                <a:uFill>
                  <a:solidFill>
                    <a:srgbClr val="434ED6"/>
                  </a:solidFill>
                </a:uFill>
                <a:ea typeface="Arial Rounded MT Bold"/>
                <a:sym typeface="Arial Rounded MT Bold"/>
              </a:rPr>
              <a:t>CO</a:t>
            </a:r>
            <a:r>
              <a:rPr sz="6000" baseline="-5999" dirty="0">
                <a:solidFill>
                  <a:srgbClr val="434ED6"/>
                </a:solidFill>
                <a:effectLst>
                  <a:outerShdw blurRad="38100" dist="38100" dir="2700000" rotWithShape="0">
                    <a:srgbClr val="E4E4E4"/>
                  </a:outerShdw>
                </a:effectLst>
                <a:uFill>
                  <a:solidFill>
                    <a:srgbClr val="434ED6"/>
                  </a:solidFill>
                </a:uFill>
                <a:ea typeface="Arial Rounded MT Bold"/>
                <a:sym typeface="Arial Rounded MT Bold"/>
              </a:rPr>
              <a:t>2</a:t>
            </a:r>
          </a:p>
        </p:txBody>
      </p:sp>
      <p:sp>
        <p:nvSpPr>
          <p:cNvPr id="64" name="Shape 64"/>
          <p:cNvSpPr>
            <a:spLocks noGrp="1"/>
          </p:cNvSpPr>
          <p:nvPr>
            <p:ph type="body" idx="1"/>
          </p:nvPr>
        </p:nvSpPr>
        <p:spPr>
          <a:xfrm>
            <a:off x="1470210" y="3300538"/>
            <a:ext cx="9995183" cy="1231901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  <a:defRPr sz="1800">
                <a:uFillTx/>
              </a:defRPr>
            </a:pPr>
            <a:r>
              <a:rPr sz="3200" dirty="0">
                <a:uFill>
                  <a:solidFill/>
                </a:uFill>
                <a:ea typeface="Arial Rounded MT Bold"/>
                <a:sym typeface="Arial Rounded MT Bold"/>
              </a:rPr>
              <a:t>We dig this stuff (“fossil fuels”) up and </a:t>
            </a:r>
            <a:r>
              <a:rPr sz="3200" dirty="0">
                <a:solidFill>
                  <a:srgbClr val="FF2800"/>
                </a:solidFill>
                <a:uFill>
                  <a:solidFill>
                    <a:srgbClr val="FF2800"/>
                  </a:solidFill>
                </a:uFill>
                <a:ea typeface="Arial Rounded MT Bold"/>
                <a:sym typeface="Arial Rounded MT Bold"/>
              </a:rPr>
              <a:t>burn it</a:t>
            </a:r>
            <a:r>
              <a:rPr sz="3200" dirty="0">
                <a:uFill>
                  <a:solidFill/>
                </a:uFill>
                <a:ea typeface="Arial Rounded MT Bold"/>
                <a:sym typeface="Arial Rounded MT Bold"/>
              </a:rPr>
              <a:t>, </a:t>
            </a:r>
            <a:r>
              <a:rPr sz="3200" dirty="0">
                <a:solidFill>
                  <a:srgbClr val="FF2800"/>
                </a:solidFill>
                <a:uFill>
                  <a:solidFill>
                    <a:srgbClr val="FF2800"/>
                  </a:solidFill>
                </a:uFill>
                <a:ea typeface="Arial Rounded MT Bold"/>
                <a:sym typeface="Arial Rounded MT Bold"/>
              </a:rPr>
              <a:t>harvesting the stored energy</a:t>
            </a:r>
            <a:r>
              <a:rPr sz="3200" dirty="0">
                <a:uFill>
                  <a:solidFill/>
                </a:uFill>
                <a:ea typeface="Arial Rounded MT Bold"/>
                <a:sym typeface="Arial Rounded MT Bold"/>
              </a:rPr>
              <a:t> to power civilization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5A9AF7-402D-FC40-AB1A-A49629D34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449" y="837469"/>
            <a:ext cx="8547100" cy="2692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8E8A6D-D57D-3547-8C21-98C55BE3C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210" y="4152900"/>
            <a:ext cx="91821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97061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7800" y="152400"/>
            <a:ext cx="7378700" cy="6146800"/>
          </a:xfrm>
        </p:spPr>
        <p:txBody>
          <a:bodyPr/>
          <a:lstStyle/>
          <a:p>
            <a:pPr algn="l">
              <a:lnSpc>
                <a:spcPct val="130000"/>
              </a:lnSpc>
              <a:spcBef>
                <a:spcPts val="5400"/>
              </a:spcBef>
              <a:buFont typeface="+mj-lt"/>
              <a:buAutoNum type="arabicPeriod"/>
              <a:defRPr/>
            </a:pPr>
            <a:r>
              <a:rPr lang="en-US" sz="9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Simple</a:t>
            </a:r>
            <a:br>
              <a:rPr lang="en-US" sz="9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2. Serious</a:t>
            </a:r>
            <a:br>
              <a:rPr lang="en-US" sz="9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3. Solvable</a:t>
            </a:r>
          </a:p>
        </p:txBody>
      </p:sp>
    </p:spTree>
    <p:extLst>
      <p:ext uri="{BB962C8B-B14F-4D97-AF65-F5344CB8AC3E}">
        <p14:creationId xmlns:p14="http://schemas.microsoft.com/office/powerpoint/2010/main" val="416666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7800" y="152400"/>
            <a:ext cx="7378700" cy="6146800"/>
          </a:xfrm>
        </p:spPr>
        <p:txBody>
          <a:bodyPr/>
          <a:lstStyle/>
          <a:p>
            <a:pPr algn="l">
              <a:lnSpc>
                <a:spcPct val="130000"/>
              </a:lnSpc>
              <a:spcBef>
                <a:spcPts val="5400"/>
              </a:spcBef>
              <a:buFont typeface="+mj-lt"/>
              <a:buAutoNum type="arabicPeriod"/>
              <a:defRPr/>
            </a:pPr>
            <a:r>
              <a:rPr lang="en-US" sz="9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Simple</a:t>
            </a:r>
            <a:br>
              <a:rPr lang="en-US" sz="9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2. Serious</a:t>
            </a:r>
            <a:br>
              <a:rPr lang="en-US" sz="96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3. Solvable</a:t>
            </a:r>
          </a:p>
        </p:txBody>
      </p:sp>
    </p:spTree>
    <p:extLst>
      <p:ext uri="{BB962C8B-B14F-4D97-AF65-F5344CB8AC3E}">
        <p14:creationId xmlns:p14="http://schemas.microsoft.com/office/powerpoint/2010/main" val="2866785455"/>
      </p:ext>
    </p:extLst>
  </p:cSld>
  <p:clrMapOvr>
    <a:masterClrMapping/>
  </p:clrMapOvr>
</p:sld>
</file>

<file path=ppt/theme/theme1.xml><?xml version="1.0" encoding="utf-8"?>
<a:theme xmlns:a="http://schemas.openxmlformats.org/drawingml/2006/main" name="New Presentation">
  <a:themeElements>
    <a:clrScheme name="New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ew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New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Settings\denning\Application Data\Microsoft\Templates\New Presentation.pot</Template>
  <TotalTime>9149</TotalTime>
  <Words>1068</Words>
  <Application>Microsoft Macintosh PowerPoint</Application>
  <PresentationFormat>Widescreen</PresentationFormat>
  <Paragraphs>276</Paragraphs>
  <Slides>52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0" baseType="lpstr">
      <vt:lpstr>ＭＳ Ｐゴシック</vt:lpstr>
      <vt:lpstr>Arial</vt:lpstr>
      <vt:lpstr>Arial Rounded MT Bold</vt:lpstr>
      <vt:lpstr>Comic Sans MS</vt:lpstr>
      <vt:lpstr>News Gothic MT</vt:lpstr>
      <vt:lpstr>Times New Roman</vt:lpstr>
      <vt:lpstr>Wingdings</vt:lpstr>
      <vt:lpstr>New Presentation</vt:lpstr>
      <vt:lpstr>Stardust</vt:lpstr>
      <vt:lpstr>What is Carbon?</vt:lpstr>
      <vt:lpstr>PowerPoint Presentation</vt:lpstr>
      <vt:lpstr>Carbon is Important</vt:lpstr>
      <vt:lpstr>Carbon, Life, &amp; Energy</vt:lpstr>
      <vt:lpstr>Fossil Fuels</vt:lpstr>
      <vt:lpstr>Hydrocarbons, Energy, &amp; CO2</vt:lpstr>
      <vt:lpstr> Simple 2. Serious 3. Solvable</vt:lpstr>
      <vt:lpstr> Simple 2. Serious 3. Solvable</vt:lpstr>
      <vt:lpstr>Ever Wonder Why?</vt:lpstr>
      <vt:lpstr>Heat Budgets</vt:lpstr>
      <vt:lpstr>Dancing Molecules and Heat Rays!</vt:lpstr>
      <vt:lpstr>Dancing Molecules and Heat Rays!</vt:lpstr>
      <vt:lpstr>PowerPoint Presentation</vt:lpstr>
      <vt:lpstr>Common Sense</vt:lpstr>
      <vt:lpstr>Common Myth #1</vt:lpstr>
      <vt:lpstr> Simple 2. Serious 3. Solvable</vt:lpstr>
      <vt:lpstr>Recent Changes</vt:lpstr>
      <vt:lpstr>Big Choices</vt:lpstr>
      <vt:lpstr>Past and Future</vt:lpstr>
      <vt:lpstr>How much warmer?</vt:lpstr>
      <vt:lpstr>Where is it 10o F Warmer</vt:lpstr>
      <vt:lpstr>Zones Marching Up</vt:lpstr>
      <vt:lpstr>A Region  On the Edge</vt:lpstr>
      <vt:lpstr>Our Water Supply</vt:lpstr>
      <vt:lpstr>Declining Snowpack</vt:lpstr>
      <vt:lpstr>Water Budgets</vt:lpstr>
      <vt:lpstr>Droughts Past &amp; Future</vt:lpstr>
      <vt:lpstr>Warming Promotes Wildfire</vt:lpstr>
      <vt:lpstr>Common Myth #2</vt:lpstr>
      <vt:lpstr> Simple 2. Serious 3. Solvable</vt:lpstr>
      <vt:lpstr>How Much Will We Burn?</vt:lpstr>
      <vt:lpstr>World Population</vt:lpstr>
      <vt:lpstr>Billions and Billions Shanghai 1991 and 2012</vt:lpstr>
      <vt:lpstr>PowerPoint Presentation</vt:lpstr>
      <vt:lpstr>PowerPoint Presentation</vt:lpstr>
      <vt:lpstr>Price of Solar  PV Cells ($/watt) </vt:lpstr>
      <vt:lpstr>Solar Resources</vt:lpstr>
      <vt:lpstr>Battery Storage</vt:lpstr>
      <vt:lpstr>CO Excel Auction</vt:lpstr>
      <vt:lpstr>Costs</vt:lpstr>
      <vt:lpstr>My Grandparents</vt:lpstr>
      <vt:lpstr>My Grandparents’     Generation</vt:lpstr>
      <vt:lpstr>My Parents</vt:lpstr>
      <vt:lpstr>My Parents’     Generation</vt:lpstr>
      <vt:lpstr>Jennifer &amp; Me</vt:lpstr>
      <vt:lpstr>My Generation</vt:lpstr>
      <vt:lpstr>My Kids</vt:lpstr>
      <vt:lpstr>My Kids’     Generation</vt:lpstr>
      <vt:lpstr>Choose Your Future</vt:lpstr>
      <vt:lpstr>Choose Your Future</vt:lpstr>
      <vt:lpstr>For More Info …</vt:lpstr>
    </vt:vector>
  </TitlesOfParts>
  <Company>Colorado State University</Company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Oil Reserves</dc:title>
  <dc:creator>denning</dc:creator>
  <cp:lastModifiedBy>Denning,Scott</cp:lastModifiedBy>
  <cp:revision>189</cp:revision>
  <cp:lastPrinted>2018-04-13T16:41:11Z</cp:lastPrinted>
  <dcterms:created xsi:type="dcterms:W3CDTF">2011-10-17T13:51:32Z</dcterms:created>
  <dcterms:modified xsi:type="dcterms:W3CDTF">2018-06-22T16:12:15Z</dcterms:modified>
</cp:coreProperties>
</file>