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574" r:id="rId2"/>
    <p:sldId id="506" r:id="rId3"/>
    <p:sldId id="507" r:id="rId4"/>
    <p:sldId id="377" r:id="rId5"/>
    <p:sldId id="378" r:id="rId6"/>
    <p:sldId id="324" r:id="rId7"/>
    <p:sldId id="325" r:id="rId8"/>
    <p:sldId id="408" r:id="rId9"/>
    <p:sldId id="450" r:id="rId10"/>
    <p:sldId id="504" r:id="rId11"/>
    <p:sldId id="508" r:id="rId12"/>
    <p:sldId id="329" r:id="rId13"/>
    <p:sldId id="518" r:id="rId14"/>
    <p:sldId id="534" r:id="rId15"/>
    <p:sldId id="520" r:id="rId16"/>
    <p:sldId id="539" r:id="rId17"/>
    <p:sldId id="542" r:id="rId18"/>
    <p:sldId id="544" r:id="rId19"/>
    <p:sldId id="545" r:id="rId20"/>
    <p:sldId id="546" r:id="rId21"/>
    <p:sldId id="547" r:id="rId22"/>
    <p:sldId id="548" r:id="rId23"/>
    <p:sldId id="549" r:id="rId24"/>
    <p:sldId id="535" r:id="rId25"/>
    <p:sldId id="540" r:id="rId26"/>
    <p:sldId id="541" r:id="rId27"/>
    <p:sldId id="537" r:id="rId28"/>
    <p:sldId id="538" r:id="rId29"/>
    <p:sldId id="543" r:id="rId30"/>
    <p:sldId id="556" r:id="rId31"/>
    <p:sldId id="560" r:id="rId32"/>
    <p:sldId id="559" r:id="rId33"/>
    <p:sldId id="561" r:id="rId34"/>
    <p:sldId id="562" r:id="rId35"/>
    <p:sldId id="509" r:id="rId36"/>
    <p:sldId id="550" r:id="rId37"/>
    <p:sldId id="557" r:id="rId38"/>
    <p:sldId id="552" r:id="rId39"/>
    <p:sldId id="553" r:id="rId40"/>
    <p:sldId id="554" r:id="rId41"/>
    <p:sldId id="558" r:id="rId42"/>
    <p:sldId id="555" r:id="rId43"/>
    <p:sldId id="563" r:id="rId44"/>
    <p:sldId id="564" r:id="rId45"/>
    <p:sldId id="565" r:id="rId46"/>
    <p:sldId id="566" r:id="rId47"/>
    <p:sldId id="567" r:id="rId48"/>
    <p:sldId id="568" r:id="rId49"/>
    <p:sldId id="569" r:id="rId50"/>
    <p:sldId id="570" r:id="rId51"/>
    <p:sldId id="571" r:id="rId52"/>
    <p:sldId id="572" r:id="rId53"/>
    <p:sldId id="573" r:id="rId54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BA73"/>
    <a:srgbClr val="0310D4"/>
    <a:srgbClr val="66EEFF"/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1"/>
    <p:restoredTop sz="94631"/>
  </p:normalViewPr>
  <p:slideViewPr>
    <p:cSldViewPr snapToGrid="0">
      <p:cViewPr>
        <p:scale>
          <a:sx n="100" d="100"/>
          <a:sy n="100" d="100"/>
        </p:scale>
        <p:origin x="-1408" y="-19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533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11/10/17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2306D98-55BD-E14E-A798-9D7DBDF3FAEC}" type="slidenum">
              <a:rPr lang="en-US" sz="1300"/>
              <a:pPr/>
              <a:t>28</a:t>
            </a:fld>
            <a:endParaRPr lang="en-US" sz="1300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773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A7ABF3C-CE6B-2D43-A1F3-F13195597348}" type="datetime1">
              <a:rPr lang="en-US" smtClean="0"/>
              <a:pPr/>
              <a:t>11/10/17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801175-84D7-CE4A-B804-D3556C092FB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02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6AF1F9-5F64-814B-BD54-CF90ECB036E9}" type="datetime1">
              <a:rPr lang="en-US" sz="1300"/>
              <a:pPr/>
              <a:t>11/10/17</a:t>
            </a:fld>
            <a:endParaRPr lang="en-US" sz="1300"/>
          </a:p>
        </p:txBody>
      </p:sp>
      <p:sp>
        <p:nvSpPr>
          <p:cNvPr id="399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99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07D3C6-81F4-4144-B471-72E808184D52}" type="slidenum">
              <a:rPr lang="en-US" sz="1300"/>
              <a:pPr/>
              <a:t>32</a:t>
            </a:fld>
            <a:endParaRPr lang="en-US" sz="1300"/>
          </a:p>
        </p:txBody>
      </p:sp>
      <p:sp>
        <p:nvSpPr>
          <p:cNvPr id="399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ja-JP" altLang="en-US" b="1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E,T, H</a:t>
            </a:r>
            <a:r>
              <a:rPr lang="ja-JP" altLang="en-US" b="1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 = can be applied to electric, transport, or heating sectors, $=rough indication of cost (on a scale of $ to $$$)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33.pn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tiff"/><Relationship Id="rId5" Type="http://schemas.openxmlformats.org/officeDocument/2006/relationships/image" Target="../media/image54.tiff"/><Relationship Id="rId6" Type="http://schemas.openxmlformats.org/officeDocument/2006/relationships/image" Target="../media/image55.tiff"/><Relationship Id="rId7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jpg"/><Relationship Id="rId5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CMMAP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23334" r="16928" b="23334"/>
          <a:stretch>
            <a:fillRect/>
          </a:stretch>
        </p:blipFill>
        <p:spPr bwMode="auto">
          <a:xfrm>
            <a:off x="0" y="2743200"/>
            <a:ext cx="28956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81000" y="6231235"/>
            <a:ext cx="812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</a:t>
            </a:r>
            <a:r>
              <a:rPr lang="en-US" dirty="0" err="1" smtClean="0">
                <a:solidFill>
                  <a:srgbClr val="FF0000"/>
                </a:solidFill>
              </a:rPr>
              <a:t>@gmail.com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Science, CSU</a:t>
            </a:r>
          </a:p>
        </p:txBody>
      </p:sp>
    </p:spTree>
    <p:extLst>
      <p:ext uri="{BB962C8B-B14F-4D97-AF65-F5344CB8AC3E}">
        <p14:creationId xmlns:p14="http://schemas.microsoft.com/office/powerpoint/2010/main" val="183955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9853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solidFill>
                <a:srgbClr val="7F7F7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70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277814" y="1212056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 dirty="0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Global </a:t>
            </a:r>
            <a:r>
              <a:rPr lang="en-US" dirty="0" smtClean="0">
                <a:latin typeface="Arial Rounded MT Bold"/>
                <a:cs typeface="Arial Rounded MT Bold"/>
                <a:sym typeface="Comic Sans MS" charset="0"/>
              </a:rPr>
              <a:t>average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i="1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 i="1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 dirty="0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Where</a:t>
            </a:r>
            <a:r>
              <a:rPr lang="en-US" sz="5400" i="1" dirty="0" smtClean="0">
                <a:solidFill>
                  <a:srgbClr val="FF0000"/>
                </a:solidFill>
              </a:rPr>
              <a:t> </a:t>
            </a:r>
            <a:r>
              <a:rPr lang="en-US" sz="5400" dirty="0" smtClean="0"/>
              <a:t>is it 10</a:t>
            </a:r>
            <a:r>
              <a:rPr lang="en-US" sz="5400" baseline="30000" dirty="0" smtClean="0"/>
              <a:t>o </a:t>
            </a:r>
            <a:r>
              <a:rPr lang="en-US" sz="5400" dirty="0" smtClean="0"/>
              <a:t>F Warmer</a:t>
            </a:r>
            <a:endParaRPr lang="en-US" sz="54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 smtClean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 smtClean="0">
                <a:latin typeface="Wingdings" charset="0"/>
                <a:ea typeface="ＭＳ Ｐゴシック" charset="0"/>
                <a:cs typeface="Wingdings" charset="0"/>
              </a:rPr>
              <a:t>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/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9182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647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5287" y="1625600"/>
            <a:ext cx="5111763" cy="2717800"/>
            <a:chOff x="495287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0895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787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265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693" y="3162307"/>
              <a:ext cx="631918" cy="25090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339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885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495287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558800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1181100" y="5168900"/>
            <a:ext cx="4390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16345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Zones Marching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241800"/>
            <a:ext cx="7772400" cy="2578100"/>
          </a:xfrm>
        </p:spPr>
        <p:txBody>
          <a:bodyPr/>
          <a:lstStyle/>
          <a:p>
            <a:r>
              <a:rPr lang="en-US" dirty="0" smtClean="0"/>
              <a:t>In Colorado, temps drop about 10 F for each 3000 feet </a:t>
            </a:r>
            <a:r>
              <a:rPr lang="en-US" smtClean="0"/>
              <a:t>of elevation</a:t>
            </a:r>
            <a:endParaRPr lang="en-US" dirty="0" smtClean="0"/>
          </a:p>
          <a:p>
            <a:pPr lvl="1"/>
            <a:r>
              <a:rPr lang="en-US" dirty="0" smtClean="0"/>
              <a:t>Denver -&gt; Estes Park</a:t>
            </a:r>
          </a:p>
          <a:p>
            <a:pPr lvl="1"/>
            <a:r>
              <a:rPr lang="en-US" dirty="0" smtClean="0"/>
              <a:t>Estes Park -&gt; Emerald Lake</a:t>
            </a:r>
          </a:p>
          <a:p>
            <a:r>
              <a:rPr lang="en-US" dirty="0" smtClean="0"/>
              <a:t>But in 100 years instead of 100 centuries!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406"/>
            <a:ext cx="9144000" cy="30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77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5200" dirty="0" smtClean="0"/>
              <a:t>Warming Promotes Wildfire</a:t>
            </a:r>
            <a:endParaRPr lang="en-US" sz="5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Warmer air increases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 smtClean="0">
                <a:ea typeface="ＭＳ Ｐゴシック" charset="0"/>
              </a:rPr>
              <a:t>on forests</a:t>
            </a:r>
            <a:endParaRPr lang="en-US" dirty="0" smtClean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Longer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More frequent extremely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 smtClean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14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1041400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55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NRC 2011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Projected Increase </a:t>
              </a:r>
              <a:r>
                <a:rPr lang="en-US" i="1" dirty="0">
                  <a:solidFill>
                    <a:srgbClr val="0000FF"/>
                  </a:solidFill>
                </a:rPr>
                <a:t>in </a:t>
              </a:r>
              <a:r>
                <a:rPr lang="en-US" i="1" dirty="0" smtClean="0">
                  <a:solidFill>
                    <a:srgbClr val="0000FF"/>
                  </a:solidFill>
                </a:rPr>
                <a:t>Area Burned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84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8161020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6600" dirty="0" smtClean="0">
                <a:latin typeface="Arial Rounded MT Bold"/>
                <a:cs typeface="Arial Rounded MT Bold"/>
              </a:rPr>
              <a:t>The Long Tail</a:t>
            </a:r>
            <a:endParaRPr lang="en-US" sz="6600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219200"/>
            <a:ext cx="3048000" cy="28194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Three additive exponentials</a:t>
            </a:r>
          </a:p>
          <a:p>
            <a:r>
              <a:rPr lang="en-US" dirty="0" smtClean="0">
                <a:latin typeface="Arial Rounded MT Bold"/>
                <a:cs typeface="Arial Rounded MT Bold"/>
              </a:rPr>
              <a:t>Fast,</a:t>
            </a:r>
            <a:r>
              <a:rPr lang="en-US" dirty="0">
                <a:latin typeface="Arial Rounded MT Bold"/>
                <a:cs typeface="Arial Rounded MT Bold"/>
              </a:rPr>
              <a:t/>
            </a:r>
            <a:br>
              <a:rPr lang="en-US" dirty="0">
                <a:latin typeface="Arial Rounded MT Bold"/>
                <a:cs typeface="Arial Rounded MT Bold"/>
              </a:rPr>
            </a:br>
            <a:r>
              <a:rPr lang="en-US" dirty="0" smtClean="0">
                <a:latin typeface="Arial Rounded MT Bold"/>
                <a:cs typeface="Arial Rounded MT Bold"/>
              </a:rPr>
              <a:t>medium,</a:t>
            </a:r>
            <a:r>
              <a:rPr lang="en-US" dirty="0">
                <a:latin typeface="Arial Rounded MT Bold"/>
                <a:cs typeface="Arial Rounded MT Bold"/>
              </a:rPr>
              <a:t/>
            </a:r>
            <a:br>
              <a:rPr lang="en-US" dirty="0">
                <a:latin typeface="Arial Rounded MT Bold"/>
                <a:cs typeface="Arial Rounded MT Bold"/>
              </a:rPr>
            </a:br>
            <a:r>
              <a:rPr lang="en-US" dirty="0" smtClean="0">
                <a:latin typeface="Arial Rounded MT Bold"/>
                <a:cs typeface="Arial Rounded MT Bold"/>
              </a:rPr>
              <a:t>slow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257800"/>
            <a:ext cx="2616200" cy="152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5657672"/>
            <a:ext cx="60960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Some of the CO2 we emit today will still be warming the climate 100,000 years from now!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2018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Cause and Effect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910501" y="1521653"/>
            <a:ext cx="22590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Forcing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Watts per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square 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571" y="1554234"/>
            <a:ext cx="28929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Response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degrees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Celsius or F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342512" y="2312441"/>
            <a:ext cx="179705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467232" y="3507278"/>
            <a:ext cx="8059779" cy="2927839"/>
            <a:chOff x="467232" y="3507278"/>
            <a:chExt cx="8059779" cy="2927839"/>
          </a:xfrm>
        </p:grpSpPr>
        <p:grpSp>
          <p:nvGrpSpPr>
            <p:cNvPr id="15" name="Group 14"/>
            <p:cNvGrpSpPr/>
            <p:nvPr/>
          </p:nvGrpSpPr>
          <p:grpSpPr>
            <a:xfrm>
              <a:off x="467232" y="3507278"/>
              <a:ext cx="8059779" cy="1822113"/>
              <a:chOff x="371390" y="4082397"/>
              <a:chExt cx="8059779" cy="182211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71390" y="4421245"/>
                <a:ext cx="468221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>
                    <a:latin typeface="Arial Rounded MT Bold"/>
                    <a:cs typeface="Arial Rounded MT Bold"/>
                  </a:rPr>
                  <a:t>Sensitivity =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91968" y="4082397"/>
                <a:ext cx="31392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Response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76148" y="5073513"/>
                <a:ext cx="24476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Forcing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5319274" y="5044277"/>
                <a:ext cx="3102910" cy="1198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1988737" y="5727231"/>
              <a:ext cx="5405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degrees per Watt m</a:t>
              </a:r>
              <a:r>
                <a:rPr lang="en-US" sz="4000" baseline="30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80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Learning from the Past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029200" cy="4267200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Geologic past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(100’s of millions of years)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</a:rPr>
              <a:t>Deglaciation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(18,000 years ago to preindustrial time)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Last Millennium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(Medieval Warm Period to Little Ice Age)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Modern</a:t>
            </a:r>
            <a:r>
              <a:rPr lang="en-US" sz="2400" dirty="0" smtClean="0"/>
              <a:t> Climate Record</a:t>
            </a:r>
            <a:br>
              <a:rPr lang="en-US" sz="2400" dirty="0" smtClean="0"/>
            </a:br>
            <a:r>
              <a:rPr lang="en-US" sz="2400" dirty="0" smtClean="0"/>
              <a:t>(20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changes)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40386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8952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The further back we go, the less data we have to work with.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Using modern data, we have only brief transients to study.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6019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0"/>
            <a:ext cx="817955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3334" y="681567"/>
            <a:ext cx="3835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Arial Rounded MT Bold"/>
                <a:cs typeface="Arial Rounded MT Bold"/>
              </a:rPr>
              <a:t>Emissions peak soon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1467" y="5270500"/>
            <a:ext cx="4352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Arial Rounded MT Bold"/>
                <a:cs typeface="Arial Rounded MT Bold"/>
              </a:rPr>
              <a:t>CO</a:t>
            </a:r>
            <a:r>
              <a:rPr lang="en-US" sz="2800" baseline="-25000" dirty="0" smtClean="0">
                <a:solidFill>
                  <a:schemeClr val="accent2"/>
                </a:solidFill>
                <a:latin typeface="Arial Rounded MT Bold"/>
                <a:cs typeface="Arial Rounded MT Bold"/>
              </a:rPr>
              <a:t>2</a:t>
            </a:r>
            <a:r>
              <a:rPr lang="en-US" sz="2800" dirty="0" smtClean="0">
                <a:solidFill>
                  <a:schemeClr val="accent2"/>
                </a:solidFill>
                <a:latin typeface="Arial Rounded MT Bold"/>
                <a:cs typeface="Arial Rounded MT Bold"/>
              </a:rPr>
              <a:t> Lasts Much Longer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44901" y="1422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Zero emissions from 2300 for all scenarios</a:t>
            </a:r>
            <a:endParaRPr lang="en-US" sz="1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3797300" y="2349500"/>
            <a:ext cx="31750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7899400" y="203200"/>
            <a:ext cx="749300" cy="635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7874000" y="850900"/>
            <a:ext cx="304800" cy="3937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327899" y="4940300"/>
            <a:ext cx="15621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1500 ppm </a:t>
            </a:r>
            <a:b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sz="1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 3000 AD!</a:t>
            </a:r>
            <a:endParaRPr lang="en-US" sz="1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7114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666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616" y="1757414"/>
            <a:ext cx="8958084" cy="4313186"/>
            <a:chOff x="4204" y="0"/>
            <a:chExt cx="7728376" cy="37211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53889"/>
            <a:stretch/>
          </p:blipFill>
          <p:spPr>
            <a:xfrm>
              <a:off x="4204" y="0"/>
              <a:ext cx="7639476" cy="3162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1434" y="1020233"/>
              <a:ext cx="1303867" cy="102543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421769" y="584201"/>
              <a:ext cx="3830711" cy="451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3333CC"/>
                  </a:solidFill>
                  <a:latin typeface="Arial Rounded MT Bold"/>
                  <a:cs typeface="Arial Rounded MT Bold"/>
                </a:rPr>
                <a:t>Warming is “permanent”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91852"/>
            <a:stretch/>
          </p:blipFill>
          <p:spPr>
            <a:xfrm>
              <a:off x="93104" y="3162300"/>
              <a:ext cx="7639476" cy="558800"/>
            </a:xfrm>
            <a:prstGeom prst="rect">
              <a:avLst/>
            </a:prstGeom>
          </p:spPr>
        </p:pic>
      </p:grpSp>
      <p:sp>
        <p:nvSpPr>
          <p:cNvPr id="1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9143999" cy="1625600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Bigger than </a:t>
            </a:r>
            <a:br>
              <a:rPr lang="en-US" dirty="0" smtClean="0">
                <a:solidFill>
                  <a:srgbClr val="FF0000"/>
                </a:solidFill>
                <a:ea typeface="ＭＳ Ｐゴシック" charset="0"/>
              </a:rPr>
            </a:br>
            <a:r>
              <a:rPr lang="en-US" dirty="0" err="1" smtClean="0">
                <a:solidFill>
                  <a:srgbClr val="FF0000"/>
                </a:solidFill>
                <a:ea typeface="ＭＳ Ｐゴシック" charset="0"/>
              </a:rPr>
              <a:t>Deglaciation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5900" y="5905500"/>
            <a:ext cx="4749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But 50x as fast!</a:t>
            </a:r>
            <a:endParaRPr lang="en-US" sz="4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447800" y="4686300"/>
            <a:ext cx="342900" cy="368300"/>
          </a:xfrm>
          <a:prstGeom prst="ellipse">
            <a:avLst/>
          </a:prstGeom>
          <a:noFill/>
          <a:ln w="38100" cap="flat" cmpd="sng" algn="ctr">
            <a:solidFill>
              <a:srgbClr val="0310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310D4"/>
              </a:solidFill>
              <a:effectLst/>
              <a:latin typeface="Times New Roman" charset="0"/>
            </a:endParaRPr>
          </a:p>
        </p:txBody>
      </p:sp>
      <p:cxnSp>
        <p:nvCxnSpPr>
          <p:cNvPr id="12" name="Straight Arrow Connector 11"/>
          <p:cNvCxnSpPr>
            <a:endCxn id="11" idx="3"/>
          </p:cNvCxnSpPr>
          <p:nvPr/>
        </p:nvCxnSpPr>
        <p:spPr bwMode="auto">
          <a:xfrm flipV="1">
            <a:off x="736600" y="5000664"/>
            <a:ext cx="761417" cy="11207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310D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65099" y="5854700"/>
            <a:ext cx="156210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310D4"/>
                </a:solidFill>
                <a:latin typeface="Arial Rounded MT Bold"/>
                <a:cs typeface="Arial Rounded MT Bold"/>
              </a:rPr>
              <a:t>You </a:t>
            </a:r>
            <a:br>
              <a:rPr lang="en-US" sz="1800" dirty="0" smtClean="0">
                <a:solidFill>
                  <a:srgbClr val="0310D4"/>
                </a:solidFill>
                <a:latin typeface="Arial Rounded MT Bold"/>
                <a:cs typeface="Arial Rounded MT Bold"/>
              </a:rPr>
            </a:br>
            <a:r>
              <a:rPr lang="en-US" sz="1800" dirty="0" smtClean="0">
                <a:solidFill>
                  <a:srgbClr val="0310D4"/>
                </a:solidFill>
                <a:latin typeface="Arial Rounded MT Bold"/>
                <a:cs typeface="Arial Rounded MT Bold"/>
              </a:rPr>
              <a:t>are here</a:t>
            </a:r>
            <a:endParaRPr lang="en-US" sz="1800" dirty="0">
              <a:solidFill>
                <a:srgbClr val="0310D4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227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9906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 charset="0"/>
                <a:ea typeface="Arial Rounded MT Bold" charset="0"/>
                <a:cs typeface="Arial Rounded MT Bold" charset="0"/>
              </a:rPr>
              <a:t>Climate and Sea </a:t>
            </a:r>
            <a:r>
              <a:rPr lang="en-US" sz="6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Level</a:t>
            </a:r>
            <a:endParaRPr lang="en-US" sz="60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78850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16"/>
          <a:stretch/>
        </p:blipFill>
        <p:spPr bwMode="auto">
          <a:xfrm>
            <a:off x="444500" y="1054100"/>
            <a:ext cx="850758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53101" y="4127500"/>
            <a:ext cx="3033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Linear relationship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between climate &amp; sea level over 40 million years</a:t>
            </a:r>
            <a:endParaRPr lang="en-US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0"/>
          <a:stretch/>
        </p:blipFill>
        <p:spPr bwMode="auto">
          <a:xfrm>
            <a:off x="0" y="1314494"/>
            <a:ext cx="8990184" cy="54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9906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 charset="0"/>
                <a:ea typeface="Arial Rounded MT Bold" charset="0"/>
                <a:cs typeface="Arial Rounded MT Bold" charset="0"/>
              </a:rPr>
              <a:t>Climate and Sea </a:t>
            </a:r>
            <a:r>
              <a:rPr lang="en-US" sz="6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Level</a:t>
            </a:r>
            <a:endParaRPr lang="en-US" sz="60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76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1"/>
          <a:stretch/>
        </p:blipFill>
        <p:spPr bwMode="auto">
          <a:xfrm>
            <a:off x="153988" y="1054099"/>
            <a:ext cx="71501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ost-Glacial_Sea_Lev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6700" y="3408426"/>
            <a:ext cx="5054600" cy="34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9906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 charset="0"/>
                <a:ea typeface="Arial Rounded MT Bold" charset="0"/>
                <a:cs typeface="Arial Rounded MT Bold" charset="0"/>
              </a:rPr>
              <a:t>Climate and Sea </a:t>
            </a:r>
            <a:r>
              <a:rPr lang="en-US" sz="6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Level</a:t>
            </a:r>
            <a:endParaRPr lang="en-US" sz="60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41488" y="4749800"/>
            <a:ext cx="4710112" cy="1819086"/>
            <a:chOff x="1741488" y="4749800"/>
            <a:chExt cx="4710112" cy="1819086"/>
          </a:xfrm>
        </p:grpSpPr>
        <p:sp>
          <p:nvSpPr>
            <p:cNvPr id="2" name="Donut 1"/>
            <p:cNvSpPr/>
            <p:nvPr/>
          </p:nvSpPr>
          <p:spPr bwMode="auto">
            <a:xfrm>
              <a:off x="5384800" y="4749800"/>
              <a:ext cx="1066800" cy="1308100"/>
            </a:xfrm>
            <a:prstGeom prst="donut">
              <a:avLst>
                <a:gd name="adj" fmla="val 6511"/>
              </a:avLst>
            </a:prstGeom>
            <a:solidFill>
              <a:srgbClr val="FF00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741488" y="4999226"/>
              <a:ext cx="1816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Seas rose 1 foot per decade for 400 years</a:t>
              </a:r>
              <a:endParaRPr lang="en-US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cxnSp>
          <p:nvCxnSpPr>
            <p:cNvPr id="8" name="Straight Arrow Connector 7"/>
            <p:cNvCxnSpPr>
              <a:stCxn id="3" idx="3"/>
            </p:cNvCxnSpPr>
            <p:nvPr/>
          </p:nvCxnSpPr>
          <p:spPr bwMode="auto">
            <a:xfrm flipV="1">
              <a:off x="3557588" y="5399277"/>
              <a:ext cx="2170112" cy="384779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0000">
                  <a:alpha val="70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13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0000"/>
                </a:solidFill>
              </a:rPr>
              <a:t>Strongest Heating in </a:t>
            </a:r>
            <a:br>
              <a:rPr lang="en-US" sz="4800" dirty="0" smtClean="0">
                <a:solidFill>
                  <a:srgbClr val="FF0000"/>
                </a:solidFill>
              </a:rPr>
            </a:br>
            <a:r>
              <a:rPr lang="en-US" sz="4800" dirty="0" smtClean="0">
                <a:solidFill>
                  <a:srgbClr val="FF0000"/>
                </a:solidFill>
              </a:rPr>
              <a:t>200 Million Years!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" name="Picture 3" descr="forc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241425"/>
            <a:ext cx="87249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93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P21_participants_-_30_Nov_2015_(23430273715)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896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dirty="0" smtClean="0"/>
              <a:t>Paris Accord (</a:t>
            </a:r>
            <a:r>
              <a:rPr lang="en-US" sz="5400" dirty="0" smtClean="0"/>
              <a:t>COP21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04900"/>
            <a:ext cx="7772400" cy="4876800"/>
          </a:xfrm>
        </p:spPr>
        <p:txBody>
          <a:bodyPr/>
          <a:lstStyle/>
          <a:p>
            <a:r>
              <a:rPr lang="en-US" dirty="0" smtClean="0"/>
              <a:t>Every country on Earth has formally agreed to limit warming to 2 Celsius</a:t>
            </a:r>
          </a:p>
          <a:p>
            <a:r>
              <a:rPr lang="en-US" dirty="0" smtClean="0"/>
              <a:t>Just one country has announced it will pull out, but US has less than 5% of people!</a:t>
            </a:r>
          </a:p>
          <a:p>
            <a:r>
              <a:rPr lang="en-US" dirty="0" smtClean="0"/>
              <a:t>Even in the US, many states, cities, regions committed to emissions reductions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41300" y="5918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r>
              <a:rPr lang="en-US" dirty="0" smtClean="0"/>
              <a:t>&gt; 95% of Humanity!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1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</a:t>
            </a:r>
            <a:r>
              <a:rPr lang="en-US" dirty="0" smtClean="0">
                <a:solidFill>
                  <a:srgbClr val="FF0000"/>
                </a:solidFill>
              </a:rPr>
              <a:t>doubling of CO2 warms the global climate by about 3 C </a:t>
            </a:r>
            <a:r>
              <a:rPr lang="en-US" dirty="0" smtClean="0"/>
              <a:t>(5 F)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Paris commitment </a:t>
            </a:r>
            <a:r>
              <a:rPr lang="en-US" dirty="0" smtClean="0"/>
              <a:t>is to limit warming to </a:t>
            </a:r>
            <a:br>
              <a:rPr lang="en-US" dirty="0" smtClean="0"/>
            </a:br>
            <a:r>
              <a:rPr lang="en-US" dirty="0" smtClean="0"/>
              <a:t>2 C (</a:t>
            </a:r>
            <a:r>
              <a:rPr lang="en-US" dirty="0" smtClean="0">
                <a:solidFill>
                  <a:srgbClr val="FF0000"/>
                </a:solidFill>
              </a:rPr>
              <a:t>2/3 of a doubling</a:t>
            </a:r>
            <a:r>
              <a:rPr lang="en-US" dirty="0" smtClean="0"/>
              <a:t>)</a:t>
            </a:r>
          </a:p>
          <a:p>
            <a:r>
              <a:rPr lang="en-US" dirty="0" smtClean="0"/>
              <a:t>Before Industrial Revolution, CO2 was about 280 ppm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2/3 of doubling = 450 ppm</a:t>
            </a:r>
          </a:p>
          <a:p>
            <a:r>
              <a:rPr lang="en-US" dirty="0" smtClean="0"/>
              <a:t>Current CO2 is 405 ppm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 have just 45 ppm to go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016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6000" dirty="0" smtClean="0"/>
              <a:t>Units of Measure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41910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What’s a </a:t>
            </a:r>
            <a:r>
              <a:rPr lang="en-US" sz="3600" dirty="0" err="1" smtClean="0">
                <a:solidFill>
                  <a:srgbClr val="FF0000"/>
                </a:solidFill>
              </a:rPr>
              <a:t>gigaton</a:t>
            </a:r>
            <a:r>
              <a:rPr lang="en-US" sz="3600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gigaton</a:t>
            </a:r>
            <a:r>
              <a:rPr lang="en-US" dirty="0" smtClean="0"/>
              <a:t> is a billion (metric) tons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Precisely equal to the mass of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 cubic km of water</a:t>
            </a:r>
          </a:p>
          <a:p>
            <a:r>
              <a:rPr lang="en-US" dirty="0" smtClean="0"/>
              <a:t>1 </a:t>
            </a:r>
            <a:r>
              <a:rPr lang="en-US" dirty="0" err="1" smtClean="0"/>
              <a:t>Gt</a:t>
            </a:r>
            <a:r>
              <a:rPr lang="en-US" dirty="0" smtClean="0"/>
              <a:t> of carbon </a:t>
            </a:r>
            <a:br>
              <a:rPr lang="en-US" dirty="0" smtClean="0"/>
            </a:br>
            <a:r>
              <a:rPr lang="en-US" dirty="0" smtClean="0"/>
              <a:t>= 3.7 </a:t>
            </a:r>
            <a:r>
              <a:rPr lang="en-US" dirty="0" err="1" smtClean="0"/>
              <a:t>Gt</a:t>
            </a:r>
            <a:r>
              <a:rPr lang="en-US" dirty="0" smtClean="0"/>
              <a:t> of CO</a:t>
            </a:r>
            <a:r>
              <a:rPr lang="en-US" baseline="-25000" dirty="0" smtClean="0"/>
              <a:t>2</a:t>
            </a:r>
            <a:r>
              <a:rPr lang="en-US" dirty="0" smtClean="0"/>
              <a:t> (because of the weight of the oxygen)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370" t="15185" r="15741" b="15741"/>
          <a:stretch/>
        </p:blipFill>
        <p:spPr>
          <a:xfrm>
            <a:off x="4724400" y="1676400"/>
            <a:ext cx="4040439" cy="405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452412">
            <a:off x="5539711" y="1704576"/>
            <a:ext cx="808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 km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529372">
            <a:off x="5241577" y="5028360"/>
            <a:ext cx="808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 km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717480">
            <a:off x="7452449" y="5000344"/>
            <a:ext cx="808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 km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3429000"/>
            <a:ext cx="1383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H</a:t>
            </a:r>
            <a:r>
              <a:rPr lang="en-US" sz="4800" baseline="-250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2</a:t>
            </a:r>
            <a:r>
              <a:rPr lang="en-US" sz="48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O</a:t>
            </a:r>
            <a:endParaRPr lang="en-US" sz="4800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5032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Global 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Carbon Cycle</a:t>
            </a:r>
          </a:p>
        </p:txBody>
      </p:sp>
      <p:sp>
        <p:nvSpPr>
          <p:cNvPr id="271363" name="AutoShape 3"/>
          <p:cNvSpPr>
            <a:spLocks noChangeAspect="1" noChangeArrowheads="1"/>
          </p:cNvSpPr>
          <p:nvPr/>
        </p:nvSpPr>
        <p:spPr bwMode="auto">
          <a:xfrm>
            <a:off x="3514725" y="4827588"/>
            <a:ext cx="2120900" cy="1825625"/>
          </a:xfrm>
          <a:prstGeom prst="flowChartMagneticDisk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1">
              <a:solidFill>
                <a:schemeClr val="bg1"/>
              </a:solidFill>
              <a:latin typeface="Times New Roman" pitchFamily="-1" charset="0"/>
              <a:ea typeface="+mn-ea"/>
              <a:cs typeface="+mn-cs"/>
            </a:endParaRPr>
          </a:p>
        </p:txBody>
      </p:sp>
      <p:sp>
        <p:nvSpPr>
          <p:cNvPr id="36870" name="Text Box 4"/>
          <p:cNvSpPr txBox="1">
            <a:spLocks noChangeAspect="1" noChangeArrowheads="1"/>
          </p:cNvSpPr>
          <p:nvPr/>
        </p:nvSpPr>
        <p:spPr bwMode="auto">
          <a:xfrm>
            <a:off x="4054475" y="5286375"/>
            <a:ext cx="138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charset="0"/>
              </a:rPr>
              <a:t>Humans</a:t>
            </a:r>
          </a:p>
        </p:txBody>
      </p:sp>
      <p:grpSp>
        <p:nvGrpSpPr>
          <p:cNvPr id="36871" name="Group 5"/>
          <p:cNvGrpSpPr>
            <a:grpSpLocks noChangeAspect="1"/>
          </p:cNvGrpSpPr>
          <p:nvPr/>
        </p:nvGrpSpPr>
        <p:grpSpPr bwMode="auto">
          <a:xfrm>
            <a:off x="3457575" y="1136650"/>
            <a:ext cx="2352675" cy="2319338"/>
            <a:chOff x="3928" y="5040"/>
            <a:chExt cx="1792" cy="1793"/>
          </a:xfrm>
        </p:grpSpPr>
        <p:sp>
          <p:nvSpPr>
            <p:cNvPr id="271366" name="Oval 6"/>
            <p:cNvSpPr>
              <a:spLocks noChangeAspect="1" noChangeArrowheads="1"/>
            </p:cNvSpPr>
            <p:nvPr/>
          </p:nvSpPr>
          <p:spPr bwMode="auto">
            <a:xfrm>
              <a:off x="3928" y="5040"/>
              <a:ext cx="1792" cy="1793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b="1">
                <a:latin typeface="Times New Roman" pitchFamily="-1" charset="0"/>
                <a:ea typeface="+mn-ea"/>
                <a:cs typeface="+mn-cs"/>
              </a:endParaRPr>
            </a:p>
          </p:txBody>
        </p:sp>
        <p:sp>
          <p:nvSpPr>
            <p:cNvPr id="36894" name="Text Box 7"/>
            <p:cNvSpPr txBox="1">
              <a:spLocks noChangeAspect="1" noChangeArrowheads="1"/>
            </p:cNvSpPr>
            <p:nvPr/>
          </p:nvSpPr>
          <p:spPr bwMode="auto">
            <a:xfrm>
              <a:off x="4078" y="5218"/>
              <a:ext cx="1494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latin typeface="Arial" charset="0"/>
                </a:rPr>
                <a:t>Atmosphere</a:t>
              </a:r>
            </a:p>
          </p:txBody>
        </p:sp>
        <p:graphicFrame>
          <p:nvGraphicFramePr>
            <p:cNvPr id="36867" name="Object 3"/>
            <p:cNvGraphicFramePr>
              <a:graphicFrameLocks noChangeAspect="1"/>
            </p:cNvGraphicFramePr>
            <p:nvPr/>
          </p:nvGraphicFramePr>
          <p:xfrm>
            <a:off x="4176" y="5541"/>
            <a:ext cx="1234" cy="8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Image" r:id="rId4" imgW="6077744" imgH="4266768" progId="Photoshop.Image.5">
                    <p:embed/>
                  </p:oleObj>
                </mc:Choice>
                <mc:Fallback>
                  <p:oleObj name="Image" r:id="rId4" imgW="6077744" imgH="4266768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5541"/>
                          <a:ext cx="1234" cy="8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95" name="Text Box 9"/>
            <p:cNvSpPr txBox="1">
              <a:spLocks noChangeAspect="1" noChangeArrowheads="1"/>
            </p:cNvSpPr>
            <p:nvPr/>
          </p:nvSpPr>
          <p:spPr bwMode="auto">
            <a:xfrm>
              <a:off x="4253" y="6433"/>
              <a:ext cx="1151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 dirty="0" smtClean="0">
                  <a:latin typeface="Arial" charset="0"/>
                </a:rPr>
                <a:t>850+ 5/</a:t>
              </a:r>
              <a:r>
                <a:rPr lang="en-US" b="1" dirty="0" err="1">
                  <a:latin typeface="Arial" charset="0"/>
                </a:rPr>
                <a:t>yr</a:t>
              </a:r>
              <a:endParaRPr lang="en-US" b="1" dirty="0">
                <a:latin typeface="Arial" charset="0"/>
              </a:endParaRPr>
            </a:p>
          </p:txBody>
        </p:sp>
      </p:grpSp>
      <p:grpSp>
        <p:nvGrpSpPr>
          <p:cNvPr id="36872" name="Group 10"/>
          <p:cNvGrpSpPr>
            <a:grpSpLocks noChangeAspect="1"/>
          </p:cNvGrpSpPr>
          <p:nvPr/>
        </p:nvGrpSpPr>
        <p:grpSpPr bwMode="auto">
          <a:xfrm>
            <a:off x="630238" y="4206875"/>
            <a:ext cx="2355850" cy="2317750"/>
            <a:chOff x="1920" y="5616"/>
            <a:chExt cx="1920" cy="1920"/>
          </a:xfrm>
        </p:grpSpPr>
        <p:sp>
          <p:nvSpPr>
            <p:cNvPr id="271371" name="Oval 11"/>
            <p:cNvSpPr>
              <a:spLocks noChangeAspect="1" noChangeArrowheads="1"/>
            </p:cNvSpPr>
            <p:nvPr/>
          </p:nvSpPr>
          <p:spPr bwMode="auto">
            <a:xfrm>
              <a:off x="1920" y="5616"/>
              <a:ext cx="1920" cy="192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b="1">
                <a:solidFill>
                  <a:schemeClr val="bg1"/>
                </a:solidFill>
                <a:latin typeface="Times New Roman" pitchFamily="-1" charset="0"/>
                <a:ea typeface="+mn-ea"/>
                <a:cs typeface="+mn-cs"/>
              </a:endParaRPr>
            </a:p>
          </p:txBody>
        </p:sp>
        <p:sp>
          <p:nvSpPr>
            <p:cNvPr id="36891" name="Text Box 12"/>
            <p:cNvSpPr txBox="1">
              <a:spLocks noChangeAspect="1" noChangeArrowheads="1"/>
            </p:cNvSpPr>
            <p:nvPr/>
          </p:nvSpPr>
          <p:spPr bwMode="auto">
            <a:xfrm>
              <a:off x="2428" y="5807"/>
              <a:ext cx="91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solidFill>
                    <a:schemeClr val="bg1"/>
                  </a:solidFill>
                  <a:latin typeface="Arial" charset="0"/>
                </a:rPr>
                <a:t>Ocean</a:t>
              </a:r>
            </a:p>
          </p:txBody>
        </p:sp>
        <p:sp>
          <p:nvSpPr>
            <p:cNvPr id="36892" name="Text Box 13"/>
            <p:cNvSpPr txBox="1">
              <a:spLocks noChangeAspect="1" noChangeArrowheads="1"/>
            </p:cNvSpPr>
            <p:nvPr/>
          </p:nvSpPr>
          <p:spPr bwMode="auto">
            <a:xfrm>
              <a:off x="2432" y="7105"/>
              <a:ext cx="91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solidFill>
                    <a:schemeClr val="bg1"/>
                  </a:solidFill>
                  <a:latin typeface="Arial" charset="0"/>
                </a:rPr>
                <a:t>38,000</a:t>
              </a:r>
            </a:p>
          </p:txBody>
        </p:sp>
        <p:graphicFrame>
          <p:nvGraphicFramePr>
            <p:cNvPr id="36866" name="Object 2"/>
            <p:cNvGraphicFramePr>
              <a:graphicFrameLocks noChangeAspect="1"/>
            </p:cNvGraphicFramePr>
            <p:nvPr/>
          </p:nvGraphicFramePr>
          <p:xfrm>
            <a:off x="2208" y="6096"/>
            <a:ext cx="1303" cy="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Image" r:id="rId6" imgW="12974232" imgH="9263678" progId="Photoshop.Image.5">
                    <p:embed/>
                  </p:oleObj>
                </mc:Choice>
                <mc:Fallback>
                  <p:oleObj name="Image" r:id="rId6" imgW="12974232" imgH="9263678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6096"/>
                          <a:ext cx="1303" cy="9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1375" name="Oval 15"/>
          <p:cNvSpPr>
            <a:spLocks noChangeAspect="1" noChangeArrowheads="1"/>
          </p:cNvSpPr>
          <p:nvPr/>
        </p:nvSpPr>
        <p:spPr bwMode="auto">
          <a:xfrm>
            <a:off x="6281738" y="4206875"/>
            <a:ext cx="2355850" cy="231775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1">
              <a:solidFill>
                <a:srgbClr val="FF0000"/>
              </a:solidFill>
              <a:latin typeface="Times New Roman" pitchFamily="-1" charset="0"/>
              <a:ea typeface="+mn-ea"/>
              <a:cs typeface="+mn-cs"/>
            </a:endParaRPr>
          </a:p>
        </p:txBody>
      </p:sp>
      <p:sp>
        <p:nvSpPr>
          <p:cNvPr id="36874" name="Text Box 16"/>
          <p:cNvSpPr txBox="1">
            <a:spLocks noChangeAspect="1" noChangeArrowheads="1"/>
          </p:cNvSpPr>
          <p:nvPr/>
        </p:nvSpPr>
        <p:spPr bwMode="auto">
          <a:xfrm>
            <a:off x="7081838" y="4337050"/>
            <a:ext cx="79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chemeClr val="bg1"/>
                </a:solidFill>
                <a:latin typeface="Arial" charset="0"/>
              </a:rPr>
              <a:t>Land</a:t>
            </a:r>
          </a:p>
        </p:txBody>
      </p:sp>
      <p:sp>
        <p:nvSpPr>
          <p:cNvPr id="36875" name="Text Box 17"/>
          <p:cNvSpPr txBox="1">
            <a:spLocks noChangeAspect="1" noChangeArrowheads="1"/>
          </p:cNvSpPr>
          <p:nvPr/>
        </p:nvSpPr>
        <p:spPr bwMode="auto">
          <a:xfrm>
            <a:off x="7034213" y="6100763"/>
            <a:ext cx="86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charset="0"/>
              </a:rPr>
              <a:t>2000</a:t>
            </a:r>
          </a:p>
        </p:txBody>
      </p:sp>
      <p:sp>
        <p:nvSpPr>
          <p:cNvPr id="271378" name="Line 18"/>
          <p:cNvSpPr>
            <a:spLocks noChangeAspect="1" noChangeShapeType="1"/>
          </p:cNvSpPr>
          <p:nvPr/>
        </p:nvSpPr>
        <p:spPr bwMode="auto">
          <a:xfrm flipH="1">
            <a:off x="2513013" y="3165475"/>
            <a:ext cx="1296987" cy="1274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71379" name="Line 19"/>
          <p:cNvSpPr>
            <a:spLocks noChangeAspect="1" noChangeShapeType="1"/>
          </p:cNvSpPr>
          <p:nvPr/>
        </p:nvSpPr>
        <p:spPr bwMode="auto">
          <a:xfrm flipV="1">
            <a:off x="4575175" y="3455988"/>
            <a:ext cx="0" cy="16779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71380" name="Line 20"/>
          <p:cNvSpPr>
            <a:spLocks noChangeAspect="1" noChangeShapeType="1"/>
          </p:cNvSpPr>
          <p:nvPr/>
        </p:nvSpPr>
        <p:spPr bwMode="auto">
          <a:xfrm flipH="1" flipV="1">
            <a:off x="5753100" y="2584450"/>
            <a:ext cx="1411288" cy="1622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6879" name="Text Box 21"/>
          <p:cNvSpPr txBox="1">
            <a:spLocks noChangeAspect="1" noChangeArrowheads="1"/>
          </p:cNvSpPr>
          <p:nvPr/>
        </p:nvSpPr>
        <p:spPr bwMode="auto">
          <a:xfrm>
            <a:off x="2843213" y="3736975"/>
            <a:ext cx="8270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Arial" charset="0"/>
              </a:rPr>
              <a:t>~90</a:t>
            </a:r>
          </a:p>
        </p:txBody>
      </p:sp>
      <p:sp>
        <p:nvSpPr>
          <p:cNvPr id="36880" name="Text Box 22"/>
          <p:cNvSpPr txBox="1">
            <a:spLocks noChangeAspect="1" noChangeArrowheads="1"/>
          </p:cNvSpPr>
          <p:nvPr/>
        </p:nvSpPr>
        <p:spPr bwMode="auto">
          <a:xfrm>
            <a:off x="5773738" y="2997200"/>
            <a:ext cx="977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Arial" charset="0"/>
              </a:rPr>
              <a:t>~120</a:t>
            </a:r>
          </a:p>
        </p:txBody>
      </p:sp>
      <p:sp>
        <p:nvSpPr>
          <p:cNvPr id="271383" name="Line 23"/>
          <p:cNvSpPr>
            <a:spLocks noChangeAspect="1" noChangeShapeType="1"/>
          </p:cNvSpPr>
          <p:nvPr/>
        </p:nvSpPr>
        <p:spPr bwMode="auto">
          <a:xfrm>
            <a:off x="5575300" y="3048000"/>
            <a:ext cx="1179513" cy="1392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6882" name="Text Box 24"/>
          <p:cNvSpPr txBox="1">
            <a:spLocks noChangeAspect="1" noChangeArrowheads="1"/>
          </p:cNvSpPr>
          <p:nvPr/>
        </p:nvSpPr>
        <p:spPr bwMode="auto">
          <a:xfrm>
            <a:off x="5548313" y="3663950"/>
            <a:ext cx="977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Arial" charset="0"/>
              </a:rPr>
              <a:t>~120</a:t>
            </a:r>
          </a:p>
        </p:txBody>
      </p:sp>
      <p:sp>
        <p:nvSpPr>
          <p:cNvPr id="36883" name="Text Box 25"/>
          <p:cNvSpPr txBox="1">
            <a:spLocks noChangeAspect="1" noChangeArrowheads="1"/>
          </p:cNvSpPr>
          <p:nvPr/>
        </p:nvSpPr>
        <p:spPr bwMode="auto">
          <a:xfrm>
            <a:off x="3810000" y="4146550"/>
            <a:ext cx="17526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latin typeface="Arial" charset="0"/>
              </a:rPr>
              <a:t>10 </a:t>
            </a:r>
            <a:r>
              <a:rPr lang="en-US" b="1" dirty="0" err="1">
                <a:latin typeface="Arial" charset="0"/>
              </a:rPr>
              <a:t>GtC</a:t>
            </a:r>
            <a:r>
              <a:rPr lang="en-US" b="1" dirty="0">
                <a:latin typeface="Arial" charset="0"/>
              </a:rPr>
              <a:t>/</a:t>
            </a:r>
            <a:r>
              <a:rPr lang="en-US" b="1" dirty="0" err="1">
                <a:latin typeface="Arial" charset="0"/>
              </a:rPr>
              <a:t>yr</a:t>
            </a:r>
            <a:endParaRPr lang="en-US" b="1" dirty="0">
              <a:latin typeface="Arial" charset="0"/>
            </a:endParaRPr>
          </a:p>
        </p:txBody>
      </p:sp>
      <p:sp>
        <p:nvSpPr>
          <p:cNvPr id="271386" name="Line 26"/>
          <p:cNvSpPr>
            <a:spLocks noChangeAspect="1" noChangeShapeType="1"/>
          </p:cNvSpPr>
          <p:nvPr/>
        </p:nvSpPr>
        <p:spPr bwMode="auto">
          <a:xfrm flipV="1">
            <a:off x="2017713" y="2781300"/>
            <a:ext cx="1530350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6885" name="Text Box 27"/>
          <p:cNvSpPr txBox="1">
            <a:spLocks noChangeAspect="1" noChangeArrowheads="1"/>
          </p:cNvSpPr>
          <p:nvPr/>
        </p:nvSpPr>
        <p:spPr bwMode="auto">
          <a:xfrm>
            <a:off x="2543175" y="3144838"/>
            <a:ext cx="838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Arial" charset="0"/>
              </a:rPr>
              <a:t>~90</a:t>
            </a:r>
          </a:p>
        </p:txBody>
      </p:sp>
      <p:pic>
        <p:nvPicPr>
          <p:cNvPr id="36886" name="Picture 28" descr="tropic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4754563"/>
            <a:ext cx="17430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29" descr="smo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5686425"/>
            <a:ext cx="1270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8" name="Text Box 30"/>
          <p:cNvSpPr txBox="1">
            <a:spLocks noChangeArrowheads="1"/>
          </p:cNvSpPr>
          <p:nvPr/>
        </p:nvSpPr>
        <p:spPr bwMode="auto">
          <a:xfrm>
            <a:off x="176213" y="1473200"/>
            <a:ext cx="22987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  <a:latin typeface="Arial Rounded MT Bold"/>
                <a:cs typeface="Arial Rounded MT Bold"/>
              </a:rPr>
              <a:t>About half the CO</a:t>
            </a:r>
            <a:r>
              <a:rPr lang="en-US" b="1" i="1" baseline="-25000">
                <a:solidFill>
                  <a:srgbClr val="FF0000"/>
                </a:solidFill>
                <a:latin typeface="Arial Rounded MT Bold"/>
                <a:cs typeface="Arial Rounded MT Bold"/>
              </a:rPr>
              <a:t>2</a:t>
            </a:r>
            <a:r>
              <a:rPr lang="en-US" b="1" i="1">
                <a:solidFill>
                  <a:srgbClr val="FF0000"/>
                </a:solidFill>
                <a:latin typeface="Arial Rounded MT Bold"/>
                <a:cs typeface="Arial Rounded MT Bold"/>
              </a:rPr>
              <a:t> released by humans is absorbed by oceans and land</a:t>
            </a:r>
          </a:p>
        </p:txBody>
      </p:sp>
      <p:sp>
        <p:nvSpPr>
          <p:cNvPr id="36889" name="Text Box 31"/>
          <p:cNvSpPr txBox="1">
            <a:spLocks noChangeArrowheads="1"/>
          </p:cNvSpPr>
          <p:nvPr/>
        </p:nvSpPr>
        <p:spPr bwMode="auto">
          <a:xfrm>
            <a:off x="6994525" y="1143000"/>
            <a:ext cx="20129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“</a:t>
            </a:r>
            <a:r>
              <a:rPr lang="en-US" b="1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Missing</a:t>
            </a:r>
            <a:r>
              <a:rPr lang="ja-JP" altLang="en-US" b="1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”</a:t>
            </a:r>
            <a:r>
              <a:rPr lang="en-US" b="1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 carbon is hard to find among large natural fluxes</a:t>
            </a:r>
          </a:p>
        </p:txBody>
      </p:sp>
    </p:spTree>
    <p:extLst>
      <p:ext uri="{BB962C8B-B14F-4D97-AF65-F5344CB8AC3E}">
        <p14:creationId xmlns:p14="http://schemas.microsoft.com/office/powerpoint/2010/main" val="209159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</a:t>
            </a:r>
            <a:r>
              <a:rPr lang="en-US" dirty="0" err="1" smtClean="0"/>
              <a:t>Gigaton</a:t>
            </a:r>
            <a:r>
              <a:rPr lang="en-US" dirty="0" smtClean="0"/>
              <a:t> of carbon raises CO2 by about 0.5 ppm</a:t>
            </a:r>
          </a:p>
          <a:p>
            <a:r>
              <a:rPr lang="en-US" dirty="0" smtClean="0"/>
              <a:t>Paris carbon limit is 45 ppm = 90 </a:t>
            </a:r>
            <a:r>
              <a:rPr lang="en-US" dirty="0" err="1" smtClean="0"/>
              <a:t>GtC</a:t>
            </a:r>
            <a:endParaRPr lang="en-US" dirty="0" smtClean="0"/>
          </a:p>
          <a:p>
            <a:r>
              <a:rPr lang="en-US" dirty="0" smtClean="0"/>
              <a:t>Half the carbon goes into land and oceans. If that keeps up, we can </a:t>
            </a:r>
            <a:r>
              <a:rPr lang="en-US" dirty="0" smtClean="0">
                <a:solidFill>
                  <a:srgbClr val="FF0000"/>
                </a:solidFill>
              </a:rPr>
              <a:t>burn 180 </a:t>
            </a:r>
            <a:r>
              <a:rPr lang="en-US" dirty="0" err="1" smtClean="0">
                <a:solidFill>
                  <a:srgbClr val="FF0000"/>
                </a:solidFill>
              </a:rPr>
              <a:t>GtC</a:t>
            </a:r>
            <a:r>
              <a:rPr lang="en-US" dirty="0" smtClean="0">
                <a:solidFill>
                  <a:srgbClr val="FF0000"/>
                </a:solidFill>
              </a:rPr>
              <a:t> of fossil fuel before hitting limit</a:t>
            </a:r>
          </a:p>
          <a:p>
            <a:r>
              <a:rPr lang="en-US" dirty="0"/>
              <a:t>Global fossil fuel combustion is 10 </a:t>
            </a:r>
            <a:r>
              <a:rPr lang="en-US" dirty="0" err="1" smtClean="0"/>
              <a:t>GtC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So </a:t>
            </a:r>
            <a:r>
              <a:rPr lang="en-US" dirty="0" smtClean="0">
                <a:solidFill>
                  <a:srgbClr val="FF0000"/>
                </a:solidFill>
              </a:rPr>
              <a:t>at current rate, we will hit the limit in 18 years (2035)</a:t>
            </a:r>
          </a:p>
          <a:p>
            <a:r>
              <a:rPr lang="en-US" dirty="0" smtClean="0"/>
              <a:t>Sooner if emissions increase, later if they decrease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049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/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678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erson-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50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88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6600" dirty="0" smtClean="0">
                <a:solidFill>
                  <a:srgbClr val="FFFF00"/>
                </a:solidFill>
              </a:rPr>
              <a:t>All Things Must Pass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257800"/>
            <a:ext cx="8763000" cy="1600200"/>
          </a:xfrm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en-US" dirty="0" smtClean="0"/>
              <a:t>Plants die. </a:t>
            </a:r>
          </a:p>
          <a:p>
            <a:r>
              <a:rPr lang="en-US" dirty="0" smtClean="0"/>
              <a:t>Eventually ~ everything is eaten by microbes, which </a:t>
            </a:r>
            <a:r>
              <a:rPr lang="en-US" dirty="0" smtClean="0">
                <a:solidFill>
                  <a:srgbClr val="FF0000"/>
                </a:solidFill>
              </a:rPr>
              <a:t>respire 100% of the carbon back to CO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7645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>
            <a:spLocks noChangeArrowheads="1"/>
          </p:cNvSpPr>
          <p:nvPr/>
        </p:nvSpPr>
        <p:spPr bwMode="auto">
          <a:xfrm>
            <a:off x="241300" y="2028825"/>
            <a:ext cx="32861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tIns="274320" rIns="274320" bIns="457200">
            <a:spAutoFit/>
          </a:bodyPr>
          <a:lstStyle>
            <a:lvl1pPr marL="171450" indent="-171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Arial" charset="0"/>
              </a:rPr>
              <a:t>Implement CCS at </a:t>
            </a:r>
          </a:p>
          <a:p>
            <a:pPr eaLnBrk="1" hangingPunct="1"/>
            <a:endParaRPr lang="en-US" sz="1400" b="1"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charset="0"/>
              </a:rPr>
              <a:t>800 GW coal electric plants </a:t>
            </a:r>
            <a:r>
              <a:rPr lang="en-US" sz="1400" b="1">
                <a:solidFill>
                  <a:schemeClr val="hlink"/>
                </a:solidFill>
                <a:latin typeface="Arial" charset="0"/>
              </a:rPr>
              <a:t>or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charset="0"/>
              </a:rPr>
              <a:t>1600 GW natural gas electric plants </a:t>
            </a:r>
            <a:r>
              <a:rPr lang="en-US" sz="1400" b="1">
                <a:solidFill>
                  <a:schemeClr val="hlink"/>
                </a:solidFill>
                <a:latin typeface="Arial" charset="0"/>
              </a:rPr>
              <a:t>or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charset="0"/>
              </a:rPr>
              <a:t>180 coal synfuels plants </a:t>
            </a:r>
            <a:r>
              <a:rPr lang="en-US" sz="1400" b="1">
                <a:solidFill>
                  <a:schemeClr val="hlink"/>
                </a:solidFill>
                <a:latin typeface="Arial" charset="0"/>
              </a:rPr>
              <a:t>or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charset="0"/>
              </a:rPr>
              <a:t>10 times today</a:t>
            </a:r>
            <a:r>
              <a:rPr lang="ja-JP" altLang="en-US" sz="1400" b="1">
                <a:latin typeface="Arial" charset="0"/>
              </a:rPr>
              <a:t>’</a:t>
            </a:r>
            <a:r>
              <a:rPr lang="en-US" altLang="ja-JP" sz="1400" b="1">
                <a:latin typeface="Arial" charset="0"/>
              </a:rPr>
              <a:t>s capacity of hydrogen plants</a:t>
            </a:r>
          </a:p>
          <a:p>
            <a:pPr eaLnBrk="1" hangingPunct="1"/>
            <a:endParaRPr lang="en-US" sz="1600" b="1">
              <a:latin typeface="Arial" charset="0"/>
            </a:endParaRPr>
          </a:p>
          <a:p>
            <a:pPr eaLnBrk="1" hangingPunct="1"/>
            <a:endParaRPr lang="en-US" sz="1600" b="1">
              <a:latin typeface="Arial" charset="0"/>
            </a:endParaRPr>
          </a:p>
        </p:txBody>
      </p:sp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5819775" y="4572000"/>
            <a:ext cx="2824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Graphic courtesy of Alberta Geological Survey </a:t>
            </a:r>
          </a:p>
        </p:txBody>
      </p:sp>
      <p:pic>
        <p:nvPicPr>
          <p:cNvPr id="38915" name="Picture 4" descr="Alberta_USGS_stor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3676650" y="1095375"/>
            <a:ext cx="4967288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404813" y="142875"/>
            <a:ext cx="43227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i="1">
                <a:latin typeface="Arial" pitchFamily="-109" charset="0"/>
                <a:ea typeface="+mn-ea"/>
                <a:cs typeface="+mn-cs"/>
              </a:rPr>
              <a:t>Carbon Capture &amp; Storage</a:t>
            </a:r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3292475" y="5160963"/>
            <a:ext cx="4419600" cy="457200"/>
          </a:xfrm>
          <a:prstGeom prst="rect">
            <a:avLst/>
          </a:prstGeom>
          <a:solidFill>
            <a:srgbClr val="E2E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accent2"/>
                </a:solidFill>
                <a:latin typeface="Arial" charset="0"/>
              </a:rPr>
              <a:t>There are currently three storage projects that each inject 1 million tons of CO</a:t>
            </a:r>
            <a:r>
              <a:rPr lang="en-US" sz="1200" b="1" baseline="-2500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en-US" sz="1200" b="1">
                <a:solidFill>
                  <a:schemeClr val="accent2"/>
                </a:solidFill>
                <a:latin typeface="Arial" charset="0"/>
              </a:rPr>
              <a:t> per year – by 2055 need 3500.</a:t>
            </a:r>
          </a:p>
        </p:txBody>
      </p:sp>
      <p:sp>
        <p:nvSpPr>
          <p:cNvPr id="38918" name="Oval 7"/>
          <p:cNvSpPr>
            <a:spLocks noChangeArrowheads="1"/>
          </p:cNvSpPr>
          <p:nvPr/>
        </p:nvSpPr>
        <p:spPr bwMode="auto">
          <a:xfrm>
            <a:off x="323850" y="5343525"/>
            <a:ext cx="1876425" cy="742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508000" y="5514975"/>
            <a:ext cx="188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1"/>
                </a:solidFill>
                <a:latin typeface="Arial" charset="0"/>
              </a:rPr>
              <a:t>E, T, H / $$</a:t>
            </a:r>
          </a:p>
        </p:txBody>
      </p:sp>
      <p:pic>
        <p:nvPicPr>
          <p:cNvPr id="38920" name="Picture 9" descr="cmi-logo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309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89200"/>
            <a:ext cx="7239000" cy="3390900"/>
          </a:xfrm>
          <a:prstGeom prst="rect">
            <a:avLst/>
          </a:prstGeom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Biomass Energy + CCS (BECCS)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193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CCS-negative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5939"/>
            <a:ext cx="9144000" cy="5612061"/>
          </a:xfrm>
          <a:prstGeom prst="rect">
            <a:avLst/>
          </a:prstGeom>
        </p:spPr>
      </p:pic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BECCS Moral Hazard?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649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806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>
          <a:xfrm>
            <a:off x="379413" y="1168400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332352" y="2531350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4018811" y="3007371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4241800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327321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707494" y="3118451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/>
                <a:cs typeface="Arial Rounded MT Bold"/>
              </a:rPr>
              <a:t>Energy to Power US Buildings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7675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4372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6468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494" y="5199145"/>
            <a:ext cx="13335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2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9409" y="6550427"/>
            <a:ext cx="935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Rounded MT Bold"/>
                <a:cs typeface="Arial Rounded MT Bold"/>
              </a:rPr>
              <a:t>https://</a:t>
            </a:r>
            <a:r>
              <a:rPr lang="en-US" sz="1400" dirty="0" err="1">
                <a:latin typeface="Arial Rounded MT Bold"/>
                <a:cs typeface="Arial Rounded MT Bold"/>
              </a:rPr>
              <a:t>onclimatechangepolicydotorg.files.wordpress.com</a:t>
            </a:r>
            <a:r>
              <a:rPr lang="en-US" sz="1400" dirty="0">
                <a:latin typeface="Arial Rounded MT Bold"/>
                <a:cs typeface="Arial Rounded MT Bold"/>
              </a:rPr>
              <a:t>/2013/10/wind-and-solar-current-</a:t>
            </a:r>
            <a:r>
              <a:rPr lang="en-US" sz="1400" dirty="0" err="1">
                <a:latin typeface="Arial Rounded MT Bold"/>
                <a:cs typeface="Arial Rounded MT Bold"/>
              </a:rPr>
              <a:t>projections.jpg</a:t>
            </a:r>
            <a:endParaRPr lang="en-US" sz="1400" dirty="0" smtClean="0"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5733"/>
            <a:ext cx="9144000" cy="3714588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303213" y="0"/>
            <a:ext cx="8537575" cy="8763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 smtClean="0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 smtClean="0">
                <a:ea typeface="ＭＳ Ｐゴシック" charset="0"/>
                <a:cs typeface="ＭＳ Ｐゴシック" charset="0"/>
              </a:rPr>
              <a:t> Reality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5900" y="1130300"/>
            <a:ext cx="8624888" cy="533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IEA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predictions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of future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deployment of </a:t>
            </a:r>
            <a:br>
              <a:rPr lang="en-US" dirty="0" smtClean="0"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a typeface="ＭＳ Ｐゴシック" charset="0"/>
                <a:cs typeface="ＭＳ Ｐゴシック" charset="0"/>
              </a:rPr>
              <a:t>PV and wind are almost flat, year after year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Year after year, they’re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RIDICULOUSLY wrong!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3967" y="2630885"/>
            <a:ext cx="17950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latin typeface="Arial Rounded MT Bold"/>
                <a:cs typeface="Arial Rounded MT Bold"/>
              </a:rPr>
              <a:t>SOLAR</a:t>
            </a:r>
            <a:endParaRPr lang="en-US" sz="3600" dirty="0">
              <a:solidFill>
                <a:schemeClr val="accent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2842" y="2549606"/>
            <a:ext cx="145469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latin typeface="Arial Rounded MT Bold"/>
                <a:cs typeface="Arial Rounded MT Bold"/>
              </a:rPr>
              <a:t>WIND</a:t>
            </a:r>
            <a:endParaRPr lang="en-US" sz="3600" dirty="0">
              <a:solidFill>
                <a:schemeClr val="accent2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549090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0" y="1473199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00" y="177800"/>
            <a:ext cx="7086600" cy="1765300"/>
          </a:xfrm>
        </p:spPr>
        <p:txBody>
          <a:bodyPr/>
          <a:lstStyle/>
          <a:p>
            <a:r>
              <a:rPr lang="en-US" dirty="0" smtClean="0"/>
              <a:t>Price of Solar </a:t>
            </a:r>
            <a:br>
              <a:rPr lang="en-US" dirty="0" smtClean="0"/>
            </a:br>
            <a:r>
              <a:rPr lang="en-US" dirty="0" smtClean="0"/>
              <a:t>PV Cells (</a:t>
            </a:r>
            <a:r>
              <a:rPr lang="en-US" sz="4800" dirty="0" smtClean="0"/>
              <a:t>$/watt</a:t>
            </a:r>
            <a:r>
              <a:rPr lang="en-US" dirty="0" smtClean="0"/>
              <a:t>)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2362200"/>
            <a:ext cx="6781800" cy="2997200"/>
          </a:xfrm>
        </p:spPr>
        <p:txBody>
          <a:bodyPr/>
          <a:lstStyle/>
          <a:p>
            <a:r>
              <a:rPr lang="en-US" dirty="0" smtClean="0"/>
              <a:t>Price has fallen by factor of 200 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Factor of 5 </a:t>
            </a:r>
            <a:r>
              <a:rPr lang="en-US" smtClean="0">
                <a:solidFill>
                  <a:srgbClr val="FF0000"/>
                </a:solidFill>
              </a:rPr>
              <a:t>since 2011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711200" y="3873498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1970s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3440" y="51434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6616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10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4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4501" y="49403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834" y="5012035"/>
            <a:ext cx="4873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32% </a:t>
            </a:r>
            <a:r>
              <a:rPr lang="en-US" sz="3200" dirty="0"/>
              <a:t>wind &amp; solar in </a:t>
            </a:r>
            <a:r>
              <a:rPr lang="en-US" sz="3200" dirty="0" smtClean="0"/>
              <a:t>2016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 rot="1501237">
            <a:off x="1993900" y="3416300"/>
            <a:ext cx="267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Germany gets less sun than Alaska!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7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-battery-co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32914" r="48334" b="10330"/>
          <a:stretch/>
        </p:blipFill>
        <p:spPr>
          <a:xfrm>
            <a:off x="-49306" y="1041400"/>
            <a:ext cx="6389550" cy="5422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8235"/>
            <a:ext cx="8839200" cy="884535"/>
          </a:xfrm>
        </p:spPr>
        <p:txBody>
          <a:bodyPr/>
          <a:lstStyle/>
          <a:p>
            <a:r>
              <a:rPr lang="en-US" dirty="0" smtClean="0"/>
              <a:t>Battery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371600"/>
            <a:ext cx="3454400" cy="1409700"/>
          </a:xfrm>
        </p:spPr>
        <p:txBody>
          <a:bodyPr/>
          <a:lstStyle/>
          <a:p>
            <a:r>
              <a:rPr lang="en-US" sz="2400" dirty="0"/>
              <a:t>In 2015, BNEF predicted $150/kWh by </a:t>
            </a:r>
            <a:r>
              <a:rPr lang="en-US" sz="2400" dirty="0" smtClean="0"/>
              <a:t>2025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14600" y="2057400"/>
            <a:ext cx="1968500" cy="3289300"/>
            <a:chOff x="2514600" y="2057400"/>
            <a:chExt cx="1968500" cy="3289300"/>
          </a:xfrm>
        </p:grpSpPr>
        <p:sp>
          <p:nvSpPr>
            <p:cNvPr id="4" name="TextBox 3"/>
            <p:cNvSpPr txBox="1"/>
            <p:nvPr/>
          </p:nvSpPr>
          <p:spPr>
            <a:xfrm>
              <a:off x="3340100" y="2057400"/>
              <a:ext cx="11430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2017 </a:t>
              </a:r>
              <a:b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Chevy </a:t>
              </a:r>
              <a:b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Bolt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2755900" y="3187700"/>
              <a:ext cx="825500" cy="18542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10"/>
            <p:cNvSpPr/>
            <p:nvPr/>
          </p:nvSpPr>
          <p:spPr bwMode="auto">
            <a:xfrm>
              <a:off x="2514600" y="5054600"/>
              <a:ext cx="292100" cy="2921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3300" y="6396335"/>
            <a:ext cx="489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Bloomberg New Energy Finance Data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27700" y="2641600"/>
            <a:ext cx="34544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400" dirty="0" smtClean="0"/>
              <a:t>Chevy Bolt reached $145 already </a:t>
            </a:r>
            <a:br>
              <a:rPr lang="en-US" sz="2400" dirty="0" smtClean="0"/>
            </a:br>
            <a:r>
              <a:rPr lang="en-US" sz="2400" dirty="0" smtClean="0"/>
              <a:t>(8 years early)!</a:t>
            </a:r>
          </a:p>
          <a:p>
            <a:r>
              <a:rPr lang="en-US" sz="2400" dirty="0" smtClean="0"/>
              <a:t>Now 7 </a:t>
            </a:r>
            <a:r>
              <a:rPr lang="en-US" sz="2400" dirty="0"/>
              <a:t>times cheaper than in 2010!</a:t>
            </a:r>
          </a:p>
          <a:p>
            <a:r>
              <a:rPr lang="en-US" sz="2400" dirty="0" smtClean="0"/>
              <a:t>Next year: Tesla “</a:t>
            </a:r>
            <a:r>
              <a:rPr lang="en-US" sz="2400" dirty="0" err="1" smtClean="0"/>
              <a:t>Gigafactory</a:t>
            </a:r>
            <a:r>
              <a:rPr lang="en-US" sz="2400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013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" y="107156"/>
            <a:ext cx="9084859" cy="310753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1" y="3161110"/>
            <a:ext cx="9098817" cy="3536156"/>
          </a:xfrm>
        </p:spPr>
        <p:txBody>
          <a:bodyPr/>
          <a:lstStyle/>
          <a:p>
            <a:pPr>
              <a:spcBef>
                <a:spcPts val="1687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Problem: </a:t>
            </a:r>
            <a:r>
              <a:rPr lang="en-US" sz="2400" dirty="0" smtClean="0"/>
              <a:t>temporal intermittency of wind and solar</a:t>
            </a:r>
          </a:p>
          <a:p>
            <a:pPr lvl="1">
              <a:spcBef>
                <a:spcPts val="1687"/>
              </a:spcBef>
            </a:pPr>
            <a:r>
              <a:rPr lang="en-US" dirty="0" smtClean="0"/>
              <a:t>Solution 1: combine intermittent wind &amp; solar with </a:t>
            </a:r>
            <a:r>
              <a:rPr lang="en-US" dirty="0" err="1" smtClean="0"/>
              <a:t>baseload</a:t>
            </a:r>
            <a:r>
              <a:rPr lang="en-US" dirty="0" smtClean="0"/>
              <a:t> capacity from nuclear, hydroelectric, and geothermal power</a:t>
            </a:r>
          </a:p>
          <a:p>
            <a:pPr lvl="1">
              <a:spcBef>
                <a:spcPts val="1687"/>
              </a:spcBef>
            </a:pPr>
            <a:r>
              <a:rPr lang="en-US" dirty="0" smtClean="0"/>
              <a:t>Solution 2: grid-scale storage</a:t>
            </a:r>
          </a:p>
          <a:p>
            <a:pPr lvl="1">
              <a:spcBef>
                <a:spcPts val="1687"/>
              </a:spcBef>
            </a:pPr>
            <a:r>
              <a:rPr lang="en-US" dirty="0" smtClean="0"/>
              <a:t>Solution 3: compensate for temporal intermittency by </a:t>
            </a:r>
            <a:r>
              <a:rPr lang="en-US" dirty="0"/>
              <a:t>spatial variations associated with large-scale weather systems</a:t>
            </a:r>
          </a:p>
        </p:txBody>
      </p:sp>
    </p:spTree>
    <p:extLst>
      <p:ext uri="{BB962C8B-B14F-4D97-AF65-F5344CB8AC3E}">
        <p14:creationId xmlns:p14="http://schemas.microsoft.com/office/powerpoint/2010/main" val="15930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b="1" i="1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10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0" y="0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76600" y="98411"/>
            <a:ext cx="58674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3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Grandparents’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1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subways, sewers, </a:t>
            </a:r>
            <a:br>
              <a:rPr lang="en-US" dirty="0" smtClean="0"/>
            </a:br>
            <a:r>
              <a:rPr lang="en-US" dirty="0" smtClean="0"/>
              <a:t>the electrical grid, defeated the Nazis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1" y="1037980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175" y="3341749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302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930" y="3792495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38049" y="1021625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1848519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1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the Interstate Highways, </a:t>
            </a:r>
            <a:br>
              <a:rPr lang="en-US" dirty="0" smtClean="0"/>
            </a:br>
            <a:r>
              <a:rPr lang="en-US" dirty="0" smtClean="0"/>
              <a:t>fought the cold war, landed on the Moon!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156001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520" y="1808018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5486400" y="2960067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38049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70300" y="0"/>
            <a:ext cx="4394200" cy="91759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rgbClr val="FFFF00"/>
                </a:solidFill>
              </a:rPr>
              <a:t>Jennifer &amp; Me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5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412" y="98410"/>
            <a:ext cx="6222588" cy="1273190"/>
          </a:xfrm>
        </p:spPr>
        <p:txBody>
          <a:bodyPr/>
          <a:lstStyle/>
          <a:p>
            <a:pPr algn="r"/>
            <a:r>
              <a:rPr lang="en-US" dirty="0" smtClean="0"/>
              <a:t>My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09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Invented the PC, Built the internet, </a:t>
            </a:r>
            <a:br>
              <a:rPr lang="en-US" dirty="0" smtClean="0"/>
            </a:br>
            <a:r>
              <a:rPr lang="en-US" dirty="0" smtClean="0"/>
              <a:t>replaced billions of land-lines with cell phones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91" y="2818574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87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17" y="3253768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8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7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4635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0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4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Kids’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2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Will replace the world’s energy system </a:t>
            </a:r>
            <a:r>
              <a:rPr lang="en-US" i="1" dirty="0" smtClean="0"/>
              <a:t>again!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82" y="1773911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130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07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832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903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75" y="1105908"/>
            <a:ext cx="4588825" cy="555384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Email me for a link to this PowerPoint:</a:t>
            </a:r>
          </a:p>
          <a:p>
            <a:pPr marL="400050" lvl="1" indent="0">
              <a:spcBef>
                <a:spcPts val="2400"/>
              </a:spcBef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Scott.Denning@gmail.com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 smtClean="0"/>
              <a:t>Email me anytime with questions or comments (remind me where we met!)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Follow me on twitter: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@</a:t>
            </a:r>
            <a:r>
              <a:rPr lang="en-US" dirty="0" err="1" smtClean="0">
                <a:solidFill>
                  <a:srgbClr val="FF0000"/>
                </a:solidFill>
              </a:rPr>
              <a:t>airScottDenning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0" y="1593596"/>
            <a:ext cx="4130040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0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mtClean="0">
                <a:latin typeface="News Gothic MT" charset="0"/>
                <a:ea typeface="ＭＳ Ｐゴシック" charset="0"/>
                <a:cs typeface="ＭＳ Ｐゴシック" charset="0"/>
              </a:rPr>
              <a:t>of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the 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 smtClean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8116</TotalTime>
  <Words>1236</Words>
  <Application>Microsoft Macintosh PowerPoint</Application>
  <PresentationFormat>On-screen Show (4:3)</PresentationFormat>
  <Paragraphs>257</Paragraphs>
  <Slides>53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New Presentation</vt:lpstr>
      <vt:lpstr>Image</vt:lpstr>
      <vt:lpstr>Climate Change: Simple, Serious, Solvable 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 Simple 2. Serious 3. Solvable</vt:lpstr>
      <vt:lpstr>How much warmer?</vt:lpstr>
      <vt:lpstr>Where is it 10o F Warmer</vt:lpstr>
      <vt:lpstr>Zones Marching Up</vt:lpstr>
      <vt:lpstr>Warming Promotes Wildfire</vt:lpstr>
      <vt:lpstr>The Long Tail</vt:lpstr>
      <vt:lpstr>Cause and Effect</vt:lpstr>
      <vt:lpstr>Learning from the Past</vt:lpstr>
      <vt:lpstr>PowerPoint Presentation</vt:lpstr>
      <vt:lpstr>Bigger than  Deglaciation</vt:lpstr>
      <vt:lpstr>Climate and Sea Level</vt:lpstr>
      <vt:lpstr>Climate and Sea Level</vt:lpstr>
      <vt:lpstr>Climate and Sea Level</vt:lpstr>
      <vt:lpstr>Strongest Heating in  200 Million Years!</vt:lpstr>
      <vt:lpstr>Paris Accord (COP21)</vt:lpstr>
      <vt:lpstr>Arithmetic</vt:lpstr>
      <vt:lpstr>Units of Measure</vt:lpstr>
      <vt:lpstr>Global Carbon Cycle</vt:lpstr>
      <vt:lpstr>Carbon Arithmetic</vt:lpstr>
      <vt:lpstr>PowerPoint Presentation</vt:lpstr>
      <vt:lpstr>All Things Must Pass</vt:lpstr>
      <vt:lpstr>PowerPoint Presentation</vt:lpstr>
      <vt:lpstr>PowerPoint Presentation</vt:lpstr>
      <vt:lpstr>PowerPoint Presentation</vt:lpstr>
      <vt:lpstr> Simple 2. Serious 3. Solvable</vt:lpstr>
      <vt:lpstr>PowerPoint Presentation</vt:lpstr>
      <vt:lpstr>PowerPoint Presentation</vt:lpstr>
      <vt:lpstr>Price of Solar  PV Cells ($/watt) </vt:lpstr>
      <vt:lpstr>Solar Resources</vt:lpstr>
      <vt:lpstr>Battery Storage</vt:lpstr>
      <vt:lpstr>PowerPoint Presentation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  <vt:lpstr>For More Info …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Scott Denning</cp:lastModifiedBy>
  <cp:revision>157</cp:revision>
  <cp:lastPrinted>2014-03-25T16:50:33Z</cp:lastPrinted>
  <dcterms:created xsi:type="dcterms:W3CDTF">2011-10-17T13:51:32Z</dcterms:created>
  <dcterms:modified xsi:type="dcterms:W3CDTF">2017-11-11T01:38:43Z</dcterms:modified>
</cp:coreProperties>
</file>