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421" r:id="rId2"/>
    <p:sldId id="446" r:id="rId3"/>
    <p:sldId id="379" r:id="rId4"/>
    <p:sldId id="449" r:id="rId5"/>
    <p:sldId id="377" r:id="rId6"/>
    <p:sldId id="378" r:id="rId7"/>
    <p:sldId id="324" r:id="rId8"/>
    <p:sldId id="325" r:id="rId9"/>
    <p:sldId id="408" r:id="rId10"/>
    <p:sldId id="478" r:id="rId11"/>
    <p:sldId id="479" r:id="rId12"/>
    <p:sldId id="480" r:id="rId13"/>
    <p:sldId id="465" r:id="rId14"/>
    <p:sldId id="450" r:id="rId15"/>
    <p:sldId id="458" r:id="rId16"/>
    <p:sldId id="466" r:id="rId17"/>
    <p:sldId id="467" r:id="rId18"/>
    <p:sldId id="468" r:id="rId19"/>
    <p:sldId id="469" r:id="rId20"/>
    <p:sldId id="470" r:id="rId21"/>
    <p:sldId id="471" r:id="rId22"/>
    <p:sldId id="472" r:id="rId23"/>
    <p:sldId id="473" r:id="rId24"/>
    <p:sldId id="474" r:id="rId25"/>
    <p:sldId id="475" r:id="rId26"/>
    <p:sldId id="447" r:id="rId27"/>
    <p:sldId id="329" r:id="rId28"/>
    <p:sldId id="319" r:id="rId29"/>
    <p:sldId id="439" r:id="rId30"/>
    <p:sldId id="389" r:id="rId31"/>
    <p:sldId id="481" r:id="rId32"/>
    <p:sldId id="460" r:id="rId33"/>
    <p:sldId id="482" r:id="rId34"/>
    <p:sldId id="459" r:id="rId35"/>
    <p:sldId id="454" r:id="rId36"/>
    <p:sldId id="476" r:id="rId37"/>
    <p:sldId id="477" r:id="rId38"/>
    <p:sldId id="448" r:id="rId39"/>
    <p:sldId id="430" r:id="rId40"/>
    <p:sldId id="431" r:id="rId41"/>
    <p:sldId id="432" r:id="rId42"/>
    <p:sldId id="433" r:id="rId43"/>
    <p:sldId id="434" r:id="rId44"/>
    <p:sldId id="456" r:id="rId45"/>
    <p:sldId id="483" r:id="rId46"/>
    <p:sldId id="484" r:id="rId47"/>
    <p:sldId id="457" r:id="rId48"/>
    <p:sldId id="367" r:id="rId49"/>
    <p:sldId id="453" r:id="rId50"/>
    <p:sldId id="461" r:id="rId51"/>
  </p:sldIdLst>
  <p:sldSz cx="9144000" cy="6858000" type="screen4x3"/>
  <p:notesSz cx="9601200" cy="7315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333CC"/>
    <a:srgbClr val="1726FF"/>
    <a:srgbClr val="941C00"/>
    <a:srgbClr val="4F2F0B"/>
    <a:srgbClr val="0F0F40"/>
    <a:srgbClr val="12FF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1144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33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handoutMaster" Target="handoutMasters/handout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ATS 150: Intro to Climate Change	Spring 2010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Fossil Fuel and Energy Economics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50075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Scott Denning		CSU	CMMAP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fld id="{494800DF-B749-9345-ABF5-888F287D72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315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71800" y="549275"/>
            <a:ext cx="36576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79525" y="3475038"/>
            <a:ext cx="7042150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379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50075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fld id="{7232B1AF-E09B-E248-9F7F-350B0D318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092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00755D-030E-1F4D-B02B-C3C323350218}" type="slidenum">
              <a:rPr lang="en-US" sz="1300"/>
              <a:pPr/>
              <a:t>6</a:t>
            </a:fld>
            <a:endParaRPr lang="en-US" sz="13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DBF8B43-4440-4541-A027-B221B13EDDFE}" type="datetime1">
              <a:rPr lang="en-US" sz="1300"/>
              <a:pPr/>
              <a:t>2/16/15</a:t>
            </a:fld>
            <a:endParaRPr lang="en-US" sz="1300"/>
          </a:p>
        </p:txBody>
      </p:sp>
      <p:sp>
        <p:nvSpPr>
          <p:cNvPr id="5325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05705C0-5145-D74D-91C4-44566AFA1163}" type="slidenum">
              <a:rPr lang="en-US" sz="1300"/>
              <a:pPr/>
              <a:t>41</a:t>
            </a:fld>
            <a:endParaRPr lang="en-US" sz="1300"/>
          </a:p>
        </p:txBody>
      </p:sp>
      <p:sp>
        <p:nvSpPr>
          <p:cNvPr id="53253" name="Rectangle 7"/>
          <p:cNvSpPr txBox="1">
            <a:spLocks noGrp="1" noChangeArrowheads="1"/>
          </p:cNvSpPr>
          <p:nvPr/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345" tIns="48173" rIns="96345" bIns="48173" anchor="b"/>
          <a:lstStyle>
            <a:lvl1pPr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4823866D-7708-E047-AF0E-5C86B238DC33}" type="slidenum">
              <a:rPr lang="en-US" sz="1300">
                <a:latin typeface="Arial" charset="0"/>
              </a:rPr>
              <a:pPr algn="r" eaLnBrk="1" hangingPunct="1"/>
              <a:t>41</a:t>
            </a:fld>
            <a:endParaRPr lang="en-US" sz="1300">
              <a:latin typeface="Arial" charset="0"/>
            </a:endParaRPr>
          </a:p>
        </p:txBody>
      </p:sp>
      <p:sp>
        <p:nvSpPr>
          <p:cNvPr id="532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345" tIns="48173" rIns="96345" bIns="48173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74652D9-DA73-6040-93EE-E2B73AFA753B}" type="datetime1">
              <a:rPr lang="en-US" sz="1300"/>
              <a:pPr/>
              <a:t>2/16/15</a:t>
            </a:fld>
            <a:endParaRPr lang="en-US" sz="1300"/>
          </a:p>
        </p:txBody>
      </p:sp>
      <p:sp>
        <p:nvSpPr>
          <p:cNvPr id="55300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2C52915-FA35-C149-A0C9-86F0CDE73B30}" type="slidenum">
              <a:rPr lang="en-US" sz="1300"/>
              <a:pPr/>
              <a:t>42</a:t>
            </a:fld>
            <a:endParaRPr lang="en-US" sz="1300"/>
          </a:p>
        </p:txBody>
      </p:sp>
      <p:sp>
        <p:nvSpPr>
          <p:cNvPr id="553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D8247A6-52D7-C445-8ADA-6C255EA0376D}" type="datetime1">
              <a:rPr lang="en-US" sz="1300"/>
              <a:pPr/>
              <a:t>2/16/15</a:t>
            </a:fld>
            <a:endParaRPr lang="en-US" sz="1300"/>
          </a:p>
        </p:txBody>
      </p:sp>
      <p:sp>
        <p:nvSpPr>
          <p:cNvPr id="57348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F9D07F2-A79E-7D42-B3FA-20BCA9B5C139}" type="slidenum">
              <a:rPr lang="en-US" sz="1300"/>
              <a:pPr/>
              <a:t>43</a:t>
            </a:fld>
            <a:endParaRPr lang="en-US" sz="1300"/>
          </a:p>
        </p:txBody>
      </p:sp>
      <p:sp>
        <p:nvSpPr>
          <p:cNvPr id="57349" name="Rectangle 7"/>
          <p:cNvSpPr txBox="1">
            <a:spLocks noGrp="1" noChangeArrowheads="1"/>
          </p:cNvSpPr>
          <p:nvPr/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350" tIns="48175" rIns="96350" bIns="48175" anchor="b"/>
          <a:lstStyle>
            <a:lvl1pPr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39FD7903-CBA1-704C-8124-44CA5EAA02A6}" type="slidenum">
              <a:rPr lang="en-US" sz="1300">
                <a:latin typeface="Arial" charset="0"/>
              </a:rPr>
              <a:pPr algn="r" eaLnBrk="1" hangingPunct="1"/>
              <a:t>43</a:t>
            </a:fld>
            <a:endParaRPr lang="en-US" sz="1300">
              <a:latin typeface="Arial" charset="0"/>
            </a:endParaRPr>
          </a:p>
        </p:txBody>
      </p:sp>
      <p:sp>
        <p:nvSpPr>
          <p:cNvPr id="573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350" tIns="48175" rIns="96350" bIns="48175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C3C2D97-88D6-A84A-8755-C4A16D436CE0}" type="datetime1">
              <a:rPr lang="en-US" sz="1300"/>
              <a:pPr/>
              <a:t>2/16/15</a:t>
            </a:fld>
            <a:endParaRPr lang="en-US" sz="1300"/>
          </a:p>
        </p:txBody>
      </p:sp>
      <p:sp>
        <p:nvSpPr>
          <p:cNvPr id="7373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</a:p>
        </p:txBody>
      </p:sp>
      <p:sp>
        <p:nvSpPr>
          <p:cNvPr id="604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8C149E0-12E6-7E47-BE32-74CC5FEB2525}" type="slidenum">
              <a:rPr lang="en-US" sz="1300"/>
              <a:pPr/>
              <a:t>48</a:t>
            </a:fld>
            <a:endParaRPr lang="en-US" sz="1300"/>
          </a:p>
        </p:txBody>
      </p:sp>
      <p:sp>
        <p:nvSpPr>
          <p:cNvPr id="6042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Times New Roman" pitchFamily="-1" charset="0"/>
              </a:rPr>
              <a:t>AT606 Fall 2006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914B556-8B3C-EB46-A529-A2A813551CE8}" type="datetime1">
              <a:rPr lang="en-US" sz="1300"/>
              <a:pPr/>
              <a:t>2/16/15</a:t>
            </a:fld>
            <a:endParaRPr lang="en-US" sz="1300"/>
          </a:p>
        </p:txBody>
      </p:sp>
      <p:sp>
        <p:nvSpPr>
          <p:cNvPr id="29700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Times New Roman" pitchFamily="-1" charset="0"/>
              </a:rPr>
              <a:t>CSU ATS Scott Denning</a:t>
            </a:r>
          </a:p>
        </p:txBody>
      </p:sp>
      <p:sp>
        <p:nvSpPr>
          <p:cNvPr id="2765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F3AB9E5-9C99-C646-8407-77D9722B1067}" type="slidenum">
              <a:rPr lang="en-US" sz="1300"/>
              <a:pPr/>
              <a:t>9</a:t>
            </a:fld>
            <a:endParaRPr lang="en-US" sz="1300"/>
          </a:p>
        </p:txBody>
      </p:sp>
      <p:sp>
        <p:nvSpPr>
          <p:cNvPr id="276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AT606 Fall 2006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6AEFBF6-9942-AD49-BB78-E0D4130B0833}" type="datetime1">
              <a:rPr lang="en-US" sz="1200"/>
              <a:pPr/>
              <a:t>2/16/15</a:t>
            </a:fld>
            <a:endParaRPr lang="en-US" sz="1200"/>
          </a:p>
        </p:txBody>
      </p:sp>
      <p:sp>
        <p:nvSpPr>
          <p:cNvPr id="4506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CSU ATS Scott Denning</a:t>
            </a:r>
          </a:p>
        </p:txBody>
      </p:sp>
      <p:sp>
        <p:nvSpPr>
          <p:cNvPr id="450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4D1C2FC-064C-EE4D-8C6B-E1D9EEA153F8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4506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6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1F37C92-2B13-5F4F-A005-6ECFEEF31FA0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imes New Roman" pitchFamily="-1" charset="0"/>
              </a:rPr>
              <a:t>AT606 Fall 2006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5FA0A3E9-5FBD-8045-982D-91AC50BC8712}" type="datetime1">
              <a:rPr lang="en-US">
                <a:latin typeface="Times New Roman" pitchFamily="-1" charset="0"/>
              </a:rPr>
              <a:pPr>
                <a:defRPr/>
              </a:pPr>
              <a:t>2/16/15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49156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imes New Roman" pitchFamily="-1" charset="0"/>
              </a:rPr>
              <a:t>CSU ATS Scott Denning</a:t>
            </a:r>
          </a:p>
        </p:txBody>
      </p:sp>
      <p:sp>
        <p:nvSpPr>
          <p:cNvPr id="4915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F15FDF-CC56-C742-8292-F2E626D53754}" type="slidenum">
              <a:rPr lang="en-US">
                <a:latin typeface="Times New Roman" pitchFamily="-1" charset="0"/>
              </a:rPr>
              <a:pPr>
                <a:defRPr/>
              </a:pPr>
              <a:t>25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51206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1639472-F243-C543-97D4-B897B798EC63}" type="slidenum">
              <a:rPr lang="en-US" sz="1300"/>
              <a:pPr/>
              <a:t>28</a:t>
            </a:fld>
            <a:endParaRPr lang="en-US" sz="13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92CB77E-9966-D542-AE51-EA6F1998B9A1}" type="datetime1">
              <a:rPr lang="en-US" sz="1300"/>
              <a:pPr/>
              <a:t>2/16/15</a:t>
            </a:fld>
            <a:endParaRPr lang="en-US" sz="1300"/>
          </a:p>
        </p:txBody>
      </p:sp>
      <p:sp>
        <p:nvSpPr>
          <p:cNvPr id="3789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3789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CCC78EC-9292-5C4F-991B-1C9EA21147D5}" type="slidenum">
              <a:rPr lang="en-US" sz="1300"/>
              <a:pPr/>
              <a:t>29</a:t>
            </a:fld>
            <a:endParaRPr lang="en-US" sz="1300"/>
          </a:p>
        </p:txBody>
      </p:sp>
      <p:sp>
        <p:nvSpPr>
          <p:cNvPr id="3789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75FB55D-19D5-D047-B1D3-AABBE2F904BE}" type="datetime1">
              <a:rPr lang="en-US" sz="1300"/>
              <a:pPr/>
              <a:t>2/16/15</a:t>
            </a:fld>
            <a:endParaRPr lang="en-US" sz="1300"/>
          </a:p>
        </p:txBody>
      </p:sp>
      <p:sp>
        <p:nvSpPr>
          <p:cNvPr id="49156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2BCF889-25D4-4A45-A142-2278D48F8EE0}" type="slidenum">
              <a:rPr lang="en-US" sz="1300"/>
              <a:pPr/>
              <a:t>39</a:t>
            </a:fld>
            <a:endParaRPr lang="en-US" sz="1300"/>
          </a:p>
        </p:txBody>
      </p:sp>
      <p:sp>
        <p:nvSpPr>
          <p:cNvPr id="49157" name="Rectangle 7"/>
          <p:cNvSpPr txBox="1">
            <a:spLocks noGrp="1" noChangeArrowheads="1"/>
          </p:cNvSpPr>
          <p:nvPr/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345" tIns="48173" rIns="96345" bIns="48173" anchor="b"/>
          <a:lstStyle>
            <a:lvl1pPr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573621FD-3FBF-7B4F-BD91-594BB79C5094}" type="slidenum">
              <a:rPr lang="en-US" sz="1300">
                <a:latin typeface="Arial" charset="0"/>
              </a:rPr>
              <a:pPr algn="r" eaLnBrk="1" hangingPunct="1"/>
              <a:t>39</a:t>
            </a:fld>
            <a:endParaRPr lang="en-US" sz="1300">
              <a:latin typeface="Arial" charset="0"/>
            </a:endParaRPr>
          </a:p>
        </p:txBody>
      </p:sp>
      <p:sp>
        <p:nvSpPr>
          <p:cNvPr id="491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345" tIns="48173" rIns="96345" bIns="48173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D7F757C-ED3D-D048-A64C-1AC09FF7C195}" type="datetime1">
              <a:rPr lang="en-US" sz="1300"/>
              <a:pPr/>
              <a:t>2/16/15</a:t>
            </a:fld>
            <a:endParaRPr lang="en-US" sz="1300"/>
          </a:p>
        </p:txBody>
      </p:sp>
      <p:sp>
        <p:nvSpPr>
          <p:cNvPr id="51204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8D1D966-9DDA-554A-8449-C6FB2911C114}" type="slidenum">
              <a:rPr lang="en-US" sz="1300"/>
              <a:pPr/>
              <a:t>40</a:t>
            </a:fld>
            <a:endParaRPr lang="en-US" sz="1300"/>
          </a:p>
        </p:txBody>
      </p:sp>
      <p:sp>
        <p:nvSpPr>
          <p:cNvPr id="51205" name="Rectangle 7"/>
          <p:cNvSpPr txBox="1">
            <a:spLocks noGrp="1" noChangeArrowheads="1"/>
          </p:cNvSpPr>
          <p:nvPr/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345" tIns="48173" rIns="96345" bIns="48173" anchor="b"/>
          <a:lstStyle>
            <a:lvl1pPr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605501DA-F788-8D40-B1D8-60B3AAB937E5}" type="slidenum">
              <a:rPr lang="en-US" sz="1300">
                <a:latin typeface="Arial" charset="0"/>
              </a:rPr>
              <a:pPr algn="r" eaLnBrk="1" hangingPunct="1"/>
              <a:t>40</a:t>
            </a:fld>
            <a:endParaRPr lang="en-US" sz="1300">
              <a:latin typeface="Arial" charset="0"/>
            </a:endParaRPr>
          </a:p>
        </p:txBody>
      </p:sp>
      <p:sp>
        <p:nvSpPr>
          <p:cNvPr id="512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345" tIns="48173" rIns="96345" bIns="48173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F2516-CB1F-484F-9563-3225EE8C70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35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C5D62-7242-8544-8538-38B56FA2C3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675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52400"/>
            <a:ext cx="21336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2484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70436-C3E4-8A4E-B881-67F0AE2B11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28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0059F-669A-E34B-8E29-FD6BEF2BFC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89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DDE76-E217-0A47-A11D-9768923088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569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CC603-3686-A342-889C-1EBCD87EFF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34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7E0EC-4C56-C445-8DEF-39A55DC9E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69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ED9B5-4E4C-F342-8ACE-B14711F1E3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70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579EC-D6BC-1F44-8535-FC21B5377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8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DD127-FC2F-ED4F-A761-7BE2E0BA28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757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CD2BE-B65C-6F4A-AA5D-29E268366B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501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7C1FD-6AFF-AB43-AB69-E9977E5DE5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137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90AE7-9F0A-5344-BD95-8B9A7A9579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003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Master </a:t>
            </a:r>
            <a:r>
              <a:rPr lang="en-US" dirty="0"/>
              <a:t>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4E76D4A4-A570-064C-AB06-FEFFE138D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 Rounded MT Bold"/>
          <a:ea typeface="ＭＳ Ｐゴシック" charset="-128"/>
          <a:cs typeface="Arial Rounded MT Bol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har char="•"/>
        <a:defRPr sz="28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Microsoft_Excel_97_-_2004_Worksheet1.xls"/><Relationship Id="rId5" Type="http://schemas.openxmlformats.org/officeDocument/2006/relationships/image" Target="../media/image19.emf"/><Relationship Id="rId6" Type="http://schemas.openxmlformats.org/officeDocument/2006/relationships/image" Target="../media/image20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Microsoft_Excel_97_-_2004_Worksheet2.xls"/><Relationship Id="rId5" Type="http://schemas.openxmlformats.org/officeDocument/2006/relationships/image" Target="../media/image2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g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Relationship Id="rId3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 descr="CMMAP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" t="23334" r="16928" b="23334"/>
          <a:stretch>
            <a:fillRect/>
          </a:stretch>
        </p:blipFill>
        <p:spPr bwMode="auto">
          <a:xfrm>
            <a:off x="0" y="2743200"/>
            <a:ext cx="2895600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4" descr="CSU.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3175000"/>
            <a:ext cx="3405187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330200" y="6396038"/>
            <a:ext cx="8545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Email </a:t>
            </a:r>
            <a:r>
              <a:rPr lang="en-US" dirty="0" err="1">
                <a:solidFill>
                  <a:srgbClr val="FF0000"/>
                </a:solidFill>
              </a:rPr>
              <a:t>Scott.Denning@ColoState.edu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for a copy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1300"/>
            <a:ext cx="9144000" cy="3098800"/>
          </a:xfrm>
        </p:spPr>
        <p:txBody>
          <a:bodyPr/>
          <a:lstStyle/>
          <a:p>
            <a:pPr>
              <a:defRPr/>
            </a:pPr>
            <a:r>
              <a:rPr lang="en-US" sz="7200" dirty="0" smtClean="0">
                <a:latin typeface="Arial Rounded MT Bold"/>
                <a:ea typeface="ＭＳ Ｐゴシック" charset="0"/>
                <a:cs typeface="Arial Rounded MT Bold"/>
              </a:rPr>
              <a:t>Climate Change:</a:t>
            </a:r>
            <a:br>
              <a:rPr lang="en-US" sz="7200" dirty="0" smtClean="0"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sz="6000" dirty="0" smtClean="0">
                <a:latin typeface="Arial Rounded MT Bold"/>
                <a:ea typeface="ＭＳ Ｐゴシック" charset="0"/>
                <a:cs typeface="Arial Rounded MT Bold"/>
              </a:rPr>
              <a:t>Simple, Serious, Solvable</a:t>
            </a:r>
            <a: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  <a:t/>
            </a:r>
            <a:b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</a:br>
            <a:endParaRPr lang="en-US" sz="6000" dirty="0">
              <a:solidFill>
                <a:srgbClr val="FF0000"/>
              </a:solidFill>
              <a:latin typeface="Arial Rounded MT Bold"/>
              <a:ea typeface="ＭＳ Ｐゴシック" charset="0"/>
              <a:cs typeface="Arial Rounded MT Bold"/>
            </a:endParaRPr>
          </a:p>
        </p:txBody>
      </p:sp>
      <p:sp>
        <p:nvSpPr>
          <p:cNvPr id="17413" name="Content Placeholder 2"/>
          <p:cNvSpPr>
            <a:spLocks noGrp="1"/>
          </p:cNvSpPr>
          <p:nvPr>
            <p:ph idx="1"/>
          </p:nvPr>
        </p:nvSpPr>
        <p:spPr>
          <a:xfrm>
            <a:off x="711200" y="4699000"/>
            <a:ext cx="7772400" cy="17526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Scott Denning</a:t>
            </a:r>
          </a:p>
          <a:p>
            <a:pPr algn="ctr"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Director of Education, CMMAP</a:t>
            </a:r>
          </a:p>
          <a:p>
            <a:pPr algn="ctr"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Atmospheric Science, CSU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99500" y="3953970"/>
            <a:ext cx="645493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5 PM surface temperature = </a:t>
            </a:r>
            <a:r>
              <a:rPr lang="en-US" dirty="0">
                <a:solidFill>
                  <a:srgbClr val="FFFF00"/>
                </a:solidFill>
                <a:latin typeface="Arial Rounded MT Bold"/>
                <a:cs typeface="Arial Rounded MT Bold"/>
              </a:rPr>
              <a:t>15 °C </a:t>
            </a:r>
            <a:r>
              <a:rPr lang="en-US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= </a:t>
            </a:r>
            <a:r>
              <a:rPr lang="en-US" dirty="0">
                <a:solidFill>
                  <a:srgbClr val="FFFF00"/>
                </a:solidFill>
                <a:latin typeface="Arial Rounded MT Bold"/>
                <a:cs typeface="Arial Rounded MT Bold"/>
              </a:rPr>
              <a:t>60 °F </a:t>
            </a:r>
            <a:endParaRPr lang="en-US" dirty="0" smtClean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0" y="4457184"/>
            <a:ext cx="9143999" cy="2396331"/>
          </a:xfrm>
          <a:prstGeom prst="rect">
            <a:avLst/>
          </a:prstGeom>
          <a:gradFill flip="none" rotWithShape="1">
            <a:gsLst>
              <a:gs pos="0">
                <a:srgbClr val="008000"/>
              </a:gs>
              <a:gs pos="73000">
                <a:srgbClr val="3C0600"/>
              </a:gs>
            </a:gsLst>
            <a:lin ang="54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8169" t="28062" r="30560" b="24927"/>
          <a:stretch/>
        </p:blipFill>
        <p:spPr>
          <a:xfrm rot="5083101">
            <a:off x="289025" y="443323"/>
            <a:ext cx="1100695" cy="8387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714682" y="0"/>
            <a:ext cx="64293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Spring Night</a:t>
            </a:r>
            <a:b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</a:br>
            <a: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in Colorado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152247" y="2036881"/>
            <a:ext cx="1730467" cy="2929886"/>
            <a:chOff x="6445427" y="2036881"/>
            <a:chExt cx="1730467" cy="2929886"/>
          </a:xfrm>
        </p:grpSpPr>
        <p:sp>
          <p:nvSpPr>
            <p:cNvPr id="4" name="TextBox 3"/>
            <p:cNvSpPr txBox="1"/>
            <p:nvPr/>
          </p:nvSpPr>
          <p:spPr>
            <a:xfrm>
              <a:off x="6445427" y="2036881"/>
              <a:ext cx="1522672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radiation</a:t>
              </a:r>
              <a:b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</a:b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emitted</a:t>
              </a:r>
            </a:p>
            <a:p>
              <a:r>
                <a:rPr lang="en-US" dirty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b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y soil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 rot="19081611">
              <a:off x="6577180" y="3175118"/>
              <a:ext cx="1289135" cy="1588734"/>
              <a:chOff x="5546900" y="3642416"/>
              <a:chExt cx="1289135" cy="1588734"/>
            </a:xfrm>
          </p:grpSpPr>
          <p:cxnSp>
            <p:nvCxnSpPr>
              <p:cNvPr id="6" name="Curved Connector 5"/>
              <p:cNvCxnSpPr/>
              <p:nvPr/>
            </p:nvCxnSpPr>
            <p:spPr bwMode="auto">
              <a:xfrm rot="5400000" flipH="1" flipV="1">
                <a:off x="5397101" y="3792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9" name="Curved Connector 8"/>
              <p:cNvCxnSpPr/>
              <p:nvPr/>
            </p:nvCxnSpPr>
            <p:spPr bwMode="auto">
              <a:xfrm rot="5400000" flipH="1" flipV="1">
                <a:off x="5549501" y="39446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" name="Curved Connector 9"/>
              <p:cNvCxnSpPr/>
              <p:nvPr/>
            </p:nvCxnSpPr>
            <p:spPr bwMode="auto">
              <a:xfrm rot="5400000" flipH="1" flipV="1">
                <a:off x="5701901" y="40970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" name="Curved Connector 10"/>
              <p:cNvCxnSpPr/>
              <p:nvPr/>
            </p:nvCxnSpPr>
            <p:spPr bwMode="auto">
              <a:xfrm rot="5400000" flipH="1" flipV="1">
                <a:off x="5854301" y="42494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2" name="Curved Connector 11"/>
              <p:cNvCxnSpPr/>
              <p:nvPr/>
            </p:nvCxnSpPr>
            <p:spPr bwMode="auto">
              <a:xfrm rot="5400000" flipH="1" flipV="1">
                <a:off x="6006701" y="44018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" name="Curved Connector 12"/>
              <p:cNvCxnSpPr/>
              <p:nvPr/>
            </p:nvCxnSpPr>
            <p:spPr bwMode="auto">
              <a:xfrm rot="5400000" flipH="1" flipV="1">
                <a:off x="6159101" y="4554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18" name="TextBox 17"/>
            <p:cNvSpPr txBox="1"/>
            <p:nvPr/>
          </p:nvSpPr>
          <p:spPr>
            <a:xfrm>
              <a:off x="6529289" y="4505102"/>
              <a:ext cx="16466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390 W m</a:t>
              </a:r>
              <a:r>
                <a:rPr lang="en-US" baseline="30000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-2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522940" y="4457176"/>
            <a:ext cx="1521504" cy="1557615"/>
            <a:chOff x="5522940" y="4457176"/>
            <a:chExt cx="1521504" cy="1557615"/>
          </a:xfrm>
        </p:grpSpPr>
        <p:cxnSp>
          <p:nvCxnSpPr>
            <p:cNvPr id="21" name="Straight Arrow Connector 20"/>
            <p:cNvCxnSpPr/>
            <p:nvPr/>
          </p:nvCxnSpPr>
          <p:spPr bwMode="auto">
            <a:xfrm>
              <a:off x="7008503" y="4457176"/>
              <a:ext cx="35941" cy="1557615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5522940" y="4720771"/>
              <a:ext cx="142463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4 inches</a:t>
              </a:r>
            </a:p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= 10 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9691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99500" y="3953970"/>
            <a:ext cx="645493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9 PM surface temperature = </a:t>
            </a:r>
            <a:r>
              <a:rPr lang="en-US" dirty="0">
                <a:solidFill>
                  <a:srgbClr val="FFFF00"/>
                </a:solidFill>
                <a:latin typeface="Arial Rounded MT Bold"/>
                <a:cs typeface="Arial Rounded MT Bold"/>
              </a:rPr>
              <a:t>15 °C </a:t>
            </a:r>
            <a:r>
              <a:rPr lang="en-US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= </a:t>
            </a:r>
            <a:r>
              <a:rPr lang="en-US" dirty="0">
                <a:solidFill>
                  <a:srgbClr val="FFFF00"/>
                </a:solidFill>
                <a:latin typeface="Arial Rounded MT Bold"/>
                <a:cs typeface="Arial Rounded MT Bold"/>
              </a:rPr>
              <a:t>60 °F </a:t>
            </a:r>
            <a:endParaRPr lang="en-US" dirty="0" smtClean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0" y="4457184"/>
            <a:ext cx="9143999" cy="2396331"/>
          </a:xfrm>
          <a:prstGeom prst="rect">
            <a:avLst/>
          </a:prstGeom>
          <a:gradFill flip="none" rotWithShape="1">
            <a:gsLst>
              <a:gs pos="0">
                <a:srgbClr val="008000"/>
              </a:gs>
              <a:gs pos="73000">
                <a:srgbClr val="3C0600"/>
              </a:gs>
            </a:gsLst>
            <a:lin ang="54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14682" y="0"/>
            <a:ext cx="64293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Spring Night</a:t>
            </a:r>
            <a:b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</a:br>
            <a: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in Colorado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0118" y="3950584"/>
            <a:ext cx="6468437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6 AM surface temperature = -</a:t>
            </a:r>
            <a:r>
              <a:rPr lang="en-US" dirty="0">
                <a:solidFill>
                  <a:srgbClr val="3366FF"/>
                </a:solidFill>
                <a:latin typeface="Arial Rounded MT Bold"/>
                <a:cs typeface="Arial Rounded MT Bold"/>
              </a:rPr>
              <a:t>60 °C </a:t>
            </a:r>
            <a:r>
              <a:rPr lang="en-US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= -78 °F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152247" y="2036881"/>
            <a:ext cx="1730467" cy="2929886"/>
            <a:chOff x="6445427" y="2036881"/>
            <a:chExt cx="1730467" cy="2929886"/>
          </a:xfrm>
        </p:grpSpPr>
        <p:sp>
          <p:nvSpPr>
            <p:cNvPr id="4" name="TextBox 3"/>
            <p:cNvSpPr txBox="1"/>
            <p:nvPr/>
          </p:nvSpPr>
          <p:spPr>
            <a:xfrm>
              <a:off x="6445427" y="2036881"/>
              <a:ext cx="1522672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radiation</a:t>
              </a:r>
              <a:b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</a:b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emitted</a:t>
              </a:r>
            </a:p>
            <a:p>
              <a:r>
                <a:rPr lang="en-US" dirty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b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y soil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 rot="19081611">
              <a:off x="6577180" y="3175118"/>
              <a:ext cx="1289135" cy="1588734"/>
              <a:chOff x="5546900" y="3642416"/>
              <a:chExt cx="1289135" cy="1588734"/>
            </a:xfrm>
          </p:grpSpPr>
          <p:cxnSp>
            <p:nvCxnSpPr>
              <p:cNvPr id="6" name="Curved Connector 5"/>
              <p:cNvCxnSpPr/>
              <p:nvPr/>
            </p:nvCxnSpPr>
            <p:spPr bwMode="auto">
              <a:xfrm rot="5400000" flipH="1" flipV="1">
                <a:off x="5397101" y="3792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9" name="Curved Connector 8"/>
              <p:cNvCxnSpPr/>
              <p:nvPr/>
            </p:nvCxnSpPr>
            <p:spPr bwMode="auto">
              <a:xfrm rot="5400000" flipH="1" flipV="1">
                <a:off x="5549501" y="39446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" name="Curved Connector 9"/>
              <p:cNvCxnSpPr/>
              <p:nvPr/>
            </p:nvCxnSpPr>
            <p:spPr bwMode="auto">
              <a:xfrm rot="5400000" flipH="1" flipV="1">
                <a:off x="5701901" y="40970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" name="Curved Connector 10"/>
              <p:cNvCxnSpPr/>
              <p:nvPr/>
            </p:nvCxnSpPr>
            <p:spPr bwMode="auto">
              <a:xfrm rot="5400000" flipH="1" flipV="1">
                <a:off x="5854301" y="42494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2" name="Curved Connector 11"/>
              <p:cNvCxnSpPr/>
              <p:nvPr/>
            </p:nvCxnSpPr>
            <p:spPr bwMode="auto">
              <a:xfrm rot="5400000" flipH="1" flipV="1">
                <a:off x="6006701" y="44018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" name="Curved Connector 12"/>
              <p:cNvCxnSpPr/>
              <p:nvPr/>
            </p:nvCxnSpPr>
            <p:spPr bwMode="auto">
              <a:xfrm rot="5400000" flipH="1" flipV="1">
                <a:off x="6159101" y="4554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18" name="TextBox 17"/>
            <p:cNvSpPr txBox="1"/>
            <p:nvPr/>
          </p:nvSpPr>
          <p:spPr>
            <a:xfrm>
              <a:off x="6529289" y="4505102"/>
              <a:ext cx="16466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390 W m</a:t>
              </a:r>
              <a:r>
                <a:rPr lang="en-US" baseline="30000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-2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522940" y="4457176"/>
            <a:ext cx="1521504" cy="1557615"/>
            <a:chOff x="5522940" y="4457176"/>
            <a:chExt cx="1521504" cy="1557615"/>
          </a:xfrm>
        </p:grpSpPr>
        <p:cxnSp>
          <p:nvCxnSpPr>
            <p:cNvPr id="21" name="Straight Arrow Connector 20"/>
            <p:cNvCxnSpPr/>
            <p:nvPr/>
          </p:nvCxnSpPr>
          <p:spPr bwMode="auto">
            <a:xfrm>
              <a:off x="7008503" y="4457176"/>
              <a:ext cx="35941" cy="1557615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5522940" y="4720771"/>
              <a:ext cx="142463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4 inches</a:t>
              </a:r>
            </a:p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= 10 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8021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99500" y="3892326"/>
            <a:ext cx="645493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6 AM surface temperature = 5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°C 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= 40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°F </a:t>
            </a:r>
            <a:endParaRPr lang="en-US" dirty="0" smtClean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0" y="4457184"/>
            <a:ext cx="9143999" cy="2396331"/>
          </a:xfrm>
          <a:prstGeom prst="rect">
            <a:avLst/>
          </a:prstGeom>
          <a:gradFill flip="none" rotWithShape="1">
            <a:gsLst>
              <a:gs pos="0">
                <a:srgbClr val="008000"/>
              </a:gs>
              <a:gs pos="73000">
                <a:srgbClr val="3C0600"/>
              </a:gs>
            </a:gsLst>
            <a:lin ang="54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24886" y="-16844"/>
            <a:ext cx="64293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Spring Night</a:t>
            </a:r>
            <a:b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</a:br>
            <a: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in Colorado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152247" y="2036881"/>
            <a:ext cx="1730467" cy="2929886"/>
            <a:chOff x="6445427" y="2036881"/>
            <a:chExt cx="1730467" cy="2929886"/>
          </a:xfrm>
        </p:grpSpPr>
        <p:sp>
          <p:nvSpPr>
            <p:cNvPr id="4" name="TextBox 3"/>
            <p:cNvSpPr txBox="1"/>
            <p:nvPr/>
          </p:nvSpPr>
          <p:spPr>
            <a:xfrm>
              <a:off x="6445427" y="2036881"/>
              <a:ext cx="1522672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radiation</a:t>
              </a:r>
              <a:b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</a:b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emitted</a:t>
              </a:r>
            </a:p>
            <a:p>
              <a:r>
                <a:rPr lang="en-US" dirty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b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y soil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 rot="19081611">
              <a:off x="6577180" y="3175118"/>
              <a:ext cx="1289135" cy="1588734"/>
              <a:chOff x="5546900" y="3642416"/>
              <a:chExt cx="1289135" cy="1588734"/>
            </a:xfrm>
          </p:grpSpPr>
          <p:cxnSp>
            <p:nvCxnSpPr>
              <p:cNvPr id="6" name="Curved Connector 5"/>
              <p:cNvCxnSpPr/>
              <p:nvPr/>
            </p:nvCxnSpPr>
            <p:spPr bwMode="auto">
              <a:xfrm rot="5400000" flipH="1" flipV="1">
                <a:off x="5397101" y="3792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9" name="Curved Connector 8"/>
              <p:cNvCxnSpPr/>
              <p:nvPr/>
            </p:nvCxnSpPr>
            <p:spPr bwMode="auto">
              <a:xfrm rot="5400000" flipH="1" flipV="1">
                <a:off x="5549501" y="39446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" name="Curved Connector 9"/>
              <p:cNvCxnSpPr/>
              <p:nvPr/>
            </p:nvCxnSpPr>
            <p:spPr bwMode="auto">
              <a:xfrm rot="5400000" flipH="1" flipV="1">
                <a:off x="5701901" y="40970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" name="Curved Connector 10"/>
              <p:cNvCxnSpPr/>
              <p:nvPr/>
            </p:nvCxnSpPr>
            <p:spPr bwMode="auto">
              <a:xfrm rot="5400000" flipH="1" flipV="1">
                <a:off x="5854301" y="42494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2" name="Curved Connector 11"/>
              <p:cNvCxnSpPr/>
              <p:nvPr/>
            </p:nvCxnSpPr>
            <p:spPr bwMode="auto">
              <a:xfrm rot="5400000" flipH="1" flipV="1">
                <a:off x="6006701" y="44018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" name="Curved Connector 12"/>
              <p:cNvCxnSpPr/>
              <p:nvPr/>
            </p:nvCxnSpPr>
            <p:spPr bwMode="auto">
              <a:xfrm rot="5400000" flipH="1" flipV="1">
                <a:off x="6159101" y="4554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18" name="TextBox 17"/>
            <p:cNvSpPr txBox="1"/>
            <p:nvPr/>
          </p:nvSpPr>
          <p:spPr>
            <a:xfrm>
              <a:off x="6529289" y="4505102"/>
              <a:ext cx="16466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390 W m</a:t>
              </a:r>
              <a:r>
                <a:rPr lang="en-US" baseline="30000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-2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522940" y="4457176"/>
            <a:ext cx="1521504" cy="1557615"/>
            <a:chOff x="5522940" y="4457176"/>
            <a:chExt cx="1521504" cy="1557615"/>
          </a:xfrm>
        </p:grpSpPr>
        <p:cxnSp>
          <p:nvCxnSpPr>
            <p:cNvPr id="21" name="Straight Arrow Connector 20"/>
            <p:cNvCxnSpPr/>
            <p:nvPr/>
          </p:nvCxnSpPr>
          <p:spPr bwMode="auto">
            <a:xfrm>
              <a:off x="7008503" y="4457176"/>
              <a:ext cx="35941" cy="1557615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5522940" y="4720771"/>
              <a:ext cx="142463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4 inches</a:t>
              </a:r>
            </a:p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= 10 cm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28814" y="944053"/>
            <a:ext cx="1730467" cy="2732622"/>
            <a:chOff x="0" y="1227620"/>
            <a:chExt cx="1730467" cy="2732622"/>
          </a:xfrm>
        </p:grpSpPr>
        <p:sp>
          <p:nvSpPr>
            <p:cNvPr id="26" name="TextBox 25"/>
            <p:cNvSpPr txBox="1"/>
            <p:nvPr/>
          </p:nvSpPr>
          <p:spPr>
            <a:xfrm>
              <a:off x="0" y="1227620"/>
              <a:ext cx="1522672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radiation</a:t>
              </a:r>
              <a:b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</a:b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emitted</a:t>
              </a:r>
            </a:p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by air</a:t>
              </a:r>
            </a:p>
          </p:txBody>
        </p:sp>
        <p:grpSp>
          <p:nvGrpSpPr>
            <p:cNvPr id="27" name="Group 26"/>
            <p:cNvGrpSpPr/>
            <p:nvPr/>
          </p:nvGrpSpPr>
          <p:grpSpPr>
            <a:xfrm rot="8283624">
              <a:off x="131753" y="2168593"/>
              <a:ext cx="1289135" cy="1588734"/>
              <a:chOff x="5546900" y="3642416"/>
              <a:chExt cx="1289135" cy="1588734"/>
            </a:xfrm>
          </p:grpSpPr>
          <p:cxnSp>
            <p:nvCxnSpPr>
              <p:cNvPr id="29" name="Curved Connector 28"/>
              <p:cNvCxnSpPr/>
              <p:nvPr/>
            </p:nvCxnSpPr>
            <p:spPr bwMode="auto">
              <a:xfrm rot="5400000" flipH="1" flipV="1">
                <a:off x="5397101" y="3792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0" name="Curved Connector 29"/>
              <p:cNvCxnSpPr/>
              <p:nvPr/>
            </p:nvCxnSpPr>
            <p:spPr bwMode="auto">
              <a:xfrm rot="5400000" flipH="1" flipV="1">
                <a:off x="5549501" y="39446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1" name="Curved Connector 30"/>
              <p:cNvCxnSpPr/>
              <p:nvPr/>
            </p:nvCxnSpPr>
            <p:spPr bwMode="auto">
              <a:xfrm rot="5400000" flipH="1" flipV="1">
                <a:off x="5701901" y="40970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2" name="Curved Connector 31"/>
              <p:cNvCxnSpPr/>
              <p:nvPr/>
            </p:nvCxnSpPr>
            <p:spPr bwMode="auto">
              <a:xfrm rot="5400000" flipH="1" flipV="1">
                <a:off x="5854301" y="42494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3" name="Curved Connector 32"/>
              <p:cNvCxnSpPr/>
              <p:nvPr/>
            </p:nvCxnSpPr>
            <p:spPr bwMode="auto">
              <a:xfrm rot="5400000" flipH="1" flipV="1">
                <a:off x="6006701" y="44018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4" name="Curved Connector 33"/>
              <p:cNvCxnSpPr/>
              <p:nvPr/>
            </p:nvCxnSpPr>
            <p:spPr bwMode="auto">
              <a:xfrm rot="5400000" flipH="1" flipV="1">
                <a:off x="6159101" y="4554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28" name="TextBox 27"/>
            <p:cNvSpPr txBox="1"/>
            <p:nvPr/>
          </p:nvSpPr>
          <p:spPr>
            <a:xfrm>
              <a:off x="83862" y="3498577"/>
              <a:ext cx="16466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340 W m</a:t>
              </a:r>
              <a:r>
                <a:rPr lang="en-US" baseline="30000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-2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194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781"/>
            <a:ext cx="9144000" cy="3077796"/>
          </a:xfrm>
        </p:spPr>
        <p:txBody>
          <a:bodyPr/>
          <a:lstStyle/>
          <a:p>
            <a:r>
              <a:rPr lang="en-US" dirty="0" smtClean="0"/>
              <a:t>The strongest evidence for the</a:t>
            </a:r>
            <a:br>
              <a:rPr lang="en-US" dirty="0" smtClean="0"/>
            </a:br>
            <a:r>
              <a:rPr lang="en-US" dirty="0" smtClean="0"/>
              <a:t>Greenhouse Effect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93252" y="4253501"/>
            <a:ext cx="630713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is that we can </a:t>
            </a:r>
            <a:br>
              <a:rPr lang="en-US" sz="72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</a:br>
            <a:r>
              <a:rPr lang="en-US" sz="72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survive night!</a:t>
            </a:r>
          </a:p>
        </p:txBody>
      </p:sp>
    </p:spTree>
    <p:extLst>
      <p:ext uri="{BB962C8B-B14F-4D97-AF65-F5344CB8AC3E}">
        <p14:creationId xmlns:p14="http://schemas.microsoft.com/office/powerpoint/2010/main" val="2409751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600" dirty="0">
                <a:latin typeface="Arial Rounded MT Bold"/>
                <a:ea typeface="ＭＳ Ｐゴシック" charset="0"/>
                <a:cs typeface="Arial Rounded MT Bold"/>
                <a:sym typeface="Comic Sans MS" charset="0"/>
              </a:rPr>
              <a:t>Common Sense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7175" y="1152525"/>
            <a:ext cx="3806825" cy="5705475"/>
          </a:xfrm>
        </p:spPr>
        <p:txBody>
          <a:bodyPr rIns="116994"/>
          <a:lstStyle/>
          <a:p>
            <a:pPr eaLnBrk="1" hangingPunct="1">
              <a:buClr>
                <a:srgbClr val="000000"/>
              </a:buClr>
            </a:pP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Doubling CO</a:t>
            </a:r>
            <a:r>
              <a:rPr lang="en-US" baseline="-20000">
                <a:latin typeface="News Gothic MT" charset="0"/>
                <a:ea typeface="ＭＳ Ｐゴシック" charset="0"/>
                <a:cs typeface="ＭＳ Ｐゴシック" charset="0"/>
              </a:rPr>
              <a:t>2</a:t>
            </a: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 would add </a:t>
            </a:r>
            <a:r>
              <a:rPr lang="en-US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4 watts to every square meter</a:t>
            </a: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 of the surface of the Earth, </a:t>
            </a:r>
            <a:r>
              <a:rPr lang="en-US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24/7</a:t>
            </a:r>
            <a:endParaRPr lang="en-US">
              <a:latin typeface="News Gothic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Doing that would make the surface </a:t>
            </a:r>
            <a:r>
              <a:rPr lang="en-US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warmer</a:t>
            </a:r>
            <a:endParaRPr lang="en-US">
              <a:latin typeface="News Gothic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This was known before light bulbs were invented!</a:t>
            </a:r>
          </a:p>
        </p:txBody>
      </p:sp>
      <p:grpSp>
        <p:nvGrpSpPr>
          <p:cNvPr id="28675" name="Group 6"/>
          <p:cNvGrpSpPr>
            <a:grpSpLocks/>
          </p:cNvGrpSpPr>
          <p:nvPr/>
        </p:nvGrpSpPr>
        <p:grpSpPr bwMode="auto">
          <a:xfrm>
            <a:off x="152400" y="965200"/>
            <a:ext cx="5124450" cy="5359400"/>
            <a:chOff x="152400" y="830263"/>
            <a:chExt cx="5124450" cy="5359400"/>
          </a:xfrm>
        </p:grpSpPr>
        <p:grpSp>
          <p:nvGrpSpPr>
            <p:cNvPr id="28681" name="Group 3"/>
            <p:cNvGrpSpPr>
              <a:grpSpLocks/>
            </p:cNvGrpSpPr>
            <p:nvPr/>
          </p:nvGrpSpPr>
          <p:grpSpPr bwMode="auto">
            <a:xfrm>
              <a:off x="152400" y="1036638"/>
              <a:ext cx="5124450" cy="5153025"/>
              <a:chOff x="152400" y="1036638"/>
              <a:chExt cx="5124450" cy="5153025"/>
            </a:xfrm>
          </p:grpSpPr>
          <p:sp>
            <p:nvSpPr>
              <p:cNvPr id="28683" name="Rectangle 2"/>
              <p:cNvSpPr>
                <a:spLocks noChangeArrowheads="1"/>
              </p:cNvSpPr>
              <p:nvPr/>
            </p:nvSpPr>
            <p:spPr bwMode="auto">
              <a:xfrm>
                <a:off x="228600" y="1143000"/>
                <a:ext cx="4495800" cy="4876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84" name="Rectangle 4"/>
              <p:cNvSpPr>
                <a:spLocks/>
              </p:cNvSpPr>
              <p:nvPr/>
            </p:nvSpPr>
            <p:spPr bwMode="auto">
              <a:xfrm>
                <a:off x="855663" y="1708150"/>
                <a:ext cx="95885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8" bIns="0">
                <a:spAutoFit/>
              </a:bodyPr>
              <a:lstStyle/>
              <a:p>
                <a:pPr marL="39688"/>
                <a:r>
                  <a:rPr lang="en-US">
                    <a:solidFill>
                      <a:srgbClr val="FF0000"/>
                    </a:solidFill>
                    <a:cs typeface="Times New Roman" charset="0"/>
                    <a:sym typeface="Times New Roman" charset="0"/>
                  </a:rPr>
                  <a:t>4 Watts</a:t>
                </a:r>
              </a:p>
            </p:txBody>
          </p:sp>
          <p:pic>
            <p:nvPicPr>
              <p:cNvPr id="28685" name="Picture 8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1036638"/>
                <a:ext cx="5124450" cy="311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28686" name="Picture 9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4063" y="1036638"/>
                <a:ext cx="295275" cy="5153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28687" name="Rectangle 10"/>
              <p:cNvSpPr>
                <a:spLocks/>
              </p:cNvSpPr>
              <p:nvPr/>
            </p:nvSpPr>
            <p:spPr bwMode="auto">
              <a:xfrm>
                <a:off x="4465638" y="3224213"/>
                <a:ext cx="511175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8" bIns="0">
                <a:spAutoFit/>
              </a:bodyPr>
              <a:lstStyle/>
              <a:p>
                <a:pPr marL="39688"/>
                <a:r>
                  <a:rPr lang="en-US">
                    <a:solidFill>
                      <a:srgbClr val="FF0606"/>
                    </a:solidFill>
                    <a:cs typeface="Times New Roman" charset="0"/>
                    <a:sym typeface="Times New Roman" charset="0"/>
                  </a:rPr>
                  <a:t>1 m</a:t>
                </a:r>
              </a:p>
            </p:txBody>
          </p:sp>
          <p:pic>
            <p:nvPicPr>
              <p:cNvPr id="28688" name="Picture 1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5400" y="2438400"/>
                <a:ext cx="2217082" cy="22170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8682" name="Rectangle 11"/>
            <p:cNvSpPr>
              <a:spLocks/>
            </p:cNvSpPr>
            <p:nvPr/>
          </p:nvSpPr>
          <p:spPr bwMode="auto">
            <a:xfrm>
              <a:off x="2428875" y="830263"/>
              <a:ext cx="51117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spAutoFit/>
            </a:bodyPr>
            <a:lstStyle/>
            <a:p>
              <a:pPr marL="39688"/>
              <a:r>
                <a:rPr lang="en-US">
                  <a:solidFill>
                    <a:srgbClr val="FF0606"/>
                  </a:solidFill>
                  <a:cs typeface="Times New Roman" charset="0"/>
                  <a:sym typeface="Times New Roman" charset="0"/>
                </a:rPr>
                <a:t>1 m</a:t>
              </a: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0" y="990600"/>
            <a:ext cx="5334000" cy="5257800"/>
            <a:chOff x="3657600" y="0"/>
            <a:chExt cx="5334000" cy="5257800"/>
          </a:xfrm>
        </p:grpSpPr>
        <p:sp>
          <p:nvSpPr>
            <p:cNvPr id="28677" name="Rectangle 4"/>
            <p:cNvSpPr>
              <a:spLocks noChangeArrowheads="1"/>
            </p:cNvSpPr>
            <p:nvPr/>
          </p:nvSpPr>
          <p:spPr bwMode="auto">
            <a:xfrm>
              <a:off x="3657600" y="0"/>
              <a:ext cx="5334000" cy="525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678" name="Group 5"/>
            <p:cNvGrpSpPr>
              <a:grpSpLocks/>
            </p:cNvGrpSpPr>
            <p:nvPr/>
          </p:nvGrpSpPr>
          <p:grpSpPr bwMode="auto">
            <a:xfrm>
              <a:off x="4648200" y="533400"/>
              <a:ext cx="3857625" cy="4552950"/>
              <a:chOff x="0" y="0"/>
              <a:chExt cx="3456" cy="4079"/>
            </a:xfrm>
          </p:grpSpPr>
          <p:sp>
            <p:nvSpPr>
              <p:cNvPr id="28679" name="Rectangle 7"/>
              <p:cNvSpPr>
                <a:spLocks/>
              </p:cNvSpPr>
              <p:nvPr/>
            </p:nvSpPr>
            <p:spPr bwMode="auto">
              <a:xfrm>
                <a:off x="0" y="3719"/>
                <a:ext cx="3456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57799" bIns="0"/>
              <a:lstStyle/>
              <a:p>
                <a:pPr marL="39688"/>
                <a:r>
                  <a:rPr lang="en-US" b="1" i="1">
                    <a:solidFill>
                      <a:srgbClr val="2D2DB9"/>
                    </a:solidFill>
                    <a:cs typeface="Times New Roman" charset="0"/>
                    <a:sym typeface="Times New Roman" charset="0"/>
                  </a:rPr>
                  <a:t>John Tyndall, January 1863</a:t>
                </a:r>
              </a:p>
            </p:txBody>
          </p:sp>
          <p:pic>
            <p:nvPicPr>
              <p:cNvPr id="28680" name="Picture 6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2" y="0"/>
                <a:ext cx="2559" cy="36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303213" y="30163"/>
            <a:ext cx="8537575" cy="817562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  <a:cs typeface="ＭＳ Ｐゴシック" charset="0"/>
                <a:sym typeface="Comic Sans MS" charset="0"/>
              </a:rPr>
              <a:t>Common Myth #1</a:t>
            </a:r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7863" y="847725"/>
            <a:ext cx="8275637" cy="1133475"/>
          </a:xfrm>
        </p:spPr>
        <p:txBody>
          <a:bodyPr rIns="116994"/>
          <a:lstStyle/>
          <a:p>
            <a:pPr marL="573088" indent="-533400" eaLnBrk="1" hangingPunct="1">
              <a:buFontTx/>
              <a:buNone/>
            </a:pPr>
            <a:r>
              <a:rPr lang="ja-JP" altLang="en-US" dirty="0" smtClean="0">
                <a:latin typeface="News Gothic MT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dirty="0" smtClean="0">
                <a:latin typeface="News Gothic MT" charset="0"/>
                <a:ea typeface="ＭＳ Ｐゴシック" charset="0"/>
                <a:cs typeface="ＭＳ Ｐゴシック" charset="0"/>
              </a:rPr>
              <a:t>Scientists expect a warmer future because </a:t>
            </a:r>
            <a: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  <a:t>it</a:t>
            </a:r>
            <a:r>
              <a:rPr lang="ja-JP" altLang="en-US" dirty="0">
                <a:latin typeface="News Gothic MT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  <a:t>s been warming up recently</a:t>
            </a:r>
            <a:r>
              <a:rPr lang="ja-JP" altLang="en-US" dirty="0">
                <a:latin typeface="News Gothic MT" charset="0"/>
                <a:ea typeface="ＭＳ Ｐゴシック" charset="0"/>
                <a:cs typeface="ＭＳ Ｐゴシック" charset="0"/>
              </a:rPr>
              <a:t>”</a:t>
            </a: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301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5" t="28474" r="24451" b="46446"/>
          <a:stretch>
            <a:fillRect/>
          </a:stretch>
        </p:blipFill>
        <p:spPr bwMode="auto">
          <a:xfrm>
            <a:off x="990600" y="2057400"/>
            <a:ext cx="7086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81000" y="1828800"/>
            <a:ext cx="8763000" cy="4876800"/>
            <a:chOff x="228600" y="1752600"/>
            <a:chExt cx="8763000" cy="4876800"/>
          </a:xfrm>
        </p:grpSpPr>
        <p:pic>
          <p:nvPicPr>
            <p:cNvPr id="36869" name="Picture 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828800"/>
              <a:ext cx="4572000" cy="480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0" name="Rectangle 8"/>
            <p:cNvSpPr>
              <a:spLocks/>
            </p:cNvSpPr>
            <p:nvPr/>
          </p:nvSpPr>
          <p:spPr bwMode="auto">
            <a:xfrm>
              <a:off x="4953000" y="1752600"/>
              <a:ext cx="4038600" cy="434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8" bIns="0"/>
            <a:lstStyle/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	</a:t>
              </a:r>
              <a:b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</a:br>
              <a:r>
                <a:rPr lang="en-US" sz="5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WRONG!</a:t>
              </a:r>
              <a: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 </a:t>
              </a:r>
            </a:p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3600" b="1" dirty="0" smtClean="0">
                  <a:latin typeface="+mn-lt"/>
                  <a:cs typeface="Comic Sans MS" charset="0"/>
                  <a:sym typeface="Comic Sans MS" charset="0"/>
                </a:rPr>
                <a:t>It’s </a:t>
              </a:r>
              <a:r>
                <a:rPr lang="en-US" altLang="ja-JP" sz="3600" b="1" dirty="0" smtClean="0">
                  <a:latin typeface="+mn-lt"/>
                  <a:cs typeface="Comic Sans MS" charset="0"/>
                  <a:sym typeface="Comic Sans MS" charset="0"/>
                </a:rPr>
                <a:t>because </a:t>
              </a:r>
              <a:r>
                <a:rPr lang="en-US" altLang="ja-JP" sz="3600" b="1" dirty="0">
                  <a:latin typeface="+mn-lt"/>
                  <a:cs typeface="Comic Sans MS" charset="0"/>
                  <a:sym typeface="Comic Sans MS" charset="0"/>
                </a:rPr>
                <a:t>we know that when we add heat to things, they warm up</a:t>
              </a:r>
              <a:endParaRPr lang="en-US" altLang="ja-JP" sz="3600" b="1" dirty="0">
                <a:latin typeface="+mn-lt"/>
                <a:cs typeface="Comic Sans MS" charset="0"/>
                <a:sym typeface="Times New Roman" charset="0"/>
              </a:endParaRPr>
            </a:p>
            <a:p>
              <a:pPr marL="573088" indent="-533400">
                <a:spcBef>
                  <a:spcPts val="1175"/>
                </a:spcBef>
                <a:defRPr/>
              </a:pPr>
              <a:endParaRPr lang="en-US" sz="4000" dirty="0">
                <a:latin typeface="+mn-lt"/>
                <a:cs typeface="Comic Sans MS" charset="0"/>
                <a:sym typeface="Comic Sans MS" charset="0"/>
              </a:endParaRPr>
            </a:p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4000" dirty="0">
                  <a:latin typeface="+mn-lt"/>
                  <a:cs typeface="Comic Sans MS" charset="0"/>
                  <a:sym typeface="Comic Sans MS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59469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dirty="0" smtClean="0"/>
              <a:t>Cause and Effect</a:t>
            </a:r>
            <a:endParaRPr lang="en-US" sz="7200" dirty="0"/>
          </a:p>
        </p:txBody>
      </p:sp>
      <p:sp>
        <p:nvSpPr>
          <p:cNvPr id="5" name="TextBox 4"/>
          <p:cNvSpPr txBox="1"/>
          <p:nvPr/>
        </p:nvSpPr>
        <p:spPr>
          <a:xfrm>
            <a:off x="910501" y="1521653"/>
            <a:ext cx="2259027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latin typeface="Arial Rounded MT Bold"/>
                <a:cs typeface="Arial Rounded MT Bold"/>
              </a:rPr>
              <a:t>Forcing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Watts per </a:t>
            </a:r>
            <a:b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</a:b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square meter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26571" y="1554234"/>
            <a:ext cx="2892989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latin typeface="Arial Rounded MT Bold"/>
                <a:cs typeface="Arial Rounded MT Bold"/>
              </a:rPr>
              <a:t>Response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degrees </a:t>
            </a:r>
            <a:b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</a:b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Celsius or F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3342512" y="2312441"/>
            <a:ext cx="1797052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7" name="Group 16"/>
          <p:cNvGrpSpPr/>
          <p:nvPr/>
        </p:nvGrpSpPr>
        <p:grpSpPr>
          <a:xfrm>
            <a:off x="467232" y="3507278"/>
            <a:ext cx="8059779" cy="2927839"/>
            <a:chOff x="467232" y="3507278"/>
            <a:chExt cx="8059779" cy="2927839"/>
          </a:xfrm>
        </p:grpSpPr>
        <p:grpSp>
          <p:nvGrpSpPr>
            <p:cNvPr id="15" name="Group 14"/>
            <p:cNvGrpSpPr/>
            <p:nvPr/>
          </p:nvGrpSpPr>
          <p:grpSpPr>
            <a:xfrm>
              <a:off x="467232" y="3507278"/>
              <a:ext cx="8059779" cy="1822113"/>
              <a:chOff x="371390" y="4082397"/>
              <a:chExt cx="8059779" cy="1822113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371390" y="4421245"/>
                <a:ext cx="4682216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dirty="0" smtClean="0">
                    <a:latin typeface="Arial Rounded MT Bold"/>
                    <a:cs typeface="Arial Rounded MT Bold"/>
                  </a:rPr>
                  <a:t>Sensitivity = 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291968" y="4082397"/>
                <a:ext cx="313920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dirty="0" smtClean="0">
                    <a:latin typeface="Arial Rounded MT Bold"/>
                    <a:cs typeface="Arial Rounded MT Bold"/>
                  </a:rPr>
                  <a:t>Response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576148" y="5073513"/>
                <a:ext cx="2447605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dirty="0" smtClean="0">
                    <a:latin typeface="Arial Rounded MT Bold"/>
                    <a:cs typeface="Arial Rounded MT Bold"/>
                  </a:rPr>
                  <a:t>Forcing</a:t>
                </a:r>
              </a:p>
            </p:txBody>
          </p:sp>
          <p:cxnSp>
            <p:nvCxnSpPr>
              <p:cNvPr id="14" name="Straight Connector 13"/>
              <p:cNvCxnSpPr/>
              <p:nvPr/>
            </p:nvCxnSpPr>
            <p:spPr bwMode="auto">
              <a:xfrm flipH="1">
                <a:off x="5319274" y="5044277"/>
                <a:ext cx="3102910" cy="11982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6" name="TextBox 15"/>
            <p:cNvSpPr txBox="1"/>
            <p:nvPr/>
          </p:nvSpPr>
          <p:spPr>
            <a:xfrm>
              <a:off x="1988737" y="5727231"/>
              <a:ext cx="540519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degrees per Watt m</a:t>
              </a:r>
              <a:r>
                <a:rPr lang="en-US" sz="4000" baseline="30000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-2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129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z="6000" dirty="0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0"/>
              </a:rPr>
              <a:t>Learning from the Past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5029200" cy="4267200"/>
          </a:xfrm>
        </p:spPr>
        <p:txBody>
          <a:bodyPr/>
          <a:lstStyle/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n-US" sz="2400" dirty="0" smtClean="0">
                <a:solidFill>
                  <a:srgbClr val="FF0000"/>
                </a:solidFill>
              </a:rPr>
              <a:t>Geologic past 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/>
              <a:t>(100’s of millions of years)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n-US" sz="2400" dirty="0" err="1" smtClean="0">
                <a:solidFill>
                  <a:srgbClr val="FF0000"/>
                </a:solidFill>
              </a:rPr>
              <a:t>Deglaciation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analog </a:t>
            </a:r>
            <a:br>
              <a:rPr lang="en-US" sz="2400" dirty="0" smtClean="0"/>
            </a:br>
            <a:r>
              <a:rPr lang="en-US" sz="2400" dirty="0" smtClean="0"/>
              <a:t>(18,000 years ago to preindustrial time)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n-US" sz="2400" dirty="0" smtClean="0">
                <a:solidFill>
                  <a:srgbClr val="FF0000"/>
                </a:solidFill>
              </a:rPr>
              <a:t>Last Millennium </a:t>
            </a:r>
            <a:r>
              <a:rPr lang="en-US" sz="2400" dirty="0" smtClean="0"/>
              <a:t>analog </a:t>
            </a:r>
            <a:br>
              <a:rPr lang="en-US" sz="2400" dirty="0" smtClean="0"/>
            </a:br>
            <a:r>
              <a:rPr lang="en-US" sz="2400" dirty="0" smtClean="0"/>
              <a:t>(Medieval Warm Period to Little Ice Age)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n-US" sz="2400" dirty="0" smtClean="0">
                <a:solidFill>
                  <a:srgbClr val="FF0000"/>
                </a:solidFill>
              </a:rPr>
              <a:t>Modern</a:t>
            </a:r>
            <a:r>
              <a:rPr lang="en-US" sz="2400" dirty="0" smtClean="0"/>
              <a:t> Climate Record</a:t>
            </a:r>
            <a:br>
              <a:rPr lang="en-US" sz="2400" dirty="0" smtClean="0"/>
            </a:br>
            <a:r>
              <a:rPr lang="en-US" sz="2400" dirty="0" smtClean="0"/>
              <a:t>(20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Century changes)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219200"/>
            <a:ext cx="4038600" cy="4038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5638800"/>
            <a:ext cx="895274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latin typeface="Arial Rounded MT Bold"/>
                <a:cs typeface="Arial Rounded MT Bold"/>
              </a:rPr>
              <a:t>The further back we go, the less data we have to work with.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Arial Rounded MT Bold"/>
                <a:cs typeface="Arial Rounded MT Bold"/>
              </a:rPr>
              <a:t>Using modern data, we have only brief transients to study.</a:t>
            </a:r>
            <a:endParaRPr lang="en-US" dirty="0"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702094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839200" cy="9906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0"/>
              </a:rPr>
              <a:t>Ice Age World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ea typeface="ＭＳ Ｐゴシック" charset="0"/>
            </a:endParaRP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685800" y="5410200"/>
            <a:ext cx="7772400" cy="1295400"/>
          </a:xfrm>
        </p:spPr>
        <p:txBody>
          <a:bodyPr/>
          <a:lstStyle/>
          <a:p>
            <a:endParaRPr lang="en-US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277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00"/>
            <a:ext cx="9144000" cy="577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15967" y="5791200"/>
            <a:ext cx="22756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High albedo</a:t>
            </a:r>
          </a:p>
          <a:p>
            <a:r>
              <a:rPr lang="en-US" sz="28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Low CO</a:t>
            </a:r>
            <a:r>
              <a:rPr lang="en-US" sz="2800" baseline="-250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2</a:t>
            </a:r>
            <a:endParaRPr lang="en-US" sz="2800" baseline="-250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045924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14300"/>
            <a:ext cx="8534400" cy="762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sz="5500" dirty="0">
                <a:ea typeface="ＭＳ Ｐゴシック" charset="0"/>
              </a:rPr>
              <a:t>CO</a:t>
            </a:r>
            <a:r>
              <a:rPr lang="en-US" sz="5500" baseline="-25000" dirty="0">
                <a:ea typeface="ＭＳ Ｐゴシック" charset="0"/>
              </a:rPr>
              <a:t>2</a:t>
            </a:r>
            <a:r>
              <a:rPr lang="en-US" sz="5500" dirty="0">
                <a:ea typeface="ＭＳ Ｐゴシック" charset="0"/>
              </a:rPr>
              <a:t> and the Ice Ages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5791200" y="2667000"/>
            <a:ext cx="19510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0033CC"/>
                </a:solidFill>
                <a:latin typeface="Arial" charset="0"/>
              </a:rPr>
              <a:t>370 ppm in 2000</a:t>
            </a:r>
          </a:p>
        </p:txBody>
      </p:sp>
      <p:sp>
        <p:nvSpPr>
          <p:cNvPr id="44037" name="Freeform 5"/>
          <p:cNvSpPr>
            <a:spLocks/>
          </p:cNvSpPr>
          <p:nvPr/>
        </p:nvSpPr>
        <p:spPr bwMode="auto">
          <a:xfrm>
            <a:off x="7620000" y="2809875"/>
            <a:ext cx="565150" cy="161925"/>
          </a:xfrm>
          <a:custGeom>
            <a:avLst/>
            <a:gdLst>
              <a:gd name="T0" fmla="*/ 0 w 356"/>
              <a:gd name="T1" fmla="*/ 2147483647 h 102"/>
              <a:gd name="T2" fmla="*/ 2147483647 w 356"/>
              <a:gd name="T3" fmla="*/ 2147483647 h 102"/>
              <a:gd name="T4" fmla="*/ 2147483647 w 356"/>
              <a:gd name="T5" fmla="*/ 2147483647 h 102"/>
              <a:gd name="T6" fmla="*/ 2147483647 w 356"/>
              <a:gd name="T7" fmla="*/ 2147483647 h 102"/>
              <a:gd name="T8" fmla="*/ 2147483647 w 356"/>
              <a:gd name="T9" fmla="*/ 2147483647 h 1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6"/>
              <a:gd name="T16" fmla="*/ 0 h 102"/>
              <a:gd name="T17" fmla="*/ 356 w 356"/>
              <a:gd name="T18" fmla="*/ 102 h 1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6" h="102">
                <a:moveTo>
                  <a:pt x="0" y="18"/>
                </a:moveTo>
                <a:cubicBezTo>
                  <a:pt x="68" y="9"/>
                  <a:pt x="136" y="0"/>
                  <a:pt x="166" y="12"/>
                </a:cubicBezTo>
                <a:cubicBezTo>
                  <a:pt x="196" y="24"/>
                  <a:pt x="158" y="76"/>
                  <a:pt x="178" y="89"/>
                </a:cubicBezTo>
                <a:cubicBezTo>
                  <a:pt x="198" y="102"/>
                  <a:pt x="255" y="91"/>
                  <a:pt x="285" y="89"/>
                </a:cubicBezTo>
                <a:cubicBezTo>
                  <a:pt x="315" y="87"/>
                  <a:pt x="347" y="78"/>
                  <a:pt x="356" y="77"/>
                </a:cubicBezTo>
              </a:path>
            </a:pathLst>
          </a:custGeom>
          <a:noFill/>
          <a:ln w="25400">
            <a:solidFill>
              <a:srgbClr val="0000FF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>
            <a:off x="8245475" y="2841625"/>
            <a:ext cx="0" cy="10382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5014913" y="5221288"/>
            <a:ext cx="3189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 i="1">
                <a:latin typeface="Times" charset="0"/>
              </a:rPr>
              <a:t>Vostok (400k yr) Ice Core data (Petit et al, 1999)</a:t>
            </a:r>
          </a:p>
        </p:txBody>
      </p:sp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4314825" y="2401888"/>
          <a:ext cx="4829175" cy="400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Worksheet" r:id="rId4" imgW="88480896" imgH="66675000" progId="Excel.Sheet.8">
                  <p:embed/>
                </p:oleObj>
              </mc:Choice>
              <mc:Fallback>
                <p:oleObj name="Worksheet" r:id="rId4" imgW="88480896" imgH="666750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4825" y="2401888"/>
                        <a:ext cx="4829175" cy="400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5080000" y="3832225"/>
            <a:ext cx="3524250" cy="828675"/>
            <a:chOff x="5080000" y="3832225"/>
            <a:chExt cx="3524250" cy="828675"/>
          </a:xfrm>
        </p:grpSpPr>
        <p:sp>
          <p:nvSpPr>
            <p:cNvPr id="44044" name="Text Box 13"/>
            <p:cNvSpPr txBox="1">
              <a:spLocks noChangeArrowheads="1"/>
            </p:cNvSpPr>
            <p:nvPr/>
          </p:nvSpPr>
          <p:spPr bwMode="auto">
            <a:xfrm>
              <a:off x="5080000" y="3832225"/>
              <a:ext cx="406400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chemeClr val="accent2"/>
                  </a:solidFill>
                </a:rPr>
                <a:t>ice</a:t>
              </a:r>
            </a:p>
          </p:txBody>
        </p:sp>
        <p:sp>
          <p:nvSpPr>
            <p:cNvPr id="44045" name="Text Box 14"/>
            <p:cNvSpPr txBox="1">
              <a:spLocks noChangeArrowheads="1"/>
            </p:cNvSpPr>
            <p:nvPr/>
          </p:nvSpPr>
          <p:spPr bwMode="auto">
            <a:xfrm>
              <a:off x="8197850" y="4103688"/>
              <a:ext cx="406400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chemeClr val="accent2"/>
                  </a:solidFill>
                </a:rPr>
                <a:t>ice</a:t>
              </a:r>
            </a:p>
          </p:txBody>
        </p:sp>
        <p:sp>
          <p:nvSpPr>
            <p:cNvPr id="44046" name="Text Box 15"/>
            <p:cNvSpPr txBox="1">
              <a:spLocks noChangeArrowheads="1"/>
            </p:cNvSpPr>
            <p:nvPr/>
          </p:nvSpPr>
          <p:spPr bwMode="auto">
            <a:xfrm>
              <a:off x="7015163" y="4295775"/>
              <a:ext cx="406400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chemeClr val="accent2"/>
                  </a:solidFill>
                </a:rPr>
                <a:t>ice</a:t>
              </a:r>
            </a:p>
          </p:txBody>
        </p:sp>
        <p:sp>
          <p:nvSpPr>
            <p:cNvPr id="44047" name="Text Box 16"/>
            <p:cNvSpPr txBox="1">
              <a:spLocks noChangeArrowheads="1"/>
            </p:cNvSpPr>
            <p:nvPr/>
          </p:nvSpPr>
          <p:spPr bwMode="auto">
            <a:xfrm>
              <a:off x="5973763" y="3937000"/>
              <a:ext cx="406400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chemeClr val="accent2"/>
                  </a:solidFill>
                </a:rPr>
                <a:t>ice</a:t>
              </a:r>
            </a:p>
          </p:txBody>
        </p:sp>
      </p:grpSp>
      <p:sp>
        <p:nvSpPr>
          <p:cNvPr id="44041" name="Text Box 17"/>
          <p:cNvSpPr txBox="1">
            <a:spLocks noChangeArrowheads="1"/>
          </p:cNvSpPr>
          <p:nvPr/>
        </p:nvSpPr>
        <p:spPr bwMode="auto">
          <a:xfrm>
            <a:off x="6445250" y="2147888"/>
            <a:ext cx="785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Arial" charset="0"/>
              </a:rPr>
              <a:t>CO</a:t>
            </a:r>
            <a:r>
              <a:rPr lang="en-US" b="1" baseline="-25000">
                <a:latin typeface="Arial" charset="0"/>
              </a:rPr>
              <a:t>2</a:t>
            </a:r>
            <a:endParaRPr lang="en-US" b="1">
              <a:latin typeface="Arial" charset="0"/>
            </a:endParaRPr>
          </a:p>
        </p:txBody>
      </p:sp>
      <p:sp>
        <p:nvSpPr>
          <p:cNvPr id="44042" name="Rectangle 19"/>
          <p:cNvSpPr>
            <a:spLocks noGrp="1" noChangeArrowheads="1"/>
          </p:cNvSpPr>
          <p:nvPr>
            <p:ph type="body" idx="1"/>
          </p:nvPr>
        </p:nvSpPr>
        <p:spPr>
          <a:xfrm>
            <a:off x="0" y="995363"/>
            <a:ext cx="4130675" cy="2438400"/>
          </a:xfrm>
          <a:noFill/>
        </p:spPr>
        <p:txBody>
          <a:bodyPr/>
          <a:lstStyle/>
          <a:p>
            <a:r>
              <a:rPr lang="en-US" sz="2400" dirty="0">
                <a:ea typeface="ＭＳ Ｐゴシック" charset="0"/>
              </a:rPr>
              <a:t>Over the past 420,000 years atmospheric CO</a:t>
            </a:r>
            <a:r>
              <a:rPr lang="en-US" sz="2400" baseline="-25000" dirty="0">
                <a:ea typeface="ＭＳ Ｐゴシック" charset="0"/>
              </a:rPr>
              <a:t>2</a:t>
            </a:r>
            <a:r>
              <a:rPr lang="en-US" sz="2400" dirty="0">
                <a:ea typeface="ＭＳ Ｐゴシック" charset="0"/>
              </a:rPr>
              <a:t> has varied 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</a:rPr>
              <a:t>between 180 and 280</a:t>
            </a:r>
            <a:r>
              <a:rPr lang="en-US" sz="2400" dirty="0">
                <a:ea typeface="ＭＳ Ｐゴシック" charset="0"/>
              </a:rPr>
              <a:t> ppm, beating in time with the last four glacial cycles</a:t>
            </a:r>
          </a:p>
          <a:p>
            <a:pPr>
              <a:buFontTx/>
              <a:buNone/>
            </a:pPr>
            <a:endParaRPr lang="en-US" dirty="0">
              <a:ea typeface="ＭＳ Ｐゴシック" charset="0"/>
            </a:endParaRPr>
          </a:p>
        </p:txBody>
      </p:sp>
      <p:pic>
        <p:nvPicPr>
          <p:cNvPr id="44043" name="Picture 1033" descr="wsci_02_img026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4700"/>
            <a:ext cx="42672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6103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6146800"/>
          </a:xfrm>
        </p:spPr>
        <p:txBody>
          <a:bodyPr/>
          <a:lstStyle/>
          <a:p>
            <a:pPr>
              <a:defRPr/>
            </a:pP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Simple</a:t>
            </a:r>
            <a:endParaRPr lang="en-US" sz="9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/>
              <a:cs typeface="Arial Rounded MT Bol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868"/>
            <a:ext cx="9144000" cy="55619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68"/>
            <a:ext cx="8839200" cy="762000"/>
          </a:xfrm>
        </p:spPr>
        <p:txBody>
          <a:bodyPr/>
          <a:lstStyle/>
          <a:p>
            <a:r>
              <a:rPr lang="en-US" dirty="0" smtClean="0"/>
              <a:t>Climate Forcing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0" y="6396335"/>
            <a:ext cx="4982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/>
                <a:cs typeface="Arial Rounded MT Bold"/>
              </a:rPr>
              <a:t>Source: Hansen and Sato (2011)</a:t>
            </a:r>
          </a:p>
        </p:txBody>
      </p:sp>
    </p:spTree>
    <p:extLst>
      <p:ext uri="{BB962C8B-B14F-4D97-AF65-F5344CB8AC3E}">
        <p14:creationId xmlns:p14="http://schemas.microsoft.com/office/powerpoint/2010/main" val="126125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8100"/>
            <a:ext cx="9067800" cy="1612900"/>
          </a:xfrm>
        </p:spPr>
        <p:txBody>
          <a:bodyPr>
            <a:noAutofit/>
          </a:bodyPr>
          <a:lstStyle/>
          <a:p>
            <a:r>
              <a:rPr lang="en-US" sz="6000" b="0" dirty="0">
                <a:ea typeface="ＭＳ Ｐゴシック" charset="0"/>
              </a:rPr>
              <a:t>Reconstructed </a:t>
            </a:r>
            <a:r>
              <a:rPr lang="en-US" sz="6000" b="0" dirty="0" smtClean="0">
                <a:ea typeface="ＭＳ Ｐゴシック" charset="0"/>
              </a:rPr>
              <a:t>Climate Forcing Since 1000 AD</a:t>
            </a:r>
            <a:endParaRPr lang="en-US" sz="6000" b="0" dirty="0">
              <a:ea typeface="ＭＳ Ｐゴシック" charset="0"/>
            </a:endParaRPr>
          </a:p>
        </p:txBody>
      </p:sp>
      <p:pic>
        <p:nvPicPr>
          <p:cNvPr id="46083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2619"/>
          <a:stretch/>
        </p:blipFill>
        <p:spPr bwMode="auto">
          <a:xfrm>
            <a:off x="228600" y="1785937"/>
            <a:ext cx="8686800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 bwMode="auto">
          <a:xfrm>
            <a:off x="3581400" y="4148137"/>
            <a:ext cx="0" cy="9144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arrow" w="sm" len="sm"/>
            <a:tailEnd type="arrow" w="sm" len="sm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3581400" y="3919537"/>
            <a:ext cx="1556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1.0 W m</a:t>
            </a:r>
            <a:r>
              <a:rPr lang="en-US" baseline="300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-2</a:t>
            </a:r>
            <a:endParaRPr lang="en-US" baseline="300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36746" y="3462337"/>
            <a:ext cx="122605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Tambora</a:t>
            </a:r>
            <a:endParaRPr lang="en-US" sz="1400" dirty="0" smtClean="0">
              <a:solidFill>
                <a:srgbClr val="3366FF"/>
              </a:solidFill>
              <a:latin typeface="Arial Rounded MT Bold"/>
              <a:cs typeface="Arial Rounded MT Bold"/>
            </a:endParaRPr>
          </a:p>
          <a:p>
            <a:r>
              <a:rPr lang="en-US" sz="1400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“year w/out</a:t>
            </a:r>
            <a:br>
              <a:rPr lang="en-US" sz="1400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</a:br>
            <a:r>
              <a:rPr lang="en-US" sz="1400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a summer”</a:t>
            </a:r>
            <a:endParaRPr lang="en-US" sz="1400" dirty="0">
              <a:solidFill>
                <a:srgbClr val="3366FF"/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6629400" y="3233737"/>
            <a:ext cx="381000" cy="3048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3366FF"/>
            </a:solidFill>
            <a:prstDash val="solid"/>
            <a:round/>
            <a:headEnd type="none" w="sm" len="sm"/>
            <a:tailEnd type="arrow" w="lg" len="lg"/>
          </a:ln>
          <a:effectLst/>
        </p:spPr>
      </p:cxnSp>
      <p:sp>
        <p:nvSpPr>
          <p:cNvPr id="14" name="TextBox 13"/>
          <p:cNvSpPr txBox="1"/>
          <p:nvPr/>
        </p:nvSpPr>
        <p:spPr>
          <a:xfrm rot="16200000">
            <a:off x="6749075" y="2210412"/>
            <a:ext cx="55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1816</a:t>
            </a:r>
            <a:endParaRPr lang="en-US" sz="1200" dirty="0">
              <a:solidFill>
                <a:srgbClr val="3366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7940474" y="2210412"/>
            <a:ext cx="55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1991</a:t>
            </a:r>
            <a:endParaRPr lang="en-US" sz="1200" dirty="0">
              <a:solidFill>
                <a:srgbClr val="3366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73226" y="3157537"/>
            <a:ext cx="9563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Pinatubo</a:t>
            </a:r>
            <a:endParaRPr lang="en-US" sz="1400" dirty="0">
              <a:solidFill>
                <a:srgbClr val="3366FF"/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7772400" y="2928937"/>
            <a:ext cx="381000" cy="3048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3366FF"/>
            </a:solidFill>
            <a:prstDash val="solid"/>
            <a:round/>
            <a:headEnd type="none" w="sm" len="sm"/>
            <a:tailEnd type="arrow" w="lg" len="lg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8382000" y="2700337"/>
            <a:ext cx="0" cy="6096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3366FF"/>
            </a:solidFill>
            <a:prstDash val="solid"/>
            <a:round/>
            <a:headEnd type="arrow" w="sm" len="sm"/>
            <a:tailEnd type="arrow" w="sm" len="sm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8305800" y="2852737"/>
            <a:ext cx="415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0.5</a:t>
            </a:r>
            <a:endParaRPr lang="en-US" sz="1200" dirty="0">
              <a:solidFill>
                <a:srgbClr val="3366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8026400" y="4483100"/>
            <a:ext cx="965200" cy="1193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400" y="5727700"/>
            <a:ext cx="91358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Arial Rounded MT Bold"/>
                <a:cs typeface="Arial Rounded MT Bold"/>
              </a:rPr>
              <a:t>Volcanic particles scatter a lot of sunlight, but not for long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Arial Rounded MT Bold"/>
                <a:cs typeface="Arial Rounded MT Bold"/>
              </a:rPr>
              <a:t>Solar radiation changes by just a little, over centuries</a:t>
            </a:r>
            <a:endParaRPr lang="en-US" dirty="0"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29205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endParaRPr lang="en-US" dirty="0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421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74700"/>
            <a:ext cx="7620000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6096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6000" dirty="0">
                <a:ea typeface="ＭＳ Ｐゴシック" charset="0"/>
              </a:rPr>
              <a:t>The Past 2000 Years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8305800" y="3048000"/>
            <a:ext cx="0" cy="21336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arrow" w="sm" len="sm"/>
            <a:tailEnd type="arrow" w="sm" len="sm"/>
          </a:ln>
          <a:effectLst/>
        </p:spPr>
      </p:cxnSp>
      <p:sp>
        <p:nvSpPr>
          <p:cNvPr id="4" name="TextBox 3"/>
          <p:cNvSpPr txBox="1"/>
          <p:nvPr/>
        </p:nvSpPr>
        <p:spPr>
          <a:xfrm rot="16200000">
            <a:off x="7999917" y="3675221"/>
            <a:ext cx="1073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0.8 °C</a:t>
            </a:r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849263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067800" cy="914400"/>
          </a:xfrm>
        </p:spPr>
        <p:txBody>
          <a:bodyPr>
            <a:noAutofit/>
          </a:bodyPr>
          <a:lstStyle/>
          <a:p>
            <a:r>
              <a:rPr lang="en-US" sz="5400" dirty="0" smtClean="0"/>
              <a:t>Second Millennium Analog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4876800" cy="3733800"/>
          </a:xfrm>
        </p:spPr>
        <p:txBody>
          <a:bodyPr>
            <a:normAutofit/>
          </a:bodyPr>
          <a:lstStyle/>
          <a:p>
            <a:r>
              <a:rPr lang="en-US" dirty="0" smtClean="0"/>
              <a:t>Cooling from Medieval Warm Period to </a:t>
            </a:r>
            <a:br>
              <a:rPr lang="en-US" dirty="0" smtClean="0"/>
            </a:br>
            <a:r>
              <a:rPr lang="en-US" dirty="0" smtClean="0"/>
              <a:t>Little Ice Age ~ </a:t>
            </a:r>
            <a:r>
              <a:rPr lang="en-US" dirty="0" smtClean="0">
                <a:solidFill>
                  <a:srgbClr val="FF0000"/>
                </a:solidFill>
              </a:rPr>
              <a:t>0.8 °C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Solar forcing ~ </a:t>
            </a:r>
            <a:r>
              <a:rPr lang="en-US" dirty="0" smtClean="0">
                <a:solidFill>
                  <a:srgbClr val="FF0000"/>
                </a:solidFill>
              </a:rPr>
              <a:t>1.0 W m</a:t>
            </a:r>
            <a:r>
              <a:rPr lang="en-US" baseline="30000" dirty="0" smtClean="0">
                <a:solidFill>
                  <a:srgbClr val="FF0000"/>
                </a:solidFill>
              </a:rPr>
              <a:t>-2</a:t>
            </a:r>
            <a:br>
              <a:rPr lang="en-US" baseline="30000" dirty="0" smtClean="0">
                <a:solidFill>
                  <a:srgbClr val="FF0000"/>
                </a:solidFill>
              </a:rPr>
            </a:br>
            <a:r>
              <a:rPr lang="en-US" dirty="0" smtClean="0"/>
              <a:t>(somewhat complicated </a:t>
            </a:r>
            <a:br>
              <a:rPr lang="en-US" dirty="0" smtClean="0"/>
            </a:br>
            <a:r>
              <a:rPr lang="en-US" dirty="0" smtClean="0"/>
              <a:t>by volcanic forcing)</a:t>
            </a:r>
            <a:r>
              <a:rPr lang="en-US" baseline="30000" dirty="0" smtClean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543" y="762000"/>
            <a:ext cx="3918857" cy="274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798873"/>
            <a:ext cx="4953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/>
                <a:cs typeface="Arial Rounded MT Bold"/>
              </a:rPr>
              <a:t>Total climate sensitivity </a:t>
            </a:r>
            <a:r>
              <a:rPr lang="en-US" dirty="0" smtClean="0">
                <a:latin typeface="Arial Rounded MT Bold"/>
                <a:cs typeface="Arial Rounded MT Bold"/>
              </a:rPr>
              <a:t/>
            </a:r>
            <a:br>
              <a:rPr lang="en-US" dirty="0" smtClean="0">
                <a:latin typeface="Arial Rounded MT Bold"/>
                <a:cs typeface="Arial Rounded MT Bold"/>
              </a:rPr>
            </a:br>
            <a:r>
              <a:rPr lang="en-US" sz="36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0.8 °C per (W m</a:t>
            </a:r>
            <a:r>
              <a:rPr lang="en-US" sz="3600" baseline="300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-2</a:t>
            </a:r>
            <a:r>
              <a:rPr lang="en-US" sz="36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)</a:t>
            </a:r>
            <a:endParaRPr lang="en-US" dirty="0">
              <a:latin typeface="Arial Rounded MT Bold"/>
              <a:cs typeface="Arial Rounded MT Bol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611" y="3493717"/>
            <a:ext cx="4390389" cy="33642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01000" y="6096000"/>
            <a:ext cx="91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1826</a:t>
            </a:r>
          </a:p>
        </p:txBody>
      </p:sp>
    </p:spTree>
    <p:extLst>
      <p:ext uri="{BB962C8B-B14F-4D97-AF65-F5344CB8AC3E}">
        <p14:creationId xmlns:p14="http://schemas.microsoft.com/office/powerpoint/2010/main" val="23634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2057400"/>
          </a:xfrm>
        </p:spPr>
        <p:txBody>
          <a:bodyPr/>
          <a:lstStyle/>
          <a:p>
            <a:r>
              <a:rPr lang="en-US" dirty="0" smtClean="0"/>
              <a:t>Climate Sensitivity</a:t>
            </a:r>
            <a:br>
              <a:rPr lang="en-US" dirty="0" smtClean="0"/>
            </a:br>
            <a:r>
              <a:rPr lang="en-US" dirty="0" smtClean="0"/>
              <a:t>to enhanced CO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438400"/>
            <a:ext cx="8153400" cy="3657600"/>
          </a:xfrm>
        </p:spPr>
        <p:txBody>
          <a:bodyPr/>
          <a:lstStyle/>
          <a:p>
            <a:r>
              <a:rPr lang="en-US" dirty="0" smtClean="0"/>
              <a:t>Volcanoes, Last Millennium, Deglaciation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all around </a:t>
            </a:r>
            <a:r>
              <a:rPr lang="en-US" dirty="0" smtClean="0">
                <a:solidFill>
                  <a:srgbClr val="FF0000"/>
                </a:solidFill>
              </a:rPr>
              <a:t>0.8 </a:t>
            </a:r>
            <a:r>
              <a:rPr lang="en-US" dirty="0">
                <a:solidFill>
                  <a:srgbClr val="FF0000"/>
                </a:solidFill>
              </a:rPr>
              <a:t>°C of warming per (W m</a:t>
            </a:r>
            <a:r>
              <a:rPr lang="en-US" baseline="30000" dirty="0">
                <a:solidFill>
                  <a:srgbClr val="FF0000"/>
                </a:solidFill>
              </a:rPr>
              <a:t>-2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r>
              <a:rPr lang="en-US" dirty="0" smtClean="0"/>
              <a:t>Each doubling of CO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adds </a:t>
            </a:r>
            <a:r>
              <a:rPr lang="en-US" dirty="0" smtClean="0">
                <a:solidFill>
                  <a:srgbClr val="FF0000"/>
                </a:solidFill>
              </a:rPr>
              <a:t>4 Watts per square meter</a:t>
            </a:r>
          </a:p>
          <a:p>
            <a:r>
              <a:rPr lang="en-US" dirty="0" smtClean="0"/>
              <a:t>So expect about </a:t>
            </a:r>
            <a:br>
              <a:rPr lang="en-US" dirty="0" smtClean="0"/>
            </a:br>
            <a:r>
              <a:rPr lang="en-US" dirty="0" smtClean="0"/>
              <a:t>(4 </a:t>
            </a:r>
            <a:r>
              <a:rPr lang="en-US" dirty="0"/>
              <a:t>W m</a:t>
            </a:r>
            <a:r>
              <a:rPr lang="en-US" baseline="30000" dirty="0"/>
              <a:t>-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r>
              <a:rPr lang="en-US" baseline="30000" dirty="0" smtClean="0"/>
              <a:t> </a:t>
            </a:r>
            <a:r>
              <a:rPr lang="en-US" dirty="0" smtClean="0"/>
              <a:t>x (0.8 </a:t>
            </a:r>
            <a:r>
              <a:rPr lang="en-US" dirty="0"/>
              <a:t>°</a:t>
            </a:r>
            <a:r>
              <a:rPr lang="en-US" dirty="0" smtClean="0"/>
              <a:t>C per (</a:t>
            </a:r>
            <a:r>
              <a:rPr lang="en-US" dirty="0"/>
              <a:t>W m</a:t>
            </a:r>
            <a:r>
              <a:rPr lang="en-US" baseline="30000" dirty="0"/>
              <a:t>-2</a:t>
            </a:r>
            <a:r>
              <a:rPr lang="en-US" dirty="0" smtClean="0"/>
              <a:t>)) </a:t>
            </a:r>
            <a:r>
              <a:rPr lang="en-US" baseline="30000" dirty="0"/>
              <a:t/>
            </a:r>
            <a:br>
              <a:rPr lang="en-US" baseline="30000" dirty="0"/>
            </a:br>
            <a:r>
              <a:rPr lang="en-US" dirty="0" smtClean="0"/>
              <a:t>= </a:t>
            </a:r>
            <a:r>
              <a:rPr lang="en-US" sz="3600" dirty="0" smtClean="0">
                <a:solidFill>
                  <a:srgbClr val="FF0000"/>
                </a:solidFill>
              </a:rPr>
              <a:t>3 </a:t>
            </a:r>
            <a:r>
              <a:rPr lang="en-US" sz="3600" dirty="0">
                <a:solidFill>
                  <a:srgbClr val="FF0000"/>
                </a:solidFill>
              </a:rPr>
              <a:t>°</a:t>
            </a:r>
            <a:r>
              <a:rPr lang="en-US" sz="3600" dirty="0" smtClean="0">
                <a:solidFill>
                  <a:srgbClr val="FF0000"/>
                </a:solidFill>
              </a:rPr>
              <a:t>C per doubling of CO</a:t>
            </a:r>
            <a:r>
              <a:rPr lang="en-US" sz="3600" baseline="-25000" dirty="0" smtClean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90219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04800" y="50800"/>
            <a:ext cx="8534400" cy="762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6000" dirty="0" smtClean="0"/>
              <a:t>CO</a:t>
            </a:r>
            <a:r>
              <a:rPr lang="en-US" sz="6000" baseline="-25000" dirty="0" smtClean="0"/>
              <a:t>2</a:t>
            </a:r>
            <a:r>
              <a:rPr lang="en-US" sz="6000" dirty="0" smtClean="0"/>
              <a:t> and the Future</a:t>
            </a:r>
          </a:p>
        </p:txBody>
      </p:sp>
      <p:sp>
        <p:nvSpPr>
          <p:cNvPr id="50180" name="Text Box 1031"/>
          <p:cNvSpPr txBox="1">
            <a:spLocks noChangeArrowheads="1"/>
          </p:cNvSpPr>
          <p:nvPr/>
        </p:nvSpPr>
        <p:spPr bwMode="auto">
          <a:xfrm>
            <a:off x="5014913" y="4395788"/>
            <a:ext cx="3189287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i="1">
                <a:latin typeface="Times" pitchFamily="-1" charset="0"/>
              </a:rPr>
              <a:t>Vostok (400k yr) Ice Core data (Petit et al, 1999)</a:t>
            </a:r>
          </a:p>
        </p:txBody>
      </p:sp>
      <p:graphicFrame>
        <p:nvGraphicFramePr>
          <p:cNvPr id="5017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6089652"/>
              </p:ext>
            </p:extLst>
          </p:nvPr>
        </p:nvGraphicFramePr>
        <p:xfrm>
          <a:off x="4111625" y="1727200"/>
          <a:ext cx="5032375" cy="3744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Worksheet" r:id="rId4" imgW="7442200" imgH="5575300" progId="Excel.Sheet.8">
                  <p:embed/>
                </p:oleObj>
              </mc:Choice>
              <mc:Fallback>
                <p:oleObj name="Worksheet" r:id="rId4" imgW="7442200" imgH="55753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1625" y="1727200"/>
                        <a:ext cx="5032375" cy="3744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1" name="Rectangle 1038"/>
          <p:cNvSpPr>
            <a:spLocks noGrp="1" noChangeArrowheads="1"/>
          </p:cNvSpPr>
          <p:nvPr>
            <p:ph type="body" idx="1"/>
          </p:nvPr>
        </p:nvSpPr>
        <p:spPr>
          <a:xfrm>
            <a:off x="0" y="1135063"/>
            <a:ext cx="4130675" cy="5821362"/>
          </a:xfrm>
          <a:noFill/>
        </p:spPr>
        <p:txBody>
          <a:bodyPr/>
          <a:lstStyle/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Over the past 420,000 years atmospheric CO</a:t>
            </a:r>
            <a:r>
              <a:rPr lang="en-US" sz="2400" baseline="-25000" dirty="0">
                <a:ea typeface="ＭＳ Ｐゴシック" pitchFamily="-1" charset="-128"/>
                <a:cs typeface="ＭＳ Ｐゴシック" pitchFamily="-1" charset="-128"/>
              </a:rPr>
              <a:t>2</a:t>
            </a: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 has varied </a:t>
            </a:r>
            <a:r>
              <a:rPr lang="en-US" sz="2400" dirty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between 180 and 280</a:t>
            </a: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 parts per million, beating in time with the last four glacial cycles</a:t>
            </a: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Since the </a:t>
            </a:r>
            <a:r>
              <a:rPr lang="en-US" sz="2400" dirty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Industrial Revolution</a:t>
            </a: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, CO</a:t>
            </a:r>
            <a:r>
              <a:rPr lang="en-US" sz="2400" baseline="-25000" dirty="0">
                <a:ea typeface="ＭＳ Ｐゴシック" pitchFamily="-1" charset="-128"/>
                <a:cs typeface="ＭＳ Ｐゴシック" pitchFamily="-1" charset="-128"/>
              </a:rPr>
              <a:t>2</a:t>
            </a: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 has risen very rapidly</a:t>
            </a: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If </a:t>
            </a:r>
            <a:r>
              <a:rPr lang="en-US" sz="2400" dirty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China &amp; India </a:t>
            </a: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develop using 19</a:t>
            </a:r>
            <a:r>
              <a:rPr lang="en-US" sz="2400" baseline="30000" dirty="0">
                <a:ea typeface="ＭＳ Ｐゴシック" pitchFamily="-1" charset="-128"/>
                <a:cs typeface="ＭＳ Ｐゴシック" pitchFamily="-1" charset="-128"/>
              </a:rPr>
              <a:t>th</a:t>
            </a: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 Century technology, CO</a:t>
            </a:r>
            <a:r>
              <a:rPr lang="en-US" sz="2400" baseline="-25000" dirty="0">
                <a:ea typeface="ＭＳ Ｐゴシック" pitchFamily="-1" charset="-128"/>
                <a:cs typeface="ＭＳ Ｐゴシック" pitchFamily="-1" charset="-128"/>
              </a:rPr>
              <a:t>2</a:t>
            </a: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 will reach </a:t>
            </a:r>
            <a:r>
              <a:rPr lang="en-US" sz="2400" dirty="0" smtClean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1000 ppm </a:t>
            </a: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in this century</a:t>
            </a:r>
          </a:p>
          <a:p>
            <a:pPr>
              <a:lnSpc>
                <a:spcPct val="90000"/>
              </a:lnSpc>
            </a:pPr>
            <a:endParaRPr lang="en-US" dirty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50182" name="Text Box 1039"/>
          <p:cNvSpPr txBox="1">
            <a:spLocks noChangeArrowheads="1"/>
          </p:cNvSpPr>
          <p:nvPr/>
        </p:nvSpPr>
        <p:spPr bwMode="auto">
          <a:xfrm>
            <a:off x="4948238" y="3822700"/>
            <a:ext cx="406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ice</a:t>
            </a:r>
          </a:p>
        </p:txBody>
      </p:sp>
      <p:sp>
        <p:nvSpPr>
          <p:cNvPr id="50183" name="Text Box 1040"/>
          <p:cNvSpPr txBox="1">
            <a:spLocks noChangeArrowheads="1"/>
          </p:cNvSpPr>
          <p:nvPr/>
        </p:nvSpPr>
        <p:spPr bwMode="auto">
          <a:xfrm>
            <a:off x="8266113" y="3852863"/>
            <a:ext cx="406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ice</a:t>
            </a:r>
          </a:p>
        </p:txBody>
      </p:sp>
      <p:sp>
        <p:nvSpPr>
          <p:cNvPr id="50184" name="Text Box 1041"/>
          <p:cNvSpPr txBox="1">
            <a:spLocks noChangeArrowheads="1"/>
          </p:cNvSpPr>
          <p:nvPr/>
        </p:nvSpPr>
        <p:spPr bwMode="auto">
          <a:xfrm>
            <a:off x="7010400" y="3865563"/>
            <a:ext cx="406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ice</a:t>
            </a:r>
          </a:p>
        </p:txBody>
      </p:sp>
      <p:sp>
        <p:nvSpPr>
          <p:cNvPr id="50185" name="Text Box 1042"/>
          <p:cNvSpPr txBox="1">
            <a:spLocks noChangeArrowheads="1"/>
          </p:cNvSpPr>
          <p:nvPr/>
        </p:nvSpPr>
        <p:spPr bwMode="auto">
          <a:xfrm>
            <a:off x="5894388" y="3836988"/>
            <a:ext cx="406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ice</a:t>
            </a:r>
          </a:p>
        </p:txBody>
      </p:sp>
      <p:sp>
        <p:nvSpPr>
          <p:cNvPr id="50186" name="Text Box 1043"/>
          <p:cNvSpPr txBox="1">
            <a:spLocks noChangeArrowheads="1"/>
          </p:cNvSpPr>
          <p:nvPr/>
        </p:nvSpPr>
        <p:spPr bwMode="auto">
          <a:xfrm>
            <a:off x="6351588" y="1304925"/>
            <a:ext cx="785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Arial" pitchFamily="-1" charset="0"/>
              </a:rPr>
              <a:t>CO</a:t>
            </a:r>
            <a:r>
              <a:rPr lang="en-US" b="1" baseline="-25000" dirty="0">
                <a:latin typeface="Arial" pitchFamily="-1" charset="0"/>
              </a:rPr>
              <a:t>2</a:t>
            </a:r>
            <a:endParaRPr lang="en-US" b="1" dirty="0">
              <a:latin typeface="Arial" pitchFamily="-1" charset="0"/>
            </a:endParaRPr>
          </a:p>
        </p:txBody>
      </p:sp>
      <p:sp>
        <p:nvSpPr>
          <p:cNvPr id="50187" name="Text Box 1044"/>
          <p:cNvSpPr txBox="1">
            <a:spLocks noChangeArrowheads="1"/>
          </p:cNvSpPr>
          <p:nvPr/>
        </p:nvSpPr>
        <p:spPr bwMode="auto">
          <a:xfrm>
            <a:off x="5081364" y="1934587"/>
            <a:ext cx="25020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1000 ppm </a:t>
            </a:r>
            <a:r>
              <a:rPr lang="en-US" b="1" dirty="0">
                <a:solidFill>
                  <a:srgbClr val="FF0000"/>
                </a:solidFill>
              </a:rPr>
              <a:t>in 2100</a:t>
            </a:r>
          </a:p>
        </p:txBody>
      </p:sp>
      <p:sp>
        <p:nvSpPr>
          <p:cNvPr id="50188" name="Freeform 1045"/>
          <p:cNvSpPr>
            <a:spLocks/>
          </p:cNvSpPr>
          <p:nvPr/>
        </p:nvSpPr>
        <p:spPr bwMode="auto">
          <a:xfrm flipV="1">
            <a:off x="7473950" y="1914673"/>
            <a:ext cx="1279525" cy="212725"/>
          </a:xfrm>
          <a:custGeom>
            <a:avLst/>
            <a:gdLst>
              <a:gd name="T0" fmla="*/ 0 w 806"/>
              <a:gd name="T1" fmla="*/ 0 h 134"/>
              <a:gd name="T2" fmla="*/ 2147483647 w 806"/>
              <a:gd name="T3" fmla="*/ 2147483647 h 134"/>
              <a:gd name="T4" fmla="*/ 2147483647 w 806"/>
              <a:gd name="T5" fmla="*/ 2147483647 h 134"/>
              <a:gd name="T6" fmla="*/ 2147483647 w 806"/>
              <a:gd name="T7" fmla="*/ 2147483647 h 134"/>
              <a:gd name="T8" fmla="*/ 0 60000 65536"/>
              <a:gd name="T9" fmla="*/ 0 60000 65536"/>
              <a:gd name="T10" fmla="*/ 0 60000 65536"/>
              <a:gd name="T11" fmla="*/ 0 60000 65536"/>
              <a:gd name="T12" fmla="*/ 0 w 806"/>
              <a:gd name="T13" fmla="*/ 0 h 134"/>
              <a:gd name="T14" fmla="*/ 806 w 806"/>
              <a:gd name="T15" fmla="*/ 134 h 1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06" h="134">
                <a:moveTo>
                  <a:pt x="0" y="0"/>
                </a:moveTo>
                <a:cubicBezTo>
                  <a:pt x="157" y="4"/>
                  <a:pt x="314" y="8"/>
                  <a:pt x="350" y="24"/>
                </a:cubicBezTo>
                <a:cubicBezTo>
                  <a:pt x="386" y="40"/>
                  <a:pt x="140" y="81"/>
                  <a:pt x="216" y="99"/>
                </a:cubicBezTo>
                <a:cubicBezTo>
                  <a:pt x="292" y="117"/>
                  <a:pt x="708" y="128"/>
                  <a:pt x="806" y="134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9" name="Text Box 20"/>
          <p:cNvSpPr txBox="1">
            <a:spLocks noChangeArrowheads="1"/>
          </p:cNvSpPr>
          <p:nvPr/>
        </p:nvSpPr>
        <p:spPr bwMode="auto">
          <a:xfrm>
            <a:off x="5140325" y="3255387"/>
            <a:ext cx="23481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400 ppm </a:t>
            </a:r>
            <a:r>
              <a:rPr lang="en-US" b="1" dirty="0">
                <a:solidFill>
                  <a:srgbClr val="FF0000"/>
                </a:solidFill>
              </a:rPr>
              <a:t>in </a:t>
            </a:r>
            <a:r>
              <a:rPr lang="en-US" b="1" dirty="0" smtClean="0">
                <a:solidFill>
                  <a:srgbClr val="FF0000"/>
                </a:solidFill>
              </a:rPr>
              <a:t>2014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0190" name="Freeform 21"/>
          <p:cNvSpPr>
            <a:spLocks/>
          </p:cNvSpPr>
          <p:nvPr/>
        </p:nvSpPr>
        <p:spPr bwMode="auto">
          <a:xfrm>
            <a:off x="7488238" y="3477989"/>
            <a:ext cx="1279525" cy="212725"/>
          </a:xfrm>
          <a:custGeom>
            <a:avLst/>
            <a:gdLst>
              <a:gd name="T0" fmla="*/ 0 w 806"/>
              <a:gd name="T1" fmla="*/ 0 h 134"/>
              <a:gd name="T2" fmla="*/ 2147483647 w 806"/>
              <a:gd name="T3" fmla="*/ 2147483647 h 134"/>
              <a:gd name="T4" fmla="*/ 2147483647 w 806"/>
              <a:gd name="T5" fmla="*/ 2147483647 h 134"/>
              <a:gd name="T6" fmla="*/ 2147483647 w 806"/>
              <a:gd name="T7" fmla="*/ 2147483647 h 134"/>
              <a:gd name="T8" fmla="*/ 0 60000 65536"/>
              <a:gd name="T9" fmla="*/ 0 60000 65536"/>
              <a:gd name="T10" fmla="*/ 0 60000 65536"/>
              <a:gd name="T11" fmla="*/ 0 60000 65536"/>
              <a:gd name="T12" fmla="*/ 0 w 806"/>
              <a:gd name="T13" fmla="*/ 0 h 134"/>
              <a:gd name="T14" fmla="*/ 806 w 806"/>
              <a:gd name="T15" fmla="*/ 134 h 1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06" h="134">
                <a:moveTo>
                  <a:pt x="0" y="0"/>
                </a:moveTo>
                <a:cubicBezTo>
                  <a:pt x="157" y="4"/>
                  <a:pt x="314" y="8"/>
                  <a:pt x="350" y="24"/>
                </a:cubicBezTo>
                <a:cubicBezTo>
                  <a:pt x="386" y="40"/>
                  <a:pt x="140" y="81"/>
                  <a:pt x="216" y="99"/>
                </a:cubicBezTo>
                <a:cubicBezTo>
                  <a:pt x="292" y="117"/>
                  <a:pt x="708" y="128"/>
                  <a:pt x="806" y="134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224338" y="5494338"/>
            <a:ext cx="4868862" cy="584200"/>
          </a:xfrm>
          <a:prstGeom prst="rect">
            <a:avLst/>
          </a:prstGeom>
          <a:noFill/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i="1" dirty="0">
                <a:solidFill>
                  <a:schemeClr val="accent2"/>
                </a:solidFill>
                <a:latin typeface="Times New Roman" charset="0"/>
              </a:rPr>
              <a:t>You </a:t>
            </a:r>
            <a:r>
              <a:rPr lang="en-US" sz="3200" b="1" i="1" dirty="0" err="1">
                <a:solidFill>
                  <a:schemeClr val="accent2"/>
                </a:solidFill>
                <a:latin typeface="Times New Roman" charset="0"/>
              </a:rPr>
              <a:t>ain’t</a:t>
            </a:r>
            <a:r>
              <a:rPr lang="en-US" sz="3200" b="1" i="1" dirty="0">
                <a:solidFill>
                  <a:schemeClr val="accent2"/>
                </a:solidFill>
                <a:latin typeface="Times New Roman" charset="0"/>
              </a:rPr>
              <a:t> seen nothing yet!</a:t>
            </a:r>
          </a:p>
        </p:txBody>
      </p:sp>
    </p:spTree>
    <p:extLst>
      <p:ext uri="{BB962C8B-B14F-4D97-AF65-F5344CB8AC3E}">
        <p14:creationId xmlns:p14="http://schemas.microsoft.com/office/powerpoint/2010/main" val="3215112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6146800"/>
          </a:xfrm>
        </p:spPr>
        <p:txBody>
          <a:bodyPr/>
          <a:lstStyle/>
          <a:p>
            <a:pPr>
              <a:defRPr/>
            </a:pP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Serious</a:t>
            </a:r>
            <a:endParaRPr lang="en-US" sz="9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/>
          </p:cNvSpPr>
          <p:nvPr/>
        </p:nvSpPr>
        <p:spPr bwMode="auto">
          <a:xfrm>
            <a:off x="65088" y="741363"/>
            <a:ext cx="4214812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268288" indent="-239713" eaLnBrk="0" hangingPunct="0">
              <a:spcBef>
                <a:spcPts val="988"/>
              </a:spcBef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Land</a:t>
            </a:r>
            <a:r>
              <a:rPr lang="en-US">
                <a:latin typeface="Arial Rounded MT Bold"/>
                <a:cs typeface="Arial Rounded MT Bold"/>
                <a:sym typeface="Comic Sans MS" charset="0"/>
              </a:rPr>
              <a:t> vs ocean!</a:t>
            </a:r>
            <a:endParaRPr lang="en-US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800"/>
              </a:spcAft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North</a:t>
            </a:r>
            <a:r>
              <a:rPr lang="en-US">
                <a:latin typeface="Arial Rounded MT Bold"/>
                <a:cs typeface="Arial Rounded MT Bold"/>
                <a:sym typeface="Comic Sans MS" charset="0"/>
              </a:rPr>
              <a:t> vs South</a:t>
            </a:r>
            <a:endParaRPr lang="en-US">
              <a:latin typeface="Arial Rounded MT Bold"/>
              <a:cs typeface="Arial Rounded MT Bold"/>
              <a:sym typeface="ＭＳ Ｐゴシック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Comic Sans MS" charset="0"/>
              <a:buChar char="•"/>
            </a:pPr>
            <a:r>
              <a:rPr lang="en-US">
                <a:latin typeface="Arial Rounded MT Bold"/>
                <a:cs typeface="Arial Rounded MT Bold"/>
                <a:sym typeface="Comic Sans MS" charset="0"/>
              </a:rPr>
              <a:t>Global mean </a:t>
            </a:r>
            <a:r>
              <a:rPr lang="en-US">
                <a:latin typeface="Arial Rounded MT Bold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>
                <a:latin typeface="Arial Rounded MT Bold"/>
                <a:cs typeface="Arial Rounded MT Bold"/>
                <a:sym typeface="Comic Sans MS" charset="0"/>
              </a:rPr>
              <a:t>warming of 2º to 5º C</a:t>
            </a: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North American</a:t>
            </a:r>
            <a:r>
              <a:rPr lang="en-US">
                <a:latin typeface="Arial Rounded MT Bold"/>
                <a:cs typeface="Arial Rounded MT Bold"/>
                <a:sym typeface="Comic Sans MS" charset="0"/>
              </a:rPr>
              <a:t> </a:t>
            </a:r>
            <a:r>
              <a:rPr lang="en-US">
                <a:latin typeface="Arial Rounded MT Bold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>
                <a:latin typeface="Arial Rounded MT Bold"/>
                <a:cs typeface="Arial Rounded MT Bold"/>
                <a:sym typeface="Comic Sans MS" charset="0"/>
              </a:rPr>
              <a:t>warming of 3º to 6º C</a:t>
            </a:r>
            <a:endParaRPr lang="en-US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</a:pPr>
            <a:r>
              <a:rPr lang="en-US" b="1">
                <a:latin typeface="Arial Rounded MT Bold"/>
                <a:cs typeface="Arial Rounded MT Bold"/>
                <a:sym typeface="Comic Sans MS" charset="0"/>
              </a:rPr>
              <a:t>	</a:t>
            </a:r>
            <a:r>
              <a:rPr lang="en-US" b="1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= 5º to 11º F</a:t>
            </a:r>
            <a:endParaRPr lang="en-US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Comic Sans MS" charset="0"/>
              <a:buChar char="•"/>
            </a:pPr>
            <a:r>
              <a:rPr lang="en-US">
                <a:latin typeface="Arial Rounded MT Bold"/>
                <a:cs typeface="Arial Rounded MT Bold"/>
                <a:sym typeface="Comic Sans MS" charset="0"/>
              </a:rPr>
              <a:t>Arctic warming of </a:t>
            </a:r>
            <a:r>
              <a:rPr lang="en-US">
                <a:latin typeface="Arial Rounded MT Bold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>
                <a:latin typeface="Arial Rounded MT Bold"/>
                <a:cs typeface="Arial Rounded MT Bold"/>
                <a:sym typeface="Comic Sans MS" charset="0"/>
              </a:rPr>
              <a:t>8º to 14º F</a:t>
            </a:r>
          </a:p>
        </p:txBody>
      </p:sp>
      <p:pic>
        <p:nvPicPr>
          <p:cNvPr id="32770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888" y="88900"/>
            <a:ext cx="3830637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6205538"/>
            <a:ext cx="37782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5"/>
          <p:cNvSpPr>
            <a:spLocks/>
          </p:cNvSpPr>
          <p:nvPr/>
        </p:nvSpPr>
        <p:spPr bwMode="auto">
          <a:xfrm>
            <a:off x="4125913" y="673100"/>
            <a:ext cx="1227137" cy="6159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Low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3" name="Rectangle 6"/>
          <p:cNvSpPr>
            <a:spLocks/>
          </p:cNvSpPr>
          <p:nvPr/>
        </p:nvSpPr>
        <p:spPr bwMode="auto">
          <a:xfrm>
            <a:off x="4122738" y="4762500"/>
            <a:ext cx="1227137" cy="6143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High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4" name="Rectangle 7"/>
          <p:cNvSpPr>
            <a:spLocks/>
          </p:cNvSpPr>
          <p:nvPr/>
        </p:nvSpPr>
        <p:spPr bwMode="auto">
          <a:xfrm>
            <a:off x="4010025" y="2754313"/>
            <a:ext cx="1227138" cy="6143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Moderate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5" name="Rectangle 8"/>
          <p:cNvSpPr>
            <a:spLocks/>
          </p:cNvSpPr>
          <p:nvPr/>
        </p:nvSpPr>
        <p:spPr bwMode="auto">
          <a:xfrm>
            <a:off x="-76200" y="5594350"/>
            <a:ext cx="502761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82588" indent="-341313" eaLnBrk="0" hangingPunct="0">
              <a:spcBef>
                <a:spcPts val="813"/>
              </a:spcBef>
            </a:pPr>
            <a:r>
              <a:rPr lang="en-US" i="1" dirty="0">
                <a:sym typeface="Times New Roman" charset="0"/>
              </a:rPr>
              <a:t>	Rainfall?    		Agriculture? </a:t>
            </a:r>
            <a:r>
              <a:rPr lang="en-US" dirty="0">
                <a:latin typeface="ＭＳ Ｐゴシック" charset="0"/>
                <a:sym typeface="ＭＳ Ｐゴシック" charset="0"/>
              </a:rPr>
              <a:t/>
            </a:r>
            <a:br>
              <a:rPr lang="en-US" dirty="0">
                <a:latin typeface="ＭＳ Ｐゴシック" charset="0"/>
                <a:sym typeface="ＭＳ Ｐゴシック" charset="0"/>
              </a:rPr>
            </a:br>
            <a:r>
              <a:rPr lang="en-US" i="1" dirty="0">
                <a:cs typeface="Times New Roman" charset="0"/>
                <a:sym typeface="Times New Roman" charset="0"/>
              </a:rPr>
              <a:t>Water </a:t>
            </a:r>
            <a:r>
              <a:rPr lang="en-US" i="1" dirty="0" smtClean="0">
                <a:cs typeface="Times New Roman" charset="0"/>
                <a:sym typeface="Times New Roman" charset="0"/>
              </a:rPr>
              <a:t>demand?            Tourism?</a:t>
            </a:r>
            <a:endParaRPr lang="en-US" i="1" dirty="0">
              <a:cs typeface="Times New Roman" charset="0"/>
              <a:sym typeface="Times New Roman" charset="0"/>
            </a:endParaRPr>
          </a:p>
          <a:p>
            <a:pPr marL="382588" indent="-341313" eaLnBrk="0" hangingPunct="0">
              <a:spcBef>
                <a:spcPts val="813"/>
              </a:spcBef>
            </a:pPr>
            <a:r>
              <a:rPr lang="en-US" i="1" dirty="0">
                <a:cs typeface="Times New Roman" charset="0"/>
                <a:sym typeface="Times New Roman" charset="0"/>
              </a:rPr>
              <a:t>	Mass immigration?</a:t>
            </a:r>
          </a:p>
        </p:txBody>
      </p:sp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>
          <a:xfrm>
            <a:off x="-76200" y="-100013"/>
            <a:ext cx="6362700" cy="785813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4800" dirty="0">
                <a:ea typeface="ＭＳ Ｐゴシック" charset="0"/>
              </a:rPr>
              <a:t>How much warmer?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3" name="Group 20"/>
          <p:cNvGrpSpPr>
            <a:grpSpLocks/>
          </p:cNvGrpSpPr>
          <p:nvPr/>
        </p:nvGrpSpPr>
        <p:grpSpPr bwMode="auto">
          <a:xfrm>
            <a:off x="152400" y="609600"/>
            <a:ext cx="7940675" cy="4724400"/>
            <a:chOff x="152400" y="609600"/>
            <a:chExt cx="7940675" cy="4724400"/>
          </a:xfrm>
        </p:grpSpPr>
        <p:pic>
          <p:nvPicPr>
            <p:cNvPr id="33805" name="Picture 5" descr="tempsmap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1" t="9587" r="13289" b="15314"/>
            <a:stretch>
              <a:fillRect/>
            </a:stretch>
          </p:blipFill>
          <p:spPr bwMode="auto">
            <a:xfrm>
              <a:off x="152400" y="609600"/>
              <a:ext cx="7940675" cy="472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6" name="Rectangle 4"/>
            <p:cNvSpPr>
              <a:spLocks noChangeArrowheads="1"/>
            </p:cNvSpPr>
            <p:nvPr/>
          </p:nvSpPr>
          <p:spPr bwMode="auto">
            <a:xfrm>
              <a:off x="6676942" y="609601"/>
              <a:ext cx="1400258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3807" name="Group 8"/>
            <p:cNvGrpSpPr>
              <a:grpSpLocks/>
            </p:cNvGrpSpPr>
            <p:nvPr/>
          </p:nvGrpSpPr>
          <p:grpSpPr bwMode="auto">
            <a:xfrm>
              <a:off x="1981200" y="2819400"/>
              <a:ext cx="2362200" cy="228600"/>
              <a:chOff x="1981200" y="2819400"/>
              <a:chExt cx="2362200" cy="228600"/>
            </a:xfrm>
          </p:grpSpPr>
          <p:sp>
            <p:nvSpPr>
              <p:cNvPr id="33809" name="Oval 5"/>
              <p:cNvSpPr>
                <a:spLocks noChangeArrowheads="1"/>
              </p:cNvSpPr>
              <p:nvPr/>
            </p:nvSpPr>
            <p:spPr bwMode="auto">
              <a:xfrm>
                <a:off x="4191000" y="2819400"/>
                <a:ext cx="152400" cy="152400"/>
              </a:xfrm>
              <a:prstGeom prst="ellipse">
                <a:avLst/>
              </a:prstGeom>
              <a:solidFill>
                <a:srgbClr val="660066"/>
              </a:solidFill>
              <a:ln w="285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3810" name="Oval 6"/>
              <p:cNvSpPr>
                <a:spLocks noChangeArrowheads="1"/>
              </p:cNvSpPr>
              <p:nvPr/>
            </p:nvSpPr>
            <p:spPr bwMode="auto">
              <a:xfrm>
                <a:off x="2286000" y="2819400"/>
                <a:ext cx="152400" cy="152400"/>
              </a:xfrm>
              <a:prstGeom prst="ellipse">
                <a:avLst/>
              </a:prstGeom>
              <a:solidFill>
                <a:srgbClr val="660066"/>
              </a:solidFill>
              <a:ln w="285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3811" name="Oval 7"/>
              <p:cNvSpPr>
                <a:spLocks noChangeArrowheads="1"/>
              </p:cNvSpPr>
              <p:nvPr/>
            </p:nvSpPr>
            <p:spPr bwMode="auto">
              <a:xfrm>
                <a:off x="1981200" y="2895600"/>
                <a:ext cx="152400" cy="152400"/>
              </a:xfrm>
              <a:prstGeom prst="ellipse">
                <a:avLst/>
              </a:prstGeom>
              <a:solidFill>
                <a:srgbClr val="660066"/>
              </a:solidFill>
              <a:ln w="285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3808" name="Rectangle 19"/>
            <p:cNvSpPr>
              <a:spLocks noChangeArrowheads="1"/>
            </p:cNvSpPr>
            <p:nvPr/>
          </p:nvSpPr>
          <p:spPr bwMode="auto">
            <a:xfrm>
              <a:off x="6781800" y="3124201"/>
              <a:ext cx="9906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>
              <a:defRPr/>
            </a:pPr>
            <a:r>
              <a:rPr lang="en-US" sz="4800" i="1" dirty="0">
                <a:ea typeface="ＭＳ Ｐゴシック" charset="0"/>
              </a:rPr>
              <a:t>Where </a:t>
            </a:r>
            <a:r>
              <a:rPr lang="en-US" sz="4800" dirty="0">
                <a:ea typeface="ＭＳ Ｐゴシック" charset="0"/>
              </a:rPr>
              <a:t>is it 10°F Warmer</a:t>
            </a:r>
          </a:p>
        </p:txBody>
      </p:sp>
      <p:sp>
        <p:nvSpPr>
          <p:cNvPr id="26628" name="Content Placeholder 4"/>
          <p:cNvSpPr>
            <a:spLocks noGrp="1"/>
          </p:cNvSpPr>
          <p:nvPr>
            <p:ph idx="1"/>
          </p:nvPr>
        </p:nvSpPr>
        <p:spPr>
          <a:xfrm>
            <a:off x="6096000" y="3581400"/>
            <a:ext cx="2971800" cy="2819400"/>
          </a:xfrm>
          <a:solidFill>
            <a:schemeClr val="bg1"/>
          </a:solidFill>
        </p:spPr>
        <p:txBody>
          <a:bodyPr/>
          <a:lstStyle/>
          <a:p>
            <a:pPr>
              <a:buFontTx/>
              <a:buNone/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Denver </a:t>
            </a:r>
            <a:r>
              <a:rPr lang="en-US">
                <a:latin typeface="Wingdings" charset="0"/>
                <a:ea typeface="ＭＳ Ｐゴシック" charset="0"/>
                <a:cs typeface="Wingdings" charset="0"/>
              </a:rPr>
              <a:t> </a:t>
            </a: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/>
            </a:r>
            <a:br>
              <a:rPr lang="en-US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Amarillo</a:t>
            </a:r>
          </a:p>
          <a:p>
            <a:pPr>
              <a:buFontTx/>
              <a:buNone/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Grand Junction </a:t>
            </a:r>
            <a:r>
              <a:rPr lang="en-US">
                <a:latin typeface="Wingdings" charset="0"/>
                <a:ea typeface="ＭＳ Ｐゴシック" charset="0"/>
                <a:cs typeface="Wingdings" charset="0"/>
              </a:rPr>
              <a:t> </a:t>
            </a: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Tucson</a:t>
            </a:r>
          </a:p>
          <a:p>
            <a:pPr>
              <a:buFontTx/>
              <a:buNone/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Illinois </a:t>
            </a:r>
            <a:r>
              <a:rPr lang="en-US">
                <a:latin typeface="Wingdings" charset="0"/>
                <a:ea typeface="ＭＳ Ｐゴシック" charset="0"/>
                <a:cs typeface="Wingdings" charset="0"/>
              </a:rPr>
              <a:t></a:t>
            </a:r>
            <a:br>
              <a:rPr lang="en-US">
                <a:latin typeface="Wingdings" charset="0"/>
                <a:ea typeface="ＭＳ Ｐゴシック" charset="0"/>
                <a:cs typeface="Wingdings" charset="0"/>
              </a:rPr>
            </a:b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Mississippi</a:t>
            </a:r>
          </a:p>
        </p:txBody>
      </p: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1600200" y="2971800"/>
            <a:ext cx="2743200" cy="914400"/>
            <a:chOff x="1600200" y="2971800"/>
            <a:chExt cx="2743200" cy="914400"/>
          </a:xfrm>
        </p:grpSpPr>
        <p:sp>
          <p:nvSpPr>
            <p:cNvPr id="33799" name="Oval 10"/>
            <p:cNvSpPr>
              <a:spLocks noChangeArrowheads="1"/>
            </p:cNvSpPr>
            <p:nvPr/>
          </p:nvSpPr>
          <p:spPr bwMode="auto">
            <a:xfrm>
              <a:off x="4191000" y="3733800"/>
              <a:ext cx="152400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800" name="Oval 11"/>
            <p:cNvSpPr>
              <a:spLocks noChangeArrowheads="1"/>
            </p:cNvSpPr>
            <p:nvPr/>
          </p:nvSpPr>
          <p:spPr bwMode="auto">
            <a:xfrm>
              <a:off x="2590800" y="3581400"/>
              <a:ext cx="152400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801" name="Oval 12"/>
            <p:cNvSpPr>
              <a:spLocks noChangeArrowheads="1"/>
            </p:cNvSpPr>
            <p:nvPr/>
          </p:nvSpPr>
          <p:spPr bwMode="auto">
            <a:xfrm>
              <a:off x="1600200" y="3733800"/>
              <a:ext cx="152400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cxnSp>
          <p:nvCxnSpPr>
            <p:cNvPr id="26635" name="Straight Arrow Connector 14"/>
            <p:cNvCxnSpPr>
              <a:cxnSpLocks noChangeShapeType="1"/>
            </p:cNvCxnSpPr>
            <p:nvPr/>
          </p:nvCxnSpPr>
          <p:spPr bwMode="auto">
            <a:xfrm rot="16200000" flipH="1">
              <a:off x="2171700" y="3162300"/>
              <a:ext cx="631918" cy="250918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cxnSp>
          <p:nvCxnSpPr>
            <p:cNvPr id="26636" name="Straight Arrow Connector 15"/>
            <p:cNvCxnSpPr>
              <a:cxnSpLocks noChangeShapeType="1"/>
            </p:cNvCxnSpPr>
            <p:nvPr/>
          </p:nvCxnSpPr>
          <p:spPr bwMode="auto">
            <a:xfrm rot="5400000">
              <a:off x="1501682" y="3254282"/>
              <a:ext cx="730436" cy="273236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cxnSp>
          <p:nvCxnSpPr>
            <p:cNvPr id="26637" name="Straight Arrow Connector 16"/>
            <p:cNvCxnSpPr>
              <a:cxnSpLocks noChangeShapeType="1"/>
            </p:cNvCxnSpPr>
            <p:nvPr/>
          </p:nvCxnSpPr>
          <p:spPr bwMode="auto">
            <a:xfrm rot="5400000">
              <a:off x="3886994" y="3352800"/>
              <a:ext cx="761206" cy="794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</p:grp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04838" y="5638800"/>
            <a:ext cx="38147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i="1">
                <a:solidFill>
                  <a:srgbClr val="FF0000"/>
                </a:solidFill>
              </a:rPr>
              <a:t>Water? 	Crops?    </a:t>
            </a:r>
            <a:br>
              <a:rPr lang="en-US" sz="2800" b="1" i="1">
                <a:solidFill>
                  <a:srgbClr val="FF0000"/>
                </a:solidFill>
              </a:rPr>
            </a:br>
            <a:r>
              <a:rPr lang="en-US" sz="2800" b="1" i="1">
                <a:solidFill>
                  <a:srgbClr val="FF0000"/>
                </a:solidFill>
              </a:rPr>
              <a:t>Real Estate?     Health?</a:t>
            </a:r>
          </a:p>
        </p:txBody>
      </p:sp>
      <p:sp>
        <p:nvSpPr>
          <p:cNvPr id="33798" name="TextBox 23"/>
          <p:cNvSpPr txBox="1">
            <a:spLocks noChangeArrowheads="1"/>
          </p:cNvSpPr>
          <p:nvPr/>
        </p:nvSpPr>
        <p:spPr bwMode="auto">
          <a:xfrm>
            <a:off x="2616200" y="762000"/>
            <a:ext cx="33757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3600" b="1">
                <a:solidFill>
                  <a:schemeClr val="accent2"/>
                </a:solidFill>
                <a:latin typeface="Arial Rounded MT Bold"/>
                <a:cs typeface="Arial Rounded MT Bold"/>
              </a:rPr>
              <a:t>“</a:t>
            </a:r>
            <a:r>
              <a:rPr lang="en-US" altLang="ja-JP" sz="3600" b="1">
                <a:solidFill>
                  <a:schemeClr val="accent2"/>
                </a:solidFill>
                <a:latin typeface="Arial Rounded MT Bold"/>
                <a:cs typeface="Arial Rounded MT Bold"/>
              </a:rPr>
              <a:t>on average?</a:t>
            </a:r>
            <a:r>
              <a:rPr lang="ja-JP" altLang="en-US" sz="3600" b="1">
                <a:solidFill>
                  <a:schemeClr val="accent2"/>
                </a:solidFill>
                <a:latin typeface="Arial Rounded MT Bold"/>
                <a:cs typeface="Arial Rounded MT Bold"/>
              </a:rPr>
              <a:t>”</a:t>
            </a:r>
            <a:endParaRPr lang="en-US" sz="3600" b="1">
              <a:solidFill>
                <a:schemeClr val="accent2"/>
              </a:solidFill>
              <a:latin typeface="Arial Rounded MT Bold"/>
              <a:cs typeface="Arial Rounded MT Bol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build="p" animBg="1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574675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400" dirty="0">
                <a:ea typeface="ＭＳ Ｐゴシック" charset="0"/>
              </a:rPr>
              <a:t>A Region On the Edge</a:t>
            </a: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6121400" y="855663"/>
            <a:ext cx="3022600" cy="6001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Arial Rounded MT Bold"/>
                <a:cs typeface="Arial Rounded MT Bold"/>
              </a:rPr>
              <a:t>Much of </a:t>
            </a:r>
            <a:r>
              <a:rPr lang="en-US" dirty="0" smtClean="0">
                <a:latin typeface="Arial Rounded MT Bold"/>
                <a:cs typeface="Arial Rounded MT Bold"/>
              </a:rPr>
              <a:t>our region </a:t>
            </a:r>
            <a:r>
              <a:rPr lang="en-US" dirty="0">
                <a:latin typeface="Arial Rounded MT Bold"/>
                <a:cs typeface="Arial Rounded MT Bold"/>
              </a:rPr>
              <a:t>already receives only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marginal precipitation</a:t>
            </a:r>
          </a:p>
          <a:p>
            <a:pPr eaLnBrk="1" hangingPunct="1"/>
            <a:endParaRPr lang="en-US" dirty="0">
              <a:latin typeface="Arial Rounded MT Bold"/>
              <a:cs typeface="Arial Rounded MT Bold"/>
            </a:endParaRP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Just enough snow </a:t>
            </a:r>
            <a:r>
              <a:rPr lang="en-US" dirty="0">
                <a:latin typeface="Arial Rounded MT Bold"/>
                <a:cs typeface="Arial Rounded MT Bold"/>
              </a:rPr>
              <a:t>to support forests and reservoirs </a:t>
            </a:r>
            <a:endParaRPr lang="en-US" b="1" dirty="0">
              <a:solidFill>
                <a:srgbClr val="FF0000"/>
              </a:solidFill>
              <a:latin typeface="Arial Rounded MT Bold"/>
              <a:cs typeface="Arial Rounded MT Bold"/>
            </a:endParaRPr>
          </a:p>
          <a:p>
            <a:pPr eaLnBrk="1" hangingPunct="1"/>
            <a:endParaRPr lang="en-US" dirty="0">
              <a:latin typeface="Arial Rounded MT Bold"/>
              <a:cs typeface="Arial Rounded MT Bold"/>
            </a:endParaRP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Just enough irrigation </a:t>
            </a:r>
            <a:r>
              <a:rPr lang="en-US" dirty="0">
                <a:latin typeface="Arial Rounded MT Bold"/>
                <a:cs typeface="Arial Rounded MT Bold"/>
              </a:rPr>
              <a:t>water to support farming</a:t>
            </a:r>
          </a:p>
          <a:p>
            <a:pPr eaLnBrk="1" hangingPunct="1"/>
            <a:endParaRPr lang="en-US" dirty="0">
              <a:latin typeface="Arial Rounded MT Bold"/>
              <a:cs typeface="Arial Rounded MT Bold"/>
            </a:endParaRPr>
          </a:p>
          <a:p>
            <a:pPr eaLnBrk="1" hangingPunct="1"/>
            <a:r>
              <a:rPr lang="en-US" dirty="0">
                <a:latin typeface="Arial Rounded MT Bold"/>
                <a:cs typeface="Arial Rounded MT Bold"/>
              </a:rPr>
              <a:t>Just enough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water to support 5.1 million 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people</a:t>
            </a:r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3686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5650"/>
            <a:ext cx="6172200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27" b="13458"/>
          <a:stretch>
            <a:fillRect/>
          </a:stretch>
        </p:blipFill>
        <p:spPr bwMode="auto">
          <a:xfrm>
            <a:off x="0" y="4419600"/>
            <a:ext cx="6096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1447800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Weather </a:t>
            </a:r>
            <a:r>
              <a:rPr lang="en-US" dirty="0" err="1">
                <a:latin typeface="Arial Rounded MT Bold"/>
                <a:ea typeface="ＭＳ Ｐゴシック" charset="0"/>
                <a:cs typeface="Arial Rounded MT Bold"/>
              </a:rPr>
              <a:t>vs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 Clima</a:t>
            </a:r>
            <a: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  <a:t>te</a:t>
            </a:r>
            <a:b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sz="4800" dirty="0">
                <a:latin typeface="Arial Rounded MT Bold"/>
                <a:ea typeface="ＭＳ Ｐゴシック" charset="0"/>
                <a:cs typeface="Arial Rounded MT Bold"/>
              </a:rPr>
              <a:t>what</a:t>
            </a:r>
            <a:r>
              <a:rPr lang="ja-JP" altLang="en-US" sz="4800" dirty="0">
                <a:latin typeface="Arial Rounded MT Bold"/>
                <a:ea typeface="ＭＳ Ｐゴシック" charset="0"/>
                <a:cs typeface="Arial Rounded MT Bold"/>
              </a:rPr>
              <a:t>’</a:t>
            </a:r>
            <a:r>
              <a:rPr lang="en-US" sz="4800" dirty="0">
                <a:latin typeface="Arial Rounded MT Bold"/>
                <a:ea typeface="ＭＳ Ｐゴシック" charset="0"/>
                <a:cs typeface="Arial Rounded MT Bold"/>
              </a:rPr>
              <a:t>s the difference?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28800"/>
            <a:ext cx="9144000" cy="4114800"/>
          </a:xfrm>
        </p:spPr>
        <p:txBody>
          <a:bodyPr/>
          <a:lstStyle/>
          <a:p>
            <a:r>
              <a:rPr lang="en-US" sz="4800">
                <a:latin typeface="Arial Rounded MT Bold"/>
                <a:ea typeface="ＭＳ Ｐゴシック" charset="0"/>
                <a:cs typeface="Arial Rounded MT Bold"/>
              </a:rPr>
              <a:t>If you don</a:t>
            </a:r>
            <a:r>
              <a:rPr lang="ja-JP" altLang="en-US" sz="4800">
                <a:latin typeface="Arial Rounded MT Bold"/>
                <a:ea typeface="ＭＳ Ｐゴシック" charset="0"/>
                <a:cs typeface="Arial Rounded MT Bold"/>
              </a:rPr>
              <a:t>’</a:t>
            </a:r>
            <a:r>
              <a:rPr lang="en-US" altLang="ja-JP" sz="4800">
                <a:latin typeface="Arial Rounded MT Bold"/>
                <a:ea typeface="ＭＳ Ｐゴシック" charset="0"/>
                <a:cs typeface="Arial Rounded MT Bold"/>
              </a:rPr>
              <a:t>t like the </a:t>
            </a:r>
            <a:r>
              <a:rPr lang="en-US" altLang="ja-JP" sz="480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weather</a:t>
            </a:r>
            <a:r>
              <a:rPr lang="en-US" altLang="ja-JP" sz="4800">
                <a:latin typeface="Arial Rounded MT Bold"/>
                <a:ea typeface="ＭＳ Ｐゴシック" charset="0"/>
                <a:cs typeface="Arial Rounded MT Bold"/>
              </a:rPr>
              <a:t>:</a:t>
            </a:r>
          </a:p>
          <a:p>
            <a:pPr lvl="1">
              <a:spcAft>
                <a:spcPts val="3600"/>
              </a:spcAft>
            </a:pPr>
            <a:r>
              <a:rPr lang="en-US" sz="4400" i="1">
                <a:latin typeface="Arial Rounded MT Bold"/>
                <a:ea typeface="ＭＳ Ｐゴシック" charset="0"/>
                <a:cs typeface="Arial Rounded MT Bold"/>
              </a:rPr>
              <a:t> Wait five minutes!</a:t>
            </a:r>
          </a:p>
          <a:p>
            <a:r>
              <a:rPr lang="en-US" sz="4800">
                <a:latin typeface="Arial Rounded MT Bold"/>
                <a:ea typeface="ＭＳ Ｐゴシック" charset="0"/>
                <a:cs typeface="Arial Rounded MT Bold"/>
              </a:rPr>
              <a:t>If you don</a:t>
            </a:r>
            <a:r>
              <a:rPr lang="ja-JP" altLang="en-US" sz="4800">
                <a:latin typeface="Arial Rounded MT Bold"/>
                <a:ea typeface="ＭＳ Ｐゴシック" charset="0"/>
                <a:cs typeface="Arial Rounded MT Bold"/>
              </a:rPr>
              <a:t>’</a:t>
            </a:r>
            <a:r>
              <a:rPr lang="en-US" altLang="ja-JP" sz="4800">
                <a:latin typeface="Arial Rounded MT Bold"/>
                <a:ea typeface="ＭＳ Ｐゴシック" charset="0"/>
                <a:cs typeface="Arial Rounded MT Bold"/>
              </a:rPr>
              <a:t>t like the </a:t>
            </a:r>
            <a:r>
              <a:rPr lang="en-US" altLang="ja-JP" sz="480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climate</a:t>
            </a:r>
            <a:r>
              <a:rPr lang="en-US" altLang="ja-JP" sz="4800">
                <a:latin typeface="Arial Rounded MT Bold"/>
                <a:ea typeface="ＭＳ Ｐゴシック" charset="0"/>
                <a:cs typeface="Arial Rounded MT Bold"/>
              </a:rPr>
              <a:t>:</a:t>
            </a:r>
          </a:p>
          <a:p>
            <a:pPr lvl="1"/>
            <a:r>
              <a:rPr lang="en-US" sz="4400" i="1">
                <a:latin typeface="Arial Rounded MT Bold"/>
                <a:ea typeface="ＭＳ Ｐゴシック" charset="0"/>
                <a:cs typeface="Arial Rounded MT Bold"/>
              </a:rPr>
              <a:t>  Move!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76200"/>
            <a:ext cx="8534400" cy="762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  <a:ea typeface="ＭＳ Ｐゴシック" charset="0"/>
              </a:rPr>
              <a:t>Snowpack</a:t>
            </a:r>
            <a:endParaRPr lang="en-US" dirty="0">
              <a:solidFill>
                <a:srgbClr val="FF0000"/>
              </a:solidFill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Budgets</a:t>
            </a:r>
            <a:endParaRPr lang="en-US" dirty="0"/>
          </a:p>
        </p:txBody>
      </p:sp>
      <p:sp>
        <p:nvSpPr>
          <p:cNvPr id="6" name="Down Arrow 5"/>
          <p:cNvSpPr/>
          <p:nvPr/>
        </p:nvSpPr>
        <p:spPr bwMode="auto">
          <a:xfrm rot="10800000">
            <a:off x="6502400" y="1943100"/>
            <a:ext cx="1676400" cy="2857500"/>
          </a:xfrm>
          <a:prstGeom prst="downArrow">
            <a:avLst/>
          </a:prstGeom>
          <a:gradFill flip="none" rotWithShape="1">
            <a:gsLst>
              <a:gs pos="0">
                <a:srgbClr val="0310D4"/>
              </a:gs>
              <a:gs pos="77000">
                <a:srgbClr val="66EEFF"/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Down Arrow 6"/>
          <p:cNvSpPr/>
          <p:nvPr/>
        </p:nvSpPr>
        <p:spPr bwMode="auto">
          <a:xfrm>
            <a:off x="3467100" y="1917700"/>
            <a:ext cx="1676400" cy="2857500"/>
          </a:xfrm>
          <a:prstGeom prst="downArrow">
            <a:avLst/>
          </a:prstGeom>
          <a:gradFill flip="none" rotWithShape="1">
            <a:gsLst>
              <a:gs pos="0">
                <a:srgbClr val="0310D4"/>
              </a:gs>
              <a:gs pos="77000">
                <a:srgbClr val="66EEFF"/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48100" y="2654300"/>
            <a:ext cx="8902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In</a:t>
            </a:r>
            <a:endParaRPr lang="en-US" sz="60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91300" y="2806700"/>
            <a:ext cx="15568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Out</a:t>
            </a:r>
            <a:endParaRPr lang="en-US" sz="60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9400" y="5283200"/>
            <a:ext cx="855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Arial Rounded MT Bold"/>
                <a:cs typeface="Arial Rounded MT Bold"/>
              </a:rPr>
              <a:t>Drought is the </a:t>
            </a:r>
            <a:r>
              <a:rPr lang="en-US" sz="4800" i="1" dirty="0" smtClean="0">
                <a:latin typeface="Arial Rounded MT Bold"/>
                <a:cs typeface="Arial Rounded MT Bold"/>
              </a:rPr>
              <a:t>running sum </a:t>
            </a:r>
            <a:r>
              <a:rPr lang="en-US" sz="4800" dirty="0" smtClean="0">
                <a:latin typeface="Arial Rounded MT Bold"/>
                <a:cs typeface="Arial Rounded MT Bold"/>
              </a:rPr>
              <a:t/>
            </a:r>
            <a:br>
              <a:rPr lang="en-US" sz="4800" dirty="0" smtClean="0">
                <a:latin typeface="Arial Rounded MT Bold"/>
                <a:cs typeface="Arial Rounded MT Bold"/>
              </a:rPr>
            </a:br>
            <a:r>
              <a:rPr lang="en-US" sz="4800" dirty="0" smtClean="0">
                <a:latin typeface="Arial Rounded MT Bold"/>
                <a:cs typeface="Arial Rounded MT Bold"/>
              </a:rPr>
              <a:t>of water out minus water in</a:t>
            </a:r>
            <a:endParaRPr lang="en-US" sz="4800" dirty="0">
              <a:latin typeface="Arial Rounded MT Bold"/>
              <a:cs typeface="Arial Rounded MT 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30300" y="1181100"/>
            <a:ext cx="7111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Evaporative demand increases w/ temperature</a:t>
            </a:r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276459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50210_usd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550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r>
              <a:rPr lang="en-US" sz="6000" dirty="0" smtClean="0"/>
              <a:t>Droughts Past &amp; Future</a:t>
            </a:r>
            <a:endParaRPr lang="en-US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7" y="1168400"/>
            <a:ext cx="9102103" cy="5016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69100" y="2603500"/>
            <a:ext cx="1509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Dust Bowl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7590" y="4940300"/>
            <a:ext cx="3201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Medieval </a:t>
            </a:r>
            <a:r>
              <a:rPr lang="en-US" dirty="0" err="1" smtClean="0">
                <a:solidFill>
                  <a:srgbClr val="FF0000"/>
                </a:solidFill>
              </a:rPr>
              <a:t>Megadroughts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7708900" y="3098800"/>
            <a:ext cx="12700" cy="10287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V="1">
            <a:off x="7696200" y="2133600"/>
            <a:ext cx="76200" cy="6223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1600200" y="4991100"/>
            <a:ext cx="132080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624831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85100" y="4305300"/>
            <a:ext cx="663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656%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73800" y="3009900"/>
            <a:ext cx="663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656%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882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307975"/>
            <a:ext cx="9601200" cy="716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-330200"/>
            <a:ext cx="9601200" cy="1168400"/>
          </a:xfrm>
        </p:spPr>
        <p:txBody>
          <a:bodyPr/>
          <a:lstStyle/>
          <a:p>
            <a:pPr>
              <a:defRPr/>
            </a:pPr>
            <a:r>
              <a:rPr lang="en-US" sz="6000" dirty="0" smtClean="0">
                <a:solidFill>
                  <a:srgbClr val="FF0000"/>
                </a:solidFill>
                <a:ea typeface="ＭＳ Ｐゴシック" charset="0"/>
              </a:rPr>
              <a:t>Economic Development</a:t>
            </a:r>
            <a:endParaRPr lang="en-US" sz="6000" dirty="0">
              <a:solidFill>
                <a:srgbClr val="FF0000"/>
              </a:solidFill>
              <a:ea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7500" y="1244600"/>
            <a:ext cx="8585200" cy="4431983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pPr marL="685800" indent="-685800">
              <a:spcBef>
                <a:spcPts val="1800"/>
              </a:spcBef>
              <a:buFont typeface="Arial"/>
              <a:buChar char="•"/>
            </a:pPr>
            <a:r>
              <a:rPr lang="en-US" sz="3600" dirty="0" smtClean="0">
                <a:latin typeface="Arial Rounded MT Bold"/>
                <a:cs typeface="Arial Rounded MT Bold"/>
              </a:rPr>
              <a:t>Urban water use in Colorado </a:t>
            </a:r>
            <a:r>
              <a:rPr lang="en-US" sz="36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currently about 17% </a:t>
            </a:r>
            <a:r>
              <a:rPr lang="en-US" sz="3600" dirty="0" smtClean="0">
                <a:latin typeface="Arial Rounded MT Bold"/>
                <a:cs typeface="Arial Rounded MT Bold"/>
              </a:rPr>
              <a:t>of total</a:t>
            </a:r>
          </a:p>
          <a:p>
            <a:pPr marL="685800" indent="-685800">
              <a:spcBef>
                <a:spcPts val="1800"/>
              </a:spcBef>
              <a:buFont typeface="Arial"/>
              <a:buChar char="•"/>
            </a:pPr>
            <a:r>
              <a:rPr lang="en-US" sz="3600" dirty="0" smtClean="0">
                <a:latin typeface="Arial Rounded MT Bold"/>
                <a:cs typeface="Arial Rounded MT Bold"/>
              </a:rPr>
              <a:t>Colorado projects 60% population </a:t>
            </a:r>
            <a:r>
              <a:rPr lang="en-US" sz="36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growth by 2050, to 8 million</a:t>
            </a:r>
          </a:p>
          <a:p>
            <a:pPr marL="685800" indent="-685800">
              <a:spcBef>
                <a:spcPts val="1800"/>
              </a:spcBef>
              <a:buFont typeface="Arial"/>
              <a:buChar char="•"/>
            </a:pPr>
            <a:r>
              <a:rPr lang="en-US" sz="3600" dirty="0" smtClean="0">
                <a:latin typeface="Arial Rounded MT Bold"/>
                <a:cs typeface="Arial Rounded MT Bold"/>
              </a:rPr>
              <a:t>Combined with </a:t>
            </a:r>
            <a:r>
              <a:rPr lang="en-US" sz="36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increased ET</a:t>
            </a:r>
            <a:r>
              <a:rPr lang="en-US" sz="3600" dirty="0" smtClean="0">
                <a:latin typeface="Arial Rounded MT Bold"/>
                <a:cs typeface="Arial Rounded MT Bold"/>
              </a:rPr>
              <a:t>, this will produce tremendous pressure for increased </a:t>
            </a:r>
            <a:r>
              <a:rPr lang="en-US" sz="36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diversion to cities</a:t>
            </a:r>
          </a:p>
        </p:txBody>
      </p:sp>
    </p:spTree>
    <p:extLst>
      <p:ext uri="{BB962C8B-B14F-4D97-AF65-F5344CB8AC3E}">
        <p14:creationId xmlns:p14="http://schemas.microsoft.com/office/powerpoint/2010/main" val="75187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nghai.1990-2012.anima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3683"/>
            <a:ext cx="9154618" cy="55843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400"/>
            <a:ext cx="8534400" cy="1447800"/>
          </a:xfrm>
        </p:spPr>
        <p:txBody>
          <a:bodyPr/>
          <a:lstStyle/>
          <a:p>
            <a:r>
              <a:rPr lang="en-US" dirty="0" smtClean="0"/>
              <a:t>Billions and Billions</a:t>
            </a:r>
            <a:br>
              <a:rPr lang="en-US" dirty="0" smtClean="0"/>
            </a:br>
            <a:r>
              <a:rPr lang="en-US" sz="4800" dirty="0" smtClean="0"/>
              <a:t>Shanghai 1991 and 2012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98500" y="1511300"/>
            <a:ext cx="7772400" cy="4572000"/>
          </a:xfrm>
        </p:spPr>
        <p:txBody>
          <a:bodyPr/>
          <a:lstStyle/>
          <a:p>
            <a:r>
              <a:rPr lang="en-US" dirty="0" smtClean="0"/>
              <a:t>Currently 7 billion people on Earth </a:t>
            </a:r>
            <a:br>
              <a:rPr lang="en-US" dirty="0" smtClean="0"/>
            </a:br>
            <a:r>
              <a:rPr lang="en-US" dirty="0" smtClean="0"/>
              <a:t>but only 1 billion use lots of energy</a:t>
            </a:r>
          </a:p>
          <a:p>
            <a:r>
              <a:rPr lang="en-US" dirty="0" smtClean="0"/>
              <a:t>Rapid development to 4 billion </a:t>
            </a:r>
            <a:br>
              <a:rPr lang="en-US" dirty="0" smtClean="0"/>
            </a:br>
            <a:r>
              <a:rPr lang="en-US" dirty="0" smtClean="0"/>
              <a:t>energy users over coming decades</a:t>
            </a:r>
          </a:p>
          <a:p>
            <a:r>
              <a:rPr lang="en-US" dirty="0" smtClean="0"/>
              <a:t>Population growth only 30% but </a:t>
            </a:r>
            <a:br>
              <a:rPr lang="en-US" dirty="0" smtClean="0"/>
            </a:br>
            <a:r>
              <a:rPr lang="en-US" dirty="0" smtClean="0"/>
              <a:t>energy growth 300% by 2100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853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7" descr="graph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1792288"/>
            <a:ext cx="3925888" cy="434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Content Placeholder 2"/>
          <p:cNvSpPr>
            <a:spLocks noGrp="1"/>
          </p:cNvSpPr>
          <p:nvPr>
            <p:ph idx="1"/>
          </p:nvPr>
        </p:nvSpPr>
        <p:spPr>
          <a:xfrm>
            <a:off x="-34925" y="2312988"/>
            <a:ext cx="3806825" cy="3630612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>
                <a:ea typeface="ＭＳ Ｐゴシック" charset="0"/>
              </a:rPr>
              <a:t>If China and India industrialize with coal, CO</a:t>
            </a:r>
            <a:r>
              <a:rPr lang="en-US" baseline="-25000">
                <a:ea typeface="ＭＳ Ｐゴシック" charset="0"/>
              </a:rPr>
              <a:t>2</a:t>
            </a:r>
            <a:r>
              <a:rPr lang="en-US">
                <a:ea typeface="ＭＳ Ｐゴシック" charset="0"/>
              </a:rPr>
              <a:t> will rise to </a:t>
            </a:r>
            <a:r>
              <a:rPr lang="en-US" b="1">
                <a:solidFill>
                  <a:srgbClr val="FF0000"/>
                </a:solidFill>
                <a:ea typeface="ＭＳ Ｐゴシック" charset="0"/>
              </a:rPr>
              <a:t>5x preindustrial</a:t>
            </a:r>
          </a:p>
          <a:p>
            <a:pPr>
              <a:spcAft>
                <a:spcPts val="1200"/>
              </a:spcAft>
            </a:pPr>
            <a:r>
              <a:rPr lang="en-US">
                <a:ea typeface="ＭＳ Ｐゴシック" charset="0"/>
              </a:rPr>
              <a:t>Extra CO</a:t>
            </a:r>
            <a:r>
              <a:rPr lang="en-US" baseline="-25000">
                <a:ea typeface="ＭＳ Ｐゴシック" charset="0"/>
              </a:rPr>
              <a:t>2</a:t>
            </a:r>
            <a:r>
              <a:rPr lang="en-US">
                <a:ea typeface="ＭＳ Ｐゴシック" charset="0"/>
              </a:rPr>
              <a:t> will last for </a:t>
            </a:r>
            <a:r>
              <a:rPr lang="en-US" b="1">
                <a:solidFill>
                  <a:srgbClr val="FF0000"/>
                </a:solidFill>
                <a:ea typeface="ＭＳ Ｐゴシック" charset="0"/>
              </a:rPr>
              <a:t>millennia </a:t>
            </a:r>
            <a:r>
              <a:rPr lang="en-US">
                <a:solidFill>
                  <a:srgbClr val="FF0000"/>
                </a:solidFill>
                <a:ea typeface="ＭＳ Ｐゴシック" charset="0"/>
              </a:rPr>
              <a:t>after coal is gone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888" y="6257925"/>
            <a:ext cx="9123161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2"/>
                </a:solidFill>
                <a:latin typeface="Arial Rounded MT Bold"/>
                <a:ea typeface="ＭＳ Ｐゴシック" charset="-128"/>
                <a:cs typeface="Arial Rounded MT Bold"/>
              </a:rPr>
              <a:t>The heck with Polar Bears … what would that do to farmers?</a:t>
            </a:r>
          </a:p>
        </p:txBody>
      </p:sp>
      <p:sp>
        <p:nvSpPr>
          <p:cNvPr id="35844" name="TextBox 5"/>
          <p:cNvSpPr txBox="1">
            <a:spLocks noChangeArrowheads="1"/>
          </p:cNvSpPr>
          <p:nvPr/>
        </p:nvSpPr>
        <p:spPr bwMode="auto">
          <a:xfrm rot="-5400000">
            <a:off x="3629819" y="2531269"/>
            <a:ext cx="169862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CO</a:t>
            </a:r>
            <a:r>
              <a:rPr lang="en-US" baseline="-25000">
                <a:latin typeface="Arial" charset="0"/>
                <a:cs typeface="Arial" charset="0"/>
              </a:rPr>
              <a:t>2</a:t>
            </a:r>
            <a:r>
              <a:rPr lang="en-US">
                <a:latin typeface="Arial" charset="0"/>
                <a:cs typeface="Arial" charset="0"/>
              </a:rPr>
              <a:t> (ppm)</a:t>
            </a:r>
          </a:p>
        </p:txBody>
      </p:sp>
      <p:sp>
        <p:nvSpPr>
          <p:cNvPr id="35845" name="TextBox 6"/>
          <p:cNvSpPr txBox="1">
            <a:spLocks noChangeArrowheads="1"/>
          </p:cNvSpPr>
          <p:nvPr/>
        </p:nvSpPr>
        <p:spPr bwMode="auto">
          <a:xfrm rot="-5400000">
            <a:off x="4052094" y="4760119"/>
            <a:ext cx="1068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GtC/yr</a:t>
            </a:r>
          </a:p>
        </p:txBody>
      </p:sp>
      <p:sp>
        <p:nvSpPr>
          <p:cNvPr id="35846" name="TextBox 7"/>
          <p:cNvSpPr txBox="1">
            <a:spLocks noChangeArrowheads="1"/>
          </p:cNvSpPr>
          <p:nvPr/>
        </p:nvSpPr>
        <p:spPr bwMode="auto">
          <a:xfrm rot="-5400000">
            <a:off x="7313613" y="2771775"/>
            <a:ext cx="2690812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Warming (Celsius) </a:t>
            </a:r>
          </a:p>
        </p:txBody>
      </p:sp>
      <p:sp>
        <p:nvSpPr>
          <p:cNvPr id="35847" name="TextBox 8"/>
          <p:cNvSpPr txBox="1">
            <a:spLocks noChangeArrowheads="1"/>
          </p:cNvSpPr>
          <p:nvPr/>
        </p:nvSpPr>
        <p:spPr bwMode="auto">
          <a:xfrm>
            <a:off x="6065838" y="1985963"/>
            <a:ext cx="7572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1726FF"/>
                </a:solidFill>
                <a:latin typeface="Arial" charset="0"/>
                <a:cs typeface="Arial" charset="0"/>
              </a:rPr>
              <a:t>CO</a:t>
            </a:r>
            <a:r>
              <a:rPr lang="en-US" baseline="-25000">
                <a:solidFill>
                  <a:srgbClr val="1726FF"/>
                </a:solidFill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35848" name="TextBox 9"/>
          <p:cNvSpPr txBox="1">
            <a:spLocks noChangeArrowheads="1"/>
          </p:cNvSpPr>
          <p:nvPr/>
        </p:nvSpPr>
        <p:spPr bwMode="auto">
          <a:xfrm>
            <a:off x="6686550" y="2611438"/>
            <a:ext cx="135255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  <a:latin typeface="Arial" charset="0"/>
                <a:cs typeface="Arial" charset="0"/>
              </a:rPr>
              <a:t>warming</a:t>
            </a:r>
          </a:p>
        </p:txBody>
      </p:sp>
      <p:sp>
        <p:nvSpPr>
          <p:cNvPr id="35849" name="TextBox 10"/>
          <p:cNvSpPr txBox="1">
            <a:spLocks noChangeArrowheads="1"/>
          </p:cNvSpPr>
          <p:nvPr/>
        </p:nvSpPr>
        <p:spPr bwMode="auto">
          <a:xfrm>
            <a:off x="6208713" y="5967413"/>
            <a:ext cx="78422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year</a:t>
            </a:r>
          </a:p>
        </p:txBody>
      </p:sp>
      <p:sp>
        <p:nvSpPr>
          <p:cNvPr id="30" name="TextBox 29"/>
          <p:cNvSpPr txBox="1"/>
          <p:nvPr/>
        </p:nvSpPr>
        <p:spPr bwMode="auto">
          <a:xfrm>
            <a:off x="5302250" y="4186238"/>
            <a:ext cx="1262063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  <a:t>you are</a:t>
            </a:r>
          </a:p>
          <a:p>
            <a:pPr algn="ctr"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  <a:t>here</a:t>
            </a:r>
          </a:p>
        </p:txBody>
      </p:sp>
      <p:sp>
        <p:nvSpPr>
          <p:cNvPr id="35851" name="Oval 12"/>
          <p:cNvSpPr>
            <a:spLocks noChangeArrowheads="1"/>
          </p:cNvSpPr>
          <p:nvPr/>
        </p:nvSpPr>
        <p:spPr bwMode="auto">
          <a:xfrm>
            <a:off x="6335713" y="3095625"/>
            <a:ext cx="165100" cy="1651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52" name="Oval 13"/>
          <p:cNvSpPr>
            <a:spLocks noChangeArrowheads="1"/>
          </p:cNvSpPr>
          <p:nvPr/>
        </p:nvSpPr>
        <p:spPr bwMode="auto">
          <a:xfrm>
            <a:off x="6323013" y="5302250"/>
            <a:ext cx="165100" cy="1651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b="1"/>
          </a:p>
        </p:txBody>
      </p:sp>
      <p:sp>
        <p:nvSpPr>
          <p:cNvPr id="35853" name="Oval 14"/>
          <p:cNvSpPr>
            <a:spLocks noChangeArrowheads="1"/>
          </p:cNvSpPr>
          <p:nvPr/>
        </p:nvSpPr>
        <p:spPr bwMode="auto">
          <a:xfrm>
            <a:off x="6329363" y="3063875"/>
            <a:ext cx="165100" cy="1651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35854" name="Straight Arrow Connector 20"/>
          <p:cNvCxnSpPr>
            <a:cxnSpLocks noChangeShapeType="1"/>
          </p:cNvCxnSpPr>
          <p:nvPr/>
        </p:nvCxnSpPr>
        <p:spPr bwMode="auto">
          <a:xfrm rot="5400000" flipH="1" flipV="1">
            <a:off x="5565775" y="3514726"/>
            <a:ext cx="1062037" cy="582612"/>
          </a:xfrm>
          <a:prstGeom prst="straightConnector1">
            <a:avLst/>
          </a:prstGeom>
          <a:noFill/>
          <a:ln w="38100">
            <a:solidFill>
              <a:srgbClr val="00CC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855" name="Straight Arrow Connector 21"/>
          <p:cNvCxnSpPr>
            <a:cxnSpLocks noChangeShapeType="1"/>
            <a:endCxn id="35852" idx="1"/>
          </p:cNvCxnSpPr>
          <p:nvPr/>
        </p:nvCxnSpPr>
        <p:spPr bwMode="auto">
          <a:xfrm rot="16200000" flipH="1">
            <a:off x="5957094" y="4936331"/>
            <a:ext cx="441325" cy="341313"/>
          </a:xfrm>
          <a:prstGeom prst="straightConnector1">
            <a:avLst/>
          </a:prstGeom>
          <a:noFill/>
          <a:ln w="38100">
            <a:solidFill>
              <a:srgbClr val="00CC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Rectangle 1"/>
          <p:cNvSpPr>
            <a:spLocks noGrp="1" noChangeArrowheads="1"/>
          </p:cNvSpPr>
          <p:nvPr>
            <p:ph type="title"/>
          </p:nvPr>
        </p:nvSpPr>
        <p:spPr>
          <a:xfrm>
            <a:off x="303213" y="0"/>
            <a:ext cx="8537575" cy="714375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</a:rPr>
              <a:t>Common Myth #2</a:t>
            </a:r>
          </a:p>
        </p:txBody>
      </p:sp>
      <p:sp>
        <p:nvSpPr>
          <p:cNvPr id="35857" name="Rectangle 2"/>
          <p:cNvSpPr txBox="1">
            <a:spLocks noChangeArrowheads="1"/>
          </p:cNvSpPr>
          <p:nvPr/>
        </p:nvSpPr>
        <p:spPr bwMode="auto">
          <a:xfrm>
            <a:off x="241300" y="830263"/>
            <a:ext cx="870585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116994"/>
          <a:lstStyle>
            <a:lvl1pPr marL="573088" indent="-5334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ja-JP" altLang="en-US" sz="2800" i="1" dirty="0">
                <a:latin typeface="Arial Rounded MT Bold"/>
                <a:cs typeface="Arial Rounded MT Bold"/>
              </a:rPr>
              <a:t>“</a:t>
            </a:r>
            <a:r>
              <a:rPr lang="en-US" altLang="ja-JP" sz="2800" i="1" dirty="0">
                <a:latin typeface="Arial Rounded MT Bold"/>
                <a:cs typeface="Arial Rounded MT Bold"/>
              </a:rPr>
              <a:t>When we reduce or stop burning fossil fuel, CO</a:t>
            </a:r>
            <a:r>
              <a:rPr lang="en-US" altLang="ja-JP" sz="2800" i="1" baseline="-20000" dirty="0">
                <a:latin typeface="Arial Rounded MT Bold"/>
                <a:cs typeface="Arial Rounded MT Bold"/>
              </a:rPr>
              <a:t>2</a:t>
            </a:r>
            <a:r>
              <a:rPr lang="en-US" altLang="ja-JP" sz="2800" i="1" dirty="0">
                <a:latin typeface="Arial Rounded MT Bold"/>
                <a:cs typeface="Arial Rounded MT Bold"/>
              </a:rPr>
              <a:t> will go away and things will go back to normal</a:t>
            </a:r>
            <a:r>
              <a:rPr lang="ja-JP" altLang="en-US" sz="2800" i="1" dirty="0">
                <a:latin typeface="Arial Rounded MT Bold"/>
                <a:cs typeface="Arial Rounded MT Bold"/>
              </a:rPr>
              <a:t>”</a:t>
            </a:r>
            <a:endParaRPr lang="en-US" sz="2800" i="1" dirty="0">
              <a:latin typeface="Arial Rounded MT Bold"/>
              <a:cs typeface="Arial Rounded MT Bold"/>
            </a:endParaRPr>
          </a:p>
        </p:txBody>
      </p:sp>
      <p:sp>
        <p:nvSpPr>
          <p:cNvPr id="35858" name="TextBox 9"/>
          <p:cNvSpPr txBox="1">
            <a:spLocks noChangeArrowheads="1"/>
          </p:cNvSpPr>
          <p:nvPr/>
        </p:nvSpPr>
        <p:spPr bwMode="auto">
          <a:xfrm>
            <a:off x="6989763" y="4449763"/>
            <a:ext cx="16621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  <a:latin typeface="Arial" charset="0"/>
                <a:cs typeface="Arial" charset="0"/>
              </a:rPr>
              <a:t>emissions</a:t>
            </a:r>
          </a:p>
        </p:txBody>
      </p:sp>
    </p:spTree>
    <p:extLst>
      <p:ext uri="{BB962C8B-B14F-4D97-AF65-F5344CB8AC3E}">
        <p14:creationId xmlns:p14="http://schemas.microsoft.com/office/powerpoint/2010/main" val="4254780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build="p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6146800"/>
          </a:xfrm>
        </p:spPr>
        <p:txBody>
          <a:bodyPr/>
          <a:lstStyle/>
          <a:p>
            <a:pPr>
              <a:defRPr/>
            </a:pP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Solvable</a:t>
            </a:r>
            <a:endParaRPr lang="en-US" sz="9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ChangeArrowheads="1"/>
          </p:cNvSpPr>
          <p:nvPr/>
        </p:nvSpPr>
        <p:spPr bwMode="auto">
          <a:xfrm>
            <a:off x="1119188" y="5305425"/>
            <a:ext cx="2628900" cy="438150"/>
          </a:xfrm>
          <a:prstGeom prst="rect">
            <a:avLst/>
          </a:pr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48130" name="Freeform 3"/>
          <p:cNvSpPr>
            <a:spLocks noChangeAspect="1"/>
          </p:cNvSpPr>
          <p:nvPr/>
        </p:nvSpPr>
        <p:spPr bwMode="auto">
          <a:xfrm>
            <a:off x="1123950" y="3648075"/>
            <a:ext cx="2627313" cy="1676400"/>
          </a:xfrm>
          <a:custGeom>
            <a:avLst/>
            <a:gdLst>
              <a:gd name="T0" fmla="*/ 2147483647 w 1655"/>
              <a:gd name="T1" fmla="*/ 2147483647 h 1056"/>
              <a:gd name="T2" fmla="*/ 2147483647 w 1655"/>
              <a:gd name="T3" fmla="*/ 2147483647 h 1056"/>
              <a:gd name="T4" fmla="*/ 2147483647 w 1655"/>
              <a:gd name="T5" fmla="*/ 2147483647 h 1056"/>
              <a:gd name="T6" fmla="*/ 2147483647 w 1655"/>
              <a:gd name="T7" fmla="*/ 2147483647 h 1056"/>
              <a:gd name="T8" fmla="*/ 2147483647 w 1655"/>
              <a:gd name="T9" fmla="*/ 2147483647 h 1056"/>
              <a:gd name="T10" fmla="*/ 2147483647 w 1655"/>
              <a:gd name="T11" fmla="*/ 2147483647 h 1056"/>
              <a:gd name="T12" fmla="*/ 2147483647 w 1655"/>
              <a:gd name="T13" fmla="*/ 2147483647 h 1056"/>
              <a:gd name="T14" fmla="*/ 2147483647 w 1655"/>
              <a:gd name="T15" fmla="*/ 2147483647 h 1056"/>
              <a:gd name="T16" fmla="*/ 2147483647 w 1655"/>
              <a:gd name="T17" fmla="*/ 2147483647 h 1056"/>
              <a:gd name="T18" fmla="*/ 2147483647 w 1655"/>
              <a:gd name="T19" fmla="*/ 2147483647 h 1056"/>
              <a:gd name="T20" fmla="*/ 2147483647 w 1655"/>
              <a:gd name="T21" fmla="*/ 2147483647 h 1056"/>
              <a:gd name="T22" fmla="*/ 2147483647 w 1655"/>
              <a:gd name="T23" fmla="*/ 2147483647 h 1056"/>
              <a:gd name="T24" fmla="*/ 2147483647 w 1655"/>
              <a:gd name="T25" fmla="*/ 2147483647 h 1056"/>
              <a:gd name="T26" fmla="*/ 2147483647 w 1655"/>
              <a:gd name="T27" fmla="*/ 2147483647 h 1056"/>
              <a:gd name="T28" fmla="*/ 2147483647 w 1655"/>
              <a:gd name="T29" fmla="*/ 2147483647 h 1056"/>
              <a:gd name="T30" fmla="*/ 2147483647 w 1655"/>
              <a:gd name="T31" fmla="*/ 2147483647 h 1056"/>
              <a:gd name="T32" fmla="*/ 2147483647 w 1655"/>
              <a:gd name="T33" fmla="*/ 2147483647 h 1056"/>
              <a:gd name="T34" fmla="*/ 2147483647 w 1655"/>
              <a:gd name="T35" fmla="*/ 2147483647 h 1056"/>
              <a:gd name="T36" fmla="*/ 2147483647 w 1655"/>
              <a:gd name="T37" fmla="*/ 2147483647 h 1056"/>
              <a:gd name="T38" fmla="*/ 2147483647 w 1655"/>
              <a:gd name="T39" fmla="*/ 2147483647 h 1056"/>
              <a:gd name="T40" fmla="*/ 2147483647 w 1655"/>
              <a:gd name="T41" fmla="*/ 2147483647 h 1056"/>
              <a:gd name="T42" fmla="*/ 2147483647 w 1655"/>
              <a:gd name="T43" fmla="*/ 2147483647 h 1056"/>
              <a:gd name="T44" fmla="*/ 2147483647 w 1655"/>
              <a:gd name="T45" fmla="*/ 2147483647 h 1056"/>
              <a:gd name="T46" fmla="*/ 2147483647 w 1655"/>
              <a:gd name="T47" fmla="*/ 2147483647 h 1056"/>
              <a:gd name="T48" fmla="*/ 2147483647 w 1655"/>
              <a:gd name="T49" fmla="*/ 2147483647 h 1056"/>
              <a:gd name="T50" fmla="*/ 2147483647 w 1655"/>
              <a:gd name="T51" fmla="*/ 2147483647 h 1056"/>
              <a:gd name="T52" fmla="*/ 2147483647 w 1655"/>
              <a:gd name="T53" fmla="*/ 2147483647 h 1056"/>
              <a:gd name="T54" fmla="*/ 2147483647 w 1655"/>
              <a:gd name="T55" fmla="*/ 2147483647 h 1056"/>
              <a:gd name="T56" fmla="*/ 2147483647 w 1655"/>
              <a:gd name="T57" fmla="*/ 2147483647 h 1056"/>
              <a:gd name="T58" fmla="*/ 2147483647 w 1655"/>
              <a:gd name="T59" fmla="*/ 2147483647 h 1056"/>
              <a:gd name="T60" fmla="*/ 2147483647 w 1655"/>
              <a:gd name="T61" fmla="*/ 2147483647 h 1056"/>
              <a:gd name="T62" fmla="*/ 2147483647 w 1655"/>
              <a:gd name="T63" fmla="*/ 2147483647 h 1056"/>
              <a:gd name="T64" fmla="*/ 2147483647 w 1655"/>
              <a:gd name="T65" fmla="*/ 0 h 1056"/>
              <a:gd name="T66" fmla="*/ 2147483647 w 1655"/>
              <a:gd name="T67" fmla="*/ 2147483647 h 1056"/>
              <a:gd name="T68" fmla="*/ 2147483647 w 1655"/>
              <a:gd name="T69" fmla="*/ 2147483647 h 1056"/>
              <a:gd name="T70" fmla="*/ 2147483647 w 1655"/>
              <a:gd name="T71" fmla="*/ 2147483647 h 1056"/>
              <a:gd name="T72" fmla="*/ 2147483647 w 1655"/>
              <a:gd name="T73" fmla="*/ 2147483647 h 1056"/>
              <a:gd name="T74" fmla="*/ 0 w 1655"/>
              <a:gd name="T75" fmla="*/ 2147483647 h 1056"/>
              <a:gd name="T76" fmla="*/ 2147483647 w 1655"/>
              <a:gd name="T77" fmla="*/ 2147483647 h 1056"/>
              <a:gd name="T78" fmla="*/ 2147483647 w 1655"/>
              <a:gd name="T79" fmla="*/ 2147483647 h 1056"/>
              <a:gd name="T80" fmla="*/ 2147483647 w 1655"/>
              <a:gd name="T81" fmla="*/ 2147483647 h 1056"/>
              <a:gd name="T82" fmla="*/ 2147483647 w 1655"/>
              <a:gd name="T83" fmla="*/ 2147483647 h 1056"/>
              <a:gd name="T84" fmla="*/ 2147483647 w 1655"/>
              <a:gd name="T85" fmla="*/ 2147483647 h 105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655"/>
              <a:gd name="T130" fmla="*/ 0 h 1056"/>
              <a:gd name="T131" fmla="*/ 1655 w 1655"/>
              <a:gd name="T132" fmla="*/ 1056 h 105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655" h="1056">
                <a:moveTo>
                  <a:pt x="246" y="942"/>
                </a:moveTo>
                <a:lnTo>
                  <a:pt x="294" y="900"/>
                </a:lnTo>
                <a:lnTo>
                  <a:pt x="324" y="894"/>
                </a:lnTo>
                <a:lnTo>
                  <a:pt x="384" y="846"/>
                </a:lnTo>
                <a:lnTo>
                  <a:pt x="471" y="783"/>
                </a:lnTo>
                <a:lnTo>
                  <a:pt x="515" y="744"/>
                </a:lnTo>
                <a:lnTo>
                  <a:pt x="555" y="690"/>
                </a:lnTo>
                <a:lnTo>
                  <a:pt x="615" y="627"/>
                </a:lnTo>
                <a:lnTo>
                  <a:pt x="648" y="582"/>
                </a:lnTo>
                <a:lnTo>
                  <a:pt x="669" y="561"/>
                </a:lnTo>
                <a:lnTo>
                  <a:pt x="690" y="570"/>
                </a:lnTo>
                <a:lnTo>
                  <a:pt x="714" y="570"/>
                </a:lnTo>
                <a:lnTo>
                  <a:pt x="757" y="539"/>
                </a:lnTo>
                <a:lnTo>
                  <a:pt x="771" y="501"/>
                </a:lnTo>
                <a:lnTo>
                  <a:pt x="822" y="468"/>
                </a:lnTo>
                <a:lnTo>
                  <a:pt x="843" y="438"/>
                </a:lnTo>
                <a:lnTo>
                  <a:pt x="884" y="467"/>
                </a:lnTo>
                <a:lnTo>
                  <a:pt x="927" y="480"/>
                </a:lnTo>
                <a:lnTo>
                  <a:pt x="966" y="480"/>
                </a:lnTo>
                <a:lnTo>
                  <a:pt x="1017" y="429"/>
                </a:lnTo>
                <a:lnTo>
                  <a:pt x="1068" y="375"/>
                </a:lnTo>
                <a:lnTo>
                  <a:pt x="1122" y="330"/>
                </a:lnTo>
                <a:lnTo>
                  <a:pt x="1176" y="297"/>
                </a:lnTo>
                <a:lnTo>
                  <a:pt x="1221" y="312"/>
                </a:lnTo>
                <a:lnTo>
                  <a:pt x="1311" y="267"/>
                </a:lnTo>
                <a:lnTo>
                  <a:pt x="1329" y="219"/>
                </a:lnTo>
                <a:lnTo>
                  <a:pt x="1356" y="210"/>
                </a:lnTo>
                <a:lnTo>
                  <a:pt x="1398" y="213"/>
                </a:lnTo>
                <a:lnTo>
                  <a:pt x="1449" y="195"/>
                </a:lnTo>
                <a:lnTo>
                  <a:pt x="1491" y="153"/>
                </a:lnTo>
                <a:lnTo>
                  <a:pt x="1527" y="102"/>
                </a:lnTo>
                <a:lnTo>
                  <a:pt x="1557" y="42"/>
                </a:lnTo>
                <a:lnTo>
                  <a:pt x="1650" y="0"/>
                </a:lnTo>
                <a:lnTo>
                  <a:pt x="1655" y="167"/>
                </a:lnTo>
                <a:lnTo>
                  <a:pt x="1653" y="1056"/>
                </a:lnTo>
                <a:lnTo>
                  <a:pt x="1302" y="1056"/>
                </a:lnTo>
                <a:lnTo>
                  <a:pt x="1068" y="1056"/>
                </a:lnTo>
                <a:lnTo>
                  <a:pt x="0" y="1056"/>
                </a:lnTo>
                <a:lnTo>
                  <a:pt x="57" y="1023"/>
                </a:lnTo>
                <a:lnTo>
                  <a:pt x="105" y="1011"/>
                </a:lnTo>
                <a:lnTo>
                  <a:pt x="141" y="990"/>
                </a:lnTo>
                <a:lnTo>
                  <a:pt x="195" y="951"/>
                </a:lnTo>
                <a:lnTo>
                  <a:pt x="246" y="942"/>
                </a:lnTo>
                <a:close/>
              </a:path>
            </a:pathLst>
          </a:cu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1" name="Line 4"/>
          <p:cNvSpPr>
            <a:spLocks noChangeAspect="1" noChangeShapeType="1"/>
          </p:cNvSpPr>
          <p:nvPr/>
        </p:nvSpPr>
        <p:spPr bwMode="auto">
          <a:xfrm>
            <a:off x="2347913" y="3875088"/>
            <a:ext cx="327025" cy="255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2" name="Text Box 5"/>
          <p:cNvSpPr txBox="1">
            <a:spLocks noChangeAspect="1" noChangeArrowheads="1"/>
          </p:cNvSpPr>
          <p:nvPr/>
        </p:nvSpPr>
        <p:spPr bwMode="auto">
          <a:xfrm>
            <a:off x="1201738" y="1316038"/>
            <a:ext cx="19748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Billions of Tons  Carbon Emitted per Year</a:t>
            </a:r>
          </a:p>
        </p:txBody>
      </p:sp>
      <p:sp>
        <p:nvSpPr>
          <p:cNvPr id="48133" name="Rectangle 6"/>
          <p:cNvSpPr>
            <a:spLocks noChangeAspect="1" noChangeArrowheads="1"/>
          </p:cNvSpPr>
          <p:nvPr/>
        </p:nvSpPr>
        <p:spPr bwMode="auto">
          <a:xfrm>
            <a:off x="1085850" y="3495675"/>
            <a:ext cx="1571625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1200" b="1">
                <a:latin typeface="Arial" charset="0"/>
              </a:rPr>
              <a:t>Historical</a:t>
            </a:r>
          </a:p>
          <a:p>
            <a:pPr algn="ctr"/>
            <a:r>
              <a:rPr lang="en-US" sz="1200" b="1">
                <a:latin typeface="Arial" charset="0"/>
              </a:rPr>
              <a:t> emissions</a:t>
            </a:r>
          </a:p>
        </p:txBody>
      </p:sp>
      <p:sp>
        <p:nvSpPr>
          <p:cNvPr id="48134" name="Line 7"/>
          <p:cNvSpPr>
            <a:spLocks noChangeShapeType="1"/>
          </p:cNvSpPr>
          <p:nvPr/>
        </p:nvSpPr>
        <p:spPr bwMode="auto">
          <a:xfrm>
            <a:off x="1052513" y="5740400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5" name="Line 8"/>
          <p:cNvSpPr>
            <a:spLocks noChangeShapeType="1"/>
          </p:cNvSpPr>
          <p:nvPr/>
        </p:nvSpPr>
        <p:spPr bwMode="auto">
          <a:xfrm>
            <a:off x="1052513" y="3676650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6" name="Line 9"/>
          <p:cNvSpPr>
            <a:spLocks noChangeShapeType="1"/>
          </p:cNvSpPr>
          <p:nvPr/>
        </p:nvSpPr>
        <p:spPr bwMode="auto">
          <a:xfrm>
            <a:off x="1052513" y="1603375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7" name="Line 10"/>
          <p:cNvSpPr>
            <a:spLocks noChangeShapeType="1"/>
          </p:cNvSpPr>
          <p:nvPr/>
        </p:nvSpPr>
        <p:spPr bwMode="auto">
          <a:xfrm flipV="1">
            <a:off x="1119188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8" name="Line 11"/>
          <p:cNvSpPr>
            <a:spLocks noChangeShapeType="1"/>
          </p:cNvSpPr>
          <p:nvPr/>
        </p:nvSpPr>
        <p:spPr bwMode="auto">
          <a:xfrm flipV="1">
            <a:off x="3421063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9" name="Line 12"/>
          <p:cNvSpPr>
            <a:spLocks noChangeShapeType="1"/>
          </p:cNvSpPr>
          <p:nvPr/>
        </p:nvSpPr>
        <p:spPr bwMode="auto">
          <a:xfrm flipV="1">
            <a:off x="5722938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0" name="Line 13"/>
          <p:cNvSpPr>
            <a:spLocks noChangeShapeType="1"/>
          </p:cNvSpPr>
          <p:nvPr/>
        </p:nvSpPr>
        <p:spPr bwMode="auto">
          <a:xfrm flipV="1">
            <a:off x="8016875" y="5740400"/>
            <a:ext cx="1588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1" name="Freeform 14"/>
          <p:cNvSpPr>
            <a:spLocks/>
          </p:cNvSpPr>
          <p:nvPr/>
        </p:nvSpPr>
        <p:spPr bwMode="auto">
          <a:xfrm>
            <a:off x="1119188" y="5283200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2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2" name="Freeform 15"/>
          <p:cNvSpPr>
            <a:spLocks/>
          </p:cNvSpPr>
          <p:nvPr/>
        </p:nvSpPr>
        <p:spPr bwMode="auto">
          <a:xfrm>
            <a:off x="1166813" y="5273675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0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3" name="Line 16"/>
          <p:cNvSpPr>
            <a:spLocks noChangeShapeType="1"/>
          </p:cNvSpPr>
          <p:nvPr/>
        </p:nvSpPr>
        <p:spPr bwMode="auto">
          <a:xfrm flipV="1">
            <a:off x="1214438" y="5264150"/>
            <a:ext cx="47625" cy="9525"/>
          </a:xfrm>
          <a:prstGeom prst="line">
            <a:avLst/>
          </a:pr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4" name="Freeform 17"/>
          <p:cNvSpPr>
            <a:spLocks/>
          </p:cNvSpPr>
          <p:nvPr/>
        </p:nvSpPr>
        <p:spPr bwMode="auto">
          <a:xfrm>
            <a:off x="1262063" y="5254625"/>
            <a:ext cx="38100" cy="9525"/>
          </a:xfrm>
          <a:custGeom>
            <a:avLst/>
            <a:gdLst>
              <a:gd name="T0" fmla="*/ 0 w 24"/>
              <a:gd name="T1" fmla="*/ 2147483647 h 6"/>
              <a:gd name="T2" fmla="*/ 2147483647 w 24"/>
              <a:gd name="T3" fmla="*/ 2147483647 h 6"/>
              <a:gd name="T4" fmla="*/ 2147483647 w 24"/>
              <a:gd name="T5" fmla="*/ 0 h 6"/>
              <a:gd name="T6" fmla="*/ 0 60000 65536"/>
              <a:gd name="T7" fmla="*/ 0 60000 65536"/>
              <a:gd name="T8" fmla="*/ 0 60000 65536"/>
              <a:gd name="T9" fmla="*/ 0 w 24"/>
              <a:gd name="T10" fmla="*/ 0 h 6"/>
              <a:gd name="T11" fmla="*/ 24 w 24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6">
                <a:moveTo>
                  <a:pt x="0" y="6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5" name="Freeform 18"/>
          <p:cNvSpPr>
            <a:spLocks/>
          </p:cNvSpPr>
          <p:nvPr/>
        </p:nvSpPr>
        <p:spPr bwMode="auto">
          <a:xfrm>
            <a:off x="1300163" y="5207000"/>
            <a:ext cx="46037" cy="47625"/>
          </a:xfrm>
          <a:custGeom>
            <a:avLst/>
            <a:gdLst>
              <a:gd name="T0" fmla="*/ 0 w 29"/>
              <a:gd name="T1" fmla="*/ 2147483647 h 30"/>
              <a:gd name="T2" fmla="*/ 2147483647 w 29"/>
              <a:gd name="T3" fmla="*/ 2147483647 h 30"/>
              <a:gd name="T4" fmla="*/ 2147483647 w 29"/>
              <a:gd name="T5" fmla="*/ 0 h 30"/>
              <a:gd name="T6" fmla="*/ 0 60000 65536"/>
              <a:gd name="T7" fmla="*/ 0 60000 65536"/>
              <a:gd name="T8" fmla="*/ 0 60000 65536"/>
              <a:gd name="T9" fmla="*/ 0 w 29"/>
              <a:gd name="T10" fmla="*/ 0 h 30"/>
              <a:gd name="T11" fmla="*/ 29 w 29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30">
                <a:moveTo>
                  <a:pt x="0" y="30"/>
                </a:moveTo>
                <a:lnTo>
                  <a:pt x="12" y="18"/>
                </a:lnTo>
                <a:lnTo>
                  <a:pt x="29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6" name="Freeform 19"/>
          <p:cNvSpPr>
            <a:spLocks/>
          </p:cNvSpPr>
          <p:nvPr/>
        </p:nvSpPr>
        <p:spPr bwMode="auto">
          <a:xfrm>
            <a:off x="1346200" y="5178425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7" name="Freeform 20"/>
          <p:cNvSpPr>
            <a:spLocks/>
          </p:cNvSpPr>
          <p:nvPr/>
        </p:nvSpPr>
        <p:spPr bwMode="auto">
          <a:xfrm>
            <a:off x="1393825" y="5149850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8" name="Freeform 21"/>
          <p:cNvSpPr>
            <a:spLocks/>
          </p:cNvSpPr>
          <p:nvPr/>
        </p:nvSpPr>
        <p:spPr bwMode="auto">
          <a:xfrm>
            <a:off x="1441450" y="5140325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2147483647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9" name="Freeform 22"/>
          <p:cNvSpPr>
            <a:spLocks/>
          </p:cNvSpPr>
          <p:nvPr/>
        </p:nvSpPr>
        <p:spPr bwMode="auto">
          <a:xfrm>
            <a:off x="1489075" y="5103813"/>
            <a:ext cx="47625" cy="36512"/>
          </a:xfrm>
          <a:custGeom>
            <a:avLst/>
            <a:gdLst>
              <a:gd name="T0" fmla="*/ 0 w 30"/>
              <a:gd name="T1" fmla="*/ 2147483647 h 23"/>
              <a:gd name="T2" fmla="*/ 2147483647 w 30"/>
              <a:gd name="T3" fmla="*/ 2147483647 h 23"/>
              <a:gd name="T4" fmla="*/ 2147483647 w 30"/>
              <a:gd name="T5" fmla="*/ 0 h 23"/>
              <a:gd name="T6" fmla="*/ 0 60000 65536"/>
              <a:gd name="T7" fmla="*/ 0 60000 65536"/>
              <a:gd name="T8" fmla="*/ 0 60000 65536"/>
              <a:gd name="T9" fmla="*/ 0 w 30"/>
              <a:gd name="T10" fmla="*/ 0 h 23"/>
              <a:gd name="T11" fmla="*/ 30 w 30"/>
              <a:gd name="T12" fmla="*/ 23 h 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3">
                <a:moveTo>
                  <a:pt x="0" y="23"/>
                </a:moveTo>
                <a:lnTo>
                  <a:pt x="18" y="11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0" name="Freeform 23"/>
          <p:cNvSpPr>
            <a:spLocks/>
          </p:cNvSpPr>
          <p:nvPr/>
        </p:nvSpPr>
        <p:spPr bwMode="auto">
          <a:xfrm>
            <a:off x="1536700" y="5075238"/>
            <a:ext cx="38100" cy="28575"/>
          </a:xfrm>
          <a:custGeom>
            <a:avLst/>
            <a:gdLst>
              <a:gd name="T0" fmla="*/ 0 w 24"/>
              <a:gd name="T1" fmla="*/ 2147483647 h 18"/>
              <a:gd name="T2" fmla="*/ 2147483647 w 24"/>
              <a:gd name="T3" fmla="*/ 2147483647 h 18"/>
              <a:gd name="T4" fmla="*/ 2147483647 w 24"/>
              <a:gd name="T5" fmla="*/ 0 h 18"/>
              <a:gd name="T6" fmla="*/ 0 60000 65536"/>
              <a:gd name="T7" fmla="*/ 0 60000 65536"/>
              <a:gd name="T8" fmla="*/ 0 60000 65536"/>
              <a:gd name="T9" fmla="*/ 0 w 24"/>
              <a:gd name="T10" fmla="*/ 0 h 18"/>
              <a:gd name="T11" fmla="*/ 24 w 24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18">
                <a:moveTo>
                  <a:pt x="0" y="18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1" name="Freeform 24"/>
          <p:cNvSpPr>
            <a:spLocks/>
          </p:cNvSpPr>
          <p:nvPr/>
        </p:nvSpPr>
        <p:spPr bwMode="auto">
          <a:xfrm>
            <a:off x="1574800" y="5065713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0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2" name="Line 25"/>
          <p:cNvSpPr>
            <a:spLocks noChangeShapeType="1"/>
          </p:cNvSpPr>
          <p:nvPr/>
        </p:nvSpPr>
        <p:spPr bwMode="auto">
          <a:xfrm flipV="1">
            <a:off x="1622425" y="5046663"/>
            <a:ext cx="47625" cy="1905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3" name="Line 26"/>
          <p:cNvSpPr>
            <a:spLocks noChangeShapeType="1"/>
          </p:cNvSpPr>
          <p:nvPr/>
        </p:nvSpPr>
        <p:spPr bwMode="auto">
          <a:xfrm flipV="1">
            <a:off x="1670050" y="5008563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4" name="Line 27"/>
          <p:cNvSpPr>
            <a:spLocks noChangeShapeType="1"/>
          </p:cNvSpPr>
          <p:nvPr/>
        </p:nvSpPr>
        <p:spPr bwMode="auto">
          <a:xfrm flipV="1">
            <a:off x="1717675" y="4960938"/>
            <a:ext cx="47625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5" name="Line 28"/>
          <p:cNvSpPr>
            <a:spLocks noChangeShapeType="1"/>
          </p:cNvSpPr>
          <p:nvPr/>
        </p:nvSpPr>
        <p:spPr bwMode="auto">
          <a:xfrm flipV="1">
            <a:off x="1765300" y="4922838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6" name="Line 29"/>
          <p:cNvSpPr>
            <a:spLocks noChangeShapeType="1"/>
          </p:cNvSpPr>
          <p:nvPr/>
        </p:nvSpPr>
        <p:spPr bwMode="auto">
          <a:xfrm flipV="1">
            <a:off x="1812925" y="4884738"/>
            <a:ext cx="38100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7" name="Freeform 30"/>
          <p:cNvSpPr>
            <a:spLocks/>
          </p:cNvSpPr>
          <p:nvPr/>
        </p:nvSpPr>
        <p:spPr bwMode="auto">
          <a:xfrm>
            <a:off x="1851025" y="4856163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8" name="Freeform 31"/>
          <p:cNvSpPr>
            <a:spLocks/>
          </p:cNvSpPr>
          <p:nvPr/>
        </p:nvSpPr>
        <p:spPr bwMode="auto">
          <a:xfrm>
            <a:off x="1898650" y="4808538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0 h 30"/>
              <a:gd name="T6" fmla="*/ 0 60000 65536"/>
              <a:gd name="T7" fmla="*/ 0 60000 65536"/>
              <a:gd name="T8" fmla="*/ 0 60000 65536"/>
              <a:gd name="T9" fmla="*/ 0 w 30"/>
              <a:gd name="T10" fmla="*/ 0 h 30"/>
              <a:gd name="T11" fmla="*/ 30 w 30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0">
                <a:moveTo>
                  <a:pt x="0" y="30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9" name="Freeform 32"/>
          <p:cNvSpPr>
            <a:spLocks/>
          </p:cNvSpPr>
          <p:nvPr/>
        </p:nvSpPr>
        <p:spPr bwMode="auto">
          <a:xfrm>
            <a:off x="1946275" y="4760913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0 h 30"/>
              <a:gd name="T6" fmla="*/ 0 60000 65536"/>
              <a:gd name="T7" fmla="*/ 0 60000 65536"/>
              <a:gd name="T8" fmla="*/ 0 60000 65536"/>
              <a:gd name="T9" fmla="*/ 0 w 30"/>
              <a:gd name="T10" fmla="*/ 0 h 30"/>
              <a:gd name="T11" fmla="*/ 30 w 30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0">
                <a:moveTo>
                  <a:pt x="0" y="30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0" name="Freeform 33"/>
          <p:cNvSpPr>
            <a:spLocks/>
          </p:cNvSpPr>
          <p:nvPr/>
        </p:nvSpPr>
        <p:spPr bwMode="auto">
          <a:xfrm>
            <a:off x="1993900" y="468471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0 h 48"/>
              <a:gd name="T6" fmla="*/ 0 60000 65536"/>
              <a:gd name="T7" fmla="*/ 0 60000 65536"/>
              <a:gd name="T8" fmla="*/ 0 60000 65536"/>
              <a:gd name="T9" fmla="*/ 0 w 30"/>
              <a:gd name="T10" fmla="*/ 0 h 48"/>
              <a:gd name="T11" fmla="*/ 30 w 30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48">
                <a:moveTo>
                  <a:pt x="0" y="48"/>
                </a:moveTo>
                <a:lnTo>
                  <a:pt x="12" y="24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1" name="Freeform 34"/>
          <p:cNvSpPr>
            <a:spLocks/>
          </p:cNvSpPr>
          <p:nvPr/>
        </p:nvSpPr>
        <p:spPr bwMode="auto">
          <a:xfrm>
            <a:off x="2041525" y="4646613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8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2" name="Line 35"/>
          <p:cNvSpPr>
            <a:spLocks noChangeShapeType="1"/>
          </p:cNvSpPr>
          <p:nvPr/>
        </p:nvSpPr>
        <p:spPr bwMode="auto">
          <a:xfrm flipV="1">
            <a:off x="2089150" y="4598988"/>
            <a:ext cx="38100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3" name="Freeform 36"/>
          <p:cNvSpPr>
            <a:spLocks/>
          </p:cNvSpPr>
          <p:nvPr/>
        </p:nvSpPr>
        <p:spPr bwMode="auto">
          <a:xfrm>
            <a:off x="2127250" y="4541838"/>
            <a:ext cx="47625" cy="57150"/>
          </a:xfrm>
          <a:custGeom>
            <a:avLst/>
            <a:gdLst>
              <a:gd name="T0" fmla="*/ 0 w 30"/>
              <a:gd name="T1" fmla="*/ 2147483647 h 36"/>
              <a:gd name="T2" fmla="*/ 2147483647 w 30"/>
              <a:gd name="T3" fmla="*/ 2147483647 h 36"/>
              <a:gd name="T4" fmla="*/ 2147483647 w 30"/>
              <a:gd name="T5" fmla="*/ 2147483647 h 36"/>
              <a:gd name="T6" fmla="*/ 2147483647 w 30"/>
              <a:gd name="T7" fmla="*/ 0 h 3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6"/>
              <a:gd name="T14" fmla="*/ 30 w 30"/>
              <a:gd name="T15" fmla="*/ 36 h 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6">
                <a:moveTo>
                  <a:pt x="0" y="36"/>
                </a:moveTo>
                <a:lnTo>
                  <a:pt x="12" y="18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4" name="Freeform 37"/>
          <p:cNvSpPr>
            <a:spLocks/>
          </p:cNvSpPr>
          <p:nvPr/>
        </p:nvSpPr>
        <p:spPr bwMode="auto">
          <a:xfrm>
            <a:off x="2174875" y="4541838"/>
            <a:ext cx="47625" cy="1587"/>
          </a:xfrm>
          <a:custGeom>
            <a:avLst/>
            <a:gdLst>
              <a:gd name="T0" fmla="*/ 0 w 30"/>
              <a:gd name="T1" fmla="*/ 0 h 1587"/>
              <a:gd name="T2" fmla="*/ 2147483647 w 30"/>
              <a:gd name="T3" fmla="*/ 0 h 1587"/>
              <a:gd name="T4" fmla="*/ 2147483647 w 30"/>
              <a:gd name="T5" fmla="*/ 0 h 1587"/>
              <a:gd name="T6" fmla="*/ 0 60000 65536"/>
              <a:gd name="T7" fmla="*/ 0 60000 65536"/>
              <a:gd name="T8" fmla="*/ 0 60000 65536"/>
              <a:gd name="T9" fmla="*/ 0 w 30"/>
              <a:gd name="T10" fmla="*/ 0 h 1587"/>
              <a:gd name="T11" fmla="*/ 30 w 30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587">
                <a:moveTo>
                  <a:pt x="0" y="0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5" name="Freeform 38"/>
          <p:cNvSpPr>
            <a:spLocks/>
          </p:cNvSpPr>
          <p:nvPr/>
        </p:nvSpPr>
        <p:spPr bwMode="auto">
          <a:xfrm>
            <a:off x="2222500" y="4541838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2147483647 w 30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6"/>
              <a:gd name="T14" fmla="*/ 30 w 30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6">
                <a:moveTo>
                  <a:pt x="0" y="0"/>
                </a:moveTo>
                <a:lnTo>
                  <a:pt x="12" y="6"/>
                </a:lnTo>
                <a:lnTo>
                  <a:pt x="24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6" name="Freeform 39"/>
          <p:cNvSpPr>
            <a:spLocks/>
          </p:cNvSpPr>
          <p:nvPr/>
        </p:nvSpPr>
        <p:spPr bwMode="auto">
          <a:xfrm>
            <a:off x="2270125" y="447516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2147483647 h 48"/>
              <a:gd name="T6" fmla="*/ 2147483647 w 30"/>
              <a:gd name="T7" fmla="*/ 2147483647 h 48"/>
              <a:gd name="T8" fmla="*/ 2147483647 w 30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48"/>
              <a:gd name="T17" fmla="*/ 30 w 30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48">
                <a:moveTo>
                  <a:pt x="0" y="48"/>
                </a:moveTo>
                <a:lnTo>
                  <a:pt x="6" y="42"/>
                </a:lnTo>
                <a:lnTo>
                  <a:pt x="12" y="24"/>
                </a:lnTo>
                <a:lnTo>
                  <a:pt x="24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7" name="Freeform 40"/>
          <p:cNvSpPr>
            <a:spLocks/>
          </p:cNvSpPr>
          <p:nvPr/>
        </p:nvSpPr>
        <p:spPr bwMode="auto">
          <a:xfrm>
            <a:off x="2317750" y="4437063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8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8" name="Freeform 41"/>
          <p:cNvSpPr>
            <a:spLocks/>
          </p:cNvSpPr>
          <p:nvPr/>
        </p:nvSpPr>
        <p:spPr bwMode="auto">
          <a:xfrm>
            <a:off x="2365375" y="4418013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2147483647 h 12"/>
              <a:gd name="T6" fmla="*/ 2147483647 w 24"/>
              <a:gd name="T7" fmla="*/ 0 h 12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12"/>
              <a:gd name="T14" fmla="*/ 24 w 24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18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9" name="Freeform 42"/>
          <p:cNvSpPr>
            <a:spLocks/>
          </p:cNvSpPr>
          <p:nvPr/>
        </p:nvSpPr>
        <p:spPr bwMode="auto">
          <a:xfrm>
            <a:off x="2403475" y="434181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2147483647 h 48"/>
              <a:gd name="T6" fmla="*/ 2147483647 w 30"/>
              <a:gd name="T7" fmla="*/ 2147483647 h 48"/>
              <a:gd name="T8" fmla="*/ 2147483647 w 30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48"/>
              <a:gd name="T17" fmla="*/ 30 w 30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48">
                <a:moveTo>
                  <a:pt x="0" y="48"/>
                </a:moveTo>
                <a:lnTo>
                  <a:pt x="6" y="36"/>
                </a:lnTo>
                <a:lnTo>
                  <a:pt x="12" y="24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0" name="Freeform 43"/>
          <p:cNvSpPr>
            <a:spLocks/>
          </p:cNvSpPr>
          <p:nvPr/>
        </p:nvSpPr>
        <p:spPr bwMode="auto">
          <a:xfrm>
            <a:off x="2451100" y="4341813"/>
            <a:ext cx="47625" cy="19050"/>
          </a:xfrm>
          <a:custGeom>
            <a:avLst/>
            <a:gdLst>
              <a:gd name="T0" fmla="*/ 0 w 30"/>
              <a:gd name="T1" fmla="*/ 0 h 12"/>
              <a:gd name="T2" fmla="*/ 2147483647 w 30"/>
              <a:gd name="T3" fmla="*/ 0 h 12"/>
              <a:gd name="T4" fmla="*/ 2147483647 w 30"/>
              <a:gd name="T5" fmla="*/ 0 h 12"/>
              <a:gd name="T6" fmla="*/ 2147483647 w 30"/>
              <a:gd name="T7" fmla="*/ 2147483647 h 12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12"/>
              <a:gd name="T14" fmla="*/ 30 w 30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12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30" y="12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1" name="Freeform 44"/>
          <p:cNvSpPr>
            <a:spLocks/>
          </p:cNvSpPr>
          <p:nvPr/>
        </p:nvSpPr>
        <p:spPr bwMode="auto">
          <a:xfrm>
            <a:off x="2498725" y="4360863"/>
            <a:ext cx="47625" cy="38100"/>
          </a:xfrm>
          <a:custGeom>
            <a:avLst/>
            <a:gdLst>
              <a:gd name="T0" fmla="*/ 0 w 30"/>
              <a:gd name="T1" fmla="*/ 0 h 24"/>
              <a:gd name="T2" fmla="*/ 2147483647 w 30"/>
              <a:gd name="T3" fmla="*/ 2147483647 h 24"/>
              <a:gd name="T4" fmla="*/ 2147483647 w 30"/>
              <a:gd name="T5" fmla="*/ 2147483647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0"/>
                </a:moveTo>
                <a:lnTo>
                  <a:pt x="12" y="12"/>
                </a:lnTo>
                <a:lnTo>
                  <a:pt x="30" y="24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2" name="Freeform 45"/>
          <p:cNvSpPr>
            <a:spLocks/>
          </p:cNvSpPr>
          <p:nvPr/>
        </p:nvSpPr>
        <p:spPr bwMode="auto">
          <a:xfrm>
            <a:off x="2546350" y="4398963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0"/>
                </a:moveTo>
                <a:lnTo>
                  <a:pt x="12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3" name="Freeform 46"/>
          <p:cNvSpPr>
            <a:spLocks/>
          </p:cNvSpPr>
          <p:nvPr/>
        </p:nvSpPr>
        <p:spPr bwMode="auto">
          <a:xfrm>
            <a:off x="2593975" y="4408488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0"/>
                </a:moveTo>
                <a:lnTo>
                  <a:pt x="18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4" name="Freeform 47"/>
          <p:cNvSpPr>
            <a:spLocks/>
          </p:cNvSpPr>
          <p:nvPr/>
        </p:nvSpPr>
        <p:spPr bwMode="auto">
          <a:xfrm>
            <a:off x="2641600" y="4370388"/>
            <a:ext cx="38100" cy="47625"/>
          </a:xfrm>
          <a:custGeom>
            <a:avLst/>
            <a:gdLst>
              <a:gd name="T0" fmla="*/ 0 w 24"/>
              <a:gd name="T1" fmla="*/ 2147483647 h 30"/>
              <a:gd name="T2" fmla="*/ 2147483647 w 24"/>
              <a:gd name="T3" fmla="*/ 2147483647 h 30"/>
              <a:gd name="T4" fmla="*/ 2147483647 w 24"/>
              <a:gd name="T5" fmla="*/ 2147483647 h 30"/>
              <a:gd name="T6" fmla="*/ 2147483647 w 24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30"/>
              <a:gd name="T14" fmla="*/ 24 w 24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30">
                <a:moveTo>
                  <a:pt x="0" y="30"/>
                </a:moveTo>
                <a:lnTo>
                  <a:pt x="6" y="24"/>
                </a:lnTo>
                <a:lnTo>
                  <a:pt x="12" y="18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5" name="Line 48"/>
          <p:cNvSpPr>
            <a:spLocks noChangeShapeType="1"/>
          </p:cNvSpPr>
          <p:nvPr/>
        </p:nvSpPr>
        <p:spPr bwMode="auto">
          <a:xfrm flipV="1">
            <a:off x="2679700" y="4322763"/>
            <a:ext cx="47625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6" name="Line 49"/>
          <p:cNvSpPr>
            <a:spLocks noChangeShapeType="1"/>
          </p:cNvSpPr>
          <p:nvPr/>
        </p:nvSpPr>
        <p:spPr bwMode="auto">
          <a:xfrm flipV="1">
            <a:off x="2727325" y="4284663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7" name="Freeform 50"/>
          <p:cNvSpPr>
            <a:spLocks/>
          </p:cNvSpPr>
          <p:nvPr/>
        </p:nvSpPr>
        <p:spPr bwMode="auto">
          <a:xfrm>
            <a:off x="2774950" y="4246563"/>
            <a:ext cx="46038" cy="38100"/>
          </a:xfrm>
          <a:custGeom>
            <a:avLst/>
            <a:gdLst>
              <a:gd name="T0" fmla="*/ 0 w 29"/>
              <a:gd name="T1" fmla="*/ 2147483647 h 24"/>
              <a:gd name="T2" fmla="*/ 2147483647 w 29"/>
              <a:gd name="T3" fmla="*/ 2147483647 h 24"/>
              <a:gd name="T4" fmla="*/ 2147483647 w 29"/>
              <a:gd name="T5" fmla="*/ 0 h 24"/>
              <a:gd name="T6" fmla="*/ 0 60000 65536"/>
              <a:gd name="T7" fmla="*/ 0 60000 65536"/>
              <a:gd name="T8" fmla="*/ 0 60000 65536"/>
              <a:gd name="T9" fmla="*/ 0 w 29"/>
              <a:gd name="T10" fmla="*/ 0 h 24"/>
              <a:gd name="T11" fmla="*/ 29 w 29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24">
                <a:moveTo>
                  <a:pt x="0" y="24"/>
                </a:moveTo>
                <a:lnTo>
                  <a:pt x="11" y="12"/>
                </a:lnTo>
                <a:lnTo>
                  <a:pt x="29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8" name="Freeform 51"/>
          <p:cNvSpPr>
            <a:spLocks/>
          </p:cNvSpPr>
          <p:nvPr/>
        </p:nvSpPr>
        <p:spPr bwMode="auto">
          <a:xfrm>
            <a:off x="2820988" y="4189413"/>
            <a:ext cx="47625" cy="57150"/>
          </a:xfrm>
          <a:custGeom>
            <a:avLst/>
            <a:gdLst>
              <a:gd name="T0" fmla="*/ 0 w 30"/>
              <a:gd name="T1" fmla="*/ 2147483647 h 36"/>
              <a:gd name="T2" fmla="*/ 2147483647 w 30"/>
              <a:gd name="T3" fmla="*/ 2147483647 h 36"/>
              <a:gd name="T4" fmla="*/ 2147483647 w 30"/>
              <a:gd name="T5" fmla="*/ 0 h 36"/>
              <a:gd name="T6" fmla="*/ 0 60000 65536"/>
              <a:gd name="T7" fmla="*/ 0 60000 65536"/>
              <a:gd name="T8" fmla="*/ 0 60000 65536"/>
              <a:gd name="T9" fmla="*/ 0 w 30"/>
              <a:gd name="T10" fmla="*/ 0 h 36"/>
              <a:gd name="T11" fmla="*/ 30 w 30"/>
              <a:gd name="T12" fmla="*/ 36 h 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6">
                <a:moveTo>
                  <a:pt x="0" y="36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9" name="Freeform 52"/>
          <p:cNvSpPr>
            <a:spLocks/>
          </p:cNvSpPr>
          <p:nvPr/>
        </p:nvSpPr>
        <p:spPr bwMode="auto">
          <a:xfrm>
            <a:off x="2868613" y="4160838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8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80" name="Freeform 53"/>
          <p:cNvSpPr>
            <a:spLocks/>
          </p:cNvSpPr>
          <p:nvPr/>
        </p:nvSpPr>
        <p:spPr bwMode="auto">
          <a:xfrm>
            <a:off x="2916238" y="4141788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0 h 12"/>
              <a:gd name="T6" fmla="*/ 0 60000 65536"/>
              <a:gd name="T7" fmla="*/ 0 60000 65536"/>
              <a:gd name="T8" fmla="*/ 0 60000 65536"/>
              <a:gd name="T9" fmla="*/ 0 w 24"/>
              <a:gd name="T10" fmla="*/ 0 h 12"/>
              <a:gd name="T11" fmla="*/ 24 w 24"/>
              <a:gd name="T12" fmla="*/ 12 h 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81" name="Freeform 54"/>
          <p:cNvSpPr>
            <a:spLocks/>
          </p:cNvSpPr>
          <p:nvPr/>
        </p:nvSpPr>
        <p:spPr bwMode="auto">
          <a:xfrm>
            <a:off x="2954338" y="4105275"/>
            <a:ext cx="47625" cy="36513"/>
          </a:xfrm>
          <a:custGeom>
            <a:avLst/>
            <a:gdLst>
              <a:gd name="T0" fmla="*/ 0 w 30"/>
              <a:gd name="T1" fmla="*/ 2147483647 h 23"/>
              <a:gd name="T2" fmla="*/ 2147483647 w 30"/>
              <a:gd name="T3" fmla="*/ 2147483647 h 23"/>
              <a:gd name="T4" fmla="*/ 2147483647 w 30"/>
              <a:gd name="T5" fmla="*/ 0 h 23"/>
              <a:gd name="T6" fmla="*/ 2147483647 w 30"/>
              <a:gd name="T7" fmla="*/ 0 h 23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23"/>
              <a:gd name="T14" fmla="*/ 30 w 30"/>
              <a:gd name="T15" fmla="*/ 23 h 2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23">
                <a:moveTo>
                  <a:pt x="0" y="23"/>
                </a:moveTo>
                <a:lnTo>
                  <a:pt x="12" y="11"/>
                </a:lnTo>
                <a:lnTo>
                  <a:pt x="24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82" name="Freeform 55"/>
          <p:cNvSpPr>
            <a:spLocks/>
          </p:cNvSpPr>
          <p:nvPr/>
        </p:nvSpPr>
        <p:spPr bwMode="auto">
          <a:xfrm>
            <a:off x="3001963" y="4105275"/>
            <a:ext cx="47625" cy="36513"/>
          </a:xfrm>
          <a:custGeom>
            <a:avLst/>
            <a:gdLst>
              <a:gd name="T0" fmla="*/ 0 w 30"/>
              <a:gd name="T1" fmla="*/ 0 h 23"/>
              <a:gd name="T2" fmla="*/ 2147483647 w 30"/>
              <a:gd name="T3" fmla="*/ 2147483647 h 23"/>
              <a:gd name="T4" fmla="*/ 2147483647 w 30"/>
              <a:gd name="T5" fmla="*/ 2147483647 h 23"/>
              <a:gd name="T6" fmla="*/ 2147483647 w 30"/>
              <a:gd name="T7" fmla="*/ 2147483647 h 23"/>
              <a:gd name="T8" fmla="*/ 2147483647 w 30"/>
              <a:gd name="T9" fmla="*/ 2147483647 h 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23"/>
              <a:gd name="T17" fmla="*/ 30 w 30"/>
              <a:gd name="T18" fmla="*/ 23 h 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23">
                <a:moveTo>
                  <a:pt x="0" y="0"/>
                </a:moveTo>
                <a:lnTo>
                  <a:pt x="6" y="6"/>
                </a:lnTo>
                <a:lnTo>
                  <a:pt x="12" y="11"/>
                </a:lnTo>
                <a:lnTo>
                  <a:pt x="24" y="17"/>
                </a:lnTo>
                <a:lnTo>
                  <a:pt x="30" y="23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83" name="Freeform 56"/>
          <p:cNvSpPr>
            <a:spLocks/>
          </p:cNvSpPr>
          <p:nvPr/>
        </p:nvSpPr>
        <p:spPr bwMode="auto">
          <a:xfrm>
            <a:off x="3049588" y="4132263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2147483647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84" name="Freeform 57"/>
          <p:cNvSpPr>
            <a:spLocks/>
          </p:cNvSpPr>
          <p:nvPr/>
        </p:nvSpPr>
        <p:spPr bwMode="auto">
          <a:xfrm>
            <a:off x="3097213" y="4105275"/>
            <a:ext cx="47625" cy="26988"/>
          </a:xfrm>
          <a:custGeom>
            <a:avLst/>
            <a:gdLst>
              <a:gd name="T0" fmla="*/ 0 w 30"/>
              <a:gd name="T1" fmla="*/ 2147483647 h 17"/>
              <a:gd name="T2" fmla="*/ 2147483647 w 30"/>
              <a:gd name="T3" fmla="*/ 2147483647 h 17"/>
              <a:gd name="T4" fmla="*/ 2147483647 w 30"/>
              <a:gd name="T5" fmla="*/ 0 h 17"/>
              <a:gd name="T6" fmla="*/ 0 60000 65536"/>
              <a:gd name="T7" fmla="*/ 0 60000 65536"/>
              <a:gd name="T8" fmla="*/ 0 60000 65536"/>
              <a:gd name="T9" fmla="*/ 0 w 30"/>
              <a:gd name="T10" fmla="*/ 0 h 17"/>
              <a:gd name="T11" fmla="*/ 30 w 30"/>
              <a:gd name="T12" fmla="*/ 17 h 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7">
                <a:moveTo>
                  <a:pt x="0" y="17"/>
                </a:moveTo>
                <a:lnTo>
                  <a:pt x="12" y="11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85" name="Line 58"/>
          <p:cNvSpPr>
            <a:spLocks noChangeShapeType="1"/>
          </p:cNvSpPr>
          <p:nvPr/>
        </p:nvSpPr>
        <p:spPr bwMode="auto">
          <a:xfrm flipV="1">
            <a:off x="3144838" y="4067175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86" name="Line 59"/>
          <p:cNvSpPr>
            <a:spLocks noChangeShapeType="1"/>
          </p:cNvSpPr>
          <p:nvPr/>
        </p:nvSpPr>
        <p:spPr bwMode="auto">
          <a:xfrm flipV="1">
            <a:off x="3192463" y="4019550"/>
            <a:ext cx="38100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87" name="Rectangle 60"/>
          <p:cNvSpPr>
            <a:spLocks noChangeArrowheads="1"/>
          </p:cNvSpPr>
          <p:nvPr/>
        </p:nvSpPr>
        <p:spPr bwMode="auto">
          <a:xfrm>
            <a:off x="823913" y="5616575"/>
            <a:ext cx="120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0</a:t>
            </a:r>
            <a:endParaRPr lang="en-US" sz="2000">
              <a:latin typeface="Arial" charset="0"/>
            </a:endParaRPr>
          </a:p>
        </p:txBody>
      </p:sp>
      <p:sp>
        <p:nvSpPr>
          <p:cNvPr id="48188" name="Rectangle 61"/>
          <p:cNvSpPr>
            <a:spLocks noChangeArrowheads="1"/>
          </p:cNvSpPr>
          <p:nvPr/>
        </p:nvSpPr>
        <p:spPr bwMode="auto">
          <a:xfrm>
            <a:off x="823913" y="3552825"/>
            <a:ext cx="120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8</a:t>
            </a:r>
            <a:endParaRPr lang="en-US" sz="2000">
              <a:latin typeface="Arial" charset="0"/>
            </a:endParaRPr>
          </a:p>
        </p:txBody>
      </p:sp>
      <p:sp>
        <p:nvSpPr>
          <p:cNvPr id="48189" name="Rectangle 62"/>
          <p:cNvSpPr>
            <a:spLocks noChangeArrowheads="1"/>
          </p:cNvSpPr>
          <p:nvPr/>
        </p:nvSpPr>
        <p:spPr bwMode="auto">
          <a:xfrm>
            <a:off x="700088" y="1479550"/>
            <a:ext cx="2397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16</a:t>
            </a:r>
            <a:endParaRPr lang="en-US" sz="2000">
              <a:latin typeface="Arial" charset="0"/>
            </a:endParaRPr>
          </a:p>
        </p:txBody>
      </p:sp>
      <p:sp>
        <p:nvSpPr>
          <p:cNvPr id="48190" name="Rectangle 63"/>
          <p:cNvSpPr>
            <a:spLocks noChangeArrowheads="1"/>
          </p:cNvSpPr>
          <p:nvPr/>
        </p:nvSpPr>
        <p:spPr bwMode="auto">
          <a:xfrm>
            <a:off x="871538" y="5930900"/>
            <a:ext cx="4810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1950</a:t>
            </a:r>
            <a:endParaRPr lang="en-US" sz="2000">
              <a:latin typeface="Arial" charset="0"/>
            </a:endParaRPr>
          </a:p>
        </p:txBody>
      </p:sp>
      <p:sp>
        <p:nvSpPr>
          <p:cNvPr id="48191" name="Rectangle 64"/>
          <p:cNvSpPr>
            <a:spLocks noChangeArrowheads="1"/>
          </p:cNvSpPr>
          <p:nvPr/>
        </p:nvSpPr>
        <p:spPr bwMode="auto">
          <a:xfrm>
            <a:off x="3173413" y="5930900"/>
            <a:ext cx="4810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2000</a:t>
            </a:r>
            <a:endParaRPr lang="en-US" sz="2000">
              <a:latin typeface="Arial" charset="0"/>
            </a:endParaRPr>
          </a:p>
        </p:txBody>
      </p:sp>
      <p:sp>
        <p:nvSpPr>
          <p:cNvPr id="48192" name="Rectangle 65"/>
          <p:cNvSpPr>
            <a:spLocks noChangeArrowheads="1"/>
          </p:cNvSpPr>
          <p:nvPr/>
        </p:nvSpPr>
        <p:spPr bwMode="auto">
          <a:xfrm>
            <a:off x="5476875" y="5930900"/>
            <a:ext cx="481013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2050</a:t>
            </a:r>
            <a:endParaRPr lang="en-US" sz="2000">
              <a:latin typeface="Arial" charset="0"/>
            </a:endParaRPr>
          </a:p>
        </p:txBody>
      </p:sp>
      <p:sp>
        <p:nvSpPr>
          <p:cNvPr id="48193" name="Rectangle 66"/>
          <p:cNvSpPr>
            <a:spLocks noChangeArrowheads="1"/>
          </p:cNvSpPr>
          <p:nvPr/>
        </p:nvSpPr>
        <p:spPr bwMode="auto">
          <a:xfrm>
            <a:off x="7769225" y="5930900"/>
            <a:ext cx="481013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2100</a:t>
            </a:r>
            <a:endParaRPr lang="en-US" sz="2000">
              <a:latin typeface="Arial" charset="0"/>
            </a:endParaRPr>
          </a:p>
        </p:txBody>
      </p:sp>
      <p:sp>
        <p:nvSpPr>
          <p:cNvPr id="48194" name="Freeform 67"/>
          <p:cNvSpPr>
            <a:spLocks/>
          </p:cNvSpPr>
          <p:nvPr/>
        </p:nvSpPr>
        <p:spPr bwMode="auto">
          <a:xfrm>
            <a:off x="1128713" y="3694113"/>
            <a:ext cx="2476500" cy="1611312"/>
          </a:xfrm>
          <a:custGeom>
            <a:avLst/>
            <a:gdLst>
              <a:gd name="T0" fmla="*/ 2147483647 w 1560"/>
              <a:gd name="T1" fmla="*/ 2147483647 h 1015"/>
              <a:gd name="T2" fmla="*/ 2147483647 w 1560"/>
              <a:gd name="T3" fmla="*/ 2147483647 h 1015"/>
              <a:gd name="T4" fmla="*/ 2147483647 w 1560"/>
              <a:gd name="T5" fmla="*/ 2147483647 h 1015"/>
              <a:gd name="T6" fmla="*/ 2147483647 w 1560"/>
              <a:gd name="T7" fmla="*/ 2147483647 h 1015"/>
              <a:gd name="T8" fmla="*/ 2147483647 w 1560"/>
              <a:gd name="T9" fmla="*/ 2147483647 h 1015"/>
              <a:gd name="T10" fmla="*/ 2147483647 w 1560"/>
              <a:gd name="T11" fmla="*/ 2147483647 h 1015"/>
              <a:gd name="T12" fmla="*/ 2147483647 w 1560"/>
              <a:gd name="T13" fmla="*/ 2147483647 h 1015"/>
              <a:gd name="T14" fmla="*/ 2147483647 w 1560"/>
              <a:gd name="T15" fmla="*/ 2147483647 h 1015"/>
              <a:gd name="T16" fmla="*/ 2147483647 w 1560"/>
              <a:gd name="T17" fmla="*/ 2147483647 h 1015"/>
              <a:gd name="T18" fmla="*/ 2147483647 w 1560"/>
              <a:gd name="T19" fmla="*/ 2147483647 h 1015"/>
              <a:gd name="T20" fmla="*/ 2147483647 w 1560"/>
              <a:gd name="T21" fmla="*/ 2147483647 h 1015"/>
              <a:gd name="T22" fmla="*/ 2147483647 w 1560"/>
              <a:gd name="T23" fmla="*/ 2147483647 h 1015"/>
              <a:gd name="T24" fmla="*/ 2147483647 w 1560"/>
              <a:gd name="T25" fmla="*/ 2147483647 h 1015"/>
              <a:gd name="T26" fmla="*/ 2147483647 w 1560"/>
              <a:gd name="T27" fmla="*/ 2147483647 h 1015"/>
              <a:gd name="T28" fmla="*/ 2147483647 w 1560"/>
              <a:gd name="T29" fmla="*/ 2147483647 h 1015"/>
              <a:gd name="T30" fmla="*/ 2147483647 w 1560"/>
              <a:gd name="T31" fmla="*/ 2147483647 h 1015"/>
              <a:gd name="T32" fmla="*/ 2147483647 w 1560"/>
              <a:gd name="T33" fmla="*/ 2147483647 h 1015"/>
              <a:gd name="T34" fmla="*/ 2147483647 w 1560"/>
              <a:gd name="T35" fmla="*/ 2147483647 h 1015"/>
              <a:gd name="T36" fmla="*/ 2147483647 w 1560"/>
              <a:gd name="T37" fmla="*/ 2147483647 h 1015"/>
              <a:gd name="T38" fmla="*/ 2147483647 w 1560"/>
              <a:gd name="T39" fmla="*/ 2147483647 h 1015"/>
              <a:gd name="T40" fmla="*/ 2147483647 w 1560"/>
              <a:gd name="T41" fmla="*/ 2147483647 h 1015"/>
              <a:gd name="T42" fmla="*/ 2147483647 w 1560"/>
              <a:gd name="T43" fmla="*/ 2147483647 h 1015"/>
              <a:gd name="T44" fmla="*/ 2147483647 w 1560"/>
              <a:gd name="T45" fmla="*/ 2147483647 h 1015"/>
              <a:gd name="T46" fmla="*/ 2147483647 w 1560"/>
              <a:gd name="T47" fmla="*/ 2147483647 h 1015"/>
              <a:gd name="T48" fmla="*/ 2147483647 w 1560"/>
              <a:gd name="T49" fmla="*/ 2147483647 h 1015"/>
              <a:gd name="T50" fmla="*/ 2147483647 w 1560"/>
              <a:gd name="T51" fmla="*/ 2147483647 h 1015"/>
              <a:gd name="T52" fmla="*/ 2147483647 w 1560"/>
              <a:gd name="T53" fmla="*/ 2147483647 h 1015"/>
              <a:gd name="T54" fmla="*/ 2147483647 w 1560"/>
              <a:gd name="T55" fmla="*/ 2147483647 h 1015"/>
              <a:gd name="T56" fmla="*/ 2147483647 w 1560"/>
              <a:gd name="T57" fmla="*/ 2147483647 h 1015"/>
              <a:gd name="T58" fmla="*/ 2147483647 w 1560"/>
              <a:gd name="T59" fmla="*/ 2147483647 h 1015"/>
              <a:gd name="T60" fmla="*/ 2147483647 w 1560"/>
              <a:gd name="T61" fmla="*/ 2147483647 h 1015"/>
              <a:gd name="T62" fmla="*/ 2147483647 w 1560"/>
              <a:gd name="T63" fmla="*/ 2147483647 h 1015"/>
              <a:gd name="T64" fmla="*/ 2147483647 w 1560"/>
              <a:gd name="T65" fmla="*/ 2147483647 h 1015"/>
              <a:gd name="T66" fmla="*/ 2147483647 w 1560"/>
              <a:gd name="T67" fmla="*/ 2147483647 h 1015"/>
              <a:gd name="T68" fmla="*/ 2147483647 w 1560"/>
              <a:gd name="T69" fmla="*/ 2147483647 h 1015"/>
              <a:gd name="T70" fmla="*/ 2147483647 w 1560"/>
              <a:gd name="T71" fmla="*/ 2147483647 h 1015"/>
              <a:gd name="T72" fmla="*/ 2147483647 w 1560"/>
              <a:gd name="T73" fmla="*/ 2147483647 h 1015"/>
              <a:gd name="T74" fmla="*/ 2147483647 w 1560"/>
              <a:gd name="T75" fmla="*/ 2147483647 h 1015"/>
              <a:gd name="T76" fmla="*/ 2147483647 w 1560"/>
              <a:gd name="T77" fmla="*/ 2147483647 h 1015"/>
              <a:gd name="T78" fmla="*/ 2147483647 w 1560"/>
              <a:gd name="T79" fmla="*/ 2147483647 h 1015"/>
              <a:gd name="T80" fmla="*/ 2147483647 w 1560"/>
              <a:gd name="T81" fmla="*/ 2147483647 h 1015"/>
              <a:gd name="T82" fmla="*/ 2147483647 w 1560"/>
              <a:gd name="T83" fmla="*/ 0 h 101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560"/>
              <a:gd name="T127" fmla="*/ 0 h 1015"/>
              <a:gd name="T128" fmla="*/ 1560 w 1560"/>
              <a:gd name="T129" fmla="*/ 1015 h 1015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560" h="1015">
                <a:moveTo>
                  <a:pt x="0" y="1015"/>
                </a:moveTo>
                <a:cubicBezTo>
                  <a:pt x="12" y="1009"/>
                  <a:pt x="24" y="1003"/>
                  <a:pt x="35" y="999"/>
                </a:cubicBezTo>
                <a:cubicBezTo>
                  <a:pt x="46" y="995"/>
                  <a:pt x="58" y="991"/>
                  <a:pt x="66" y="990"/>
                </a:cubicBezTo>
                <a:cubicBezTo>
                  <a:pt x="74" y="989"/>
                  <a:pt x="79" y="993"/>
                  <a:pt x="86" y="993"/>
                </a:cubicBezTo>
                <a:cubicBezTo>
                  <a:pt x="93" y="993"/>
                  <a:pt x="98" y="997"/>
                  <a:pt x="107" y="990"/>
                </a:cubicBezTo>
                <a:cubicBezTo>
                  <a:pt x="116" y="983"/>
                  <a:pt x="131" y="959"/>
                  <a:pt x="138" y="951"/>
                </a:cubicBezTo>
                <a:cubicBezTo>
                  <a:pt x="145" y="943"/>
                  <a:pt x="146" y="945"/>
                  <a:pt x="150" y="942"/>
                </a:cubicBezTo>
                <a:cubicBezTo>
                  <a:pt x="154" y="939"/>
                  <a:pt x="160" y="938"/>
                  <a:pt x="165" y="934"/>
                </a:cubicBezTo>
                <a:cubicBezTo>
                  <a:pt x="170" y="930"/>
                  <a:pt x="173" y="922"/>
                  <a:pt x="180" y="919"/>
                </a:cubicBezTo>
                <a:cubicBezTo>
                  <a:pt x="187" y="916"/>
                  <a:pt x="201" y="917"/>
                  <a:pt x="210" y="915"/>
                </a:cubicBezTo>
                <a:cubicBezTo>
                  <a:pt x="219" y="913"/>
                  <a:pt x="227" y="910"/>
                  <a:pt x="233" y="907"/>
                </a:cubicBezTo>
                <a:cubicBezTo>
                  <a:pt x="239" y="904"/>
                  <a:pt x="244" y="899"/>
                  <a:pt x="249" y="895"/>
                </a:cubicBezTo>
                <a:cubicBezTo>
                  <a:pt x="254" y="891"/>
                  <a:pt x="258" y="889"/>
                  <a:pt x="263" y="885"/>
                </a:cubicBezTo>
                <a:cubicBezTo>
                  <a:pt x="268" y="881"/>
                  <a:pt x="273" y="871"/>
                  <a:pt x="278" y="868"/>
                </a:cubicBezTo>
                <a:cubicBezTo>
                  <a:pt x="283" y="865"/>
                  <a:pt x="288" y="868"/>
                  <a:pt x="294" y="867"/>
                </a:cubicBezTo>
                <a:cubicBezTo>
                  <a:pt x="300" y="866"/>
                  <a:pt x="307" y="865"/>
                  <a:pt x="312" y="864"/>
                </a:cubicBezTo>
                <a:cubicBezTo>
                  <a:pt x="317" y="863"/>
                  <a:pt x="322" y="861"/>
                  <a:pt x="327" y="858"/>
                </a:cubicBezTo>
                <a:cubicBezTo>
                  <a:pt x="332" y="855"/>
                  <a:pt x="339" y="851"/>
                  <a:pt x="345" y="847"/>
                </a:cubicBezTo>
                <a:cubicBezTo>
                  <a:pt x="351" y="843"/>
                  <a:pt x="356" y="840"/>
                  <a:pt x="366" y="831"/>
                </a:cubicBezTo>
                <a:cubicBezTo>
                  <a:pt x="376" y="822"/>
                  <a:pt x="394" y="802"/>
                  <a:pt x="404" y="793"/>
                </a:cubicBezTo>
                <a:cubicBezTo>
                  <a:pt x="414" y="784"/>
                  <a:pt x="418" y="785"/>
                  <a:pt x="426" y="778"/>
                </a:cubicBezTo>
                <a:cubicBezTo>
                  <a:pt x="434" y="771"/>
                  <a:pt x="443" y="758"/>
                  <a:pt x="452" y="751"/>
                </a:cubicBezTo>
                <a:cubicBezTo>
                  <a:pt x="461" y="744"/>
                  <a:pt x="471" y="743"/>
                  <a:pt x="482" y="735"/>
                </a:cubicBezTo>
                <a:cubicBezTo>
                  <a:pt x="493" y="727"/>
                  <a:pt x="506" y="713"/>
                  <a:pt x="516" y="703"/>
                </a:cubicBezTo>
                <a:cubicBezTo>
                  <a:pt x="526" y="693"/>
                  <a:pt x="536" y="685"/>
                  <a:pt x="543" y="675"/>
                </a:cubicBezTo>
                <a:cubicBezTo>
                  <a:pt x="550" y="665"/>
                  <a:pt x="550" y="656"/>
                  <a:pt x="557" y="646"/>
                </a:cubicBezTo>
                <a:cubicBezTo>
                  <a:pt x="564" y="636"/>
                  <a:pt x="578" y="624"/>
                  <a:pt x="587" y="616"/>
                </a:cubicBezTo>
                <a:cubicBezTo>
                  <a:pt x="596" y="608"/>
                  <a:pt x="602" y="606"/>
                  <a:pt x="609" y="598"/>
                </a:cubicBezTo>
                <a:cubicBezTo>
                  <a:pt x="616" y="590"/>
                  <a:pt x="622" y="578"/>
                  <a:pt x="629" y="568"/>
                </a:cubicBezTo>
                <a:cubicBezTo>
                  <a:pt x="636" y="558"/>
                  <a:pt x="645" y="544"/>
                  <a:pt x="651" y="538"/>
                </a:cubicBezTo>
                <a:cubicBezTo>
                  <a:pt x="657" y="532"/>
                  <a:pt x="662" y="535"/>
                  <a:pt x="668" y="534"/>
                </a:cubicBezTo>
                <a:cubicBezTo>
                  <a:pt x="674" y="533"/>
                  <a:pt x="681" y="533"/>
                  <a:pt x="689" y="534"/>
                </a:cubicBezTo>
                <a:cubicBezTo>
                  <a:pt x="697" y="535"/>
                  <a:pt x="710" y="542"/>
                  <a:pt x="717" y="540"/>
                </a:cubicBezTo>
                <a:cubicBezTo>
                  <a:pt x="724" y="538"/>
                  <a:pt x="724" y="527"/>
                  <a:pt x="729" y="520"/>
                </a:cubicBezTo>
                <a:cubicBezTo>
                  <a:pt x="734" y="513"/>
                  <a:pt x="740" y="504"/>
                  <a:pt x="747" y="496"/>
                </a:cubicBezTo>
                <a:cubicBezTo>
                  <a:pt x="754" y="488"/>
                  <a:pt x="766" y="480"/>
                  <a:pt x="774" y="474"/>
                </a:cubicBezTo>
                <a:cubicBezTo>
                  <a:pt x="782" y="468"/>
                  <a:pt x="790" y="466"/>
                  <a:pt x="797" y="459"/>
                </a:cubicBezTo>
                <a:cubicBezTo>
                  <a:pt x="804" y="452"/>
                  <a:pt x="811" y="437"/>
                  <a:pt x="815" y="430"/>
                </a:cubicBezTo>
                <a:cubicBezTo>
                  <a:pt x="819" y="423"/>
                  <a:pt x="820" y="422"/>
                  <a:pt x="824" y="418"/>
                </a:cubicBezTo>
                <a:cubicBezTo>
                  <a:pt x="828" y="414"/>
                  <a:pt x="832" y="407"/>
                  <a:pt x="837" y="406"/>
                </a:cubicBezTo>
                <a:cubicBezTo>
                  <a:pt x="842" y="405"/>
                  <a:pt x="849" y="408"/>
                  <a:pt x="855" y="412"/>
                </a:cubicBezTo>
                <a:cubicBezTo>
                  <a:pt x="861" y="416"/>
                  <a:pt x="869" y="425"/>
                  <a:pt x="876" y="430"/>
                </a:cubicBezTo>
                <a:cubicBezTo>
                  <a:pt x="883" y="435"/>
                  <a:pt x="890" y="442"/>
                  <a:pt x="896" y="445"/>
                </a:cubicBezTo>
                <a:cubicBezTo>
                  <a:pt x="902" y="448"/>
                  <a:pt x="908" y="447"/>
                  <a:pt x="915" y="448"/>
                </a:cubicBezTo>
                <a:cubicBezTo>
                  <a:pt x="922" y="449"/>
                  <a:pt x="933" y="453"/>
                  <a:pt x="939" y="453"/>
                </a:cubicBezTo>
                <a:cubicBezTo>
                  <a:pt x="945" y="453"/>
                  <a:pt x="949" y="454"/>
                  <a:pt x="954" y="451"/>
                </a:cubicBezTo>
                <a:cubicBezTo>
                  <a:pt x="959" y="448"/>
                  <a:pt x="966" y="441"/>
                  <a:pt x="971" y="435"/>
                </a:cubicBezTo>
                <a:cubicBezTo>
                  <a:pt x="976" y="429"/>
                  <a:pt x="980" y="423"/>
                  <a:pt x="984" y="418"/>
                </a:cubicBezTo>
                <a:cubicBezTo>
                  <a:pt x="988" y="413"/>
                  <a:pt x="989" y="410"/>
                  <a:pt x="993" y="406"/>
                </a:cubicBezTo>
                <a:cubicBezTo>
                  <a:pt x="997" y="402"/>
                  <a:pt x="1006" y="397"/>
                  <a:pt x="1011" y="393"/>
                </a:cubicBezTo>
                <a:cubicBezTo>
                  <a:pt x="1016" y="389"/>
                  <a:pt x="1020" y="384"/>
                  <a:pt x="1026" y="379"/>
                </a:cubicBezTo>
                <a:cubicBezTo>
                  <a:pt x="1032" y="374"/>
                  <a:pt x="1040" y="365"/>
                  <a:pt x="1047" y="360"/>
                </a:cubicBezTo>
                <a:cubicBezTo>
                  <a:pt x="1054" y="355"/>
                  <a:pt x="1061" y="352"/>
                  <a:pt x="1067" y="346"/>
                </a:cubicBezTo>
                <a:cubicBezTo>
                  <a:pt x="1073" y="340"/>
                  <a:pt x="1079" y="329"/>
                  <a:pt x="1085" y="322"/>
                </a:cubicBezTo>
                <a:cubicBezTo>
                  <a:pt x="1091" y="315"/>
                  <a:pt x="1098" y="308"/>
                  <a:pt x="1106" y="303"/>
                </a:cubicBezTo>
                <a:cubicBezTo>
                  <a:pt x="1114" y="298"/>
                  <a:pt x="1126" y="293"/>
                  <a:pt x="1134" y="289"/>
                </a:cubicBezTo>
                <a:cubicBezTo>
                  <a:pt x="1142" y="285"/>
                  <a:pt x="1149" y="282"/>
                  <a:pt x="1154" y="279"/>
                </a:cubicBezTo>
                <a:cubicBezTo>
                  <a:pt x="1159" y="276"/>
                  <a:pt x="1161" y="271"/>
                  <a:pt x="1164" y="268"/>
                </a:cubicBezTo>
                <a:cubicBezTo>
                  <a:pt x="1167" y="265"/>
                  <a:pt x="1169" y="261"/>
                  <a:pt x="1173" y="261"/>
                </a:cubicBezTo>
                <a:cubicBezTo>
                  <a:pt x="1177" y="261"/>
                  <a:pt x="1184" y="264"/>
                  <a:pt x="1190" y="267"/>
                </a:cubicBezTo>
                <a:cubicBezTo>
                  <a:pt x="1196" y="270"/>
                  <a:pt x="1204" y="277"/>
                  <a:pt x="1212" y="279"/>
                </a:cubicBezTo>
                <a:cubicBezTo>
                  <a:pt x="1220" y="281"/>
                  <a:pt x="1229" y="280"/>
                  <a:pt x="1238" y="277"/>
                </a:cubicBezTo>
                <a:cubicBezTo>
                  <a:pt x="1247" y="274"/>
                  <a:pt x="1258" y="264"/>
                  <a:pt x="1265" y="259"/>
                </a:cubicBezTo>
                <a:cubicBezTo>
                  <a:pt x="1272" y="254"/>
                  <a:pt x="1278" y="253"/>
                  <a:pt x="1283" y="249"/>
                </a:cubicBezTo>
                <a:cubicBezTo>
                  <a:pt x="1288" y="245"/>
                  <a:pt x="1291" y="243"/>
                  <a:pt x="1296" y="238"/>
                </a:cubicBezTo>
                <a:cubicBezTo>
                  <a:pt x="1301" y="233"/>
                  <a:pt x="1309" y="226"/>
                  <a:pt x="1313" y="220"/>
                </a:cubicBezTo>
                <a:cubicBezTo>
                  <a:pt x="1317" y="214"/>
                  <a:pt x="1319" y="209"/>
                  <a:pt x="1323" y="204"/>
                </a:cubicBezTo>
                <a:cubicBezTo>
                  <a:pt x="1327" y="199"/>
                  <a:pt x="1331" y="193"/>
                  <a:pt x="1335" y="189"/>
                </a:cubicBezTo>
                <a:cubicBezTo>
                  <a:pt x="1339" y="185"/>
                  <a:pt x="1345" y="183"/>
                  <a:pt x="1349" y="180"/>
                </a:cubicBezTo>
                <a:cubicBezTo>
                  <a:pt x="1353" y="177"/>
                  <a:pt x="1355" y="174"/>
                  <a:pt x="1359" y="174"/>
                </a:cubicBezTo>
                <a:cubicBezTo>
                  <a:pt x="1363" y="174"/>
                  <a:pt x="1371" y="177"/>
                  <a:pt x="1376" y="178"/>
                </a:cubicBezTo>
                <a:cubicBezTo>
                  <a:pt x="1381" y="179"/>
                  <a:pt x="1386" y="181"/>
                  <a:pt x="1392" y="181"/>
                </a:cubicBezTo>
                <a:cubicBezTo>
                  <a:pt x="1398" y="181"/>
                  <a:pt x="1407" y="182"/>
                  <a:pt x="1413" y="180"/>
                </a:cubicBezTo>
                <a:cubicBezTo>
                  <a:pt x="1419" y="178"/>
                  <a:pt x="1423" y="172"/>
                  <a:pt x="1427" y="168"/>
                </a:cubicBezTo>
                <a:cubicBezTo>
                  <a:pt x="1431" y="164"/>
                  <a:pt x="1434" y="158"/>
                  <a:pt x="1439" y="154"/>
                </a:cubicBezTo>
                <a:cubicBezTo>
                  <a:pt x="1444" y="150"/>
                  <a:pt x="1450" y="147"/>
                  <a:pt x="1455" y="144"/>
                </a:cubicBezTo>
                <a:cubicBezTo>
                  <a:pt x="1460" y="141"/>
                  <a:pt x="1464" y="138"/>
                  <a:pt x="1470" y="135"/>
                </a:cubicBezTo>
                <a:cubicBezTo>
                  <a:pt x="1476" y="132"/>
                  <a:pt x="1484" y="132"/>
                  <a:pt x="1490" y="126"/>
                </a:cubicBezTo>
                <a:cubicBezTo>
                  <a:pt x="1496" y="120"/>
                  <a:pt x="1503" y="108"/>
                  <a:pt x="1508" y="100"/>
                </a:cubicBezTo>
                <a:cubicBezTo>
                  <a:pt x="1513" y="92"/>
                  <a:pt x="1516" y="84"/>
                  <a:pt x="1520" y="76"/>
                </a:cubicBezTo>
                <a:cubicBezTo>
                  <a:pt x="1524" y="68"/>
                  <a:pt x="1528" y="62"/>
                  <a:pt x="1532" y="54"/>
                </a:cubicBezTo>
                <a:cubicBezTo>
                  <a:pt x="1536" y="46"/>
                  <a:pt x="1542" y="34"/>
                  <a:pt x="1545" y="27"/>
                </a:cubicBezTo>
                <a:cubicBezTo>
                  <a:pt x="1548" y="20"/>
                  <a:pt x="1549" y="17"/>
                  <a:pt x="1551" y="13"/>
                </a:cubicBezTo>
                <a:cubicBezTo>
                  <a:pt x="1553" y="9"/>
                  <a:pt x="1558" y="3"/>
                  <a:pt x="1560" y="0"/>
                </a:cubicBezTo>
              </a:path>
            </a:pathLst>
          </a:custGeom>
          <a:noFill/>
          <a:ln w="57150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95" name="Line 68"/>
          <p:cNvSpPr>
            <a:spLocks noChangeShapeType="1"/>
          </p:cNvSpPr>
          <p:nvPr/>
        </p:nvSpPr>
        <p:spPr bwMode="auto">
          <a:xfrm flipV="1">
            <a:off x="3725863" y="3644900"/>
            <a:ext cx="0" cy="2082800"/>
          </a:xfrm>
          <a:prstGeom prst="line">
            <a:avLst/>
          </a:prstGeom>
          <a:noFill/>
          <a:ln w="38100">
            <a:solidFill>
              <a:srgbClr val="FFFF6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96" name="Line 69"/>
          <p:cNvSpPr>
            <a:spLocks noChangeShapeType="1"/>
          </p:cNvSpPr>
          <p:nvPr/>
        </p:nvSpPr>
        <p:spPr bwMode="auto">
          <a:xfrm>
            <a:off x="1119188" y="5740400"/>
            <a:ext cx="7362825" cy="158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97" name="Line 70"/>
          <p:cNvSpPr>
            <a:spLocks noChangeShapeType="1"/>
          </p:cNvSpPr>
          <p:nvPr/>
        </p:nvSpPr>
        <p:spPr bwMode="auto">
          <a:xfrm>
            <a:off x="1119188" y="1196975"/>
            <a:ext cx="1587" cy="45434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98" name="Line 72"/>
          <p:cNvSpPr>
            <a:spLocks noChangeShapeType="1"/>
          </p:cNvSpPr>
          <p:nvPr/>
        </p:nvSpPr>
        <p:spPr bwMode="auto">
          <a:xfrm flipV="1">
            <a:off x="3606800" y="3632200"/>
            <a:ext cx="114300" cy="76200"/>
          </a:xfrm>
          <a:prstGeom prst="line">
            <a:avLst/>
          </a:prstGeom>
          <a:noFill/>
          <a:ln w="57150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481" name="Rectangle 73"/>
          <p:cNvSpPr>
            <a:spLocks noChangeArrowheads="1"/>
          </p:cNvSpPr>
          <p:nvPr/>
        </p:nvSpPr>
        <p:spPr bwMode="auto">
          <a:xfrm>
            <a:off x="304800" y="1524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6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Historical Emissions</a:t>
            </a:r>
          </a:p>
        </p:txBody>
      </p:sp>
      <p:pic>
        <p:nvPicPr>
          <p:cNvPr id="48200" name="Picture 9" descr="cmi-logo-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45200"/>
            <a:ext cx="704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28675"/>
            <a:ext cx="8432800" cy="533400"/>
          </a:xfrm>
        </p:spPr>
        <p:txBody>
          <a:bodyPr/>
          <a:lstStyle/>
          <a:p>
            <a:pPr>
              <a:defRPr/>
            </a:pPr>
            <a:r>
              <a:rPr lang="en-US" sz="4000" i="1" dirty="0">
                <a:latin typeface="Arial Rounded MT Bold"/>
                <a:ea typeface="ＭＳ Ｐゴシック" charset="0"/>
                <a:cs typeface="Arial Rounded MT Bold"/>
              </a:rPr>
              <a:t>Location!   Location!   Location!</a:t>
            </a: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88900" y="1587500"/>
            <a:ext cx="8382000" cy="5257800"/>
          </a:xfrm>
        </p:spPr>
        <p:txBody>
          <a:bodyPr/>
          <a:lstStyle/>
          <a:p>
            <a:r>
              <a:rPr lang="en-US" b="1" dirty="0">
                <a:latin typeface="Arial Rounded MT Bold"/>
                <a:ea typeface="ＭＳ Ｐゴシック" charset="0"/>
                <a:cs typeface="Arial Rounded MT Bold"/>
              </a:rPr>
              <a:t>Depends on </a:t>
            </a: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where you live</a:t>
            </a:r>
            <a:r>
              <a:rPr lang="en-US" b="1" dirty="0">
                <a:latin typeface="Arial Rounded MT Bold"/>
                <a:ea typeface="ＭＳ Ｐゴシック" charset="0"/>
                <a:cs typeface="Arial Rounded MT Bold"/>
              </a:rPr>
              <a:t>:</a:t>
            </a:r>
          </a:p>
          <a:p>
            <a:pPr lvl="1"/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Latitude!</a:t>
            </a:r>
          </a:p>
          <a:p>
            <a:pPr lvl="1"/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Altitude (mountains </a:t>
            </a:r>
            <a:r>
              <a:rPr lang="en-US" dirty="0" err="1">
                <a:latin typeface="Arial Rounded MT Bold"/>
                <a:ea typeface="ＭＳ Ｐゴシック" charset="0"/>
                <a:cs typeface="Arial Rounded MT Bold"/>
              </a:rPr>
              <a:t>vs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 valley)</a:t>
            </a:r>
          </a:p>
          <a:p>
            <a:pPr lvl="1">
              <a:spcAft>
                <a:spcPts val="1800"/>
              </a:spcAft>
            </a:pP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What</a:t>
            </a:r>
            <a:r>
              <a:rPr lang="ja-JP" altLang="en-US" dirty="0">
                <a:latin typeface="Arial Rounded MT Bold"/>
                <a:ea typeface="ＭＳ Ｐゴシック" charset="0"/>
                <a:cs typeface="Arial Rounded MT Bold"/>
              </a:rPr>
              <a:t>’</a:t>
            </a:r>
            <a:r>
              <a:rPr lang="en-US" altLang="ja-JP" dirty="0">
                <a:latin typeface="Arial Rounded MT Bold"/>
                <a:ea typeface="ＭＳ Ｐゴシック" charset="0"/>
                <a:cs typeface="Arial Rounded MT Bold"/>
              </a:rPr>
              <a:t>s upwind (ocean </a:t>
            </a:r>
            <a:r>
              <a:rPr lang="en-US" altLang="ja-JP" dirty="0" err="1">
                <a:latin typeface="Arial Rounded MT Bold"/>
                <a:ea typeface="ＭＳ Ｐゴシック" charset="0"/>
                <a:cs typeface="Arial Rounded MT Bold"/>
              </a:rPr>
              <a:t>vs</a:t>
            </a:r>
            <a:r>
              <a:rPr lang="en-US" altLang="ja-JP" dirty="0">
                <a:latin typeface="Arial Rounded MT Bold"/>
                <a:ea typeface="ＭＳ Ｐゴシック" charset="0"/>
                <a:cs typeface="Arial Rounded MT Bold"/>
              </a:rPr>
              <a:t> land)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Changes very slowly</a:t>
            </a:r>
          </a:p>
          <a:p>
            <a:pPr>
              <a:spcAft>
                <a:spcPts val="1800"/>
              </a:spcAft>
            </a:pPr>
            <a:r>
              <a:rPr lang="en-US" b="1" dirty="0">
                <a:latin typeface="Arial Rounded MT Bold"/>
                <a:ea typeface="ＭＳ Ｐゴシック" charset="0"/>
                <a:cs typeface="Arial Rounded MT Bold"/>
              </a:rPr>
              <a:t>Very </a:t>
            </a: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predictable</a:t>
            </a:r>
          </a:p>
          <a:p>
            <a:pPr>
              <a:spcAft>
                <a:spcPts val="1800"/>
              </a:spcAft>
            </a:pP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We can </a:t>
            </a:r>
            <a:r>
              <a:rPr lang="en-US" i="1" dirty="0">
                <a:latin typeface="Arial Rounded MT Bold"/>
                <a:ea typeface="ＭＳ Ｐゴシック" charset="0"/>
                <a:cs typeface="Arial Rounded MT Bold"/>
              </a:rPr>
              <a:t>predict that Phoenix is warmer than Fargo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for precisely the </a:t>
            </a: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same reasons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that we can predict a </a:t>
            </a: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warmer future!</a:t>
            </a:r>
          </a:p>
          <a:p>
            <a:pPr>
              <a:buFontTx/>
              <a:buNone/>
            </a:pPr>
            <a:endParaRPr lang="en-US" dirty="0">
              <a:latin typeface="Arial Rounded MT Bold"/>
              <a:ea typeface="ＭＳ Ｐゴシック" charset="0"/>
              <a:cs typeface="Arial Rounded MT Bold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749300" y="0"/>
            <a:ext cx="75819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6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Climate is Place</a:t>
            </a:r>
          </a:p>
        </p:txBody>
      </p:sp>
      <p:pic>
        <p:nvPicPr>
          <p:cNvPr id="2048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t="4829" r="1405" b="9447"/>
          <a:stretch>
            <a:fillRect/>
          </a:stretch>
        </p:blipFill>
        <p:spPr bwMode="auto">
          <a:xfrm>
            <a:off x="6134100" y="1409700"/>
            <a:ext cx="27305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7" t="12572"/>
          <a:stretch>
            <a:fillRect/>
          </a:stretch>
        </p:blipFill>
        <p:spPr bwMode="auto">
          <a:xfrm>
            <a:off x="6134100" y="3289300"/>
            <a:ext cx="27305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5"/>
          <p:cNvSpPr txBox="1">
            <a:spLocks noChangeArrowheads="1"/>
          </p:cNvSpPr>
          <p:nvPr/>
        </p:nvSpPr>
        <p:spPr bwMode="auto">
          <a:xfrm>
            <a:off x="6121400" y="4495800"/>
            <a:ext cx="27701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800" b="1">
                <a:solidFill>
                  <a:srgbClr val="FFFF00"/>
                </a:solidFill>
                <a:latin typeface="Courier" charset="0"/>
                <a:cs typeface="Courier" charset="0"/>
              </a:rPr>
              <a:t>PHOENIX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3"/>
          <p:cNvSpPr txBox="1">
            <a:spLocks noChangeArrowheads="1"/>
          </p:cNvSpPr>
          <p:nvPr/>
        </p:nvSpPr>
        <p:spPr bwMode="auto">
          <a:xfrm>
            <a:off x="419100" y="4711700"/>
            <a:ext cx="482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1.6</a:t>
            </a:r>
          </a:p>
        </p:txBody>
      </p:sp>
      <p:sp>
        <p:nvSpPr>
          <p:cNvPr id="50178" name="Rectangle 4"/>
          <p:cNvSpPr>
            <a:spLocks noChangeArrowheads="1"/>
          </p:cNvSpPr>
          <p:nvPr/>
        </p:nvSpPr>
        <p:spPr bwMode="auto">
          <a:xfrm>
            <a:off x="1119188" y="5305425"/>
            <a:ext cx="2705100" cy="438150"/>
          </a:xfrm>
          <a:prstGeom prst="rect">
            <a:avLst/>
          </a:pr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0179" name="Rectangle 5"/>
          <p:cNvSpPr>
            <a:spLocks noChangeAspect="1" noChangeArrowheads="1"/>
          </p:cNvSpPr>
          <p:nvPr/>
        </p:nvSpPr>
        <p:spPr bwMode="auto">
          <a:xfrm>
            <a:off x="3736975" y="3638550"/>
            <a:ext cx="2303463" cy="2089150"/>
          </a:xfrm>
          <a:prstGeom prst="rect">
            <a:avLst/>
          </a:pr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0180" name="Freeform 6"/>
          <p:cNvSpPr>
            <a:spLocks noChangeAspect="1"/>
          </p:cNvSpPr>
          <p:nvPr/>
        </p:nvSpPr>
        <p:spPr bwMode="auto">
          <a:xfrm>
            <a:off x="1123950" y="3648075"/>
            <a:ext cx="2627313" cy="1676400"/>
          </a:xfrm>
          <a:custGeom>
            <a:avLst/>
            <a:gdLst>
              <a:gd name="T0" fmla="*/ 2147483647 w 1655"/>
              <a:gd name="T1" fmla="*/ 2147483647 h 1056"/>
              <a:gd name="T2" fmla="*/ 2147483647 w 1655"/>
              <a:gd name="T3" fmla="*/ 2147483647 h 1056"/>
              <a:gd name="T4" fmla="*/ 2147483647 w 1655"/>
              <a:gd name="T5" fmla="*/ 2147483647 h 1056"/>
              <a:gd name="T6" fmla="*/ 2147483647 w 1655"/>
              <a:gd name="T7" fmla="*/ 2147483647 h 1056"/>
              <a:gd name="T8" fmla="*/ 2147483647 w 1655"/>
              <a:gd name="T9" fmla="*/ 2147483647 h 1056"/>
              <a:gd name="T10" fmla="*/ 2147483647 w 1655"/>
              <a:gd name="T11" fmla="*/ 2147483647 h 1056"/>
              <a:gd name="T12" fmla="*/ 2147483647 w 1655"/>
              <a:gd name="T13" fmla="*/ 2147483647 h 1056"/>
              <a:gd name="T14" fmla="*/ 2147483647 w 1655"/>
              <a:gd name="T15" fmla="*/ 2147483647 h 1056"/>
              <a:gd name="T16" fmla="*/ 2147483647 w 1655"/>
              <a:gd name="T17" fmla="*/ 2147483647 h 1056"/>
              <a:gd name="T18" fmla="*/ 2147483647 w 1655"/>
              <a:gd name="T19" fmla="*/ 2147483647 h 1056"/>
              <a:gd name="T20" fmla="*/ 2147483647 w 1655"/>
              <a:gd name="T21" fmla="*/ 2147483647 h 1056"/>
              <a:gd name="T22" fmla="*/ 2147483647 w 1655"/>
              <a:gd name="T23" fmla="*/ 2147483647 h 1056"/>
              <a:gd name="T24" fmla="*/ 2147483647 w 1655"/>
              <a:gd name="T25" fmla="*/ 2147483647 h 1056"/>
              <a:gd name="T26" fmla="*/ 2147483647 w 1655"/>
              <a:gd name="T27" fmla="*/ 2147483647 h 1056"/>
              <a:gd name="T28" fmla="*/ 2147483647 w 1655"/>
              <a:gd name="T29" fmla="*/ 2147483647 h 1056"/>
              <a:gd name="T30" fmla="*/ 2147483647 w 1655"/>
              <a:gd name="T31" fmla="*/ 2147483647 h 1056"/>
              <a:gd name="T32" fmla="*/ 2147483647 w 1655"/>
              <a:gd name="T33" fmla="*/ 2147483647 h 1056"/>
              <a:gd name="T34" fmla="*/ 2147483647 w 1655"/>
              <a:gd name="T35" fmla="*/ 2147483647 h 1056"/>
              <a:gd name="T36" fmla="*/ 2147483647 w 1655"/>
              <a:gd name="T37" fmla="*/ 2147483647 h 1056"/>
              <a:gd name="T38" fmla="*/ 2147483647 w 1655"/>
              <a:gd name="T39" fmla="*/ 2147483647 h 1056"/>
              <a:gd name="T40" fmla="*/ 2147483647 w 1655"/>
              <a:gd name="T41" fmla="*/ 2147483647 h 1056"/>
              <a:gd name="T42" fmla="*/ 2147483647 w 1655"/>
              <a:gd name="T43" fmla="*/ 2147483647 h 1056"/>
              <a:gd name="T44" fmla="*/ 2147483647 w 1655"/>
              <a:gd name="T45" fmla="*/ 2147483647 h 1056"/>
              <a:gd name="T46" fmla="*/ 2147483647 w 1655"/>
              <a:gd name="T47" fmla="*/ 2147483647 h 1056"/>
              <a:gd name="T48" fmla="*/ 2147483647 w 1655"/>
              <a:gd name="T49" fmla="*/ 2147483647 h 1056"/>
              <a:gd name="T50" fmla="*/ 2147483647 w 1655"/>
              <a:gd name="T51" fmla="*/ 2147483647 h 1056"/>
              <a:gd name="T52" fmla="*/ 2147483647 w 1655"/>
              <a:gd name="T53" fmla="*/ 2147483647 h 1056"/>
              <a:gd name="T54" fmla="*/ 2147483647 w 1655"/>
              <a:gd name="T55" fmla="*/ 2147483647 h 1056"/>
              <a:gd name="T56" fmla="*/ 2147483647 w 1655"/>
              <a:gd name="T57" fmla="*/ 2147483647 h 1056"/>
              <a:gd name="T58" fmla="*/ 2147483647 w 1655"/>
              <a:gd name="T59" fmla="*/ 2147483647 h 1056"/>
              <a:gd name="T60" fmla="*/ 2147483647 w 1655"/>
              <a:gd name="T61" fmla="*/ 2147483647 h 1056"/>
              <a:gd name="T62" fmla="*/ 2147483647 w 1655"/>
              <a:gd name="T63" fmla="*/ 2147483647 h 1056"/>
              <a:gd name="T64" fmla="*/ 2147483647 w 1655"/>
              <a:gd name="T65" fmla="*/ 0 h 1056"/>
              <a:gd name="T66" fmla="*/ 2147483647 w 1655"/>
              <a:gd name="T67" fmla="*/ 2147483647 h 1056"/>
              <a:gd name="T68" fmla="*/ 2147483647 w 1655"/>
              <a:gd name="T69" fmla="*/ 2147483647 h 1056"/>
              <a:gd name="T70" fmla="*/ 2147483647 w 1655"/>
              <a:gd name="T71" fmla="*/ 2147483647 h 1056"/>
              <a:gd name="T72" fmla="*/ 2147483647 w 1655"/>
              <a:gd name="T73" fmla="*/ 2147483647 h 1056"/>
              <a:gd name="T74" fmla="*/ 0 w 1655"/>
              <a:gd name="T75" fmla="*/ 2147483647 h 1056"/>
              <a:gd name="T76" fmla="*/ 2147483647 w 1655"/>
              <a:gd name="T77" fmla="*/ 2147483647 h 1056"/>
              <a:gd name="T78" fmla="*/ 2147483647 w 1655"/>
              <a:gd name="T79" fmla="*/ 2147483647 h 1056"/>
              <a:gd name="T80" fmla="*/ 2147483647 w 1655"/>
              <a:gd name="T81" fmla="*/ 2147483647 h 1056"/>
              <a:gd name="T82" fmla="*/ 2147483647 w 1655"/>
              <a:gd name="T83" fmla="*/ 2147483647 h 1056"/>
              <a:gd name="T84" fmla="*/ 2147483647 w 1655"/>
              <a:gd name="T85" fmla="*/ 2147483647 h 105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655"/>
              <a:gd name="T130" fmla="*/ 0 h 1056"/>
              <a:gd name="T131" fmla="*/ 1655 w 1655"/>
              <a:gd name="T132" fmla="*/ 1056 h 105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655" h="1056">
                <a:moveTo>
                  <a:pt x="246" y="942"/>
                </a:moveTo>
                <a:lnTo>
                  <a:pt x="294" y="900"/>
                </a:lnTo>
                <a:lnTo>
                  <a:pt x="324" y="894"/>
                </a:lnTo>
                <a:lnTo>
                  <a:pt x="384" y="846"/>
                </a:lnTo>
                <a:lnTo>
                  <a:pt x="471" y="783"/>
                </a:lnTo>
                <a:lnTo>
                  <a:pt x="515" y="744"/>
                </a:lnTo>
                <a:lnTo>
                  <a:pt x="555" y="690"/>
                </a:lnTo>
                <a:lnTo>
                  <a:pt x="615" y="627"/>
                </a:lnTo>
                <a:lnTo>
                  <a:pt x="648" y="582"/>
                </a:lnTo>
                <a:lnTo>
                  <a:pt x="669" y="561"/>
                </a:lnTo>
                <a:lnTo>
                  <a:pt x="690" y="570"/>
                </a:lnTo>
                <a:lnTo>
                  <a:pt x="714" y="570"/>
                </a:lnTo>
                <a:lnTo>
                  <a:pt x="757" y="539"/>
                </a:lnTo>
                <a:lnTo>
                  <a:pt x="771" y="501"/>
                </a:lnTo>
                <a:lnTo>
                  <a:pt x="822" y="468"/>
                </a:lnTo>
                <a:lnTo>
                  <a:pt x="843" y="438"/>
                </a:lnTo>
                <a:lnTo>
                  <a:pt x="884" y="467"/>
                </a:lnTo>
                <a:lnTo>
                  <a:pt x="927" y="480"/>
                </a:lnTo>
                <a:lnTo>
                  <a:pt x="966" y="480"/>
                </a:lnTo>
                <a:lnTo>
                  <a:pt x="1017" y="429"/>
                </a:lnTo>
                <a:lnTo>
                  <a:pt x="1068" y="375"/>
                </a:lnTo>
                <a:lnTo>
                  <a:pt x="1122" y="330"/>
                </a:lnTo>
                <a:lnTo>
                  <a:pt x="1176" y="297"/>
                </a:lnTo>
                <a:lnTo>
                  <a:pt x="1221" y="312"/>
                </a:lnTo>
                <a:lnTo>
                  <a:pt x="1311" y="267"/>
                </a:lnTo>
                <a:lnTo>
                  <a:pt x="1329" y="219"/>
                </a:lnTo>
                <a:lnTo>
                  <a:pt x="1356" y="210"/>
                </a:lnTo>
                <a:lnTo>
                  <a:pt x="1398" y="213"/>
                </a:lnTo>
                <a:lnTo>
                  <a:pt x="1449" y="195"/>
                </a:lnTo>
                <a:lnTo>
                  <a:pt x="1491" y="153"/>
                </a:lnTo>
                <a:lnTo>
                  <a:pt x="1527" y="102"/>
                </a:lnTo>
                <a:lnTo>
                  <a:pt x="1557" y="42"/>
                </a:lnTo>
                <a:lnTo>
                  <a:pt x="1650" y="0"/>
                </a:lnTo>
                <a:lnTo>
                  <a:pt x="1655" y="167"/>
                </a:lnTo>
                <a:lnTo>
                  <a:pt x="1653" y="1056"/>
                </a:lnTo>
                <a:lnTo>
                  <a:pt x="1302" y="1056"/>
                </a:lnTo>
                <a:lnTo>
                  <a:pt x="1068" y="1056"/>
                </a:lnTo>
                <a:lnTo>
                  <a:pt x="0" y="1056"/>
                </a:lnTo>
                <a:lnTo>
                  <a:pt x="57" y="1023"/>
                </a:lnTo>
                <a:lnTo>
                  <a:pt x="105" y="1011"/>
                </a:lnTo>
                <a:lnTo>
                  <a:pt x="141" y="990"/>
                </a:lnTo>
                <a:lnTo>
                  <a:pt x="195" y="951"/>
                </a:lnTo>
                <a:lnTo>
                  <a:pt x="246" y="942"/>
                </a:lnTo>
                <a:close/>
              </a:path>
            </a:pathLst>
          </a:cu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1" name="Line 7"/>
          <p:cNvSpPr>
            <a:spLocks noChangeAspect="1" noChangeShapeType="1"/>
          </p:cNvSpPr>
          <p:nvPr/>
        </p:nvSpPr>
        <p:spPr bwMode="auto">
          <a:xfrm>
            <a:off x="2347913" y="3875088"/>
            <a:ext cx="327025" cy="255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2" name="AutoShape 8"/>
          <p:cNvSpPr>
            <a:spLocks noChangeAspect="1" noChangeArrowheads="1"/>
          </p:cNvSpPr>
          <p:nvPr/>
        </p:nvSpPr>
        <p:spPr bwMode="auto">
          <a:xfrm flipH="1">
            <a:off x="3805238" y="1603375"/>
            <a:ext cx="2230437" cy="2017713"/>
          </a:xfrm>
          <a:prstGeom prst="rtTriangle">
            <a:avLst/>
          </a:prstGeom>
          <a:solidFill>
            <a:srgbClr val="99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800">
              <a:latin typeface="Arial" charset="0"/>
            </a:endParaRPr>
          </a:p>
        </p:txBody>
      </p:sp>
      <p:sp>
        <p:nvSpPr>
          <p:cNvPr id="50183" name="Line 9"/>
          <p:cNvSpPr>
            <a:spLocks noChangeAspect="1" noChangeShapeType="1"/>
          </p:cNvSpPr>
          <p:nvPr/>
        </p:nvSpPr>
        <p:spPr bwMode="auto">
          <a:xfrm>
            <a:off x="3762375" y="3652838"/>
            <a:ext cx="2276475" cy="0"/>
          </a:xfrm>
          <a:prstGeom prst="line">
            <a:avLst/>
          </a:prstGeom>
          <a:noFill/>
          <a:ln w="57150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4" name="Line 10"/>
          <p:cNvSpPr>
            <a:spLocks noChangeAspect="1" noChangeShapeType="1"/>
          </p:cNvSpPr>
          <p:nvPr/>
        </p:nvSpPr>
        <p:spPr bwMode="auto">
          <a:xfrm>
            <a:off x="6019800" y="3648075"/>
            <a:ext cx="1003300" cy="576263"/>
          </a:xfrm>
          <a:prstGeom prst="line">
            <a:avLst/>
          </a:prstGeom>
          <a:noFill/>
          <a:ln w="57150">
            <a:solidFill>
              <a:srgbClr val="FF99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5" name="Text Box 11"/>
          <p:cNvSpPr txBox="1">
            <a:spLocks noChangeAspect="1" noChangeArrowheads="1"/>
          </p:cNvSpPr>
          <p:nvPr/>
        </p:nvSpPr>
        <p:spPr bwMode="auto">
          <a:xfrm>
            <a:off x="6589713" y="3057525"/>
            <a:ext cx="13731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>
                <a:latin typeface="Arial" charset="0"/>
              </a:rPr>
              <a:t>Interim Goal</a:t>
            </a:r>
          </a:p>
        </p:txBody>
      </p:sp>
      <p:sp>
        <p:nvSpPr>
          <p:cNvPr id="50186" name="Line 12"/>
          <p:cNvSpPr>
            <a:spLocks noChangeAspect="1" noChangeShapeType="1"/>
          </p:cNvSpPr>
          <p:nvPr/>
        </p:nvSpPr>
        <p:spPr bwMode="auto">
          <a:xfrm flipH="1">
            <a:off x="6215063" y="3254375"/>
            <a:ext cx="384175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7" name="Text Box 13"/>
          <p:cNvSpPr txBox="1">
            <a:spLocks noChangeAspect="1" noChangeArrowheads="1"/>
          </p:cNvSpPr>
          <p:nvPr/>
        </p:nvSpPr>
        <p:spPr bwMode="auto">
          <a:xfrm>
            <a:off x="1201738" y="1316038"/>
            <a:ext cx="19748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Billions of Tons  Carbon Emitted per Year</a:t>
            </a:r>
          </a:p>
        </p:txBody>
      </p:sp>
      <p:sp>
        <p:nvSpPr>
          <p:cNvPr id="50188" name="Rectangle 14"/>
          <p:cNvSpPr>
            <a:spLocks noChangeAspect="1" noChangeArrowheads="1"/>
          </p:cNvSpPr>
          <p:nvPr/>
        </p:nvSpPr>
        <p:spPr bwMode="auto">
          <a:xfrm rot="-2547904">
            <a:off x="3322638" y="1471613"/>
            <a:ext cx="45989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Current path = </a:t>
            </a:r>
            <a:r>
              <a:rPr lang="ja-JP" altLang="en-US" sz="1600" b="1">
                <a:latin typeface="Arial" charset="0"/>
              </a:rPr>
              <a:t>“</a:t>
            </a:r>
            <a:r>
              <a:rPr lang="en-US" altLang="ja-JP" sz="1600" b="1">
                <a:latin typeface="Arial" charset="0"/>
              </a:rPr>
              <a:t>ramp</a:t>
            </a:r>
            <a:r>
              <a:rPr lang="ja-JP" altLang="en-US" sz="1800" b="1">
                <a:latin typeface="Arial" charset="0"/>
              </a:rPr>
              <a:t>”</a:t>
            </a:r>
            <a:endParaRPr lang="en-US" sz="1800" b="1">
              <a:latin typeface="Arial" charset="0"/>
            </a:endParaRPr>
          </a:p>
        </p:txBody>
      </p:sp>
      <p:sp>
        <p:nvSpPr>
          <p:cNvPr id="50189" name="Rectangle 15"/>
          <p:cNvSpPr>
            <a:spLocks noChangeAspect="1" noChangeArrowheads="1"/>
          </p:cNvSpPr>
          <p:nvPr/>
        </p:nvSpPr>
        <p:spPr bwMode="auto">
          <a:xfrm>
            <a:off x="1085850" y="3495675"/>
            <a:ext cx="1571625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1200" b="1">
                <a:latin typeface="Arial" charset="0"/>
              </a:rPr>
              <a:t>Historical</a:t>
            </a:r>
          </a:p>
          <a:p>
            <a:pPr algn="ctr"/>
            <a:r>
              <a:rPr lang="en-US" sz="1200" b="1">
                <a:latin typeface="Arial" charset="0"/>
              </a:rPr>
              <a:t> emissions</a:t>
            </a:r>
          </a:p>
        </p:txBody>
      </p:sp>
      <p:sp>
        <p:nvSpPr>
          <p:cNvPr id="50190" name="Text Box 16"/>
          <p:cNvSpPr txBox="1">
            <a:spLocks noChangeAspect="1" noChangeArrowheads="1"/>
          </p:cNvSpPr>
          <p:nvPr/>
        </p:nvSpPr>
        <p:spPr bwMode="auto">
          <a:xfrm>
            <a:off x="3932238" y="3698875"/>
            <a:ext cx="16779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chemeClr val="bg1"/>
                </a:solidFill>
                <a:latin typeface="Arial" charset="0"/>
              </a:rPr>
              <a:t>Flat path</a:t>
            </a:r>
          </a:p>
        </p:txBody>
      </p:sp>
      <p:sp>
        <p:nvSpPr>
          <p:cNvPr id="50191" name="Text Box 17"/>
          <p:cNvSpPr txBox="1">
            <a:spLocks noChangeAspect="1" noChangeArrowheads="1"/>
          </p:cNvSpPr>
          <p:nvPr/>
        </p:nvSpPr>
        <p:spPr bwMode="auto">
          <a:xfrm>
            <a:off x="4495800" y="2840038"/>
            <a:ext cx="1651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  <a:latin typeface="Arial" charset="0"/>
              </a:rPr>
              <a:t>Stabilization Triangle</a:t>
            </a:r>
          </a:p>
        </p:txBody>
      </p:sp>
      <p:sp>
        <p:nvSpPr>
          <p:cNvPr id="50192" name="Oval 18"/>
          <p:cNvSpPr>
            <a:spLocks noChangeAspect="1" noChangeArrowheads="1"/>
          </p:cNvSpPr>
          <p:nvPr/>
        </p:nvSpPr>
        <p:spPr bwMode="auto">
          <a:xfrm>
            <a:off x="5840413" y="3495675"/>
            <a:ext cx="357187" cy="35401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0193" name="Line 19"/>
          <p:cNvSpPr>
            <a:spLocks noChangeShapeType="1"/>
          </p:cNvSpPr>
          <p:nvPr/>
        </p:nvSpPr>
        <p:spPr bwMode="auto">
          <a:xfrm flipV="1">
            <a:off x="3746500" y="1498600"/>
            <a:ext cx="2374900" cy="21463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4" name="Line 20"/>
          <p:cNvSpPr>
            <a:spLocks noChangeShapeType="1"/>
          </p:cNvSpPr>
          <p:nvPr/>
        </p:nvSpPr>
        <p:spPr bwMode="auto">
          <a:xfrm>
            <a:off x="1052513" y="5740400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5" name="Line 21"/>
          <p:cNvSpPr>
            <a:spLocks noChangeShapeType="1"/>
          </p:cNvSpPr>
          <p:nvPr/>
        </p:nvSpPr>
        <p:spPr bwMode="auto">
          <a:xfrm>
            <a:off x="1052513" y="3676650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6" name="Line 22"/>
          <p:cNvSpPr>
            <a:spLocks noChangeShapeType="1"/>
          </p:cNvSpPr>
          <p:nvPr/>
        </p:nvSpPr>
        <p:spPr bwMode="auto">
          <a:xfrm>
            <a:off x="1052513" y="1603375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7" name="Line 23"/>
          <p:cNvSpPr>
            <a:spLocks noChangeShapeType="1"/>
          </p:cNvSpPr>
          <p:nvPr/>
        </p:nvSpPr>
        <p:spPr bwMode="auto">
          <a:xfrm>
            <a:off x="1119188" y="5740400"/>
            <a:ext cx="7362825" cy="158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8" name="Line 24"/>
          <p:cNvSpPr>
            <a:spLocks noChangeShapeType="1"/>
          </p:cNvSpPr>
          <p:nvPr/>
        </p:nvSpPr>
        <p:spPr bwMode="auto">
          <a:xfrm flipV="1">
            <a:off x="1119188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9" name="Line 25"/>
          <p:cNvSpPr>
            <a:spLocks noChangeShapeType="1"/>
          </p:cNvSpPr>
          <p:nvPr/>
        </p:nvSpPr>
        <p:spPr bwMode="auto">
          <a:xfrm flipV="1">
            <a:off x="3421063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0" name="Line 26"/>
          <p:cNvSpPr>
            <a:spLocks noChangeShapeType="1"/>
          </p:cNvSpPr>
          <p:nvPr/>
        </p:nvSpPr>
        <p:spPr bwMode="auto">
          <a:xfrm flipV="1">
            <a:off x="5722938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1" name="Line 27"/>
          <p:cNvSpPr>
            <a:spLocks noChangeShapeType="1"/>
          </p:cNvSpPr>
          <p:nvPr/>
        </p:nvSpPr>
        <p:spPr bwMode="auto">
          <a:xfrm flipV="1">
            <a:off x="8016875" y="5740400"/>
            <a:ext cx="1588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2" name="Freeform 28"/>
          <p:cNvSpPr>
            <a:spLocks/>
          </p:cNvSpPr>
          <p:nvPr/>
        </p:nvSpPr>
        <p:spPr bwMode="auto">
          <a:xfrm>
            <a:off x="1119188" y="5283200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2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3" name="Freeform 29"/>
          <p:cNvSpPr>
            <a:spLocks/>
          </p:cNvSpPr>
          <p:nvPr/>
        </p:nvSpPr>
        <p:spPr bwMode="auto">
          <a:xfrm>
            <a:off x="1166813" y="5273675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0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4" name="Line 30"/>
          <p:cNvSpPr>
            <a:spLocks noChangeShapeType="1"/>
          </p:cNvSpPr>
          <p:nvPr/>
        </p:nvSpPr>
        <p:spPr bwMode="auto">
          <a:xfrm flipV="1">
            <a:off x="1214438" y="5264150"/>
            <a:ext cx="47625" cy="9525"/>
          </a:xfrm>
          <a:prstGeom prst="line">
            <a:avLst/>
          </a:pr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5" name="Freeform 31"/>
          <p:cNvSpPr>
            <a:spLocks/>
          </p:cNvSpPr>
          <p:nvPr/>
        </p:nvSpPr>
        <p:spPr bwMode="auto">
          <a:xfrm>
            <a:off x="1262063" y="5254625"/>
            <a:ext cx="38100" cy="9525"/>
          </a:xfrm>
          <a:custGeom>
            <a:avLst/>
            <a:gdLst>
              <a:gd name="T0" fmla="*/ 0 w 24"/>
              <a:gd name="T1" fmla="*/ 2147483647 h 6"/>
              <a:gd name="T2" fmla="*/ 2147483647 w 24"/>
              <a:gd name="T3" fmla="*/ 2147483647 h 6"/>
              <a:gd name="T4" fmla="*/ 2147483647 w 24"/>
              <a:gd name="T5" fmla="*/ 0 h 6"/>
              <a:gd name="T6" fmla="*/ 0 60000 65536"/>
              <a:gd name="T7" fmla="*/ 0 60000 65536"/>
              <a:gd name="T8" fmla="*/ 0 60000 65536"/>
              <a:gd name="T9" fmla="*/ 0 w 24"/>
              <a:gd name="T10" fmla="*/ 0 h 6"/>
              <a:gd name="T11" fmla="*/ 24 w 24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6">
                <a:moveTo>
                  <a:pt x="0" y="6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6" name="Freeform 32"/>
          <p:cNvSpPr>
            <a:spLocks/>
          </p:cNvSpPr>
          <p:nvPr/>
        </p:nvSpPr>
        <p:spPr bwMode="auto">
          <a:xfrm>
            <a:off x="1300163" y="5207000"/>
            <a:ext cx="46037" cy="47625"/>
          </a:xfrm>
          <a:custGeom>
            <a:avLst/>
            <a:gdLst>
              <a:gd name="T0" fmla="*/ 0 w 29"/>
              <a:gd name="T1" fmla="*/ 2147483647 h 30"/>
              <a:gd name="T2" fmla="*/ 2147483647 w 29"/>
              <a:gd name="T3" fmla="*/ 2147483647 h 30"/>
              <a:gd name="T4" fmla="*/ 2147483647 w 29"/>
              <a:gd name="T5" fmla="*/ 0 h 30"/>
              <a:gd name="T6" fmla="*/ 0 60000 65536"/>
              <a:gd name="T7" fmla="*/ 0 60000 65536"/>
              <a:gd name="T8" fmla="*/ 0 60000 65536"/>
              <a:gd name="T9" fmla="*/ 0 w 29"/>
              <a:gd name="T10" fmla="*/ 0 h 30"/>
              <a:gd name="T11" fmla="*/ 29 w 29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30">
                <a:moveTo>
                  <a:pt x="0" y="30"/>
                </a:moveTo>
                <a:lnTo>
                  <a:pt x="12" y="18"/>
                </a:lnTo>
                <a:lnTo>
                  <a:pt x="29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7" name="Freeform 33"/>
          <p:cNvSpPr>
            <a:spLocks/>
          </p:cNvSpPr>
          <p:nvPr/>
        </p:nvSpPr>
        <p:spPr bwMode="auto">
          <a:xfrm>
            <a:off x="1346200" y="5178425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8" name="Freeform 34"/>
          <p:cNvSpPr>
            <a:spLocks/>
          </p:cNvSpPr>
          <p:nvPr/>
        </p:nvSpPr>
        <p:spPr bwMode="auto">
          <a:xfrm>
            <a:off x="1393825" y="5149850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9" name="Freeform 35"/>
          <p:cNvSpPr>
            <a:spLocks/>
          </p:cNvSpPr>
          <p:nvPr/>
        </p:nvSpPr>
        <p:spPr bwMode="auto">
          <a:xfrm>
            <a:off x="1441450" y="5140325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2147483647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0" name="Freeform 36"/>
          <p:cNvSpPr>
            <a:spLocks/>
          </p:cNvSpPr>
          <p:nvPr/>
        </p:nvSpPr>
        <p:spPr bwMode="auto">
          <a:xfrm>
            <a:off x="1489075" y="5103813"/>
            <a:ext cx="47625" cy="36512"/>
          </a:xfrm>
          <a:custGeom>
            <a:avLst/>
            <a:gdLst>
              <a:gd name="T0" fmla="*/ 0 w 30"/>
              <a:gd name="T1" fmla="*/ 2147483647 h 23"/>
              <a:gd name="T2" fmla="*/ 2147483647 w 30"/>
              <a:gd name="T3" fmla="*/ 2147483647 h 23"/>
              <a:gd name="T4" fmla="*/ 2147483647 w 30"/>
              <a:gd name="T5" fmla="*/ 0 h 23"/>
              <a:gd name="T6" fmla="*/ 0 60000 65536"/>
              <a:gd name="T7" fmla="*/ 0 60000 65536"/>
              <a:gd name="T8" fmla="*/ 0 60000 65536"/>
              <a:gd name="T9" fmla="*/ 0 w 30"/>
              <a:gd name="T10" fmla="*/ 0 h 23"/>
              <a:gd name="T11" fmla="*/ 30 w 30"/>
              <a:gd name="T12" fmla="*/ 23 h 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3">
                <a:moveTo>
                  <a:pt x="0" y="23"/>
                </a:moveTo>
                <a:lnTo>
                  <a:pt x="18" y="11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1" name="Freeform 37"/>
          <p:cNvSpPr>
            <a:spLocks/>
          </p:cNvSpPr>
          <p:nvPr/>
        </p:nvSpPr>
        <p:spPr bwMode="auto">
          <a:xfrm>
            <a:off x="1536700" y="5075238"/>
            <a:ext cx="38100" cy="28575"/>
          </a:xfrm>
          <a:custGeom>
            <a:avLst/>
            <a:gdLst>
              <a:gd name="T0" fmla="*/ 0 w 24"/>
              <a:gd name="T1" fmla="*/ 2147483647 h 18"/>
              <a:gd name="T2" fmla="*/ 2147483647 w 24"/>
              <a:gd name="T3" fmla="*/ 2147483647 h 18"/>
              <a:gd name="T4" fmla="*/ 2147483647 w 24"/>
              <a:gd name="T5" fmla="*/ 0 h 18"/>
              <a:gd name="T6" fmla="*/ 0 60000 65536"/>
              <a:gd name="T7" fmla="*/ 0 60000 65536"/>
              <a:gd name="T8" fmla="*/ 0 60000 65536"/>
              <a:gd name="T9" fmla="*/ 0 w 24"/>
              <a:gd name="T10" fmla="*/ 0 h 18"/>
              <a:gd name="T11" fmla="*/ 24 w 24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18">
                <a:moveTo>
                  <a:pt x="0" y="18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2" name="Freeform 38"/>
          <p:cNvSpPr>
            <a:spLocks/>
          </p:cNvSpPr>
          <p:nvPr/>
        </p:nvSpPr>
        <p:spPr bwMode="auto">
          <a:xfrm>
            <a:off x="1574800" y="5065713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0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3" name="Line 39"/>
          <p:cNvSpPr>
            <a:spLocks noChangeShapeType="1"/>
          </p:cNvSpPr>
          <p:nvPr/>
        </p:nvSpPr>
        <p:spPr bwMode="auto">
          <a:xfrm flipV="1">
            <a:off x="1622425" y="5046663"/>
            <a:ext cx="47625" cy="1905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4" name="Line 40"/>
          <p:cNvSpPr>
            <a:spLocks noChangeShapeType="1"/>
          </p:cNvSpPr>
          <p:nvPr/>
        </p:nvSpPr>
        <p:spPr bwMode="auto">
          <a:xfrm flipV="1">
            <a:off x="1670050" y="5008563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5" name="Line 41"/>
          <p:cNvSpPr>
            <a:spLocks noChangeShapeType="1"/>
          </p:cNvSpPr>
          <p:nvPr/>
        </p:nvSpPr>
        <p:spPr bwMode="auto">
          <a:xfrm flipV="1">
            <a:off x="1717675" y="4960938"/>
            <a:ext cx="47625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6" name="Line 42"/>
          <p:cNvSpPr>
            <a:spLocks noChangeShapeType="1"/>
          </p:cNvSpPr>
          <p:nvPr/>
        </p:nvSpPr>
        <p:spPr bwMode="auto">
          <a:xfrm flipV="1">
            <a:off x="1765300" y="4922838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7" name="Line 43"/>
          <p:cNvSpPr>
            <a:spLocks noChangeShapeType="1"/>
          </p:cNvSpPr>
          <p:nvPr/>
        </p:nvSpPr>
        <p:spPr bwMode="auto">
          <a:xfrm flipV="1">
            <a:off x="1812925" y="4884738"/>
            <a:ext cx="38100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8" name="Freeform 44"/>
          <p:cNvSpPr>
            <a:spLocks/>
          </p:cNvSpPr>
          <p:nvPr/>
        </p:nvSpPr>
        <p:spPr bwMode="auto">
          <a:xfrm>
            <a:off x="1851025" y="4856163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9" name="Freeform 45"/>
          <p:cNvSpPr>
            <a:spLocks/>
          </p:cNvSpPr>
          <p:nvPr/>
        </p:nvSpPr>
        <p:spPr bwMode="auto">
          <a:xfrm>
            <a:off x="1898650" y="4808538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0 h 30"/>
              <a:gd name="T6" fmla="*/ 0 60000 65536"/>
              <a:gd name="T7" fmla="*/ 0 60000 65536"/>
              <a:gd name="T8" fmla="*/ 0 60000 65536"/>
              <a:gd name="T9" fmla="*/ 0 w 30"/>
              <a:gd name="T10" fmla="*/ 0 h 30"/>
              <a:gd name="T11" fmla="*/ 30 w 30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0">
                <a:moveTo>
                  <a:pt x="0" y="30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0" name="Freeform 46"/>
          <p:cNvSpPr>
            <a:spLocks/>
          </p:cNvSpPr>
          <p:nvPr/>
        </p:nvSpPr>
        <p:spPr bwMode="auto">
          <a:xfrm>
            <a:off x="1946275" y="4760913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0 h 30"/>
              <a:gd name="T6" fmla="*/ 0 60000 65536"/>
              <a:gd name="T7" fmla="*/ 0 60000 65536"/>
              <a:gd name="T8" fmla="*/ 0 60000 65536"/>
              <a:gd name="T9" fmla="*/ 0 w 30"/>
              <a:gd name="T10" fmla="*/ 0 h 30"/>
              <a:gd name="T11" fmla="*/ 30 w 30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0">
                <a:moveTo>
                  <a:pt x="0" y="30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1" name="Freeform 47"/>
          <p:cNvSpPr>
            <a:spLocks/>
          </p:cNvSpPr>
          <p:nvPr/>
        </p:nvSpPr>
        <p:spPr bwMode="auto">
          <a:xfrm>
            <a:off x="1993900" y="468471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0 h 48"/>
              <a:gd name="T6" fmla="*/ 0 60000 65536"/>
              <a:gd name="T7" fmla="*/ 0 60000 65536"/>
              <a:gd name="T8" fmla="*/ 0 60000 65536"/>
              <a:gd name="T9" fmla="*/ 0 w 30"/>
              <a:gd name="T10" fmla="*/ 0 h 48"/>
              <a:gd name="T11" fmla="*/ 30 w 30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48">
                <a:moveTo>
                  <a:pt x="0" y="48"/>
                </a:moveTo>
                <a:lnTo>
                  <a:pt x="12" y="24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2" name="Freeform 48"/>
          <p:cNvSpPr>
            <a:spLocks/>
          </p:cNvSpPr>
          <p:nvPr/>
        </p:nvSpPr>
        <p:spPr bwMode="auto">
          <a:xfrm>
            <a:off x="2041525" y="4646613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8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3" name="Line 49"/>
          <p:cNvSpPr>
            <a:spLocks noChangeShapeType="1"/>
          </p:cNvSpPr>
          <p:nvPr/>
        </p:nvSpPr>
        <p:spPr bwMode="auto">
          <a:xfrm flipV="1">
            <a:off x="2089150" y="4598988"/>
            <a:ext cx="38100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4" name="Freeform 50"/>
          <p:cNvSpPr>
            <a:spLocks/>
          </p:cNvSpPr>
          <p:nvPr/>
        </p:nvSpPr>
        <p:spPr bwMode="auto">
          <a:xfrm>
            <a:off x="2127250" y="4541838"/>
            <a:ext cx="47625" cy="57150"/>
          </a:xfrm>
          <a:custGeom>
            <a:avLst/>
            <a:gdLst>
              <a:gd name="T0" fmla="*/ 0 w 30"/>
              <a:gd name="T1" fmla="*/ 2147483647 h 36"/>
              <a:gd name="T2" fmla="*/ 2147483647 w 30"/>
              <a:gd name="T3" fmla="*/ 2147483647 h 36"/>
              <a:gd name="T4" fmla="*/ 2147483647 w 30"/>
              <a:gd name="T5" fmla="*/ 2147483647 h 36"/>
              <a:gd name="T6" fmla="*/ 2147483647 w 30"/>
              <a:gd name="T7" fmla="*/ 0 h 3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6"/>
              <a:gd name="T14" fmla="*/ 30 w 30"/>
              <a:gd name="T15" fmla="*/ 36 h 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6">
                <a:moveTo>
                  <a:pt x="0" y="36"/>
                </a:moveTo>
                <a:lnTo>
                  <a:pt x="12" y="18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5" name="Freeform 51"/>
          <p:cNvSpPr>
            <a:spLocks/>
          </p:cNvSpPr>
          <p:nvPr/>
        </p:nvSpPr>
        <p:spPr bwMode="auto">
          <a:xfrm>
            <a:off x="2174875" y="4541838"/>
            <a:ext cx="47625" cy="1587"/>
          </a:xfrm>
          <a:custGeom>
            <a:avLst/>
            <a:gdLst>
              <a:gd name="T0" fmla="*/ 0 w 30"/>
              <a:gd name="T1" fmla="*/ 0 h 1587"/>
              <a:gd name="T2" fmla="*/ 2147483647 w 30"/>
              <a:gd name="T3" fmla="*/ 0 h 1587"/>
              <a:gd name="T4" fmla="*/ 2147483647 w 30"/>
              <a:gd name="T5" fmla="*/ 0 h 1587"/>
              <a:gd name="T6" fmla="*/ 0 60000 65536"/>
              <a:gd name="T7" fmla="*/ 0 60000 65536"/>
              <a:gd name="T8" fmla="*/ 0 60000 65536"/>
              <a:gd name="T9" fmla="*/ 0 w 30"/>
              <a:gd name="T10" fmla="*/ 0 h 1587"/>
              <a:gd name="T11" fmla="*/ 30 w 30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587">
                <a:moveTo>
                  <a:pt x="0" y="0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6" name="Freeform 52"/>
          <p:cNvSpPr>
            <a:spLocks/>
          </p:cNvSpPr>
          <p:nvPr/>
        </p:nvSpPr>
        <p:spPr bwMode="auto">
          <a:xfrm>
            <a:off x="2222500" y="4541838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2147483647 w 30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6"/>
              <a:gd name="T14" fmla="*/ 30 w 30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6">
                <a:moveTo>
                  <a:pt x="0" y="0"/>
                </a:moveTo>
                <a:lnTo>
                  <a:pt x="12" y="6"/>
                </a:lnTo>
                <a:lnTo>
                  <a:pt x="24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7" name="Freeform 53"/>
          <p:cNvSpPr>
            <a:spLocks/>
          </p:cNvSpPr>
          <p:nvPr/>
        </p:nvSpPr>
        <p:spPr bwMode="auto">
          <a:xfrm>
            <a:off x="2270125" y="447516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2147483647 h 48"/>
              <a:gd name="T6" fmla="*/ 2147483647 w 30"/>
              <a:gd name="T7" fmla="*/ 2147483647 h 48"/>
              <a:gd name="T8" fmla="*/ 2147483647 w 30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48"/>
              <a:gd name="T17" fmla="*/ 30 w 30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48">
                <a:moveTo>
                  <a:pt x="0" y="48"/>
                </a:moveTo>
                <a:lnTo>
                  <a:pt x="6" y="42"/>
                </a:lnTo>
                <a:lnTo>
                  <a:pt x="12" y="24"/>
                </a:lnTo>
                <a:lnTo>
                  <a:pt x="24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8" name="Freeform 54"/>
          <p:cNvSpPr>
            <a:spLocks/>
          </p:cNvSpPr>
          <p:nvPr/>
        </p:nvSpPr>
        <p:spPr bwMode="auto">
          <a:xfrm>
            <a:off x="2317750" y="4437063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8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9" name="Freeform 55"/>
          <p:cNvSpPr>
            <a:spLocks/>
          </p:cNvSpPr>
          <p:nvPr/>
        </p:nvSpPr>
        <p:spPr bwMode="auto">
          <a:xfrm>
            <a:off x="2365375" y="4418013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2147483647 h 12"/>
              <a:gd name="T6" fmla="*/ 2147483647 w 24"/>
              <a:gd name="T7" fmla="*/ 0 h 12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12"/>
              <a:gd name="T14" fmla="*/ 24 w 24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18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0" name="Freeform 56"/>
          <p:cNvSpPr>
            <a:spLocks/>
          </p:cNvSpPr>
          <p:nvPr/>
        </p:nvSpPr>
        <p:spPr bwMode="auto">
          <a:xfrm>
            <a:off x="2403475" y="434181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2147483647 h 48"/>
              <a:gd name="T6" fmla="*/ 2147483647 w 30"/>
              <a:gd name="T7" fmla="*/ 2147483647 h 48"/>
              <a:gd name="T8" fmla="*/ 2147483647 w 30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48"/>
              <a:gd name="T17" fmla="*/ 30 w 30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48">
                <a:moveTo>
                  <a:pt x="0" y="48"/>
                </a:moveTo>
                <a:lnTo>
                  <a:pt x="6" y="36"/>
                </a:lnTo>
                <a:lnTo>
                  <a:pt x="12" y="24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1" name="Freeform 57"/>
          <p:cNvSpPr>
            <a:spLocks/>
          </p:cNvSpPr>
          <p:nvPr/>
        </p:nvSpPr>
        <p:spPr bwMode="auto">
          <a:xfrm>
            <a:off x="2451100" y="4341813"/>
            <a:ext cx="47625" cy="19050"/>
          </a:xfrm>
          <a:custGeom>
            <a:avLst/>
            <a:gdLst>
              <a:gd name="T0" fmla="*/ 0 w 30"/>
              <a:gd name="T1" fmla="*/ 0 h 12"/>
              <a:gd name="T2" fmla="*/ 2147483647 w 30"/>
              <a:gd name="T3" fmla="*/ 0 h 12"/>
              <a:gd name="T4" fmla="*/ 2147483647 w 30"/>
              <a:gd name="T5" fmla="*/ 0 h 12"/>
              <a:gd name="T6" fmla="*/ 2147483647 w 30"/>
              <a:gd name="T7" fmla="*/ 2147483647 h 12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12"/>
              <a:gd name="T14" fmla="*/ 30 w 30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12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30" y="12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2" name="Freeform 58"/>
          <p:cNvSpPr>
            <a:spLocks/>
          </p:cNvSpPr>
          <p:nvPr/>
        </p:nvSpPr>
        <p:spPr bwMode="auto">
          <a:xfrm>
            <a:off x="2498725" y="4360863"/>
            <a:ext cx="47625" cy="38100"/>
          </a:xfrm>
          <a:custGeom>
            <a:avLst/>
            <a:gdLst>
              <a:gd name="T0" fmla="*/ 0 w 30"/>
              <a:gd name="T1" fmla="*/ 0 h 24"/>
              <a:gd name="T2" fmla="*/ 2147483647 w 30"/>
              <a:gd name="T3" fmla="*/ 2147483647 h 24"/>
              <a:gd name="T4" fmla="*/ 2147483647 w 30"/>
              <a:gd name="T5" fmla="*/ 2147483647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0"/>
                </a:moveTo>
                <a:lnTo>
                  <a:pt x="12" y="12"/>
                </a:lnTo>
                <a:lnTo>
                  <a:pt x="30" y="24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3" name="Freeform 59"/>
          <p:cNvSpPr>
            <a:spLocks/>
          </p:cNvSpPr>
          <p:nvPr/>
        </p:nvSpPr>
        <p:spPr bwMode="auto">
          <a:xfrm>
            <a:off x="2546350" y="4398963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0"/>
                </a:moveTo>
                <a:lnTo>
                  <a:pt x="12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4" name="Freeform 60"/>
          <p:cNvSpPr>
            <a:spLocks/>
          </p:cNvSpPr>
          <p:nvPr/>
        </p:nvSpPr>
        <p:spPr bwMode="auto">
          <a:xfrm>
            <a:off x="2593975" y="4408488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0"/>
                </a:moveTo>
                <a:lnTo>
                  <a:pt x="18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5" name="Freeform 61"/>
          <p:cNvSpPr>
            <a:spLocks/>
          </p:cNvSpPr>
          <p:nvPr/>
        </p:nvSpPr>
        <p:spPr bwMode="auto">
          <a:xfrm>
            <a:off x="2641600" y="4370388"/>
            <a:ext cx="38100" cy="47625"/>
          </a:xfrm>
          <a:custGeom>
            <a:avLst/>
            <a:gdLst>
              <a:gd name="T0" fmla="*/ 0 w 24"/>
              <a:gd name="T1" fmla="*/ 2147483647 h 30"/>
              <a:gd name="T2" fmla="*/ 2147483647 w 24"/>
              <a:gd name="T3" fmla="*/ 2147483647 h 30"/>
              <a:gd name="T4" fmla="*/ 2147483647 w 24"/>
              <a:gd name="T5" fmla="*/ 2147483647 h 30"/>
              <a:gd name="T6" fmla="*/ 2147483647 w 24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30"/>
              <a:gd name="T14" fmla="*/ 24 w 24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30">
                <a:moveTo>
                  <a:pt x="0" y="30"/>
                </a:moveTo>
                <a:lnTo>
                  <a:pt x="6" y="24"/>
                </a:lnTo>
                <a:lnTo>
                  <a:pt x="12" y="18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6" name="Line 62"/>
          <p:cNvSpPr>
            <a:spLocks noChangeShapeType="1"/>
          </p:cNvSpPr>
          <p:nvPr/>
        </p:nvSpPr>
        <p:spPr bwMode="auto">
          <a:xfrm flipV="1">
            <a:off x="2679700" y="4322763"/>
            <a:ext cx="47625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7" name="Line 63"/>
          <p:cNvSpPr>
            <a:spLocks noChangeShapeType="1"/>
          </p:cNvSpPr>
          <p:nvPr/>
        </p:nvSpPr>
        <p:spPr bwMode="auto">
          <a:xfrm flipV="1">
            <a:off x="2727325" y="4284663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8" name="Freeform 64"/>
          <p:cNvSpPr>
            <a:spLocks/>
          </p:cNvSpPr>
          <p:nvPr/>
        </p:nvSpPr>
        <p:spPr bwMode="auto">
          <a:xfrm>
            <a:off x="2774950" y="4246563"/>
            <a:ext cx="46038" cy="38100"/>
          </a:xfrm>
          <a:custGeom>
            <a:avLst/>
            <a:gdLst>
              <a:gd name="T0" fmla="*/ 0 w 29"/>
              <a:gd name="T1" fmla="*/ 2147483647 h 24"/>
              <a:gd name="T2" fmla="*/ 2147483647 w 29"/>
              <a:gd name="T3" fmla="*/ 2147483647 h 24"/>
              <a:gd name="T4" fmla="*/ 2147483647 w 29"/>
              <a:gd name="T5" fmla="*/ 0 h 24"/>
              <a:gd name="T6" fmla="*/ 0 60000 65536"/>
              <a:gd name="T7" fmla="*/ 0 60000 65536"/>
              <a:gd name="T8" fmla="*/ 0 60000 65536"/>
              <a:gd name="T9" fmla="*/ 0 w 29"/>
              <a:gd name="T10" fmla="*/ 0 h 24"/>
              <a:gd name="T11" fmla="*/ 29 w 29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24">
                <a:moveTo>
                  <a:pt x="0" y="24"/>
                </a:moveTo>
                <a:lnTo>
                  <a:pt x="11" y="12"/>
                </a:lnTo>
                <a:lnTo>
                  <a:pt x="29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9" name="Freeform 65"/>
          <p:cNvSpPr>
            <a:spLocks/>
          </p:cNvSpPr>
          <p:nvPr/>
        </p:nvSpPr>
        <p:spPr bwMode="auto">
          <a:xfrm>
            <a:off x="2820988" y="4189413"/>
            <a:ext cx="47625" cy="57150"/>
          </a:xfrm>
          <a:custGeom>
            <a:avLst/>
            <a:gdLst>
              <a:gd name="T0" fmla="*/ 0 w 30"/>
              <a:gd name="T1" fmla="*/ 2147483647 h 36"/>
              <a:gd name="T2" fmla="*/ 2147483647 w 30"/>
              <a:gd name="T3" fmla="*/ 2147483647 h 36"/>
              <a:gd name="T4" fmla="*/ 2147483647 w 30"/>
              <a:gd name="T5" fmla="*/ 0 h 36"/>
              <a:gd name="T6" fmla="*/ 0 60000 65536"/>
              <a:gd name="T7" fmla="*/ 0 60000 65536"/>
              <a:gd name="T8" fmla="*/ 0 60000 65536"/>
              <a:gd name="T9" fmla="*/ 0 w 30"/>
              <a:gd name="T10" fmla="*/ 0 h 36"/>
              <a:gd name="T11" fmla="*/ 30 w 30"/>
              <a:gd name="T12" fmla="*/ 36 h 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6">
                <a:moveTo>
                  <a:pt x="0" y="36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0" name="Freeform 66"/>
          <p:cNvSpPr>
            <a:spLocks/>
          </p:cNvSpPr>
          <p:nvPr/>
        </p:nvSpPr>
        <p:spPr bwMode="auto">
          <a:xfrm>
            <a:off x="2868613" y="4160838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8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1" name="Freeform 67"/>
          <p:cNvSpPr>
            <a:spLocks/>
          </p:cNvSpPr>
          <p:nvPr/>
        </p:nvSpPr>
        <p:spPr bwMode="auto">
          <a:xfrm>
            <a:off x="2916238" y="4141788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0 h 12"/>
              <a:gd name="T6" fmla="*/ 0 60000 65536"/>
              <a:gd name="T7" fmla="*/ 0 60000 65536"/>
              <a:gd name="T8" fmla="*/ 0 60000 65536"/>
              <a:gd name="T9" fmla="*/ 0 w 24"/>
              <a:gd name="T10" fmla="*/ 0 h 12"/>
              <a:gd name="T11" fmla="*/ 24 w 24"/>
              <a:gd name="T12" fmla="*/ 12 h 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2" name="Freeform 68"/>
          <p:cNvSpPr>
            <a:spLocks/>
          </p:cNvSpPr>
          <p:nvPr/>
        </p:nvSpPr>
        <p:spPr bwMode="auto">
          <a:xfrm>
            <a:off x="2954338" y="4105275"/>
            <a:ext cx="47625" cy="36513"/>
          </a:xfrm>
          <a:custGeom>
            <a:avLst/>
            <a:gdLst>
              <a:gd name="T0" fmla="*/ 0 w 30"/>
              <a:gd name="T1" fmla="*/ 2147483647 h 23"/>
              <a:gd name="T2" fmla="*/ 2147483647 w 30"/>
              <a:gd name="T3" fmla="*/ 2147483647 h 23"/>
              <a:gd name="T4" fmla="*/ 2147483647 w 30"/>
              <a:gd name="T5" fmla="*/ 0 h 23"/>
              <a:gd name="T6" fmla="*/ 2147483647 w 30"/>
              <a:gd name="T7" fmla="*/ 0 h 23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23"/>
              <a:gd name="T14" fmla="*/ 30 w 30"/>
              <a:gd name="T15" fmla="*/ 23 h 2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23">
                <a:moveTo>
                  <a:pt x="0" y="23"/>
                </a:moveTo>
                <a:lnTo>
                  <a:pt x="12" y="11"/>
                </a:lnTo>
                <a:lnTo>
                  <a:pt x="24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3" name="Freeform 69"/>
          <p:cNvSpPr>
            <a:spLocks/>
          </p:cNvSpPr>
          <p:nvPr/>
        </p:nvSpPr>
        <p:spPr bwMode="auto">
          <a:xfrm>
            <a:off x="3001963" y="4105275"/>
            <a:ext cx="47625" cy="36513"/>
          </a:xfrm>
          <a:custGeom>
            <a:avLst/>
            <a:gdLst>
              <a:gd name="T0" fmla="*/ 0 w 30"/>
              <a:gd name="T1" fmla="*/ 0 h 23"/>
              <a:gd name="T2" fmla="*/ 2147483647 w 30"/>
              <a:gd name="T3" fmla="*/ 2147483647 h 23"/>
              <a:gd name="T4" fmla="*/ 2147483647 w 30"/>
              <a:gd name="T5" fmla="*/ 2147483647 h 23"/>
              <a:gd name="T6" fmla="*/ 2147483647 w 30"/>
              <a:gd name="T7" fmla="*/ 2147483647 h 23"/>
              <a:gd name="T8" fmla="*/ 2147483647 w 30"/>
              <a:gd name="T9" fmla="*/ 2147483647 h 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23"/>
              <a:gd name="T17" fmla="*/ 30 w 30"/>
              <a:gd name="T18" fmla="*/ 23 h 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23">
                <a:moveTo>
                  <a:pt x="0" y="0"/>
                </a:moveTo>
                <a:lnTo>
                  <a:pt x="6" y="6"/>
                </a:lnTo>
                <a:lnTo>
                  <a:pt x="12" y="11"/>
                </a:lnTo>
                <a:lnTo>
                  <a:pt x="24" y="17"/>
                </a:lnTo>
                <a:lnTo>
                  <a:pt x="30" y="23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4" name="Freeform 70"/>
          <p:cNvSpPr>
            <a:spLocks/>
          </p:cNvSpPr>
          <p:nvPr/>
        </p:nvSpPr>
        <p:spPr bwMode="auto">
          <a:xfrm>
            <a:off x="3049588" y="4132263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2147483647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5" name="Freeform 71"/>
          <p:cNvSpPr>
            <a:spLocks/>
          </p:cNvSpPr>
          <p:nvPr/>
        </p:nvSpPr>
        <p:spPr bwMode="auto">
          <a:xfrm>
            <a:off x="3097213" y="4105275"/>
            <a:ext cx="47625" cy="26988"/>
          </a:xfrm>
          <a:custGeom>
            <a:avLst/>
            <a:gdLst>
              <a:gd name="T0" fmla="*/ 0 w 30"/>
              <a:gd name="T1" fmla="*/ 2147483647 h 17"/>
              <a:gd name="T2" fmla="*/ 2147483647 w 30"/>
              <a:gd name="T3" fmla="*/ 2147483647 h 17"/>
              <a:gd name="T4" fmla="*/ 2147483647 w 30"/>
              <a:gd name="T5" fmla="*/ 0 h 17"/>
              <a:gd name="T6" fmla="*/ 0 60000 65536"/>
              <a:gd name="T7" fmla="*/ 0 60000 65536"/>
              <a:gd name="T8" fmla="*/ 0 60000 65536"/>
              <a:gd name="T9" fmla="*/ 0 w 30"/>
              <a:gd name="T10" fmla="*/ 0 h 17"/>
              <a:gd name="T11" fmla="*/ 30 w 30"/>
              <a:gd name="T12" fmla="*/ 17 h 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7">
                <a:moveTo>
                  <a:pt x="0" y="17"/>
                </a:moveTo>
                <a:lnTo>
                  <a:pt x="12" y="11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6" name="Line 72"/>
          <p:cNvSpPr>
            <a:spLocks noChangeShapeType="1"/>
          </p:cNvSpPr>
          <p:nvPr/>
        </p:nvSpPr>
        <p:spPr bwMode="auto">
          <a:xfrm flipV="1">
            <a:off x="3144838" y="4067175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7" name="Line 73"/>
          <p:cNvSpPr>
            <a:spLocks noChangeShapeType="1"/>
          </p:cNvSpPr>
          <p:nvPr/>
        </p:nvSpPr>
        <p:spPr bwMode="auto">
          <a:xfrm flipV="1">
            <a:off x="3192463" y="4019550"/>
            <a:ext cx="38100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8" name="Freeform 74"/>
          <p:cNvSpPr>
            <a:spLocks/>
          </p:cNvSpPr>
          <p:nvPr/>
        </p:nvSpPr>
        <p:spPr bwMode="auto">
          <a:xfrm>
            <a:off x="3230563" y="3971925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2147483647 h 30"/>
              <a:gd name="T6" fmla="*/ 2147483647 w 30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0"/>
              <a:gd name="T14" fmla="*/ 30 w 30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0">
                <a:moveTo>
                  <a:pt x="0" y="30"/>
                </a:moveTo>
                <a:lnTo>
                  <a:pt x="12" y="12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9" name="Freeform 75"/>
          <p:cNvSpPr>
            <a:spLocks/>
          </p:cNvSpPr>
          <p:nvPr/>
        </p:nvSpPr>
        <p:spPr bwMode="auto">
          <a:xfrm>
            <a:off x="3278188" y="3971925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0 h 6"/>
              <a:gd name="T4" fmla="*/ 2147483647 w 30"/>
              <a:gd name="T5" fmla="*/ 0 h 6"/>
              <a:gd name="T6" fmla="*/ 2147483647 w 30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6"/>
              <a:gd name="T14" fmla="*/ 30 w 30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6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50" name="Freeform 76"/>
          <p:cNvSpPr>
            <a:spLocks/>
          </p:cNvSpPr>
          <p:nvPr/>
        </p:nvSpPr>
        <p:spPr bwMode="auto">
          <a:xfrm>
            <a:off x="3325813" y="3981450"/>
            <a:ext cx="47625" cy="1588"/>
          </a:xfrm>
          <a:custGeom>
            <a:avLst/>
            <a:gdLst>
              <a:gd name="T0" fmla="*/ 0 w 30"/>
              <a:gd name="T1" fmla="*/ 0 h 1588"/>
              <a:gd name="T2" fmla="*/ 2147483647 w 30"/>
              <a:gd name="T3" fmla="*/ 0 h 1588"/>
              <a:gd name="T4" fmla="*/ 2147483647 w 30"/>
              <a:gd name="T5" fmla="*/ 0 h 1588"/>
              <a:gd name="T6" fmla="*/ 0 60000 65536"/>
              <a:gd name="T7" fmla="*/ 0 60000 65536"/>
              <a:gd name="T8" fmla="*/ 0 60000 65536"/>
              <a:gd name="T9" fmla="*/ 0 w 30"/>
              <a:gd name="T10" fmla="*/ 0 h 1588"/>
              <a:gd name="T11" fmla="*/ 30 w 30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588">
                <a:moveTo>
                  <a:pt x="0" y="0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51" name="Freeform 77"/>
          <p:cNvSpPr>
            <a:spLocks/>
          </p:cNvSpPr>
          <p:nvPr/>
        </p:nvSpPr>
        <p:spPr bwMode="auto">
          <a:xfrm>
            <a:off x="3373438" y="3933825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2147483647 h 30"/>
              <a:gd name="T6" fmla="*/ 2147483647 w 30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0"/>
              <a:gd name="T14" fmla="*/ 30 w 30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0">
                <a:moveTo>
                  <a:pt x="0" y="30"/>
                </a:moveTo>
                <a:lnTo>
                  <a:pt x="6" y="24"/>
                </a:ln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52" name="Line 78"/>
          <p:cNvSpPr>
            <a:spLocks noChangeShapeType="1"/>
          </p:cNvSpPr>
          <p:nvPr/>
        </p:nvSpPr>
        <p:spPr bwMode="auto">
          <a:xfrm flipV="1">
            <a:off x="3421063" y="3905250"/>
            <a:ext cx="47625" cy="2857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53" name="Freeform 79"/>
          <p:cNvSpPr>
            <a:spLocks/>
          </p:cNvSpPr>
          <p:nvPr/>
        </p:nvSpPr>
        <p:spPr bwMode="auto">
          <a:xfrm>
            <a:off x="3468688" y="3886200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2147483647 h 12"/>
              <a:gd name="T6" fmla="*/ 2147483647 w 24"/>
              <a:gd name="T7" fmla="*/ 0 h 12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12"/>
              <a:gd name="T14" fmla="*/ 24 w 24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18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54" name="Freeform 80"/>
          <p:cNvSpPr>
            <a:spLocks/>
          </p:cNvSpPr>
          <p:nvPr/>
        </p:nvSpPr>
        <p:spPr bwMode="auto">
          <a:xfrm>
            <a:off x="3506788" y="3800475"/>
            <a:ext cx="47625" cy="85725"/>
          </a:xfrm>
          <a:custGeom>
            <a:avLst/>
            <a:gdLst>
              <a:gd name="T0" fmla="*/ 0 w 30"/>
              <a:gd name="T1" fmla="*/ 2147483647 h 54"/>
              <a:gd name="T2" fmla="*/ 2147483647 w 30"/>
              <a:gd name="T3" fmla="*/ 2147483647 h 54"/>
              <a:gd name="T4" fmla="*/ 2147483647 w 30"/>
              <a:gd name="T5" fmla="*/ 2147483647 h 54"/>
              <a:gd name="T6" fmla="*/ 2147483647 w 30"/>
              <a:gd name="T7" fmla="*/ 0 h 54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54"/>
              <a:gd name="T14" fmla="*/ 30 w 30"/>
              <a:gd name="T15" fmla="*/ 54 h 5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54">
                <a:moveTo>
                  <a:pt x="0" y="54"/>
                </a:moveTo>
                <a:lnTo>
                  <a:pt x="6" y="42"/>
                </a:lnTo>
                <a:lnTo>
                  <a:pt x="12" y="3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55" name="Freeform 81"/>
          <p:cNvSpPr>
            <a:spLocks/>
          </p:cNvSpPr>
          <p:nvPr/>
        </p:nvSpPr>
        <p:spPr bwMode="auto">
          <a:xfrm>
            <a:off x="3554413" y="3695700"/>
            <a:ext cx="47625" cy="104775"/>
          </a:xfrm>
          <a:custGeom>
            <a:avLst/>
            <a:gdLst>
              <a:gd name="T0" fmla="*/ 0 w 30"/>
              <a:gd name="T1" fmla="*/ 2147483647 h 66"/>
              <a:gd name="T2" fmla="*/ 2147483647 w 30"/>
              <a:gd name="T3" fmla="*/ 2147483647 h 66"/>
              <a:gd name="T4" fmla="*/ 2147483647 w 30"/>
              <a:gd name="T5" fmla="*/ 0 h 66"/>
              <a:gd name="T6" fmla="*/ 0 60000 65536"/>
              <a:gd name="T7" fmla="*/ 0 60000 65536"/>
              <a:gd name="T8" fmla="*/ 0 60000 65536"/>
              <a:gd name="T9" fmla="*/ 0 w 30"/>
              <a:gd name="T10" fmla="*/ 0 h 66"/>
              <a:gd name="T11" fmla="*/ 30 w 30"/>
              <a:gd name="T12" fmla="*/ 66 h 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6">
                <a:moveTo>
                  <a:pt x="0" y="66"/>
                </a:moveTo>
                <a:lnTo>
                  <a:pt x="12" y="3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56" name="Rectangle 82"/>
          <p:cNvSpPr>
            <a:spLocks noChangeArrowheads="1"/>
          </p:cNvSpPr>
          <p:nvPr/>
        </p:nvSpPr>
        <p:spPr bwMode="auto">
          <a:xfrm>
            <a:off x="823913" y="5616575"/>
            <a:ext cx="120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0</a:t>
            </a:r>
            <a:endParaRPr lang="en-US" sz="2000">
              <a:latin typeface="Arial" charset="0"/>
            </a:endParaRPr>
          </a:p>
        </p:txBody>
      </p:sp>
      <p:sp>
        <p:nvSpPr>
          <p:cNvPr id="50257" name="Rectangle 83"/>
          <p:cNvSpPr>
            <a:spLocks noChangeArrowheads="1"/>
          </p:cNvSpPr>
          <p:nvPr/>
        </p:nvSpPr>
        <p:spPr bwMode="auto">
          <a:xfrm>
            <a:off x="823913" y="3552825"/>
            <a:ext cx="120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8</a:t>
            </a:r>
            <a:endParaRPr lang="en-US" sz="2000">
              <a:latin typeface="Arial" charset="0"/>
            </a:endParaRPr>
          </a:p>
        </p:txBody>
      </p:sp>
      <p:sp>
        <p:nvSpPr>
          <p:cNvPr id="50258" name="Rectangle 84"/>
          <p:cNvSpPr>
            <a:spLocks noChangeArrowheads="1"/>
          </p:cNvSpPr>
          <p:nvPr/>
        </p:nvSpPr>
        <p:spPr bwMode="auto">
          <a:xfrm>
            <a:off x="700088" y="1479550"/>
            <a:ext cx="2397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16</a:t>
            </a:r>
            <a:endParaRPr lang="en-US" sz="2000">
              <a:latin typeface="Arial" charset="0"/>
            </a:endParaRPr>
          </a:p>
        </p:txBody>
      </p:sp>
      <p:sp>
        <p:nvSpPr>
          <p:cNvPr id="50259" name="Rectangle 85"/>
          <p:cNvSpPr>
            <a:spLocks noChangeArrowheads="1"/>
          </p:cNvSpPr>
          <p:nvPr/>
        </p:nvSpPr>
        <p:spPr bwMode="auto">
          <a:xfrm>
            <a:off x="871538" y="5930900"/>
            <a:ext cx="4810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1950</a:t>
            </a:r>
            <a:endParaRPr lang="en-US" sz="2000">
              <a:latin typeface="Arial" charset="0"/>
            </a:endParaRPr>
          </a:p>
        </p:txBody>
      </p:sp>
      <p:sp>
        <p:nvSpPr>
          <p:cNvPr id="50260" name="Rectangle 86"/>
          <p:cNvSpPr>
            <a:spLocks noChangeArrowheads="1"/>
          </p:cNvSpPr>
          <p:nvPr/>
        </p:nvSpPr>
        <p:spPr bwMode="auto">
          <a:xfrm>
            <a:off x="3173413" y="5930900"/>
            <a:ext cx="4810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2000</a:t>
            </a:r>
            <a:endParaRPr lang="en-US" sz="2000">
              <a:latin typeface="Arial" charset="0"/>
            </a:endParaRPr>
          </a:p>
        </p:txBody>
      </p:sp>
      <p:sp>
        <p:nvSpPr>
          <p:cNvPr id="50261" name="Rectangle 87"/>
          <p:cNvSpPr>
            <a:spLocks noChangeArrowheads="1"/>
          </p:cNvSpPr>
          <p:nvPr/>
        </p:nvSpPr>
        <p:spPr bwMode="auto">
          <a:xfrm>
            <a:off x="5476875" y="5930900"/>
            <a:ext cx="481013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2050</a:t>
            </a:r>
            <a:endParaRPr lang="en-US" sz="2000">
              <a:latin typeface="Arial" charset="0"/>
            </a:endParaRPr>
          </a:p>
        </p:txBody>
      </p:sp>
      <p:sp>
        <p:nvSpPr>
          <p:cNvPr id="50262" name="Rectangle 88"/>
          <p:cNvSpPr>
            <a:spLocks noChangeArrowheads="1"/>
          </p:cNvSpPr>
          <p:nvPr/>
        </p:nvSpPr>
        <p:spPr bwMode="auto">
          <a:xfrm>
            <a:off x="7769225" y="5930900"/>
            <a:ext cx="481013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2100</a:t>
            </a:r>
            <a:endParaRPr lang="en-US" sz="2000">
              <a:latin typeface="Arial" charset="0"/>
            </a:endParaRPr>
          </a:p>
        </p:txBody>
      </p:sp>
      <p:sp>
        <p:nvSpPr>
          <p:cNvPr id="50263" name="Freeform 89"/>
          <p:cNvSpPr>
            <a:spLocks/>
          </p:cNvSpPr>
          <p:nvPr/>
        </p:nvSpPr>
        <p:spPr bwMode="auto">
          <a:xfrm>
            <a:off x="1128713" y="3635375"/>
            <a:ext cx="2628900" cy="1670050"/>
          </a:xfrm>
          <a:custGeom>
            <a:avLst/>
            <a:gdLst>
              <a:gd name="T0" fmla="*/ 2147483647 w 1656"/>
              <a:gd name="T1" fmla="*/ 2147483647 h 1052"/>
              <a:gd name="T2" fmla="*/ 2147483647 w 1656"/>
              <a:gd name="T3" fmla="*/ 2147483647 h 1052"/>
              <a:gd name="T4" fmla="*/ 2147483647 w 1656"/>
              <a:gd name="T5" fmla="*/ 2147483647 h 1052"/>
              <a:gd name="T6" fmla="*/ 2147483647 w 1656"/>
              <a:gd name="T7" fmla="*/ 2147483647 h 1052"/>
              <a:gd name="T8" fmla="*/ 2147483647 w 1656"/>
              <a:gd name="T9" fmla="*/ 2147483647 h 1052"/>
              <a:gd name="T10" fmla="*/ 2147483647 w 1656"/>
              <a:gd name="T11" fmla="*/ 2147483647 h 1052"/>
              <a:gd name="T12" fmla="*/ 2147483647 w 1656"/>
              <a:gd name="T13" fmla="*/ 2147483647 h 1052"/>
              <a:gd name="T14" fmla="*/ 2147483647 w 1656"/>
              <a:gd name="T15" fmla="*/ 2147483647 h 1052"/>
              <a:gd name="T16" fmla="*/ 2147483647 w 1656"/>
              <a:gd name="T17" fmla="*/ 2147483647 h 1052"/>
              <a:gd name="T18" fmla="*/ 2147483647 w 1656"/>
              <a:gd name="T19" fmla="*/ 2147483647 h 1052"/>
              <a:gd name="T20" fmla="*/ 2147483647 w 1656"/>
              <a:gd name="T21" fmla="*/ 2147483647 h 1052"/>
              <a:gd name="T22" fmla="*/ 2147483647 w 1656"/>
              <a:gd name="T23" fmla="*/ 2147483647 h 1052"/>
              <a:gd name="T24" fmla="*/ 2147483647 w 1656"/>
              <a:gd name="T25" fmla="*/ 2147483647 h 1052"/>
              <a:gd name="T26" fmla="*/ 2147483647 w 1656"/>
              <a:gd name="T27" fmla="*/ 2147483647 h 1052"/>
              <a:gd name="T28" fmla="*/ 2147483647 w 1656"/>
              <a:gd name="T29" fmla="*/ 2147483647 h 1052"/>
              <a:gd name="T30" fmla="*/ 2147483647 w 1656"/>
              <a:gd name="T31" fmla="*/ 2147483647 h 1052"/>
              <a:gd name="T32" fmla="*/ 2147483647 w 1656"/>
              <a:gd name="T33" fmla="*/ 2147483647 h 1052"/>
              <a:gd name="T34" fmla="*/ 2147483647 w 1656"/>
              <a:gd name="T35" fmla="*/ 2147483647 h 1052"/>
              <a:gd name="T36" fmla="*/ 2147483647 w 1656"/>
              <a:gd name="T37" fmla="*/ 2147483647 h 1052"/>
              <a:gd name="T38" fmla="*/ 2147483647 w 1656"/>
              <a:gd name="T39" fmla="*/ 2147483647 h 1052"/>
              <a:gd name="T40" fmla="*/ 2147483647 w 1656"/>
              <a:gd name="T41" fmla="*/ 2147483647 h 1052"/>
              <a:gd name="T42" fmla="*/ 2147483647 w 1656"/>
              <a:gd name="T43" fmla="*/ 2147483647 h 1052"/>
              <a:gd name="T44" fmla="*/ 2147483647 w 1656"/>
              <a:gd name="T45" fmla="*/ 2147483647 h 1052"/>
              <a:gd name="T46" fmla="*/ 2147483647 w 1656"/>
              <a:gd name="T47" fmla="*/ 2147483647 h 1052"/>
              <a:gd name="T48" fmla="*/ 2147483647 w 1656"/>
              <a:gd name="T49" fmla="*/ 2147483647 h 1052"/>
              <a:gd name="T50" fmla="*/ 2147483647 w 1656"/>
              <a:gd name="T51" fmla="*/ 2147483647 h 1052"/>
              <a:gd name="T52" fmla="*/ 2147483647 w 1656"/>
              <a:gd name="T53" fmla="*/ 2147483647 h 1052"/>
              <a:gd name="T54" fmla="*/ 2147483647 w 1656"/>
              <a:gd name="T55" fmla="*/ 2147483647 h 1052"/>
              <a:gd name="T56" fmla="*/ 2147483647 w 1656"/>
              <a:gd name="T57" fmla="*/ 2147483647 h 1052"/>
              <a:gd name="T58" fmla="*/ 2147483647 w 1656"/>
              <a:gd name="T59" fmla="*/ 2147483647 h 1052"/>
              <a:gd name="T60" fmla="*/ 2147483647 w 1656"/>
              <a:gd name="T61" fmla="*/ 2147483647 h 1052"/>
              <a:gd name="T62" fmla="*/ 2147483647 w 1656"/>
              <a:gd name="T63" fmla="*/ 2147483647 h 1052"/>
              <a:gd name="T64" fmla="*/ 2147483647 w 1656"/>
              <a:gd name="T65" fmla="*/ 2147483647 h 1052"/>
              <a:gd name="T66" fmla="*/ 2147483647 w 1656"/>
              <a:gd name="T67" fmla="*/ 2147483647 h 1052"/>
              <a:gd name="T68" fmla="*/ 2147483647 w 1656"/>
              <a:gd name="T69" fmla="*/ 2147483647 h 1052"/>
              <a:gd name="T70" fmla="*/ 2147483647 w 1656"/>
              <a:gd name="T71" fmla="*/ 2147483647 h 1052"/>
              <a:gd name="T72" fmla="*/ 2147483647 w 1656"/>
              <a:gd name="T73" fmla="*/ 2147483647 h 1052"/>
              <a:gd name="T74" fmla="*/ 2147483647 w 1656"/>
              <a:gd name="T75" fmla="*/ 2147483647 h 1052"/>
              <a:gd name="T76" fmla="*/ 2147483647 w 1656"/>
              <a:gd name="T77" fmla="*/ 2147483647 h 1052"/>
              <a:gd name="T78" fmla="*/ 2147483647 w 1656"/>
              <a:gd name="T79" fmla="*/ 2147483647 h 1052"/>
              <a:gd name="T80" fmla="*/ 2147483647 w 1656"/>
              <a:gd name="T81" fmla="*/ 2147483647 h 1052"/>
              <a:gd name="T82" fmla="*/ 2147483647 w 1656"/>
              <a:gd name="T83" fmla="*/ 2147483647 h 1052"/>
              <a:gd name="T84" fmla="*/ 2147483647 w 1656"/>
              <a:gd name="T85" fmla="*/ 2147483647 h 105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656"/>
              <a:gd name="T130" fmla="*/ 0 h 1052"/>
              <a:gd name="T131" fmla="*/ 1656 w 1656"/>
              <a:gd name="T132" fmla="*/ 1052 h 1052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656" h="1052">
                <a:moveTo>
                  <a:pt x="0" y="1052"/>
                </a:moveTo>
                <a:cubicBezTo>
                  <a:pt x="12" y="1046"/>
                  <a:pt x="24" y="1040"/>
                  <a:pt x="35" y="1036"/>
                </a:cubicBezTo>
                <a:cubicBezTo>
                  <a:pt x="46" y="1032"/>
                  <a:pt x="58" y="1028"/>
                  <a:pt x="66" y="1027"/>
                </a:cubicBezTo>
                <a:cubicBezTo>
                  <a:pt x="74" y="1026"/>
                  <a:pt x="79" y="1030"/>
                  <a:pt x="86" y="1030"/>
                </a:cubicBezTo>
                <a:cubicBezTo>
                  <a:pt x="93" y="1030"/>
                  <a:pt x="98" y="1034"/>
                  <a:pt x="107" y="1027"/>
                </a:cubicBezTo>
                <a:cubicBezTo>
                  <a:pt x="116" y="1020"/>
                  <a:pt x="131" y="996"/>
                  <a:pt x="138" y="988"/>
                </a:cubicBezTo>
                <a:cubicBezTo>
                  <a:pt x="145" y="980"/>
                  <a:pt x="146" y="982"/>
                  <a:pt x="150" y="979"/>
                </a:cubicBezTo>
                <a:cubicBezTo>
                  <a:pt x="154" y="976"/>
                  <a:pt x="160" y="975"/>
                  <a:pt x="165" y="971"/>
                </a:cubicBezTo>
                <a:cubicBezTo>
                  <a:pt x="170" y="967"/>
                  <a:pt x="173" y="959"/>
                  <a:pt x="180" y="956"/>
                </a:cubicBezTo>
                <a:cubicBezTo>
                  <a:pt x="187" y="953"/>
                  <a:pt x="201" y="954"/>
                  <a:pt x="210" y="952"/>
                </a:cubicBezTo>
                <a:cubicBezTo>
                  <a:pt x="219" y="950"/>
                  <a:pt x="227" y="947"/>
                  <a:pt x="233" y="944"/>
                </a:cubicBezTo>
                <a:cubicBezTo>
                  <a:pt x="239" y="941"/>
                  <a:pt x="244" y="936"/>
                  <a:pt x="249" y="932"/>
                </a:cubicBezTo>
                <a:cubicBezTo>
                  <a:pt x="254" y="928"/>
                  <a:pt x="258" y="926"/>
                  <a:pt x="263" y="922"/>
                </a:cubicBezTo>
                <a:cubicBezTo>
                  <a:pt x="268" y="918"/>
                  <a:pt x="273" y="908"/>
                  <a:pt x="278" y="905"/>
                </a:cubicBezTo>
                <a:cubicBezTo>
                  <a:pt x="283" y="902"/>
                  <a:pt x="288" y="905"/>
                  <a:pt x="294" y="904"/>
                </a:cubicBezTo>
                <a:cubicBezTo>
                  <a:pt x="300" y="903"/>
                  <a:pt x="307" y="902"/>
                  <a:pt x="312" y="901"/>
                </a:cubicBezTo>
                <a:cubicBezTo>
                  <a:pt x="317" y="900"/>
                  <a:pt x="322" y="898"/>
                  <a:pt x="327" y="895"/>
                </a:cubicBezTo>
                <a:cubicBezTo>
                  <a:pt x="332" y="892"/>
                  <a:pt x="339" y="888"/>
                  <a:pt x="345" y="884"/>
                </a:cubicBezTo>
                <a:cubicBezTo>
                  <a:pt x="351" y="880"/>
                  <a:pt x="356" y="877"/>
                  <a:pt x="366" y="868"/>
                </a:cubicBezTo>
                <a:cubicBezTo>
                  <a:pt x="376" y="859"/>
                  <a:pt x="394" y="839"/>
                  <a:pt x="404" y="830"/>
                </a:cubicBezTo>
                <a:cubicBezTo>
                  <a:pt x="414" y="821"/>
                  <a:pt x="418" y="822"/>
                  <a:pt x="426" y="815"/>
                </a:cubicBezTo>
                <a:cubicBezTo>
                  <a:pt x="434" y="808"/>
                  <a:pt x="443" y="795"/>
                  <a:pt x="452" y="788"/>
                </a:cubicBezTo>
                <a:cubicBezTo>
                  <a:pt x="461" y="781"/>
                  <a:pt x="471" y="780"/>
                  <a:pt x="482" y="772"/>
                </a:cubicBezTo>
                <a:cubicBezTo>
                  <a:pt x="493" y="764"/>
                  <a:pt x="506" y="750"/>
                  <a:pt x="516" y="740"/>
                </a:cubicBezTo>
                <a:cubicBezTo>
                  <a:pt x="526" y="730"/>
                  <a:pt x="536" y="722"/>
                  <a:pt x="543" y="712"/>
                </a:cubicBezTo>
                <a:cubicBezTo>
                  <a:pt x="550" y="702"/>
                  <a:pt x="550" y="693"/>
                  <a:pt x="557" y="683"/>
                </a:cubicBezTo>
                <a:cubicBezTo>
                  <a:pt x="564" y="673"/>
                  <a:pt x="578" y="661"/>
                  <a:pt x="587" y="653"/>
                </a:cubicBezTo>
                <a:cubicBezTo>
                  <a:pt x="596" y="645"/>
                  <a:pt x="602" y="643"/>
                  <a:pt x="609" y="635"/>
                </a:cubicBezTo>
                <a:cubicBezTo>
                  <a:pt x="616" y="627"/>
                  <a:pt x="622" y="615"/>
                  <a:pt x="629" y="605"/>
                </a:cubicBezTo>
                <a:cubicBezTo>
                  <a:pt x="636" y="595"/>
                  <a:pt x="645" y="581"/>
                  <a:pt x="651" y="575"/>
                </a:cubicBezTo>
                <a:cubicBezTo>
                  <a:pt x="657" y="569"/>
                  <a:pt x="662" y="572"/>
                  <a:pt x="668" y="571"/>
                </a:cubicBezTo>
                <a:cubicBezTo>
                  <a:pt x="674" y="570"/>
                  <a:pt x="681" y="570"/>
                  <a:pt x="689" y="571"/>
                </a:cubicBezTo>
                <a:cubicBezTo>
                  <a:pt x="697" y="572"/>
                  <a:pt x="710" y="579"/>
                  <a:pt x="717" y="577"/>
                </a:cubicBezTo>
                <a:cubicBezTo>
                  <a:pt x="724" y="575"/>
                  <a:pt x="724" y="564"/>
                  <a:pt x="729" y="557"/>
                </a:cubicBezTo>
                <a:cubicBezTo>
                  <a:pt x="734" y="550"/>
                  <a:pt x="740" y="541"/>
                  <a:pt x="747" y="533"/>
                </a:cubicBezTo>
                <a:cubicBezTo>
                  <a:pt x="754" y="525"/>
                  <a:pt x="766" y="517"/>
                  <a:pt x="774" y="511"/>
                </a:cubicBezTo>
                <a:cubicBezTo>
                  <a:pt x="782" y="505"/>
                  <a:pt x="790" y="503"/>
                  <a:pt x="797" y="496"/>
                </a:cubicBezTo>
                <a:cubicBezTo>
                  <a:pt x="804" y="489"/>
                  <a:pt x="811" y="474"/>
                  <a:pt x="815" y="467"/>
                </a:cubicBezTo>
                <a:cubicBezTo>
                  <a:pt x="819" y="460"/>
                  <a:pt x="820" y="459"/>
                  <a:pt x="824" y="455"/>
                </a:cubicBezTo>
                <a:cubicBezTo>
                  <a:pt x="828" y="451"/>
                  <a:pt x="832" y="444"/>
                  <a:pt x="837" y="443"/>
                </a:cubicBezTo>
                <a:cubicBezTo>
                  <a:pt x="842" y="442"/>
                  <a:pt x="849" y="445"/>
                  <a:pt x="855" y="449"/>
                </a:cubicBezTo>
                <a:cubicBezTo>
                  <a:pt x="861" y="453"/>
                  <a:pt x="869" y="462"/>
                  <a:pt x="876" y="467"/>
                </a:cubicBezTo>
                <a:cubicBezTo>
                  <a:pt x="883" y="472"/>
                  <a:pt x="890" y="479"/>
                  <a:pt x="896" y="482"/>
                </a:cubicBezTo>
                <a:cubicBezTo>
                  <a:pt x="902" y="485"/>
                  <a:pt x="908" y="484"/>
                  <a:pt x="915" y="485"/>
                </a:cubicBezTo>
                <a:cubicBezTo>
                  <a:pt x="922" y="486"/>
                  <a:pt x="933" y="490"/>
                  <a:pt x="939" y="490"/>
                </a:cubicBezTo>
                <a:cubicBezTo>
                  <a:pt x="945" y="490"/>
                  <a:pt x="949" y="491"/>
                  <a:pt x="954" y="488"/>
                </a:cubicBezTo>
                <a:cubicBezTo>
                  <a:pt x="959" y="485"/>
                  <a:pt x="966" y="478"/>
                  <a:pt x="971" y="472"/>
                </a:cubicBezTo>
                <a:cubicBezTo>
                  <a:pt x="976" y="466"/>
                  <a:pt x="980" y="460"/>
                  <a:pt x="984" y="455"/>
                </a:cubicBezTo>
                <a:cubicBezTo>
                  <a:pt x="988" y="450"/>
                  <a:pt x="989" y="447"/>
                  <a:pt x="993" y="443"/>
                </a:cubicBezTo>
                <a:cubicBezTo>
                  <a:pt x="997" y="439"/>
                  <a:pt x="1006" y="434"/>
                  <a:pt x="1011" y="430"/>
                </a:cubicBezTo>
                <a:cubicBezTo>
                  <a:pt x="1016" y="426"/>
                  <a:pt x="1020" y="421"/>
                  <a:pt x="1026" y="416"/>
                </a:cubicBezTo>
                <a:cubicBezTo>
                  <a:pt x="1032" y="411"/>
                  <a:pt x="1040" y="402"/>
                  <a:pt x="1047" y="397"/>
                </a:cubicBezTo>
                <a:cubicBezTo>
                  <a:pt x="1054" y="392"/>
                  <a:pt x="1061" y="389"/>
                  <a:pt x="1067" y="383"/>
                </a:cubicBezTo>
                <a:cubicBezTo>
                  <a:pt x="1073" y="377"/>
                  <a:pt x="1079" y="366"/>
                  <a:pt x="1085" y="359"/>
                </a:cubicBezTo>
                <a:cubicBezTo>
                  <a:pt x="1091" y="352"/>
                  <a:pt x="1098" y="345"/>
                  <a:pt x="1106" y="340"/>
                </a:cubicBezTo>
                <a:cubicBezTo>
                  <a:pt x="1114" y="335"/>
                  <a:pt x="1126" y="330"/>
                  <a:pt x="1134" y="326"/>
                </a:cubicBezTo>
                <a:cubicBezTo>
                  <a:pt x="1142" y="322"/>
                  <a:pt x="1149" y="319"/>
                  <a:pt x="1154" y="316"/>
                </a:cubicBezTo>
                <a:cubicBezTo>
                  <a:pt x="1159" y="313"/>
                  <a:pt x="1161" y="308"/>
                  <a:pt x="1164" y="305"/>
                </a:cubicBezTo>
                <a:cubicBezTo>
                  <a:pt x="1167" y="302"/>
                  <a:pt x="1169" y="298"/>
                  <a:pt x="1173" y="298"/>
                </a:cubicBezTo>
                <a:cubicBezTo>
                  <a:pt x="1177" y="298"/>
                  <a:pt x="1184" y="301"/>
                  <a:pt x="1190" y="304"/>
                </a:cubicBezTo>
                <a:cubicBezTo>
                  <a:pt x="1196" y="307"/>
                  <a:pt x="1204" y="314"/>
                  <a:pt x="1212" y="316"/>
                </a:cubicBezTo>
                <a:cubicBezTo>
                  <a:pt x="1220" y="318"/>
                  <a:pt x="1229" y="317"/>
                  <a:pt x="1238" y="314"/>
                </a:cubicBezTo>
                <a:cubicBezTo>
                  <a:pt x="1247" y="311"/>
                  <a:pt x="1258" y="301"/>
                  <a:pt x="1265" y="296"/>
                </a:cubicBezTo>
                <a:cubicBezTo>
                  <a:pt x="1272" y="291"/>
                  <a:pt x="1278" y="290"/>
                  <a:pt x="1283" y="286"/>
                </a:cubicBezTo>
                <a:cubicBezTo>
                  <a:pt x="1288" y="282"/>
                  <a:pt x="1291" y="280"/>
                  <a:pt x="1296" y="275"/>
                </a:cubicBezTo>
                <a:cubicBezTo>
                  <a:pt x="1301" y="270"/>
                  <a:pt x="1309" y="263"/>
                  <a:pt x="1313" y="257"/>
                </a:cubicBezTo>
                <a:cubicBezTo>
                  <a:pt x="1317" y="251"/>
                  <a:pt x="1319" y="246"/>
                  <a:pt x="1323" y="241"/>
                </a:cubicBezTo>
                <a:cubicBezTo>
                  <a:pt x="1327" y="236"/>
                  <a:pt x="1331" y="230"/>
                  <a:pt x="1335" y="226"/>
                </a:cubicBezTo>
                <a:cubicBezTo>
                  <a:pt x="1339" y="222"/>
                  <a:pt x="1345" y="220"/>
                  <a:pt x="1349" y="217"/>
                </a:cubicBezTo>
                <a:cubicBezTo>
                  <a:pt x="1353" y="214"/>
                  <a:pt x="1355" y="211"/>
                  <a:pt x="1359" y="211"/>
                </a:cubicBezTo>
                <a:cubicBezTo>
                  <a:pt x="1363" y="211"/>
                  <a:pt x="1371" y="214"/>
                  <a:pt x="1376" y="215"/>
                </a:cubicBezTo>
                <a:cubicBezTo>
                  <a:pt x="1381" y="216"/>
                  <a:pt x="1386" y="218"/>
                  <a:pt x="1392" y="218"/>
                </a:cubicBezTo>
                <a:cubicBezTo>
                  <a:pt x="1398" y="218"/>
                  <a:pt x="1407" y="219"/>
                  <a:pt x="1413" y="217"/>
                </a:cubicBezTo>
                <a:cubicBezTo>
                  <a:pt x="1419" y="215"/>
                  <a:pt x="1423" y="209"/>
                  <a:pt x="1427" y="205"/>
                </a:cubicBezTo>
                <a:cubicBezTo>
                  <a:pt x="1431" y="201"/>
                  <a:pt x="1434" y="195"/>
                  <a:pt x="1439" y="191"/>
                </a:cubicBezTo>
                <a:cubicBezTo>
                  <a:pt x="1444" y="187"/>
                  <a:pt x="1450" y="184"/>
                  <a:pt x="1455" y="181"/>
                </a:cubicBezTo>
                <a:cubicBezTo>
                  <a:pt x="1460" y="178"/>
                  <a:pt x="1464" y="175"/>
                  <a:pt x="1470" y="172"/>
                </a:cubicBezTo>
                <a:cubicBezTo>
                  <a:pt x="1476" y="169"/>
                  <a:pt x="1484" y="169"/>
                  <a:pt x="1490" y="163"/>
                </a:cubicBezTo>
                <a:cubicBezTo>
                  <a:pt x="1496" y="157"/>
                  <a:pt x="1503" y="145"/>
                  <a:pt x="1508" y="137"/>
                </a:cubicBezTo>
                <a:cubicBezTo>
                  <a:pt x="1513" y="129"/>
                  <a:pt x="1516" y="121"/>
                  <a:pt x="1520" y="113"/>
                </a:cubicBezTo>
                <a:cubicBezTo>
                  <a:pt x="1524" y="105"/>
                  <a:pt x="1528" y="99"/>
                  <a:pt x="1532" y="91"/>
                </a:cubicBezTo>
                <a:cubicBezTo>
                  <a:pt x="1536" y="83"/>
                  <a:pt x="1542" y="71"/>
                  <a:pt x="1545" y="64"/>
                </a:cubicBezTo>
                <a:cubicBezTo>
                  <a:pt x="1548" y="57"/>
                  <a:pt x="1534" y="60"/>
                  <a:pt x="1551" y="50"/>
                </a:cubicBezTo>
                <a:cubicBezTo>
                  <a:pt x="1568" y="40"/>
                  <a:pt x="1638" y="10"/>
                  <a:pt x="1647" y="5"/>
                </a:cubicBezTo>
                <a:cubicBezTo>
                  <a:pt x="1656" y="0"/>
                  <a:pt x="1615" y="18"/>
                  <a:pt x="1605" y="23"/>
                </a:cubicBezTo>
                <a:cubicBezTo>
                  <a:pt x="1595" y="28"/>
                  <a:pt x="1591" y="32"/>
                  <a:pt x="1584" y="35"/>
                </a:cubicBezTo>
                <a:cubicBezTo>
                  <a:pt x="1577" y="38"/>
                  <a:pt x="1567" y="38"/>
                  <a:pt x="1563" y="38"/>
                </a:cubicBezTo>
              </a:path>
            </a:pathLst>
          </a:custGeom>
          <a:noFill/>
          <a:ln w="57150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64" name="Line 90"/>
          <p:cNvSpPr>
            <a:spLocks noChangeShapeType="1"/>
          </p:cNvSpPr>
          <p:nvPr/>
        </p:nvSpPr>
        <p:spPr bwMode="auto">
          <a:xfrm flipV="1">
            <a:off x="3759200" y="3644900"/>
            <a:ext cx="0" cy="2082800"/>
          </a:xfrm>
          <a:prstGeom prst="line">
            <a:avLst/>
          </a:prstGeom>
          <a:noFill/>
          <a:ln w="38100">
            <a:solidFill>
              <a:srgbClr val="FFFF6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65" name="Line 91"/>
          <p:cNvSpPr>
            <a:spLocks noChangeShapeType="1"/>
          </p:cNvSpPr>
          <p:nvPr/>
        </p:nvSpPr>
        <p:spPr bwMode="auto">
          <a:xfrm>
            <a:off x="4953000" y="3848100"/>
            <a:ext cx="2413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66" name="Line 92"/>
          <p:cNvSpPr>
            <a:spLocks noChangeShapeType="1"/>
          </p:cNvSpPr>
          <p:nvPr/>
        </p:nvSpPr>
        <p:spPr bwMode="auto">
          <a:xfrm>
            <a:off x="1119188" y="1196975"/>
            <a:ext cx="1587" cy="45434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67" name="AutoShape 93"/>
          <p:cNvSpPr>
            <a:spLocks noChangeArrowheads="1"/>
          </p:cNvSpPr>
          <p:nvPr/>
        </p:nvSpPr>
        <p:spPr bwMode="auto">
          <a:xfrm>
            <a:off x="444500" y="4711700"/>
            <a:ext cx="431800" cy="3429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0268" name="Line 94"/>
          <p:cNvSpPr>
            <a:spLocks noChangeShapeType="1"/>
          </p:cNvSpPr>
          <p:nvPr/>
        </p:nvSpPr>
        <p:spPr bwMode="auto">
          <a:xfrm>
            <a:off x="850900" y="5054600"/>
            <a:ext cx="2413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3551" name="Rectangle 95"/>
          <p:cNvSpPr>
            <a:spLocks noChangeArrowheads="1"/>
          </p:cNvSpPr>
          <p:nvPr/>
        </p:nvSpPr>
        <p:spPr bwMode="auto">
          <a:xfrm>
            <a:off x="304800" y="1524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The </a:t>
            </a:r>
            <a:r>
              <a:rPr lang="ja-JP" alt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“</a:t>
            </a:r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Stabilization Triangle</a:t>
            </a:r>
            <a:r>
              <a:rPr lang="ja-JP" alt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”</a:t>
            </a:r>
            <a:endParaRPr lang="en-US" sz="4000" b="1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Rounded MT Bold"/>
              <a:cs typeface="Arial Rounded MT Bold"/>
            </a:endParaRPr>
          </a:p>
        </p:txBody>
      </p:sp>
      <p:pic>
        <p:nvPicPr>
          <p:cNvPr id="50270" name="Picture 9" descr="cmi-logo-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2"/>
          <p:cNvSpPr txBox="1">
            <a:spLocks noChangeArrowheads="1"/>
          </p:cNvSpPr>
          <p:nvPr/>
        </p:nvSpPr>
        <p:spPr bwMode="auto">
          <a:xfrm>
            <a:off x="419100" y="4711700"/>
            <a:ext cx="482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1.6</a:t>
            </a:r>
          </a:p>
        </p:txBody>
      </p:sp>
      <p:sp>
        <p:nvSpPr>
          <p:cNvPr id="52226" name="Rectangle 3"/>
          <p:cNvSpPr>
            <a:spLocks noChangeArrowheads="1"/>
          </p:cNvSpPr>
          <p:nvPr/>
        </p:nvSpPr>
        <p:spPr bwMode="auto">
          <a:xfrm>
            <a:off x="1119188" y="5305425"/>
            <a:ext cx="2705100" cy="438150"/>
          </a:xfrm>
          <a:prstGeom prst="rect">
            <a:avLst/>
          </a:pr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2227" name="Rectangle 4"/>
          <p:cNvSpPr>
            <a:spLocks noChangeAspect="1" noChangeArrowheads="1"/>
          </p:cNvSpPr>
          <p:nvPr/>
        </p:nvSpPr>
        <p:spPr bwMode="auto">
          <a:xfrm>
            <a:off x="3736975" y="3638550"/>
            <a:ext cx="2303463" cy="2089150"/>
          </a:xfrm>
          <a:prstGeom prst="rect">
            <a:avLst/>
          </a:pr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2228" name="Freeform 5"/>
          <p:cNvSpPr>
            <a:spLocks noChangeAspect="1"/>
          </p:cNvSpPr>
          <p:nvPr/>
        </p:nvSpPr>
        <p:spPr bwMode="auto">
          <a:xfrm>
            <a:off x="1123950" y="3648075"/>
            <a:ext cx="2627313" cy="1676400"/>
          </a:xfrm>
          <a:custGeom>
            <a:avLst/>
            <a:gdLst>
              <a:gd name="T0" fmla="*/ 2147483647 w 1655"/>
              <a:gd name="T1" fmla="*/ 2147483647 h 1056"/>
              <a:gd name="T2" fmla="*/ 2147483647 w 1655"/>
              <a:gd name="T3" fmla="*/ 2147483647 h 1056"/>
              <a:gd name="T4" fmla="*/ 2147483647 w 1655"/>
              <a:gd name="T5" fmla="*/ 2147483647 h 1056"/>
              <a:gd name="T6" fmla="*/ 2147483647 w 1655"/>
              <a:gd name="T7" fmla="*/ 2147483647 h 1056"/>
              <a:gd name="T8" fmla="*/ 2147483647 w 1655"/>
              <a:gd name="T9" fmla="*/ 2147483647 h 1056"/>
              <a:gd name="T10" fmla="*/ 2147483647 w 1655"/>
              <a:gd name="T11" fmla="*/ 2147483647 h 1056"/>
              <a:gd name="T12" fmla="*/ 2147483647 w 1655"/>
              <a:gd name="T13" fmla="*/ 2147483647 h 1056"/>
              <a:gd name="T14" fmla="*/ 2147483647 w 1655"/>
              <a:gd name="T15" fmla="*/ 2147483647 h 1056"/>
              <a:gd name="T16" fmla="*/ 2147483647 w 1655"/>
              <a:gd name="T17" fmla="*/ 2147483647 h 1056"/>
              <a:gd name="T18" fmla="*/ 2147483647 w 1655"/>
              <a:gd name="T19" fmla="*/ 2147483647 h 1056"/>
              <a:gd name="T20" fmla="*/ 2147483647 w 1655"/>
              <a:gd name="T21" fmla="*/ 2147483647 h 1056"/>
              <a:gd name="T22" fmla="*/ 2147483647 w 1655"/>
              <a:gd name="T23" fmla="*/ 2147483647 h 1056"/>
              <a:gd name="T24" fmla="*/ 2147483647 w 1655"/>
              <a:gd name="T25" fmla="*/ 2147483647 h 1056"/>
              <a:gd name="T26" fmla="*/ 2147483647 w 1655"/>
              <a:gd name="T27" fmla="*/ 2147483647 h 1056"/>
              <a:gd name="T28" fmla="*/ 2147483647 w 1655"/>
              <a:gd name="T29" fmla="*/ 2147483647 h 1056"/>
              <a:gd name="T30" fmla="*/ 2147483647 w 1655"/>
              <a:gd name="T31" fmla="*/ 2147483647 h 1056"/>
              <a:gd name="T32" fmla="*/ 2147483647 w 1655"/>
              <a:gd name="T33" fmla="*/ 2147483647 h 1056"/>
              <a:gd name="T34" fmla="*/ 2147483647 w 1655"/>
              <a:gd name="T35" fmla="*/ 2147483647 h 1056"/>
              <a:gd name="T36" fmla="*/ 2147483647 w 1655"/>
              <a:gd name="T37" fmla="*/ 2147483647 h 1056"/>
              <a:gd name="T38" fmla="*/ 2147483647 w 1655"/>
              <a:gd name="T39" fmla="*/ 2147483647 h 1056"/>
              <a:gd name="T40" fmla="*/ 2147483647 w 1655"/>
              <a:gd name="T41" fmla="*/ 2147483647 h 1056"/>
              <a:gd name="T42" fmla="*/ 2147483647 w 1655"/>
              <a:gd name="T43" fmla="*/ 2147483647 h 1056"/>
              <a:gd name="T44" fmla="*/ 2147483647 w 1655"/>
              <a:gd name="T45" fmla="*/ 2147483647 h 1056"/>
              <a:gd name="T46" fmla="*/ 2147483647 w 1655"/>
              <a:gd name="T47" fmla="*/ 2147483647 h 1056"/>
              <a:gd name="T48" fmla="*/ 2147483647 w 1655"/>
              <a:gd name="T49" fmla="*/ 2147483647 h 1056"/>
              <a:gd name="T50" fmla="*/ 2147483647 w 1655"/>
              <a:gd name="T51" fmla="*/ 2147483647 h 1056"/>
              <a:gd name="T52" fmla="*/ 2147483647 w 1655"/>
              <a:gd name="T53" fmla="*/ 2147483647 h 1056"/>
              <a:gd name="T54" fmla="*/ 2147483647 w 1655"/>
              <a:gd name="T55" fmla="*/ 2147483647 h 1056"/>
              <a:gd name="T56" fmla="*/ 2147483647 w 1655"/>
              <a:gd name="T57" fmla="*/ 2147483647 h 1056"/>
              <a:gd name="T58" fmla="*/ 2147483647 w 1655"/>
              <a:gd name="T59" fmla="*/ 2147483647 h 1056"/>
              <a:gd name="T60" fmla="*/ 2147483647 w 1655"/>
              <a:gd name="T61" fmla="*/ 2147483647 h 1056"/>
              <a:gd name="T62" fmla="*/ 2147483647 w 1655"/>
              <a:gd name="T63" fmla="*/ 2147483647 h 1056"/>
              <a:gd name="T64" fmla="*/ 2147483647 w 1655"/>
              <a:gd name="T65" fmla="*/ 0 h 1056"/>
              <a:gd name="T66" fmla="*/ 2147483647 w 1655"/>
              <a:gd name="T67" fmla="*/ 2147483647 h 1056"/>
              <a:gd name="T68" fmla="*/ 2147483647 w 1655"/>
              <a:gd name="T69" fmla="*/ 2147483647 h 1056"/>
              <a:gd name="T70" fmla="*/ 2147483647 w 1655"/>
              <a:gd name="T71" fmla="*/ 2147483647 h 1056"/>
              <a:gd name="T72" fmla="*/ 2147483647 w 1655"/>
              <a:gd name="T73" fmla="*/ 2147483647 h 1056"/>
              <a:gd name="T74" fmla="*/ 0 w 1655"/>
              <a:gd name="T75" fmla="*/ 2147483647 h 1056"/>
              <a:gd name="T76" fmla="*/ 2147483647 w 1655"/>
              <a:gd name="T77" fmla="*/ 2147483647 h 1056"/>
              <a:gd name="T78" fmla="*/ 2147483647 w 1655"/>
              <a:gd name="T79" fmla="*/ 2147483647 h 1056"/>
              <a:gd name="T80" fmla="*/ 2147483647 w 1655"/>
              <a:gd name="T81" fmla="*/ 2147483647 h 1056"/>
              <a:gd name="T82" fmla="*/ 2147483647 w 1655"/>
              <a:gd name="T83" fmla="*/ 2147483647 h 1056"/>
              <a:gd name="T84" fmla="*/ 2147483647 w 1655"/>
              <a:gd name="T85" fmla="*/ 2147483647 h 105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655"/>
              <a:gd name="T130" fmla="*/ 0 h 1056"/>
              <a:gd name="T131" fmla="*/ 1655 w 1655"/>
              <a:gd name="T132" fmla="*/ 1056 h 105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655" h="1056">
                <a:moveTo>
                  <a:pt x="246" y="942"/>
                </a:moveTo>
                <a:lnTo>
                  <a:pt x="294" y="900"/>
                </a:lnTo>
                <a:lnTo>
                  <a:pt x="324" y="894"/>
                </a:lnTo>
                <a:lnTo>
                  <a:pt x="384" y="846"/>
                </a:lnTo>
                <a:lnTo>
                  <a:pt x="471" y="783"/>
                </a:lnTo>
                <a:lnTo>
                  <a:pt x="515" y="744"/>
                </a:lnTo>
                <a:lnTo>
                  <a:pt x="555" y="690"/>
                </a:lnTo>
                <a:lnTo>
                  <a:pt x="615" y="627"/>
                </a:lnTo>
                <a:lnTo>
                  <a:pt x="648" y="582"/>
                </a:lnTo>
                <a:lnTo>
                  <a:pt x="669" y="561"/>
                </a:lnTo>
                <a:lnTo>
                  <a:pt x="690" y="570"/>
                </a:lnTo>
                <a:lnTo>
                  <a:pt x="714" y="570"/>
                </a:lnTo>
                <a:lnTo>
                  <a:pt x="757" y="539"/>
                </a:lnTo>
                <a:lnTo>
                  <a:pt x="771" y="501"/>
                </a:lnTo>
                <a:lnTo>
                  <a:pt x="822" y="468"/>
                </a:lnTo>
                <a:lnTo>
                  <a:pt x="843" y="438"/>
                </a:lnTo>
                <a:lnTo>
                  <a:pt x="884" y="467"/>
                </a:lnTo>
                <a:lnTo>
                  <a:pt x="927" y="480"/>
                </a:lnTo>
                <a:lnTo>
                  <a:pt x="966" y="480"/>
                </a:lnTo>
                <a:lnTo>
                  <a:pt x="1017" y="429"/>
                </a:lnTo>
                <a:lnTo>
                  <a:pt x="1068" y="375"/>
                </a:lnTo>
                <a:lnTo>
                  <a:pt x="1122" y="330"/>
                </a:lnTo>
                <a:lnTo>
                  <a:pt x="1176" y="297"/>
                </a:lnTo>
                <a:lnTo>
                  <a:pt x="1221" y="312"/>
                </a:lnTo>
                <a:lnTo>
                  <a:pt x="1311" y="267"/>
                </a:lnTo>
                <a:lnTo>
                  <a:pt x="1329" y="219"/>
                </a:lnTo>
                <a:lnTo>
                  <a:pt x="1356" y="210"/>
                </a:lnTo>
                <a:lnTo>
                  <a:pt x="1398" y="213"/>
                </a:lnTo>
                <a:lnTo>
                  <a:pt x="1449" y="195"/>
                </a:lnTo>
                <a:lnTo>
                  <a:pt x="1491" y="153"/>
                </a:lnTo>
                <a:lnTo>
                  <a:pt x="1527" y="102"/>
                </a:lnTo>
                <a:lnTo>
                  <a:pt x="1557" y="42"/>
                </a:lnTo>
                <a:lnTo>
                  <a:pt x="1650" y="0"/>
                </a:lnTo>
                <a:lnTo>
                  <a:pt x="1655" y="167"/>
                </a:lnTo>
                <a:lnTo>
                  <a:pt x="1653" y="1056"/>
                </a:lnTo>
                <a:lnTo>
                  <a:pt x="1302" y="1056"/>
                </a:lnTo>
                <a:lnTo>
                  <a:pt x="1068" y="1056"/>
                </a:lnTo>
                <a:lnTo>
                  <a:pt x="0" y="1056"/>
                </a:lnTo>
                <a:lnTo>
                  <a:pt x="57" y="1023"/>
                </a:lnTo>
                <a:lnTo>
                  <a:pt x="105" y="1011"/>
                </a:lnTo>
                <a:lnTo>
                  <a:pt x="141" y="990"/>
                </a:lnTo>
                <a:lnTo>
                  <a:pt x="195" y="951"/>
                </a:lnTo>
                <a:lnTo>
                  <a:pt x="246" y="942"/>
                </a:lnTo>
                <a:close/>
              </a:path>
            </a:pathLst>
          </a:cu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29" name="Line 6"/>
          <p:cNvSpPr>
            <a:spLocks noChangeAspect="1" noChangeShapeType="1"/>
          </p:cNvSpPr>
          <p:nvPr/>
        </p:nvSpPr>
        <p:spPr bwMode="auto">
          <a:xfrm>
            <a:off x="2347913" y="3875088"/>
            <a:ext cx="327025" cy="255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0" name="AutoShape 7"/>
          <p:cNvSpPr>
            <a:spLocks noChangeAspect="1" noChangeArrowheads="1"/>
          </p:cNvSpPr>
          <p:nvPr/>
        </p:nvSpPr>
        <p:spPr bwMode="auto">
          <a:xfrm flipH="1">
            <a:off x="3805238" y="1603375"/>
            <a:ext cx="2230437" cy="2017713"/>
          </a:xfrm>
          <a:prstGeom prst="rtTriangle">
            <a:avLst/>
          </a:prstGeom>
          <a:solidFill>
            <a:srgbClr val="99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800">
              <a:latin typeface="Arial" charset="0"/>
            </a:endParaRPr>
          </a:p>
        </p:txBody>
      </p:sp>
      <p:sp>
        <p:nvSpPr>
          <p:cNvPr id="52231" name="Line 8"/>
          <p:cNvSpPr>
            <a:spLocks noChangeAspect="1" noChangeShapeType="1"/>
          </p:cNvSpPr>
          <p:nvPr/>
        </p:nvSpPr>
        <p:spPr bwMode="auto">
          <a:xfrm>
            <a:off x="3762375" y="3652838"/>
            <a:ext cx="2276475" cy="0"/>
          </a:xfrm>
          <a:prstGeom prst="line">
            <a:avLst/>
          </a:prstGeom>
          <a:noFill/>
          <a:ln w="57150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2" name="Text Box 9"/>
          <p:cNvSpPr txBox="1">
            <a:spLocks noChangeAspect="1" noChangeArrowheads="1"/>
          </p:cNvSpPr>
          <p:nvPr/>
        </p:nvSpPr>
        <p:spPr bwMode="auto">
          <a:xfrm>
            <a:off x="1201738" y="1316038"/>
            <a:ext cx="19748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Billions of Tons  Carbon Emitted per Year</a:t>
            </a:r>
          </a:p>
        </p:txBody>
      </p:sp>
      <p:sp>
        <p:nvSpPr>
          <p:cNvPr id="52233" name="Rectangle 10"/>
          <p:cNvSpPr>
            <a:spLocks noChangeAspect="1" noChangeArrowheads="1"/>
          </p:cNvSpPr>
          <p:nvPr/>
        </p:nvSpPr>
        <p:spPr bwMode="auto">
          <a:xfrm rot="-2547904">
            <a:off x="3322638" y="1471613"/>
            <a:ext cx="45989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Current path = </a:t>
            </a:r>
            <a:r>
              <a:rPr lang="ja-JP" altLang="en-US" sz="1600" b="1">
                <a:latin typeface="Arial" charset="0"/>
              </a:rPr>
              <a:t>“</a:t>
            </a:r>
            <a:r>
              <a:rPr lang="en-US" altLang="ja-JP" sz="1600" b="1">
                <a:latin typeface="Arial" charset="0"/>
              </a:rPr>
              <a:t>ramp</a:t>
            </a:r>
            <a:r>
              <a:rPr lang="ja-JP" altLang="en-US" sz="1800" b="1">
                <a:latin typeface="Arial" charset="0"/>
              </a:rPr>
              <a:t>”</a:t>
            </a:r>
            <a:endParaRPr lang="en-US" sz="1800" b="1">
              <a:latin typeface="Arial" charset="0"/>
            </a:endParaRPr>
          </a:p>
        </p:txBody>
      </p:sp>
      <p:sp>
        <p:nvSpPr>
          <p:cNvPr id="52234" name="Rectangle 11"/>
          <p:cNvSpPr>
            <a:spLocks noChangeAspect="1" noChangeArrowheads="1"/>
          </p:cNvSpPr>
          <p:nvPr/>
        </p:nvSpPr>
        <p:spPr bwMode="auto">
          <a:xfrm>
            <a:off x="1085850" y="3495675"/>
            <a:ext cx="1571625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1200" b="1">
                <a:latin typeface="Arial" charset="0"/>
              </a:rPr>
              <a:t>Historical</a:t>
            </a:r>
          </a:p>
          <a:p>
            <a:pPr algn="ctr"/>
            <a:r>
              <a:rPr lang="en-US" sz="1200" b="1">
                <a:latin typeface="Arial" charset="0"/>
              </a:rPr>
              <a:t> emissions</a:t>
            </a:r>
          </a:p>
        </p:txBody>
      </p:sp>
      <p:sp>
        <p:nvSpPr>
          <p:cNvPr id="52235" name="Text Box 12"/>
          <p:cNvSpPr txBox="1">
            <a:spLocks noChangeAspect="1" noChangeArrowheads="1"/>
          </p:cNvSpPr>
          <p:nvPr/>
        </p:nvSpPr>
        <p:spPr bwMode="auto">
          <a:xfrm>
            <a:off x="3932238" y="3698875"/>
            <a:ext cx="16779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chemeClr val="bg1"/>
                </a:solidFill>
                <a:latin typeface="Arial" charset="0"/>
              </a:rPr>
              <a:t>Flat path</a:t>
            </a:r>
          </a:p>
        </p:txBody>
      </p:sp>
      <p:sp>
        <p:nvSpPr>
          <p:cNvPr id="52236" name="Line 13"/>
          <p:cNvSpPr>
            <a:spLocks noChangeShapeType="1"/>
          </p:cNvSpPr>
          <p:nvPr/>
        </p:nvSpPr>
        <p:spPr bwMode="auto">
          <a:xfrm flipV="1">
            <a:off x="3746500" y="533400"/>
            <a:ext cx="3467100" cy="31115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7" name="Line 14"/>
          <p:cNvSpPr>
            <a:spLocks noChangeShapeType="1"/>
          </p:cNvSpPr>
          <p:nvPr/>
        </p:nvSpPr>
        <p:spPr bwMode="auto">
          <a:xfrm>
            <a:off x="1052513" y="5740400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8" name="Line 15"/>
          <p:cNvSpPr>
            <a:spLocks noChangeShapeType="1"/>
          </p:cNvSpPr>
          <p:nvPr/>
        </p:nvSpPr>
        <p:spPr bwMode="auto">
          <a:xfrm>
            <a:off x="1052513" y="3676650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9" name="Line 16"/>
          <p:cNvSpPr>
            <a:spLocks noChangeShapeType="1"/>
          </p:cNvSpPr>
          <p:nvPr/>
        </p:nvSpPr>
        <p:spPr bwMode="auto">
          <a:xfrm>
            <a:off x="1052513" y="1603375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0" name="Line 17"/>
          <p:cNvSpPr>
            <a:spLocks noChangeShapeType="1"/>
          </p:cNvSpPr>
          <p:nvPr/>
        </p:nvSpPr>
        <p:spPr bwMode="auto">
          <a:xfrm>
            <a:off x="1119188" y="5740400"/>
            <a:ext cx="7362825" cy="158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1" name="Line 18"/>
          <p:cNvSpPr>
            <a:spLocks noChangeShapeType="1"/>
          </p:cNvSpPr>
          <p:nvPr/>
        </p:nvSpPr>
        <p:spPr bwMode="auto">
          <a:xfrm flipV="1">
            <a:off x="1119188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2" name="Line 19"/>
          <p:cNvSpPr>
            <a:spLocks noChangeShapeType="1"/>
          </p:cNvSpPr>
          <p:nvPr/>
        </p:nvSpPr>
        <p:spPr bwMode="auto">
          <a:xfrm flipV="1">
            <a:off x="3421063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3" name="Line 20"/>
          <p:cNvSpPr>
            <a:spLocks noChangeShapeType="1"/>
          </p:cNvSpPr>
          <p:nvPr/>
        </p:nvSpPr>
        <p:spPr bwMode="auto">
          <a:xfrm flipV="1">
            <a:off x="5722938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4" name="Line 21"/>
          <p:cNvSpPr>
            <a:spLocks noChangeShapeType="1"/>
          </p:cNvSpPr>
          <p:nvPr/>
        </p:nvSpPr>
        <p:spPr bwMode="auto">
          <a:xfrm flipV="1">
            <a:off x="8016875" y="5740400"/>
            <a:ext cx="1588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5" name="Freeform 22"/>
          <p:cNvSpPr>
            <a:spLocks/>
          </p:cNvSpPr>
          <p:nvPr/>
        </p:nvSpPr>
        <p:spPr bwMode="auto">
          <a:xfrm>
            <a:off x="1119188" y="5283200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2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6" name="Freeform 23"/>
          <p:cNvSpPr>
            <a:spLocks/>
          </p:cNvSpPr>
          <p:nvPr/>
        </p:nvSpPr>
        <p:spPr bwMode="auto">
          <a:xfrm>
            <a:off x="1166813" y="5273675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0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7" name="Line 24"/>
          <p:cNvSpPr>
            <a:spLocks noChangeShapeType="1"/>
          </p:cNvSpPr>
          <p:nvPr/>
        </p:nvSpPr>
        <p:spPr bwMode="auto">
          <a:xfrm flipV="1">
            <a:off x="1214438" y="5264150"/>
            <a:ext cx="47625" cy="9525"/>
          </a:xfrm>
          <a:prstGeom prst="line">
            <a:avLst/>
          </a:pr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8" name="Freeform 25"/>
          <p:cNvSpPr>
            <a:spLocks/>
          </p:cNvSpPr>
          <p:nvPr/>
        </p:nvSpPr>
        <p:spPr bwMode="auto">
          <a:xfrm>
            <a:off x="1262063" y="5254625"/>
            <a:ext cx="38100" cy="9525"/>
          </a:xfrm>
          <a:custGeom>
            <a:avLst/>
            <a:gdLst>
              <a:gd name="T0" fmla="*/ 0 w 24"/>
              <a:gd name="T1" fmla="*/ 2147483647 h 6"/>
              <a:gd name="T2" fmla="*/ 2147483647 w 24"/>
              <a:gd name="T3" fmla="*/ 2147483647 h 6"/>
              <a:gd name="T4" fmla="*/ 2147483647 w 24"/>
              <a:gd name="T5" fmla="*/ 0 h 6"/>
              <a:gd name="T6" fmla="*/ 0 60000 65536"/>
              <a:gd name="T7" fmla="*/ 0 60000 65536"/>
              <a:gd name="T8" fmla="*/ 0 60000 65536"/>
              <a:gd name="T9" fmla="*/ 0 w 24"/>
              <a:gd name="T10" fmla="*/ 0 h 6"/>
              <a:gd name="T11" fmla="*/ 24 w 24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6">
                <a:moveTo>
                  <a:pt x="0" y="6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9" name="Freeform 26"/>
          <p:cNvSpPr>
            <a:spLocks/>
          </p:cNvSpPr>
          <p:nvPr/>
        </p:nvSpPr>
        <p:spPr bwMode="auto">
          <a:xfrm>
            <a:off x="1300163" y="5207000"/>
            <a:ext cx="46037" cy="47625"/>
          </a:xfrm>
          <a:custGeom>
            <a:avLst/>
            <a:gdLst>
              <a:gd name="T0" fmla="*/ 0 w 29"/>
              <a:gd name="T1" fmla="*/ 2147483647 h 30"/>
              <a:gd name="T2" fmla="*/ 2147483647 w 29"/>
              <a:gd name="T3" fmla="*/ 2147483647 h 30"/>
              <a:gd name="T4" fmla="*/ 2147483647 w 29"/>
              <a:gd name="T5" fmla="*/ 0 h 30"/>
              <a:gd name="T6" fmla="*/ 0 60000 65536"/>
              <a:gd name="T7" fmla="*/ 0 60000 65536"/>
              <a:gd name="T8" fmla="*/ 0 60000 65536"/>
              <a:gd name="T9" fmla="*/ 0 w 29"/>
              <a:gd name="T10" fmla="*/ 0 h 30"/>
              <a:gd name="T11" fmla="*/ 29 w 29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30">
                <a:moveTo>
                  <a:pt x="0" y="30"/>
                </a:moveTo>
                <a:lnTo>
                  <a:pt x="12" y="18"/>
                </a:lnTo>
                <a:lnTo>
                  <a:pt x="29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0" name="Freeform 27"/>
          <p:cNvSpPr>
            <a:spLocks/>
          </p:cNvSpPr>
          <p:nvPr/>
        </p:nvSpPr>
        <p:spPr bwMode="auto">
          <a:xfrm>
            <a:off x="1346200" y="5178425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1" name="Freeform 28"/>
          <p:cNvSpPr>
            <a:spLocks/>
          </p:cNvSpPr>
          <p:nvPr/>
        </p:nvSpPr>
        <p:spPr bwMode="auto">
          <a:xfrm>
            <a:off x="1393825" y="5149850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2" name="Freeform 29"/>
          <p:cNvSpPr>
            <a:spLocks/>
          </p:cNvSpPr>
          <p:nvPr/>
        </p:nvSpPr>
        <p:spPr bwMode="auto">
          <a:xfrm>
            <a:off x="1441450" y="5140325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2147483647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3" name="Freeform 30"/>
          <p:cNvSpPr>
            <a:spLocks/>
          </p:cNvSpPr>
          <p:nvPr/>
        </p:nvSpPr>
        <p:spPr bwMode="auto">
          <a:xfrm>
            <a:off x="1489075" y="5103813"/>
            <a:ext cx="47625" cy="36512"/>
          </a:xfrm>
          <a:custGeom>
            <a:avLst/>
            <a:gdLst>
              <a:gd name="T0" fmla="*/ 0 w 30"/>
              <a:gd name="T1" fmla="*/ 2147483647 h 23"/>
              <a:gd name="T2" fmla="*/ 2147483647 w 30"/>
              <a:gd name="T3" fmla="*/ 2147483647 h 23"/>
              <a:gd name="T4" fmla="*/ 2147483647 w 30"/>
              <a:gd name="T5" fmla="*/ 0 h 23"/>
              <a:gd name="T6" fmla="*/ 0 60000 65536"/>
              <a:gd name="T7" fmla="*/ 0 60000 65536"/>
              <a:gd name="T8" fmla="*/ 0 60000 65536"/>
              <a:gd name="T9" fmla="*/ 0 w 30"/>
              <a:gd name="T10" fmla="*/ 0 h 23"/>
              <a:gd name="T11" fmla="*/ 30 w 30"/>
              <a:gd name="T12" fmla="*/ 23 h 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3">
                <a:moveTo>
                  <a:pt x="0" y="23"/>
                </a:moveTo>
                <a:lnTo>
                  <a:pt x="18" y="11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4" name="Freeform 31"/>
          <p:cNvSpPr>
            <a:spLocks/>
          </p:cNvSpPr>
          <p:nvPr/>
        </p:nvSpPr>
        <p:spPr bwMode="auto">
          <a:xfrm>
            <a:off x="1536700" y="5075238"/>
            <a:ext cx="38100" cy="28575"/>
          </a:xfrm>
          <a:custGeom>
            <a:avLst/>
            <a:gdLst>
              <a:gd name="T0" fmla="*/ 0 w 24"/>
              <a:gd name="T1" fmla="*/ 2147483647 h 18"/>
              <a:gd name="T2" fmla="*/ 2147483647 w 24"/>
              <a:gd name="T3" fmla="*/ 2147483647 h 18"/>
              <a:gd name="T4" fmla="*/ 2147483647 w 24"/>
              <a:gd name="T5" fmla="*/ 0 h 18"/>
              <a:gd name="T6" fmla="*/ 0 60000 65536"/>
              <a:gd name="T7" fmla="*/ 0 60000 65536"/>
              <a:gd name="T8" fmla="*/ 0 60000 65536"/>
              <a:gd name="T9" fmla="*/ 0 w 24"/>
              <a:gd name="T10" fmla="*/ 0 h 18"/>
              <a:gd name="T11" fmla="*/ 24 w 24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18">
                <a:moveTo>
                  <a:pt x="0" y="18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5" name="Freeform 32"/>
          <p:cNvSpPr>
            <a:spLocks/>
          </p:cNvSpPr>
          <p:nvPr/>
        </p:nvSpPr>
        <p:spPr bwMode="auto">
          <a:xfrm>
            <a:off x="1574800" y="5065713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0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6" name="Line 33"/>
          <p:cNvSpPr>
            <a:spLocks noChangeShapeType="1"/>
          </p:cNvSpPr>
          <p:nvPr/>
        </p:nvSpPr>
        <p:spPr bwMode="auto">
          <a:xfrm flipV="1">
            <a:off x="1622425" y="5046663"/>
            <a:ext cx="47625" cy="1905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7" name="Line 34"/>
          <p:cNvSpPr>
            <a:spLocks noChangeShapeType="1"/>
          </p:cNvSpPr>
          <p:nvPr/>
        </p:nvSpPr>
        <p:spPr bwMode="auto">
          <a:xfrm flipV="1">
            <a:off x="1670050" y="5008563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8" name="Line 35"/>
          <p:cNvSpPr>
            <a:spLocks noChangeShapeType="1"/>
          </p:cNvSpPr>
          <p:nvPr/>
        </p:nvSpPr>
        <p:spPr bwMode="auto">
          <a:xfrm flipV="1">
            <a:off x="1717675" y="4960938"/>
            <a:ext cx="47625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9" name="Line 36"/>
          <p:cNvSpPr>
            <a:spLocks noChangeShapeType="1"/>
          </p:cNvSpPr>
          <p:nvPr/>
        </p:nvSpPr>
        <p:spPr bwMode="auto">
          <a:xfrm flipV="1">
            <a:off x="1765300" y="4922838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0" name="Line 37"/>
          <p:cNvSpPr>
            <a:spLocks noChangeShapeType="1"/>
          </p:cNvSpPr>
          <p:nvPr/>
        </p:nvSpPr>
        <p:spPr bwMode="auto">
          <a:xfrm flipV="1">
            <a:off x="1812925" y="4884738"/>
            <a:ext cx="38100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1" name="Freeform 38"/>
          <p:cNvSpPr>
            <a:spLocks/>
          </p:cNvSpPr>
          <p:nvPr/>
        </p:nvSpPr>
        <p:spPr bwMode="auto">
          <a:xfrm>
            <a:off x="1851025" y="4856163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2" name="Freeform 39"/>
          <p:cNvSpPr>
            <a:spLocks/>
          </p:cNvSpPr>
          <p:nvPr/>
        </p:nvSpPr>
        <p:spPr bwMode="auto">
          <a:xfrm>
            <a:off x="1898650" y="4808538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0 h 30"/>
              <a:gd name="T6" fmla="*/ 0 60000 65536"/>
              <a:gd name="T7" fmla="*/ 0 60000 65536"/>
              <a:gd name="T8" fmla="*/ 0 60000 65536"/>
              <a:gd name="T9" fmla="*/ 0 w 30"/>
              <a:gd name="T10" fmla="*/ 0 h 30"/>
              <a:gd name="T11" fmla="*/ 30 w 30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0">
                <a:moveTo>
                  <a:pt x="0" y="30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3" name="Freeform 40"/>
          <p:cNvSpPr>
            <a:spLocks/>
          </p:cNvSpPr>
          <p:nvPr/>
        </p:nvSpPr>
        <p:spPr bwMode="auto">
          <a:xfrm>
            <a:off x="1946275" y="4760913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0 h 30"/>
              <a:gd name="T6" fmla="*/ 0 60000 65536"/>
              <a:gd name="T7" fmla="*/ 0 60000 65536"/>
              <a:gd name="T8" fmla="*/ 0 60000 65536"/>
              <a:gd name="T9" fmla="*/ 0 w 30"/>
              <a:gd name="T10" fmla="*/ 0 h 30"/>
              <a:gd name="T11" fmla="*/ 30 w 30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0">
                <a:moveTo>
                  <a:pt x="0" y="30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4" name="Freeform 41"/>
          <p:cNvSpPr>
            <a:spLocks/>
          </p:cNvSpPr>
          <p:nvPr/>
        </p:nvSpPr>
        <p:spPr bwMode="auto">
          <a:xfrm>
            <a:off x="1993900" y="468471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0 h 48"/>
              <a:gd name="T6" fmla="*/ 0 60000 65536"/>
              <a:gd name="T7" fmla="*/ 0 60000 65536"/>
              <a:gd name="T8" fmla="*/ 0 60000 65536"/>
              <a:gd name="T9" fmla="*/ 0 w 30"/>
              <a:gd name="T10" fmla="*/ 0 h 48"/>
              <a:gd name="T11" fmla="*/ 30 w 30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48">
                <a:moveTo>
                  <a:pt x="0" y="48"/>
                </a:moveTo>
                <a:lnTo>
                  <a:pt x="12" y="24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5" name="Freeform 42"/>
          <p:cNvSpPr>
            <a:spLocks/>
          </p:cNvSpPr>
          <p:nvPr/>
        </p:nvSpPr>
        <p:spPr bwMode="auto">
          <a:xfrm>
            <a:off x="2041525" y="4646613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8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6" name="Line 43"/>
          <p:cNvSpPr>
            <a:spLocks noChangeShapeType="1"/>
          </p:cNvSpPr>
          <p:nvPr/>
        </p:nvSpPr>
        <p:spPr bwMode="auto">
          <a:xfrm flipV="1">
            <a:off x="2089150" y="4598988"/>
            <a:ext cx="38100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7" name="Freeform 44"/>
          <p:cNvSpPr>
            <a:spLocks/>
          </p:cNvSpPr>
          <p:nvPr/>
        </p:nvSpPr>
        <p:spPr bwMode="auto">
          <a:xfrm>
            <a:off x="2127250" y="4541838"/>
            <a:ext cx="47625" cy="57150"/>
          </a:xfrm>
          <a:custGeom>
            <a:avLst/>
            <a:gdLst>
              <a:gd name="T0" fmla="*/ 0 w 30"/>
              <a:gd name="T1" fmla="*/ 2147483647 h 36"/>
              <a:gd name="T2" fmla="*/ 2147483647 w 30"/>
              <a:gd name="T3" fmla="*/ 2147483647 h 36"/>
              <a:gd name="T4" fmla="*/ 2147483647 w 30"/>
              <a:gd name="T5" fmla="*/ 2147483647 h 36"/>
              <a:gd name="T6" fmla="*/ 2147483647 w 30"/>
              <a:gd name="T7" fmla="*/ 0 h 3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6"/>
              <a:gd name="T14" fmla="*/ 30 w 30"/>
              <a:gd name="T15" fmla="*/ 36 h 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6">
                <a:moveTo>
                  <a:pt x="0" y="36"/>
                </a:moveTo>
                <a:lnTo>
                  <a:pt x="12" y="18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8" name="Freeform 45"/>
          <p:cNvSpPr>
            <a:spLocks/>
          </p:cNvSpPr>
          <p:nvPr/>
        </p:nvSpPr>
        <p:spPr bwMode="auto">
          <a:xfrm>
            <a:off x="2174875" y="4541838"/>
            <a:ext cx="47625" cy="1587"/>
          </a:xfrm>
          <a:custGeom>
            <a:avLst/>
            <a:gdLst>
              <a:gd name="T0" fmla="*/ 0 w 30"/>
              <a:gd name="T1" fmla="*/ 0 h 1587"/>
              <a:gd name="T2" fmla="*/ 2147483647 w 30"/>
              <a:gd name="T3" fmla="*/ 0 h 1587"/>
              <a:gd name="T4" fmla="*/ 2147483647 w 30"/>
              <a:gd name="T5" fmla="*/ 0 h 1587"/>
              <a:gd name="T6" fmla="*/ 0 60000 65536"/>
              <a:gd name="T7" fmla="*/ 0 60000 65536"/>
              <a:gd name="T8" fmla="*/ 0 60000 65536"/>
              <a:gd name="T9" fmla="*/ 0 w 30"/>
              <a:gd name="T10" fmla="*/ 0 h 1587"/>
              <a:gd name="T11" fmla="*/ 30 w 30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587">
                <a:moveTo>
                  <a:pt x="0" y="0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9" name="Freeform 46"/>
          <p:cNvSpPr>
            <a:spLocks/>
          </p:cNvSpPr>
          <p:nvPr/>
        </p:nvSpPr>
        <p:spPr bwMode="auto">
          <a:xfrm>
            <a:off x="2222500" y="4541838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2147483647 w 30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6"/>
              <a:gd name="T14" fmla="*/ 30 w 30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6">
                <a:moveTo>
                  <a:pt x="0" y="0"/>
                </a:moveTo>
                <a:lnTo>
                  <a:pt x="12" y="6"/>
                </a:lnTo>
                <a:lnTo>
                  <a:pt x="24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0" name="Freeform 47"/>
          <p:cNvSpPr>
            <a:spLocks/>
          </p:cNvSpPr>
          <p:nvPr/>
        </p:nvSpPr>
        <p:spPr bwMode="auto">
          <a:xfrm>
            <a:off x="2270125" y="447516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2147483647 h 48"/>
              <a:gd name="T6" fmla="*/ 2147483647 w 30"/>
              <a:gd name="T7" fmla="*/ 2147483647 h 48"/>
              <a:gd name="T8" fmla="*/ 2147483647 w 30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48"/>
              <a:gd name="T17" fmla="*/ 30 w 30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48">
                <a:moveTo>
                  <a:pt x="0" y="48"/>
                </a:moveTo>
                <a:lnTo>
                  <a:pt x="6" y="42"/>
                </a:lnTo>
                <a:lnTo>
                  <a:pt x="12" y="24"/>
                </a:lnTo>
                <a:lnTo>
                  <a:pt x="24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1" name="Freeform 48"/>
          <p:cNvSpPr>
            <a:spLocks/>
          </p:cNvSpPr>
          <p:nvPr/>
        </p:nvSpPr>
        <p:spPr bwMode="auto">
          <a:xfrm>
            <a:off x="2317750" y="4437063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8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2" name="Freeform 49"/>
          <p:cNvSpPr>
            <a:spLocks/>
          </p:cNvSpPr>
          <p:nvPr/>
        </p:nvSpPr>
        <p:spPr bwMode="auto">
          <a:xfrm>
            <a:off x="2365375" y="4418013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2147483647 h 12"/>
              <a:gd name="T6" fmla="*/ 2147483647 w 24"/>
              <a:gd name="T7" fmla="*/ 0 h 12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12"/>
              <a:gd name="T14" fmla="*/ 24 w 24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18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3" name="Freeform 50"/>
          <p:cNvSpPr>
            <a:spLocks/>
          </p:cNvSpPr>
          <p:nvPr/>
        </p:nvSpPr>
        <p:spPr bwMode="auto">
          <a:xfrm>
            <a:off x="2403475" y="434181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2147483647 h 48"/>
              <a:gd name="T6" fmla="*/ 2147483647 w 30"/>
              <a:gd name="T7" fmla="*/ 2147483647 h 48"/>
              <a:gd name="T8" fmla="*/ 2147483647 w 30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48"/>
              <a:gd name="T17" fmla="*/ 30 w 30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48">
                <a:moveTo>
                  <a:pt x="0" y="48"/>
                </a:moveTo>
                <a:lnTo>
                  <a:pt x="6" y="36"/>
                </a:lnTo>
                <a:lnTo>
                  <a:pt x="12" y="24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4" name="Freeform 51"/>
          <p:cNvSpPr>
            <a:spLocks/>
          </p:cNvSpPr>
          <p:nvPr/>
        </p:nvSpPr>
        <p:spPr bwMode="auto">
          <a:xfrm>
            <a:off x="2451100" y="4341813"/>
            <a:ext cx="47625" cy="19050"/>
          </a:xfrm>
          <a:custGeom>
            <a:avLst/>
            <a:gdLst>
              <a:gd name="T0" fmla="*/ 0 w 30"/>
              <a:gd name="T1" fmla="*/ 0 h 12"/>
              <a:gd name="T2" fmla="*/ 2147483647 w 30"/>
              <a:gd name="T3" fmla="*/ 0 h 12"/>
              <a:gd name="T4" fmla="*/ 2147483647 w 30"/>
              <a:gd name="T5" fmla="*/ 0 h 12"/>
              <a:gd name="T6" fmla="*/ 2147483647 w 30"/>
              <a:gd name="T7" fmla="*/ 2147483647 h 12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12"/>
              <a:gd name="T14" fmla="*/ 30 w 30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12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30" y="12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5" name="Freeform 52"/>
          <p:cNvSpPr>
            <a:spLocks/>
          </p:cNvSpPr>
          <p:nvPr/>
        </p:nvSpPr>
        <p:spPr bwMode="auto">
          <a:xfrm>
            <a:off x="2498725" y="4360863"/>
            <a:ext cx="47625" cy="38100"/>
          </a:xfrm>
          <a:custGeom>
            <a:avLst/>
            <a:gdLst>
              <a:gd name="T0" fmla="*/ 0 w 30"/>
              <a:gd name="T1" fmla="*/ 0 h 24"/>
              <a:gd name="T2" fmla="*/ 2147483647 w 30"/>
              <a:gd name="T3" fmla="*/ 2147483647 h 24"/>
              <a:gd name="T4" fmla="*/ 2147483647 w 30"/>
              <a:gd name="T5" fmla="*/ 2147483647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0"/>
                </a:moveTo>
                <a:lnTo>
                  <a:pt x="12" y="12"/>
                </a:lnTo>
                <a:lnTo>
                  <a:pt x="30" y="24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6" name="Freeform 53"/>
          <p:cNvSpPr>
            <a:spLocks/>
          </p:cNvSpPr>
          <p:nvPr/>
        </p:nvSpPr>
        <p:spPr bwMode="auto">
          <a:xfrm>
            <a:off x="2546350" y="4398963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0"/>
                </a:moveTo>
                <a:lnTo>
                  <a:pt x="12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7" name="Freeform 54"/>
          <p:cNvSpPr>
            <a:spLocks/>
          </p:cNvSpPr>
          <p:nvPr/>
        </p:nvSpPr>
        <p:spPr bwMode="auto">
          <a:xfrm>
            <a:off x="2593975" y="4408488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0"/>
                </a:moveTo>
                <a:lnTo>
                  <a:pt x="18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8" name="Freeform 55"/>
          <p:cNvSpPr>
            <a:spLocks/>
          </p:cNvSpPr>
          <p:nvPr/>
        </p:nvSpPr>
        <p:spPr bwMode="auto">
          <a:xfrm>
            <a:off x="2641600" y="4370388"/>
            <a:ext cx="38100" cy="47625"/>
          </a:xfrm>
          <a:custGeom>
            <a:avLst/>
            <a:gdLst>
              <a:gd name="T0" fmla="*/ 0 w 24"/>
              <a:gd name="T1" fmla="*/ 2147483647 h 30"/>
              <a:gd name="T2" fmla="*/ 2147483647 w 24"/>
              <a:gd name="T3" fmla="*/ 2147483647 h 30"/>
              <a:gd name="T4" fmla="*/ 2147483647 w 24"/>
              <a:gd name="T5" fmla="*/ 2147483647 h 30"/>
              <a:gd name="T6" fmla="*/ 2147483647 w 24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30"/>
              <a:gd name="T14" fmla="*/ 24 w 24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30">
                <a:moveTo>
                  <a:pt x="0" y="30"/>
                </a:moveTo>
                <a:lnTo>
                  <a:pt x="6" y="24"/>
                </a:lnTo>
                <a:lnTo>
                  <a:pt x="12" y="18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9" name="Line 56"/>
          <p:cNvSpPr>
            <a:spLocks noChangeShapeType="1"/>
          </p:cNvSpPr>
          <p:nvPr/>
        </p:nvSpPr>
        <p:spPr bwMode="auto">
          <a:xfrm flipV="1">
            <a:off x="2679700" y="4322763"/>
            <a:ext cx="47625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0" name="Line 57"/>
          <p:cNvSpPr>
            <a:spLocks noChangeShapeType="1"/>
          </p:cNvSpPr>
          <p:nvPr/>
        </p:nvSpPr>
        <p:spPr bwMode="auto">
          <a:xfrm flipV="1">
            <a:off x="2727325" y="4284663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1" name="Freeform 58"/>
          <p:cNvSpPr>
            <a:spLocks/>
          </p:cNvSpPr>
          <p:nvPr/>
        </p:nvSpPr>
        <p:spPr bwMode="auto">
          <a:xfrm>
            <a:off x="2774950" y="4246563"/>
            <a:ext cx="46038" cy="38100"/>
          </a:xfrm>
          <a:custGeom>
            <a:avLst/>
            <a:gdLst>
              <a:gd name="T0" fmla="*/ 0 w 29"/>
              <a:gd name="T1" fmla="*/ 2147483647 h 24"/>
              <a:gd name="T2" fmla="*/ 2147483647 w 29"/>
              <a:gd name="T3" fmla="*/ 2147483647 h 24"/>
              <a:gd name="T4" fmla="*/ 2147483647 w 29"/>
              <a:gd name="T5" fmla="*/ 0 h 24"/>
              <a:gd name="T6" fmla="*/ 0 60000 65536"/>
              <a:gd name="T7" fmla="*/ 0 60000 65536"/>
              <a:gd name="T8" fmla="*/ 0 60000 65536"/>
              <a:gd name="T9" fmla="*/ 0 w 29"/>
              <a:gd name="T10" fmla="*/ 0 h 24"/>
              <a:gd name="T11" fmla="*/ 29 w 29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24">
                <a:moveTo>
                  <a:pt x="0" y="24"/>
                </a:moveTo>
                <a:lnTo>
                  <a:pt x="11" y="12"/>
                </a:lnTo>
                <a:lnTo>
                  <a:pt x="29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2" name="Freeform 59"/>
          <p:cNvSpPr>
            <a:spLocks/>
          </p:cNvSpPr>
          <p:nvPr/>
        </p:nvSpPr>
        <p:spPr bwMode="auto">
          <a:xfrm>
            <a:off x="2820988" y="4189413"/>
            <a:ext cx="47625" cy="57150"/>
          </a:xfrm>
          <a:custGeom>
            <a:avLst/>
            <a:gdLst>
              <a:gd name="T0" fmla="*/ 0 w 30"/>
              <a:gd name="T1" fmla="*/ 2147483647 h 36"/>
              <a:gd name="T2" fmla="*/ 2147483647 w 30"/>
              <a:gd name="T3" fmla="*/ 2147483647 h 36"/>
              <a:gd name="T4" fmla="*/ 2147483647 w 30"/>
              <a:gd name="T5" fmla="*/ 0 h 36"/>
              <a:gd name="T6" fmla="*/ 0 60000 65536"/>
              <a:gd name="T7" fmla="*/ 0 60000 65536"/>
              <a:gd name="T8" fmla="*/ 0 60000 65536"/>
              <a:gd name="T9" fmla="*/ 0 w 30"/>
              <a:gd name="T10" fmla="*/ 0 h 36"/>
              <a:gd name="T11" fmla="*/ 30 w 30"/>
              <a:gd name="T12" fmla="*/ 36 h 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6">
                <a:moveTo>
                  <a:pt x="0" y="36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3" name="Freeform 60"/>
          <p:cNvSpPr>
            <a:spLocks/>
          </p:cNvSpPr>
          <p:nvPr/>
        </p:nvSpPr>
        <p:spPr bwMode="auto">
          <a:xfrm>
            <a:off x="2868613" y="4160838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8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4" name="Freeform 61"/>
          <p:cNvSpPr>
            <a:spLocks/>
          </p:cNvSpPr>
          <p:nvPr/>
        </p:nvSpPr>
        <p:spPr bwMode="auto">
          <a:xfrm>
            <a:off x="2916238" y="4141788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0 h 12"/>
              <a:gd name="T6" fmla="*/ 0 60000 65536"/>
              <a:gd name="T7" fmla="*/ 0 60000 65536"/>
              <a:gd name="T8" fmla="*/ 0 60000 65536"/>
              <a:gd name="T9" fmla="*/ 0 w 24"/>
              <a:gd name="T10" fmla="*/ 0 h 12"/>
              <a:gd name="T11" fmla="*/ 24 w 24"/>
              <a:gd name="T12" fmla="*/ 12 h 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5" name="Freeform 62"/>
          <p:cNvSpPr>
            <a:spLocks/>
          </p:cNvSpPr>
          <p:nvPr/>
        </p:nvSpPr>
        <p:spPr bwMode="auto">
          <a:xfrm>
            <a:off x="2954338" y="4105275"/>
            <a:ext cx="47625" cy="36513"/>
          </a:xfrm>
          <a:custGeom>
            <a:avLst/>
            <a:gdLst>
              <a:gd name="T0" fmla="*/ 0 w 30"/>
              <a:gd name="T1" fmla="*/ 2147483647 h 23"/>
              <a:gd name="T2" fmla="*/ 2147483647 w 30"/>
              <a:gd name="T3" fmla="*/ 2147483647 h 23"/>
              <a:gd name="T4" fmla="*/ 2147483647 w 30"/>
              <a:gd name="T5" fmla="*/ 0 h 23"/>
              <a:gd name="T6" fmla="*/ 2147483647 w 30"/>
              <a:gd name="T7" fmla="*/ 0 h 23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23"/>
              <a:gd name="T14" fmla="*/ 30 w 30"/>
              <a:gd name="T15" fmla="*/ 23 h 2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23">
                <a:moveTo>
                  <a:pt x="0" y="23"/>
                </a:moveTo>
                <a:lnTo>
                  <a:pt x="12" y="11"/>
                </a:lnTo>
                <a:lnTo>
                  <a:pt x="24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6" name="Freeform 63"/>
          <p:cNvSpPr>
            <a:spLocks/>
          </p:cNvSpPr>
          <p:nvPr/>
        </p:nvSpPr>
        <p:spPr bwMode="auto">
          <a:xfrm>
            <a:off x="3001963" y="4105275"/>
            <a:ext cx="47625" cy="36513"/>
          </a:xfrm>
          <a:custGeom>
            <a:avLst/>
            <a:gdLst>
              <a:gd name="T0" fmla="*/ 0 w 30"/>
              <a:gd name="T1" fmla="*/ 0 h 23"/>
              <a:gd name="T2" fmla="*/ 2147483647 w 30"/>
              <a:gd name="T3" fmla="*/ 2147483647 h 23"/>
              <a:gd name="T4" fmla="*/ 2147483647 w 30"/>
              <a:gd name="T5" fmla="*/ 2147483647 h 23"/>
              <a:gd name="T6" fmla="*/ 2147483647 w 30"/>
              <a:gd name="T7" fmla="*/ 2147483647 h 23"/>
              <a:gd name="T8" fmla="*/ 2147483647 w 30"/>
              <a:gd name="T9" fmla="*/ 2147483647 h 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23"/>
              <a:gd name="T17" fmla="*/ 30 w 30"/>
              <a:gd name="T18" fmla="*/ 23 h 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23">
                <a:moveTo>
                  <a:pt x="0" y="0"/>
                </a:moveTo>
                <a:lnTo>
                  <a:pt x="6" y="6"/>
                </a:lnTo>
                <a:lnTo>
                  <a:pt x="12" y="11"/>
                </a:lnTo>
                <a:lnTo>
                  <a:pt x="24" y="17"/>
                </a:lnTo>
                <a:lnTo>
                  <a:pt x="30" y="23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7" name="Freeform 64"/>
          <p:cNvSpPr>
            <a:spLocks/>
          </p:cNvSpPr>
          <p:nvPr/>
        </p:nvSpPr>
        <p:spPr bwMode="auto">
          <a:xfrm>
            <a:off x="3049588" y="4132263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2147483647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8" name="Freeform 65"/>
          <p:cNvSpPr>
            <a:spLocks/>
          </p:cNvSpPr>
          <p:nvPr/>
        </p:nvSpPr>
        <p:spPr bwMode="auto">
          <a:xfrm>
            <a:off x="3097213" y="4105275"/>
            <a:ext cx="47625" cy="26988"/>
          </a:xfrm>
          <a:custGeom>
            <a:avLst/>
            <a:gdLst>
              <a:gd name="T0" fmla="*/ 0 w 30"/>
              <a:gd name="T1" fmla="*/ 2147483647 h 17"/>
              <a:gd name="T2" fmla="*/ 2147483647 w 30"/>
              <a:gd name="T3" fmla="*/ 2147483647 h 17"/>
              <a:gd name="T4" fmla="*/ 2147483647 w 30"/>
              <a:gd name="T5" fmla="*/ 0 h 17"/>
              <a:gd name="T6" fmla="*/ 0 60000 65536"/>
              <a:gd name="T7" fmla="*/ 0 60000 65536"/>
              <a:gd name="T8" fmla="*/ 0 60000 65536"/>
              <a:gd name="T9" fmla="*/ 0 w 30"/>
              <a:gd name="T10" fmla="*/ 0 h 17"/>
              <a:gd name="T11" fmla="*/ 30 w 30"/>
              <a:gd name="T12" fmla="*/ 17 h 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7">
                <a:moveTo>
                  <a:pt x="0" y="17"/>
                </a:moveTo>
                <a:lnTo>
                  <a:pt x="12" y="11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9" name="Line 66"/>
          <p:cNvSpPr>
            <a:spLocks noChangeShapeType="1"/>
          </p:cNvSpPr>
          <p:nvPr/>
        </p:nvSpPr>
        <p:spPr bwMode="auto">
          <a:xfrm flipV="1">
            <a:off x="3144838" y="4067175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0" name="Line 67"/>
          <p:cNvSpPr>
            <a:spLocks noChangeShapeType="1"/>
          </p:cNvSpPr>
          <p:nvPr/>
        </p:nvSpPr>
        <p:spPr bwMode="auto">
          <a:xfrm flipV="1">
            <a:off x="3192463" y="4019550"/>
            <a:ext cx="38100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1" name="Freeform 68"/>
          <p:cNvSpPr>
            <a:spLocks/>
          </p:cNvSpPr>
          <p:nvPr/>
        </p:nvSpPr>
        <p:spPr bwMode="auto">
          <a:xfrm>
            <a:off x="3230563" y="3971925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2147483647 h 30"/>
              <a:gd name="T6" fmla="*/ 2147483647 w 30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0"/>
              <a:gd name="T14" fmla="*/ 30 w 30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0">
                <a:moveTo>
                  <a:pt x="0" y="30"/>
                </a:moveTo>
                <a:lnTo>
                  <a:pt x="12" y="12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2" name="Freeform 69"/>
          <p:cNvSpPr>
            <a:spLocks/>
          </p:cNvSpPr>
          <p:nvPr/>
        </p:nvSpPr>
        <p:spPr bwMode="auto">
          <a:xfrm>
            <a:off x="3278188" y="3971925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0 h 6"/>
              <a:gd name="T4" fmla="*/ 2147483647 w 30"/>
              <a:gd name="T5" fmla="*/ 0 h 6"/>
              <a:gd name="T6" fmla="*/ 2147483647 w 30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6"/>
              <a:gd name="T14" fmla="*/ 30 w 30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6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3" name="Freeform 70"/>
          <p:cNvSpPr>
            <a:spLocks/>
          </p:cNvSpPr>
          <p:nvPr/>
        </p:nvSpPr>
        <p:spPr bwMode="auto">
          <a:xfrm>
            <a:off x="3325813" y="3981450"/>
            <a:ext cx="47625" cy="1588"/>
          </a:xfrm>
          <a:custGeom>
            <a:avLst/>
            <a:gdLst>
              <a:gd name="T0" fmla="*/ 0 w 30"/>
              <a:gd name="T1" fmla="*/ 0 h 1588"/>
              <a:gd name="T2" fmla="*/ 2147483647 w 30"/>
              <a:gd name="T3" fmla="*/ 0 h 1588"/>
              <a:gd name="T4" fmla="*/ 2147483647 w 30"/>
              <a:gd name="T5" fmla="*/ 0 h 1588"/>
              <a:gd name="T6" fmla="*/ 0 60000 65536"/>
              <a:gd name="T7" fmla="*/ 0 60000 65536"/>
              <a:gd name="T8" fmla="*/ 0 60000 65536"/>
              <a:gd name="T9" fmla="*/ 0 w 30"/>
              <a:gd name="T10" fmla="*/ 0 h 1588"/>
              <a:gd name="T11" fmla="*/ 30 w 30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588">
                <a:moveTo>
                  <a:pt x="0" y="0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4" name="Freeform 71"/>
          <p:cNvSpPr>
            <a:spLocks/>
          </p:cNvSpPr>
          <p:nvPr/>
        </p:nvSpPr>
        <p:spPr bwMode="auto">
          <a:xfrm>
            <a:off x="3373438" y="3933825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2147483647 h 30"/>
              <a:gd name="T6" fmla="*/ 2147483647 w 30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0"/>
              <a:gd name="T14" fmla="*/ 30 w 30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0">
                <a:moveTo>
                  <a:pt x="0" y="30"/>
                </a:moveTo>
                <a:lnTo>
                  <a:pt x="6" y="24"/>
                </a:ln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5" name="Line 72"/>
          <p:cNvSpPr>
            <a:spLocks noChangeShapeType="1"/>
          </p:cNvSpPr>
          <p:nvPr/>
        </p:nvSpPr>
        <p:spPr bwMode="auto">
          <a:xfrm flipV="1">
            <a:off x="3421063" y="3905250"/>
            <a:ext cx="47625" cy="2857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6" name="Freeform 73"/>
          <p:cNvSpPr>
            <a:spLocks/>
          </p:cNvSpPr>
          <p:nvPr/>
        </p:nvSpPr>
        <p:spPr bwMode="auto">
          <a:xfrm>
            <a:off x="3468688" y="3886200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2147483647 h 12"/>
              <a:gd name="T6" fmla="*/ 2147483647 w 24"/>
              <a:gd name="T7" fmla="*/ 0 h 12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12"/>
              <a:gd name="T14" fmla="*/ 24 w 24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18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7" name="Freeform 74"/>
          <p:cNvSpPr>
            <a:spLocks/>
          </p:cNvSpPr>
          <p:nvPr/>
        </p:nvSpPr>
        <p:spPr bwMode="auto">
          <a:xfrm>
            <a:off x="3506788" y="3800475"/>
            <a:ext cx="47625" cy="85725"/>
          </a:xfrm>
          <a:custGeom>
            <a:avLst/>
            <a:gdLst>
              <a:gd name="T0" fmla="*/ 0 w 30"/>
              <a:gd name="T1" fmla="*/ 2147483647 h 54"/>
              <a:gd name="T2" fmla="*/ 2147483647 w 30"/>
              <a:gd name="T3" fmla="*/ 2147483647 h 54"/>
              <a:gd name="T4" fmla="*/ 2147483647 w 30"/>
              <a:gd name="T5" fmla="*/ 2147483647 h 54"/>
              <a:gd name="T6" fmla="*/ 2147483647 w 30"/>
              <a:gd name="T7" fmla="*/ 0 h 54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54"/>
              <a:gd name="T14" fmla="*/ 30 w 30"/>
              <a:gd name="T15" fmla="*/ 54 h 5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54">
                <a:moveTo>
                  <a:pt x="0" y="54"/>
                </a:moveTo>
                <a:lnTo>
                  <a:pt x="6" y="42"/>
                </a:lnTo>
                <a:lnTo>
                  <a:pt x="12" y="3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8" name="Freeform 75"/>
          <p:cNvSpPr>
            <a:spLocks/>
          </p:cNvSpPr>
          <p:nvPr/>
        </p:nvSpPr>
        <p:spPr bwMode="auto">
          <a:xfrm>
            <a:off x="3554413" y="3695700"/>
            <a:ext cx="47625" cy="104775"/>
          </a:xfrm>
          <a:custGeom>
            <a:avLst/>
            <a:gdLst>
              <a:gd name="T0" fmla="*/ 0 w 30"/>
              <a:gd name="T1" fmla="*/ 2147483647 h 66"/>
              <a:gd name="T2" fmla="*/ 2147483647 w 30"/>
              <a:gd name="T3" fmla="*/ 2147483647 h 66"/>
              <a:gd name="T4" fmla="*/ 2147483647 w 30"/>
              <a:gd name="T5" fmla="*/ 0 h 66"/>
              <a:gd name="T6" fmla="*/ 0 60000 65536"/>
              <a:gd name="T7" fmla="*/ 0 60000 65536"/>
              <a:gd name="T8" fmla="*/ 0 60000 65536"/>
              <a:gd name="T9" fmla="*/ 0 w 30"/>
              <a:gd name="T10" fmla="*/ 0 h 66"/>
              <a:gd name="T11" fmla="*/ 30 w 30"/>
              <a:gd name="T12" fmla="*/ 66 h 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6">
                <a:moveTo>
                  <a:pt x="0" y="66"/>
                </a:moveTo>
                <a:lnTo>
                  <a:pt x="12" y="3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9" name="Rectangle 76"/>
          <p:cNvSpPr>
            <a:spLocks noChangeArrowheads="1"/>
          </p:cNvSpPr>
          <p:nvPr/>
        </p:nvSpPr>
        <p:spPr bwMode="auto">
          <a:xfrm>
            <a:off x="823913" y="5616575"/>
            <a:ext cx="120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0</a:t>
            </a:r>
            <a:endParaRPr lang="en-US" sz="2000">
              <a:latin typeface="Arial" charset="0"/>
            </a:endParaRPr>
          </a:p>
        </p:txBody>
      </p:sp>
      <p:sp>
        <p:nvSpPr>
          <p:cNvPr id="52300" name="Rectangle 77"/>
          <p:cNvSpPr>
            <a:spLocks noChangeArrowheads="1"/>
          </p:cNvSpPr>
          <p:nvPr/>
        </p:nvSpPr>
        <p:spPr bwMode="auto">
          <a:xfrm>
            <a:off x="823913" y="3552825"/>
            <a:ext cx="120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8</a:t>
            </a:r>
            <a:endParaRPr lang="en-US" sz="2000">
              <a:latin typeface="Arial" charset="0"/>
            </a:endParaRPr>
          </a:p>
        </p:txBody>
      </p:sp>
      <p:sp>
        <p:nvSpPr>
          <p:cNvPr id="52301" name="Rectangle 78"/>
          <p:cNvSpPr>
            <a:spLocks noChangeArrowheads="1"/>
          </p:cNvSpPr>
          <p:nvPr/>
        </p:nvSpPr>
        <p:spPr bwMode="auto">
          <a:xfrm>
            <a:off x="700088" y="1479550"/>
            <a:ext cx="2397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16</a:t>
            </a:r>
            <a:endParaRPr lang="en-US" sz="2000">
              <a:latin typeface="Arial" charset="0"/>
            </a:endParaRPr>
          </a:p>
        </p:txBody>
      </p:sp>
      <p:sp>
        <p:nvSpPr>
          <p:cNvPr id="52302" name="Rectangle 79"/>
          <p:cNvSpPr>
            <a:spLocks noChangeArrowheads="1"/>
          </p:cNvSpPr>
          <p:nvPr/>
        </p:nvSpPr>
        <p:spPr bwMode="auto">
          <a:xfrm>
            <a:off x="871538" y="5930900"/>
            <a:ext cx="4810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1950</a:t>
            </a:r>
            <a:endParaRPr lang="en-US" sz="2000">
              <a:latin typeface="Arial" charset="0"/>
            </a:endParaRPr>
          </a:p>
        </p:txBody>
      </p:sp>
      <p:sp>
        <p:nvSpPr>
          <p:cNvPr id="52303" name="Rectangle 80"/>
          <p:cNvSpPr>
            <a:spLocks noChangeArrowheads="1"/>
          </p:cNvSpPr>
          <p:nvPr/>
        </p:nvSpPr>
        <p:spPr bwMode="auto">
          <a:xfrm>
            <a:off x="3173413" y="5930900"/>
            <a:ext cx="4810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2000</a:t>
            </a:r>
            <a:endParaRPr lang="en-US" sz="2000">
              <a:latin typeface="Arial" charset="0"/>
            </a:endParaRPr>
          </a:p>
        </p:txBody>
      </p:sp>
      <p:sp>
        <p:nvSpPr>
          <p:cNvPr id="52304" name="Rectangle 81"/>
          <p:cNvSpPr>
            <a:spLocks noChangeArrowheads="1"/>
          </p:cNvSpPr>
          <p:nvPr/>
        </p:nvSpPr>
        <p:spPr bwMode="auto">
          <a:xfrm>
            <a:off x="5476875" y="5930900"/>
            <a:ext cx="481013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2050</a:t>
            </a:r>
            <a:endParaRPr lang="en-US" sz="2000">
              <a:latin typeface="Arial" charset="0"/>
            </a:endParaRPr>
          </a:p>
        </p:txBody>
      </p:sp>
      <p:sp>
        <p:nvSpPr>
          <p:cNvPr id="52305" name="Rectangle 82"/>
          <p:cNvSpPr>
            <a:spLocks noChangeArrowheads="1"/>
          </p:cNvSpPr>
          <p:nvPr/>
        </p:nvSpPr>
        <p:spPr bwMode="auto">
          <a:xfrm>
            <a:off x="7769225" y="5930900"/>
            <a:ext cx="481013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2100</a:t>
            </a:r>
            <a:endParaRPr lang="en-US" sz="2000">
              <a:latin typeface="Arial" charset="0"/>
            </a:endParaRPr>
          </a:p>
        </p:txBody>
      </p:sp>
      <p:sp>
        <p:nvSpPr>
          <p:cNvPr id="52306" name="Freeform 83"/>
          <p:cNvSpPr>
            <a:spLocks/>
          </p:cNvSpPr>
          <p:nvPr/>
        </p:nvSpPr>
        <p:spPr bwMode="auto">
          <a:xfrm>
            <a:off x="1128713" y="3694113"/>
            <a:ext cx="2476500" cy="1611312"/>
          </a:xfrm>
          <a:custGeom>
            <a:avLst/>
            <a:gdLst>
              <a:gd name="T0" fmla="*/ 2147483647 w 1560"/>
              <a:gd name="T1" fmla="*/ 2147483647 h 1015"/>
              <a:gd name="T2" fmla="*/ 2147483647 w 1560"/>
              <a:gd name="T3" fmla="*/ 2147483647 h 1015"/>
              <a:gd name="T4" fmla="*/ 2147483647 w 1560"/>
              <a:gd name="T5" fmla="*/ 2147483647 h 1015"/>
              <a:gd name="T6" fmla="*/ 2147483647 w 1560"/>
              <a:gd name="T7" fmla="*/ 2147483647 h 1015"/>
              <a:gd name="T8" fmla="*/ 2147483647 w 1560"/>
              <a:gd name="T9" fmla="*/ 2147483647 h 1015"/>
              <a:gd name="T10" fmla="*/ 2147483647 w 1560"/>
              <a:gd name="T11" fmla="*/ 2147483647 h 1015"/>
              <a:gd name="T12" fmla="*/ 2147483647 w 1560"/>
              <a:gd name="T13" fmla="*/ 2147483647 h 1015"/>
              <a:gd name="T14" fmla="*/ 2147483647 w 1560"/>
              <a:gd name="T15" fmla="*/ 2147483647 h 1015"/>
              <a:gd name="T16" fmla="*/ 2147483647 w 1560"/>
              <a:gd name="T17" fmla="*/ 2147483647 h 1015"/>
              <a:gd name="T18" fmla="*/ 2147483647 w 1560"/>
              <a:gd name="T19" fmla="*/ 2147483647 h 1015"/>
              <a:gd name="T20" fmla="*/ 2147483647 w 1560"/>
              <a:gd name="T21" fmla="*/ 2147483647 h 1015"/>
              <a:gd name="T22" fmla="*/ 2147483647 w 1560"/>
              <a:gd name="T23" fmla="*/ 2147483647 h 1015"/>
              <a:gd name="T24" fmla="*/ 2147483647 w 1560"/>
              <a:gd name="T25" fmla="*/ 2147483647 h 1015"/>
              <a:gd name="T26" fmla="*/ 2147483647 w 1560"/>
              <a:gd name="T27" fmla="*/ 2147483647 h 1015"/>
              <a:gd name="T28" fmla="*/ 2147483647 w 1560"/>
              <a:gd name="T29" fmla="*/ 2147483647 h 1015"/>
              <a:gd name="T30" fmla="*/ 2147483647 w 1560"/>
              <a:gd name="T31" fmla="*/ 2147483647 h 1015"/>
              <a:gd name="T32" fmla="*/ 2147483647 w 1560"/>
              <a:gd name="T33" fmla="*/ 2147483647 h 1015"/>
              <a:gd name="T34" fmla="*/ 2147483647 w 1560"/>
              <a:gd name="T35" fmla="*/ 2147483647 h 1015"/>
              <a:gd name="T36" fmla="*/ 2147483647 w 1560"/>
              <a:gd name="T37" fmla="*/ 2147483647 h 1015"/>
              <a:gd name="T38" fmla="*/ 2147483647 w 1560"/>
              <a:gd name="T39" fmla="*/ 2147483647 h 1015"/>
              <a:gd name="T40" fmla="*/ 2147483647 w 1560"/>
              <a:gd name="T41" fmla="*/ 2147483647 h 1015"/>
              <a:gd name="T42" fmla="*/ 2147483647 w 1560"/>
              <a:gd name="T43" fmla="*/ 2147483647 h 1015"/>
              <a:gd name="T44" fmla="*/ 2147483647 w 1560"/>
              <a:gd name="T45" fmla="*/ 2147483647 h 1015"/>
              <a:gd name="T46" fmla="*/ 2147483647 w 1560"/>
              <a:gd name="T47" fmla="*/ 2147483647 h 1015"/>
              <a:gd name="T48" fmla="*/ 2147483647 w 1560"/>
              <a:gd name="T49" fmla="*/ 2147483647 h 1015"/>
              <a:gd name="T50" fmla="*/ 2147483647 w 1560"/>
              <a:gd name="T51" fmla="*/ 2147483647 h 1015"/>
              <a:gd name="T52" fmla="*/ 2147483647 w 1560"/>
              <a:gd name="T53" fmla="*/ 2147483647 h 1015"/>
              <a:gd name="T54" fmla="*/ 2147483647 w 1560"/>
              <a:gd name="T55" fmla="*/ 2147483647 h 1015"/>
              <a:gd name="T56" fmla="*/ 2147483647 w 1560"/>
              <a:gd name="T57" fmla="*/ 2147483647 h 1015"/>
              <a:gd name="T58" fmla="*/ 2147483647 w 1560"/>
              <a:gd name="T59" fmla="*/ 2147483647 h 1015"/>
              <a:gd name="T60" fmla="*/ 2147483647 w 1560"/>
              <a:gd name="T61" fmla="*/ 2147483647 h 1015"/>
              <a:gd name="T62" fmla="*/ 2147483647 w 1560"/>
              <a:gd name="T63" fmla="*/ 2147483647 h 1015"/>
              <a:gd name="T64" fmla="*/ 2147483647 w 1560"/>
              <a:gd name="T65" fmla="*/ 2147483647 h 1015"/>
              <a:gd name="T66" fmla="*/ 2147483647 w 1560"/>
              <a:gd name="T67" fmla="*/ 2147483647 h 1015"/>
              <a:gd name="T68" fmla="*/ 2147483647 w 1560"/>
              <a:gd name="T69" fmla="*/ 2147483647 h 1015"/>
              <a:gd name="T70" fmla="*/ 2147483647 w 1560"/>
              <a:gd name="T71" fmla="*/ 2147483647 h 1015"/>
              <a:gd name="T72" fmla="*/ 2147483647 w 1560"/>
              <a:gd name="T73" fmla="*/ 2147483647 h 1015"/>
              <a:gd name="T74" fmla="*/ 2147483647 w 1560"/>
              <a:gd name="T75" fmla="*/ 2147483647 h 1015"/>
              <a:gd name="T76" fmla="*/ 2147483647 w 1560"/>
              <a:gd name="T77" fmla="*/ 2147483647 h 1015"/>
              <a:gd name="T78" fmla="*/ 2147483647 w 1560"/>
              <a:gd name="T79" fmla="*/ 2147483647 h 1015"/>
              <a:gd name="T80" fmla="*/ 2147483647 w 1560"/>
              <a:gd name="T81" fmla="*/ 2147483647 h 1015"/>
              <a:gd name="T82" fmla="*/ 2147483647 w 1560"/>
              <a:gd name="T83" fmla="*/ 0 h 101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560"/>
              <a:gd name="T127" fmla="*/ 0 h 1015"/>
              <a:gd name="T128" fmla="*/ 1560 w 1560"/>
              <a:gd name="T129" fmla="*/ 1015 h 1015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560" h="1015">
                <a:moveTo>
                  <a:pt x="0" y="1015"/>
                </a:moveTo>
                <a:cubicBezTo>
                  <a:pt x="12" y="1009"/>
                  <a:pt x="24" y="1003"/>
                  <a:pt x="35" y="999"/>
                </a:cubicBezTo>
                <a:cubicBezTo>
                  <a:pt x="46" y="995"/>
                  <a:pt x="58" y="991"/>
                  <a:pt x="66" y="990"/>
                </a:cubicBezTo>
                <a:cubicBezTo>
                  <a:pt x="74" y="989"/>
                  <a:pt x="79" y="993"/>
                  <a:pt x="86" y="993"/>
                </a:cubicBezTo>
                <a:cubicBezTo>
                  <a:pt x="93" y="993"/>
                  <a:pt x="98" y="997"/>
                  <a:pt x="107" y="990"/>
                </a:cubicBezTo>
                <a:cubicBezTo>
                  <a:pt x="116" y="983"/>
                  <a:pt x="131" y="959"/>
                  <a:pt x="138" y="951"/>
                </a:cubicBezTo>
                <a:cubicBezTo>
                  <a:pt x="145" y="943"/>
                  <a:pt x="146" y="945"/>
                  <a:pt x="150" y="942"/>
                </a:cubicBezTo>
                <a:cubicBezTo>
                  <a:pt x="154" y="939"/>
                  <a:pt x="160" y="938"/>
                  <a:pt x="165" y="934"/>
                </a:cubicBezTo>
                <a:cubicBezTo>
                  <a:pt x="170" y="930"/>
                  <a:pt x="173" y="922"/>
                  <a:pt x="180" y="919"/>
                </a:cubicBezTo>
                <a:cubicBezTo>
                  <a:pt x="187" y="916"/>
                  <a:pt x="201" y="917"/>
                  <a:pt x="210" y="915"/>
                </a:cubicBezTo>
                <a:cubicBezTo>
                  <a:pt x="219" y="913"/>
                  <a:pt x="227" y="910"/>
                  <a:pt x="233" y="907"/>
                </a:cubicBezTo>
                <a:cubicBezTo>
                  <a:pt x="239" y="904"/>
                  <a:pt x="244" y="899"/>
                  <a:pt x="249" y="895"/>
                </a:cubicBezTo>
                <a:cubicBezTo>
                  <a:pt x="254" y="891"/>
                  <a:pt x="258" y="889"/>
                  <a:pt x="263" y="885"/>
                </a:cubicBezTo>
                <a:cubicBezTo>
                  <a:pt x="268" y="881"/>
                  <a:pt x="273" y="871"/>
                  <a:pt x="278" y="868"/>
                </a:cubicBezTo>
                <a:cubicBezTo>
                  <a:pt x="283" y="865"/>
                  <a:pt x="288" y="868"/>
                  <a:pt x="294" y="867"/>
                </a:cubicBezTo>
                <a:cubicBezTo>
                  <a:pt x="300" y="866"/>
                  <a:pt x="307" y="865"/>
                  <a:pt x="312" y="864"/>
                </a:cubicBezTo>
                <a:cubicBezTo>
                  <a:pt x="317" y="863"/>
                  <a:pt x="322" y="861"/>
                  <a:pt x="327" y="858"/>
                </a:cubicBezTo>
                <a:cubicBezTo>
                  <a:pt x="332" y="855"/>
                  <a:pt x="339" y="851"/>
                  <a:pt x="345" y="847"/>
                </a:cubicBezTo>
                <a:cubicBezTo>
                  <a:pt x="351" y="843"/>
                  <a:pt x="356" y="840"/>
                  <a:pt x="366" y="831"/>
                </a:cubicBezTo>
                <a:cubicBezTo>
                  <a:pt x="376" y="822"/>
                  <a:pt x="394" y="802"/>
                  <a:pt x="404" y="793"/>
                </a:cubicBezTo>
                <a:cubicBezTo>
                  <a:pt x="414" y="784"/>
                  <a:pt x="418" y="785"/>
                  <a:pt x="426" y="778"/>
                </a:cubicBezTo>
                <a:cubicBezTo>
                  <a:pt x="434" y="771"/>
                  <a:pt x="443" y="758"/>
                  <a:pt x="452" y="751"/>
                </a:cubicBezTo>
                <a:cubicBezTo>
                  <a:pt x="461" y="744"/>
                  <a:pt x="471" y="743"/>
                  <a:pt x="482" y="735"/>
                </a:cubicBezTo>
                <a:cubicBezTo>
                  <a:pt x="493" y="727"/>
                  <a:pt x="506" y="713"/>
                  <a:pt x="516" y="703"/>
                </a:cubicBezTo>
                <a:cubicBezTo>
                  <a:pt x="526" y="693"/>
                  <a:pt x="536" y="685"/>
                  <a:pt x="543" y="675"/>
                </a:cubicBezTo>
                <a:cubicBezTo>
                  <a:pt x="550" y="665"/>
                  <a:pt x="550" y="656"/>
                  <a:pt x="557" y="646"/>
                </a:cubicBezTo>
                <a:cubicBezTo>
                  <a:pt x="564" y="636"/>
                  <a:pt x="578" y="624"/>
                  <a:pt x="587" y="616"/>
                </a:cubicBezTo>
                <a:cubicBezTo>
                  <a:pt x="596" y="608"/>
                  <a:pt x="602" y="606"/>
                  <a:pt x="609" y="598"/>
                </a:cubicBezTo>
                <a:cubicBezTo>
                  <a:pt x="616" y="590"/>
                  <a:pt x="622" y="578"/>
                  <a:pt x="629" y="568"/>
                </a:cubicBezTo>
                <a:cubicBezTo>
                  <a:pt x="636" y="558"/>
                  <a:pt x="645" y="544"/>
                  <a:pt x="651" y="538"/>
                </a:cubicBezTo>
                <a:cubicBezTo>
                  <a:pt x="657" y="532"/>
                  <a:pt x="662" y="535"/>
                  <a:pt x="668" y="534"/>
                </a:cubicBezTo>
                <a:cubicBezTo>
                  <a:pt x="674" y="533"/>
                  <a:pt x="681" y="533"/>
                  <a:pt x="689" y="534"/>
                </a:cubicBezTo>
                <a:cubicBezTo>
                  <a:pt x="697" y="535"/>
                  <a:pt x="710" y="542"/>
                  <a:pt x="717" y="540"/>
                </a:cubicBezTo>
                <a:cubicBezTo>
                  <a:pt x="724" y="538"/>
                  <a:pt x="724" y="527"/>
                  <a:pt x="729" y="520"/>
                </a:cubicBezTo>
                <a:cubicBezTo>
                  <a:pt x="734" y="513"/>
                  <a:pt x="740" y="504"/>
                  <a:pt x="747" y="496"/>
                </a:cubicBezTo>
                <a:cubicBezTo>
                  <a:pt x="754" y="488"/>
                  <a:pt x="766" y="480"/>
                  <a:pt x="774" y="474"/>
                </a:cubicBezTo>
                <a:cubicBezTo>
                  <a:pt x="782" y="468"/>
                  <a:pt x="790" y="466"/>
                  <a:pt x="797" y="459"/>
                </a:cubicBezTo>
                <a:cubicBezTo>
                  <a:pt x="804" y="452"/>
                  <a:pt x="811" y="437"/>
                  <a:pt x="815" y="430"/>
                </a:cubicBezTo>
                <a:cubicBezTo>
                  <a:pt x="819" y="423"/>
                  <a:pt x="820" y="422"/>
                  <a:pt x="824" y="418"/>
                </a:cubicBezTo>
                <a:cubicBezTo>
                  <a:pt x="828" y="414"/>
                  <a:pt x="832" y="407"/>
                  <a:pt x="837" y="406"/>
                </a:cubicBezTo>
                <a:cubicBezTo>
                  <a:pt x="842" y="405"/>
                  <a:pt x="849" y="408"/>
                  <a:pt x="855" y="412"/>
                </a:cubicBezTo>
                <a:cubicBezTo>
                  <a:pt x="861" y="416"/>
                  <a:pt x="869" y="425"/>
                  <a:pt x="876" y="430"/>
                </a:cubicBezTo>
                <a:cubicBezTo>
                  <a:pt x="883" y="435"/>
                  <a:pt x="890" y="442"/>
                  <a:pt x="896" y="445"/>
                </a:cubicBezTo>
                <a:cubicBezTo>
                  <a:pt x="902" y="448"/>
                  <a:pt x="908" y="447"/>
                  <a:pt x="915" y="448"/>
                </a:cubicBezTo>
                <a:cubicBezTo>
                  <a:pt x="922" y="449"/>
                  <a:pt x="933" y="453"/>
                  <a:pt x="939" y="453"/>
                </a:cubicBezTo>
                <a:cubicBezTo>
                  <a:pt x="945" y="453"/>
                  <a:pt x="949" y="454"/>
                  <a:pt x="954" y="451"/>
                </a:cubicBezTo>
                <a:cubicBezTo>
                  <a:pt x="959" y="448"/>
                  <a:pt x="966" y="441"/>
                  <a:pt x="971" y="435"/>
                </a:cubicBezTo>
                <a:cubicBezTo>
                  <a:pt x="976" y="429"/>
                  <a:pt x="980" y="423"/>
                  <a:pt x="984" y="418"/>
                </a:cubicBezTo>
                <a:cubicBezTo>
                  <a:pt x="988" y="413"/>
                  <a:pt x="989" y="410"/>
                  <a:pt x="993" y="406"/>
                </a:cubicBezTo>
                <a:cubicBezTo>
                  <a:pt x="997" y="402"/>
                  <a:pt x="1006" y="397"/>
                  <a:pt x="1011" y="393"/>
                </a:cubicBezTo>
                <a:cubicBezTo>
                  <a:pt x="1016" y="389"/>
                  <a:pt x="1020" y="384"/>
                  <a:pt x="1026" y="379"/>
                </a:cubicBezTo>
                <a:cubicBezTo>
                  <a:pt x="1032" y="374"/>
                  <a:pt x="1040" y="365"/>
                  <a:pt x="1047" y="360"/>
                </a:cubicBezTo>
                <a:cubicBezTo>
                  <a:pt x="1054" y="355"/>
                  <a:pt x="1061" y="352"/>
                  <a:pt x="1067" y="346"/>
                </a:cubicBezTo>
                <a:cubicBezTo>
                  <a:pt x="1073" y="340"/>
                  <a:pt x="1079" y="329"/>
                  <a:pt x="1085" y="322"/>
                </a:cubicBezTo>
                <a:cubicBezTo>
                  <a:pt x="1091" y="315"/>
                  <a:pt x="1098" y="308"/>
                  <a:pt x="1106" y="303"/>
                </a:cubicBezTo>
                <a:cubicBezTo>
                  <a:pt x="1114" y="298"/>
                  <a:pt x="1126" y="293"/>
                  <a:pt x="1134" y="289"/>
                </a:cubicBezTo>
                <a:cubicBezTo>
                  <a:pt x="1142" y="285"/>
                  <a:pt x="1149" y="282"/>
                  <a:pt x="1154" y="279"/>
                </a:cubicBezTo>
                <a:cubicBezTo>
                  <a:pt x="1159" y="276"/>
                  <a:pt x="1161" y="271"/>
                  <a:pt x="1164" y="268"/>
                </a:cubicBezTo>
                <a:cubicBezTo>
                  <a:pt x="1167" y="265"/>
                  <a:pt x="1169" y="261"/>
                  <a:pt x="1173" y="261"/>
                </a:cubicBezTo>
                <a:cubicBezTo>
                  <a:pt x="1177" y="261"/>
                  <a:pt x="1184" y="264"/>
                  <a:pt x="1190" y="267"/>
                </a:cubicBezTo>
                <a:cubicBezTo>
                  <a:pt x="1196" y="270"/>
                  <a:pt x="1204" y="277"/>
                  <a:pt x="1212" y="279"/>
                </a:cubicBezTo>
                <a:cubicBezTo>
                  <a:pt x="1220" y="281"/>
                  <a:pt x="1229" y="280"/>
                  <a:pt x="1238" y="277"/>
                </a:cubicBezTo>
                <a:cubicBezTo>
                  <a:pt x="1247" y="274"/>
                  <a:pt x="1258" y="264"/>
                  <a:pt x="1265" y="259"/>
                </a:cubicBezTo>
                <a:cubicBezTo>
                  <a:pt x="1272" y="254"/>
                  <a:pt x="1278" y="253"/>
                  <a:pt x="1283" y="249"/>
                </a:cubicBezTo>
                <a:cubicBezTo>
                  <a:pt x="1288" y="245"/>
                  <a:pt x="1291" y="243"/>
                  <a:pt x="1296" y="238"/>
                </a:cubicBezTo>
                <a:cubicBezTo>
                  <a:pt x="1301" y="233"/>
                  <a:pt x="1309" y="226"/>
                  <a:pt x="1313" y="220"/>
                </a:cubicBezTo>
                <a:cubicBezTo>
                  <a:pt x="1317" y="214"/>
                  <a:pt x="1319" y="209"/>
                  <a:pt x="1323" y="204"/>
                </a:cubicBezTo>
                <a:cubicBezTo>
                  <a:pt x="1327" y="199"/>
                  <a:pt x="1331" y="193"/>
                  <a:pt x="1335" y="189"/>
                </a:cubicBezTo>
                <a:cubicBezTo>
                  <a:pt x="1339" y="185"/>
                  <a:pt x="1345" y="183"/>
                  <a:pt x="1349" y="180"/>
                </a:cubicBezTo>
                <a:cubicBezTo>
                  <a:pt x="1353" y="177"/>
                  <a:pt x="1355" y="174"/>
                  <a:pt x="1359" y="174"/>
                </a:cubicBezTo>
                <a:cubicBezTo>
                  <a:pt x="1363" y="174"/>
                  <a:pt x="1371" y="177"/>
                  <a:pt x="1376" y="178"/>
                </a:cubicBezTo>
                <a:cubicBezTo>
                  <a:pt x="1381" y="179"/>
                  <a:pt x="1386" y="181"/>
                  <a:pt x="1392" y="181"/>
                </a:cubicBezTo>
                <a:cubicBezTo>
                  <a:pt x="1398" y="181"/>
                  <a:pt x="1407" y="182"/>
                  <a:pt x="1413" y="180"/>
                </a:cubicBezTo>
                <a:cubicBezTo>
                  <a:pt x="1419" y="178"/>
                  <a:pt x="1423" y="172"/>
                  <a:pt x="1427" y="168"/>
                </a:cubicBezTo>
                <a:cubicBezTo>
                  <a:pt x="1431" y="164"/>
                  <a:pt x="1434" y="158"/>
                  <a:pt x="1439" y="154"/>
                </a:cubicBezTo>
                <a:cubicBezTo>
                  <a:pt x="1444" y="150"/>
                  <a:pt x="1450" y="147"/>
                  <a:pt x="1455" y="144"/>
                </a:cubicBezTo>
                <a:cubicBezTo>
                  <a:pt x="1460" y="141"/>
                  <a:pt x="1464" y="138"/>
                  <a:pt x="1470" y="135"/>
                </a:cubicBezTo>
                <a:cubicBezTo>
                  <a:pt x="1476" y="132"/>
                  <a:pt x="1484" y="132"/>
                  <a:pt x="1490" y="126"/>
                </a:cubicBezTo>
                <a:cubicBezTo>
                  <a:pt x="1496" y="120"/>
                  <a:pt x="1503" y="108"/>
                  <a:pt x="1508" y="100"/>
                </a:cubicBezTo>
                <a:cubicBezTo>
                  <a:pt x="1513" y="92"/>
                  <a:pt x="1516" y="84"/>
                  <a:pt x="1520" y="76"/>
                </a:cubicBezTo>
                <a:cubicBezTo>
                  <a:pt x="1524" y="68"/>
                  <a:pt x="1528" y="62"/>
                  <a:pt x="1532" y="54"/>
                </a:cubicBezTo>
                <a:cubicBezTo>
                  <a:pt x="1536" y="46"/>
                  <a:pt x="1542" y="34"/>
                  <a:pt x="1545" y="27"/>
                </a:cubicBezTo>
                <a:cubicBezTo>
                  <a:pt x="1548" y="20"/>
                  <a:pt x="1549" y="17"/>
                  <a:pt x="1551" y="13"/>
                </a:cubicBezTo>
                <a:cubicBezTo>
                  <a:pt x="1553" y="9"/>
                  <a:pt x="1558" y="3"/>
                  <a:pt x="1560" y="0"/>
                </a:cubicBezTo>
              </a:path>
            </a:pathLst>
          </a:custGeom>
          <a:noFill/>
          <a:ln w="57150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07" name="Line 84"/>
          <p:cNvSpPr>
            <a:spLocks noChangeShapeType="1"/>
          </p:cNvSpPr>
          <p:nvPr/>
        </p:nvSpPr>
        <p:spPr bwMode="auto">
          <a:xfrm flipV="1">
            <a:off x="3759200" y="3644900"/>
            <a:ext cx="0" cy="2082800"/>
          </a:xfrm>
          <a:prstGeom prst="line">
            <a:avLst/>
          </a:prstGeom>
          <a:noFill/>
          <a:ln w="38100">
            <a:solidFill>
              <a:srgbClr val="FFFF6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08" name="Line 85"/>
          <p:cNvSpPr>
            <a:spLocks noChangeShapeType="1"/>
          </p:cNvSpPr>
          <p:nvPr/>
        </p:nvSpPr>
        <p:spPr bwMode="auto">
          <a:xfrm>
            <a:off x="4953000" y="3848100"/>
            <a:ext cx="2413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09" name="Line 86"/>
          <p:cNvSpPr>
            <a:spLocks noChangeShapeType="1"/>
          </p:cNvSpPr>
          <p:nvPr/>
        </p:nvSpPr>
        <p:spPr bwMode="auto">
          <a:xfrm>
            <a:off x="1119188" y="1196975"/>
            <a:ext cx="1587" cy="45434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0" name="AutoShape 87"/>
          <p:cNvSpPr>
            <a:spLocks noChangeArrowheads="1"/>
          </p:cNvSpPr>
          <p:nvPr/>
        </p:nvSpPr>
        <p:spPr bwMode="auto">
          <a:xfrm>
            <a:off x="431800" y="4711700"/>
            <a:ext cx="431800" cy="3429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2311" name="Line 88"/>
          <p:cNvSpPr>
            <a:spLocks noChangeShapeType="1"/>
          </p:cNvSpPr>
          <p:nvPr/>
        </p:nvSpPr>
        <p:spPr bwMode="auto">
          <a:xfrm>
            <a:off x="850900" y="5054600"/>
            <a:ext cx="2413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2" name="Line 91"/>
          <p:cNvSpPr>
            <a:spLocks noChangeShapeType="1"/>
          </p:cNvSpPr>
          <p:nvPr/>
        </p:nvSpPr>
        <p:spPr bwMode="auto">
          <a:xfrm>
            <a:off x="6007100" y="3657600"/>
            <a:ext cx="1930400" cy="1193800"/>
          </a:xfrm>
          <a:prstGeom prst="line">
            <a:avLst/>
          </a:prstGeom>
          <a:noFill/>
          <a:ln w="57150">
            <a:solidFill>
              <a:srgbClr val="FF99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3" name="Line 92"/>
          <p:cNvSpPr>
            <a:spLocks noChangeShapeType="1"/>
          </p:cNvSpPr>
          <p:nvPr/>
        </p:nvSpPr>
        <p:spPr bwMode="auto">
          <a:xfrm flipV="1">
            <a:off x="3708400" y="1882775"/>
            <a:ext cx="2320925" cy="177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4" name="Line 93"/>
          <p:cNvSpPr>
            <a:spLocks noChangeShapeType="1"/>
          </p:cNvSpPr>
          <p:nvPr/>
        </p:nvSpPr>
        <p:spPr bwMode="auto">
          <a:xfrm flipV="1">
            <a:off x="3736975" y="2130425"/>
            <a:ext cx="2301875" cy="1520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5" name="Line 94"/>
          <p:cNvSpPr>
            <a:spLocks noChangeShapeType="1"/>
          </p:cNvSpPr>
          <p:nvPr/>
        </p:nvSpPr>
        <p:spPr bwMode="auto">
          <a:xfrm flipV="1">
            <a:off x="3736975" y="2374900"/>
            <a:ext cx="2289175" cy="127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6" name="Line 95"/>
          <p:cNvSpPr>
            <a:spLocks noChangeShapeType="1"/>
          </p:cNvSpPr>
          <p:nvPr/>
        </p:nvSpPr>
        <p:spPr bwMode="auto">
          <a:xfrm flipV="1">
            <a:off x="3765550" y="2619375"/>
            <a:ext cx="2257425" cy="1022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7" name="Line 96"/>
          <p:cNvSpPr>
            <a:spLocks noChangeShapeType="1"/>
          </p:cNvSpPr>
          <p:nvPr/>
        </p:nvSpPr>
        <p:spPr bwMode="auto">
          <a:xfrm flipV="1">
            <a:off x="3736975" y="2886075"/>
            <a:ext cx="2282825" cy="765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8" name="Line 97"/>
          <p:cNvSpPr>
            <a:spLocks noChangeShapeType="1"/>
          </p:cNvSpPr>
          <p:nvPr/>
        </p:nvSpPr>
        <p:spPr bwMode="auto">
          <a:xfrm flipV="1">
            <a:off x="3736975" y="3130550"/>
            <a:ext cx="2298700" cy="520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9" name="Line 98"/>
          <p:cNvSpPr>
            <a:spLocks noChangeShapeType="1"/>
          </p:cNvSpPr>
          <p:nvPr/>
        </p:nvSpPr>
        <p:spPr bwMode="auto">
          <a:xfrm flipV="1">
            <a:off x="3749675" y="3384550"/>
            <a:ext cx="2273300" cy="25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20" name="Text Box 99"/>
          <p:cNvSpPr txBox="1">
            <a:spLocks noChangeArrowheads="1"/>
          </p:cNvSpPr>
          <p:nvPr/>
        </p:nvSpPr>
        <p:spPr bwMode="auto">
          <a:xfrm>
            <a:off x="6413500" y="1460500"/>
            <a:ext cx="10080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latin typeface="Arial" charset="0"/>
              </a:rPr>
              <a:t>16 GtC/y</a:t>
            </a:r>
          </a:p>
        </p:txBody>
      </p:sp>
      <p:sp>
        <p:nvSpPr>
          <p:cNvPr id="52321" name="Line 100"/>
          <p:cNvSpPr>
            <a:spLocks noChangeShapeType="1"/>
          </p:cNvSpPr>
          <p:nvPr/>
        </p:nvSpPr>
        <p:spPr bwMode="auto">
          <a:xfrm flipH="1">
            <a:off x="6057900" y="1625600"/>
            <a:ext cx="333375" cy="12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1029" name="Text Box 101"/>
          <p:cNvSpPr txBox="1">
            <a:spLocks noChangeArrowheads="1"/>
          </p:cNvSpPr>
          <p:nvPr/>
        </p:nvSpPr>
        <p:spPr bwMode="auto">
          <a:xfrm>
            <a:off x="6416675" y="2306638"/>
            <a:ext cx="16970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latin typeface="Arial" charset="0"/>
              </a:rPr>
              <a:t>Eight </a:t>
            </a:r>
            <a:r>
              <a:rPr lang="ja-JP" altLang="en-US" sz="1600" b="1">
                <a:latin typeface="Arial" charset="0"/>
              </a:rPr>
              <a:t>“</a:t>
            </a:r>
            <a:r>
              <a:rPr lang="en-US" altLang="ja-JP" sz="1600" b="1">
                <a:latin typeface="Arial" charset="0"/>
              </a:rPr>
              <a:t>wedges</a:t>
            </a:r>
            <a:r>
              <a:rPr lang="ja-JP" altLang="en-US" sz="1600" b="1">
                <a:latin typeface="Arial" charset="0"/>
              </a:rPr>
              <a:t>”</a:t>
            </a:r>
            <a:endParaRPr lang="en-US" sz="1600" b="1">
              <a:latin typeface="Arial" charset="0"/>
            </a:endParaRPr>
          </a:p>
        </p:txBody>
      </p:sp>
      <p:sp>
        <p:nvSpPr>
          <p:cNvPr id="381030" name="Line 102"/>
          <p:cNvSpPr>
            <a:spLocks noChangeShapeType="1"/>
          </p:cNvSpPr>
          <p:nvPr/>
        </p:nvSpPr>
        <p:spPr bwMode="auto">
          <a:xfrm flipH="1" flipV="1">
            <a:off x="6102350" y="2489200"/>
            <a:ext cx="317500" cy="6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1031" name="Text Box 103"/>
          <p:cNvSpPr txBox="1">
            <a:spLocks noChangeArrowheads="1"/>
          </p:cNvSpPr>
          <p:nvPr/>
        </p:nvSpPr>
        <p:spPr bwMode="auto">
          <a:xfrm>
            <a:off x="6578600" y="3130550"/>
            <a:ext cx="312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>
                <a:latin typeface="Arial" charset="0"/>
              </a:rPr>
              <a:t>Goal: In 50 years, same</a:t>
            </a:r>
          </a:p>
          <a:p>
            <a:pPr eaLnBrk="1" hangingPunct="1"/>
            <a:r>
              <a:rPr lang="en-US" sz="1200" b="1">
                <a:latin typeface="Arial" charset="0"/>
              </a:rPr>
              <a:t>global emissions as today</a:t>
            </a:r>
          </a:p>
        </p:txBody>
      </p:sp>
      <p:sp>
        <p:nvSpPr>
          <p:cNvPr id="52325" name="Oval 104"/>
          <p:cNvSpPr>
            <a:spLocks noChangeAspect="1" noChangeArrowheads="1"/>
          </p:cNvSpPr>
          <p:nvPr/>
        </p:nvSpPr>
        <p:spPr bwMode="auto">
          <a:xfrm>
            <a:off x="5840413" y="3495675"/>
            <a:ext cx="357187" cy="35401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2326" name="Line 105"/>
          <p:cNvSpPr>
            <a:spLocks noChangeShapeType="1"/>
          </p:cNvSpPr>
          <p:nvPr/>
        </p:nvSpPr>
        <p:spPr bwMode="auto">
          <a:xfrm flipH="1">
            <a:off x="6261100" y="3556000"/>
            <a:ext cx="241300" cy="5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27" name="Line 106"/>
          <p:cNvSpPr>
            <a:spLocks noChangeShapeType="1"/>
          </p:cNvSpPr>
          <p:nvPr/>
        </p:nvSpPr>
        <p:spPr bwMode="auto">
          <a:xfrm flipV="1">
            <a:off x="3606800" y="3632200"/>
            <a:ext cx="165100" cy="76200"/>
          </a:xfrm>
          <a:prstGeom prst="line">
            <a:avLst/>
          </a:prstGeom>
          <a:noFill/>
          <a:ln w="57150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7658" name="Rectangle 106"/>
          <p:cNvSpPr>
            <a:spLocks noChangeArrowheads="1"/>
          </p:cNvSpPr>
          <p:nvPr/>
        </p:nvSpPr>
        <p:spPr bwMode="auto">
          <a:xfrm>
            <a:off x="139700" y="-15875"/>
            <a:ext cx="8839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ja-JP" altLang="en-US" sz="6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“</a:t>
            </a:r>
            <a:r>
              <a:rPr lang="en-US" sz="6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Stabilization Wedges</a:t>
            </a:r>
            <a:r>
              <a:rPr lang="ja-JP" altLang="en-US" sz="6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”</a:t>
            </a:r>
            <a:endParaRPr lang="en-US" sz="6000" b="1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52329" name="Rectangle 105"/>
          <p:cNvSpPr>
            <a:spLocks noChangeArrowheads="1"/>
          </p:cNvSpPr>
          <p:nvPr/>
        </p:nvSpPr>
        <p:spPr bwMode="auto">
          <a:xfrm>
            <a:off x="2733675" y="6488113"/>
            <a:ext cx="33639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http://www.princeton.edu/wedges/</a:t>
            </a:r>
          </a:p>
        </p:txBody>
      </p:sp>
      <p:pic>
        <p:nvPicPr>
          <p:cNvPr id="52330" name="Picture 9" descr="cmi-logo-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1029" grpId="0"/>
      <p:bldP spid="381030" grpId="0" animBg="1"/>
      <p:bldP spid="38103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762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6000" dirty="0">
                <a:ea typeface="ＭＳ Ｐゴシック" charset="0"/>
              </a:rPr>
              <a:t>What is a </a:t>
            </a:r>
            <a:r>
              <a:rPr lang="ja-JP" altLang="en-US" sz="6000" dirty="0">
                <a:ea typeface="ＭＳ Ｐゴシック" charset="0"/>
              </a:rPr>
              <a:t>“</a:t>
            </a:r>
            <a:r>
              <a:rPr lang="en-US" sz="6000" dirty="0">
                <a:ea typeface="ＭＳ Ｐゴシック" charset="0"/>
              </a:rPr>
              <a:t>Wedge</a:t>
            </a:r>
            <a:r>
              <a:rPr lang="ja-JP" altLang="en-US" sz="6000" dirty="0">
                <a:ea typeface="ＭＳ Ｐゴシック" charset="0"/>
              </a:rPr>
              <a:t>”</a:t>
            </a:r>
            <a:r>
              <a:rPr lang="en-US" sz="6000" dirty="0">
                <a:ea typeface="ＭＳ Ｐゴシック" charset="0"/>
              </a:rPr>
              <a:t>?</a:t>
            </a:r>
            <a:endParaRPr lang="en-US" sz="6000" dirty="0">
              <a:solidFill>
                <a:schemeClr val="tx1"/>
              </a:solidFill>
              <a:ea typeface="ＭＳ Ｐゴシック" charset="0"/>
            </a:endParaRPr>
          </a:p>
        </p:txBody>
      </p:sp>
      <p:sp>
        <p:nvSpPr>
          <p:cNvPr id="54274" name="Text Box 3"/>
          <p:cNvSpPr txBox="1">
            <a:spLocks noChangeArrowheads="1"/>
          </p:cNvSpPr>
          <p:nvPr/>
        </p:nvSpPr>
        <p:spPr bwMode="auto">
          <a:xfrm>
            <a:off x="381000" y="1052513"/>
            <a:ext cx="81534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</a:rPr>
              <a:t>A </a:t>
            </a:r>
            <a:r>
              <a:rPr lang="ja-JP" altLang="en-US">
                <a:latin typeface="Arial" charset="0"/>
              </a:rPr>
              <a:t>“</a:t>
            </a:r>
            <a:r>
              <a:rPr lang="en-US" altLang="ja-JP">
                <a:latin typeface="Arial" charset="0"/>
              </a:rPr>
              <a:t>wedge</a:t>
            </a:r>
            <a:r>
              <a:rPr lang="ja-JP" altLang="en-US">
                <a:latin typeface="Arial" charset="0"/>
              </a:rPr>
              <a:t>”</a:t>
            </a:r>
            <a:r>
              <a:rPr lang="en-US" altLang="ja-JP">
                <a:latin typeface="Arial" charset="0"/>
              </a:rPr>
              <a:t> is a strategy to reduce carbon emissions that </a:t>
            </a:r>
            <a:r>
              <a:rPr lang="en-US" altLang="ja-JP">
                <a:solidFill>
                  <a:srgbClr val="FF0000"/>
                </a:solidFill>
                <a:latin typeface="Arial" charset="0"/>
              </a:rPr>
              <a:t>grows</a:t>
            </a:r>
            <a:r>
              <a:rPr lang="en-US" altLang="ja-JP">
                <a:latin typeface="Arial" charset="0"/>
              </a:rPr>
              <a:t> in 50 years from zero to 1.0 GtC/yr. The strategy has </a:t>
            </a:r>
            <a:r>
              <a:rPr lang="en-US" altLang="ja-JP">
                <a:solidFill>
                  <a:srgbClr val="FF0000"/>
                </a:solidFill>
                <a:latin typeface="Arial" charset="0"/>
              </a:rPr>
              <a:t>already been commercialized at scale</a:t>
            </a:r>
            <a:r>
              <a:rPr lang="en-US" altLang="ja-JP">
                <a:latin typeface="Arial" charset="0"/>
              </a:rPr>
              <a:t> somewhere.</a:t>
            </a:r>
            <a:endParaRPr lang="en-US">
              <a:latin typeface="Arial" charset="0"/>
            </a:endParaRPr>
          </a:p>
        </p:txBody>
      </p:sp>
      <p:sp>
        <p:nvSpPr>
          <p:cNvPr id="54275" name="Text Box 4"/>
          <p:cNvSpPr txBox="1">
            <a:spLocks noChangeArrowheads="1"/>
          </p:cNvSpPr>
          <p:nvPr/>
        </p:nvSpPr>
        <p:spPr bwMode="auto">
          <a:xfrm>
            <a:off x="7289800" y="26749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latin typeface="Arial" charset="0"/>
            </a:endParaRPr>
          </a:p>
        </p:txBody>
      </p:sp>
      <p:sp>
        <p:nvSpPr>
          <p:cNvPr id="54276" name="AutoShape 5"/>
          <p:cNvSpPr>
            <a:spLocks noChangeArrowheads="1"/>
          </p:cNvSpPr>
          <p:nvPr/>
        </p:nvSpPr>
        <p:spPr bwMode="auto">
          <a:xfrm flipH="1">
            <a:off x="838200" y="2517775"/>
            <a:ext cx="5768975" cy="1885950"/>
          </a:xfrm>
          <a:prstGeom prst="rtTriangle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>
                <a:latin typeface="Arial" charset="0"/>
              </a:rPr>
              <a:t>      </a:t>
            </a:r>
          </a:p>
        </p:txBody>
      </p:sp>
      <p:sp>
        <p:nvSpPr>
          <p:cNvPr id="54277" name="Text Box 6"/>
          <p:cNvSpPr txBox="1">
            <a:spLocks noChangeArrowheads="1"/>
          </p:cNvSpPr>
          <p:nvPr/>
        </p:nvSpPr>
        <p:spPr bwMode="auto">
          <a:xfrm>
            <a:off x="7304088" y="3171825"/>
            <a:ext cx="1035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1 GtC/yr</a:t>
            </a:r>
          </a:p>
        </p:txBody>
      </p:sp>
      <p:sp>
        <p:nvSpPr>
          <p:cNvPr id="54278" name="Line 7"/>
          <p:cNvSpPr>
            <a:spLocks noChangeShapeType="1"/>
          </p:cNvSpPr>
          <p:nvPr/>
        </p:nvSpPr>
        <p:spPr bwMode="auto">
          <a:xfrm flipH="1">
            <a:off x="6707188" y="3473450"/>
            <a:ext cx="614362" cy="820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79" name="Line 8"/>
          <p:cNvSpPr>
            <a:spLocks noChangeShapeType="1"/>
          </p:cNvSpPr>
          <p:nvPr/>
        </p:nvSpPr>
        <p:spPr bwMode="auto">
          <a:xfrm>
            <a:off x="6707188" y="2600325"/>
            <a:ext cx="604837" cy="860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0" name="Text Box 9"/>
          <p:cNvSpPr txBox="1">
            <a:spLocks noChangeArrowheads="1"/>
          </p:cNvSpPr>
          <p:nvPr/>
        </p:nvSpPr>
        <p:spPr bwMode="auto">
          <a:xfrm>
            <a:off x="3279775" y="4510088"/>
            <a:ext cx="11033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50 years</a:t>
            </a:r>
          </a:p>
        </p:txBody>
      </p:sp>
      <p:sp>
        <p:nvSpPr>
          <p:cNvPr id="54281" name="Line 10"/>
          <p:cNvSpPr>
            <a:spLocks noChangeShapeType="1"/>
          </p:cNvSpPr>
          <p:nvPr/>
        </p:nvSpPr>
        <p:spPr bwMode="auto">
          <a:xfrm>
            <a:off x="4556125" y="4772025"/>
            <a:ext cx="2022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2" name="Line 11"/>
          <p:cNvSpPr>
            <a:spLocks noChangeShapeType="1"/>
          </p:cNvSpPr>
          <p:nvPr/>
        </p:nvSpPr>
        <p:spPr bwMode="auto">
          <a:xfrm flipH="1">
            <a:off x="847725" y="4745038"/>
            <a:ext cx="21510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3" name="Text Box 12"/>
          <p:cNvSpPr txBox="1">
            <a:spLocks noChangeArrowheads="1"/>
          </p:cNvSpPr>
          <p:nvPr/>
        </p:nvSpPr>
        <p:spPr bwMode="auto">
          <a:xfrm>
            <a:off x="3205163" y="3705225"/>
            <a:ext cx="3251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  <a:latin typeface="Arial" charset="0"/>
              </a:rPr>
              <a:t>Total = 25 Gigatons carbon</a:t>
            </a:r>
          </a:p>
        </p:txBody>
      </p:sp>
      <p:grpSp>
        <p:nvGrpSpPr>
          <p:cNvPr id="54284" name="Group 13"/>
          <p:cNvGrpSpPr>
            <a:grpSpLocks/>
          </p:cNvGrpSpPr>
          <p:nvPr/>
        </p:nvGrpSpPr>
        <p:grpSpPr bwMode="auto">
          <a:xfrm>
            <a:off x="152400" y="5062538"/>
            <a:ext cx="7975600" cy="1643062"/>
            <a:chOff x="96" y="3189"/>
            <a:chExt cx="5024" cy="1035"/>
          </a:xfrm>
        </p:grpSpPr>
        <p:sp>
          <p:nvSpPr>
            <p:cNvPr id="54286" name="Text Box 14"/>
            <p:cNvSpPr txBox="1">
              <a:spLocks noChangeArrowheads="1"/>
            </p:cNvSpPr>
            <p:nvPr/>
          </p:nvSpPr>
          <p:spPr bwMode="auto">
            <a:xfrm>
              <a:off x="96" y="3196"/>
              <a:ext cx="449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lvl="1" eaLnBrk="1" hangingPunct="1"/>
              <a:r>
                <a:rPr lang="en-US" sz="1800">
                  <a:latin typeface="Arial" charset="0"/>
                </a:rPr>
                <a:t>Cumulatively, a wedge redirects the flow of 25 GtC in its first 50 years. This is 2.5 trillion dollars at $100/tC. </a:t>
              </a:r>
            </a:p>
          </p:txBody>
        </p:sp>
        <p:sp>
          <p:nvSpPr>
            <p:cNvPr id="54287" name="Rectangle 15"/>
            <p:cNvSpPr>
              <a:spLocks noChangeArrowheads="1"/>
            </p:cNvSpPr>
            <p:nvPr/>
          </p:nvSpPr>
          <p:spPr bwMode="auto">
            <a:xfrm>
              <a:off x="300" y="3189"/>
              <a:ext cx="4820" cy="450"/>
            </a:xfrm>
            <a:prstGeom prst="rect">
              <a:avLst/>
            </a:prstGeom>
            <a:noFill/>
            <a:ln w="952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88" name="Text Box 16"/>
            <p:cNvSpPr txBox="1">
              <a:spLocks noChangeArrowheads="1"/>
            </p:cNvSpPr>
            <p:nvPr/>
          </p:nvSpPr>
          <p:spPr bwMode="auto">
            <a:xfrm>
              <a:off x="394" y="3897"/>
              <a:ext cx="469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FF0000"/>
                  </a:solidFill>
                  <a:latin typeface="Arial" charset="0"/>
                </a:rPr>
                <a:t>A </a:t>
              </a:r>
              <a:r>
                <a:rPr lang="ja-JP" altLang="en-US" sz="1800">
                  <a:solidFill>
                    <a:srgbClr val="FF0000"/>
                  </a:solidFill>
                  <a:latin typeface="Arial" charset="0"/>
                </a:rPr>
                <a:t>“</a:t>
              </a:r>
              <a:r>
                <a:rPr lang="en-US" altLang="ja-JP" sz="1800">
                  <a:solidFill>
                    <a:srgbClr val="FF0000"/>
                  </a:solidFill>
                  <a:latin typeface="Arial" charset="0"/>
                </a:rPr>
                <a:t>solution</a:t>
              </a:r>
              <a:r>
                <a:rPr lang="ja-JP" altLang="en-US" sz="1800">
                  <a:solidFill>
                    <a:srgbClr val="FF0000"/>
                  </a:solidFill>
                  <a:latin typeface="Arial" charset="0"/>
                </a:rPr>
                <a:t>”</a:t>
              </a:r>
              <a:r>
                <a:rPr lang="en-US" altLang="ja-JP" sz="1800">
                  <a:solidFill>
                    <a:srgbClr val="FF0000"/>
                  </a:solidFill>
                  <a:latin typeface="Arial" charset="0"/>
                </a:rPr>
                <a:t> to the CO</a:t>
              </a:r>
              <a:r>
                <a:rPr lang="en-US" altLang="ja-JP" sz="1800" baseline="-25000">
                  <a:solidFill>
                    <a:srgbClr val="FF0000"/>
                  </a:solidFill>
                  <a:latin typeface="Arial" charset="0"/>
                </a:rPr>
                <a:t>2</a:t>
              </a:r>
              <a:r>
                <a:rPr lang="en-US" altLang="ja-JP" sz="1800">
                  <a:solidFill>
                    <a:srgbClr val="FF0000"/>
                  </a:solidFill>
                  <a:latin typeface="Arial" charset="0"/>
                </a:rPr>
                <a:t> problem should provide at least one wedge.</a:t>
              </a:r>
              <a:endParaRPr lang="en-US" sz="180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54289" name="Rectangle 17"/>
            <p:cNvSpPr>
              <a:spLocks noChangeArrowheads="1"/>
            </p:cNvSpPr>
            <p:nvPr/>
          </p:nvSpPr>
          <p:spPr bwMode="auto">
            <a:xfrm>
              <a:off x="293" y="3840"/>
              <a:ext cx="4827" cy="384"/>
            </a:xfrm>
            <a:prstGeom prst="rect">
              <a:avLst/>
            </a:prstGeom>
            <a:noFill/>
            <a:ln w="952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54285" name="Picture 18" descr="cmi-logo-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1 Marcador de fecha"/>
          <p:cNvSpPr txBox="1">
            <a:spLocks noGrp="1"/>
          </p:cNvSpPr>
          <p:nvPr/>
        </p:nvSpPr>
        <p:spPr bwMode="auto">
          <a:xfrm>
            <a:off x="0" y="6381750"/>
            <a:ext cx="22860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z="1000" b="1" smtClean="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endParaRPr lang="en-US" sz="1000" b="1" smtClean="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</p:txBody>
      </p:sp>
      <p:sp>
        <p:nvSpPr>
          <p:cNvPr id="56322" name="Rectangle 2"/>
          <p:cNvSpPr>
            <a:spLocks noChangeAspect="1" noChangeArrowheads="1"/>
          </p:cNvSpPr>
          <p:nvPr/>
        </p:nvSpPr>
        <p:spPr bwMode="auto">
          <a:xfrm>
            <a:off x="3463925" y="1231900"/>
            <a:ext cx="2052638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Arial" charset="0"/>
              </a:rPr>
              <a:t>Energy Efficiency &amp;</a:t>
            </a:r>
            <a:r>
              <a:rPr lang="en-US" sz="2000">
                <a:latin typeface="Arial" charset="0"/>
              </a:rPr>
              <a:t> </a:t>
            </a:r>
          </a:p>
          <a:p>
            <a:r>
              <a:rPr lang="en-US" sz="1800">
                <a:latin typeface="Arial" charset="0"/>
              </a:rPr>
              <a:t>Conservation (4)</a:t>
            </a:r>
          </a:p>
          <a:p>
            <a:endParaRPr lang="en-US" sz="2000">
              <a:latin typeface="Arial" charset="0"/>
            </a:endParaRPr>
          </a:p>
        </p:txBody>
      </p:sp>
      <p:sp>
        <p:nvSpPr>
          <p:cNvPr id="56323" name="Rectangle 3"/>
          <p:cNvSpPr>
            <a:spLocks noChangeAspect="1" noChangeArrowheads="1"/>
          </p:cNvSpPr>
          <p:nvPr/>
        </p:nvSpPr>
        <p:spPr bwMode="auto">
          <a:xfrm>
            <a:off x="939800" y="4370388"/>
            <a:ext cx="13890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sz="1800">
                <a:latin typeface="Arial" charset="0"/>
              </a:rPr>
              <a:t>CO</a:t>
            </a:r>
            <a:r>
              <a:rPr lang="en-US" sz="1800" baseline="-25000">
                <a:latin typeface="Arial" charset="0"/>
              </a:rPr>
              <a:t>2  </a:t>
            </a:r>
            <a:r>
              <a:rPr lang="en-US" sz="1800">
                <a:latin typeface="Arial" charset="0"/>
              </a:rPr>
              <a:t>Capture </a:t>
            </a:r>
          </a:p>
          <a:p>
            <a:r>
              <a:rPr lang="en-US" sz="1800">
                <a:latin typeface="Arial" charset="0"/>
              </a:rPr>
              <a:t>&amp; Storage (3)</a:t>
            </a:r>
          </a:p>
        </p:txBody>
      </p:sp>
      <p:sp>
        <p:nvSpPr>
          <p:cNvPr id="56324" name="Rectangle 4"/>
          <p:cNvSpPr>
            <a:spLocks noChangeAspect="1" noChangeArrowheads="1"/>
          </p:cNvSpPr>
          <p:nvPr/>
        </p:nvSpPr>
        <p:spPr bwMode="auto">
          <a:xfrm>
            <a:off x="1858963" y="2835275"/>
            <a:ext cx="254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 b="1">
                <a:solidFill>
                  <a:srgbClr val="000000"/>
                </a:solidFill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56325" name="Freeform 5"/>
          <p:cNvSpPr>
            <a:spLocks noChangeAspect="1"/>
          </p:cNvSpPr>
          <p:nvPr/>
        </p:nvSpPr>
        <p:spPr bwMode="auto">
          <a:xfrm>
            <a:off x="3673475" y="1952625"/>
            <a:ext cx="1679575" cy="379413"/>
          </a:xfrm>
          <a:custGeom>
            <a:avLst/>
            <a:gdLst>
              <a:gd name="T0" fmla="*/ 0 w 777"/>
              <a:gd name="T1" fmla="*/ 2147483647 h 99"/>
              <a:gd name="T2" fmla="*/ 2147483647 w 777"/>
              <a:gd name="T3" fmla="*/ 0 h 99"/>
              <a:gd name="T4" fmla="*/ 2147483647 w 777"/>
              <a:gd name="T5" fmla="*/ 2147483647 h 99"/>
              <a:gd name="T6" fmla="*/ 0 w 777"/>
              <a:gd name="T7" fmla="*/ 2147483647 h 99"/>
              <a:gd name="T8" fmla="*/ 0 60000 65536"/>
              <a:gd name="T9" fmla="*/ 0 60000 65536"/>
              <a:gd name="T10" fmla="*/ 0 60000 65536"/>
              <a:gd name="T11" fmla="*/ 0 60000 65536"/>
              <a:gd name="T12" fmla="*/ 0 w 777"/>
              <a:gd name="T13" fmla="*/ 0 h 99"/>
              <a:gd name="T14" fmla="*/ 777 w 777"/>
              <a:gd name="T15" fmla="*/ 99 h 9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77" h="99">
                <a:moveTo>
                  <a:pt x="0" y="99"/>
                </a:moveTo>
                <a:lnTo>
                  <a:pt x="777" y="0"/>
                </a:lnTo>
                <a:lnTo>
                  <a:pt x="777" y="99"/>
                </a:lnTo>
                <a:lnTo>
                  <a:pt x="0" y="99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26" name="Freeform 10"/>
          <p:cNvSpPr>
            <a:spLocks noChangeAspect="1"/>
          </p:cNvSpPr>
          <p:nvPr/>
        </p:nvSpPr>
        <p:spPr bwMode="auto">
          <a:xfrm>
            <a:off x="2944813" y="3319463"/>
            <a:ext cx="79375" cy="69850"/>
          </a:xfrm>
          <a:custGeom>
            <a:avLst/>
            <a:gdLst>
              <a:gd name="T0" fmla="*/ 2147483647 w 63"/>
              <a:gd name="T1" fmla="*/ 2147483647 h 54"/>
              <a:gd name="T2" fmla="*/ 2147483647 w 63"/>
              <a:gd name="T3" fmla="*/ 0 h 54"/>
              <a:gd name="T4" fmla="*/ 0 w 63"/>
              <a:gd name="T5" fmla="*/ 2147483647 h 54"/>
              <a:gd name="T6" fmla="*/ 2147483647 w 63"/>
              <a:gd name="T7" fmla="*/ 2147483647 h 54"/>
              <a:gd name="T8" fmla="*/ 2147483647 w 63"/>
              <a:gd name="T9" fmla="*/ 2147483647 h 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3"/>
              <a:gd name="T16" fmla="*/ 0 h 54"/>
              <a:gd name="T17" fmla="*/ 63 w 63"/>
              <a:gd name="T18" fmla="*/ 54 h 5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3" h="54">
                <a:moveTo>
                  <a:pt x="63" y="47"/>
                </a:moveTo>
                <a:lnTo>
                  <a:pt x="20" y="0"/>
                </a:lnTo>
                <a:lnTo>
                  <a:pt x="0" y="54"/>
                </a:lnTo>
                <a:lnTo>
                  <a:pt x="63" y="47"/>
                </a:lnTo>
                <a:close/>
              </a:path>
            </a:pathLst>
          </a:cu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27" name="Freeform 11"/>
          <p:cNvSpPr>
            <a:spLocks noChangeAspect="1"/>
          </p:cNvSpPr>
          <p:nvPr/>
        </p:nvSpPr>
        <p:spPr bwMode="auto">
          <a:xfrm>
            <a:off x="4562475" y="4840288"/>
            <a:ext cx="26988" cy="146050"/>
          </a:xfrm>
          <a:custGeom>
            <a:avLst/>
            <a:gdLst>
              <a:gd name="T0" fmla="*/ 2147483647 w 21"/>
              <a:gd name="T1" fmla="*/ 0 h 115"/>
              <a:gd name="T2" fmla="*/ 0 w 21"/>
              <a:gd name="T3" fmla="*/ 2147483647 h 115"/>
              <a:gd name="T4" fmla="*/ 0 w 21"/>
              <a:gd name="T5" fmla="*/ 2147483647 h 115"/>
              <a:gd name="T6" fmla="*/ 0 w 21"/>
              <a:gd name="T7" fmla="*/ 2147483647 h 115"/>
              <a:gd name="T8" fmla="*/ 0 w 21"/>
              <a:gd name="T9" fmla="*/ 2147483647 h 115"/>
              <a:gd name="T10" fmla="*/ 0 w 21"/>
              <a:gd name="T11" fmla="*/ 2147483647 h 115"/>
              <a:gd name="T12" fmla="*/ 0 w 21"/>
              <a:gd name="T13" fmla="*/ 2147483647 h 115"/>
              <a:gd name="T14" fmla="*/ 0 w 21"/>
              <a:gd name="T15" fmla="*/ 2147483647 h 115"/>
              <a:gd name="T16" fmla="*/ 0 w 21"/>
              <a:gd name="T17" fmla="*/ 2147483647 h 115"/>
              <a:gd name="T18" fmla="*/ 2147483647 w 21"/>
              <a:gd name="T19" fmla="*/ 2147483647 h 115"/>
              <a:gd name="T20" fmla="*/ 2147483647 w 21"/>
              <a:gd name="T21" fmla="*/ 2147483647 h 115"/>
              <a:gd name="T22" fmla="*/ 2147483647 w 21"/>
              <a:gd name="T23" fmla="*/ 2147483647 h 115"/>
              <a:gd name="T24" fmla="*/ 2147483647 w 21"/>
              <a:gd name="T25" fmla="*/ 2147483647 h 115"/>
              <a:gd name="T26" fmla="*/ 2147483647 w 21"/>
              <a:gd name="T27" fmla="*/ 2147483647 h 115"/>
              <a:gd name="T28" fmla="*/ 2147483647 w 21"/>
              <a:gd name="T29" fmla="*/ 2147483647 h 115"/>
              <a:gd name="T30" fmla="*/ 2147483647 w 21"/>
              <a:gd name="T31" fmla="*/ 2147483647 h 115"/>
              <a:gd name="T32" fmla="*/ 2147483647 w 21"/>
              <a:gd name="T33" fmla="*/ 2147483647 h 115"/>
              <a:gd name="T34" fmla="*/ 2147483647 w 21"/>
              <a:gd name="T35" fmla="*/ 0 h 11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1"/>
              <a:gd name="T55" fmla="*/ 0 h 115"/>
              <a:gd name="T56" fmla="*/ 21 w 21"/>
              <a:gd name="T57" fmla="*/ 115 h 11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1" h="115">
                <a:moveTo>
                  <a:pt x="10" y="0"/>
                </a:moveTo>
                <a:lnTo>
                  <a:pt x="0" y="2"/>
                </a:lnTo>
                <a:lnTo>
                  <a:pt x="0" y="7"/>
                </a:lnTo>
                <a:lnTo>
                  <a:pt x="0" y="16"/>
                </a:lnTo>
                <a:lnTo>
                  <a:pt x="0" y="28"/>
                </a:lnTo>
                <a:lnTo>
                  <a:pt x="0" y="49"/>
                </a:lnTo>
                <a:lnTo>
                  <a:pt x="0" y="76"/>
                </a:lnTo>
                <a:lnTo>
                  <a:pt x="0" y="115"/>
                </a:lnTo>
                <a:lnTo>
                  <a:pt x="21" y="115"/>
                </a:lnTo>
                <a:lnTo>
                  <a:pt x="21" y="76"/>
                </a:lnTo>
                <a:lnTo>
                  <a:pt x="21" y="49"/>
                </a:lnTo>
                <a:lnTo>
                  <a:pt x="21" y="28"/>
                </a:lnTo>
                <a:lnTo>
                  <a:pt x="21" y="16"/>
                </a:lnTo>
                <a:lnTo>
                  <a:pt x="21" y="7"/>
                </a:lnTo>
                <a:lnTo>
                  <a:pt x="21" y="2"/>
                </a:lnTo>
                <a:lnTo>
                  <a:pt x="10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28" name="Freeform 12"/>
          <p:cNvSpPr>
            <a:spLocks noChangeAspect="1"/>
          </p:cNvSpPr>
          <p:nvPr/>
        </p:nvSpPr>
        <p:spPr bwMode="auto">
          <a:xfrm>
            <a:off x="4538663" y="4768850"/>
            <a:ext cx="71437" cy="74613"/>
          </a:xfrm>
          <a:custGeom>
            <a:avLst/>
            <a:gdLst>
              <a:gd name="T0" fmla="*/ 2147483647 w 56"/>
              <a:gd name="T1" fmla="*/ 0 h 58"/>
              <a:gd name="T2" fmla="*/ 0 w 56"/>
              <a:gd name="T3" fmla="*/ 2147483647 h 58"/>
              <a:gd name="T4" fmla="*/ 2147483647 w 56"/>
              <a:gd name="T5" fmla="*/ 2147483647 h 58"/>
              <a:gd name="T6" fmla="*/ 2147483647 w 56"/>
              <a:gd name="T7" fmla="*/ 0 h 58"/>
              <a:gd name="T8" fmla="*/ 2147483647 w 56"/>
              <a:gd name="T9" fmla="*/ 0 h 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"/>
              <a:gd name="T16" fmla="*/ 0 h 58"/>
              <a:gd name="T17" fmla="*/ 56 w 56"/>
              <a:gd name="T18" fmla="*/ 58 h 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" h="58">
                <a:moveTo>
                  <a:pt x="28" y="0"/>
                </a:moveTo>
                <a:lnTo>
                  <a:pt x="0" y="58"/>
                </a:lnTo>
                <a:lnTo>
                  <a:pt x="56" y="58"/>
                </a:lnTo>
                <a:lnTo>
                  <a:pt x="28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29" name="Freeform 13"/>
          <p:cNvSpPr>
            <a:spLocks noChangeAspect="1"/>
          </p:cNvSpPr>
          <p:nvPr/>
        </p:nvSpPr>
        <p:spPr bwMode="auto">
          <a:xfrm>
            <a:off x="3536950" y="3028950"/>
            <a:ext cx="1627188" cy="1374775"/>
          </a:xfrm>
          <a:custGeom>
            <a:avLst/>
            <a:gdLst>
              <a:gd name="T0" fmla="*/ 0 w 1280"/>
              <a:gd name="T1" fmla="*/ 2147483647 h 1081"/>
              <a:gd name="T2" fmla="*/ 2147483647 w 1280"/>
              <a:gd name="T3" fmla="*/ 0 h 1081"/>
              <a:gd name="T4" fmla="*/ 2147483647 w 1280"/>
              <a:gd name="T5" fmla="*/ 2147483647 h 1081"/>
              <a:gd name="T6" fmla="*/ 0 w 1280"/>
              <a:gd name="T7" fmla="*/ 2147483647 h 1081"/>
              <a:gd name="T8" fmla="*/ 0 60000 65536"/>
              <a:gd name="T9" fmla="*/ 0 60000 65536"/>
              <a:gd name="T10" fmla="*/ 0 60000 65536"/>
              <a:gd name="T11" fmla="*/ 0 60000 65536"/>
              <a:gd name="T12" fmla="*/ 0 w 1280"/>
              <a:gd name="T13" fmla="*/ 0 h 1081"/>
              <a:gd name="T14" fmla="*/ 1280 w 1280"/>
              <a:gd name="T15" fmla="*/ 1081 h 10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0" h="1081">
                <a:moveTo>
                  <a:pt x="0" y="1081"/>
                </a:moveTo>
                <a:lnTo>
                  <a:pt x="1280" y="0"/>
                </a:lnTo>
                <a:lnTo>
                  <a:pt x="1280" y="1081"/>
                </a:lnTo>
                <a:lnTo>
                  <a:pt x="0" y="1081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0" name="Freeform 14"/>
          <p:cNvSpPr>
            <a:spLocks noChangeAspect="1"/>
          </p:cNvSpPr>
          <p:nvPr/>
        </p:nvSpPr>
        <p:spPr bwMode="auto">
          <a:xfrm>
            <a:off x="3536950" y="3028950"/>
            <a:ext cx="1627188" cy="1374775"/>
          </a:xfrm>
          <a:custGeom>
            <a:avLst/>
            <a:gdLst>
              <a:gd name="T0" fmla="*/ 0 w 1280"/>
              <a:gd name="T1" fmla="*/ 2147483647 h 1081"/>
              <a:gd name="T2" fmla="*/ 2147483647 w 1280"/>
              <a:gd name="T3" fmla="*/ 0 h 1081"/>
              <a:gd name="T4" fmla="*/ 2147483647 w 1280"/>
              <a:gd name="T5" fmla="*/ 2147483647 h 1081"/>
              <a:gd name="T6" fmla="*/ 0 w 1280"/>
              <a:gd name="T7" fmla="*/ 2147483647 h 1081"/>
              <a:gd name="T8" fmla="*/ 0 60000 65536"/>
              <a:gd name="T9" fmla="*/ 0 60000 65536"/>
              <a:gd name="T10" fmla="*/ 0 60000 65536"/>
              <a:gd name="T11" fmla="*/ 0 60000 65536"/>
              <a:gd name="T12" fmla="*/ 0 w 1280"/>
              <a:gd name="T13" fmla="*/ 0 h 1081"/>
              <a:gd name="T14" fmla="*/ 1280 w 1280"/>
              <a:gd name="T15" fmla="*/ 1081 h 10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0" h="1081">
                <a:moveTo>
                  <a:pt x="0" y="1081"/>
                </a:moveTo>
                <a:lnTo>
                  <a:pt x="1280" y="0"/>
                </a:lnTo>
                <a:lnTo>
                  <a:pt x="1280" y="1081"/>
                </a:lnTo>
                <a:lnTo>
                  <a:pt x="0" y="1081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1" name="Freeform 15"/>
          <p:cNvSpPr>
            <a:spLocks noChangeAspect="1"/>
          </p:cNvSpPr>
          <p:nvPr/>
        </p:nvSpPr>
        <p:spPr bwMode="auto">
          <a:xfrm>
            <a:off x="3536950" y="3028950"/>
            <a:ext cx="1627188" cy="1374775"/>
          </a:xfrm>
          <a:custGeom>
            <a:avLst/>
            <a:gdLst>
              <a:gd name="T0" fmla="*/ 0 w 1280"/>
              <a:gd name="T1" fmla="*/ 2147483647 h 1081"/>
              <a:gd name="T2" fmla="*/ 2147483647 w 1280"/>
              <a:gd name="T3" fmla="*/ 0 h 1081"/>
              <a:gd name="T4" fmla="*/ 2147483647 w 1280"/>
              <a:gd name="T5" fmla="*/ 2147483647 h 1081"/>
              <a:gd name="T6" fmla="*/ 0 w 1280"/>
              <a:gd name="T7" fmla="*/ 2147483647 h 1081"/>
              <a:gd name="T8" fmla="*/ 0 60000 65536"/>
              <a:gd name="T9" fmla="*/ 0 60000 65536"/>
              <a:gd name="T10" fmla="*/ 0 60000 65536"/>
              <a:gd name="T11" fmla="*/ 0 60000 65536"/>
              <a:gd name="T12" fmla="*/ 0 w 1280"/>
              <a:gd name="T13" fmla="*/ 0 h 1081"/>
              <a:gd name="T14" fmla="*/ 1280 w 1280"/>
              <a:gd name="T15" fmla="*/ 1081 h 10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0" h="1081">
                <a:moveTo>
                  <a:pt x="0" y="1081"/>
                </a:moveTo>
                <a:lnTo>
                  <a:pt x="1280" y="0"/>
                </a:lnTo>
                <a:lnTo>
                  <a:pt x="1280" y="1081"/>
                </a:lnTo>
                <a:lnTo>
                  <a:pt x="0" y="1081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2" name="Freeform 16"/>
          <p:cNvSpPr>
            <a:spLocks noChangeAspect="1"/>
          </p:cNvSpPr>
          <p:nvPr/>
        </p:nvSpPr>
        <p:spPr bwMode="auto">
          <a:xfrm>
            <a:off x="3536950" y="3028950"/>
            <a:ext cx="1627188" cy="1374775"/>
          </a:xfrm>
          <a:custGeom>
            <a:avLst/>
            <a:gdLst>
              <a:gd name="T0" fmla="*/ 0 w 1280"/>
              <a:gd name="T1" fmla="*/ 2147483647 h 1081"/>
              <a:gd name="T2" fmla="*/ 2147483647 w 1280"/>
              <a:gd name="T3" fmla="*/ 0 h 1081"/>
              <a:gd name="T4" fmla="*/ 2147483647 w 1280"/>
              <a:gd name="T5" fmla="*/ 2147483647 h 1081"/>
              <a:gd name="T6" fmla="*/ 0 w 1280"/>
              <a:gd name="T7" fmla="*/ 2147483647 h 1081"/>
              <a:gd name="T8" fmla="*/ 0 60000 65536"/>
              <a:gd name="T9" fmla="*/ 0 60000 65536"/>
              <a:gd name="T10" fmla="*/ 0 60000 65536"/>
              <a:gd name="T11" fmla="*/ 0 60000 65536"/>
              <a:gd name="T12" fmla="*/ 0 w 1280"/>
              <a:gd name="T13" fmla="*/ 0 h 1081"/>
              <a:gd name="T14" fmla="*/ 1280 w 1280"/>
              <a:gd name="T15" fmla="*/ 1081 h 10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0" h="1081">
                <a:moveTo>
                  <a:pt x="0" y="1081"/>
                </a:moveTo>
                <a:lnTo>
                  <a:pt x="1280" y="0"/>
                </a:lnTo>
                <a:lnTo>
                  <a:pt x="1280" y="1081"/>
                </a:lnTo>
                <a:lnTo>
                  <a:pt x="0" y="1081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3" name="Freeform 17"/>
          <p:cNvSpPr>
            <a:spLocks noChangeAspect="1"/>
          </p:cNvSpPr>
          <p:nvPr/>
        </p:nvSpPr>
        <p:spPr bwMode="auto">
          <a:xfrm>
            <a:off x="3543300" y="3230563"/>
            <a:ext cx="1620838" cy="1173162"/>
          </a:xfrm>
          <a:custGeom>
            <a:avLst/>
            <a:gdLst>
              <a:gd name="T0" fmla="*/ 0 w 1274"/>
              <a:gd name="T1" fmla="*/ 2147483647 h 923"/>
              <a:gd name="T2" fmla="*/ 2147483647 w 1274"/>
              <a:gd name="T3" fmla="*/ 2147483647 h 923"/>
              <a:gd name="T4" fmla="*/ 2147483647 w 1274"/>
              <a:gd name="T5" fmla="*/ 0 h 923"/>
              <a:gd name="T6" fmla="*/ 0 w 1274"/>
              <a:gd name="T7" fmla="*/ 2147483647 h 923"/>
              <a:gd name="T8" fmla="*/ 0 60000 65536"/>
              <a:gd name="T9" fmla="*/ 0 60000 65536"/>
              <a:gd name="T10" fmla="*/ 0 60000 65536"/>
              <a:gd name="T11" fmla="*/ 0 60000 65536"/>
              <a:gd name="T12" fmla="*/ 0 w 1274"/>
              <a:gd name="T13" fmla="*/ 0 h 923"/>
              <a:gd name="T14" fmla="*/ 1274 w 1274"/>
              <a:gd name="T15" fmla="*/ 923 h 92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4" h="923">
                <a:moveTo>
                  <a:pt x="0" y="923"/>
                </a:moveTo>
                <a:lnTo>
                  <a:pt x="1274" y="923"/>
                </a:lnTo>
                <a:lnTo>
                  <a:pt x="1274" y="0"/>
                </a:lnTo>
                <a:lnTo>
                  <a:pt x="0" y="92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4" name="Freeform 18"/>
          <p:cNvSpPr>
            <a:spLocks noChangeAspect="1"/>
          </p:cNvSpPr>
          <p:nvPr/>
        </p:nvSpPr>
        <p:spPr bwMode="auto">
          <a:xfrm>
            <a:off x="3543300" y="3230563"/>
            <a:ext cx="1620838" cy="1173162"/>
          </a:xfrm>
          <a:custGeom>
            <a:avLst/>
            <a:gdLst>
              <a:gd name="T0" fmla="*/ 0 w 1274"/>
              <a:gd name="T1" fmla="*/ 2147483647 h 923"/>
              <a:gd name="T2" fmla="*/ 2147483647 w 1274"/>
              <a:gd name="T3" fmla="*/ 2147483647 h 923"/>
              <a:gd name="T4" fmla="*/ 2147483647 w 1274"/>
              <a:gd name="T5" fmla="*/ 0 h 923"/>
              <a:gd name="T6" fmla="*/ 0 w 1274"/>
              <a:gd name="T7" fmla="*/ 2147483647 h 923"/>
              <a:gd name="T8" fmla="*/ 0 60000 65536"/>
              <a:gd name="T9" fmla="*/ 0 60000 65536"/>
              <a:gd name="T10" fmla="*/ 0 60000 65536"/>
              <a:gd name="T11" fmla="*/ 0 60000 65536"/>
              <a:gd name="T12" fmla="*/ 0 w 1274"/>
              <a:gd name="T13" fmla="*/ 0 h 923"/>
              <a:gd name="T14" fmla="*/ 1274 w 1274"/>
              <a:gd name="T15" fmla="*/ 923 h 92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4" h="923">
                <a:moveTo>
                  <a:pt x="0" y="923"/>
                </a:moveTo>
                <a:lnTo>
                  <a:pt x="1274" y="923"/>
                </a:lnTo>
                <a:lnTo>
                  <a:pt x="1274" y="0"/>
                </a:lnTo>
                <a:lnTo>
                  <a:pt x="0" y="92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5" name="Freeform 19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6" name="Freeform 20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7" name="Freeform 21"/>
          <p:cNvSpPr>
            <a:spLocks noChangeAspect="1"/>
          </p:cNvSpPr>
          <p:nvPr/>
        </p:nvSpPr>
        <p:spPr bwMode="auto">
          <a:xfrm>
            <a:off x="3548063" y="3643313"/>
            <a:ext cx="1616075" cy="754062"/>
          </a:xfrm>
          <a:custGeom>
            <a:avLst/>
            <a:gdLst>
              <a:gd name="T0" fmla="*/ 0 w 1271"/>
              <a:gd name="T1" fmla="*/ 2147483647 h 594"/>
              <a:gd name="T2" fmla="*/ 2147483647 w 1271"/>
              <a:gd name="T3" fmla="*/ 0 h 594"/>
              <a:gd name="T4" fmla="*/ 2147483647 w 1271"/>
              <a:gd name="T5" fmla="*/ 2147483647 h 594"/>
              <a:gd name="T6" fmla="*/ 0 w 1271"/>
              <a:gd name="T7" fmla="*/ 2147483647 h 594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594"/>
              <a:gd name="T14" fmla="*/ 1271 w 1271"/>
              <a:gd name="T15" fmla="*/ 594 h 59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594">
                <a:moveTo>
                  <a:pt x="0" y="594"/>
                </a:moveTo>
                <a:lnTo>
                  <a:pt x="1271" y="0"/>
                </a:lnTo>
                <a:lnTo>
                  <a:pt x="1271" y="149"/>
                </a:lnTo>
                <a:lnTo>
                  <a:pt x="0" y="594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8" name="Freeform 22"/>
          <p:cNvSpPr>
            <a:spLocks noChangeAspect="1"/>
          </p:cNvSpPr>
          <p:nvPr/>
        </p:nvSpPr>
        <p:spPr bwMode="auto">
          <a:xfrm>
            <a:off x="3548063" y="3643313"/>
            <a:ext cx="1616075" cy="754062"/>
          </a:xfrm>
          <a:custGeom>
            <a:avLst/>
            <a:gdLst>
              <a:gd name="T0" fmla="*/ 0 w 1271"/>
              <a:gd name="T1" fmla="*/ 2147483647 h 594"/>
              <a:gd name="T2" fmla="*/ 2147483647 w 1271"/>
              <a:gd name="T3" fmla="*/ 0 h 594"/>
              <a:gd name="T4" fmla="*/ 2147483647 w 1271"/>
              <a:gd name="T5" fmla="*/ 2147483647 h 594"/>
              <a:gd name="T6" fmla="*/ 0 w 1271"/>
              <a:gd name="T7" fmla="*/ 2147483647 h 594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594"/>
              <a:gd name="T14" fmla="*/ 1271 w 1271"/>
              <a:gd name="T15" fmla="*/ 594 h 59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594">
                <a:moveTo>
                  <a:pt x="0" y="594"/>
                </a:moveTo>
                <a:lnTo>
                  <a:pt x="1271" y="0"/>
                </a:lnTo>
                <a:lnTo>
                  <a:pt x="1271" y="149"/>
                </a:lnTo>
                <a:lnTo>
                  <a:pt x="0" y="594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9" name="Freeform 23"/>
          <p:cNvSpPr>
            <a:spLocks noChangeAspect="1"/>
          </p:cNvSpPr>
          <p:nvPr/>
        </p:nvSpPr>
        <p:spPr bwMode="auto">
          <a:xfrm>
            <a:off x="3551238" y="3441700"/>
            <a:ext cx="1612900" cy="962025"/>
          </a:xfrm>
          <a:custGeom>
            <a:avLst/>
            <a:gdLst>
              <a:gd name="T0" fmla="*/ 0 w 1268"/>
              <a:gd name="T1" fmla="*/ 2147483647 h 756"/>
              <a:gd name="T2" fmla="*/ 2147483647 w 1268"/>
              <a:gd name="T3" fmla="*/ 0 h 756"/>
              <a:gd name="T4" fmla="*/ 2147483647 w 1268"/>
              <a:gd name="T5" fmla="*/ 2147483647 h 756"/>
              <a:gd name="T6" fmla="*/ 0 w 1268"/>
              <a:gd name="T7" fmla="*/ 2147483647 h 756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756"/>
              <a:gd name="T14" fmla="*/ 1268 w 1268"/>
              <a:gd name="T15" fmla="*/ 756 h 7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756">
                <a:moveTo>
                  <a:pt x="0" y="756"/>
                </a:moveTo>
                <a:lnTo>
                  <a:pt x="1268" y="0"/>
                </a:lnTo>
                <a:lnTo>
                  <a:pt x="1268" y="158"/>
                </a:lnTo>
                <a:lnTo>
                  <a:pt x="0" y="756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0" name="Freeform 24"/>
          <p:cNvSpPr>
            <a:spLocks noChangeAspect="1"/>
          </p:cNvSpPr>
          <p:nvPr/>
        </p:nvSpPr>
        <p:spPr bwMode="auto">
          <a:xfrm>
            <a:off x="3551238" y="3441700"/>
            <a:ext cx="1612900" cy="962025"/>
          </a:xfrm>
          <a:custGeom>
            <a:avLst/>
            <a:gdLst>
              <a:gd name="T0" fmla="*/ 0 w 1268"/>
              <a:gd name="T1" fmla="*/ 2147483647 h 756"/>
              <a:gd name="T2" fmla="*/ 2147483647 w 1268"/>
              <a:gd name="T3" fmla="*/ 0 h 756"/>
              <a:gd name="T4" fmla="*/ 2147483647 w 1268"/>
              <a:gd name="T5" fmla="*/ 2147483647 h 756"/>
              <a:gd name="T6" fmla="*/ 0 w 1268"/>
              <a:gd name="T7" fmla="*/ 2147483647 h 756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756"/>
              <a:gd name="T14" fmla="*/ 1268 w 1268"/>
              <a:gd name="T15" fmla="*/ 756 h 7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756">
                <a:moveTo>
                  <a:pt x="0" y="756"/>
                </a:moveTo>
                <a:lnTo>
                  <a:pt x="1268" y="0"/>
                </a:lnTo>
                <a:lnTo>
                  <a:pt x="1268" y="158"/>
                </a:lnTo>
                <a:lnTo>
                  <a:pt x="0" y="756"/>
                </a:lnTo>
              </a:path>
            </a:pathLst>
          </a:custGeom>
          <a:solidFill>
            <a:schemeClr val="hlink"/>
          </a:solidFill>
          <a:ln w="476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41" name="Freeform 25"/>
          <p:cNvSpPr>
            <a:spLocks noChangeAspect="1"/>
          </p:cNvSpPr>
          <p:nvPr/>
        </p:nvSpPr>
        <p:spPr bwMode="auto">
          <a:xfrm>
            <a:off x="3549650" y="3233738"/>
            <a:ext cx="1614488" cy="1163637"/>
          </a:xfrm>
          <a:custGeom>
            <a:avLst/>
            <a:gdLst>
              <a:gd name="T0" fmla="*/ 0 w 1269"/>
              <a:gd name="T1" fmla="*/ 2147483647 h 916"/>
              <a:gd name="T2" fmla="*/ 2147483647 w 1269"/>
              <a:gd name="T3" fmla="*/ 0 h 916"/>
              <a:gd name="T4" fmla="*/ 2147483647 w 1269"/>
              <a:gd name="T5" fmla="*/ 2147483647 h 916"/>
              <a:gd name="T6" fmla="*/ 0 w 1269"/>
              <a:gd name="T7" fmla="*/ 2147483647 h 916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916"/>
              <a:gd name="T14" fmla="*/ 1269 w 1269"/>
              <a:gd name="T15" fmla="*/ 916 h 9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916">
                <a:moveTo>
                  <a:pt x="0" y="916"/>
                </a:moveTo>
                <a:lnTo>
                  <a:pt x="1269" y="0"/>
                </a:lnTo>
                <a:lnTo>
                  <a:pt x="1269" y="165"/>
                </a:lnTo>
                <a:lnTo>
                  <a:pt x="0" y="916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2" name="Freeform 26"/>
          <p:cNvSpPr>
            <a:spLocks noChangeAspect="1"/>
          </p:cNvSpPr>
          <p:nvPr/>
        </p:nvSpPr>
        <p:spPr bwMode="auto">
          <a:xfrm>
            <a:off x="3549650" y="3233738"/>
            <a:ext cx="1614488" cy="1163637"/>
          </a:xfrm>
          <a:custGeom>
            <a:avLst/>
            <a:gdLst>
              <a:gd name="T0" fmla="*/ 0 w 1269"/>
              <a:gd name="T1" fmla="*/ 2147483647 h 916"/>
              <a:gd name="T2" fmla="*/ 2147483647 w 1269"/>
              <a:gd name="T3" fmla="*/ 0 h 916"/>
              <a:gd name="T4" fmla="*/ 2147483647 w 1269"/>
              <a:gd name="T5" fmla="*/ 2147483647 h 916"/>
              <a:gd name="T6" fmla="*/ 0 w 1269"/>
              <a:gd name="T7" fmla="*/ 2147483647 h 916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916"/>
              <a:gd name="T14" fmla="*/ 1269 w 1269"/>
              <a:gd name="T15" fmla="*/ 916 h 9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916">
                <a:moveTo>
                  <a:pt x="0" y="916"/>
                </a:moveTo>
                <a:lnTo>
                  <a:pt x="1269" y="0"/>
                </a:lnTo>
                <a:lnTo>
                  <a:pt x="1269" y="165"/>
                </a:lnTo>
                <a:lnTo>
                  <a:pt x="0" y="916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3" name="Freeform 27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4" name="Freeform 28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5" name="Freeform 29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6" name="Freeform 30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7" name="Freeform 31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8" name="Freeform 32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9" name="Freeform 33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0" name="Freeform 34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1" name="Freeform 35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2" name="Freeform 36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3" name="Freeform 37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4" name="Freeform 38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5" name="Freeform 39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6" name="Freeform 40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7" name="Freeform 41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8" name="Freeform 42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9" name="Freeform 43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0" name="Freeform 44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1" name="Freeform 45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2" name="Freeform 46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3" name="Freeform 47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4" name="Freeform 48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5" name="Freeform 49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6" name="Freeform 50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7" name="Freeform 51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8" name="Freeform 52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9" name="Freeform 53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70" name="Freeform 54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71" name="Freeform 55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72" name="Freeform 56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73" name="Freeform 57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74" name="Freeform 58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75" name="Freeform 59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76" name="Freeform 60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</a:path>
            </a:pathLst>
          </a:custGeom>
          <a:solidFill>
            <a:schemeClr val="hlink"/>
          </a:solidFill>
          <a:ln w="476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77" name="Freeform 61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78" name="Freeform 62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79" name="Freeform 63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80" name="Freeform 64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81" name="Rectangle 65"/>
          <p:cNvSpPr>
            <a:spLocks noChangeAspect="1" noChangeArrowheads="1"/>
          </p:cNvSpPr>
          <p:nvPr/>
        </p:nvSpPr>
        <p:spPr bwMode="auto">
          <a:xfrm>
            <a:off x="4194175" y="3886200"/>
            <a:ext cx="10477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Arial" charset="0"/>
              </a:rPr>
              <a:t>Stabilization</a:t>
            </a:r>
            <a:endParaRPr lang="en-US" sz="1800">
              <a:latin typeface="Arial" charset="0"/>
            </a:endParaRPr>
          </a:p>
        </p:txBody>
      </p:sp>
      <p:sp>
        <p:nvSpPr>
          <p:cNvPr id="56382" name="Rectangle 66"/>
          <p:cNvSpPr>
            <a:spLocks noChangeAspect="1" noChangeArrowheads="1"/>
          </p:cNvSpPr>
          <p:nvPr/>
        </p:nvSpPr>
        <p:spPr bwMode="auto">
          <a:xfrm>
            <a:off x="4319588" y="4048125"/>
            <a:ext cx="74136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Arial" charset="0"/>
              </a:rPr>
              <a:t> Triangle</a:t>
            </a:r>
            <a:endParaRPr lang="en-US" sz="1800">
              <a:latin typeface="Arial" charset="0"/>
            </a:endParaRPr>
          </a:p>
        </p:txBody>
      </p:sp>
      <p:sp>
        <p:nvSpPr>
          <p:cNvPr id="56383" name="Freeform 67"/>
          <p:cNvSpPr>
            <a:spLocks noChangeAspect="1"/>
          </p:cNvSpPr>
          <p:nvPr/>
        </p:nvSpPr>
        <p:spPr bwMode="auto">
          <a:xfrm>
            <a:off x="3524250" y="4387850"/>
            <a:ext cx="1643063" cy="28575"/>
          </a:xfrm>
          <a:custGeom>
            <a:avLst/>
            <a:gdLst>
              <a:gd name="T0" fmla="*/ 2147483647 w 1293"/>
              <a:gd name="T1" fmla="*/ 2147483647 h 22"/>
              <a:gd name="T2" fmla="*/ 2147483647 w 1293"/>
              <a:gd name="T3" fmla="*/ 0 h 22"/>
              <a:gd name="T4" fmla="*/ 0 w 1293"/>
              <a:gd name="T5" fmla="*/ 0 h 22"/>
              <a:gd name="T6" fmla="*/ 0 w 1293"/>
              <a:gd name="T7" fmla="*/ 2147483647 h 22"/>
              <a:gd name="T8" fmla="*/ 2147483647 w 1293"/>
              <a:gd name="T9" fmla="*/ 2147483647 h 22"/>
              <a:gd name="T10" fmla="*/ 2147483647 w 1293"/>
              <a:gd name="T11" fmla="*/ 2147483647 h 2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93"/>
              <a:gd name="T19" fmla="*/ 0 h 22"/>
              <a:gd name="T20" fmla="*/ 1293 w 1293"/>
              <a:gd name="T21" fmla="*/ 22 h 2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93" h="22">
                <a:moveTo>
                  <a:pt x="1293" y="12"/>
                </a:moveTo>
                <a:lnTo>
                  <a:pt x="1293" y="0"/>
                </a:lnTo>
                <a:lnTo>
                  <a:pt x="0" y="0"/>
                </a:lnTo>
                <a:lnTo>
                  <a:pt x="0" y="22"/>
                </a:lnTo>
                <a:lnTo>
                  <a:pt x="1293" y="22"/>
                </a:lnTo>
                <a:lnTo>
                  <a:pt x="1293" y="12"/>
                </a:lnTo>
                <a:close/>
              </a:path>
            </a:pathLst>
          </a:custGeom>
          <a:solidFill>
            <a:srgbClr val="EE9C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84" name="Line 72"/>
          <p:cNvSpPr>
            <a:spLocks noChangeAspect="1" noChangeShapeType="1"/>
          </p:cNvSpPr>
          <p:nvPr/>
        </p:nvSpPr>
        <p:spPr bwMode="auto">
          <a:xfrm flipV="1">
            <a:off x="3514725" y="3000375"/>
            <a:ext cx="1647825" cy="13843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85" name="Text Box 73"/>
          <p:cNvSpPr txBox="1">
            <a:spLocks noChangeAspect="1" noChangeArrowheads="1"/>
          </p:cNvSpPr>
          <p:nvPr/>
        </p:nvSpPr>
        <p:spPr bwMode="auto">
          <a:xfrm>
            <a:off x="6326188" y="3535363"/>
            <a:ext cx="2317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Renewable Fuels</a:t>
            </a:r>
          </a:p>
          <a:p>
            <a:pPr eaLnBrk="1" hangingPunct="1"/>
            <a:r>
              <a:rPr lang="en-US" sz="1800">
                <a:latin typeface="Arial" charset="0"/>
              </a:rPr>
              <a:t>&amp; Electricity (4)</a:t>
            </a:r>
          </a:p>
        </p:txBody>
      </p:sp>
      <p:sp>
        <p:nvSpPr>
          <p:cNvPr id="56386" name="Freeform 74"/>
          <p:cNvSpPr>
            <a:spLocks noChangeAspect="1"/>
          </p:cNvSpPr>
          <p:nvPr/>
        </p:nvSpPr>
        <p:spPr bwMode="auto">
          <a:xfrm>
            <a:off x="6432550" y="2862263"/>
            <a:ext cx="1677988" cy="381000"/>
          </a:xfrm>
          <a:custGeom>
            <a:avLst/>
            <a:gdLst>
              <a:gd name="T0" fmla="*/ 0 w 777"/>
              <a:gd name="T1" fmla="*/ 2147483647 h 99"/>
              <a:gd name="T2" fmla="*/ 2147483647 w 777"/>
              <a:gd name="T3" fmla="*/ 0 h 99"/>
              <a:gd name="T4" fmla="*/ 2147483647 w 777"/>
              <a:gd name="T5" fmla="*/ 2147483647 h 99"/>
              <a:gd name="T6" fmla="*/ 0 w 777"/>
              <a:gd name="T7" fmla="*/ 2147483647 h 99"/>
              <a:gd name="T8" fmla="*/ 0 60000 65536"/>
              <a:gd name="T9" fmla="*/ 0 60000 65536"/>
              <a:gd name="T10" fmla="*/ 0 60000 65536"/>
              <a:gd name="T11" fmla="*/ 0 60000 65536"/>
              <a:gd name="T12" fmla="*/ 0 w 777"/>
              <a:gd name="T13" fmla="*/ 0 h 99"/>
              <a:gd name="T14" fmla="*/ 777 w 777"/>
              <a:gd name="T15" fmla="*/ 99 h 9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77" h="99">
                <a:moveTo>
                  <a:pt x="0" y="99"/>
                </a:moveTo>
                <a:lnTo>
                  <a:pt x="777" y="0"/>
                </a:lnTo>
                <a:lnTo>
                  <a:pt x="777" y="99"/>
                </a:lnTo>
                <a:lnTo>
                  <a:pt x="0" y="99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87" name="Freeform 75"/>
          <p:cNvSpPr>
            <a:spLocks noChangeAspect="1"/>
          </p:cNvSpPr>
          <p:nvPr/>
        </p:nvSpPr>
        <p:spPr bwMode="auto">
          <a:xfrm>
            <a:off x="879475" y="2938463"/>
            <a:ext cx="1679575" cy="381000"/>
          </a:xfrm>
          <a:custGeom>
            <a:avLst/>
            <a:gdLst>
              <a:gd name="T0" fmla="*/ 0 w 777"/>
              <a:gd name="T1" fmla="*/ 2147483647 h 99"/>
              <a:gd name="T2" fmla="*/ 2147483647 w 777"/>
              <a:gd name="T3" fmla="*/ 0 h 99"/>
              <a:gd name="T4" fmla="*/ 2147483647 w 777"/>
              <a:gd name="T5" fmla="*/ 2147483647 h 99"/>
              <a:gd name="T6" fmla="*/ 0 w 777"/>
              <a:gd name="T7" fmla="*/ 2147483647 h 99"/>
              <a:gd name="T8" fmla="*/ 0 60000 65536"/>
              <a:gd name="T9" fmla="*/ 0 60000 65536"/>
              <a:gd name="T10" fmla="*/ 0 60000 65536"/>
              <a:gd name="T11" fmla="*/ 0 60000 65536"/>
              <a:gd name="T12" fmla="*/ 0 w 777"/>
              <a:gd name="T13" fmla="*/ 0 h 99"/>
              <a:gd name="T14" fmla="*/ 777 w 777"/>
              <a:gd name="T15" fmla="*/ 99 h 9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77" h="99">
                <a:moveTo>
                  <a:pt x="0" y="99"/>
                </a:moveTo>
                <a:lnTo>
                  <a:pt x="777" y="0"/>
                </a:lnTo>
                <a:lnTo>
                  <a:pt x="777" y="99"/>
                </a:lnTo>
                <a:lnTo>
                  <a:pt x="0" y="99"/>
                </a:lnTo>
                <a:close/>
              </a:path>
            </a:pathLst>
          </a:cu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88" name="Text Box 76"/>
          <p:cNvSpPr txBox="1">
            <a:spLocks noChangeAspect="1" noChangeArrowheads="1"/>
          </p:cNvSpPr>
          <p:nvPr/>
        </p:nvSpPr>
        <p:spPr bwMode="auto">
          <a:xfrm>
            <a:off x="6330950" y="4413250"/>
            <a:ext cx="2343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Forest and Soil Storage (2)</a:t>
            </a:r>
          </a:p>
        </p:txBody>
      </p:sp>
      <p:sp>
        <p:nvSpPr>
          <p:cNvPr id="56389" name="Rectangle 77"/>
          <p:cNvSpPr>
            <a:spLocks noChangeAspect="1" noChangeArrowheads="1"/>
          </p:cNvSpPr>
          <p:nvPr/>
        </p:nvSpPr>
        <p:spPr bwMode="auto">
          <a:xfrm>
            <a:off x="969963" y="3552825"/>
            <a:ext cx="14859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Arial" charset="0"/>
              </a:rPr>
              <a:t>Fuel Switching</a:t>
            </a:r>
          </a:p>
          <a:p>
            <a:r>
              <a:rPr lang="en-US" sz="1800">
                <a:latin typeface="Arial" charset="0"/>
              </a:rPr>
              <a:t>(1)</a:t>
            </a:r>
          </a:p>
        </p:txBody>
      </p:sp>
      <p:sp>
        <p:nvSpPr>
          <p:cNvPr id="56390" name="Freeform 78"/>
          <p:cNvSpPr>
            <a:spLocks noChangeAspect="1"/>
          </p:cNvSpPr>
          <p:nvPr/>
        </p:nvSpPr>
        <p:spPr bwMode="auto">
          <a:xfrm flipH="1">
            <a:off x="6000750" y="3313113"/>
            <a:ext cx="150813" cy="76200"/>
          </a:xfrm>
          <a:custGeom>
            <a:avLst/>
            <a:gdLst>
              <a:gd name="T0" fmla="*/ 2147483647 w 118"/>
              <a:gd name="T1" fmla="*/ 2147483647 h 60"/>
              <a:gd name="T2" fmla="*/ 2147483647 w 118"/>
              <a:gd name="T3" fmla="*/ 2147483647 h 60"/>
              <a:gd name="T4" fmla="*/ 2147483647 w 118"/>
              <a:gd name="T5" fmla="*/ 2147483647 h 60"/>
              <a:gd name="T6" fmla="*/ 2147483647 w 118"/>
              <a:gd name="T7" fmla="*/ 2147483647 h 60"/>
              <a:gd name="T8" fmla="*/ 2147483647 w 118"/>
              <a:gd name="T9" fmla="*/ 2147483647 h 60"/>
              <a:gd name="T10" fmla="*/ 2147483647 w 118"/>
              <a:gd name="T11" fmla="*/ 2147483647 h 60"/>
              <a:gd name="T12" fmla="*/ 2147483647 w 118"/>
              <a:gd name="T13" fmla="*/ 2147483647 h 60"/>
              <a:gd name="T14" fmla="*/ 2147483647 w 118"/>
              <a:gd name="T15" fmla="*/ 2147483647 h 60"/>
              <a:gd name="T16" fmla="*/ 2147483647 w 118"/>
              <a:gd name="T17" fmla="*/ 0 h 60"/>
              <a:gd name="T18" fmla="*/ 0 w 118"/>
              <a:gd name="T19" fmla="*/ 2147483647 h 60"/>
              <a:gd name="T20" fmla="*/ 2147483647 w 118"/>
              <a:gd name="T21" fmla="*/ 2147483647 h 60"/>
              <a:gd name="T22" fmla="*/ 2147483647 w 118"/>
              <a:gd name="T23" fmla="*/ 2147483647 h 60"/>
              <a:gd name="T24" fmla="*/ 2147483647 w 118"/>
              <a:gd name="T25" fmla="*/ 2147483647 h 60"/>
              <a:gd name="T26" fmla="*/ 2147483647 w 118"/>
              <a:gd name="T27" fmla="*/ 2147483647 h 60"/>
              <a:gd name="T28" fmla="*/ 2147483647 w 118"/>
              <a:gd name="T29" fmla="*/ 2147483647 h 60"/>
              <a:gd name="T30" fmla="*/ 2147483647 w 118"/>
              <a:gd name="T31" fmla="*/ 2147483647 h 60"/>
              <a:gd name="T32" fmla="*/ 2147483647 w 118"/>
              <a:gd name="T33" fmla="*/ 2147483647 h 60"/>
              <a:gd name="T34" fmla="*/ 2147483647 w 118"/>
              <a:gd name="T35" fmla="*/ 2147483647 h 6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18"/>
              <a:gd name="T55" fmla="*/ 0 h 60"/>
              <a:gd name="T56" fmla="*/ 118 w 118"/>
              <a:gd name="T57" fmla="*/ 60 h 6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18" h="60">
                <a:moveTo>
                  <a:pt x="115" y="50"/>
                </a:moveTo>
                <a:lnTo>
                  <a:pt x="118" y="39"/>
                </a:lnTo>
                <a:lnTo>
                  <a:pt x="117" y="38"/>
                </a:lnTo>
                <a:lnTo>
                  <a:pt x="113" y="38"/>
                </a:lnTo>
                <a:lnTo>
                  <a:pt x="104" y="34"/>
                </a:lnTo>
                <a:lnTo>
                  <a:pt x="91" y="29"/>
                </a:lnTo>
                <a:lnTo>
                  <a:pt x="71" y="22"/>
                </a:lnTo>
                <a:lnTo>
                  <a:pt x="44" y="12"/>
                </a:lnTo>
                <a:lnTo>
                  <a:pt x="7" y="0"/>
                </a:lnTo>
                <a:lnTo>
                  <a:pt x="0" y="19"/>
                </a:lnTo>
                <a:lnTo>
                  <a:pt x="37" y="33"/>
                </a:lnTo>
                <a:lnTo>
                  <a:pt x="64" y="43"/>
                </a:lnTo>
                <a:lnTo>
                  <a:pt x="84" y="50"/>
                </a:lnTo>
                <a:lnTo>
                  <a:pt x="97" y="55"/>
                </a:lnTo>
                <a:lnTo>
                  <a:pt x="104" y="57"/>
                </a:lnTo>
                <a:lnTo>
                  <a:pt x="110" y="59"/>
                </a:lnTo>
                <a:lnTo>
                  <a:pt x="111" y="60"/>
                </a:lnTo>
                <a:lnTo>
                  <a:pt x="115" y="50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91" name="Freeform 79"/>
          <p:cNvSpPr>
            <a:spLocks noChangeAspect="1"/>
          </p:cNvSpPr>
          <p:nvPr/>
        </p:nvSpPr>
        <p:spPr bwMode="auto">
          <a:xfrm flipH="1">
            <a:off x="5938838" y="3341688"/>
            <a:ext cx="79375" cy="68262"/>
          </a:xfrm>
          <a:custGeom>
            <a:avLst/>
            <a:gdLst>
              <a:gd name="T0" fmla="*/ 2147483647 w 63"/>
              <a:gd name="T1" fmla="*/ 2147483647 h 54"/>
              <a:gd name="T2" fmla="*/ 2147483647 w 63"/>
              <a:gd name="T3" fmla="*/ 0 h 54"/>
              <a:gd name="T4" fmla="*/ 0 w 63"/>
              <a:gd name="T5" fmla="*/ 2147483647 h 54"/>
              <a:gd name="T6" fmla="*/ 2147483647 w 63"/>
              <a:gd name="T7" fmla="*/ 2147483647 h 54"/>
              <a:gd name="T8" fmla="*/ 2147483647 w 63"/>
              <a:gd name="T9" fmla="*/ 2147483647 h 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3"/>
              <a:gd name="T16" fmla="*/ 0 h 54"/>
              <a:gd name="T17" fmla="*/ 63 w 63"/>
              <a:gd name="T18" fmla="*/ 54 h 5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3" h="54">
                <a:moveTo>
                  <a:pt x="63" y="47"/>
                </a:moveTo>
                <a:lnTo>
                  <a:pt x="20" y="0"/>
                </a:lnTo>
                <a:lnTo>
                  <a:pt x="0" y="54"/>
                </a:lnTo>
                <a:lnTo>
                  <a:pt x="63" y="47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92" name="Rectangle 81"/>
          <p:cNvSpPr>
            <a:spLocks noChangeArrowheads="1"/>
          </p:cNvSpPr>
          <p:nvPr/>
        </p:nvSpPr>
        <p:spPr bwMode="auto">
          <a:xfrm>
            <a:off x="6235700" y="2413000"/>
            <a:ext cx="2197100" cy="284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6393" name="Rectangle 82"/>
          <p:cNvSpPr>
            <a:spLocks noChangeArrowheads="1"/>
          </p:cNvSpPr>
          <p:nvPr/>
        </p:nvSpPr>
        <p:spPr bwMode="auto">
          <a:xfrm>
            <a:off x="673100" y="2298700"/>
            <a:ext cx="2070100" cy="297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6394" name="Rectangle 83"/>
          <p:cNvSpPr>
            <a:spLocks noChangeArrowheads="1"/>
          </p:cNvSpPr>
          <p:nvPr/>
        </p:nvSpPr>
        <p:spPr bwMode="auto">
          <a:xfrm>
            <a:off x="3263900" y="1117600"/>
            <a:ext cx="2565400" cy="1358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grpSp>
        <p:nvGrpSpPr>
          <p:cNvPr id="56395" name="Group 84"/>
          <p:cNvGrpSpPr>
            <a:grpSpLocks/>
          </p:cNvGrpSpPr>
          <p:nvPr/>
        </p:nvGrpSpPr>
        <p:grpSpPr bwMode="auto">
          <a:xfrm>
            <a:off x="3390900" y="5054600"/>
            <a:ext cx="2387600" cy="1168400"/>
            <a:chOff x="2200" y="3184"/>
            <a:chExt cx="1504" cy="736"/>
          </a:xfrm>
        </p:grpSpPr>
        <p:sp>
          <p:nvSpPr>
            <p:cNvPr id="56419" name="Rectangle 85"/>
            <p:cNvSpPr>
              <a:spLocks noChangeAspect="1" noChangeArrowheads="1"/>
            </p:cNvSpPr>
            <p:nvPr/>
          </p:nvSpPr>
          <p:spPr bwMode="auto">
            <a:xfrm>
              <a:off x="2389" y="3257"/>
              <a:ext cx="120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latin typeface="Arial" charset="0"/>
                </a:rPr>
                <a:t>Nuclear Fission (1)</a:t>
              </a:r>
            </a:p>
          </p:txBody>
        </p:sp>
        <p:sp>
          <p:nvSpPr>
            <p:cNvPr id="56420" name="Freeform 86"/>
            <p:cNvSpPr>
              <a:spLocks noChangeAspect="1"/>
            </p:cNvSpPr>
            <p:nvPr/>
          </p:nvSpPr>
          <p:spPr bwMode="auto">
            <a:xfrm>
              <a:off x="2319" y="3525"/>
              <a:ext cx="1058" cy="239"/>
            </a:xfrm>
            <a:custGeom>
              <a:avLst/>
              <a:gdLst>
                <a:gd name="T0" fmla="*/ 0 w 777"/>
                <a:gd name="T1" fmla="*/ 2147483647 h 99"/>
                <a:gd name="T2" fmla="*/ 6004451 w 777"/>
                <a:gd name="T3" fmla="*/ 0 h 99"/>
                <a:gd name="T4" fmla="*/ 6004451 w 777"/>
                <a:gd name="T5" fmla="*/ 2147483647 h 99"/>
                <a:gd name="T6" fmla="*/ 0 w 777"/>
                <a:gd name="T7" fmla="*/ 2147483647 h 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7"/>
                <a:gd name="T13" fmla="*/ 0 h 99"/>
                <a:gd name="T14" fmla="*/ 777 w 777"/>
                <a:gd name="T15" fmla="*/ 99 h 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7" h="99">
                  <a:moveTo>
                    <a:pt x="0" y="99"/>
                  </a:moveTo>
                  <a:lnTo>
                    <a:pt x="777" y="0"/>
                  </a:lnTo>
                  <a:lnTo>
                    <a:pt x="777" y="99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21" name="Rectangle 87"/>
            <p:cNvSpPr>
              <a:spLocks noChangeArrowheads="1"/>
            </p:cNvSpPr>
            <p:nvPr/>
          </p:nvSpPr>
          <p:spPr bwMode="auto">
            <a:xfrm>
              <a:off x="2200" y="3184"/>
              <a:ext cx="1504" cy="7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800">
                <a:latin typeface="Arial" charset="0"/>
              </a:endParaRPr>
            </a:p>
          </p:txBody>
        </p:sp>
      </p:grpSp>
      <p:sp>
        <p:nvSpPr>
          <p:cNvPr id="56396" name="Freeform 91"/>
          <p:cNvSpPr>
            <a:spLocks/>
          </p:cNvSpPr>
          <p:nvPr/>
        </p:nvSpPr>
        <p:spPr bwMode="auto">
          <a:xfrm>
            <a:off x="3303588" y="2803525"/>
            <a:ext cx="2032000" cy="1716088"/>
          </a:xfrm>
          <a:custGeom>
            <a:avLst/>
            <a:gdLst>
              <a:gd name="T0" fmla="*/ 0 w 1280"/>
              <a:gd name="T1" fmla="*/ 2147483647 h 1081"/>
              <a:gd name="T2" fmla="*/ 2147483647 w 1280"/>
              <a:gd name="T3" fmla="*/ 0 h 1081"/>
              <a:gd name="T4" fmla="*/ 2147483647 w 1280"/>
              <a:gd name="T5" fmla="*/ 2147483647 h 1081"/>
              <a:gd name="T6" fmla="*/ 0 w 1280"/>
              <a:gd name="T7" fmla="*/ 2147483647 h 1081"/>
              <a:gd name="T8" fmla="*/ 0 60000 65536"/>
              <a:gd name="T9" fmla="*/ 0 60000 65536"/>
              <a:gd name="T10" fmla="*/ 0 60000 65536"/>
              <a:gd name="T11" fmla="*/ 0 60000 65536"/>
              <a:gd name="T12" fmla="*/ 0 w 1280"/>
              <a:gd name="T13" fmla="*/ 0 h 1081"/>
              <a:gd name="T14" fmla="*/ 1280 w 1280"/>
              <a:gd name="T15" fmla="*/ 1081 h 10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0" h="1081">
                <a:moveTo>
                  <a:pt x="0" y="1081"/>
                </a:moveTo>
                <a:lnTo>
                  <a:pt x="1280" y="0"/>
                </a:lnTo>
                <a:lnTo>
                  <a:pt x="1280" y="1081"/>
                </a:lnTo>
                <a:lnTo>
                  <a:pt x="0" y="1081"/>
                </a:lnTo>
              </a:path>
            </a:pathLst>
          </a:custGeom>
          <a:solidFill>
            <a:srgbClr val="99FF66"/>
          </a:solidFill>
          <a:ln w="4763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97" name="Freeform 92"/>
          <p:cNvSpPr>
            <a:spLocks/>
          </p:cNvSpPr>
          <p:nvPr/>
        </p:nvSpPr>
        <p:spPr bwMode="auto">
          <a:xfrm>
            <a:off x="3287713" y="4500563"/>
            <a:ext cx="2052637" cy="34925"/>
          </a:xfrm>
          <a:custGeom>
            <a:avLst/>
            <a:gdLst>
              <a:gd name="T0" fmla="*/ 2147483647 w 1293"/>
              <a:gd name="T1" fmla="*/ 2147483647 h 22"/>
              <a:gd name="T2" fmla="*/ 2147483647 w 1293"/>
              <a:gd name="T3" fmla="*/ 0 h 22"/>
              <a:gd name="T4" fmla="*/ 0 w 1293"/>
              <a:gd name="T5" fmla="*/ 0 h 22"/>
              <a:gd name="T6" fmla="*/ 0 w 1293"/>
              <a:gd name="T7" fmla="*/ 2147483647 h 22"/>
              <a:gd name="T8" fmla="*/ 2147483647 w 1293"/>
              <a:gd name="T9" fmla="*/ 2147483647 h 22"/>
              <a:gd name="T10" fmla="*/ 2147483647 w 1293"/>
              <a:gd name="T11" fmla="*/ 2147483647 h 2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93"/>
              <a:gd name="T19" fmla="*/ 0 h 22"/>
              <a:gd name="T20" fmla="*/ 1293 w 1293"/>
              <a:gd name="T21" fmla="*/ 22 h 2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93" h="22">
                <a:moveTo>
                  <a:pt x="1293" y="12"/>
                </a:moveTo>
                <a:lnTo>
                  <a:pt x="1293" y="0"/>
                </a:lnTo>
                <a:lnTo>
                  <a:pt x="0" y="0"/>
                </a:lnTo>
                <a:lnTo>
                  <a:pt x="0" y="22"/>
                </a:lnTo>
                <a:lnTo>
                  <a:pt x="1293" y="22"/>
                </a:lnTo>
                <a:lnTo>
                  <a:pt x="1293" y="12"/>
                </a:lnTo>
                <a:close/>
              </a:path>
            </a:pathLst>
          </a:custGeom>
          <a:solidFill>
            <a:srgbClr val="EE9C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98" name="Rectangle 93"/>
          <p:cNvSpPr>
            <a:spLocks noChangeArrowheads="1"/>
          </p:cNvSpPr>
          <p:nvPr/>
        </p:nvSpPr>
        <p:spPr bwMode="auto">
          <a:xfrm>
            <a:off x="3135313" y="4595813"/>
            <a:ext cx="33972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latin typeface="Arial" charset="0"/>
              </a:rPr>
              <a:t>2007</a:t>
            </a:r>
            <a:endParaRPr lang="en-US" sz="1800">
              <a:latin typeface="Arial" charset="0"/>
            </a:endParaRPr>
          </a:p>
        </p:txBody>
      </p:sp>
      <p:sp>
        <p:nvSpPr>
          <p:cNvPr id="56399" name="Rectangle 94"/>
          <p:cNvSpPr>
            <a:spLocks noChangeArrowheads="1"/>
          </p:cNvSpPr>
          <p:nvPr/>
        </p:nvSpPr>
        <p:spPr bwMode="auto">
          <a:xfrm>
            <a:off x="5119688" y="4595813"/>
            <a:ext cx="33972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latin typeface="Arial" charset="0"/>
              </a:rPr>
              <a:t>2057</a:t>
            </a:r>
            <a:endParaRPr lang="en-US" sz="1800">
              <a:latin typeface="Arial" charset="0"/>
            </a:endParaRPr>
          </a:p>
        </p:txBody>
      </p:sp>
      <p:sp>
        <p:nvSpPr>
          <p:cNvPr id="56400" name="Rectangle 95"/>
          <p:cNvSpPr>
            <a:spLocks noChangeArrowheads="1"/>
          </p:cNvSpPr>
          <p:nvPr/>
        </p:nvSpPr>
        <p:spPr bwMode="auto">
          <a:xfrm>
            <a:off x="5434013" y="4370388"/>
            <a:ext cx="5334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latin typeface="Arial" charset="0"/>
              </a:rPr>
              <a:t>8 GtC/y</a:t>
            </a:r>
            <a:endParaRPr lang="en-US" sz="1800">
              <a:latin typeface="Arial" charset="0"/>
            </a:endParaRPr>
          </a:p>
        </p:txBody>
      </p:sp>
      <p:sp>
        <p:nvSpPr>
          <p:cNvPr id="56401" name="Rectangle 96"/>
          <p:cNvSpPr>
            <a:spLocks noChangeArrowheads="1"/>
          </p:cNvSpPr>
          <p:nvPr/>
        </p:nvSpPr>
        <p:spPr bwMode="auto">
          <a:xfrm>
            <a:off x="5399088" y="2695575"/>
            <a:ext cx="617537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latin typeface="Arial" charset="0"/>
              </a:rPr>
              <a:t>16 GtC/y</a:t>
            </a:r>
            <a:endParaRPr lang="en-US" sz="1800">
              <a:latin typeface="Arial" charset="0"/>
            </a:endParaRPr>
          </a:p>
        </p:txBody>
      </p:sp>
      <p:sp>
        <p:nvSpPr>
          <p:cNvPr id="56402" name="Line 97"/>
          <p:cNvSpPr>
            <a:spLocks noChangeShapeType="1"/>
          </p:cNvSpPr>
          <p:nvPr/>
        </p:nvSpPr>
        <p:spPr bwMode="auto">
          <a:xfrm flipV="1">
            <a:off x="3276600" y="2768600"/>
            <a:ext cx="2057400" cy="17272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03" name="Line 99"/>
          <p:cNvSpPr>
            <a:spLocks noChangeShapeType="1"/>
          </p:cNvSpPr>
          <p:nvPr/>
        </p:nvSpPr>
        <p:spPr bwMode="auto">
          <a:xfrm flipV="1">
            <a:off x="3327400" y="4343400"/>
            <a:ext cx="1993900" cy="1524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04" name="Line 100"/>
          <p:cNvSpPr>
            <a:spLocks noChangeShapeType="1"/>
          </p:cNvSpPr>
          <p:nvPr/>
        </p:nvSpPr>
        <p:spPr bwMode="auto">
          <a:xfrm flipV="1">
            <a:off x="3327400" y="4152900"/>
            <a:ext cx="2006600" cy="3429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05" name="Line 101"/>
          <p:cNvSpPr>
            <a:spLocks noChangeShapeType="1"/>
          </p:cNvSpPr>
          <p:nvPr/>
        </p:nvSpPr>
        <p:spPr bwMode="auto">
          <a:xfrm flipV="1">
            <a:off x="3314700" y="3949700"/>
            <a:ext cx="2006600" cy="5461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06" name="Line 102"/>
          <p:cNvSpPr>
            <a:spLocks noChangeShapeType="1"/>
          </p:cNvSpPr>
          <p:nvPr/>
        </p:nvSpPr>
        <p:spPr bwMode="auto">
          <a:xfrm flipV="1">
            <a:off x="3327400" y="3721100"/>
            <a:ext cx="2006600" cy="7747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07" name="Line 103"/>
          <p:cNvSpPr>
            <a:spLocks noChangeShapeType="1"/>
          </p:cNvSpPr>
          <p:nvPr/>
        </p:nvSpPr>
        <p:spPr bwMode="auto">
          <a:xfrm flipV="1">
            <a:off x="3340100" y="3505200"/>
            <a:ext cx="1968500" cy="9779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08" name="Line 104"/>
          <p:cNvSpPr>
            <a:spLocks noChangeShapeType="1"/>
          </p:cNvSpPr>
          <p:nvPr/>
        </p:nvSpPr>
        <p:spPr bwMode="auto">
          <a:xfrm flipV="1">
            <a:off x="3302000" y="3276600"/>
            <a:ext cx="2019300" cy="12319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09" name="Line 105"/>
          <p:cNvSpPr>
            <a:spLocks noChangeShapeType="1"/>
          </p:cNvSpPr>
          <p:nvPr/>
        </p:nvSpPr>
        <p:spPr bwMode="auto">
          <a:xfrm flipV="1">
            <a:off x="3276600" y="3048000"/>
            <a:ext cx="2044700" cy="14732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10" name="Rectangle 106"/>
          <p:cNvSpPr>
            <a:spLocks noChangeArrowheads="1"/>
          </p:cNvSpPr>
          <p:nvPr/>
        </p:nvSpPr>
        <p:spPr bwMode="auto">
          <a:xfrm>
            <a:off x="4306888" y="4038600"/>
            <a:ext cx="74136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Arial" charset="0"/>
              </a:rPr>
              <a:t> Triangle</a:t>
            </a:r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6411" name="Rectangle 107"/>
          <p:cNvSpPr>
            <a:spLocks noChangeArrowheads="1"/>
          </p:cNvSpPr>
          <p:nvPr/>
        </p:nvSpPr>
        <p:spPr bwMode="auto">
          <a:xfrm>
            <a:off x="4162425" y="3822700"/>
            <a:ext cx="10477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Arial" charset="0"/>
              </a:rPr>
              <a:t>Stabilization</a:t>
            </a:r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56412" name="Group 6"/>
          <p:cNvGrpSpPr>
            <a:grpSpLocks/>
          </p:cNvGrpSpPr>
          <p:nvPr/>
        </p:nvGrpSpPr>
        <p:grpSpPr bwMode="auto">
          <a:xfrm>
            <a:off x="4570413" y="2532063"/>
            <a:ext cx="73025" cy="239712"/>
            <a:chOff x="2879" y="1563"/>
            <a:chExt cx="46" cy="151"/>
          </a:xfrm>
        </p:grpSpPr>
        <p:sp>
          <p:nvSpPr>
            <p:cNvPr id="56417" name="Freeform 7"/>
            <p:cNvSpPr>
              <a:spLocks noChangeAspect="1"/>
            </p:cNvSpPr>
            <p:nvPr/>
          </p:nvSpPr>
          <p:spPr bwMode="auto">
            <a:xfrm>
              <a:off x="2893" y="1563"/>
              <a:ext cx="19" cy="106"/>
            </a:xfrm>
            <a:custGeom>
              <a:avLst/>
              <a:gdLst>
                <a:gd name="T0" fmla="*/ 2 w 23"/>
                <a:gd name="T1" fmla="*/ 2 h 133"/>
                <a:gd name="T2" fmla="*/ 2 w 23"/>
                <a:gd name="T3" fmla="*/ 2 h 133"/>
                <a:gd name="T4" fmla="*/ 2 w 23"/>
                <a:gd name="T5" fmla="*/ 2 h 133"/>
                <a:gd name="T6" fmla="*/ 2 w 23"/>
                <a:gd name="T7" fmla="*/ 2 h 133"/>
                <a:gd name="T8" fmla="*/ 2 w 23"/>
                <a:gd name="T9" fmla="*/ 2 h 133"/>
                <a:gd name="T10" fmla="*/ 2 w 23"/>
                <a:gd name="T11" fmla="*/ 2 h 133"/>
                <a:gd name="T12" fmla="*/ 2 w 23"/>
                <a:gd name="T13" fmla="*/ 2 h 133"/>
                <a:gd name="T14" fmla="*/ 2 w 23"/>
                <a:gd name="T15" fmla="*/ 2 h 133"/>
                <a:gd name="T16" fmla="*/ 2 w 23"/>
                <a:gd name="T17" fmla="*/ 0 h 133"/>
                <a:gd name="T18" fmla="*/ 0 w 23"/>
                <a:gd name="T19" fmla="*/ 0 h 133"/>
                <a:gd name="T20" fmla="*/ 0 w 23"/>
                <a:gd name="T21" fmla="*/ 2 h 133"/>
                <a:gd name="T22" fmla="*/ 0 w 23"/>
                <a:gd name="T23" fmla="*/ 2 h 133"/>
                <a:gd name="T24" fmla="*/ 0 w 23"/>
                <a:gd name="T25" fmla="*/ 2 h 133"/>
                <a:gd name="T26" fmla="*/ 0 w 23"/>
                <a:gd name="T27" fmla="*/ 2 h 133"/>
                <a:gd name="T28" fmla="*/ 0 w 23"/>
                <a:gd name="T29" fmla="*/ 2 h 133"/>
                <a:gd name="T30" fmla="*/ 0 w 23"/>
                <a:gd name="T31" fmla="*/ 2 h 133"/>
                <a:gd name="T32" fmla="*/ 0 w 23"/>
                <a:gd name="T33" fmla="*/ 2 h 133"/>
                <a:gd name="T34" fmla="*/ 2 w 23"/>
                <a:gd name="T35" fmla="*/ 2 h 13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3"/>
                <a:gd name="T55" fmla="*/ 0 h 133"/>
                <a:gd name="T56" fmla="*/ 23 w 23"/>
                <a:gd name="T57" fmla="*/ 133 h 13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3" h="133">
                  <a:moveTo>
                    <a:pt x="12" y="133"/>
                  </a:moveTo>
                  <a:lnTo>
                    <a:pt x="23" y="132"/>
                  </a:lnTo>
                  <a:lnTo>
                    <a:pt x="23" y="130"/>
                  </a:lnTo>
                  <a:lnTo>
                    <a:pt x="23" y="127"/>
                  </a:lnTo>
                  <a:lnTo>
                    <a:pt x="23" y="116"/>
                  </a:lnTo>
                  <a:lnTo>
                    <a:pt x="23" y="100"/>
                  </a:lnTo>
                  <a:lnTo>
                    <a:pt x="23" y="76"/>
                  </a:lnTo>
                  <a:lnTo>
                    <a:pt x="23" y="45"/>
                  </a:lnTo>
                  <a:lnTo>
                    <a:pt x="23" y="0"/>
                  </a:lnTo>
                  <a:lnTo>
                    <a:pt x="0" y="0"/>
                  </a:lnTo>
                  <a:lnTo>
                    <a:pt x="0" y="45"/>
                  </a:lnTo>
                  <a:lnTo>
                    <a:pt x="0" y="76"/>
                  </a:lnTo>
                  <a:lnTo>
                    <a:pt x="0" y="100"/>
                  </a:lnTo>
                  <a:lnTo>
                    <a:pt x="0" y="116"/>
                  </a:lnTo>
                  <a:lnTo>
                    <a:pt x="0" y="127"/>
                  </a:lnTo>
                  <a:lnTo>
                    <a:pt x="0" y="130"/>
                  </a:lnTo>
                  <a:lnTo>
                    <a:pt x="0" y="132"/>
                  </a:lnTo>
                  <a:lnTo>
                    <a:pt x="12" y="133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18" name="Freeform 8"/>
            <p:cNvSpPr>
              <a:spLocks noChangeAspect="1"/>
            </p:cNvSpPr>
            <p:nvPr/>
          </p:nvSpPr>
          <p:spPr bwMode="auto">
            <a:xfrm>
              <a:off x="2879" y="1669"/>
              <a:ext cx="46" cy="45"/>
            </a:xfrm>
            <a:custGeom>
              <a:avLst/>
              <a:gdLst>
                <a:gd name="T0" fmla="*/ 2 w 57"/>
                <a:gd name="T1" fmla="*/ 2 h 57"/>
                <a:gd name="T2" fmla="*/ 2 w 57"/>
                <a:gd name="T3" fmla="*/ 0 h 57"/>
                <a:gd name="T4" fmla="*/ 0 w 57"/>
                <a:gd name="T5" fmla="*/ 0 h 57"/>
                <a:gd name="T6" fmla="*/ 2 w 57"/>
                <a:gd name="T7" fmla="*/ 2 h 57"/>
                <a:gd name="T8" fmla="*/ 2 w 57"/>
                <a:gd name="T9" fmla="*/ 2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57"/>
                <a:gd name="T17" fmla="*/ 57 w 57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57">
                  <a:moveTo>
                    <a:pt x="29" y="57"/>
                  </a:moveTo>
                  <a:lnTo>
                    <a:pt x="57" y="0"/>
                  </a:lnTo>
                  <a:lnTo>
                    <a:pt x="0" y="0"/>
                  </a:lnTo>
                  <a:lnTo>
                    <a:pt x="29" y="57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6413" name="Freeform 9"/>
          <p:cNvSpPr>
            <a:spLocks noChangeAspect="1"/>
          </p:cNvSpPr>
          <p:nvPr/>
        </p:nvSpPr>
        <p:spPr bwMode="auto">
          <a:xfrm>
            <a:off x="2811463" y="3292475"/>
            <a:ext cx="150812" cy="76200"/>
          </a:xfrm>
          <a:custGeom>
            <a:avLst/>
            <a:gdLst>
              <a:gd name="T0" fmla="*/ 2147483647 w 118"/>
              <a:gd name="T1" fmla="*/ 2147483647 h 60"/>
              <a:gd name="T2" fmla="*/ 2147483647 w 118"/>
              <a:gd name="T3" fmla="*/ 2147483647 h 60"/>
              <a:gd name="T4" fmla="*/ 2147483647 w 118"/>
              <a:gd name="T5" fmla="*/ 2147483647 h 60"/>
              <a:gd name="T6" fmla="*/ 2147483647 w 118"/>
              <a:gd name="T7" fmla="*/ 2147483647 h 60"/>
              <a:gd name="T8" fmla="*/ 2147483647 w 118"/>
              <a:gd name="T9" fmla="*/ 2147483647 h 60"/>
              <a:gd name="T10" fmla="*/ 2147483647 w 118"/>
              <a:gd name="T11" fmla="*/ 2147483647 h 60"/>
              <a:gd name="T12" fmla="*/ 2147483647 w 118"/>
              <a:gd name="T13" fmla="*/ 2147483647 h 60"/>
              <a:gd name="T14" fmla="*/ 2147483647 w 118"/>
              <a:gd name="T15" fmla="*/ 2147483647 h 60"/>
              <a:gd name="T16" fmla="*/ 2147483647 w 118"/>
              <a:gd name="T17" fmla="*/ 0 h 60"/>
              <a:gd name="T18" fmla="*/ 0 w 118"/>
              <a:gd name="T19" fmla="*/ 2147483647 h 60"/>
              <a:gd name="T20" fmla="*/ 2147483647 w 118"/>
              <a:gd name="T21" fmla="*/ 2147483647 h 60"/>
              <a:gd name="T22" fmla="*/ 2147483647 w 118"/>
              <a:gd name="T23" fmla="*/ 2147483647 h 60"/>
              <a:gd name="T24" fmla="*/ 2147483647 w 118"/>
              <a:gd name="T25" fmla="*/ 2147483647 h 60"/>
              <a:gd name="T26" fmla="*/ 2147483647 w 118"/>
              <a:gd name="T27" fmla="*/ 2147483647 h 60"/>
              <a:gd name="T28" fmla="*/ 2147483647 w 118"/>
              <a:gd name="T29" fmla="*/ 2147483647 h 60"/>
              <a:gd name="T30" fmla="*/ 2147483647 w 118"/>
              <a:gd name="T31" fmla="*/ 2147483647 h 60"/>
              <a:gd name="T32" fmla="*/ 2147483647 w 118"/>
              <a:gd name="T33" fmla="*/ 2147483647 h 60"/>
              <a:gd name="T34" fmla="*/ 2147483647 w 118"/>
              <a:gd name="T35" fmla="*/ 2147483647 h 6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18"/>
              <a:gd name="T55" fmla="*/ 0 h 60"/>
              <a:gd name="T56" fmla="*/ 118 w 118"/>
              <a:gd name="T57" fmla="*/ 60 h 6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18" h="60">
                <a:moveTo>
                  <a:pt x="115" y="50"/>
                </a:moveTo>
                <a:lnTo>
                  <a:pt x="118" y="39"/>
                </a:lnTo>
                <a:lnTo>
                  <a:pt x="117" y="38"/>
                </a:lnTo>
                <a:lnTo>
                  <a:pt x="113" y="38"/>
                </a:lnTo>
                <a:lnTo>
                  <a:pt x="104" y="34"/>
                </a:lnTo>
                <a:lnTo>
                  <a:pt x="91" y="29"/>
                </a:lnTo>
                <a:lnTo>
                  <a:pt x="71" y="22"/>
                </a:lnTo>
                <a:lnTo>
                  <a:pt x="44" y="12"/>
                </a:lnTo>
                <a:lnTo>
                  <a:pt x="7" y="0"/>
                </a:lnTo>
                <a:lnTo>
                  <a:pt x="0" y="19"/>
                </a:lnTo>
                <a:lnTo>
                  <a:pt x="37" y="33"/>
                </a:lnTo>
                <a:lnTo>
                  <a:pt x="64" y="43"/>
                </a:lnTo>
                <a:lnTo>
                  <a:pt x="84" y="50"/>
                </a:lnTo>
                <a:lnTo>
                  <a:pt x="97" y="55"/>
                </a:lnTo>
                <a:lnTo>
                  <a:pt x="104" y="57"/>
                </a:lnTo>
                <a:lnTo>
                  <a:pt x="110" y="59"/>
                </a:lnTo>
                <a:lnTo>
                  <a:pt x="111" y="60"/>
                </a:lnTo>
                <a:lnTo>
                  <a:pt x="115" y="50"/>
                </a:lnTo>
                <a:close/>
              </a:path>
            </a:pathLst>
          </a:cu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749" name="Rectangle 101"/>
          <p:cNvSpPr>
            <a:spLocks noChangeArrowheads="1"/>
          </p:cNvSpPr>
          <p:nvPr/>
        </p:nvSpPr>
        <p:spPr bwMode="auto">
          <a:xfrm>
            <a:off x="0" y="152400"/>
            <a:ext cx="90297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5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15 Wedges: Solved!</a:t>
            </a:r>
            <a:endParaRPr lang="en-US" sz="5400" b="1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56415" name="Rectangle 100"/>
          <p:cNvSpPr>
            <a:spLocks noChangeArrowheads="1"/>
          </p:cNvSpPr>
          <p:nvPr/>
        </p:nvSpPr>
        <p:spPr bwMode="auto">
          <a:xfrm>
            <a:off x="2940050" y="6448425"/>
            <a:ext cx="3365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http://www.princeton.edu/wedges/</a:t>
            </a:r>
          </a:p>
        </p:txBody>
      </p:sp>
      <p:pic>
        <p:nvPicPr>
          <p:cNvPr id="56416" name="Picture 18" descr="cmi-logo-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ilding.sect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731520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5912736" y="2789904"/>
            <a:ext cx="3451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Arial Rounded MT Bold"/>
                <a:cs typeface="Arial Rounded MT Bold"/>
              </a:rPr>
              <a:t>$4.5 TRILLION</a:t>
            </a:r>
            <a:endParaRPr lang="en-US" sz="3600" dirty="0">
              <a:solidFill>
                <a:srgbClr val="008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303213" y="0"/>
            <a:ext cx="8537575" cy="776288"/>
          </a:xfrm>
          <a:prstGeom prst="rect">
            <a:avLst/>
          </a:prstGeo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ea typeface="ＭＳ Ｐゴシック" charset="-128"/>
                <a:cs typeface="Arial Rounded MT Bo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9pPr>
          </a:lstStyle>
          <a:p>
            <a:pPr marL="39688" eaLnBrk="1" hangingPunct="1">
              <a:defRPr/>
            </a:pPr>
            <a:r>
              <a:rPr lang="en-US" sz="6000" dirty="0" smtClean="0">
                <a:ea typeface="ＭＳ Ｐゴシック" charset="0"/>
                <a:cs typeface="ＭＳ Ｐゴシック" charset="0"/>
              </a:rPr>
              <a:t>Efficient Architects!</a:t>
            </a:r>
            <a:endParaRPr lang="en-US" sz="6000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54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9899"/>
            <a:ext cx="9144001" cy="41114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400"/>
            <a:ext cx="8534400" cy="762000"/>
          </a:xfrm>
        </p:spPr>
        <p:txBody>
          <a:bodyPr/>
          <a:lstStyle/>
          <a:p>
            <a:r>
              <a:rPr lang="en-US" dirty="0" smtClean="0"/>
              <a:t>Solar Resource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59408"/>
            <a:ext cx="5257800" cy="24078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62601" y="4864100"/>
            <a:ext cx="3327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3333CC"/>
                </a:solidFill>
                <a:latin typeface="Arial Rounded MT Bold"/>
                <a:cs typeface="Arial Rounded MT Bold"/>
              </a:rPr>
              <a:t>US </a:t>
            </a:r>
            <a:r>
              <a:rPr lang="en-US" sz="5400" dirty="0" err="1" smtClean="0">
                <a:solidFill>
                  <a:srgbClr val="3333CC"/>
                </a:solidFill>
                <a:latin typeface="Arial Rounded MT Bold"/>
                <a:cs typeface="Arial Rounded MT Bold"/>
              </a:rPr>
              <a:t>vs</a:t>
            </a:r>
            <a:r>
              <a:rPr lang="en-US" sz="5400" dirty="0" smtClean="0">
                <a:solidFill>
                  <a:srgbClr val="3333CC"/>
                </a:solidFill>
                <a:latin typeface="Arial Rounded MT Bold"/>
                <a:cs typeface="Arial Rounded MT Bold"/>
              </a:rPr>
              <a:t> Germany</a:t>
            </a:r>
            <a:endParaRPr lang="en-US" sz="5400" dirty="0">
              <a:solidFill>
                <a:srgbClr val="3333CC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154625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ice-of-solar-power-drop-grap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0"/>
            <a:ext cx="555508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2900" y="152400"/>
            <a:ext cx="5956300" cy="2349500"/>
          </a:xfrm>
        </p:spPr>
        <p:txBody>
          <a:bodyPr/>
          <a:lstStyle/>
          <a:p>
            <a:r>
              <a:rPr lang="en-US" dirty="0" smtClean="0"/>
              <a:t>Price of Solar PV Cells</a:t>
            </a:r>
            <a:br>
              <a:rPr lang="en-US" dirty="0" smtClean="0"/>
            </a:br>
            <a:r>
              <a:rPr lang="en-US" sz="4800" dirty="0" smtClean="0"/>
              <a:t>$/watt 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0" y="3276600"/>
            <a:ext cx="6781800" cy="2997200"/>
          </a:xfrm>
        </p:spPr>
        <p:txBody>
          <a:bodyPr/>
          <a:lstStyle/>
          <a:p>
            <a:r>
              <a:rPr lang="en-US" dirty="0" smtClean="0"/>
              <a:t>Price per watt has fallen by 99% since I graduated from high school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Fallen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80% since 2008</a:t>
            </a:r>
          </a:p>
          <a:p>
            <a:r>
              <a:rPr lang="en-US" dirty="0" smtClean="0"/>
              <a:t>Now close to parity with coal or gas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4279938">
            <a:off x="215900" y="3594099"/>
            <a:ext cx="1945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Drop in 1980s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42140" y="5410198"/>
            <a:ext cx="2039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Flatter in1990s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 bwMode="auto">
          <a:xfrm rot="1740296">
            <a:off x="4140200" y="6032500"/>
            <a:ext cx="762000" cy="27940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505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01600"/>
            <a:ext cx="3429000" cy="685800"/>
          </a:xfrm>
        </p:spPr>
        <p:txBody>
          <a:bodyPr/>
          <a:lstStyle/>
          <a:p>
            <a:pPr>
              <a:defRPr/>
            </a:pPr>
            <a:r>
              <a:rPr lang="en-US" sz="6000" dirty="0" smtClean="0"/>
              <a:t>Costs</a:t>
            </a:r>
            <a:endParaRPr lang="en-US" sz="6000" dirty="0"/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4800600" y="1054100"/>
            <a:ext cx="4267200" cy="5334000"/>
          </a:xfrm>
        </p:spPr>
        <p:txBody>
          <a:bodyPr/>
          <a:lstStyle/>
          <a:p>
            <a:pPr>
              <a:spcBef>
                <a:spcPts val="2950"/>
              </a:spcBef>
            </a:pPr>
            <a:r>
              <a:rPr lang="en-US" sz="2800" dirty="0">
                <a:ea typeface="ＭＳ Ｐゴシック" charset="0"/>
                <a:cs typeface="ＭＳ Ｐゴシック" charset="0"/>
              </a:rPr>
              <a:t>Conversion to 100% </a:t>
            </a:r>
            <a:r>
              <a:rPr lang="en-US" sz="2800" dirty="0" err="1">
                <a:ea typeface="ＭＳ Ｐゴシック" charset="0"/>
                <a:cs typeface="ＭＳ Ｐゴシック" charset="0"/>
              </a:rPr>
              <a:t>noncarbon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 energy will cost about </a:t>
            </a:r>
            <a:br>
              <a:rPr lang="en-US" sz="2800" dirty="0">
                <a:ea typeface="ＭＳ Ｐゴシック" charset="0"/>
                <a:cs typeface="ＭＳ Ｐゴシック" charset="0"/>
              </a:rPr>
            </a:b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1% of GDP</a:t>
            </a:r>
          </a:p>
          <a:p>
            <a:pPr>
              <a:spcBef>
                <a:spcPts val="2950"/>
              </a:spcBef>
            </a:pPr>
            <a:r>
              <a:rPr lang="en-US" sz="2800" dirty="0">
                <a:ea typeface="ＭＳ Ｐゴシック" charset="0"/>
                <a:cs typeface="ＭＳ Ｐゴシック" charset="0"/>
              </a:rPr>
              <a:t>That’s about </a:t>
            </a: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what it cost to retrofit all the world’s cities with indoor plumbing 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a century ago …</a:t>
            </a:r>
          </a:p>
          <a:p>
            <a:pPr>
              <a:spcBef>
                <a:spcPts val="2950"/>
              </a:spcBef>
            </a:pPr>
            <a:r>
              <a:rPr lang="en-US" sz="2800" dirty="0">
                <a:ea typeface="ＭＳ Ｐゴシック" charset="0"/>
                <a:cs typeface="ＭＳ Ｐゴシック" charset="0"/>
              </a:rPr>
              <a:t>It was </a:t>
            </a: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worth it</a:t>
            </a:r>
            <a:r>
              <a:rPr lang="en-US" sz="2800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544"/>
            <a:ext cx="4724401" cy="6784456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4749800" cy="675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4722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34400" cy="955675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>
                <a:ea typeface="ＭＳ Ｐゴシック" charset="0"/>
              </a:rPr>
              <a:t>Imagine it</a:t>
            </a:r>
            <a:r>
              <a:rPr lang="ja-JP" altLang="en-US" sz="5000" dirty="0">
                <a:ea typeface="ＭＳ Ｐゴシック" charset="0"/>
              </a:rPr>
              <a:t>’</a:t>
            </a:r>
            <a:r>
              <a:rPr lang="en-US" sz="5000" dirty="0">
                <a:ea typeface="ＭＳ Ｐゴシック" charset="0"/>
              </a:rPr>
              <a:t>s 1800, </a:t>
            </a:r>
            <a:br>
              <a:rPr lang="en-US" sz="5000" dirty="0">
                <a:ea typeface="ＭＳ Ｐゴシック" charset="0"/>
              </a:rPr>
            </a:br>
            <a:r>
              <a:rPr lang="en-US" sz="5000" dirty="0">
                <a:ea typeface="ＭＳ Ｐゴシック" charset="0"/>
              </a:rPr>
              <a:t>and you</a:t>
            </a:r>
            <a:r>
              <a:rPr lang="ja-JP" altLang="en-US" sz="5000" dirty="0">
                <a:ea typeface="ＭＳ Ｐゴシック" charset="0"/>
              </a:rPr>
              <a:t>’</a:t>
            </a:r>
            <a:r>
              <a:rPr lang="en-US" sz="5000" dirty="0">
                <a:ea typeface="ＭＳ Ｐゴシック" charset="0"/>
              </a:rPr>
              <a:t>re in charge …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1355725"/>
            <a:ext cx="7772400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en-US" sz="2800">
                <a:latin typeface="Arial Rounded MT Bold"/>
                <a:cs typeface="Arial Rounded MT Bold"/>
              </a:rPr>
              <a:t>Somebody presents you with a grand idea for transforming the world economy: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ü"/>
            </a:pPr>
            <a:r>
              <a:rPr lang="en-US">
                <a:solidFill>
                  <a:srgbClr val="0000FF"/>
                </a:solidFill>
                <a:latin typeface="Arial Rounded MT Bold"/>
                <a:cs typeface="Arial Rounded MT Bold"/>
              </a:rPr>
              <a:t>Dig 8 billion tons of carbon out of the ground every year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ü"/>
            </a:pPr>
            <a:r>
              <a:rPr lang="en-US">
                <a:solidFill>
                  <a:srgbClr val="0000FF"/>
                </a:solidFill>
                <a:latin typeface="Arial Rounded MT Bold"/>
                <a:cs typeface="Arial Rounded MT Bold"/>
              </a:rPr>
              <a:t>Build a system of pipelines, supertankers, railroads, highways, and trucks to deliver it to every street corner on the planet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ü"/>
            </a:pPr>
            <a:r>
              <a:rPr lang="en-US">
                <a:solidFill>
                  <a:srgbClr val="0000FF"/>
                </a:solidFill>
                <a:latin typeface="Arial Rounded MT Bold"/>
                <a:cs typeface="Arial Rounded MT Bold"/>
              </a:rPr>
              <a:t>Build millions of cars every year, and millions of miles of roads to drive them on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ü"/>
            </a:pPr>
            <a:r>
              <a:rPr lang="en-US">
                <a:solidFill>
                  <a:srgbClr val="0000FF"/>
                </a:solidFill>
                <a:latin typeface="Arial Rounded MT Bold"/>
                <a:cs typeface="Arial Rounded MT Bold"/>
              </a:rPr>
              <a:t>Generate and pipe enough electricity to every house to power lights &amp; stereos &amp; plasma TVs</a:t>
            </a:r>
          </a:p>
          <a:p>
            <a:pPr eaLnBrk="1" hangingPunct="1">
              <a:spcBef>
                <a:spcPct val="30000"/>
              </a:spcBef>
            </a:pPr>
            <a:endParaRPr lang="en-US" sz="2800">
              <a:latin typeface="Arial Rounded MT Bold"/>
              <a:cs typeface="Arial Rounded MT Bold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144713" y="2286000"/>
            <a:ext cx="5487987" cy="4572000"/>
            <a:chOff x="2144253" y="2285274"/>
            <a:chExt cx="5488852" cy="4572726"/>
          </a:xfrm>
        </p:grpSpPr>
        <p:pic>
          <p:nvPicPr>
            <p:cNvPr id="59396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1120" y="2285274"/>
              <a:ext cx="2620524" cy="3047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397" name="TextBox 5"/>
            <p:cNvSpPr txBox="1">
              <a:spLocks noChangeArrowheads="1"/>
            </p:cNvSpPr>
            <p:nvPr/>
          </p:nvSpPr>
          <p:spPr bwMode="auto">
            <a:xfrm>
              <a:off x="2144253" y="6027003"/>
              <a:ext cx="5488852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 i="1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…  </a:t>
              </a:r>
              <a:r>
                <a:rPr lang="ja-JP" altLang="en-US" b="1" i="1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“</a:t>
              </a:r>
              <a:r>
                <a:rPr lang="en-US" altLang="ja-JP" b="1" i="1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and here</a:t>
              </a:r>
              <a:r>
                <a:rPr lang="ja-JP" altLang="en-US" b="1" i="1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’</a:t>
              </a:r>
              <a:r>
                <a:rPr lang="en-US" altLang="ja-JP" b="1" i="1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s the itemized bill …</a:t>
              </a:r>
              <a:r>
                <a:rPr lang="ja-JP" altLang="en-US" b="1" i="1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”</a:t>
              </a:r>
              <a:endParaRPr lang="en-US" altLang="ja-JP" b="1" i="1">
                <a:solidFill>
                  <a:srgbClr val="FF0000"/>
                </a:solidFill>
                <a:latin typeface="Arial Rounded MT Bold"/>
                <a:cs typeface="Arial Rounded MT Bold"/>
              </a:endParaRPr>
            </a:p>
            <a:p>
              <a:pPr eaLnBrk="1" hangingPunct="1"/>
              <a:endParaRPr lang="en-US">
                <a:latin typeface="Arial Rounded MT Bold"/>
                <a:cs typeface="Arial Rounded MT Bold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075" y="0"/>
            <a:ext cx="8534400" cy="762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7200" dirty="0" smtClean="0">
                <a:solidFill>
                  <a:srgbClr val="FFFF00"/>
                </a:solidFill>
                <a:ea typeface="ＭＳ Ｐゴシック" charset="0"/>
              </a:rPr>
              <a:t>Who Built That?</a:t>
            </a:r>
            <a:endParaRPr lang="en-US" sz="7200" dirty="0">
              <a:solidFill>
                <a:srgbClr val="FFFF00"/>
              </a:solidFill>
              <a:ea typeface="ＭＳ Ｐゴシック" charset="0"/>
            </a:endParaRP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>
          <a:xfrm>
            <a:off x="711200" y="765175"/>
            <a:ext cx="7772400" cy="1724025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ea typeface="ＭＳ Ｐゴシック" charset="0"/>
              </a:rPr>
              <a:t>Our ancestors built that very system</a:t>
            </a:r>
          </a:p>
          <a:p>
            <a:r>
              <a:rPr lang="en-US" dirty="0" smtClean="0">
                <a:solidFill>
                  <a:srgbClr val="FFFF00"/>
                </a:solidFill>
                <a:ea typeface="ＭＳ Ｐゴシック" charset="0"/>
              </a:rPr>
              <a:t>It cost them every dime of global GDP for 200 years (now $72T/</a:t>
            </a:r>
            <a:r>
              <a:rPr lang="en-US" dirty="0" err="1" smtClean="0">
                <a:solidFill>
                  <a:srgbClr val="FFFF00"/>
                </a:solidFill>
                <a:ea typeface="ＭＳ Ｐゴシック" charset="0"/>
              </a:rPr>
              <a:t>yr</a:t>
            </a:r>
            <a:r>
              <a:rPr lang="en-US" dirty="0" smtClean="0">
                <a:solidFill>
                  <a:srgbClr val="FFFF00"/>
                </a:solidFill>
                <a:ea typeface="ＭＳ Ｐゴシック" charset="0"/>
              </a:rPr>
              <a:t>)</a:t>
            </a:r>
          </a:p>
          <a:p>
            <a:r>
              <a:rPr lang="en-US" dirty="0" smtClean="0">
                <a:solidFill>
                  <a:srgbClr val="FFFF00"/>
                </a:solidFill>
                <a:ea typeface="ＭＳ Ｐゴシック" charset="0"/>
              </a:rPr>
              <a:t>It created every dime too!</a:t>
            </a:r>
            <a:endParaRPr lang="en-US" dirty="0">
              <a:solidFill>
                <a:srgbClr val="FFFF00"/>
              </a:solidFill>
              <a:ea typeface="ＭＳ Ｐゴシック" charset="0"/>
            </a:endParaRP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297238" y="3424238"/>
            <a:ext cx="4056062" cy="2913062"/>
            <a:chOff x="3297102" y="3424661"/>
            <a:chExt cx="4055524" cy="2911866"/>
          </a:xfrm>
        </p:grpSpPr>
        <p:pic>
          <p:nvPicPr>
            <p:cNvPr id="7373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7102" y="3424661"/>
              <a:ext cx="4055524" cy="2911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34" name="Content Placeholder 2"/>
            <p:cNvSpPr txBox="1">
              <a:spLocks/>
            </p:cNvSpPr>
            <p:nvPr/>
          </p:nvSpPr>
          <p:spPr bwMode="auto">
            <a:xfrm>
              <a:off x="3319324" y="3483374"/>
              <a:ext cx="3846002" cy="1723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indent="0">
                <a:spcBef>
                  <a:spcPct val="30000"/>
                </a:spcBef>
              </a:pPr>
              <a:r>
                <a:rPr lang="en-US" sz="2800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Now </a:t>
              </a:r>
              <a:r>
                <a:rPr lang="en-US" sz="2800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our kids get </a:t>
              </a:r>
              <a:r>
                <a:rPr lang="en-US" sz="2800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to </a:t>
              </a:r>
              <a:br>
                <a:rPr lang="en-US" sz="2800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</a:br>
              <a:r>
                <a:rPr lang="en-US" sz="2800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do it again</a:t>
              </a:r>
              <a:r>
                <a:rPr lang="en-US" sz="2800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!</a:t>
              </a:r>
              <a:endParaRPr lang="en-US" sz="2800" dirty="0">
                <a:solidFill>
                  <a:srgbClr val="FF0000"/>
                </a:solidFill>
                <a:latin typeface="Arial Rounded MT Bold"/>
                <a:cs typeface="Arial Rounded MT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045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39700"/>
            <a:ext cx="28702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5715000" cy="1905000"/>
          </a:xfrm>
        </p:spPr>
        <p:txBody>
          <a:bodyPr/>
          <a:lstStyle/>
          <a:p>
            <a:pPr>
              <a:defRPr/>
            </a:pPr>
            <a:r>
              <a:rPr lang="en-US" sz="6000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Ever Wonder Why?</a:t>
            </a:r>
          </a:p>
        </p:txBody>
      </p:sp>
      <p:sp>
        <p:nvSpPr>
          <p:cNvPr id="21508" name="Content Placeholder 2"/>
          <p:cNvSpPr>
            <a:spLocks noGrp="1"/>
          </p:cNvSpPr>
          <p:nvPr>
            <p:ph idx="1"/>
          </p:nvPr>
        </p:nvSpPr>
        <p:spPr>
          <a:xfrm>
            <a:off x="685800" y="5029200"/>
            <a:ext cx="7772400" cy="16002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Day</a:t>
            </a:r>
            <a:r>
              <a:rPr lang="en-US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night</a:t>
            </a:r>
          </a:p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Summer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 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winter</a:t>
            </a:r>
          </a:p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Phoenix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Fargo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290513" y="546100"/>
            <a:ext cx="8537575" cy="7762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</a:rPr>
              <a:t>Choose Your Future</a:t>
            </a:r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50900" y="1828800"/>
            <a:ext cx="7600950" cy="4356100"/>
          </a:xfrm>
        </p:spPr>
        <p:txBody>
          <a:bodyPr rIns="116994"/>
          <a:lstStyle/>
          <a:p>
            <a:pPr eaLnBrk="1" hangingPunct="1">
              <a:buClr>
                <a:srgbClr val="000000"/>
              </a:buClr>
            </a:pPr>
            <a:r>
              <a:rPr lang="en-US" sz="3100" dirty="0">
                <a:ea typeface="ＭＳ Ｐゴシック" charset="0"/>
              </a:rPr>
              <a:t>Some people think:  </a:t>
            </a:r>
          </a:p>
          <a:p>
            <a:pPr marL="782638" lvl="1" indent="-284163" eaLnBrk="1" hangingPunct="1"/>
            <a:r>
              <a:rPr lang="ja-JP" altLang="en-US" sz="3100" dirty="0" smtClean="0">
                <a:solidFill>
                  <a:srgbClr val="FF0000"/>
                </a:solidFill>
                <a:ea typeface="ＭＳ Ｐゴシック" charset="0"/>
              </a:rPr>
              <a:t>“</a:t>
            </a:r>
            <a:r>
              <a:rPr lang="en-US" altLang="ja-JP" sz="3100" dirty="0" smtClean="0">
                <a:solidFill>
                  <a:srgbClr val="FF0000"/>
                </a:solidFill>
                <a:ea typeface="ＭＳ Ｐゴシック" charset="0"/>
              </a:rPr>
              <a:t>Our modern lifestyle is based on stuff we extract from the ground</a:t>
            </a:r>
            <a:r>
              <a:rPr lang="ja-JP" altLang="en-US" sz="3100" dirty="0" smtClean="0">
                <a:solidFill>
                  <a:srgbClr val="FF0000"/>
                </a:solidFill>
                <a:ea typeface="ＭＳ Ｐゴシック" charset="0"/>
              </a:rPr>
              <a:t>”</a:t>
            </a:r>
            <a:endParaRPr lang="en-US" altLang="ja-JP" sz="3100" dirty="0">
              <a:solidFill>
                <a:srgbClr val="FF0000"/>
              </a:solidFill>
              <a:ea typeface="ＭＳ Ｐゴシック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 sz="3100" dirty="0">
                <a:ea typeface="ＭＳ Ｐゴシック" charset="0"/>
              </a:rPr>
              <a:t>I prefer:</a:t>
            </a:r>
          </a:p>
          <a:p>
            <a:pPr marL="782638" lvl="1" indent="-284163" eaLnBrk="1" hangingPunct="1"/>
            <a:r>
              <a:rPr lang="ja-JP" altLang="en-US" sz="3100" dirty="0" smtClean="0">
                <a:solidFill>
                  <a:srgbClr val="FF0000"/>
                </a:solidFill>
                <a:ea typeface="ＭＳ Ｐゴシック" charset="0"/>
              </a:rPr>
              <a:t>“</a:t>
            </a:r>
            <a:r>
              <a:rPr lang="en-US" altLang="ja-JP" sz="3100" dirty="0" smtClean="0">
                <a:solidFill>
                  <a:srgbClr val="FF0000"/>
                </a:solidFill>
                <a:ea typeface="ＭＳ Ｐゴシック" charset="0"/>
              </a:rPr>
              <a:t>We create our well-being through creativity, ingenuity, risk-taking, and hard work. </a:t>
            </a:r>
            <a:endParaRPr lang="en-US" altLang="ja-JP" sz="3100" dirty="0">
              <a:solidFill>
                <a:srgbClr val="FF0000"/>
              </a:solidFill>
              <a:ea typeface="ＭＳ Ｐゴシック" charset="0"/>
            </a:endParaRPr>
          </a:p>
          <a:p>
            <a:pPr marL="782638" lvl="1" indent="-284163" eaLnBrk="1" hangingPunct="1"/>
            <a:r>
              <a:rPr lang="en-US" sz="3500" b="1" dirty="0">
                <a:solidFill>
                  <a:srgbClr val="FF0000"/>
                </a:solidFill>
                <a:ea typeface="ＭＳ Ｐゴシック" charset="0"/>
              </a:rPr>
              <a:t>Our future is bright.</a:t>
            </a:r>
            <a:r>
              <a:rPr lang="ja-JP" altLang="en-US" sz="3100" dirty="0">
                <a:solidFill>
                  <a:srgbClr val="FF0000"/>
                </a:solidFill>
                <a:ea typeface="ＭＳ Ｐゴシック" charset="0"/>
              </a:rPr>
              <a:t>”</a:t>
            </a:r>
            <a:endParaRPr lang="en-US" sz="3100" dirty="0">
              <a:solidFill>
                <a:srgbClr val="FF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9413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sz="7200" dirty="0">
                <a:latin typeface="Arial Rounded MT Bold"/>
                <a:ea typeface="ＭＳ Ｐゴシック" charset="0"/>
                <a:cs typeface="Arial Rounded MT Bold"/>
              </a:rPr>
              <a:t>Heat Budgets</a:t>
            </a:r>
          </a:p>
        </p:txBody>
      </p:sp>
      <p:grpSp>
        <p:nvGrpSpPr>
          <p:cNvPr id="22530" name="Group 39"/>
          <p:cNvGrpSpPr>
            <a:grpSpLocks/>
          </p:cNvGrpSpPr>
          <p:nvPr/>
        </p:nvGrpSpPr>
        <p:grpSpPr bwMode="auto">
          <a:xfrm>
            <a:off x="685800" y="1295400"/>
            <a:ext cx="7620000" cy="5257800"/>
            <a:chOff x="76200" y="1600200"/>
            <a:chExt cx="7620000" cy="5257800"/>
          </a:xfrm>
        </p:grpSpPr>
        <p:pic>
          <p:nvPicPr>
            <p:cNvPr id="2253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1600200"/>
              <a:ext cx="1427163" cy="1189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532" name="Group 25"/>
            <p:cNvGrpSpPr>
              <a:grpSpLocks/>
            </p:cNvGrpSpPr>
            <p:nvPr/>
          </p:nvGrpSpPr>
          <p:grpSpPr bwMode="auto">
            <a:xfrm>
              <a:off x="1752600" y="3272971"/>
              <a:ext cx="3962400" cy="3585029"/>
              <a:chOff x="2743200" y="3962400"/>
              <a:chExt cx="3200400" cy="2895600"/>
            </a:xfrm>
          </p:grpSpPr>
          <p:sp>
            <p:nvSpPr>
              <p:cNvPr id="24" name="Rectangle 23"/>
              <p:cNvSpPr/>
              <p:nvPr/>
            </p:nvSpPr>
            <p:spPr bwMode="auto">
              <a:xfrm>
                <a:off x="2743200" y="3962767"/>
                <a:ext cx="3200400" cy="2895233"/>
              </a:xfrm>
              <a:prstGeom prst="rect">
                <a:avLst/>
              </a:prstGeom>
              <a:gradFill flip="none" rotWithShape="1">
                <a:gsLst>
                  <a:gs pos="0">
                    <a:srgbClr val="0F0F40"/>
                  </a:gs>
                  <a:gs pos="100000">
                    <a:srgbClr val="12FFFF"/>
                  </a:gs>
                </a:gsLst>
                <a:lin ang="5580000" scaled="0"/>
                <a:tileRect/>
              </a:gradFill>
              <a:ln w="9525" cap="flat" cmpd="sng" algn="ctr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2542" name="Rectangle 24"/>
              <p:cNvSpPr>
                <a:spLocks noChangeArrowheads="1"/>
              </p:cNvSpPr>
              <p:nvPr/>
            </p:nvSpPr>
            <p:spPr bwMode="auto">
              <a:xfrm>
                <a:off x="2743200" y="6400800"/>
                <a:ext cx="3200400" cy="457200"/>
              </a:xfrm>
              <a:prstGeom prst="rect">
                <a:avLst/>
              </a:prstGeom>
              <a:gradFill rotWithShape="1">
                <a:gsLst>
                  <a:gs pos="0">
                    <a:srgbClr val="008000"/>
                  </a:gs>
                  <a:gs pos="73000">
                    <a:srgbClr val="4F2F0B"/>
                  </a:gs>
                  <a:gs pos="100000">
                    <a:srgbClr val="4F2F0B"/>
                  </a:gs>
                </a:gsLst>
                <a:lin ang="5400000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cxnSp>
          <p:nvCxnSpPr>
            <p:cNvPr id="28" name="Straight Arrow Connector 27"/>
            <p:cNvCxnSpPr/>
            <p:nvPr/>
          </p:nvCxnSpPr>
          <p:spPr bwMode="auto">
            <a:xfrm rot="16200000" flipH="1">
              <a:off x="1028700" y="4229100"/>
              <a:ext cx="3429000" cy="6096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29" name="Straight Arrow Connector 28"/>
            <p:cNvCxnSpPr/>
            <p:nvPr/>
          </p:nvCxnSpPr>
          <p:spPr bwMode="auto">
            <a:xfrm rot="5400000" flipH="1" flipV="1">
              <a:off x="3048000" y="4114800"/>
              <a:ext cx="3581400" cy="6858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941C00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685800" y="51054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1726FF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34" name="Straight Arrow Connector 33"/>
            <p:cNvCxnSpPr/>
            <p:nvPr/>
          </p:nvCxnSpPr>
          <p:spPr bwMode="auto">
            <a:xfrm>
              <a:off x="5638800" y="51816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1726FF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sp>
          <p:nvSpPr>
            <p:cNvPr id="35" name="TextBox 34"/>
            <p:cNvSpPr txBox="1"/>
            <p:nvPr/>
          </p:nvSpPr>
          <p:spPr>
            <a:xfrm>
              <a:off x="76200" y="4191000"/>
              <a:ext cx="143964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1726FF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in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019800" y="4114800"/>
              <a:ext cx="1676400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2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1726FF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out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4503619">
              <a:off x="2379354" y="4111017"/>
              <a:ext cx="143964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FFFF00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in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6829358">
              <a:off x="3404361" y="5098151"/>
              <a:ext cx="159373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800000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out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114300" y="0"/>
            <a:ext cx="8840788" cy="8778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3900" dirty="0">
                <a:latin typeface="Arial Rounded MT Bold"/>
                <a:ea typeface="ＭＳ Ｐゴシック" charset="0"/>
                <a:cs typeface="Arial Rounded MT Bold"/>
              </a:rPr>
              <a:t>Dancing Molecules and Heat Rays!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66713" y="968375"/>
            <a:ext cx="4419600" cy="5889625"/>
          </a:xfrm>
        </p:spPr>
        <p:txBody>
          <a:bodyPr rIns="116994"/>
          <a:lstStyle/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Nearly all of the air is made of oxygen (O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and nitrogen (N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in which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two atoms of the same element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share electrons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</a:br>
            <a:endParaRPr lang="en-US">
              <a:latin typeface="Arial Rounded MT Bold"/>
              <a:ea typeface="ＭＳ Ｐゴシック" charset="0"/>
              <a:cs typeface="Arial Rounded MT Bold"/>
              <a:sym typeface="ＭＳ Ｐゴシック" charset="0"/>
            </a:endParaRPr>
          </a:p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Infrared (heat)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energy radiated up from the surface can be absorbed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by these molecules, but not very well</a:t>
            </a:r>
          </a:p>
        </p:txBody>
      </p:sp>
      <p:grpSp>
        <p:nvGrpSpPr>
          <p:cNvPr id="24579" name="Group 3"/>
          <p:cNvGrpSpPr>
            <a:grpSpLocks/>
          </p:cNvGrpSpPr>
          <p:nvPr/>
        </p:nvGrpSpPr>
        <p:grpSpPr bwMode="auto">
          <a:xfrm>
            <a:off x="5894388" y="2562225"/>
            <a:ext cx="712787" cy="712788"/>
            <a:chOff x="0" y="0"/>
            <a:chExt cx="638" cy="638"/>
          </a:xfrm>
        </p:grpSpPr>
        <p:sp>
          <p:nvSpPr>
            <p:cNvPr id="24595" name="Oval 4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6" name="Rectangle 5"/>
            <p:cNvSpPr>
              <a:spLocks/>
            </p:cNvSpPr>
            <p:nvPr/>
          </p:nvSpPr>
          <p:spPr bwMode="auto">
            <a:xfrm>
              <a:off x="93" y="95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N</a:t>
              </a:r>
            </a:p>
          </p:txBody>
        </p:sp>
      </p:grpSp>
      <p:grpSp>
        <p:nvGrpSpPr>
          <p:cNvPr id="24580" name="Group 6"/>
          <p:cNvGrpSpPr>
            <a:grpSpLocks/>
          </p:cNvGrpSpPr>
          <p:nvPr/>
        </p:nvGrpSpPr>
        <p:grpSpPr bwMode="auto">
          <a:xfrm>
            <a:off x="7265988" y="2554288"/>
            <a:ext cx="712787" cy="711200"/>
            <a:chOff x="0" y="0"/>
            <a:chExt cx="638" cy="638"/>
          </a:xfrm>
        </p:grpSpPr>
        <p:sp>
          <p:nvSpPr>
            <p:cNvPr id="24593" name="Oval 7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4" name="Rectangle 8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N</a:t>
              </a:r>
            </a:p>
          </p:txBody>
        </p:sp>
      </p:grpSp>
      <p:sp>
        <p:nvSpPr>
          <p:cNvPr id="24581" name="Line 9"/>
          <p:cNvSpPr>
            <a:spLocks noChangeShapeType="1"/>
          </p:cNvSpPr>
          <p:nvPr/>
        </p:nvSpPr>
        <p:spPr bwMode="auto">
          <a:xfrm>
            <a:off x="6572250" y="2805113"/>
            <a:ext cx="765175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2" name="Line 10"/>
          <p:cNvSpPr>
            <a:spLocks noChangeShapeType="1"/>
          </p:cNvSpPr>
          <p:nvPr/>
        </p:nvSpPr>
        <p:spPr bwMode="auto">
          <a:xfrm>
            <a:off x="6570663" y="3027363"/>
            <a:ext cx="763587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4583" name="Group 11"/>
          <p:cNvGrpSpPr>
            <a:grpSpLocks/>
          </p:cNvGrpSpPr>
          <p:nvPr/>
        </p:nvGrpSpPr>
        <p:grpSpPr bwMode="auto">
          <a:xfrm>
            <a:off x="5908675" y="1344613"/>
            <a:ext cx="714375" cy="712787"/>
            <a:chOff x="0" y="0"/>
            <a:chExt cx="638" cy="638"/>
          </a:xfrm>
        </p:grpSpPr>
        <p:sp>
          <p:nvSpPr>
            <p:cNvPr id="24591" name="Oval 12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2" name="Rectangle 13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4584" name="Group 14"/>
          <p:cNvGrpSpPr>
            <a:grpSpLocks/>
          </p:cNvGrpSpPr>
          <p:nvPr/>
        </p:nvGrpSpPr>
        <p:grpSpPr bwMode="auto">
          <a:xfrm>
            <a:off x="7280275" y="1335088"/>
            <a:ext cx="711200" cy="714375"/>
            <a:chOff x="0" y="0"/>
            <a:chExt cx="638" cy="640"/>
          </a:xfrm>
        </p:grpSpPr>
        <p:sp>
          <p:nvSpPr>
            <p:cNvPr id="24589" name="Oval 15"/>
            <p:cNvSpPr>
              <a:spLocks/>
            </p:cNvSpPr>
            <p:nvPr/>
          </p:nvSpPr>
          <p:spPr bwMode="auto">
            <a:xfrm>
              <a:off x="0" y="0"/>
              <a:ext cx="638" cy="640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0" name="Rectangle 16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sp>
        <p:nvSpPr>
          <p:cNvPr id="24585" name="Line 17"/>
          <p:cNvSpPr>
            <a:spLocks noChangeShapeType="1"/>
          </p:cNvSpPr>
          <p:nvPr/>
        </p:nvSpPr>
        <p:spPr bwMode="auto">
          <a:xfrm>
            <a:off x="6588125" y="1584325"/>
            <a:ext cx="763588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6" name="Line 18"/>
          <p:cNvSpPr>
            <a:spLocks noChangeShapeType="1"/>
          </p:cNvSpPr>
          <p:nvPr/>
        </p:nvSpPr>
        <p:spPr bwMode="auto">
          <a:xfrm>
            <a:off x="6584950" y="1806575"/>
            <a:ext cx="7635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7" name="Line 19"/>
          <p:cNvSpPr>
            <a:spLocks noChangeShapeType="1"/>
          </p:cNvSpPr>
          <p:nvPr/>
        </p:nvSpPr>
        <p:spPr bwMode="auto">
          <a:xfrm>
            <a:off x="6615113" y="2914650"/>
            <a:ext cx="657225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8" name="Rectangle 20"/>
          <p:cNvSpPr>
            <a:spLocks/>
          </p:cNvSpPr>
          <p:nvPr/>
        </p:nvSpPr>
        <p:spPr bwMode="auto">
          <a:xfrm>
            <a:off x="5465763" y="4264025"/>
            <a:ext cx="343693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 eaLnBrk="0" hangingPunct="0"/>
            <a:r>
              <a:rPr lang="en-US" b="1" i="1">
                <a:solidFill>
                  <a:srgbClr val="0000FF"/>
                </a:solidFill>
                <a:cs typeface="Times New Roman" charset="0"/>
                <a:sym typeface="Times New Roman" charset="0"/>
              </a:rPr>
              <a:t>Diatomic molecules can vibrate back and forth like balls on a spring, but the ends are identical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601" name="AutoShape 25"/>
          <p:cNvCxnSpPr>
            <a:cxnSpLocks noChangeShapeType="1"/>
          </p:cNvCxnSpPr>
          <p:nvPr/>
        </p:nvCxnSpPr>
        <p:spPr bwMode="auto">
          <a:xfrm>
            <a:off x="6791325" y="3170238"/>
            <a:ext cx="960438" cy="89376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130175" y="0"/>
            <a:ext cx="8839200" cy="8778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3900" dirty="0">
                <a:latin typeface="Arial Rounded MT Bold"/>
                <a:ea typeface="ＭＳ Ｐゴシック" charset="0"/>
                <a:cs typeface="Arial Rounded MT Bold"/>
              </a:rPr>
              <a:t>Dancing Molecules and Heat Rays!</a:t>
            </a: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363" y="1125538"/>
            <a:ext cx="4530725" cy="5732462"/>
          </a:xfrm>
        </p:spPr>
        <p:txBody>
          <a:bodyPr rIns="116994"/>
          <a:lstStyle/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Carbon dioxide (CO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and water vapor (H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O) are different!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</a:br>
            <a:endParaRPr lang="en-US">
              <a:latin typeface="Arial Rounded MT Bold"/>
              <a:ea typeface="ＭＳ Ｐゴシック" charset="0"/>
              <a:cs typeface="Arial Rounded MT Bold"/>
              <a:sym typeface="ＭＳ Ｐゴシック" charset="0"/>
            </a:endParaRPr>
          </a:p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They have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many more ways to vibrate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and rotate, so they are very good at absorbing and emitting infrared (heat) radiation</a:t>
            </a:r>
          </a:p>
        </p:txBody>
      </p:sp>
      <p:sp>
        <p:nvSpPr>
          <p:cNvPr id="25604" name="Rectangle 3"/>
          <p:cNvSpPr>
            <a:spLocks/>
          </p:cNvSpPr>
          <p:nvPr/>
        </p:nvSpPr>
        <p:spPr bwMode="auto">
          <a:xfrm>
            <a:off x="4959350" y="4603750"/>
            <a:ext cx="3821113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 eaLnBrk="0" hangingPunct="0"/>
            <a:r>
              <a:rPr lang="en-US" b="1" i="1">
                <a:solidFill>
                  <a:srgbClr val="0000FF"/>
                </a:solidFill>
                <a:cs typeface="Times New Roman" charset="0"/>
                <a:sym typeface="Times New Roman" charset="0"/>
              </a:rPr>
              <a:t>Molecules that have many ways to wiggle are called </a:t>
            </a:r>
            <a:r>
              <a:rPr lang="ja-JP" altLang="en-US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“</a:t>
            </a:r>
            <a:r>
              <a:rPr lang="en-US" altLang="ja-JP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Greenhouse</a:t>
            </a:r>
            <a:r>
              <a:rPr lang="ja-JP" altLang="en-US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”</a:t>
            </a:r>
            <a:r>
              <a:rPr lang="en-US" altLang="ja-JP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 molecules</a:t>
            </a:r>
            <a:endParaRPr lang="en-US" b="1" i="1">
              <a:solidFill>
                <a:srgbClr val="FF0000"/>
              </a:solidFill>
              <a:cs typeface="Times New Roman" charset="0"/>
              <a:sym typeface="Times New Roman" charset="0"/>
            </a:endParaRPr>
          </a:p>
        </p:txBody>
      </p:sp>
      <p:grpSp>
        <p:nvGrpSpPr>
          <p:cNvPr id="25605" name="Group 4"/>
          <p:cNvGrpSpPr>
            <a:grpSpLocks/>
          </p:cNvGrpSpPr>
          <p:nvPr/>
        </p:nvGrpSpPr>
        <p:grpSpPr bwMode="auto">
          <a:xfrm>
            <a:off x="5262563" y="1304925"/>
            <a:ext cx="712787" cy="712788"/>
            <a:chOff x="0" y="0"/>
            <a:chExt cx="638" cy="638"/>
          </a:xfrm>
        </p:grpSpPr>
        <p:sp>
          <p:nvSpPr>
            <p:cNvPr id="25633" name="Oval 5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4" name="Rectangle 6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5606" name="Group 7"/>
          <p:cNvGrpSpPr>
            <a:grpSpLocks/>
          </p:cNvGrpSpPr>
          <p:nvPr/>
        </p:nvGrpSpPr>
        <p:grpSpPr bwMode="auto">
          <a:xfrm>
            <a:off x="7631113" y="1304925"/>
            <a:ext cx="712787" cy="712788"/>
            <a:chOff x="0" y="0"/>
            <a:chExt cx="638" cy="638"/>
          </a:xfrm>
        </p:grpSpPr>
        <p:sp>
          <p:nvSpPr>
            <p:cNvPr id="25631" name="Oval 8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2" name="Rectangle 9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5607" name="Group 10"/>
          <p:cNvGrpSpPr>
            <a:grpSpLocks/>
          </p:cNvGrpSpPr>
          <p:nvPr/>
        </p:nvGrpSpPr>
        <p:grpSpPr bwMode="auto">
          <a:xfrm>
            <a:off x="6442075" y="1304925"/>
            <a:ext cx="711200" cy="712788"/>
            <a:chOff x="0" y="0"/>
            <a:chExt cx="638" cy="638"/>
          </a:xfrm>
        </p:grpSpPr>
        <p:sp>
          <p:nvSpPr>
            <p:cNvPr id="25629" name="Oval 11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0" name="Rectangle 12"/>
            <p:cNvSpPr>
              <a:spLocks/>
            </p:cNvSpPr>
            <p:nvPr/>
          </p:nvSpPr>
          <p:spPr bwMode="auto">
            <a:xfrm>
              <a:off x="122" y="29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solidFill>
                    <a:schemeClr val="bg1"/>
                  </a:solidFill>
                  <a:cs typeface="Times New Roman" charset="0"/>
                  <a:sym typeface="Times New Roman" charset="0"/>
                </a:rPr>
                <a:t>C</a:t>
              </a:r>
            </a:p>
          </p:txBody>
        </p:sp>
      </p:grpSp>
      <p:grpSp>
        <p:nvGrpSpPr>
          <p:cNvPr id="25608" name="Group 13"/>
          <p:cNvGrpSpPr>
            <a:grpSpLocks/>
          </p:cNvGrpSpPr>
          <p:nvPr/>
        </p:nvGrpSpPr>
        <p:grpSpPr bwMode="auto">
          <a:xfrm>
            <a:off x="5581650" y="3751263"/>
            <a:ext cx="714375" cy="712787"/>
            <a:chOff x="0" y="0"/>
            <a:chExt cx="638" cy="638"/>
          </a:xfrm>
        </p:grpSpPr>
        <p:sp>
          <p:nvSpPr>
            <p:cNvPr id="25627" name="Oval 14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8" name="Rectangle 15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H</a:t>
              </a:r>
            </a:p>
          </p:txBody>
        </p:sp>
      </p:grpSp>
      <p:grpSp>
        <p:nvGrpSpPr>
          <p:cNvPr id="25609" name="Group 16"/>
          <p:cNvGrpSpPr>
            <a:grpSpLocks/>
          </p:cNvGrpSpPr>
          <p:nvPr/>
        </p:nvGrpSpPr>
        <p:grpSpPr bwMode="auto">
          <a:xfrm>
            <a:off x="7394575" y="3705225"/>
            <a:ext cx="712788" cy="712788"/>
            <a:chOff x="0" y="0"/>
            <a:chExt cx="638" cy="638"/>
          </a:xfrm>
        </p:grpSpPr>
        <p:sp>
          <p:nvSpPr>
            <p:cNvPr id="25625" name="Oval 17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6" name="Rectangle 18"/>
            <p:cNvSpPr>
              <a:spLocks/>
            </p:cNvSpPr>
            <p:nvPr/>
          </p:nvSpPr>
          <p:spPr bwMode="auto">
            <a:xfrm>
              <a:off x="93" y="95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H</a:t>
              </a:r>
            </a:p>
          </p:txBody>
        </p:sp>
      </p:grpSp>
      <p:grpSp>
        <p:nvGrpSpPr>
          <p:cNvPr id="25610" name="Group 19"/>
          <p:cNvGrpSpPr>
            <a:grpSpLocks/>
          </p:cNvGrpSpPr>
          <p:nvPr/>
        </p:nvGrpSpPr>
        <p:grpSpPr bwMode="auto">
          <a:xfrm>
            <a:off x="6435725" y="2814638"/>
            <a:ext cx="712788" cy="712787"/>
            <a:chOff x="0" y="0"/>
            <a:chExt cx="638" cy="638"/>
          </a:xfrm>
        </p:grpSpPr>
        <p:sp>
          <p:nvSpPr>
            <p:cNvPr id="25623" name="Oval 20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4" name="Rectangle 21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sp>
        <p:nvSpPr>
          <p:cNvPr id="25611" name="Line 22"/>
          <p:cNvSpPr>
            <a:spLocks noChangeShapeType="1"/>
          </p:cNvSpPr>
          <p:nvPr/>
        </p:nvSpPr>
        <p:spPr bwMode="auto">
          <a:xfrm>
            <a:off x="7153275" y="1660525"/>
            <a:ext cx="477838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2" name="Line 23"/>
          <p:cNvSpPr>
            <a:spLocks noChangeShapeType="1"/>
          </p:cNvSpPr>
          <p:nvPr/>
        </p:nvSpPr>
        <p:spPr bwMode="auto">
          <a:xfrm>
            <a:off x="5959475" y="1655763"/>
            <a:ext cx="476250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3" name="Line 24"/>
          <p:cNvSpPr>
            <a:spLocks noChangeShapeType="1"/>
          </p:cNvSpPr>
          <p:nvPr/>
        </p:nvSpPr>
        <p:spPr bwMode="auto">
          <a:xfrm rot="10800000" flipH="1">
            <a:off x="6076950" y="3430588"/>
            <a:ext cx="423863" cy="3651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4" name="Line 26"/>
          <p:cNvSpPr>
            <a:spLocks noChangeShapeType="1"/>
          </p:cNvSpPr>
          <p:nvPr/>
        </p:nvSpPr>
        <p:spPr bwMode="auto">
          <a:xfrm>
            <a:off x="6592888" y="4325938"/>
            <a:ext cx="477837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5" name="Line 27"/>
          <p:cNvSpPr>
            <a:spLocks noChangeShapeType="1"/>
          </p:cNvSpPr>
          <p:nvPr/>
        </p:nvSpPr>
        <p:spPr bwMode="auto">
          <a:xfrm rot="10800000" flipH="1">
            <a:off x="5114925" y="1427163"/>
            <a:ext cx="4763" cy="461962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6" name="Line 28"/>
          <p:cNvSpPr>
            <a:spLocks noChangeShapeType="1"/>
          </p:cNvSpPr>
          <p:nvPr/>
        </p:nvSpPr>
        <p:spPr bwMode="auto">
          <a:xfrm rot="10800000" flipH="1">
            <a:off x="8456613" y="1422400"/>
            <a:ext cx="3175" cy="46513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7" name="Line 29"/>
          <p:cNvSpPr>
            <a:spLocks noChangeShapeType="1"/>
          </p:cNvSpPr>
          <p:nvPr/>
        </p:nvSpPr>
        <p:spPr bwMode="auto">
          <a:xfrm rot="10800000" flipH="1">
            <a:off x="6784975" y="2071688"/>
            <a:ext cx="3175" cy="46355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stealth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8" name="Line 30"/>
          <p:cNvSpPr>
            <a:spLocks noChangeShapeType="1"/>
          </p:cNvSpPr>
          <p:nvPr/>
        </p:nvSpPr>
        <p:spPr bwMode="auto">
          <a:xfrm rot="10800000" flipH="1">
            <a:off x="5964238" y="3265488"/>
            <a:ext cx="358775" cy="3571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9" name="Line 31"/>
          <p:cNvSpPr>
            <a:spLocks noChangeShapeType="1"/>
          </p:cNvSpPr>
          <p:nvPr/>
        </p:nvSpPr>
        <p:spPr bwMode="auto">
          <a:xfrm>
            <a:off x="7223125" y="3397250"/>
            <a:ext cx="331788" cy="250825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0" name="Line 32"/>
          <p:cNvSpPr>
            <a:spLocks noChangeShapeType="1"/>
          </p:cNvSpPr>
          <p:nvPr/>
        </p:nvSpPr>
        <p:spPr bwMode="auto">
          <a:xfrm>
            <a:off x="5953125" y="1735138"/>
            <a:ext cx="4778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1" name="Line 33"/>
          <p:cNvSpPr>
            <a:spLocks noChangeShapeType="1"/>
          </p:cNvSpPr>
          <p:nvPr/>
        </p:nvSpPr>
        <p:spPr bwMode="auto">
          <a:xfrm>
            <a:off x="7151688" y="1724025"/>
            <a:ext cx="4746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2" name="Rectangle 34"/>
          <p:cNvSpPr>
            <a:spLocks/>
          </p:cNvSpPr>
          <p:nvPr/>
        </p:nvSpPr>
        <p:spPr bwMode="auto">
          <a:xfrm>
            <a:off x="130175" y="6265863"/>
            <a:ext cx="8569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Absorption spectrum of CO2 was measured by John Tyndall in 1863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7" descr="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ew Presentation">
  <a:themeElements>
    <a:clrScheme name="New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ew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New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Settings\denning\Application Data\Microsoft\Templates\New Presentation.pot</Template>
  <TotalTime>8256</TotalTime>
  <Words>1541</Words>
  <Application>Microsoft Macintosh PowerPoint</Application>
  <PresentationFormat>On-screen Show (4:3)</PresentationFormat>
  <Paragraphs>372</Paragraphs>
  <Slides>50</Slides>
  <Notes>13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2" baseType="lpstr">
      <vt:lpstr>New Presentation</vt:lpstr>
      <vt:lpstr>Microsoft Excel 97 - 2004 Worksheet</vt:lpstr>
      <vt:lpstr>Climate Change: Simple, Serious, Solvable </vt:lpstr>
      <vt:lpstr>Simple</vt:lpstr>
      <vt:lpstr>Weather vs Climate what’s the difference?</vt:lpstr>
      <vt:lpstr>Location!   Location!   Location!</vt:lpstr>
      <vt:lpstr>Ever Wonder Why?</vt:lpstr>
      <vt:lpstr>Heat Budgets</vt:lpstr>
      <vt:lpstr>Dancing Molecules and Heat Rays!</vt:lpstr>
      <vt:lpstr>Dancing Molecules and Heat Rays!</vt:lpstr>
      <vt:lpstr>PowerPoint Presentation</vt:lpstr>
      <vt:lpstr>PowerPoint Presentation</vt:lpstr>
      <vt:lpstr>PowerPoint Presentation</vt:lpstr>
      <vt:lpstr>PowerPoint Presentation</vt:lpstr>
      <vt:lpstr>The strongest evidence for the Greenhouse Effect</vt:lpstr>
      <vt:lpstr>Common Sense</vt:lpstr>
      <vt:lpstr>Common Myth #1</vt:lpstr>
      <vt:lpstr>Cause and Effect</vt:lpstr>
      <vt:lpstr>Learning from the Past</vt:lpstr>
      <vt:lpstr>Ice Age World</vt:lpstr>
      <vt:lpstr>CO2 and the Ice Ages</vt:lpstr>
      <vt:lpstr>Climate Forcing</vt:lpstr>
      <vt:lpstr>Reconstructed Climate Forcing Since 1000 AD</vt:lpstr>
      <vt:lpstr>The Past 2000 Years</vt:lpstr>
      <vt:lpstr>Second Millennium Analog</vt:lpstr>
      <vt:lpstr>Climate Sensitivity to enhanced CO2</vt:lpstr>
      <vt:lpstr>CO2 and the Future</vt:lpstr>
      <vt:lpstr>Serious</vt:lpstr>
      <vt:lpstr>How much warmer?</vt:lpstr>
      <vt:lpstr>Where is it 10°F Warmer</vt:lpstr>
      <vt:lpstr>A Region On the Edge</vt:lpstr>
      <vt:lpstr>Snowpack</vt:lpstr>
      <vt:lpstr>Water Budgets</vt:lpstr>
      <vt:lpstr>PowerPoint Presentation</vt:lpstr>
      <vt:lpstr>Droughts Past &amp; Future</vt:lpstr>
      <vt:lpstr>PowerPoint Presentation</vt:lpstr>
      <vt:lpstr>Economic Development</vt:lpstr>
      <vt:lpstr>Billions and Billions Shanghai 1991 and 2012</vt:lpstr>
      <vt:lpstr>Common Myth #2</vt:lpstr>
      <vt:lpstr>Solvable</vt:lpstr>
      <vt:lpstr>PowerPoint Presentation</vt:lpstr>
      <vt:lpstr>PowerPoint Presentation</vt:lpstr>
      <vt:lpstr>PowerPoint Presentation</vt:lpstr>
      <vt:lpstr>What is a “Wedge”?</vt:lpstr>
      <vt:lpstr>PowerPoint Presentation</vt:lpstr>
      <vt:lpstr>PowerPoint Presentation</vt:lpstr>
      <vt:lpstr>Solar Resource</vt:lpstr>
      <vt:lpstr>Price of Solar PV Cells $/watt </vt:lpstr>
      <vt:lpstr>Costs</vt:lpstr>
      <vt:lpstr>Imagine it’s 1800,  and you’re in charge …</vt:lpstr>
      <vt:lpstr>Who Built That?</vt:lpstr>
      <vt:lpstr>Choose Your Future</vt:lpstr>
    </vt:vector>
  </TitlesOfParts>
  <Company>Colorado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Oil Reserves</dc:title>
  <dc:creator>denning</dc:creator>
  <cp:lastModifiedBy>Scott Denning</cp:lastModifiedBy>
  <cp:revision>115</cp:revision>
  <cp:lastPrinted>2014-03-25T16:50:33Z</cp:lastPrinted>
  <dcterms:created xsi:type="dcterms:W3CDTF">2011-10-17T13:51:32Z</dcterms:created>
  <dcterms:modified xsi:type="dcterms:W3CDTF">2015-02-17T03:46:01Z</dcterms:modified>
</cp:coreProperties>
</file>