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embeddings/oleObject1.bin" ContentType="application/vnd.openxmlformats-officedocument.oleObject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erverZoom="100000" strictFirstAndLastChars="0" saveSubsetFonts="1" autoCompressPictures="0">
  <p:sldMasterIdLst>
    <p:sldMasterId id="2147483648" r:id="rId1"/>
    <p:sldMasterId id="2147483649" r:id="rId2"/>
  </p:sldMasterIdLst>
  <p:notesMasterIdLst>
    <p:notesMasterId r:id="rId43"/>
  </p:notesMasterIdLst>
  <p:sldIdLst>
    <p:sldId id="256" r:id="rId3"/>
    <p:sldId id="324" r:id="rId4"/>
    <p:sldId id="316" r:id="rId5"/>
    <p:sldId id="317" r:id="rId6"/>
    <p:sldId id="318" r:id="rId7"/>
    <p:sldId id="309" r:id="rId8"/>
    <p:sldId id="343" r:id="rId9"/>
    <p:sldId id="344" r:id="rId10"/>
    <p:sldId id="350" r:id="rId11"/>
    <p:sldId id="355" r:id="rId12"/>
    <p:sldId id="354" r:id="rId13"/>
    <p:sldId id="356" r:id="rId14"/>
    <p:sldId id="357" r:id="rId15"/>
    <p:sldId id="358" r:id="rId16"/>
    <p:sldId id="359" r:id="rId17"/>
    <p:sldId id="360" r:id="rId18"/>
    <p:sldId id="361" r:id="rId19"/>
    <p:sldId id="362" r:id="rId20"/>
    <p:sldId id="363" r:id="rId21"/>
    <p:sldId id="364" r:id="rId22"/>
    <p:sldId id="366" r:id="rId23"/>
    <p:sldId id="345" r:id="rId24"/>
    <p:sldId id="365" r:id="rId25"/>
    <p:sldId id="349" r:id="rId26"/>
    <p:sldId id="342" r:id="rId27"/>
    <p:sldId id="336" r:id="rId28"/>
    <p:sldId id="348" r:id="rId29"/>
    <p:sldId id="346" r:id="rId30"/>
    <p:sldId id="326" r:id="rId31"/>
    <p:sldId id="332" r:id="rId32"/>
    <p:sldId id="319" r:id="rId33"/>
    <p:sldId id="320" r:id="rId34"/>
    <p:sldId id="327" r:id="rId35"/>
    <p:sldId id="321" r:id="rId36"/>
    <p:sldId id="328" r:id="rId37"/>
    <p:sldId id="322" r:id="rId38"/>
    <p:sldId id="333" r:id="rId39"/>
    <p:sldId id="334" r:id="rId40"/>
    <p:sldId id="330" r:id="rId41"/>
    <p:sldId id="347" r:id="rId42"/>
  </p:sldIdLst>
  <p:sldSz cx="13004800" cy="9753600"/>
  <p:notesSz cx="6858000" cy="9144000"/>
  <p:defaultTextStyle>
    <a:defPPr>
      <a:defRPr lang="en-US"/>
    </a:defPPr>
    <a:lvl1pPr algn="l" defTabSz="457200" rtl="0" fontAlgn="base" hangingPunct="0">
      <a:spcBef>
        <a:spcPct val="0"/>
      </a:spcBef>
      <a:spcAft>
        <a:spcPct val="0"/>
      </a:spcAft>
      <a:defRPr sz="1200" kern="1200">
        <a:solidFill>
          <a:srgbClr val="000000"/>
        </a:solidFill>
        <a:latin typeface="Helvetica" charset="0"/>
        <a:ea typeface="ＭＳ Ｐゴシック" charset="0"/>
        <a:cs typeface="Helvetica" charset="0"/>
        <a:sym typeface="Helvetica" charset="0"/>
      </a:defRPr>
    </a:lvl1pPr>
    <a:lvl2pPr marL="228600" algn="l" defTabSz="457200" rtl="0" fontAlgn="base" hangingPunct="0">
      <a:spcBef>
        <a:spcPct val="0"/>
      </a:spcBef>
      <a:spcAft>
        <a:spcPct val="0"/>
      </a:spcAft>
      <a:defRPr sz="1200" kern="1200">
        <a:solidFill>
          <a:srgbClr val="000000"/>
        </a:solidFill>
        <a:latin typeface="Helvetica" charset="0"/>
        <a:ea typeface="ＭＳ Ｐゴシック" charset="0"/>
        <a:cs typeface="Helvetica" charset="0"/>
        <a:sym typeface="Helvetica" charset="0"/>
      </a:defRPr>
    </a:lvl2pPr>
    <a:lvl3pPr marL="457200" algn="l" defTabSz="457200" rtl="0" fontAlgn="base" hangingPunct="0">
      <a:spcBef>
        <a:spcPct val="0"/>
      </a:spcBef>
      <a:spcAft>
        <a:spcPct val="0"/>
      </a:spcAft>
      <a:defRPr sz="1200" kern="1200">
        <a:solidFill>
          <a:srgbClr val="000000"/>
        </a:solidFill>
        <a:latin typeface="Helvetica" charset="0"/>
        <a:ea typeface="ＭＳ Ｐゴシック" charset="0"/>
        <a:cs typeface="Helvetica" charset="0"/>
        <a:sym typeface="Helvetica" charset="0"/>
      </a:defRPr>
    </a:lvl3pPr>
    <a:lvl4pPr marL="685800" algn="l" defTabSz="457200" rtl="0" fontAlgn="base" hangingPunct="0">
      <a:spcBef>
        <a:spcPct val="0"/>
      </a:spcBef>
      <a:spcAft>
        <a:spcPct val="0"/>
      </a:spcAft>
      <a:defRPr sz="1200" kern="1200">
        <a:solidFill>
          <a:srgbClr val="000000"/>
        </a:solidFill>
        <a:latin typeface="Helvetica" charset="0"/>
        <a:ea typeface="ＭＳ Ｐゴシック" charset="0"/>
        <a:cs typeface="Helvetica" charset="0"/>
        <a:sym typeface="Helvetica" charset="0"/>
      </a:defRPr>
    </a:lvl4pPr>
    <a:lvl5pPr marL="914400" algn="l" defTabSz="457200" rtl="0" fontAlgn="base" hangingPunct="0">
      <a:spcBef>
        <a:spcPct val="0"/>
      </a:spcBef>
      <a:spcAft>
        <a:spcPct val="0"/>
      </a:spcAft>
      <a:defRPr sz="1200" kern="1200">
        <a:solidFill>
          <a:srgbClr val="000000"/>
        </a:solidFill>
        <a:latin typeface="Helvetica" charset="0"/>
        <a:ea typeface="ＭＳ Ｐゴシック" charset="0"/>
        <a:cs typeface="Helvetica" charset="0"/>
        <a:sym typeface="Helvetica" charset="0"/>
      </a:defRPr>
    </a:lvl5pPr>
    <a:lvl6pPr marL="2286000" algn="l" defTabSz="457200" rtl="0" eaLnBrk="1" latinLnBrk="0" hangingPunct="1">
      <a:defRPr sz="1200" kern="1200">
        <a:solidFill>
          <a:srgbClr val="000000"/>
        </a:solidFill>
        <a:latin typeface="Helvetica" charset="0"/>
        <a:ea typeface="ＭＳ Ｐゴシック" charset="0"/>
        <a:cs typeface="Helvetica" charset="0"/>
        <a:sym typeface="Helvetica" charset="0"/>
      </a:defRPr>
    </a:lvl6pPr>
    <a:lvl7pPr marL="2743200" algn="l" defTabSz="457200" rtl="0" eaLnBrk="1" latinLnBrk="0" hangingPunct="1">
      <a:defRPr sz="1200" kern="1200">
        <a:solidFill>
          <a:srgbClr val="000000"/>
        </a:solidFill>
        <a:latin typeface="Helvetica" charset="0"/>
        <a:ea typeface="ＭＳ Ｐゴシック" charset="0"/>
        <a:cs typeface="Helvetica" charset="0"/>
        <a:sym typeface="Helvetica" charset="0"/>
      </a:defRPr>
    </a:lvl7pPr>
    <a:lvl8pPr marL="3200400" algn="l" defTabSz="457200" rtl="0" eaLnBrk="1" latinLnBrk="0" hangingPunct="1">
      <a:defRPr sz="1200" kern="1200">
        <a:solidFill>
          <a:srgbClr val="000000"/>
        </a:solidFill>
        <a:latin typeface="Helvetica" charset="0"/>
        <a:ea typeface="ＭＳ Ｐゴシック" charset="0"/>
        <a:cs typeface="Helvetica" charset="0"/>
        <a:sym typeface="Helvetica" charset="0"/>
      </a:defRPr>
    </a:lvl8pPr>
    <a:lvl9pPr marL="3657600" algn="l" defTabSz="457200" rtl="0" eaLnBrk="1" latinLnBrk="0" hangingPunct="1">
      <a:defRPr sz="1200" kern="1200">
        <a:solidFill>
          <a:srgbClr val="000000"/>
        </a:solidFill>
        <a:latin typeface="Helvetica" charset="0"/>
        <a:ea typeface="ＭＳ Ｐゴシック" charset="0"/>
        <a:cs typeface="Helvetica" charset="0"/>
        <a:sym typeface="Helvetica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DFFA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320" y="-120"/>
      </p:cViewPr>
      <p:guideLst>
        <p:guide orient="horz" pos="3072"/>
        <p:guide pos="4096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462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viewProps" Target="viewProps.xml"/><Relationship Id="rId47" Type="http://schemas.openxmlformats.org/officeDocument/2006/relationships/theme" Target="theme/theme1.xml"/><Relationship Id="rId48" Type="http://schemas.openxmlformats.org/officeDocument/2006/relationships/tableStyles" Target="tableStyles.xml"/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slide" Target="slides/slide24.xml"/><Relationship Id="rId27" Type="http://schemas.openxmlformats.org/officeDocument/2006/relationships/slide" Target="slides/slide25.xml"/><Relationship Id="rId28" Type="http://schemas.openxmlformats.org/officeDocument/2006/relationships/slide" Target="slides/slide26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30" Type="http://schemas.openxmlformats.org/officeDocument/2006/relationships/slide" Target="slides/slide28.xml"/><Relationship Id="rId31" Type="http://schemas.openxmlformats.org/officeDocument/2006/relationships/slide" Target="slides/slide29.xml"/><Relationship Id="rId32" Type="http://schemas.openxmlformats.org/officeDocument/2006/relationships/slide" Target="slides/slide30.xml"/><Relationship Id="rId9" Type="http://schemas.openxmlformats.org/officeDocument/2006/relationships/slide" Target="slides/slide7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33" Type="http://schemas.openxmlformats.org/officeDocument/2006/relationships/slide" Target="slides/slide31.xml"/><Relationship Id="rId34" Type="http://schemas.openxmlformats.org/officeDocument/2006/relationships/slide" Target="slides/slide32.xml"/><Relationship Id="rId35" Type="http://schemas.openxmlformats.org/officeDocument/2006/relationships/slide" Target="slides/slide33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37" Type="http://schemas.openxmlformats.org/officeDocument/2006/relationships/slide" Target="slides/slide35.xml"/><Relationship Id="rId38" Type="http://schemas.openxmlformats.org/officeDocument/2006/relationships/slide" Target="slides/slide36.xml"/><Relationship Id="rId39" Type="http://schemas.openxmlformats.org/officeDocument/2006/relationships/slide" Target="slides/slide37.xml"/><Relationship Id="rId40" Type="http://schemas.openxmlformats.org/officeDocument/2006/relationships/slide" Target="slides/slide38.xml"/><Relationship Id="rId41" Type="http://schemas.openxmlformats.org/officeDocument/2006/relationships/slide" Target="slides/slide39.xml"/><Relationship Id="rId42" Type="http://schemas.openxmlformats.org/officeDocument/2006/relationships/slide" Target="slides/slide40.xml"/><Relationship Id="rId43" Type="http://schemas.openxmlformats.org/officeDocument/2006/relationships/notesMaster" Target="notesMasters/notesMaster1.xml"/><Relationship Id="rId44" Type="http://schemas.openxmlformats.org/officeDocument/2006/relationships/printerSettings" Target="printerSettings/printerSettings1.bin"/><Relationship Id="rId45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2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Rectangle 1"/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098" name="Rectangle 2"/>
          <p:cNvSpPr>
            <a:spLocks noGrp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Lucida Grande" charset="0"/>
              </a:rPr>
              <a:t>Click to edit Master text styles</a:t>
            </a:r>
          </a:p>
          <a:p>
            <a:pPr lvl="1"/>
            <a:r>
              <a:rPr lang="en-US">
                <a:sym typeface="Lucida Grande" charset="0"/>
              </a:rPr>
              <a:t>Second level</a:t>
            </a:r>
          </a:p>
          <a:p>
            <a:pPr lvl="2"/>
            <a:r>
              <a:rPr lang="en-US">
                <a:sym typeface="Lucida Grande" charset="0"/>
              </a:rPr>
              <a:t>Third level</a:t>
            </a:r>
          </a:p>
          <a:p>
            <a:pPr lvl="3"/>
            <a:r>
              <a:rPr lang="en-US">
                <a:sym typeface="Lucida Grande" charset="0"/>
              </a:rPr>
              <a:t>Fourth level</a:t>
            </a:r>
          </a:p>
          <a:p>
            <a:pPr lvl="4"/>
            <a:r>
              <a:rPr lang="en-US">
                <a:sym typeface="Lucida Grande" charset="0"/>
              </a:rPr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5056213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584200" rtl="0" fontAlgn="base" hangingPunct="0">
      <a:spcBef>
        <a:spcPct val="0"/>
      </a:spcBef>
      <a:spcAft>
        <a:spcPct val="0"/>
      </a:spcAft>
      <a:defRPr sz="2200" kern="1200">
        <a:solidFill>
          <a:srgbClr val="000000"/>
        </a:solidFill>
        <a:latin typeface="Lucida Grande" charset="0"/>
        <a:ea typeface="ＭＳ Ｐゴシック" charset="0"/>
        <a:cs typeface="Lucida Grande" charset="0"/>
        <a:sym typeface="Lucida Grande" charset="0"/>
      </a:defRPr>
    </a:lvl1pPr>
    <a:lvl2pPr marL="228600" algn="l" defTabSz="584200" rtl="0" fontAlgn="base" hangingPunct="0">
      <a:spcBef>
        <a:spcPct val="0"/>
      </a:spcBef>
      <a:spcAft>
        <a:spcPct val="0"/>
      </a:spcAft>
      <a:defRPr sz="2200" kern="1200">
        <a:solidFill>
          <a:srgbClr val="000000"/>
        </a:solidFill>
        <a:latin typeface="Lucida Grande" charset="0"/>
        <a:ea typeface="Lucida Grande" charset="0"/>
        <a:cs typeface="Lucida Grande" charset="0"/>
        <a:sym typeface="Lucida Grande" charset="0"/>
      </a:defRPr>
    </a:lvl2pPr>
    <a:lvl3pPr marL="457200" algn="l" defTabSz="584200" rtl="0" fontAlgn="base" hangingPunct="0">
      <a:spcBef>
        <a:spcPct val="0"/>
      </a:spcBef>
      <a:spcAft>
        <a:spcPct val="0"/>
      </a:spcAft>
      <a:defRPr sz="2200" kern="1200">
        <a:solidFill>
          <a:srgbClr val="000000"/>
        </a:solidFill>
        <a:latin typeface="Lucida Grande" charset="0"/>
        <a:ea typeface="Lucida Grande" charset="0"/>
        <a:cs typeface="Lucida Grande" charset="0"/>
        <a:sym typeface="Lucida Grande" charset="0"/>
      </a:defRPr>
    </a:lvl3pPr>
    <a:lvl4pPr marL="685800" algn="l" defTabSz="584200" rtl="0" fontAlgn="base" hangingPunct="0">
      <a:spcBef>
        <a:spcPct val="0"/>
      </a:spcBef>
      <a:spcAft>
        <a:spcPct val="0"/>
      </a:spcAft>
      <a:defRPr sz="2200" kern="1200">
        <a:solidFill>
          <a:srgbClr val="000000"/>
        </a:solidFill>
        <a:latin typeface="Lucida Grande" charset="0"/>
        <a:ea typeface="Lucida Grande" charset="0"/>
        <a:cs typeface="Lucida Grande" charset="0"/>
        <a:sym typeface="Lucida Grande" charset="0"/>
      </a:defRPr>
    </a:lvl4pPr>
    <a:lvl5pPr marL="914400" algn="l" defTabSz="584200" rtl="0" fontAlgn="base" hangingPunct="0">
      <a:spcBef>
        <a:spcPct val="0"/>
      </a:spcBef>
      <a:spcAft>
        <a:spcPct val="0"/>
      </a:spcAft>
      <a:defRPr sz="2200" kern="1200">
        <a:solidFill>
          <a:srgbClr val="000000"/>
        </a:solidFill>
        <a:latin typeface="Lucida Grande" charset="0"/>
        <a:ea typeface="Lucida Grande" charset="0"/>
        <a:cs typeface="Lucida Grande" charset="0"/>
        <a:sym typeface="Lucida Grande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839" y="8685611"/>
            <a:ext cx="2972027" cy="456406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845532F6-E507-BE4B-87A6-4734F59EEA72}" type="slidenum">
              <a:rPr lang="en-US" sz="1300"/>
              <a:pPr/>
              <a:t>3</a:t>
            </a:fld>
            <a:endParaRPr lang="en-US" sz="1300"/>
          </a:p>
        </p:txBody>
      </p:sp>
      <p:sp>
        <p:nvSpPr>
          <p:cNvPr id="44034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06488" y="652463"/>
            <a:ext cx="4645025" cy="3484562"/>
          </a:xfrm>
          <a:solidFill>
            <a:srgbClr val="FFFFFF"/>
          </a:solidFill>
          <a:ln/>
        </p:spPr>
      </p:sp>
      <p:sp>
        <p:nvSpPr>
          <p:cNvPr id="440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28688" y="4353719"/>
            <a:ext cx="5000625" cy="4137423"/>
          </a:xfrm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974725" y="3030538"/>
            <a:ext cx="11055350" cy="2090737"/>
          </a:xfrm>
        </p:spPr>
        <p:txBody>
          <a:bodyPr/>
          <a:lstStyle>
            <a:lvl1pPr>
              <a:defRPr>
                <a:solidFill>
                  <a:srgbClr val="0000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en-US" dirty="0" smtClean="0"/>
              <a:t>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27707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62840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18600" y="1638300"/>
            <a:ext cx="2616200" cy="4521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70000" y="1638300"/>
            <a:ext cx="7696200" cy="45212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802161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hart">
  <p:cSld name="Title, Text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3494" y="216747"/>
            <a:ext cx="12137813" cy="108373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964072" y="1733974"/>
            <a:ext cx="5418667" cy="693589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hart Placeholder 3"/>
          <p:cNvSpPr>
            <a:spLocks noGrp="1"/>
          </p:cNvSpPr>
          <p:nvPr>
            <p:ph type="chart" sz="half" idx="2"/>
          </p:nvPr>
        </p:nvSpPr>
        <p:spPr>
          <a:xfrm>
            <a:off x="6599485" y="1733974"/>
            <a:ext cx="5418667" cy="6935893"/>
          </a:xfrm>
        </p:spPr>
        <p:txBody>
          <a:bodyPr/>
          <a:lstStyle/>
          <a:p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975360" y="8886613"/>
            <a:ext cx="2709333" cy="650240"/>
          </a:xfrm>
          <a:prstGeom prst="rect">
            <a:avLst/>
          </a:prstGeom>
        </p:spPr>
        <p:txBody>
          <a:bodyPr lIns="130046" tIns="65023" rIns="130046" bIns="65023"/>
          <a:lstStyle>
            <a:lvl1pPr>
              <a:defRPr/>
            </a:lvl1pPr>
          </a:lstStyle>
          <a:p>
            <a:fld id="{ABE242B0-021F-554C-B3F7-876E6AFC96E7}" type="datetime2">
              <a:rPr lang="en-US"/>
              <a:pPr/>
              <a:t>Monday, March 16, 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443307" y="8886613"/>
            <a:ext cx="4118187" cy="650240"/>
          </a:xfrm>
          <a:prstGeom prst="rect">
            <a:avLst/>
          </a:prstGeom>
        </p:spPr>
        <p:txBody>
          <a:bodyPr lIns="130046" tIns="65023" rIns="130046" bIns="65023"/>
          <a:lstStyle>
            <a:lvl1pPr>
              <a:defRPr/>
            </a:lvl1pPr>
          </a:lstStyle>
          <a:p>
            <a:r>
              <a:rPr lang="en-US"/>
              <a:t>AT606 Denning CSU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320107" y="8886613"/>
            <a:ext cx="2709333" cy="650240"/>
          </a:xfrm>
          <a:prstGeom prst="rect">
            <a:avLst/>
          </a:prstGeom>
        </p:spPr>
        <p:txBody>
          <a:bodyPr lIns="130046" tIns="65023" rIns="130046" bIns="65023"/>
          <a:lstStyle>
            <a:lvl1pPr>
              <a:defRPr/>
            </a:lvl1pPr>
          </a:lstStyle>
          <a:p>
            <a:fld id="{117B45A9-ACA7-1E40-8573-7860251BA91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07019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478816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710419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724918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70000" y="2768600"/>
            <a:ext cx="5156200" cy="5715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2768600"/>
            <a:ext cx="5156200" cy="5715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324888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727015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338395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316126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915813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9199145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8448279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971594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18600" y="254000"/>
            <a:ext cx="2616200" cy="82296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70000" y="254000"/>
            <a:ext cx="7696200" cy="82296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93322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537506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70000" y="5029200"/>
            <a:ext cx="5156200" cy="11303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5029200"/>
            <a:ext cx="5156200" cy="11303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74323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89201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68726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279901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620917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088779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3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13.xml"/><Relationship Id="rId2" Type="http://schemas.openxmlformats.org/officeDocument/2006/relationships/slideLayout" Target="../slideLayouts/slideLayout14.xml"/><Relationship Id="rId3" Type="http://schemas.openxmlformats.org/officeDocument/2006/relationships/slideLayout" Target="../slideLayouts/slideLayout15.xml"/><Relationship Id="rId4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7.xml"/><Relationship Id="rId6" Type="http://schemas.openxmlformats.org/officeDocument/2006/relationships/slideLayout" Target="../slideLayouts/slideLayout18.xml"/><Relationship Id="rId7" Type="http://schemas.openxmlformats.org/officeDocument/2006/relationships/slideLayout" Target="../slideLayouts/slideLayout19.xml"/><Relationship Id="rId8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Grp="1"/>
          </p:cNvSpPr>
          <p:nvPr>
            <p:ph type="title"/>
          </p:nvPr>
        </p:nvSpPr>
        <p:spPr bwMode="auto">
          <a:xfrm>
            <a:off x="1270000" y="1638300"/>
            <a:ext cx="10464800" cy="133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>
                <a:sym typeface="Gill Sans" charset="0"/>
              </a:rPr>
              <a:t>Master </a:t>
            </a:r>
            <a:r>
              <a:rPr lang="en-US" dirty="0">
                <a:sym typeface="Gill Sans" charset="0"/>
              </a:rPr>
              <a:t>title style</a:t>
            </a:r>
          </a:p>
        </p:txBody>
      </p:sp>
      <p:sp>
        <p:nvSpPr>
          <p:cNvPr id="1026" name="Rectangle 2"/>
          <p:cNvSpPr>
            <a:spLocks noGrp="1"/>
          </p:cNvSpPr>
          <p:nvPr>
            <p:ph type="body" idx="1"/>
          </p:nvPr>
        </p:nvSpPr>
        <p:spPr bwMode="auto">
          <a:xfrm>
            <a:off x="1270000" y="5029200"/>
            <a:ext cx="10464800" cy="1130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>
                <a:sym typeface="Gill Sans" charset="0"/>
              </a:rPr>
              <a:t>Click to edit Master text styles</a:t>
            </a:r>
          </a:p>
          <a:p>
            <a:pPr lvl="4"/>
            <a:r>
              <a:rPr lang="en-US" dirty="0">
                <a:sym typeface="Gill Sans" charset="0"/>
              </a:rPr>
              <a:t>Second level</a:t>
            </a:r>
          </a:p>
          <a:p>
            <a:pPr lvl="2"/>
            <a:r>
              <a:rPr lang="en-US" dirty="0">
                <a:sym typeface="Gill Sans" charset="0"/>
              </a:rPr>
              <a:t>Third level</a:t>
            </a:r>
          </a:p>
          <a:p>
            <a:pPr lvl="3"/>
            <a:r>
              <a:rPr lang="en-US" dirty="0">
                <a:sym typeface="Gill Sans" charset="0"/>
              </a:rPr>
              <a:t>Fourth level</a:t>
            </a:r>
          </a:p>
          <a:p>
            <a:pPr lvl="4"/>
            <a:r>
              <a:rPr lang="en-US" dirty="0">
                <a:sym typeface="Gill Sans" charset="0"/>
              </a:rPr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59" r:id="rId9"/>
    <p:sldLayoutId id="2147483660" r:id="rId10"/>
    <p:sldLayoutId id="2147483661" r:id="rId11"/>
    <p:sldLayoutId id="2147483673" r:id="rId12"/>
  </p:sldLayoutIdLst>
  <p:txStyles>
    <p:titleStyle>
      <a:lvl1pPr algn="ctr" defTabSz="584200" rtl="0" fontAlgn="base" hangingPunct="0">
        <a:spcBef>
          <a:spcPct val="0"/>
        </a:spcBef>
        <a:spcAft>
          <a:spcPct val="0"/>
        </a:spcAft>
        <a:defRPr sz="8400">
          <a:solidFill>
            <a:srgbClr val="0000FF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latin typeface="Arial Rounded MT Bold"/>
          <a:ea typeface="+mj-ea"/>
          <a:cs typeface="Arial Rounded MT Bold"/>
          <a:sym typeface="Gill Sans" charset="0"/>
        </a:defRPr>
      </a:lvl1pPr>
      <a:lvl2pPr algn="ctr" defTabSz="584200" rtl="0" fontAlgn="base" hangingPunct="0">
        <a:spcBef>
          <a:spcPct val="0"/>
        </a:spcBef>
        <a:spcAft>
          <a:spcPct val="0"/>
        </a:spcAft>
        <a:defRPr sz="8400">
          <a:solidFill>
            <a:srgbClr val="000000"/>
          </a:solidFill>
          <a:latin typeface="Gill Sans" charset="0"/>
          <a:ea typeface="ＭＳ Ｐゴシック" charset="0"/>
          <a:cs typeface="Gill Sans" charset="0"/>
          <a:sym typeface="Gill Sans" charset="0"/>
        </a:defRPr>
      </a:lvl2pPr>
      <a:lvl3pPr algn="ctr" defTabSz="584200" rtl="0" fontAlgn="base" hangingPunct="0">
        <a:spcBef>
          <a:spcPct val="0"/>
        </a:spcBef>
        <a:spcAft>
          <a:spcPct val="0"/>
        </a:spcAft>
        <a:defRPr sz="8400">
          <a:solidFill>
            <a:srgbClr val="000000"/>
          </a:solidFill>
          <a:latin typeface="Gill Sans" charset="0"/>
          <a:ea typeface="ＭＳ Ｐゴシック" charset="0"/>
          <a:cs typeface="Gill Sans" charset="0"/>
          <a:sym typeface="Gill Sans" charset="0"/>
        </a:defRPr>
      </a:lvl3pPr>
      <a:lvl4pPr algn="ctr" defTabSz="584200" rtl="0" fontAlgn="base" hangingPunct="0">
        <a:spcBef>
          <a:spcPct val="0"/>
        </a:spcBef>
        <a:spcAft>
          <a:spcPct val="0"/>
        </a:spcAft>
        <a:defRPr sz="8400">
          <a:solidFill>
            <a:srgbClr val="000000"/>
          </a:solidFill>
          <a:latin typeface="Gill Sans" charset="0"/>
          <a:ea typeface="ＭＳ Ｐゴシック" charset="0"/>
          <a:cs typeface="Gill Sans" charset="0"/>
          <a:sym typeface="Gill Sans" charset="0"/>
        </a:defRPr>
      </a:lvl4pPr>
      <a:lvl5pPr algn="ctr" defTabSz="584200" rtl="0" fontAlgn="base" hangingPunct="0">
        <a:spcBef>
          <a:spcPct val="0"/>
        </a:spcBef>
        <a:spcAft>
          <a:spcPct val="0"/>
        </a:spcAft>
        <a:defRPr sz="8400">
          <a:solidFill>
            <a:srgbClr val="000000"/>
          </a:solidFill>
          <a:latin typeface="Gill Sans" charset="0"/>
          <a:ea typeface="ＭＳ Ｐゴシック" charset="0"/>
          <a:cs typeface="Gill Sans" charset="0"/>
          <a:sym typeface="Gill Sans" charset="0"/>
        </a:defRPr>
      </a:lvl5pPr>
      <a:lvl6pPr marL="457200" algn="ctr" defTabSz="584200" rtl="0" fontAlgn="base" hangingPunct="0">
        <a:spcBef>
          <a:spcPct val="0"/>
        </a:spcBef>
        <a:spcAft>
          <a:spcPct val="0"/>
        </a:spcAft>
        <a:defRPr sz="8400">
          <a:solidFill>
            <a:srgbClr val="000000"/>
          </a:solidFill>
          <a:latin typeface="Gill Sans" charset="0"/>
          <a:ea typeface="ＭＳ Ｐゴシック" charset="0"/>
          <a:cs typeface="Gill Sans" charset="0"/>
          <a:sym typeface="Gill Sans" charset="0"/>
        </a:defRPr>
      </a:lvl6pPr>
      <a:lvl7pPr marL="914400" algn="ctr" defTabSz="584200" rtl="0" fontAlgn="base" hangingPunct="0">
        <a:spcBef>
          <a:spcPct val="0"/>
        </a:spcBef>
        <a:spcAft>
          <a:spcPct val="0"/>
        </a:spcAft>
        <a:defRPr sz="8400">
          <a:solidFill>
            <a:srgbClr val="000000"/>
          </a:solidFill>
          <a:latin typeface="Gill Sans" charset="0"/>
          <a:ea typeface="ＭＳ Ｐゴシック" charset="0"/>
          <a:cs typeface="Gill Sans" charset="0"/>
          <a:sym typeface="Gill Sans" charset="0"/>
        </a:defRPr>
      </a:lvl7pPr>
      <a:lvl8pPr marL="1371600" algn="ctr" defTabSz="584200" rtl="0" fontAlgn="base" hangingPunct="0">
        <a:spcBef>
          <a:spcPct val="0"/>
        </a:spcBef>
        <a:spcAft>
          <a:spcPct val="0"/>
        </a:spcAft>
        <a:defRPr sz="8400">
          <a:solidFill>
            <a:srgbClr val="000000"/>
          </a:solidFill>
          <a:latin typeface="Gill Sans" charset="0"/>
          <a:ea typeface="ＭＳ Ｐゴシック" charset="0"/>
          <a:cs typeface="Gill Sans" charset="0"/>
          <a:sym typeface="Gill Sans" charset="0"/>
        </a:defRPr>
      </a:lvl8pPr>
      <a:lvl9pPr marL="1828800" algn="ctr" defTabSz="584200" rtl="0" fontAlgn="base" hangingPunct="0">
        <a:spcBef>
          <a:spcPct val="0"/>
        </a:spcBef>
        <a:spcAft>
          <a:spcPct val="0"/>
        </a:spcAft>
        <a:defRPr sz="8400">
          <a:solidFill>
            <a:srgbClr val="000000"/>
          </a:solidFill>
          <a:latin typeface="Gill Sans" charset="0"/>
          <a:ea typeface="ＭＳ Ｐゴシック" charset="0"/>
          <a:cs typeface="Gill Sans" charset="0"/>
          <a:sym typeface="Gill Sans" charset="0"/>
        </a:defRPr>
      </a:lvl9pPr>
    </p:titleStyle>
    <p:bodyStyle>
      <a:lvl1pPr marL="457200" indent="-457200" algn="l" defTabSz="584200" rtl="0" fontAlgn="base" hangingPunct="0">
        <a:spcBef>
          <a:spcPct val="0"/>
        </a:spcBef>
        <a:spcAft>
          <a:spcPct val="0"/>
        </a:spcAft>
        <a:buFont typeface="Arial"/>
        <a:buChar char="•"/>
        <a:defRPr sz="3400">
          <a:solidFill>
            <a:srgbClr val="000000"/>
          </a:solidFill>
          <a:latin typeface="Arial Rounded MT Bold"/>
          <a:ea typeface="+mn-ea"/>
          <a:cs typeface="Arial Rounded MT Bold"/>
          <a:sym typeface="Gill Sans" charset="0"/>
        </a:defRPr>
      </a:lvl1pPr>
      <a:lvl2pPr marL="457200" indent="-457200" algn="l" defTabSz="584200" rtl="0" fontAlgn="base" hangingPunct="0">
        <a:spcBef>
          <a:spcPct val="0"/>
        </a:spcBef>
        <a:spcAft>
          <a:spcPct val="0"/>
        </a:spcAft>
        <a:buFont typeface="Arial"/>
        <a:buChar char="•"/>
        <a:defRPr sz="3400">
          <a:solidFill>
            <a:srgbClr val="000000"/>
          </a:solidFill>
          <a:latin typeface="Arial Rounded MT Bold"/>
          <a:ea typeface="Gill Sans" charset="0"/>
          <a:cs typeface="Arial Rounded MT Bold"/>
          <a:sym typeface="Gill Sans" charset="0"/>
        </a:defRPr>
      </a:lvl2pPr>
      <a:lvl3pPr marL="457200" indent="-457200" algn="l" defTabSz="584200" rtl="0" fontAlgn="base" hangingPunct="0">
        <a:spcBef>
          <a:spcPct val="0"/>
        </a:spcBef>
        <a:spcAft>
          <a:spcPct val="0"/>
        </a:spcAft>
        <a:buFont typeface="Arial"/>
        <a:buChar char="•"/>
        <a:defRPr sz="3400">
          <a:solidFill>
            <a:srgbClr val="000000"/>
          </a:solidFill>
          <a:latin typeface="Arial Rounded MT Bold"/>
          <a:ea typeface="Gill Sans" charset="0"/>
          <a:cs typeface="Arial Rounded MT Bold"/>
          <a:sym typeface="Gill Sans" charset="0"/>
        </a:defRPr>
      </a:lvl3pPr>
      <a:lvl4pPr marL="457200" indent="-457200" algn="l" defTabSz="584200" rtl="0" fontAlgn="base" hangingPunct="0">
        <a:spcBef>
          <a:spcPct val="0"/>
        </a:spcBef>
        <a:spcAft>
          <a:spcPct val="0"/>
        </a:spcAft>
        <a:buFont typeface="Arial"/>
        <a:buChar char="•"/>
        <a:defRPr sz="3400">
          <a:solidFill>
            <a:srgbClr val="000000"/>
          </a:solidFill>
          <a:latin typeface="Arial Rounded MT Bold"/>
          <a:ea typeface="Gill Sans" charset="0"/>
          <a:cs typeface="Arial Rounded MT Bold"/>
          <a:sym typeface="Gill Sans" charset="0"/>
        </a:defRPr>
      </a:lvl4pPr>
      <a:lvl5pPr marL="457200" indent="-457200" algn="l" defTabSz="584200" rtl="0" fontAlgn="base" hangingPunct="0">
        <a:spcBef>
          <a:spcPct val="0"/>
        </a:spcBef>
        <a:spcAft>
          <a:spcPct val="0"/>
        </a:spcAft>
        <a:buFont typeface="Arial"/>
        <a:buChar char="•"/>
        <a:defRPr sz="3400">
          <a:solidFill>
            <a:srgbClr val="000000"/>
          </a:solidFill>
          <a:latin typeface="Arial Rounded MT Bold"/>
          <a:ea typeface="Gill Sans" charset="0"/>
          <a:cs typeface="Arial Rounded MT Bold"/>
          <a:sym typeface="Gill Sans" charset="0"/>
        </a:defRPr>
      </a:lvl5pPr>
      <a:lvl6pPr marL="457200" algn="ctr" defTabSz="584200" rtl="0" fontAlgn="base" hangingPunct="0">
        <a:spcBef>
          <a:spcPct val="0"/>
        </a:spcBef>
        <a:spcAft>
          <a:spcPct val="0"/>
        </a:spcAft>
        <a:defRPr sz="3400">
          <a:solidFill>
            <a:srgbClr val="000000"/>
          </a:solidFill>
          <a:latin typeface="+mn-lt"/>
          <a:ea typeface="Gill Sans" charset="0"/>
          <a:cs typeface="+mn-cs"/>
          <a:sym typeface="Gill Sans" charset="0"/>
        </a:defRPr>
      </a:lvl6pPr>
      <a:lvl7pPr marL="914400" algn="ctr" defTabSz="584200" rtl="0" fontAlgn="base" hangingPunct="0">
        <a:spcBef>
          <a:spcPct val="0"/>
        </a:spcBef>
        <a:spcAft>
          <a:spcPct val="0"/>
        </a:spcAft>
        <a:defRPr sz="3400">
          <a:solidFill>
            <a:srgbClr val="000000"/>
          </a:solidFill>
          <a:latin typeface="+mn-lt"/>
          <a:ea typeface="Gill Sans" charset="0"/>
          <a:cs typeface="+mn-cs"/>
          <a:sym typeface="Gill Sans" charset="0"/>
        </a:defRPr>
      </a:lvl7pPr>
      <a:lvl8pPr marL="1371600" algn="ctr" defTabSz="584200" rtl="0" fontAlgn="base" hangingPunct="0">
        <a:spcBef>
          <a:spcPct val="0"/>
        </a:spcBef>
        <a:spcAft>
          <a:spcPct val="0"/>
        </a:spcAft>
        <a:defRPr sz="3400">
          <a:solidFill>
            <a:srgbClr val="000000"/>
          </a:solidFill>
          <a:latin typeface="+mn-lt"/>
          <a:ea typeface="Gill Sans" charset="0"/>
          <a:cs typeface="+mn-cs"/>
          <a:sym typeface="Gill Sans" charset="0"/>
        </a:defRPr>
      </a:lvl8pPr>
      <a:lvl9pPr marL="1828800" algn="ctr" defTabSz="584200" rtl="0" fontAlgn="base" hangingPunct="0">
        <a:spcBef>
          <a:spcPct val="0"/>
        </a:spcBef>
        <a:spcAft>
          <a:spcPct val="0"/>
        </a:spcAft>
        <a:defRPr sz="3400">
          <a:solidFill>
            <a:srgbClr val="000000"/>
          </a:solidFill>
          <a:latin typeface="+mn-lt"/>
          <a:ea typeface="Gill Sans" charset="0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Rectangle 1"/>
          <p:cNvSpPr>
            <a:spLocks noGrp="1"/>
          </p:cNvSpPr>
          <p:nvPr>
            <p:ph type="title"/>
          </p:nvPr>
        </p:nvSpPr>
        <p:spPr bwMode="auto">
          <a:xfrm>
            <a:off x="1270000" y="254000"/>
            <a:ext cx="10464800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title style</a:t>
            </a:r>
          </a:p>
        </p:txBody>
      </p:sp>
      <p:sp>
        <p:nvSpPr>
          <p:cNvPr id="2050" name="Rectangle 2"/>
          <p:cNvSpPr>
            <a:spLocks noGrp="1"/>
          </p:cNvSpPr>
          <p:nvPr>
            <p:ph type="body" idx="1"/>
          </p:nvPr>
        </p:nvSpPr>
        <p:spPr bwMode="auto">
          <a:xfrm>
            <a:off x="1270000" y="2768600"/>
            <a:ext cx="10464800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text styles</a:t>
            </a:r>
          </a:p>
          <a:p>
            <a:pPr lvl="1"/>
            <a:r>
              <a:rPr lang="en-US">
                <a:sym typeface="Gill Sans" charset="0"/>
              </a:rPr>
              <a:t>Second level</a:t>
            </a:r>
          </a:p>
          <a:p>
            <a:pPr lvl="2"/>
            <a:r>
              <a:rPr lang="en-US">
                <a:sym typeface="Gill Sans" charset="0"/>
              </a:rPr>
              <a:t>Third level</a:t>
            </a:r>
          </a:p>
          <a:p>
            <a:pPr lvl="3"/>
            <a:r>
              <a:rPr lang="en-US">
                <a:sym typeface="Gill Sans" charset="0"/>
              </a:rPr>
              <a:t>Fourth level</a:t>
            </a:r>
          </a:p>
          <a:p>
            <a:pPr lvl="4"/>
            <a:r>
              <a:rPr lang="en-US">
                <a:sym typeface="Gill Sans" charset="0"/>
              </a:rPr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ctr" defTabSz="584200" rtl="0" fontAlgn="base" hangingPunct="0">
        <a:spcBef>
          <a:spcPct val="0"/>
        </a:spcBef>
        <a:spcAft>
          <a:spcPct val="0"/>
        </a:spcAft>
        <a:defRPr sz="8400">
          <a:solidFill>
            <a:srgbClr val="000000"/>
          </a:solidFill>
          <a:latin typeface="+mj-lt"/>
          <a:ea typeface="+mj-ea"/>
          <a:cs typeface="+mj-cs"/>
          <a:sym typeface="Gill Sans" charset="0"/>
        </a:defRPr>
      </a:lvl1pPr>
      <a:lvl2pPr algn="ctr" defTabSz="584200" rtl="0" fontAlgn="base" hangingPunct="0">
        <a:spcBef>
          <a:spcPct val="0"/>
        </a:spcBef>
        <a:spcAft>
          <a:spcPct val="0"/>
        </a:spcAft>
        <a:defRPr sz="8400">
          <a:solidFill>
            <a:srgbClr val="000000"/>
          </a:solidFill>
          <a:latin typeface="Gill Sans" charset="0"/>
          <a:ea typeface="ＭＳ Ｐゴシック" charset="0"/>
          <a:cs typeface="Gill Sans" charset="0"/>
          <a:sym typeface="Gill Sans" charset="0"/>
        </a:defRPr>
      </a:lvl2pPr>
      <a:lvl3pPr algn="ctr" defTabSz="584200" rtl="0" fontAlgn="base" hangingPunct="0">
        <a:spcBef>
          <a:spcPct val="0"/>
        </a:spcBef>
        <a:spcAft>
          <a:spcPct val="0"/>
        </a:spcAft>
        <a:defRPr sz="8400">
          <a:solidFill>
            <a:srgbClr val="000000"/>
          </a:solidFill>
          <a:latin typeface="Gill Sans" charset="0"/>
          <a:ea typeface="ＭＳ Ｐゴシック" charset="0"/>
          <a:cs typeface="Gill Sans" charset="0"/>
          <a:sym typeface="Gill Sans" charset="0"/>
        </a:defRPr>
      </a:lvl3pPr>
      <a:lvl4pPr algn="ctr" defTabSz="584200" rtl="0" fontAlgn="base" hangingPunct="0">
        <a:spcBef>
          <a:spcPct val="0"/>
        </a:spcBef>
        <a:spcAft>
          <a:spcPct val="0"/>
        </a:spcAft>
        <a:defRPr sz="8400">
          <a:solidFill>
            <a:srgbClr val="000000"/>
          </a:solidFill>
          <a:latin typeface="Gill Sans" charset="0"/>
          <a:ea typeface="ＭＳ Ｐゴシック" charset="0"/>
          <a:cs typeface="Gill Sans" charset="0"/>
          <a:sym typeface="Gill Sans" charset="0"/>
        </a:defRPr>
      </a:lvl4pPr>
      <a:lvl5pPr algn="ctr" defTabSz="584200" rtl="0" fontAlgn="base" hangingPunct="0">
        <a:spcBef>
          <a:spcPct val="0"/>
        </a:spcBef>
        <a:spcAft>
          <a:spcPct val="0"/>
        </a:spcAft>
        <a:defRPr sz="8400">
          <a:solidFill>
            <a:srgbClr val="000000"/>
          </a:solidFill>
          <a:latin typeface="Gill Sans" charset="0"/>
          <a:ea typeface="ＭＳ Ｐゴシック" charset="0"/>
          <a:cs typeface="Gill Sans" charset="0"/>
          <a:sym typeface="Gill Sans" charset="0"/>
        </a:defRPr>
      </a:lvl5pPr>
      <a:lvl6pPr marL="457200" algn="ctr" defTabSz="584200" rtl="0" fontAlgn="base" hangingPunct="0">
        <a:spcBef>
          <a:spcPct val="0"/>
        </a:spcBef>
        <a:spcAft>
          <a:spcPct val="0"/>
        </a:spcAft>
        <a:defRPr sz="8400">
          <a:solidFill>
            <a:srgbClr val="000000"/>
          </a:solidFill>
          <a:latin typeface="Gill Sans" charset="0"/>
          <a:ea typeface="ＭＳ Ｐゴシック" charset="0"/>
          <a:cs typeface="Gill Sans" charset="0"/>
          <a:sym typeface="Gill Sans" charset="0"/>
        </a:defRPr>
      </a:lvl6pPr>
      <a:lvl7pPr marL="914400" algn="ctr" defTabSz="584200" rtl="0" fontAlgn="base" hangingPunct="0">
        <a:spcBef>
          <a:spcPct val="0"/>
        </a:spcBef>
        <a:spcAft>
          <a:spcPct val="0"/>
        </a:spcAft>
        <a:defRPr sz="8400">
          <a:solidFill>
            <a:srgbClr val="000000"/>
          </a:solidFill>
          <a:latin typeface="Gill Sans" charset="0"/>
          <a:ea typeface="ＭＳ Ｐゴシック" charset="0"/>
          <a:cs typeface="Gill Sans" charset="0"/>
          <a:sym typeface="Gill Sans" charset="0"/>
        </a:defRPr>
      </a:lvl7pPr>
      <a:lvl8pPr marL="1371600" algn="ctr" defTabSz="584200" rtl="0" fontAlgn="base" hangingPunct="0">
        <a:spcBef>
          <a:spcPct val="0"/>
        </a:spcBef>
        <a:spcAft>
          <a:spcPct val="0"/>
        </a:spcAft>
        <a:defRPr sz="8400">
          <a:solidFill>
            <a:srgbClr val="000000"/>
          </a:solidFill>
          <a:latin typeface="Gill Sans" charset="0"/>
          <a:ea typeface="ＭＳ Ｐゴシック" charset="0"/>
          <a:cs typeface="Gill Sans" charset="0"/>
          <a:sym typeface="Gill Sans" charset="0"/>
        </a:defRPr>
      </a:lvl8pPr>
      <a:lvl9pPr marL="1828800" algn="ctr" defTabSz="584200" rtl="0" fontAlgn="base" hangingPunct="0">
        <a:spcBef>
          <a:spcPct val="0"/>
        </a:spcBef>
        <a:spcAft>
          <a:spcPct val="0"/>
        </a:spcAft>
        <a:defRPr sz="8400">
          <a:solidFill>
            <a:srgbClr val="000000"/>
          </a:solidFill>
          <a:latin typeface="Gill Sans" charset="0"/>
          <a:ea typeface="ＭＳ Ｐゴシック" charset="0"/>
          <a:cs typeface="Gill Sans" charset="0"/>
          <a:sym typeface="Gill Sans" charset="0"/>
        </a:defRPr>
      </a:lvl9pPr>
    </p:titleStyle>
    <p:bodyStyle>
      <a:lvl1pPr algn="ctr" defTabSz="584200" rtl="0" fontAlgn="base" hangingPunct="0">
        <a:spcBef>
          <a:spcPct val="0"/>
        </a:spcBef>
        <a:spcAft>
          <a:spcPct val="0"/>
        </a:spcAft>
        <a:defRPr sz="3400">
          <a:solidFill>
            <a:srgbClr val="000000"/>
          </a:solidFill>
          <a:latin typeface="+mn-lt"/>
          <a:ea typeface="+mn-ea"/>
          <a:cs typeface="+mn-cs"/>
          <a:sym typeface="Gill Sans" charset="0"/>
        </a:defRPr>
      </a:lvl1pPr>
      <a:lvl2pPr algn="ctr" defTabSz="584200" rtl="0" fontAlgn="base" hangingPunct="0">
        <a:spcBef>
          <a:spcPct val="0"/>
        </a:spcBef>
        <a:spcAft>
          <a:spcPct val="0"/>
        </a:spcAft>
        <a:defRPr sz="3400">
          <a:solidFill>
            <a:srgbClr val="000000"/>
          </a:solidFill>
          <a:latin typeface="+mn-lt"/>
          <a:ea typeface="Gill Sans" charset="0"/>
          <a:cs typeface="+mn-cs"/>
          <a:sym typeface="Gill Sans" charset="0"/>
        </a:defRPr>
      </a:lvl2pPr>
      <a:lvl3pPr algn="ctr" defTabSz="584200" rtl="0" fontAlgn="base" hangingPunct="0">
        <a:spcBef>
          <a:spcPct val="0"/>
        </a:spcBef>
        <a:spcAft>
          <a:spcPct val="0"/>
        </a:spcAft>
        <a:defRPr sz="3400">
          <a:solidFill>
            <a:srgbClr val="000000"/>
          </a:solidFill>
          <a:latin typeface="+mn-lt"/>
          <a:ea typeface="Gill Sans" charset="0"/>
          <a:cs typeface="+mn-cs"/>
          <a:sym typeface="Gill Sans" charset="0"/>
        </a:defRPr>
      </a:lvl3pPr>
      <a:lvl4pPr algn="ctr" defTabSz="584200" rtl="0" fontAlgn="base" hangingPunct="0">
        <a:spcBef>
          <a:spcPct val="0"/>
        </a:spcBef>
        <a:spcAft>
          <a:spcPct val="0"/>
        </a:spcAft>
        <a:defRPr sz="3400">
          <a:solidFill>
            <a:srgbClr val="000000"/>
          </a:solidFill>
          <a:latin typeface="+mn-lt"/>
          <a:ea typeface="Gill Sans" charset="0"/>
          <a:cs typeface="+mn-cs"/>
          <a:sym typeface="Gill Sans" charset="0"/>
        </a:defRPr>
      </a:lvl4pPr>
      <a:lvl5pPr algn="ctr" defTabSz="584200" rtl="0" fontAlgn="base" hangingPunct="0">
        <a:spcBef>
          <a:spcPct val="0"/>
        </a:spcBef>
        <a:spcAft>
          <a:spcPct val="0"/>
        </a:spcAft>
        <a:defRPr sz="3400">
          <a:solidFill>
            <a:srgbClr val="000000"/>
          </a:solidFill>
          <a:latin typeface="+mn-lt"/>
          <a:ea typeface="Gill Sans" charset="0"/>
          <a:cs typeface="+mn-cs"/>
          <a:sym typeface="Gill Sans" charset="0"/>
        </a:defRPr>
      </a:lvl5pPr>
      <a:lvl6pPr marL="457200" algn="ctr" defTabSz="584200" rtl="0" fontAlgn="base" hangingPunct="0">
        <a:spcBef>
          <a:spcPct val="0"/>
        </a:spcBef>
        <a:spcAft>
          <a:spcPct val="0"/>
        </a:spcAft>
        <a:defRPr sz="3400">
          <a:solidFill>
            <a:srgbClr val="000000"/>
          </a:solidFill>
          <a:latin typeface="+mn-lt"/>
          <a:ea typeface="Gill Sans" charset="0"/>
          <a:cs typeface="+mn-cs"/>
          <a:sym typeface="Gill Sans" charset="0"/>
        </a:defRPr>
      </a:lvl6pPr>
      <a:lvl7pPr marL="914400" algn="ctr" defTabSz="584200" rtl="0" fontAlgn="base" hangingPunct="0">
        <a:spcBef>
          <a:spcPct val="0"/>
        </a:spcBef>
        <a:spcAft>
          <a:spcPct val="0"/>
        </a:spcAft>
        <a:defRPr sz="3400">
          <a:solidFill>
            <a:srgbClr val="000000"/>
          </a:solidFill>
          <a:latin typeface="+mn-lt"/>
          <a:ea typeface="Gill Sans" charset="0"/>
          <a:cs typeface="+mn-cs"/>
          <a:sym typeface="Gill Sans" charset="0"/>
        </a:defRPr>
      </a:lvl7pPr>
      <a:lvl8pPr marL="1371600" algn="ctr" defTabSz="584200" rtl="0" fontAlgn="base" hangingPunct="0">
        <a:spcBef>
          <a:spcPct val="0"/>
        </a:spcBef>
        <a:spcAft>
          <a:spcPct val="0"/>
        </a:spcAft>
        <a:defRPr sz="3400">
          <a:solidFill>
            <a:srgbClr val="000000"/>
          </a:solidFill>
          <a:latin typeface="+mn-lt"/>
          <a:ea typeface="Gill Sans" charset="0"/>
          <a:cs typeface="+mn-cs"/>
          <a:sym typeface="Gill Sans" charset="0"/>
        </a:defRPr>
      </a:lvl8pPr>
      <a:lvl9pPr marL="1828800" algn="ctr" defTabSz="584200" rtl="0" fontAlgn="base" hangingPunct="0">
        <a:spcBef>
          <a:spcPct val="0"/>
        </a:spcBef>
        <a:spcAft>
          <a:spcPct val="0"/>
        </a:spcAft>
        <a:defRPr sz="3400">
          <a:solidFill>
            <a:srgbClr val="000000"/>
          </a:solidFill>
          <a:latin typeface="+mn-lt"/>
          <a:ea typeface="Gill Sans" charset="0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14.em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5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6.png"/><Relationship Id="rId1" Type="http://schemas.microsoft.com/office/2007/relationships/media" Target="file://localhost/Users/denning/Dropbox/presentations/2011/GEO-Carbon.Rome/Animations/GlobalCO2_500m_sibgeos5_JJAS2004.mov" TargetMode="External"/><Relationship Id="rId2" Type="http://schemas.openxmlformats.org/officeDocument/2006/relationships/video" Target="file://localhost/Users/denning/Dropbox/presentations/2011/GEO-Carbon.Rome/Animations/GlobalCO2_500m_sibgeos5_JJAS2004.mov" TargetMode="Externa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4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emf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emf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30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31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4" Type="http://schemas.openxmlformats.org/officeDocument/2006/relationships/oleObject" Target="../embeddings/oleObject1.bin"/><Relationship Id="rId5" Type="http://schemas.openxmlformats.org/officeDocument/2006/relationships/image" Target="../media/image32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14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34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35.em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4" Type="http://schemas.openxmlformats.org/officeDocument/2006/relationships/image" Target="../media/image38.emf"/><Relationship Id="rId5" Type="http://schemas.openxmlformats.org/officeDocument/2006/relationships/image" Target="../media/image1.png"/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36.emf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39.png"/><Relationship Id="rId3" Type="http://schemas.openxmlformats.org/officeDocument/2006/relationships/image" Target="../media/image37.em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4" Type="http://schemas.openxmlformats.org/officeDocument/2006/relationships/image" Target="../media/image42.jpeg"/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40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43.jpe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44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45.png"/><Relationship Id="rId3" Type="http://schemas.openxmlformats.org/officeDocument/2006/relationships/image" Target="../media/image46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8.emf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9.em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10.emf"/><Relationship Id="rId3" Type="http://schemas.openxmlformats.org/officeDocument/2006/relationships/image" Target="../media/image11.em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Rectangle 1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13004800" cy="2667000"/>
          </a:xfrm>
        </p:spPr>
        <p:txBody>
          <a:bodyPr/>
          <a:lstStyle/>
          <a:p>
            <a:pPr>
              <a:spcBef>
                <a:spcPts val="20000"/>
              </a:spcBef>
              <a:spcAft>
                <a:spcPts val="20000"/>
              </a:spcAft>
            </a:pPr>
            <a:r>
              <a:rPr lang="en-US" dirty="0" smtClean="0">
                <a:solidFill>
                  <a:srgbClr val="0000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Rounded MT Bold"/>
                <a:cs typeface="Arial Rounded MT Bold"/>
              </a:rPr>
              <a:t>Predicting the Future </a:t>
            </a:r>
            <a:br>
              <a:rPr lang="en-US" dirty="0" smtClean="0">
                <a:solidFill>
                  <a:srgbClr val="0000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Rounded MT Bold"/>
                <a:cs typeface="Arial Rounded MT Bold"/>
              </a:rPr>
            </a:br>
            <a:r>
              <a:rPr lang="en-US" dirty="0" smtClean="0">
                <a:solidFill>
                  <a:srgbClr val="0000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Rounded MT Bold"/>
                <a:cs typeface="Arial Rounded MT Bold"/>
              </a:rPr>
              <a:t>by Explaining the Past:</a:t>
            </a:r>
            <a:endParaRPr lang="en-US" sz="4800" dirty="0">
              <a:solidFill>
                <a:srgbClr val="FF0000"/>
              </a:solidFill>
              <a:latin typeface="Arial Rounded MT Bold"/>
              <a:cs typeface="Arial Rounded MT Bold"/>
            </a:endParaRPr>
          </a:p>
        </p:txBody>
      </p:sp>
      <p:pic>
        <p:nvPicPr>
          <p:cNvPr id="5123" name="Picture 3" descr="Nasa logo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2500" y="5238750"/>
            <a:ext cx="3048000" cy="2609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5124" name="Picture 4" descr="CMMAP_logo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953000"/>
            <a:ext cx="3457575" cy="318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5122" name="AutoShape 2"/>
          <p:cNvSpPr>
            <a:spLocks/>
          </p:cNvSpPr>
          <p:nvPr/>
        </p:nvSpPr>
        <p:spPr bwMode="auto">
          <a:xfrm>
            <a:off x="1320800" y="7467600"/>
            <a:ext cx="10591800" cy="182880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50800" tIns="50800" rIns="50800" bIns="50800" anchor="ctr"/>
          <a:lstStyle/>
          <a:p>
            <a:pPr algn="ctr" defTabSz="584200"/>
            <a:r>
              <a:rPr lang="en-US" sz="4200" dirty="0">
                <a:solidFill>
                  <a:srgbClr val="0000FF"/>
                </a:solidFill>
                <a:latin typeface="Arial Rounded MT Bold"/>
                <a:cs typeface="Arial Rounded MT Bold"/>
                <a:sym typeface="Gill Sans" charset="0"/>
              </a:rPr>
              <a:t>Scott </a:t>
            </a:r>
            <a:r>
              <a:rPr lang="en-US" sz="4200" dirty="0" smtClean="0">
                <a:solidFill>
                  <a:srgbClr val="0000FF"/>
                </a:solidFill>
                <a:latin typeface="Arial Rounded MT Bold"/>
                <a:cs typeface="Arial Rounded MT Bold"/>
                <a:sym typeface="Gill Sans" charset="0"/>
              </a:rPr>
              <a:t>Denning</a:t>
            </a:r>
          </a:p>
          <a:p>
            <a:pPr algn="ctr" defTabSz="584200"/>
            <a:r>
              <a:rPr lang="en-US" sz="4200" dirty="0" smtClean="0">
                <a:solidFill>
                  <a:srgbClr val="0000FF"/>
                </a:solidFill>
                <a:latin typeface="Arial Rounded MT Bold"/>
                <a:cs typeface="Arial Rounded MT Bold"/>
                <a:sym typeface="Gill Sans" charset="0"/>
              </a:rPr>
              <a:t>Colorado </a:t>
            </a:r>
            <a:r>
              <a:rPr lang="en-US" sz="4200" dirty="0">
                <a:solidFill>
                  <a:srgbClr val="0000FF"/>
                </a:solidFill>
                <a:latin typeface="Arial Rounded MT Bold"/>
                <a:cs typeface="Arial Rounded MT Bold"/>
                <a:sym typeface="Gill Sans" charset="0"/>
              </a:rPr>
              <a:t>State </a:t>
            </a:r>
            <a:r>
              <a:rPr lang="en-US" sz="4200" dirty="0" smtClean="0">
                <a:solidFill>
                  <a:srgbClr val="0000FF"/>
                </a:solidFill>
                <a:latin typeface="Arial Rounded MT Bold"/>
                <a:cs typeface="Arial Rounded MT Bold"/>
                <a:sym typeface="Gill Sans" charset="0"/>
              </a:rPr>
              <a:t>University</a:t>
            </a:r>
            <a:endParaRPr lang="en-US" sz="4200" dirty="0" smtClean="0">
              <a:solidFill>
                <a:srgbClr val="0000FF"/>
              </a:solidFill>
              <a:latin typeface="Arial Rounded MT Bold"/>
              <a:cs typeface="Arial Rounded MT Bold"/>
              <a:sym typeface="Gill Sans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52401" y="3154740"/>
            <a:ext cx="1259839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rgbClr val="FF0000"/>
                </a:solidFill>
                <a:latin typeface="Arial Rounded MT Bold"/>
                <a:cs typeface="Arial Rounded MT Bold"/>
              </a:rPr>
              <a:t>Constraining Carbon-Climate Feedback Using Contemporary Observations</a:t>
            </a:r>
            <a:endParaRPr lang="en-US" sz="4800" dirty="0"/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rankenberg_ST_oco2_SIF.0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393" y="0"/>
            <a:ext cx="13007669" cy="975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6611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0397" y="457200"/>
            <a:ext cx="12732152" cy="9144000"/>
          </a:xfrm>
          <a:prstGeom prst="rect">
            <a:avLst/>
          </a:prstGeom>
        </p:spPr>
      </p:pic>
      <p:sp>
        <p:nvSpPr>
          <p:cNvPr id="7" name="Content Placeholder 3"/>
          <p:cNvSpPr>
            <a:spLocks noGrp="1"/>
          </p:cNvSpPr>
          <p:nvPr>
            <p:ph idx="1"/>
          </p:nvPr>
        </p:nvSpPr>
        <p:spPr>
          <a:xfrm>
            <a:off x="3683000" y="2514600"/>
            <a:ext cx="7213600" cy="1092200"/>
          </a:xfrm>
        </p:spPr>
        <p:txBody>
          <a:bodyPr/>
          <a:lstStyle/>
          <a:p>
            <a:r>
              <a:rPr lang="en-US" i="1" dirty="0" smtClean="0">
                <a:solidFill>
                  <a:srgbClr val="FF0000"/>
                </a:solidFill>
              </a:rPr>
              <a:t>Surprisingly robust to clouds &amp; aerosol!</a:t>
            </a:r>
            <a:endParaRPr lang="en-US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75997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rankenberg_ST_oco2_SIF.0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007670" cy="975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41602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rankenberg_ST_oco2_SIF.0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007670" cy="9753600"/>
          </a:xfrm>
          <a:prstGeom prst="rect">
            <a:avLst/>
          </a:prstGeom>
        </p:spPr>
      </p:pic>
      <p:sp>
        <p:nvSpPr>
          <p:cNvPr id="3" name="Content Placeholder 3"/>
          <p:cNvSpPr txBox="1">
            <a:spLocks/>
          </p:cNvSpPr>
          <p:nvPr/>
        </p:nvSpPr>
        <p:spPr>
          <a:xfrm>
            <a:off x="6426200" y="1447800"/>
            <a:ext cx="6629400" cy="762000"/>
          </a:xfrm>
          <a:prstGeom prst="rect">
            <a:avLst/>
          </a:prstGeom>
        </p:spPr>
        <p:txBody>
          <a:bodyPr/>
          <a:lstStyle>
            <a:lvl1pPr marL="457200" indent="-457200" algn="l" defTabSz="584200" rtl="0" fontAlgn="base" hangingPunct="0">
              <a:spcBef>
                <a:spcPct val="0"/>
              </a:spcBef>
              <a:spcAft>
                <a:spcPct val="0"/>
              </a:spcAft>
              <a:buFont typeface="Arial"/>
              <a:buChar char="•"/>
              <a:defRPr sz="3400">
                <a:solidFill>
                  <a:srgbClr val="000000"/>
                </a:solidFill>
                <a:latin typeface="Arial Rounded MT Bold"/>
                <a:ea typeface="+mn-ea"/>
                <a:cs typeface="Arial Rounded MT Bold"/>
                <a:sym typeface="Gill Sans" charset="0"/>
              </a:defRPr>
            </a:lvl1pPr>
            <a:lvl2pPr marL="457200" indent="-457200" algn="l" defTabSz="584200" rtl="0" fontAlgn="base" hangingPunct="0">
              <a:spcBef>
                <a:spcPct val="0"/>
              </a:spcBef>
              <a:spcAft>
                <a:spcPct val="0"/>
              </a:spcAft>
              <a:buFont typeface="Arial"/>
              <a:buChar char="•"/>
              <a:defRPr sz="3400">
                <a:solidFill>
                  <a:srgbClr val="000000"/>
                </a:solidFill>
                <a:latin typeface="Arial Rounded MT Bold"/>
                <a:ea typeface="Gill Sans" charset="0"/>
                <a:cs typeface="Arial Rounded MT Bold"/>
                <a:sym typeface="Gill Sans" charset="0"/>
              </a:defRPr>
            </a:lvl2pPr>
            <a:lvl3pPr marL="457200" indent="-457200" algn="l" defTabSz="584200" rtl="0" fontAlgn="base" hangingPunct="0">
              <a:spcBef>
                <a:spcPct val="0"/>
              </a:spcBef>
              <a:spcAft>
                <a:spcPct val="0"/>
              </a:spcAft>
              <a:buFont typeface="Arial"/>
              <a:buChar char="•"/>
              <a:defRPr sz="3400">
                <a:solidFill>
                  <a:srgbClr val="000000"/>
                </a:solidFill>
                <a:latin typeface="Arial Rounded MT Bold"/>
                <a:ea typeface="Gill Sans" charset="0"/>
                <a:cs typeface="Arial Rounded MT Bold"/>
                <a:sym typeface="Gill Sans" charset="0"/>
              </a:defRPr>
            </a:lvl3pPr>
            <a:lvl4pPr marL="457200" indent="-457200" algn="l" defTabSz="584200" rtl="0" fontAlgn="base" hangingPunct="0">
              <a:spcBef>
                <a:spcPct val="0"/>
              </a:spcBef>
              <a:spcAft>
                <a:spcPct val="0"/>
              </a:spcAft>
              <a:buFont typeface="Arial"/>
              <a:buChar char="•"/>
              <a:defRPr sz="3400">
                <a:solidFill>
                  <a:srgbClr val="000000"/>
                </a:solidFill>
                <a:latin typeface="Arial Rounded MT Bold"/>
                <a:ea typeface="Gill Sans" charset="0"/>
                <a:cs typeface="Arial Rounded MT Bold"/>
                <a:sym typeface="Gill Sans" charset="0"/>
              </a:defRPr>
            </a:lvl4pPr>
            <a:lvl5pPr marL="457200" indent="-457200" algn="l" defTabSz="584200" rtl="0" fontAlgn="base" hangingPunct="0">
              <a:spcBef>
                <a:spcPct val="0"/>
              </a:spcBef>
              <a:spcAft>
                <a:spcPct val="0"/>
              </a:spcAft>
              <a:buFont typeface="Arial"/>
              <a:buChar char="•"/>
              <a:defRPr sz="3400">
                <a:solidFill>
                  <a:srgbClr val="000000"/>
                </a:solidFill>
                <a:latin typeface="Arial Rounded MT Bold"/>
                <a:ea typeface="Gill Sans" charset="0"/>
                <a:cs typeface="Arial Rounded MT Bold"/>
                <a:sym typeface="Gill Sans" charset="0"/>
              </a:defRPr>
            </a:lvl5pPr>
            <a:lvl6pPr marL="457200" algn="ctr" defTabSz="584200" rtl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rgbClr val="000000"/>
                </a:solidFill>
                <a:latin typeface="+mn-lt"/>
                <a:ea typeface="Gill Sans" charset="0"/>
                <a:cs typeface="+mn-cs"/>
                <a:sym typeface="Gill Sans" charset="0"/>
              </a:defRPr>
            </a:lvl6pPr>
            <a:lvl7pPr marL="914400" algn="ctr" defTabSz="584200" rtl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rgbClr val="000000"/>
                </a:solidFill>
                <a:latin typeface="+mn-lt"/>
                <a:ea typeface="Gill Sans" charset="0"/>
                <a:cs typeface="+mn-cs"/>
                <a:sym typeface="Gill Sans" charset="0"/>
              </a:defRPr>
            </a:lvl7pPr>
            <a:lvl8pPr marL="1371600" algn="ctr" defTabSz="584200" rtl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rgbClr val="000000"/>
                </a:solidFill>
                <a:latin typeface="+mn-lt"/>
                <a:ea typeface="Gill Sans" charset="0"/>
                <a:cs typeface="+mn-cs"/>
                <a:sym typeface="Gill Sans" charset="0"/>
              </a:defRPr>
            </a:lvl8pPr>
            <a:lvl9pPr marL="1828800" algn="ctr" defTabSz="584200" rtl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rgbClr val="000000"/>
                </a:solidFill>
                <a:latin typeface="+mn-lt"/>
                <a:ea typeface="Gill Sans" charset="0"/>
                <a:cs typeface="+mn-cs"/>
                <a:sym typeface="Gill Sans" charset="0"/>
              </a:defRPr>
            </a:lvl9pPr>
          </a:lstStyle>
          <a:p>
            <a:pPr marL="0" indent="0">
              <a:buNone/>
            </a:pPr>
            <a:r>
              <a:rPr lang="en-US" i="1" dirty="0" smtClean="0">
                <a:solidFill>
                  <a:srgbClr val="FF0000"/>
                </a:solidFill>
              </a:rPr>
              <a:t>NOTE TROPICAL COVERAGE!</a:t>
            </a:r>
            <a:endParaRPr lang="en-US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48907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rankenberg_ST_oco2_SIF.0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4" y="6878"/>
            <a:ext cx="12998497" cy="9746722"/>
          </a:xfrm>
          <a:prstGeom prst="rect">
            <a:avLst/>
          </a:prstGeom>
        </p:spPr>
      </p:pic>
      <p:sp>
        <p:nvSpPr>
          <p:cNvPr id="3" name="Content Placeholder 3"/>
          <p:cNvSpPr txBox="1">
            <a:spLocks/>
          </p:cNvSpPr>
          <p:nvPr/>
        </p:nvSpPr>
        <p:spPr>
          <a:xfrm>
            <a:off x="6426200" y="1447800"/>
            <a:ext cx="6629400" cy="762000"/>
          </a:xfrm>
          <a:prstGeom prst="rect">
            <a:avLst/>
          </a:prstGeom>
        </p:spPr>
        <p:txBody>
          <a:bodyPr/>
          <a:lstStyle>
            <a:lvl1pPr marL="457200" indent="-457200" algn="l" defTabSz="584200" rtl="0" fontAlgn="base" hangingPunct="0">
              <a:spcBef>
                <a:spcPct val="0"/>
              </a:spcBef>
              <a:spcAft>
                <a:spcPct val="0"/>
              </a:spcAft>
              <a:buFont typeface="Arial"/>
              <a:buChar char="•"/>
              <a:defRPr sz="3400">
                <a:solidFill>
                  <a:srgbClr val="000000"/>
                </a:solidFill>
                <a:latin typeface="Arial Rounded MT Bold"/>
                <a:ea typeface="+mn-ea"/>
                <a:cs typeface="Arial Rounded MT Bold"/>
                <a:sym typeface="Gill Sans" charset="0"/>
              </a:defRPr>
            </a:lvl1pPr>
            <a:lvl2pPr marL="457200" indent="-457200" algn="l" defTabSz="584200" rtl="0" fontAlgn="base" hangingPunct="0">
              <a:spcBef>
                <a:spcPct val="0"/>
              </a:spcBef>
              <a:spcAft>
                <a:spcPct val="0"/>
              </a:spcAft>
              <a:buFont typeface="Arial"/>
              <a:buChar char="•"/>
              <a:defRPr sz="3400">
                <a:solidFill>
                  <a:srgbClr val="000000"/>
                </a:solidFill>
                <a:latin typeface="Arial Rounded MT Bold"/>
                <a:ea typeface="Gill Sans" charset="0"/>
                <a:cs typeface="Arial Rounded MT Bold"/>
                <a:sym typeface="Gill Sans" charset="0"/>
              </a:defRPr>
            </a:lvl2pPr>
            <a:lvl3pPr marL="457200" indent="-457200" algn="l" defTabSz="584200" rtl="0" fontAlgn="base" hangingPunct="0">
              <a:spcBef>
                <a:spcPct val="0"/>
              </a:spcBef>
              <a:spcAft>
                <a:spcPct val="0"/>
              </a:spcAft>
              <a:buFont typeface="Arial"/>
              <a:buChar char="•"/>
              <a:defRPr sz="3400">
                <a:solidFill>
                  <a:srgbClr val="000000"/>
                </a:solidFill>
                <a:latin typeface="Arial Rounded MT Bold"/>
                <a:ea typeface="Gill Sans" charset="0"/>
                <a:cs typeface="Arial Rounded MT Bold"/>
                <a:sym typeface="Gill Sans" charset="0"/>
              </a:defRPr>
            </a:lvl3pPr>
            <a:lvl4pPr marL="457200" indent="-457200" algn="l" defTabSz="584200" rtl="0" fontAlgn="base" hangingPunct="0">
              <a:spcBef>
                <a:spcPct val="0"/>
              </a:spcBef>
              <a:spcAft>
                <a:spcPct val="0"/>
              </a:spcAft>
              <a:buFont typeface="Arial"/>
              <a:buChar char="•"/>
              <a:defRPr sz="3400">
                <a:solidFill>
                  <a:srgbClr val="000000"/>
                </a:solidFill>
                <a:latin typeface="Arial Rounded MT Bold"/>
                <a:ea typeface="Gill Sans" charset="0"/>
                <a:cs typeface="Arial Rounded MT Bold"/>
                <a:sym typeface="Gill Sans" charset="0"/>
              </a:defRPr>
            </a:lvl4pPr>
            <a:lvl5pPr marL="457200" indent="-457200" algn="l" defTabSz="584200" rtl="0" fontAlgn="base" hangingPunct="0">
              <a:spcBef>
                <a:spcPct val="0"/>
              </a:spcBef>
              <a:spcAft>
                <a:spcPct val="0"/>
              </a:spcAft>
              <a:buFont typeface="Arial"/>
              <a:buChar char="•"/>
              <a:defRPr sz="3400">
                <a:solidFill>
                  <a:srgbClr val="000000"/>
                </a:solidFill>
                <a:latin typeface="Arial Rounded MT Bold"/>
                <a:ea typeface="Gill Sans" charset="0"/>
                <a:cs typeface="Arial Rounded MT Bold"/>
                <a:sym typeface="Gill Sans" charset="0"/>
              </a:defRPr>
            </a:lvl5pPr>
            <a:lvl6pPr marL="457200" algn="ctr" defTabSz="584200" rtl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rgbClr val="000000"/>
                </a:solidFill>
                <a:latin typeface="+mn-lt"/>
                <a:ea typeface="Gill Sans" charset="0"/>
                <a:cs typeface="+mn-cs"/>
                <a:sym typeface="Gill Sans" charset="0"/>
              </a:defRPr>
            </a:lvl6pPr>
            <a:lvl7pPr marL="914400" algn="ctr" defTabSz="584200" rtl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rgbClr val="000000"/>
                </a:solidFill>
                <a:latin typeface="+mn-lt"/>
                <a:ea typeface="Gill Sans" charset="0"/>
                <a:cs typeface="+mn-cs"/>
                <a:sym typeface="Gill Sans" charset="0"/>
              </a:defRPr>
            </a:lvl7pPr>
            <a:lvl8pPr marL="1371600" algn="ctr" defTabSz="584200" rtl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rgbClr val="000000"/>
                </a:solidFill>
                <a:latin typeface="+mn-lt"/>
                <a:ea typeface="Gill Sans" charset="0"/>
                <a:cs typeface="+mn-cs"/>
                <a:sym typeface="Gill Sans" charset="0"/>
              </a:defRPr>
            </a:lvl8pPr>
            <a:lvl9pPr marL="1828800" algn="ctr" defTabSz="584200" rtl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rgbClr val="000000"/>
                </a:solidFill>
                <a:latin typeface="+mn-lt"/>
                <a:ea typeface="Gill Sans" charset="0"/>
                <a:cs typeface="+mn-cs"/>
                <a:sym typeface="Gill Sans" charset="0"/>
              </a:defRPr>
            </a:lvl9pPr>
          </a:lstStyle>
          <a:p>
            <a:pPr marL="0" indent="0">
              <a:buNone/>
            </a:pPr>
            <a:r>
              <a:rPr lang="en-US" i="1" dirty="0" smtClean="0">
                <a:solidFill>
                  <a:srgbClr val="FF0000"/>
                </a:solidFill>
              </a:rPr>
              <a:t>NOTE TROPICAL COVERAGE!</a:t>
            </a:r>
            <a:endParaRPr lang="en-US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99676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rankenberg_ST_oco2_SIF.0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66" y="0"/>
            <a:ext cx="13009065" cy="9754646"/>
          </a:xfrm>
          <a:prstGeom prst="rect">
            <a:avLst/>
          </a:prstGeom>
        </p:spPr>
      </p:pic>
      <p:sp>
        <p:nvSpPr>
          <p:cNvPr id="3" name="Content Placeholder 3"/>
          <p:cNvSpPr txBox="1">
            <a:spLocks/>
          </p:cNvSpPr>
          <p:nvPr/>
        </p:nvSpPr>
        <p:spPr>
          <a:xfrm>
            <a:off x="6426200" y="1447800"/>
            <a:ext cx="6629400" cy="762000"/>
          </a:xfrm>
          <a:prstGeom prst="rect">
            <a:avLst/>
          </a:prstGeom>
        </p:spPr>
        <p:txBody>
          <a:bodyPr/>
          <a:lstStyle>
            <a:lvl1pPr marL="457200" indent="-457200" algn="l" defTabSz="584200" rtl="0" fontAlgn="base" hangingPunct="0">
              <a:spcBef>
                <a:spcPct val="0"/>
              </a:spcBef>
              <a:spcAft>
                <a:spcPct val="0"/>
              </a:spcAft>
              <a:buFont typeface="Arial"/>
              <a:buChar char="•"/>
              <a:defRPr sz="3400">
                <a:solidFill>
                  <a:srgbClr val="000000"/>
                </a:solidFill>
                <a:latin typeface="Arial Rounded MT Bold"/>
                <a:ea typeface="+mn-ea"/>
                <a:cs typeface="Arial Rounded MT Bold"/>
                <a:sym typeface="Gill Sans" charset="0"/>
              </a:defRPr>
            </a:lvl1pPr>
            <a:lvl2pPr marL="457200" indent="-457200" algn="l" defTabSz="584200" rtl="0" fontAlgn="base" hangingPunct="0">
              <a:spcBef>
                <a:spcPct val="0"/>
              </a:spcBef>
              <a:spcAft>
                <a:spcPct val="0"/>
              </a:spcAft>
              <a:buFont typeface="Arial"/>
              <a:buChar char="•"/>
              <a:defRPr sz="3400">
                <a:solidFill>
                  <a:srgbClr val="000000"/>
                </a:solidFill>
                <a:latin typeface="Arial Rounded MT Bold"/>
                <a:ea typeface="Gill Sans" charset="0"/>
                <a:cs typeface="Arial Rounded MT Bold"/>
                <a:sym typeface="Gill Sans" charset="0"/>
              </a:defRPr>
            </a:lvl2pPr>
            <a:lvl3pPr marL="457200" indent="-457200" algn="l" defTabSz="584200" rtl="0" fontAlgn="base" hangingPunct="0">
              <a:spcBef>
                <a:spcPct val="0"/>
              </a:spcBef>
              <a:spcAft>
                <a:spcPct val="0"/>
              </a:spcAft>
              <a:buFont typeface="Arial"/>
              <a:buChar char="•"/>
              <a:defRPr sz="3400">
                <a:solidFill>
                  <a:srgbClr val="000000"/>
                </a:solidFill>
                <a:latin typeface="Arial Rounded MT Bold"/>
                <a:ea typeface="Gill Sans" charset="0"/>
                <a:cs typeface="Arial Rounded MT Bold"/>
                <a:sym typeface="Gill Sans" charset="0"/>
              </a:defRPr>
            </a:lvl3pPr>
            <a:lvl4pPr marL="457200" indent="-457200" algn="l" defTabSz="584200" rtl="0" fontAlgn="base" hangingPunct="0">
              <a:spcBef>
                <a:spcPct val="0"/>
              </a:spcBef>
              <a:spcAft>
                <a:spcPct val="0"/>
              </a:spcAft>
              <a:buFont typeface="Arial"/>
              <a:buChar char="•"/>
              <a:defRPr sz="3400">
                <a:solidFill>
                  <a:srgbClr val="000000"/>
                </a:solidFill>
                <a:latin typeface="Arial Rounded MT Bold"/>
                <a:ea typeface="Gill Sans" charset="0"/>
                <a:cs typeface="Arial Rounded MT Bold"/>
                <a:sym typeface="Gill Sans" charset="0"/>
              </a:defRPr>
            </a:lvl4pPr>
            <a:lvl5pPr marL="457200" indent="-457200" algn="l" defTabSz="584200" rtl="0" fontAlgn="base" hangingPunct="0">
              <a:spcBef>
                <a:spcPct val="0"/>
              </a:spcBef>
              <a:spcAft>
                <a:spcPct val="0"/>
              </a:spcAft>
              <a:buFont typeface="Arial"/>
              <a:buChar char="•"/>
              <a:defRPr sz="3400">
                <a:solidFill>
                  <a:srgbClr val="000000"/>
                </a:solidFill>
                <a:latin typeface="Arial Rounded MT Bold"/>
                <a:ea typeface="Gill Sans" charset="0"/>
                <a:cs typeface="Arial Rounded MT Bold"/>
                <a:sym typeface="Gill Sans" charset="0"/>
              </a:defRPr>
            </a:lvl5pPr>
            <a:lvl6pPr marL="457200" algn="ctr" defTabSz="584200" rtl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rgbClr val="000000"/>
                </a:solidFill>
                <a:latin typeface="+mn-lt"/>
                <a:ea typeface="Gill Sans" charset="0"/>
                <a:cs typeface="+mn-cs"/>
                <a:sym typeface="Gill Sans" charset="0"/>
              </a:defRPr>
            </a:lvl6pPr>
            <a:lvl7pPr marL="914400" algn="ctr" defTabSz="584200" rtl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rgbClr val="000000"/>
                </a:solidFill>
                <a:latin typeface="+mn-lt"/>
                <a:ea typeface="Gill Sans" charset="0"/>
                <a:cs typeface="+mn-cs"/>
                <a:sym typeface="Gill Sans" charset="0"/>
              </a:defRPr>
            </a:lvl7pPr>
            <a:lvl8pPr marL="1371600" algn="ctr" defTabSz="584200" rtl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rgbClr val="000000"/>
                </a:solidFill>
                <a:latin typeface="+mn-lt"/>
                <a:ea typeface="Gill Sans" charset="0"/>
                <a:cs typeface="+mn-cs"/>
                <a:sym typeface="Gill Sans" charset="0"/>
              </a:defRPr>
            </a:lvl8pPr>
            <a:lvl9pPr marL="1828800" algn="ctr" defTabSz="584200" rtl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rgbClr val="000000"/>
                </a:solidFill>
                <a:latin typeface="+mn-lt"/>
                <a:ea typeface="Gill Sans" charset="0"/>
                <a:cs typeface="+mn-cs"/>
                <a:sym typeface="Gill Sans" charset="0"/>
              </a:defRPr>
            </a:lvl9pPr>
          </a:lstStyle>
          <a:p>
            <a:pPr marL="0" indent="0">
              <a:buNone/>
            </a:pPr>
            <a:r>
              <a:rPr lang="en-US" i="1" dirty="0" smtClean="0">
                <a:solidFill>
                  <a:srgbClr val="FF0000"/>
                </a:solidFill>
              </a:rPr>
              <a:t>NOTE TROPICAL COVERAGE!</a:t>
            </a:r>
            <a:endParaRPr lang="en-US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0187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rankenberg_ST_oco2_SIF.0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2378"/>
            <a:ext cx="13050850" cy="9785978"/>
          </a:xfrm>
          <a:prstGeom prst="rect">
            <a:avLst/>
          </a:prstGeom>
        </p:spPr>
      </p:pic>
      <p:sp>
        <p:nvSpPr>
          <p:cNvPr id="3" name="Content Placeholder 3"/>
          <p:cNvSpPr txBox="1">
            <a:spLocks/>
          </p:cNvSpPr>
          <p:nvPr/>
        </p:nvSpPr>
        <p:spPr>
          <a:xfrm>
            <a:off x="6426200" y="1447800"/>
            <a:ext cx="6629400" cy="762000"/>
          </a:xfrm>
          <a:prstGeom prst="rect">
            <a:avLst/>
          </a:prstGeom>
        </p:spPr>
        <p:txBody>
          <a:bodyPr/>
          <a:lstStyle>
            <a:lvl1pPr marL="457200" indent="-457200" algn="l" defTabSz="584200" rtl="0" fontAlgn="base" hangingPunct="0">
              <a:spcBef>
                <a:spcPct val="0"/>
              </a:spcBef>
              <a:spcAft>
                <a:spcPct val="0"/>
              </a:spcAft>
              <a:buFont typeface="Arial"/>
              <a:buChar char="•"/>
              <a:defRPr sz="3400">
                <a:solidFill>
                  <a:srgbClr val="000000"/>
                </a:solidFill>
                <a:latin typeface="Arial Rounded MT Bold"/>
                <a:ea typeface="+mn-ea"/>
                <a:cs typeface="Arial Rounded MT Bold"/>
                <a:sym typeface="Gill Sans" charset="0"/>
              </a:defRPr>
            </a:lvl1pPr>
            <a:lvl2pPr marL="457200" indent="-457200" algn="l" defTabSz="584200" rtl="0" fontAlgn="base" hangingPunct="0">
              <a:spcBef>
                <a:spcPct val="0"/>
              </a:spcBef>
              <a:spcAft>
                <a:spcPct val="0"/>
              </a:spcAft>
              <a:buFont typeface="Arial"/>
              <a:buChar char="•"/>
              <a:defRPr sz="3400">
                <a:solidFill>
                  <a:srgbClr val="000000"/>
                </a:solidFill>
                <a:latin typeface="Arial Rounded MT Bold"/>
                <a:ea typeface="Gill Sans" charset="0"/>
                <a:cs typeface="Arial Rounded MT Bold"/>
                <a:sym typeface="Gill Sans" charset="0"/>
              </a:defRPr>
            </a:lvl2pPr>
            <a:lvl3pPr marL="457200" indent="-457200" algn="l" defTabSz="584200" rtl="0" fontAlgn="base" hangingPunct="0">
              <a:spcBef>
                <a:spcPct val="0"/>
              </a:spcBef>
              <a:spcAft>
                <a:spcPct val="0"/>
              </a:spcAft>
              <a:buFont typeface="Arial"/>
              <a:buChar char="•"/>
              <a:defRPr sz="3400">
                <a:solidFill>
                  <a:srgbClr val="000000"/>
                </a:solidFill>
                <a:latin typeface="Arial Rounded MT Bold"/>
                <a:ea typeface="Gill Sans" charset="0"/>
                <a:cs typeface="Arial Rounded MT Bold"/>
                <a:sym typeface="Gill Sans" charset="0"/>
              </a:defRPr>
            </a:lvl3pPr>
            <a:lvl4pPr marL="457200" indent="-457200" algn="l" defTabSz="584200" rtl="0" fontAlgn="base" hangingPunct="0">
              <a:spcBef>
                <a:spcPct val="0"/>
              </a:spcBef>
              <a:spcAft>
                <a:spcPct val="0"/>
              </a:spcAft>
              <a:buFont typeface="Arial"/>
              <a:buChar char="•"/>
              <a:defRPr sz="3400">
                <a:solidFill>
                  <a:srgbClr val="000000"/>
                </a:solidFill>
                <a:latin typeface="Arial Rounded MT Bold"/>
                <a:ea typeface="Gill Sans" charset="0"/>
                <a:cs typeface="Arial Rounded MT Bold"/>
                <a:sym typeface="Gill Sans" charset="0"/>
              </a:defRPr>
            </a:lvl4pPr>
            <a:lvl5pPr marL="457200" indent="-457200" algn="l" defTabSz="584200" rtl="0" fontAlgn="base" hangingPunct="0">
              <a:spcBef>
                <a:spcPct val="0"/>
              </a:spcBef>
              <a:spcAft>
                <a:spcPct val="0"/>
              </a:spcAft>
              <a:buFont typeface="Arial"/>
              <a:buChar char="•"/>
              <a:defRPr sz="3400">
                <a:solidFill>
                  <a:srgbClr val="000000"/>
                </a:solidFill>
                <a:latin typeface="Arial Rounded MT Bold"/>
                <a:ea typeface="Gill Sans" charset="0"/>
                <a:cs typeface="Arial Rounded MT Bold"/>
                <a:sym typeface="Gill Sans" charset="0"/>
              </a:defRPr>
            </a:lvl5pPr>
            <a:lvl6pPr marL="457200" algn="ctr" defTabSz="584200" rtl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rgbClr val="000000"/>
                </a:solidFill>
                <a:latin typeface="+mn-lt"/>
                <a:ea typeface="Gill Sans" charset="0"/>
                <a:cs typeface="+mn-cs"/>
                <a:sym typeface="Gill Sans" charset="0"/>
              </a:defRPr>
            </a:lvl6pPr>
            <a:lvl7pPr marL="914400" algn="ctr" defTabSz="584200" rtl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rgbClr val="000000"/>
                </a:solidFill>
                <a:latin typeface="+mn-lt"/>
                <a:ea typeface="Gill Sans" charset="0"/>
                <a:cs typeface="+mn-cs"/>
                <a:sym typeface="Gill Sans" charset="0"/>
              </a:defRPr>
            </a:lvl7pPr>
            <a:lvl8pPr marL="1371600" algn="ctr" defTabSz="584200" rtl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rgbClr val="000000"/>
                </a:solidFill>
                <a:latin typeface="+mn-lt"/>
                <a:ea typeface="Gill Sans" charset="0"/>
                <a:cs typeface="+mn-cs"/>
                <a:sym typeface="Gill Sans" charset="0"/>
              </a:defRPr>
            </a:lvl8pPr>
            <a:lvl9pPr marL="1828800" algn="ctr" defTabSz="584200" rtl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rgbClr val="000000"/>
                </a:solidFill>
                <a:latin typeface="+mn-lt"/>
                <a:ea typeface="Gill Sans" charset="0"/>
                <a:cs typeface="+mn-cs"/>
                <a:sym typeface="Gill Sans" charset="0"/>
              </a:defRPr>
            </a:lvl9pPr>
          </a:lstStyle>
          <a:p>
            <a:pPr marL="0" indent="0">
              <a:buNone/>
            </a:pPr>
            <a:r>
              <a:rPr lang="en-US" i="1" dirty="0" smtClean="0">
                <a:solidFill>
                  <a:srgbClr val="FF0000"/>
                </a:solidFill>
              </a:rPr>
              <a:t>NOTE TROPICAL COVERAGE!</a:t>
            </a:r>
            <a:endParaRPr lang="en-US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56906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rankenberg_ST_oco2_SIF.06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678" y="0"/>
            <a:ext cx="13024478" cy="9766204"/>
          </a:xfrm>
          <a:prstGeom prst="rect">
            <a:avLst/>
          </a:prstGeom>
        </p:spPr>
      </p:pic>
      <p:sp>
        <p:nvSpPr>
          <p:cNvPr id="3" name="Content Placeholder 3"/>
          <p:cNvSpPr txBox="1">
            <a:spLocks/>
          </p:cNvSpPr>
          <p:nvPr/>
        </p:nvSpPr>
        <p:spPr>
          <a:xfrm>
            <a:off x="6426200" y="1447800"/>
            <a:ext cx="6629400" cy="762000"/>
          </a:xfrm>
          <a:prstGeom prst="rect">
            <a:avLst/>
          </a:prstGeom>
        </p:spPr>
        <p:txBody>
          <a:bodyPr/>
          <a:lstStyle>
            <a:lvl1pPr marL="457200" indent="-457200" algn="l" defTabSz="584200" rtl="0" fontAlgn="base" hangingPunct="0">
              <a:spcBef>
                <a:spcPct val="0"/>
              </a:spcBef>
              <a:spcAft>
                <a:spcPct val="0"/>
              </a:spcAft>
              <a:buFont typeface="Arial"/>
              <a:buChar char="•"/>
              <a:defRPr sz="3400">
                <a:solidFill>
                  <a:srgbClr val="000000"/>
                </a:solidFill>
                <a:latin typeface="Arial Rounded MT Bold"/>
                <a:ea typeface="+mn-ea"/>
                <a:cs typeface="Arial Rounded MT Bold"/>
                <a:sym typeface="Gill Sans" charset="0"/>
              </a:defRPr>
            </a:lvl1pPr>
            <a:lvl2pPr marL="457200" indent="-457200" algn="l" defTabSz="584200" rtl="0" fontAlgn="base" hangingPunct="0">
              <a:spcBef>
                <a:spcPct val="0"/>
              </a:spcBef>
              <a:spcAft>
                <a:spcPct val="0"/>
              </a:spcAft>
              <a:buFont typeface="Arial"/>
              <a:buChar char="•"/>
              <a:defRPr sz="3400">
                <a:solidFill>
                  <a:srgbClr val="000000"/>
                </a:solidFill>
                <a:latin typeface="Arial Rounded MT Bold"/>
                <a:ea typeface="Gill Sans" charset="0"/>
                <a:cs typeface="Arial Rounded MT Bold"/>
                <a:sym typeface="Gill Sans" charset="0"/>
              </a:defRPr>
            </a:lvl2pPr>
            <a:lvl3pPr marL="457200" indent="-457200" algn="l" defTabSz="584200" rtl="0" fontAlgn="base" hangingPunct="0">
              <a:spcBef>
                <a:spcPct val="0"/>
              </a:spcBef>
              <a:spcAft>
                <a:spcPct val="0"/>
              </a:spcAft>
              <a:buFont typeface="Arial"/>
              <a:buChar char="•"/>
              <a:defRPr sz="3400">
                <a:solidFill>
                  <a:srgbClr val="000000"/>
                </a:solidFill>
                <a:latin typeface="Arial Rounded MT Bold"/>
                <a:ea typeface="Gill Sans" charset="0"/>
                <a:cs typeface="Arial Rounded MT Bold"/>
                <a:sym typeface="Gill Sans" charset="0"/>
              </a:defRPr>
            </a:lvl3pPr>
            <a:lvl4pPr marL="457200" indent="-457200" algn="l" defTabSz="584200" rtl="0" fontAlgn="base" hangingPunct="0">
              <a:spcBef>
                <a:spcPct val="0"/>
              </a:spcBef>
              <a:spcAft>
                <a:spcPct val="0"/>
              </a:spcAft>
              <a:buFont typeface="Arial"/>
              <a:buChar char="•"/>
              <a:defRPr sz="3400">
                <a:solidFill>
                  <a:srgbClr val="000000"/>
                </a:solidFill>
                <a:latin typeface="Arial Rounded MT Bold"/>
                <a:ea typeface="Gill Sans" charset="0"/>
                <a:cs typeface="Arial Rounded MT Bold"/>
                <a:sym typeface="Gill Sans" charset="0"/>
              </a:defRPr>
            </a:lvl4pPr>
            <a:lvl5pPr marL="457200" indent="-457200" algn="l" defTabSz="584200" rtl="0" fontAlgn="base" hangingPunct="0">
              <a:spcBef>
                <a:spcPct val="0"/>
              </a:spcBef>
              <a:spcAft>
                <a:spcPct val="0"/>
              </a:spcAft>
              <a:buFont typeface="Arial"/>
              <a:buChar char="•"/>
              <a:defRPr sz="3400">
                <a:solidFill>
                  <a:srgbClr val="000000"/>
                </a:solidFill>
                <a:latin typeface="Arial Rounded MT Bold"/>
                <a:ea typeface="Gill Sans" charset="0"/>
                <a:cs typeface="Arial Rounded MT Bold"/>
                <a:sym typeface="Gill Sans" charset="0"/>
              </a:defRPr>
            </a:lvl5pPr>
            <a:lvl6pPr marL="457200" algn="ctr" defTabSz="584200" rtl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rgbClr val="000000"/>
                </a:solidFill>
                <a:latin typeface="+mn-lt"/>
                <a:ea typeface="Gill Sans" charset="0"/>
                <a:cs typeface="+mn-cs"/>
                <a:sym typeface="Gill Sans" charset="0"/>
              </a:defRPr>
            </a:lvl6pPr>
            <a:lvl7pPr marL="914400" algn="ctr" defTabSz="584200" rtl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rgbClr val="000000"/>
                </a:solidFill>
                <a:latin typeface="+mn-lt"/>
                <a:ea typeface="Gill Sans" charset="0"/>
                <a:cs typeface="+mn-cs"/>
                <a:sym typeface="Gill Sans" charset="0"/>
              </a:defRPr>
            </a:lvl7pPr>
            <a:lvl8pPr marL="1371600" algn="ctr" defTabSz="584200" rtl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rgbClr val="000000"/>
                </a:solidFill>
                <a:latin typeface="+mn-lt"/>
                <a:ea typeface="Gill Sans" charset="0"/>
                <a:cs typeface="+mn-cs"/>
                <a:sym typeface="Gill Sans" charset="0"/>
              </a:defRPr>
            </a:lvl8pPr>
            <a:lvl9pPr marL="1828800" algn="ctr" defTabSz="584200" rtl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rgbClr val="000000"/>
                </a:solidFill>
                <a:latin typeface="+mn-lt"/>
                <a:ea typeface="Gill Sans" charset="0"/>
                <a:cs typeface="+mn-cs"/>
                <a:sym typeface="Gill Sans" charset="0"/>
              </a:defRPr>
            </a:lvl9pPr>
          </a:lstStyle>
          <a:p>
            <a:pPr marL="0" indent="0">
              <a:buNone/>
            </a:pPr>
            <a:r>
              <a:rPr lang="en-US" i="1" dirty="0" smtClean="0">
                <a:solidFill>
                  <a:srgbClr val="FF0000"/>
                </a:solidFill>
              </a:rPr>
              <a:t>NOTE TROPICAL COVERAGE!</a:t>
            </a:r>
            <a:endParaRPr lang="en-US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81090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rankenberg_ST_oco2_SIF.07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007670" cy="9753600"/>
          </a:xfrm>
          <a:prstGeom prst="rect">
            <a:avLst/>
          </a:prstGeom>
        </p:spPr>
      </p:pic>
      <p:sp>
        <p:nvSpPr>
          <p:cNvPr id="3" name="Content Placeholder 3"/>
          <p:cNvSpPr txBox="1">
            <a:spLocks/>
          </p:cNvSpPr>
          <p:nvPr/>
        </p:nvSpPr>
        <p:spPr>
          <a:xfrm>
            <a:off x="6426200" y="1447800"/>
            <a:ext cx="6629400" cy="762000"/>
          </a:xfrm>
          <a:prstGeom prst="rect">
            <a:avLst/>
          </a:prstGeom>
        </p:spPr>
        <p:txBody>
          <a:bodyPr/>
          <a:lstStyle>
            <a:lvl1pPr marL="457200" indent="-457200" algn="l" defTabSz="584200" rtl="0" fontAlgn="base" hangingPunct="0">
              <a:spcBef>
                <a:spcPct val="0"/>
              </a:spcBef>
              <a:spcAft>
                <a:spcPct val="0"/>
              </a:spcAft>
              <a:buFont typeface="Arial"/>
              <a:buChar char="•"/>
              <a:defRPr sz="3400">
                <a:solidFill>
                  <a:srgbClr val="000000"/>
                </a:solidFill>
                <a:latin typeface="Arial Rounded MT Bold"/>
                <a:ea typeface="+mn-ea"/>
                <a:cs typeface="Arial Rounded MT Bold"/>
                <a:sym typeface="Gill Sans" charset="0"/>
              </a:defRPr>
            </a:lvl1pPr>
            <a:lvl2pPr marL="457200" indent="-457200" algn="l" defTabSz="584200" rtl="0" fontAlgn="base" hangingPunct="0">
              <a:spcBef>
                <a:spcPct val="0"/>
              </a:spcBef>
              <a:spcAft>
                <a:spcPct val="0"/>
              </a:spcAft>
              <a:buFont typeface="Arial"/>
              <a:buChar char="•"/>
              <a:defRPr sz="3400">
                <a:solidFill>
                  <a:srgbClr val="000000"/>
                </a:solidFill>
                <a:latin typeface="Arial Rounded MT Bold"/>
                <a:ea typeface="Gill Sans" charset="0"/>
                <a:cs typeface="Arial Rounded MT Bold"/>
                <a:sym typeface="Gill Sans" charset="0"/>
              </a:defRPr>
            </a:lvl2pPr>
            <a:lvl3pPr marL="457200" indent="-457200" algn="l" defTabSz="584200" rtl="0" fontAlgn="base" hangingPunct="0">
              <a:spcBef>
                <a:spcPct val="0"/>
              </a:spcBef>
              <a:spcAft>
                <a:spcPct val="0"/>
              </a:spcAft>
              <a:buFont typeface="Arial"/>
              <a:buChar char="•"/>
              <a:defRPr sz="3400">
                <a:solidFill>
                  <a:srgbClr val="000000"/>
                </a:solidFill>
                <a:latin typeface="Arial Rounded MT Bold"/>
                <a:ea typeface="Gill Sans" charset="0"/>
                <a:cs typeface="Arial Rounded MT Bold"/>
                <a:sym typeface="Gill Sans" charset="0"/>
              </a:defRPr>
            </a:lvl3pPr>
            <a:lvl4pPr marL="457200" indent="-457200" algn="l" defTabSz="584200" rtl="0" fontAlgn="base" hangingPunct="0">
              <a:spcBef>
                <a:spcPct val="0"/>
              </a:spcBef>
              <a:spcAft>
                <a:spcPct val="0"/>
              </a:spcAft>
              <a:buFont typeface="Arial"/>
              <a:buChar char="•"/>
              <a:defRPr sz="3400">
                <a:solidFill>
                  <a:srgbClr val="000000"/>
                </a:solidFill>
                <a:latin typeface="Arial Rounded MT Bold"/>
                <a:ea typeface="Gill Sans" charset="0"/>
                <a:cs typeface="Arial Rounded MT Bold"/>
                <a:sym typeface="Gill Sans" charset="0"/>
              </a:defRPr>
            </a:lvl4pPr>
            <a:lvl5pPr marL="457200" indent="-457200" algn="l" defTabSz="584200" rtl="0" fontAlgn="base" hangingPunct="0">
              <a:spcBef>
                <a:spcPct val="0"/>
              </a:spcBef>
              <a:spcAft>
                <a:spcPct val="0"/>
              </a:spcAft>
              <a:buFont typeface="Arial"/>
              <a:buChar char="•"/>
              <a:defRPr sz="3400">
                <a:solidFill>
                  <a:srgbClr val="000000"/>
                </a:solidFill>
                <a:latin typeface="Arial Rounded MT Bold"/>
                <a:ea typeface="Gill Sans" charset="0"/>
                <a:cs typeface="Arial Rounded MT Bold"/>
                <a:sym typeface="Gill Sans" charset="0"/>
              </a:defRPr>
            </a:lvl5pPr>
            <a:lvl6pPr marL="457200" algn="ctr" defTabSz="584200" rtl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rgbClr val="000000"/>
                </a:solidFill>
                <a:latin typeface="+mn-lt"/>
                <a:ea typeface="Gill Sans" charset="0"/>
                <a:cs typeface="+mn-cs"/>
                <a:sym typeface="Gill Sans" charset="0"/>
              </a:defRPr>
            </a:lvl6pPr>
            <a:lvl7pPr marL="914400" algn="ctr" defTabSz="584200" rtl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rgbClr val="000000"/>
                </a:solidFill>
                <a:latin typeface="+mn-lt"/>
                <a:ea typeface="Gill Sans" charset="0"/>
                <a:cs typeface="+mn-cs"/>
                <a:sym typeface="Gill Sans" charset="0"/>
              </a:defRPr>
            </a:lvl7pPr>
            <a:lvl8pPr marL="1371600" algn="ctr" defTabSz="584200" rtl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rgbClr val="000000"/>
                </a:solidFill>
                <a:latin typeface="+mn-lt"/>
                <a:ea typeface="Gill Sans" charset="0"/>
                <a:cs typeface="+mn-cs"/>
                <a:sym typeface="Gill Sans" charset="0"/>
              </a:defRPr>
            </a:lvl8pPr>
            <a:lvl9pPr marL="1828800" algn="ctr" defTabSz="584200" rtl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rgbClr val="000000"/>
                </a:solidFill>
                <a:latin typeface="+mn-lt"/>
                <a:ea typeface="Gill Sans" charset="0"/>
                <a:cs typeface="+mn-cs"/>
                <a:sym typeface="Gill Sans" charset="0"/>
              </a:defRPr>
            </a:lvl9pPr>
          </a:lstStyle>
          <a:p>
            <a:pPr marL="0" indent="0">
              <a:buNone/>
            </a:pPr>
            <a:r>
              <a:rPr lang="en-US" i="1" dirty="0" smtClean="0">
                <a:solidFill>
                  <a:srgbClr val="FF0000"/>
                </a:solidFill>
              </a:rPr>
              <a:t>NOTE TROPICAL COVERAGE!</a:t>
            </a:r>
            <a:endParaRPr lang="en-US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39445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rankenberg_ST_oco2_SIF.08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6" y="-1"/>
            <a:ext cx="13002174" cy="9749479"/>
          </a:xfrm>
          <a:prstGeom prst="rect">
            <a:avLst/>
          </a:prstGeom>
        </p:spPr>
      </p:pic>
      <p:sp>
        <p:nvSpPr>
          <p:cNvPr id="3" name="Content Placeholder 3"/>
          <p:cNvSpPr txBox="1">
            <a:spLocks/>
          </p:cNvSpPr>
          <p:nvPr/>
        </p:nvSpPr>
        <p:spPr>
          <a:xfrm>
            <a:off x="6426200" y="1447800"/>
            <a:ext cx="6629400" cy="762000"/>
          </a:xfrm>
          <a:prstGeom prst="rect">
            <a:avLst/>
          </a:prstGeom>
        </p:spPr>
        <p:txBody>
          <a:bodyPr/>
          <a:lstStyle>
            <a:lvl1pPr marL="457200" indent="-457200" algn="l" defTabSz="584200" rtl="0" fontAlgn="base" hangingPunct="0">
              <a:spcBef>
                <a:spcPct val="0"/>
              </a:spcBef>
              <a:spcAft>
                <a:spcPct val="0"/>
              </a:spcAft>
              <a:buFont typeface="Arial"/>
              <a:buChar char="•"/>
              <a:defRPr sz="3400">
                <a:solidFill>
                  <a:srgbClr val="000000"/>
                </a:solidFill>
                <a:latin typeface="Arial Rounded MT Bold"/>
                <a:ea typeface="+mn-ea"/>
                <a:cs typeface="Arial Rounded MT Bold"/>
                <a:sym typeface="Gill Sans" charset="0"/>
              </a:defRPr>
            </a:lvl1pPr>
            <a:lvl2pPr marL="457200" indent="-457200" algn="l" defTabSz="584200" rtl="0" fontAlgn="base" hangingPunct="0">
              <a:spcBef>
                <a:spcPct val="0"/>
              </a:spcBef>
              <a:spcAft>
                <a:spcPct val="0"/>
              </a:spcAft>
              <a:buFont typeface="Arial"/>
              <a:buChar char="•"/>
              <a:defRPr sz="3400">
                <a:solidFill>
                  <a:srgbClr val="000000"/>
                </a:solidFill>
                <a:latin typeface="Arial Rounded MT Bold"/>
                <a:ea typeface="Gill Sans" charset="0"/>
                <a:cs typeface="Arial Rounded MT Bold"/>
                <a:sym typeface="Gill Sans" charset="0"/>
              </a:defRPr>
            </a:lvl2pPr>
            <a:lvl3pPr marL="457200" indent="-457200" algn="l" defTabSz="584200" rtl="0" fontAlgn="base" hangingPunct="0">
              <a:spcBef>
                <a:spcPct val="0"/>
              </a:spcBef>
              <a:spcAft>
                <a:spcPct val="0"/>
              </a:spcAft>
              <a:buFont typeface="Arial"/>
              <a:buChar char="•"/>
              <a:defRPr sz="3400">
                <a:solidFill>
                  <a:srgbClr val="000000"/>
                </a:solidFill>
                <a:latin typeface="Arial Rounded MT Bold"/>
                <a:ea typeface="Gill Sans" charset="0"/>
                <a:cs typeface="Arial Rounded MT Bold"/>
                <a:sym typeface="Gill Sans" charset="0"/>
              </a:defRPr>
            </a:lvl3pPr>
            <a:lvl4pPr marL="457200" indent="-457200" algn="l" defTabSz="584200" rtl="0" fontAlgn="base" hangingPunct="0">
              <a:spcBef>
                <a:spcPct val="0"/>
              </a:spcBef>
              <a:spcAft>
                <a:spcPct val="0"/>
              </a:spcAft>
              <a:buFont typeface="Arial"/>
              <a:buChar char="•"/>
              <a:defRPr sz="3400">
                <a:solidFill>
                  <a:srgbClr val="000000"/>
                </a:solidFill>
                <a:latin typeface="Arial Rounded MT Bold"/>
                <a:ea typeface="Gill Sans" charset="0"/>
                <a:cs typeface="Arial Rounded MT Bold"/>
                <a:sym typeface="Gill Sans" charset="0"/>
              </a:defRPr>
            </a:lvl4pPr>
            <a:lvl5pPr marL="457200" indent="-457200" algn="l" defTabSz="584200" rtl="0" fontAlgn="base" hangingPunct="0">
              <a:spcBef>
                <a:spcPct val="0"/>
              </a:spcBef>
              <a:spcAft>
                <a:spcPct val="0"/>
              </a:spcAft>
              <a:buFont typeface="Arial"/>
              <a:buChar char="•"/>
              <a:defRPr sz="3400">
                <a:solidFill>
                  <a:srgbClr val="000000"/>
                </a:solidFill>
                <a:latin typeface="Arial Rounded MT Bold"/>
                <a:ea typeface="Gill Sans" charset="0"/>
                <a:cs typeface="Arial Rounded MT Bold"/>
                <a:sym typeface="Gill Sans" charset="0"/>
              </a:defRPr>
            </a:lvl5pPr>
            <a:lvl6pPr marL="457200" algn="ctr" defTabSz="584200" rtl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rgbClr val="000000"/>
                </a:solidFill>
                <a:latin typeface="+mn-lt"/>
                <a:ea typeface="Gill Sans" charset="0"/>
                <a:cs typeface="+mn-cs"/>
                <a:sym typeface="Gill Sans" charset="0"/>
              </a:defRPr>
            </a:lvl6pPr>
            <a:lvl7pPr marL="914400" algn="ctr" defTabSz="584200" rtl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rgbClr val="000000"/>
                </a:solidFill>
                <a:latin typeface="+mn-lt"/>
                <a:ea typeface="Gill Sans" charset="0"/>
                <a:cs typeface="+mn-cs"/>
                <a:sym typeface="Gill Sans" charset="0"/>
              </a:defRPr>
            </a:lvl7pPr>
            <a:lvl8pPr marL="1371600" algn="ctr" defTabSz="584200" rtl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rgbClr val="000000"/>
                </a:solidFill>
                <a:latin typeface="+mn-lt"/>
                <a:ea typeface="Gill Sans" charset="0"/>
                <a:cs typeface="+mn-cs"/>
                <a:sym typeface="Gill Sans" charset="0"/>
              </a:defRPr>
            </a:lvl8pPr>
            <a:lvl9pPr marL="1828800" algn="ctr" defTabSz="584200" rtl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rgbClr val="000000"/>
                </a:solidFill>
                <a:latin typeface="+mn-lt"/>
                <a:ea typeface="Gill Sans" charset="0"/>
                <a:cs typeface="+mn-cs"/>
                <a:sym typeface="Gill Sans" charset="0"/>
              </a:defRPr>
            </a:lvl9pPr>
          </a:lstStyle>
          <a:p>
            <a:pPr marL="0" indent="0">
              <a:buNone/>
            </a:pPr>
            <a:r>
              <a:rPr lang="en-US" i="1" dirty="0" smtClean="0">
                <a:solidFill>
                  <a:srgbClr val="FF0000"/>
                </a:solidFill>
              </a:rPr>
              <a:t>NOTE TROPICAL COVERAGE!</a:t>
            </a:r>
            <a:endParaRPr lang="en-US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51833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13004800" cy="1143000"/>
          </a:xfrm>
        </p:spPr>
        <p:txBody>
          <a:bodyPr/>
          <a:lstStyle/>
          <a:p>
            <a:r>
              <a:rPr lang="en-US" sz="7700" dirty="0"/>
              <a:t>Carbon Sources and Sinks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38524" y="1733983"/>
            <a:ext cx="6309736" cy="7441631"/>
          </a:xfrm>
        </p:spPr>
        <p:txBody>
          <a:bodyPr/>
          <a:lstStyle/>
          <a:p>
            <a:pPr marL="457200" indent="-457200" algn="l">
              <a:spcBef>
                <a:spcPts val="3600"/>
              </a:spcBef>
              <a:buFont typeface="Arial"/>
              <a:buChar char="•"/>
            </a:pPr>
            <a:r>
              <a:rPr lang="en-US" dirty="0" smtClean="0"/>
              <a:t>Half the carbon from fossil fuels </a:t>
            </a:r>
            <a:r>
              <a:rPr lang="en-US" smtClean="0"/>
              <a:t>remains in the </a:t>
            </a:r>
            <a:r>
              <a:rPr lang="en-US" dirty="0" smtClean="0"/>
              <a:t>atmosphere</a:t>
            </a:r>
            <a:endParaRPr lang="en-US" dirty="0"/>
          </a:p>
          <a:p>
            <a:pPr marL="457200" indent="-457200" algn="l">
              <a:spcBef>
                <a:spcPts val="3600"/>
              </a:spcBef>
              <a:buFont typeface="Arial"/>
              <a:buChar char="•"/>
            </a:pPr>
            <a:r>
              <a:rPr lang="en-US" dirty="0" smtClean="0"/>
              <a:t>The other half goes into land and oceans</a:t>
            </a:r>
          </a:p>
          <a:p>
            <a:pPr marL="457200" indent="-457200" algn="l">
              <a:spcBef>
                <a:spcPts val="3600"/>
              </a:spcBef>
              <a:buFont typeface="Arial"/>
              <a:buChar char="•"/>
            </a:pPr>
            <a:r>
              <a:rPr lang="en-US" dirty="0" smtClean="0"/>
              <a:t>Land sink was unexpected is very noisy, and remains unreliable in future</a:t>
            </a:r>
          </a:p>
          <a:p>
            <a:pPr marL="457200" indent="-457200" algn="l">
              <a:spcBef>
                <a:spcPts val="3600"/>
              </a:spcBef>
              <a:buFont typeface="Arial"/>
              <a:buChar char="•"/>
            </a:pPr>
            <a:r>
              <a:rPr lang="en-US" dirty="0" smtClean="0">
                <a:solidFill>
                  <a:srgbClr val="FF0000"/>
                </a:solidFill>
              </a:rPr>
              <a:t>Future of carbon sinks is much harder to predict than temperatures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4" name="Picture 3" descr="WGI_AR5_FigTS-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75" y="1336614"/>
            <a:ext cx="5876725" cy="838735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296235" y="7924800"/>
            <a:ext cx="32126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Global Carbon Project</a:t>
            </a:r>
            <a:endParaRPr lang="en-US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84731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rankenberg_ST_oco2_SIF.09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0837"/>
            <a:ext cx="13004800" cy="9751448"/>
          </a:xfrm>
          <a:prstGeom prst="rect">
            <a:avLst/>
          </a:prstGeom>
        </p:spPr>
      </p:pic>
      <p:sp>
        <p:nvSpPr>
          <p:cNvPr id="3" name="Content Placeholder 3"/>
          <p:cNvSpPr txBox="1">
            <a:spLocks/>
          </p:cNvSpPr>
          <p:nvPr/>
        </p:nvSpPr>
        <p:spPr>
          <a:xfrm>
            <a:off x="6426200" y="1447800"/>
            <a:ext cx="6629400" cy="762000"/>
          </a:xfrm>
          <a:prstGeom prst="rect">
            <a:avLst/>
          </a:prstGeom>
        </p:spPr>
        <p:txBody>
          <a:bodyPr/>
          <a:lstStyle>
            <a:lvl1pPr marL="457200" indent="-457200" algn="l" defTabSz="584200" rtl="0" fontAlgn="base" hangingPunct="0">
              <a:spcBef>
                <a:spcPct val="0"/>
              </a:spcBef>
              <a:spcAft>
                <a:spcPct val="0"/>
              </a:spcAft>
              <a:buFont typeface="Arial"/>
              <a:buChar char="•"/>
              <a:defRPr sz="3400">
                <a:solidFill>
                  <a:srgbClr val="000000"/>
                </a:solidFill>
                <a:latin typeface="Arial Rounded MT Bold"/>
                <a:ea typeface="+mn-ea"/>
                <a:cs typeface="Arial Rounded MT Bold"/>
                <a:sym typeface="Gill Sans" charset="0"/>
              </a:defRPr>
            </a:lvl1pPr>
            <a:lvl2pPr marL="457200" indent="-457200" algn="l" defTabSz="584200" rtl="0" fontAlgn="base" hangingPunct="0">
              <a:spcBef>
                <a:spcPct val="0"/>
              </a:spcBef>
              <a:spcAft>
                <a:spcPct val="0"/>
              </a:spcAft>
              <a:buFont typeface="Arial"/>
              <a:buChar char="•"/>
              <a:defRPr sz="3400">
                <a:solidFill>
                  <a:srgbClr val="000000"/>
                </a:solidFill>
                <a:latin typeface="Arial Rounded MT Bold"/>
                <a:ea typeface="Gill Sans" charset="0"/>
                <a:cs typeface="Arial Rounded MT Bold"/>
                <a:sym typeface="Gill Sans" charset="0"/>
              </a:defRPr>
            </a:lvl2pPr>
            <a:lvl3pPr marL="457200" indent="-457200" algn="l" defTabSz="584200" rtl="0" fontAlgn="base" hangingPunct="0">
              <a:spcBef>
                <a:spcPct val="0"/>
              </a:spcBef>
              <a:spcAft>
                <a:spcPct val="0"/>
              </a:spcAft>
              <a:buFont typeface="Arial"/>
              <a:buChar char="•"/>
              <a:defRPr sz="3400">
                <a:solidFill>
                  <a:srgbClr val="000000"/>
                </a:solidFill>
                <a:latin typeface="Arial Rounded MT Bold"/>
                <a:ea typeface="Gill Sans" charset="0"/>
                <a:cs typeface="Arial Rounded MT Bold"/>
                <a:sym typeface="Gill Sans" charset="0"/>
              </a:defRPr>
            </a:lvl3pPr>
            <a:lvl4pPr marL="457200" indent="-457200" algn="l" defTabSz="584200" rtl="0" fontAlgn="base" hangingPunct="0">
              <a:spcBef>
                <a:spcPct val="0"/>
              </a:spcBef>
              <a:spcAft>
                <a:spcPct val="0"/>
              </a:spcAft>
              <a:buFont typeface="Arial"/>
              <a:buChar char="•"/>
              <a:defRPr sz="3400">
                <a:solidFill>
                  <a:srgbClr val="000000"/>
                </a:solidFill>
                <a:latin typeface="Arial Rounded MT Bold"/>
                <a:ea typeface="Gill Sans" charset="0"/>
                <a:cs typeface="Arial Rounded MT Bold"/>
                <a:sym typeface="Gill Sans" charset="0"/>
              </a:defRPr>
            </a:lvl4pPr>
            <a:lvl5pPr marL="457200" indent="-457200" algn="l" defTabSz="584200" rtl="0" fontAlgn="base" hangingPunct="0">
              <a:spcBef>
                <a:spcPct val="0"/>
              </a:spcBef>
              <a:spcAft>
                <a:spcPct val="0"/>
              </a:spcAft>
              <a:buFont typeface="Arial"/>
              <a:buChar char="•"/>
              <a:defRPr sz="3400">
                <a:solidFill>
                  <a:srgbClr val="000000"/>
                </a:solidFill>
                <a:latin typeface="Arial Rounded MT Bold"/>
                <a:ea typeface="Gill Sans" charset="0"/>
                <a:cs typeface="Arial Rounded MT Bold"/>
                <a:sym typeface="Gill Sans" charset="0"/>
              </a:defRPr>
            </a:lvl5pPr>
            <a:lvl6pPr marL="457200" algn="ctr" defTabSz="584200" rtl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rgbClr val="000000"/>
                </a:solidFill>
                <a:latin typeface="+mn-lt"/>
                <a:ea typeface="Gill Sans" charset="0"/>
                <a:cs typeface="+mn-cs"/>
                <a:sym typeface="Gill Sans" charset="0"/>
              </a:defRPr>
            </a:lvl6pPr>
            <a:lvl7pPr marL="914400" algn="ctr" defTabSz="584200" rtl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rgbClr val="000000"/>
                </a:solidFill>
                <a:latin typeface="+mn-lt"/>
                <a:ea typeface="Gill Sans" charset="0"/>
                <a:cs typeface="+mn-cs"/>
                <a:sym typeface="Gill Sans" charset="0"/>
              </a:defRPr>
            </a:lvl7pPr>
            <a:lvl8pPr marL="1371600" algn="ctr" defTabSz="584200" rtl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rgbClr val="000000"/>
                </a:solidFill>
                <a:latin typeface="+mn-lt"/>
                <a:ea typeface="Gill Sans" charset="0"/>
                <a:cs typeface="+mn-cs"/>
                <a:sym typeface="Gill Sans" charset="0"/>
              </a:defRPr>
            </a:lvl8pPr>
            <a:lvl9pPr marL="1828800" algn="ctr" defTabSz="584200" rtl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rgbClr val="000000"/>
                </a:solidFill>
                <a:latin typeface="+mn-lt"/>
                <a:ea typeface="Gill Sans" charset="0"/>
                <a:cs typeface="+mn-cs"/>
                <a:sym typeface="Gill Sans" charset="0"/>
              </a:defRPr>
            </a:lvl9pPr>
          </a:lstStyle>
          <a:p>
            <a:pPr marL="0" indent="0">
              <a:buNone/>
            </a:pPr>
            <a:r>
              <a:rPr lang="en-US" i="1" dirty="0" smtClean="0">
                <a:solidFill>
                  <a:srgbClr val="FF0000"/>
                </a:solidFill>
              </a:rPr>
              <a:t>NOTE TROPICAL COVERAGE!</a:t>
            </a:r>
            <a:endParaRPr lang="en-US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54080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54800" y="0"/>
            <a:ext cx="6350000" cy="4800600"/>
          </a:xfrm>
        </p:spPr>
        <p:txBody>
          <a:bodyPr/>
          <a:lstStyle/>
          <a:p>
            <a:r>
              <a:rPr lang="en-US" dirty="0" smtClean="0"/>
              <a:t>Biomass Mapping by Radar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35894" y="4953000"/>
            <a:ext cx="5635413" cy="3283374"/>
          </a:xfrm>
        </p:spPr>
        <p:txBody>
          <a:bodyPr/>
          <a:lstStyle/>
          <a:p>
            <a:r>
              <a:rPr lang="en-US" dirty="0" smtClean="0"/>
              <a:t>Canopy-penetrating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L</a:t>
            </a:r>
            <a:r>
              <a:rPr lang="en-US" dirty="0" smtClean="0"/>
              <a:t>-band radar on </a:t>
            </a:r>
            <a:r>
              <a:rPr lang="en-US" dirty="0" err="1" smtClean="0"/>
              <a:t>EnviSat</a:t>
            </a:r>
            <a:endParaRPr lang="en-US" dirty="0" smtClean="0"/>
          </a:p>
          <a:p>
            <a:pPr>
              <a:spcBef>
                <a:spcPts val="3000"/>
              </a:spcBef>
            </a:pPr>
            <a:r>
              <a:rPr lang="en-US" dirty="0" smtClean="0"/>
              <a:t>Unaffected by cloud cover</a:t>
            </a:r>
          </a:p>
          <a:p>
            <a:r>
              <a:rPr lang="en-US" dirty="0" smtClean="0"/>
              <a:t>1 km global coverage</a:t>
            </a:r>
            <a:endParaRPr lang="en-US" dirty="0"/>
          </a:p>
        </p:txBody>
      </p:sp>
      <p:pic>
        <p:nvPicPr>
          <p:cNvPr id="6" name="Picture 5" descr="biomasar_GSV_map_siberia_H.jpg"/>
          <p:cNvPicPr>
            <a:picLocks noChangeAspect="1"/>
          </p:cNvPicPr>
          <p:nvPr/>
        </p:nvPicPr>
        <p:blipFill>
          <a:blip r:embed="rId2"/>
          <a:srcRect l="3105" t="4444" b="6667"/>
          <a:stretch>
            <a:fillRect/>
          </a:stretch>
        </p:blipFill>
        <p:spPr>
          <a:xfrm>
            <a:off x="-50800" y="609600"/>
            <a:ext cx="6763709" cy="866986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502401" y="8561494"/>
            <a:ext cx="6530173" cy="623759"/>
          </a:xfrm>
          <a:prstGeom prst="rect">
            <a:avLst/>
          </a:prstGeom>
          <a:noFill/>
        </p:spPr>
        <p:txBody>
          <a:bodyPr wrap="none" lIns="130046" tIns="65023" rIns="130046" bIns="65023" rtlCol="0">
            <a:spAutoFit/>
          </a:bodyPr>
          <a:lstStyle/>
          <a:p>
            <a:r>
              <a:rPr lang="en-US" sz="3200" i="1" dirty="0" err="1" smtClean="0">
                <a:solidFill>
                  <a:srgbClr val="FF0000"/>
                </a:solidFill>
              </a:rPr>
              <a:t>Christiane</a:t>
            </a:r>
            <a:r>
              <a:rPr lang="en-US" sz="3200" i="1" dirty="0" smtClean="0">
                <a:solidFill>
                  <a:srgbClr val="FF0000"/>
                </a:solidFill>
              </a:rPr>
              <a:t> </a:t>
            </a:r>
            <a:r>
              <a:rPr lang="en-US" sz="3200" i="1" dirty="0" err="1" smtClean="0">
                <a:solidFill>
                  <a:srgbClr val="FF0000"/>
                </a:solidFill>
              </a:rPr>
              <a:t>Schullius</a:t>
            </a:r>
            <a:r>
              <a:rPr lang="en-US" sz="3200" i="1" dirty="0" smtClean="0">
                <a:solidFill>
                  <a:srgbClr val="FF0000"/>
                </a:solidFill>
              </a:rPr>
              <a:t>, pers. Comm.</a:t>
            </a:r>
            <a:endParaRPr lang="en-US" sz="3200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11933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3004800" cy="2362200"/>
          </a:xfrm>
        </p:spPr>
        <p:txBody>
          <a:bodyPr/>
          <a:lstStyle/>
          <a:p>
            <a:r>
              <a:rPr lang="en-US" dirty="0" smtClean="0">
                <a:solidFill>
                  <a:srgbClr val="0000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Rounded MT Bold"/>
                <a:cs typeface="Arial Rounded MT Bold"/>
              </a:rPr>
              <a:t>Additional </a:t>
            </a:r>
            <a:br>
              <a:rPr lang="en-US" dirty="0" smtClean="0">
                <a:solidFill>
                  <a:srgbClr val="0000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Rounded MT Bold"/>
                <a:cs typeface="Arial Rounded MT Bold"/>
              </a:rPr>
            </a:br>
            <a:r>
              <a:rPr lang="en-US" dirty="0" smtClean="0">
                <a:solidFill>
                  <a:srgbClr val="0000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Rounded MT Bold"/>
                <a:cs typeface="Arial Rounded MT Bold"/>
              </a:rPr>
              <a:t>Atmospheric Tracers</a:t>
            </a:r>
            <a:endParaRPr lang="en-US" sz="6000" dirty="0">
              <a:solidFill>
                <a:srgbClr val="0000FF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 Rounded MT Bold"/>
              <a:cs typeface="Arial Rounded MT Bold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63600" y="3048000"/>
            <a:ext cx="11277600" cy="6553200"/>
          </a:xfrm>
        </p:spPr>
        <p:txBody>
          <a:bodyPr/>
          <a:lstStyle/>
          <a:p>
            <a:pPr marL="457200" indent="-457200" algn="l">
              <a:spcBef>
                <a:spcPts val="2400"/>
              </a:spcBef>
              <a:buFont typeface="Arial"/>
              <a:buChar char="•"/>
            </a:pPr>
            <a:r>
              <a:rPr lang="en-US" sz="3600" dirty="0" smtClean="0">
                <a:solidFill>
                  <a:srgbClr val="FF0000"/>
                </a:solidFill>
              </a:rPr>
              <a:t>COS</a:t>
            </a:r>
            <a:r>
              <a:rPr lang="en-US" sz="3600" dirty="0" smtClean="0"/>
              <a:t> to distinguish CO</a:t>
            </a:r>
            <a:r>
              <a:rPr lang="en-US" sz="3600" baseline="-25000" dirty="0" smtClean="0"/>
              <a:t>2 </a:t>
            </a:r>
            <a:r>
              <a:rPr lang="en-US" sz="3600" dirty="0" smtClean="0"/>
              <a:t>uptake between</a:t>
            </a:r>
            <a:br>
              <a:rPr lang="en-US" sz="3600" dirty="0" smtClean="0"/>
            </a:br>
            <a:r>
              <a:rPr lang="en-US" sz="3600" dirty="0" smtClean="0"/>
              <a:t> land plants and other processes (air-sea gas exchange)</a:t>
            </a:r>
          </a:p>
          <a:p>
            <a:pPr marL="457200" indent="-457200" algn="l">
              <a:spcBef>
                <a:spcPts val="2400"/>
              </a:spcBef>
              <a:buFont typeface="Arial"/>
              <a:buChar char="•"/>
            </a:pPr>
            <a:r>
              <a:rPr lang="en-US" sz="3600" dirty="0" smtClean="0">
                <a:solidFill>
                  <a:srgbClr val="FF0000"/>
                </a:solidFill>
              </a:rPr>
              <a:t>CH4</a:t>
            </a:r>
            <a:r>
              <a:rPr lang="en-US" sz="3600" dirty="0" smtClean="0"/>
              <a:t> to detect changes in wetlands, </a:t>
            </a:r>
            <a:br>
              <a:rPr lang="en-US" sz="3600" dirty="0" smtClean="0"/>
            </a:br>
            <a:r>
              <a:rPr lang="en-US" sz="3600" dirty="0" smtClean="0"/>
              <a:t>tundra, and permafrost</a:t>
            </a:r>
          </a:p>
          <a:p>
            <a:pPr marL="457200" indent="-457200" algn="l">
              <a:spcBef>
                <a:spcPts val="2400"/>
              </a:spcBef>
              <a:buFont typeface="Arial"/>
              <a:buChar char="•"/>
            </a:pPr>
            <a:r>
              <a:rPr lang="en-US" sz="3600" dirty="0" smtClean="0">
                <a:solidFill>
                  <a:srgbClr val="FF0000"/>
                </a:solidFill>
              </a:rPr>
              <a:t>CO</a:t>
            </a:r>
            <a:r>
              <a:rPr lang="en-US" sz="3600" dirty="0" smtClean="0"/>
              <a:t> to distinguish combustion from </a:t>
            </a:r>
            <a:br>
              <a:rPr lang="en-US" sz="3600" dirty="0" smtClean="0"/>
            </a:br>
            <a:r>
              <a:rPr lang="en-US" sz="3600" dirty="0" smtClean="0"/>
              <a:t>other sources of </a:t>
            </a:r>
            <a:r>
              <a:rPr lang="en-US" sz="3600" dirty="0"/>
              <a:t>CO</a:t>
            </a:r>
            <a:r>
              <a:rPr lang="en-US" sz="3600" baseline="-25000" dirty="0"/>
              <a:t>2</a:t>
            </a:r>
            <a:endParaRPr lang="en-US" sz="3600" dirty="0" smtClean="0"/>
          </a:p>
          <a:p>
            <a:pPr marL="457200" indent="-457200" algn="l">
              <a:spcBef>
                <a:spcPts val="2400"/>
              </a:spcBef>
              <a:buFont typeface="Arial"/>
              <a:buChar char="•"/>
            </a:pPr>
            <a:r>
              <a:rPr lang="en-US" sz="3600" baseline="30000" dirty="0" smtClean="0">
                <a:solidFill>
                  <a:srgbClr val="FF0000"/>
                </a:solidFill>
              </a:rPr>
              <a:t>14</a:t>
            </a:r>
            <a:r>
              <a:rPr lang="en-US" sz="3600" dirty="0" smtClean="0">
                <a:solidFill>
                  <a:srgbClr val="FF0000"/>
                </a:solidFill>
              </a:rPr>
              <a:t>CO</a:t>
            </a:r>
            <a:r>
              <a:rPr lang="en-US" sz="3600" baseline="-25000" dirty="0" smtClean="0">
                <a:solidFill>
                  <a:srgbClr val="FF0000"/>
                </a:solidFill>
              </a:rPr>
              <a:t>2</a:t>
            </a:r>
            <a:r>
              <a:rPr lang="en-US" sz="3600" dirty="0" smtClean="0"/>
              <a:t> to distinguish between fossil and other CO</a:t>
            </a:r>
            <a:r>
              <a:rPr lang="en-US" sz="3600" baseline="-25000" dirty="0" smtClean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6094366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2133" name="Picture 5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294"/>
          <a:stretch/>
        </p:blipFill>
        <p:spPr bwMode="auto">
          <a:xfrm>
            <a:off x="3454400" y="2438400"/>
            <a:ext cx="9530940" cy="5867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432130" name="Rectangle 2"/>
          <p:cNvSpPr>
            <a:spLocks noGrp="1" noChangeArrowheads="1"/>
          </p:cNvSpPr>
          <p:nvPr>
            <p:ph type="title"/>
          </p:nvPr>
        </p:nvSpPr>
        <p:spPr>
          <a:xfrm>
            <a:off x="433494" y="0"/>
            <a:ext cx="12137813" cy="1249679"/>
          </a:xfrm>
        </p:spPr>
        <p:txBody>
          <a:bodyPr/>
          <a:lstStyle/>
          <a:p>
            <a:r>
              <a:rPr lang="en-US" dirty="0" smtClean="0">
                <a:latin typeface="Arial Rounded MT Bold"/>
                <a:cs typeface="Arial Rounded MT Bold"/>
              </a:rPr>
              <a:t>COS Seasonal </a:t>
            </a:r>
            <a:r>
              <a:rPr lang="en-US" dirty="0">
                <a:latin typeface="Arial Rounded MT Bold"/>
                <a:cs typeface="Arial Rounded MT Bold"/>
              </a:rPr>
              <a:t>Cycles</a:t>
            </a:r>
          </a:p>
        </p:txBody>
      </p:sp>
      <p:sp>
        <p:nvSpPr>
          <p:cNvPr id="43213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0" y="1447800"/>
            <a:ext cx="3427307" cy="6935893"/>
          </a:xfrm>
        </p:spPr>
        <p:txBody>
          <a:bodyPr/>
          <a:lstStyle/>
          <a:p>
            <a:pPr>
              <a:spcBef>
                <a:spcPts val="4200"/>
              </a:spcBef>
            </a:pPr>
            <a:r>
              <a:rPr lang="en-US" dirty="0"/>
              <a:t>Similar phase to [CO</a:t>
            </a:r>
            <a:r>
              <a:rPr lang="en-US" baseline="-25000" dirty="0"/>
              <a:t>2</a:t>
            </a:r>
            <a:r>
              <a:rPr lang="en-US" dirty="0"/>
              <a:t>]</a:t>
            </a:r>
          </a:p>
          <a:p>
            <a:pPr>
              <a:spcBef>
                <a:spcPts val="4200"/>
              </a:spcBef>
            </a:pPr>
            <a:r>
              <a:rPr lang="en-US" dirty="0">
                <a:solidFill>
                  <a:srgbClr val="FF0000"/>
                </a:solidFill>
              </a:rPr>
              <a:t>Much greater amplitude (25% of mean over northern continents !)</a:t>
            </a:r>
          </a:p>
          <a:p>
            <a:pPr>
              <a:spcBef>
                <a:spcPts val="4200"/>
              </a:spcBef>
            </a:pPr>
            <a:r>
              <a:rPr lang="en-US" dirty="0" smtClean="0"/>
              <a:t>GPP not NEE</a:t>
            </a:r>
          </a:p>
          <a:p>
            <a:pPr>
              <a:spcBef>
                <a:spcPts val="4200"/>
              </a:spcBef>
            </a:pPr>
            <a:r>
              <a:rPr lang="en-US" dirty="0" err="1" smtClean="0"/>
              <a:t>Signal:noise</a:t>
            </a:r>
            <a:endParaRPr lang="en-US" dirty="0" smtClean="0"/>
          </a:p>
          <a:p>
            <a:pPr>
              <a:spcBef>
                <a:spcPts val="4200"/>
              </a:spcBef>
            </a:pPr>
            <a:r>
              <a:rPr lang="en-US" dirty="0" smtClean="0"/>
              <a:t>Interannual </a:t>
            </a:r>
            <a:r>
              <a:rPr lang="en-US" dirty="0"/>
              <a:t>variations</a:t>
            </a:r>
          </a:p>
        </p:txBody>
      </p:sp>
      <p:sp>
        <p:nvSpPr>
          <p:cNvPr id="432134" name="Text Box 6"/>
          <p:cNvSpPr txBox="1">
            <a:spLocks noChangeArrowheads="1"/>
          </p:cNvSpPr>
          <p:nvPr/>
        </p:nvSpPr>
        <p:spPr bwMode="auto">
          <a:xfrm>
            <a:off x="6578600" y="8686800"/>
            <a:ext cx="3657600" cy="5622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130046" tIns="65023" rIns="130046" bIns="65023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i="1" dirty="0" err="1">
                <a:solidFill>
                  <a:srgbClr val="FF0000"/>
                </a:solidFill>
              </a:rPr>
              <a:t>Montzka</a:t>
            </a:r>
            <a:r>
              <a:rPr lang="en-US" sz="2800" i="1" dirty="0">
                <a:solidFill>
                  <a:srgbClr val="FF0000"/>
                </a:solidFill>
              </a:rPr>
              <a:t> et al (2006)</a:t>
            </a:r>
          </a:p>
        </p:txBody>
      </p:sp>
    </p:spTree>
    <p:extLst>
      <p:ext uri="{BB962C8B-B14F-4D97-AF65-F5344CB8AC3E}">
        <p14:creationId xmlns:p14="http://schemas.microsoft.com/office/powerpoint/2010/main" val="38207535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3004800" cy="1524000"/>
          </a:xfrm>
        </p:spPr>
        <p:txBody>
          <a:bodyPr/>
          <a:lstStyle/>
          <a:p>
            <a:r>
              <a:rPr lang="en-US" dirty="0" smtClean="0">
                <a:solidFill>
                  <a:srgbClr val="0000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Rounded MT Bold"/>
                <a:cs typeface="Arial Rounded MT Bold"/>
              </a:rPr>
              <a:t>Scaling in Space &amp; Time</a:t>
            </a:r>
            <a:endParaRPr lang="en-US" sz="6000" dirty="0">
              <a:solidFill>
                <a:srgbClr val="0000FF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 Rounded MT Bold"/>
              <a:cs typeface="Arial Rounded MT Bold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20800" y="2743200"/>
            <a:ext cx="9829800" cy="6477000"/>
          </a:xfrm>
        </p:spPr>
        <p:txBody>
          <a:bodyPr/>
          <a:lstStyle/>
          <a:p>
            <a:pPr marL="457200" indent="-457200" algn="l">
              <a:spcBef>
                <a:spcPts val="2400"/>
              </a:spcBef>
              <a:buFont typeface="Arial"/>
              <a:buChar char="•"/>
            </a:pPr>
            <a:r>
              <a:rPr lang="en-US" dirty="0" smtClean="0"/>
              <a:t>Earth System Models are supposed to use mechanisms derived locally to estimate </a:t>
            </a:r>
            <a:r>
              <a:rPr lang="en-US" dirty="0" smtClean="0">
                <a:solidFill>
                  <a:srgbClr val="FF0000"/>
                </a:solidFill>
              </a:rPr>
              <a:t>emergent changes at much larger scale</a:t>
            </a:r>
          </a:p>
          <a:p>
            <a:pPr marL="457200" indent="-457200" algn="l">
              <a:spcBef>
                <a:spcPts val="2400"/>
              </a:spcBef>
              <a:buFont typeface="Arial"/>
              <a:buChar char="•"/>
            </a:pPr>
            <a:r>
              <a:rPr lang="en-US" dirty="0" smtClean="0"/>
              <a:t>Lab and field data from chloroplasts to cuvettes to eddy covariance get extrapolated to climate model grid cells</a:t>
            </a:r>
          </a:p>
          <a:p>
            <a:pPr marL="457200" lvl="4" indent="-457200" algn="l">
              <a:spcBef>
                <a:spcPts val="2400"/>
              </a:spcBef>
              <a:buFont typeface="Arial"/>
              <a:buChar char="•"/>
            </a:pPr>
            <a:r>
              <a:rPr lang="en-US" dirty="0" smtClean="0"/>
              <a:t>An </a:t>
            </a:r>
            <a:r>
              <a:rPr lang="en-US" dirty="0" smtClean="0">
                <a:solidFill>
                  <a:srgbClr val="FF0000"/>
                </a:solidFill>
              </a:rPr>
              <a:t>emphasis on “carbon weather” in the observations, but critical </a:t>
            </a:r>
            <a:r>
              <a:rPr lang="en-US" dirty="0" err="1" smtClean="0">
                <a:solidFill>
                  <a:srgbClr val="FF0000"/>
                </a:solidFill>
              </a:rPr>
              <a:t>qustions</a:t>
            </a:r>
            <a:r>
              <a:rPr lang="en-US" dirty="0" smtClean="0">
                <a:solidFill>
                  <a:srgbClr val="FF0000"/>
                </a:solidFill>
              </a:rPr>
              <a:t> about “carbon climate”</a:t>
            </a:r>
            <a:r>
              <a:rPr lang="en-US" dirty="0" smtClean="0">
                <a:solidFill>
                  <a:schemeClr val="tx1"/>
                </a:solidFill>
              </a:rPr>
              <a:t> in the models</a:t>
            </a:r>
          </a:p>
          <a:p>
            <a:pPr marL="457200" lvl="4" indent="-457200" algn="l">
              <a:spcBef>
                <a:spcPts val="2400"/>
              </a:spcBef>
              <a:buFont typeface="Arial"/>
              <a:buChar char="•"/>
            </a:pPr>
            <a:r>
              <a:rPr lang="en-US" dirty="0" smtClean="0"/>
              <a:t>Sampling </a:t>
            </a:r>
            <a:r>
              <a:rPr lang="en-US" dirty="0" err="1" smtClean="0"/>
              <a:t>vs</a:t>
            </a:r>
            <a:r>
              <a:rPr lang="en-US" dirty="0" smtClean="0"/>
              <a:t> averaging</a:t>
            </a:r>
          </a:p>
          <a:p>
            <a:pPr marL="457200" lvl="4" indent="-457200" algn="l">
              <a:spcBef>
                <a:spcPts val="2400"/>
              </a:spcBef>
              <a:buFont typeface="Arial"/>
              <a:buChar char="•"/>
            </a:pPr>
            <a:r>
              <a:rPr lang="en-US" dirty="0" smtClean="0"/>
              <a:t>Seeing the forest for the trees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930400" y="1524000"/>
            <a:ext cx="921718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 smtClean="0">
                <a:solidFill>
                  <a:srgbClr val="FF0000"/>
                </a:solidFill>
              </a:rPr>
              <a:t>Comparing models to </a:t>
            </a:r>
            <a:r>
              <a:rPr lang="en-US" sz="4800" dirty="0" err="1" smtClean="0">
                <a:solidFill>
                  <a:srgbClr val="FF0000"/>
                </a:solidFill>
              </a:rPr>
              <a:t>obs</a:t>
            </a:r>
            <a:r>
              <a:rPr lang="en-US" sz="4800" dirty="0" smtClean="0">
                <a:solidFill>
                  <a:srgbClr val="FF0000"/>
                </a:solidFill>
              </a:rPr>
              <a:t> is hard</a:t>
            </a:r>
          </a:p>
        </p:txBody>
      </p:sp>
    </p:spTree>
    <p:extLst>
      <p:ext uri="{BB962C8B-B14F-4D97-AF65-F5344CB8AC3E}">
        <p14:creationId xmlns:p14="http://schemas.microsoft.com/office/powerpoint/2010/main" val="27156949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lobalCO2_500m_sibgeos5_JJAS2004.mov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27819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4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3600" y="6324600"/>
            <a:ext cx="11325013" cy="16764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3600" y="2730500"/>
            <a:ext cx="11151010" cy="2679700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0" y="304800"/>
            <a:ext cx="13004800" cy="1295400"/>
          </a:xfrm>
        </p:spPr>
        <p:txBody>
          <a:bodyPr/>
          <a:lstStyle/>
          <a:p>
            <a:r>
              <a:rPr lang="en-US" dirty="0" smtClean="0"/>
              <a:t>Time-Filtered Inversion 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711200" y="8305800"/>
            <a:ext cx="24767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rgbClr val="FF0000"/>
                </a:solidFill>
              </a:rPr>
              <a:t>Time mean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664200" y="8229600"/>
            <a:ext cx="210977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rgbClr val="FF0000"/>
                </a:solidFill>
              </a:rPr>
              <a:t>Seasonal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0541000" y="8229600"/>
            <a:ext cx="18782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rgbClr val="FF0000"/>
                </a:solidFill>
              </a:rPr>
              <a:t>synoptic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987800" y="5638800"/>
            <a:ext cx="517068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>
                <a:solidFill>
                  <a:srgbClr val="FF0000"/>
                </a:solidFill>
              </a:rPr>
              <a:t>Solve for bias terms </a:t>
            </a:r>
            <a:endParaRPr lang="en-US" sz="4400" dirty="0">
              <a:solidFill>
                <a:srgbClr val="FF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300204" y="1905000"/>
            <a:ext cx="862179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>
                <a:solidFill>
                  <a:srgbClr val="FF0000"/>
                </a:solidFill>
              </a:rPr>
              <a:t>Assume biased component fluxes</a:t>
            </a:r>
            <a:endParaRPr lang="en-US" sz="4400" dirty="0">
              <a:solidFill>
                <a:srgbClr val="FF0000"/>
              </a:solidFill>
            </a:endParaRPr>
          </a:p>
        </p:txBody>
      </p:sp>
      <p:cxnSp>
        <p:nvCxnSpPr>
          <p:cNvPr id="16" name="Straight Arrow Connector 15"/>
          <p:cNvCxnSpPr/>
          <p:nvPr/>
        </p:nvCxnSpPr>
        <p:spPr bwMode="auto">
          <a:xfrm flipV="1">
            <a:off x="2159000" y="7391400"/>
            <a:ext cx="152400" cy="990600"/>
          </a:xfrm>
          <a:prstGeom prst="straightConnector1">
            <a:avLst/>
          </a:prstGeom>
          <a:blipFill dpi="0" rotWithShape="0">
            <a:blip r:embed="rId4"/>
            <a:srcRect/>
            <a:tile tx="0" ty="0" sx="100000" sy="100000" flip="none" algn="tl"/>
          </a:blipFill>
          <a:ln w="38100" cap="flat" cmpd="sng" algn="ctr">
            <a:solidFill>
              <a:srgbClr val="FF0000"/>
            </a:solidFill>
            <a:prstDash val="solid"/>
            <a:miter lim="0"/>
            <a:headEnd type="none" w="med" len="med"/>
            <a:tailEnd type="arrow"/>
          </a:ln>
          <a:effectLst>
            <a:outerShdw blurRad="38100" dist="25400" dir="5400000" algn="ctr" rotWithShape="0">
              <a:srgbClr val="000000">
                <a:alpha val="50000"/>
              </a:srgbClr>
            </a:outerShdw>
          </a:effectLst>
        </p:spPr>
      </p:cxnSp>
      <p:cxnSp>
        <p:nvCxnSpPr>
          <p:cNvPr id="17" name="Straight Arrow Connector 16"/>
          <p:cNvCxnSpPr/>
          <p:nvPr/>
        </p:nvCxnSpPr>
        <p:spPr bwMode="auto">
          <a:xfrm flipV="1">
            <a:off x="11379200" y="7315200"/>
            <a:ext cx="152400" cy="990600"/>
          </a:xfrm>
          <a:prstGeom prst="straightConnector1">
            <a:avLst/>
          </a:prstGeom>
          <a:blipFill dpi="0" rotWithShape="0">
            <a:blip r:embed="rId4"/>
            <a:srcRect/>
            <a:tile tx="0" ty="0" sx="100000" sy="100000" flip="none" algn="tl"/>
          </a:blipFill>
          <a:ln w="38100" cap="flat" cmpd="sng" algn="ctr">
            <a:solidFill>
              <a:srgbClr val="FF0000"/>
            </a:solidFill>
            <a:prstDash val="solid"/>
            <a:miter lim="0"/>
            <a:headEnd type="none" w="med" len="med"/>
            <a:tailEnd type="arrow"/>
          </a:ln>
          <a:effectLst>
            <a:outerShdw blurRad="38100" dist="25400" dir="5400000" algn="ctr" rotWithShape="0">
              <a:srgbClr val="000000">
                <a:alpha val="50000"/>
              </a:srgbClr>
            </a:outerShdw>
          </a:effectLst>
        </p:spPr>
      </p:cxnSp>
      <p:cxnSp>
        <p:nvCxnSpPr>
          <p:cNvPr id="18" name="Straight Arrow Connector 17"/>
          <p:cNvCxnSpPr/>
          <p:nvPr/>
        </p:nvCxnSpPr>
        <p:spPr bwMode="auto">
          <a:xfrm flipV="1">
            <a:off x="6731000" y="7391400"/>
            <a:ext cx="152400" cy="990600"/>
          </a:xfrm>
          <a:prstGeom prst="straightConnector1">
            <a:avLst/>
          </a:prstGeom>
          <a:blipFill dpi="0" rotWithShape="0">
            <a:blip r:embed="rId4"/>
            <a:srcRect/>
            <a:tile tx="0" ty="0" sx="100000" sy="100000" flip="none" algn="tl"/>
          </a:blipFill>
          <a:ln w="38100" cap="flat" cmpd="sng" algn="ctr">
            <a:solidFill>
              <a:srgbClr val="FF0000"/>
            </a:solidFill>
            <a:prstDash val="solid"/>
            <a:miter lim="0"/>
            <a:headEnd type="none" w="med" len="med"/>
            <a:tailEnd type="arrow"/>
          </a:ln>
          <a:effectLst>
            <a:outerShdw blurRad="38100" dist="25400" dir="5400000" algn="ctr" rotWithShape="0">
              <a:srgbClr val="000000">
                <a:alpha val="50000"/>
              </a:srgbClr>
            </a:outerShdw>
          </a:effectLst>
        </p:spPr>
      </p:cxnSp>
    </p:spTree>
    <p:extLst>
      <p:ext uri="{BB962C8B-B14F-4D97-AF65-F5344CB8AC3E}">
        <p14:creationId xmlns:p14="http://schemas.microsoft.com/office/powerpoint/2010/main" val="10718750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9800" y="3810000"/>
            <a:ext cx="6096000" cy="443059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4831" y="36354"/>
            <a:ext cx="13004800" cy="2402045"/>
          </a:xfrm>
        </p:spPr>
        <p:txBody>
          <a:bodyPr/>
          <a:lstStyle/>
          <a:p>
            <a:r>
              <a:rPr lang="en-US" dirty="0" smtClean="0"/>
              <a:t>Time-Filtered Inversion</a:t>
            </a:r>
            <a:br>
              <a:rPr lang="en-US" dirty="0" smtClean="0"/>
            </a:br>
            <a:r>
              <a:rPr lang="en-US" sz="6000" dirty="0" smtClean="0"/>
              <a:t>prototype using flux towers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12000" y="2514600"/>
            <a:ext cx="5892800" cy="6388100"/>
          </a:xfrm>
        </p:spPr>
        <p:txBody>
          <a:bodyPr/>
          <a:lstStyle/>
          <a:p>
            <a:pPr>
              <a:spcBef>
                <a:spcPts val="1800"/>
              </a:spcBef>
            </a:pPr>
            <a:r>
              <a:rPr lang="en-US" dirty="0" smtClean="0"/>
              <a:t>Observed NEE &amp; estimated GPP from </a:t>
            </a:r>
            <a:r>
              <a:rPr lang="en-US" smtClean="0"/>
              <a:t>tower </a:t>
            </a:r>
          </a:p>
          <a:p>
            <a:pPr>
              <a:spcBef>
                <a:spcPts val="1800"/>
              </a:spcBef>
            </a:pPr>
            <a:r>
              <a:rPr lang="en-US" smtClean="0"/>
              <a:t>Simulated </a:t>
            </a:r>
            <a:r>
              <a:rPr lang="en-US" dirty="0" smtClean="0"/>
              <a:t>GPP &amp; RESP from SiB</a:t>
            </a:r>
          </a:p>
          <a:p>
            <a:pPr>
              <a:spcBef>
                <a:spcPts val="1800"/>
              </a:spcBef>
            </a:pPr>
            <a:r>
              <a:rPr lang="en-US" dirty="0" smtClean="0"/>
              <a:t>Use daily fluxes with large errors to estimate seasonal &amp; mean biases in GPP &amp; RESP</a:t>
            </a:r>
          </a:p>
          <a:p>
            <a:pPr>
              <a:spcBef>
                <a:spcPts val="1800"/>
              </a:spcBef>
            </a:pPr>
            <a:r>
              <a:rPr lang="en-US" dirty="0" smtClean="0">
                <a:solidFill>
                  <a:srgbClr val="FF0000"/>
                </a:solidFill>
              </a:rPr>
              <a:t>Much better recovery of annual source/sink than control 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 rot="16200000">
            <a:off x="-848885" y="5257154"/>
            <a:ext cx="269970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Annual NEE</a:t>
            </a:r>
            <a:endParaRPr lang="en-US" sz="3600" dirty="0"/>
          </a:p>
        </p:txBody>
      </p:sp>
      <p:sp>
        <p:nvSpPr>
          <p:cNvPr id="6" name="TextBox 5"/>
          <p:cNvSpPr txBox="1"/>
          <p:nvPr/>
        </p:nvSpPr>
        <p:spPr>
          <a:xfrm>
            <a:off x="3302000" y="8421469"/>
            <a:ext cx="111746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Year</a:t>
            </a:r>
            <a:endParaRPr lang="en-US" sz="3600" dirty="0"/>
          </a:p>
        </p:txBody>
      </p:sp>
      <p:sp>
        <p:nvSpPr>
          <p:cNvPr id="7" name="TextBox 6"/>
          <p:cNvSpPr txBox="1"/>
          <p:nvPr/>
        </p:nvSpPr>
        <p:spPr>
          <a:xfrm>
            <a:off x="1168400" y="7858780"/>
            <a:ext cx="58406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97</a:t>
            </a:r>
            <a:endParaRPr lang="en-US" sz="2800" dirty="0"/>
          </a:p>
        </p:txBody>
      </p:sp>
      <p:sp>
        <p:nvSpPr>
          <p:cNvPr id="9" name="TextBox 8"/>
          <p:cNvSpPr txBox="1"/>
          <p:nvPr/>
        </p:nvSpPr>
        <p:spPr>
          <a:xfrm>
            <a:off x="1879736" y="7858780"/>
            <a:ext cx="58406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98</a:t>
            </a:r>
            <a:endParaRPr lang="en-US" sz="2800" dirty="0"/>
          </a:p>
        </p:txBody>
      </p:sp>
      <p:sp>
        <p:nvSpPr>
          <p:cNvPr id="10" name="TextBox 9"/>
          <p:cNvSpPr txBox="1"/>
          <p:nvPr/>
        </p:nvSpPr>
        <p:spPr>
          <a:xfrm>
            <a:off x="2641736" y="7858780"/>
            <a:ext cx="58406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99</a:t>
            </a:r>
            <a:endParaRPr lang="en-US" sz="2800" dirty="0"/>
          </a:p>
        </p:txBody>
      </p:sp>
      <p:sp>
        <p:nvSpPr>
          <p:cNvPr id="11" name="TextBox 10"/>
          <p:cNvSpPr txBox="1"/>
          <p:nvPr/>
        </p:nvSpPr>
        <p:spPr>
          <a:xfrm>
            <a:off x="3403736" y="7858780"/>
            <a:ext cx="58406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00</a:t>
            </a:r>
            <a:endParaRPr lang="en-US" sz="2800" dirty="0"/>
          </a:p>
        </p:txBody>
      </p:sp>
      <p:sp>
        <p:nvSpPr>
          <p:cNvPr id="12" name="TextBox 11"/>
          <p:cNvSpPr txBox="1"/>
          <p:nvPr/>
        </p:nvSpPr>
        <p:spPr>
          <a:xfrm>
            <a:off x="4216400" y="7858780"/>
            <a:ext cx="58406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01</a:t>
            </a:r>
            <a:endParaRPr lang="en-US" sz="2800" dirty="0"/>
          </a:p>
        </p:txBody>
      </p:sp>
      <p:sp>
        <p:nvSpPr>
          <p:cNvPr id="13" name="TextBox 12"/>
          <p:cNvSpPr txBox="1"/>
          <p:nvPr/>
        </p:nvSpPr>
        <p:spPr>
          <a:xfrm>
            <a:off x="4978400" y="7858780"/>
            <a:ext cx="58406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02</a:t>
            </a:r>
            <a:endParaRPr lang="en-US" sz="2800" dirty="0"/>
          </a:p>
        </p:txBody>
      </p:sp>
      <p:sp>
        <p:nvSpPr>
          <p:cNvPr id="14" name="TextBox 13"/>
          <p:cNvSpPr txBox="1"/>
          <p:nvPr/>
        </p:nvSpPr>
        <p:spPr>
          <a:xfrm>
            <a:off x="5689736" y="7858780"/>
            <a:ext cx="58406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03</a:t>
            </a:r>
            <a:endParaRPr lang="en-US" sz="2800" dirty="0"/>
          </a:p>
        </p:txBody>
      </p:sp>
      <p:sp>
        <p:nvSpPr>
          <p:cNvPr id="16" name="TextBox 15"/>
          <p:cNvSpPr txBox="1"/>
          <p:nvPr/>
        </p:nvSpPr>
        <p:spPr>
          <a:xfrm>
            <a:off x="3488954" y="5906869"/>
            <a:ext cx="11084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rgbClr val="0000FF"/>
                </a:solidFill>
              </a:rPr>
              <a:t>truth</a:t>
            </a:r>
            <a:endParaRPr lang="en-US" sz="3600" dirty="0">
              <a:solidFill>
                <a:srgbClr val="0000FF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302000" y="4459069"/>
            <a:ext cx="157033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rgbClr val="0DFFAD"/>
                </a:solidFill>
              </a:rPr>
              <a:t>control</a:t>
            </a:r>
            <a:endParaRPr lang="en-US" sz="3600" dirty="0">
              <a:solidFill>
                <a:srgbClr val="0DFFAD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382128" y="5297269"/>
            <a:ext cx="74867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rgbClr val="FF0000"/>
                </a:solidFill>
              </a:rPr>
              <a:t>TF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387600" y="3124200"/>
            <a:ext cx="32632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rgbClr val="0000FF"/>
                </a:solidFill>
              </a:rPr>
              <a:t>Harvard Forest</a:t>
            </a:r>
            <a:endParaRPr lang="en-US" sz="3600" dirty="0">
              <a:solidFill>
                <a:srgbClr val="0000FF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578600" y="7857411"/>
            <a:ext cx="58406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04</a:t>
            </a:r>
            <a:endParaRPr lang="en-US" sz="2800" dirty="0"/>
          </a:p>
        </p:txBody>
      </p:sp>
      <p:sp>
        <p:nvSpPr>
          <p:cNvPr id="23" name="TextBox 22"/>
          <p:cNvSpPr txBox="1"/>
          <p:nvPr/>
        </p:nvSpPr>
        <p:spPr>
          <a:xfrm>
            <a:off x="2405031" y="9144000"/>
            <a:ext cx="28673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 smtClean="0">
                <a:solidFill>
                  <a:srgbClr val="FF0000"/>
                </a:solidFill>
              </a:rPr>
              <a:t>Nick Geyer, in prep</a:t>
            </a:r>
            <a:endParaRPr lang="en-US" sz="2400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214773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1200" y="228600"/>
            <a:ext cx="11709400" cy="2438400"/>
          </a:xfrm>
        </p:spPr>
        <p:txBody>
          <a:bodyPr/>
          <a:lstStyle/>
          <a:p>
            <a:r>
              <a:rPr lang="en-US" dirty="0" smtClean="0">
                <a:solidFill>
                  <a:srgbClr val="0000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Rounded MT Bold"/>
                <a:cs typeface="Arial Rounded MT Bold"/>
              </a:rPr>
              <a:t>Diagnostic Modeling </a:t>
            </a:r>
            <a:r>
              <a:rPr lang="en-US" sz="6000" dirty="0" smtClean="0">
                <a:solidFill>
                  <a:srgbClr val="0000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Rounded MT Bold"/>
                <a:cs typeface="Arial Rounded MT Bold"/>
              </a:rPr>
              <a:t>for improved land prediction</a:t>
            </a:r>
            <a:endParaRPr lang="en-US" sz="6000" dirty="0">
              <a:solidFill>
                <a:srgbClr val="0000FF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 Rounded MT Bold"/>
              <a:cs typeface="Arial Rounded MT Bold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68400" y="3200400"/>
            <a:ext cx="10464800" cy="5715000"/>
          </a:xfrm>
        </p:spPr>
        <p:txBody>
          <a:bodyPr/>
          <a:lstStyle/>
          <a:p>
            <a:pPr algn="l"/>
            <a:r>
              <a:rPr lang="en-US" sz="4800" dirty="0" smtClean="0">
                <a:solidFill>
                  <a:srgbClr val="FF0000"/>
                </a:solidFill>
              </a:rPr>
              <a:t>Major sources of carbon spread in CMIP5</a:t>
            </a:r>
            <a:endParaRPr lang="en-US" sz="4800" dirty="0">
              <a:solidFill>
                <a:srgbClr val="FF0000"/>
              </a:solidFill>
            </a:endParaRPr>
          </a:p>
          <a:p>
            <a:pPr marL="457200" indent="-457200" algn="l">
              <a:buFont typeface="Arial"/>
              <a:buChar char="•"/>
            </a:pPr>
            <a:endParaRPr lang="en-US" dirty="0" smtClean="0"/>
          </a:p>
          <a:p>
            <a:pPr marL="457200" indent="-457200" algn="l">
              <a:buFont typeface="Arial"/>
              <a:buChar char="•"/>
            </a:pPr>
            <a:r>
              <a:rPr lang="en-US" dirty="0" smtClean="0">
                <a:solidFill>
                  <a:srgbClr val="FF0000"/>
                </a:solidFill>
              </a:rPr>
              <a:t>Tropical forest </a:t>
            </a:r>
            <a:r>
              <a:rPr lang="en-US" dirty="0" smtClean="0"/>
              <a:t>dieback due to increased drought stress</a:t>
            </a:r>
          </a:p>
          <a:p>
            <a:pPr marL="457200" indent="-457200" algn="l">
              <a:buFont typeface="Arial"/>
              <a:buChar char="•"/>
            </a:pPr>
            <a:r>
              <a:rPr lang="en-US" dirty="0" smtClean="0"/>
              <a:t>Changes in Boreal and </a:t>
            </a:r>
            <a:r>
              <a:rPr lang="en-US" dirty="0" smtClean="0">
                <a:solidFill>
                  <a:srgbClr val="FF0000"/>
                </a:solidFill>
              </a:rPr>
              <a:t>Arctic</a:t>
            </a:r>
            <a:r>
              <a:rPr lang="en-US" dirty="0" smtClean="0"/>
              <a:t> ecosystems</a:t>
            </a:r>
          </a:p>
          <a:p>
            <a:pPr marL="457200" indent="-457200" algn="l">
              <a:buFont typeface="Arial"/>
              <a:buChar char="•"/>
            </a:pPr>
            <a:r>
              <a:rPr lang="en-US" dirty="0" smtClean="0"/>
              <a:t>Differences in model </a:t>
            </a:r>
            <a:r>
              <a:rPr lang="en-US" dirty="0" smtClean="0">
                <a:solidFill>
                  <a:srgbClr val="FF0000"/>
                </a:solidFill>
              </a:rPr>
              <a:t>responses to CO2 </a:t>
            </a:r>
            <a:r>
              <a:rPr lang="en-US" dirty="0" smtClean="0"/>
              <a:t>and nutrients </a:t>
            </a:r>
          </a:p>
          <a:p>
            <a:pPr marL="457200" indent="-457200" algn="l">
              <a:buFont typeface="Arial"/>
              <a:buChar char="•"/>
            </a:pPr>
            <a:endParaRPr lang="en-US" dirty="0"/>
          </a:p>
          <a:p>
            <a:pPr marL="457200" indent="-457200" algn="l">
              <a:buFont typeface="Arial"/>
              <a:buChar char="•"/>
            </a:pPr>
            <a:r>
              <a:rPr lang="en-US" dirty="0" smtClean="0"/>
              <a:t>Critical questions on </a:t>
            </a:r>
            <a:r>
              <a:rPr lang="en-US" dirty="0" smtClean="0">
                <a:solidFill>
                  <a:srgbClr val="FF0000"/>
                </a:solidFill>
              </a:rPr>
              <a:t>decadal</a:t>
            </a:r>
            <a:r>
              <a:rPr lang="en-US" dirty="0" smtClean="0"/>
              <a:t> time scales</a:t>
            </a:r>
          </a:p>
          <a:p>
            <a:pPr marL="457200" indent="-457200" algn="l">
              <a:buFont typeface="Arial"/>
              <a:buChar char="•"/>
            </a:pPr>
            <a:endParaRPr lang="en-US" dirty="0"/>
          </a:p>
          <a:p>
            <a:pPr marL="457200" indent="-457200" algn="l">
              <a:buFont typeface="Arial"/>
              <a:buChar char="•"/>
            </a:pPr>
            <a:r>
              <a:rPr lang="en-US" dirty="0" smtClean="0"/>
              <a:t>Each of these can be evaluated against past data!</a:t>
            </a:r>
          </a:p>
          <a:p>
            <a:pPr marL="457200" lvl="4" indent="-457200" algn="l">
              <a:buFont typeface="Arial"/>
              <a:buChar char="•"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3073533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97800" y="0"/>
            <a:ext cx="5207000" cy="3632200"/>
          </a:xfrm>
        </p:spPr>
        <p:txBody>
          <a:bodyPr/>
          <a:lstStyle/>
          <a:p>
            <a:r>
              <a:rPr lang="en-US" sz="7200" dirty="0" smtClean="0">
                <a:solidFill>
                  <a:srgbClr val="0000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Rounded MT Bold"/>
                <a:cs typeface="Arial Rounded MT Bold"/>
              </a:rPr>
              <a:t>Changing Hydrologic Cycle</a:t>
            </a:r>
            <a:endParaRPr lang="en-US" sz="7200" dirty="0">
              <a:solidFill>
                <a:srgbClr val="0000FF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 Rounded MT Bold"/>
              <a:cs typeface="Arial Rounded MT Bold"/>
            </a:endParaRPr>
          </a:p>
        </p:txBody>
      </p:sp>
      <p:pic>
        <p:nvPicPr>
          <p:cNvPr id="4" name="Picture 3" descr="WGI_AR5_FigTS_TFE.1-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04800"/>
            <a:ext cx="7824837" cy="89916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026400" y="3886200"/>
            <a:ext cx="4724400" cy="57554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Bef>
                <a:spcPts val="2400"/>
              </a:spcBef>
              <a:buFont typeface="Arial"/>
              <a:buChar char="•"/>
            </a:pPr>
            <a:r>
              <a:rPr lang="en-US" sz="3200" dirty="0" smtClean="0">
                <a:latin typeface="Arial Rounded MT Bold"/>
                <a:cs typeface="Arial Rounded MT Bold"/>
              </a:rPr>
              <a:t>Much more rainfall over tropical Pacific</a:t>
            </a:r>
          </a:p>
          <a:p>
            <a:pPr marL="457200" indent="-457200">
              <a:spcBef>
                <a:spcPts val="2400"/>
              </a:spcBef>
              <a:buFont typeface="Arial"/>
              <a:buChar char="•"/>
            </a:pPr>
            <a:r>
              <a:rPr lang="en-US" sz="3200" dirty="0" smtClean="0">
                <a:solidFill>
                  <a:srgbClr val="FF0000"/>
                </a:solidFill>
                <a:latin typeface="Arial Rounded MT Bold"/>
                <a:cs typeface="Arial Rounded MT Bold"/>
              </a:rPr>
              <a:t>Amazon gets less rain </a:t>
            </a:r>
            <a:r>
              <a:rPr lang="en-US" sz="3200" dirty="0" smtClean="0">
                <a:latin typeface="Arial Rounded MT Bold"/>
                <a:cs typeface="Arial Rounded MT Bold"/>
              </a:rPr>
              <a:t>(Walker Cell)</a:t>
            </a:r>
          </a:p>
          <a:p>
            <a:pPr marL="457200" indent="-457200">
              <a:spcBef>
                <a:spcPts val="2400"/>
              </a:spcBef>
              <a:buFont typeface="Arial"/>
              <a:buChar char="•"/>
            </a:pPr>
            <a:r>
              <a:rPr lang="en-US" sz="3200" dirty="0" smtClean="0">
                <a:latin typeface="Arial Rounded MT Bold"/>
                <a:cs typeface="Arial Rounded MT Bold"/>
              </a:rPr>
              <a:t>Lower RH</a:t>
            </a:r>
          </a:p>
          <a:p>
            <a:pPr marL="457200" indent="-457200">
              <a:spcBef>
                <a:spcPts val="2400"/>
              </a:spcBef>
              <a:buFont typeface="Arial"/>
              <a:buChar char="•"/>
            </a:pPr>
            <a:r>
              <a:rPr lang="en-US" sz="3200" dirty="0" smtClean="0">
                <a:latin typeface="Arial Rounded MT Bold"/>
                <a:cs typeface="Arial Rounded MT Bold"/>
              </a:rPr>
              <a:t>Less soil moisture</a:t>
            </a:r>
          </a:p>
          <a:p>
            <a:pPr marL="457200" indent="-457200">
              <a:spcBef>
                <a:spcPts val="2400"/>
              </a:spcBef>
              <a:buFont typeface="Arial"/>
              <a:buChar char="•"/>
            </a:pPr>
            <a:r>
              <a:rPr lang="en-US" sz="3200" dirty="0" smtClean="0">
                <a:solidFill>
                  <a:srgbClr val="FF0000"/>
                </a:solidFill>
                <a:latin typeface="Arial Rounded MT Bold"/>
                <a:cs typeface="Arial Rounded MT Bold"/>
              </a:rPr>
              <a:t>Amazon dieback in some models releases lots of CO</a:t>
            </a:r>
            <a:r>
              <a:rPr lang="en-US" sz="3200" baseline="-25000" dirty="0" smtClean="0">
                <a:solidFill>
                  <a:srgbClr val="FF0000"/>
                </a:solidFill>
                <a:latin typeface="Arial Rounded MT Bold"/>
                <a:cs typeface="Arial Rounded MT Bold"/>
              </a:rPr>
              <a:t>2</a:t>
            </a:r>
            <a:endParaRPr lang="en-US" sz="3200" baseline="-25000" dirty="0">
              <a:solidFill>
                <a:srgbClr val="FF0000"/>
              </a:solidFill>
              <a:latin typeface="Arial Rounded MT Bold"/>
              <a:cs typeface="Arial Rounded MT Bold"/>
            </a:endParaRPr>
          </a:p>
        </p:txBody>
      </p:sp>
    </p:spTree>
    <p:extLst>
      <p:ext uri="{BB962C8B-B14F-4D97-AF65-F5344CB8AC3E}">
        <p14:creationId xmlns:p14="http://schemas.microsoft.com/office/powerpoint/2010/main" val="37373357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2"/>
          <p:cNvSpPr>
            <a:spLocks noChangeArrowheads="1"/>
          </p:cNvSpPr>
          <p:nvPr/>
        </p:nvSpPr>
        <p:spPr bwMode="auto">
          <a:xfrm>
            <a:off x="12679680" y="1537547"/>
            <a:ext cx="325120" cy="650240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/>
            </a:solidFill>
            <a:miter lim="800000"/>
            <a:headEnd type="none" w="sm" len="sm"/>
            <a:tailEnd type="none" w="sm" len="sm"/>
          </a:ln>
        </p:spPr>
        <p:txBody>
          <a:bodyPr wrap="none" lIns="130046" tIns="65023" rIns="130046" bIns="65023" anchor="ctr"/>
          <a:lstStyle/>
          <a:p>
            <a:endParaRPr lang="en-US"/>
          </a:p>
        </p:txBody>
      </p:sp>
      <p:sp>
        <p:nvSpPr>
          <p:cNvPr id="4301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887720" y="6522720"/>
            <a:ext cx="7015480" cy="2926080"/>
          </a:xfrm>
        </p:spPr>
        <p:txBody>
          <a:bodyPr/>
          <a:lstStyle/>
          <a:p>
            <a:pPr marL="457200" indent="-457200" algn="l">
              <a:lnSpc>
                <a:spcPct val="90000"/>
              </a:lnSpc>
              <a:spcBef>
                <a:spcPts val="1800"/>
              </a:spcBef>
              <a:buFont typeface="Arial"/>
              <a:buChar char="•"/>
            </a:pPr>
            <a:r>
              <a:rPr lang="en-US" sz="2800" dirty="0">
                <a:latin typeface="Arial Rounded MT Bold" charset="0"/>
                <a:ea typeface="ＭＳ Ｐゴシック" charset="0"/>
                <a:cs typeface="Arial Rounded MT Bold" charset="0"/>
              </a:rPr>
              <a:t>Coupled simulations of climate and the carbon </a:t>
            </a:r>
            <a:r>
              <a:rPr lang="en-US" sz="2800" dirty="0" smtClean="0">
                <a:latin typeface="Arial Rounded MT Bold" charset="0"/>
                <a:ea typeface="ＭＳ Ｐゴシック" charset="0"/>
                <a:cs typeface="Arial Rounded MT Bold" charset="0"/>
              </a:rPr>
              <a:t>cycle (CMIP3, C4MIP)</a:t>
            </a:r>
            <a:endParaRPr lang="en-US" sz="2800" dirty="0">
              <a:latin typeface="Arial Rounded MT Bold" charset="0"/>
              <a:ea typeface="ＭＳ Ｐゴシック" charset="0"/>
              <a:cs typeface="Arial Rounded MT Bold" charset="0"/>
            </a:endParaRPr>
          </a:p>
          <a:p>
            <a:pPr marL="457200" indent="-457200" algn="l">
              <a:lnSpc>
                <a:spcPct val="90000"/>
              </a:lnSpc>
              <a:spcBef>
                <a:spcPts val="1800"/>
              </a:spcBef>
              <a:buFont typeface="Arial"/>
              <a:buChar char="•"/>
            </a:pPr>
            <a:r>
              <a:rPr lang="en-US" sz="2800" dirty="0">
                <a:latin typeface="Arial Rounded MT Bold" charset="0"/>
                <a:ea typeface="ＭＳ Ｐゴシック" charset="0"/>
                <a:cs typeface="Arial Rounded MT Bold" charset="0"/>
              </a:rPr>
              <a:t>Given nearly </a:t>
            </a:r>
            <a:r>
              <a:rPr lang="en-US" sz="2800" dirty="0">
                <a:solidFill>
                  <a:srgbClr val="FF0000"/>
                </a:solidFill>
                <a:latin typeface="Arial Rounded MT Bold" charset="0"/>
                <a:ea typeface="ＭＳ Ｐゴシック" charset="0"/>
                <a:cs typeface="Arial Rounded MT Bold" charset="0"/>
              </a:rPr>
              <a:t>identical human emissions</a:t>
            </a:r>
            <a:r>
              <a:rPr lang="en-US" sz="2800" dirty="0">
                <a:latin typeface="Arial Rounded MT Bold" charset="0"/>
                <a:ea typeface="ＭＳ Ｐゴシック" charset="0"/>
                <a:cs typeface="Arial Rounded MT Bold" charset="0"/>
              </a:rPr>
              <a:t>, different models project </a:t>
            </a:r>
            <a:r>
              <a:rPr lang="en-US" sz="2800" dirty="0">
                <a:solidFill>
                  <a:srgbClr val="FF0000"/>
                </a:solidFill>
                <a:latin typeface="Arial Rounded MT Bold" charset="0"/>
                <a:ea typeface="ＭＳ Ｐゴシック" charset="0"/>
                <a:cs typeface="Arial Rounded MT Bold" charset="0"/>
              </a:rPr>
              <a:t>dramatically different futures</a:t>
            </a:r>
            <a:r>
              <a:rPr lang="en-US" sz="2800" dirty="0" smtClean="0">
                <a:solidFill>
                  <a:srgbClr val="FF0000"/>
                </a:solidFill>
                <a:latin typeface="Arial Rounded MT Bold" charset="0"/>
                <a:ea typeface="ＭＳ Ｐゴシック" charset="0"/>
                <a:cs typeface="Arial Rounded MT Bold" charset="0"/>
              </a:rPr>
              <a:t>!</a:t>
            </a:r>
          </a:p>
          <a:p>
            <a:pPr marL="457200" indent="-457200" algn="l">
              <a:lnSpc>
                <a:spcPct val="90000"/>
              </a:lnSpc>
              <a:spcBef>
                <a:spcPts val="1800"/>
              </a:spcBef>
              <a:buFont typeface="Arial"/>
              <a:buChar char="•"/>
            </a:pPr>
            <a:r>
              <a:rPr lang="en-US" sz="2800" dirty="0" smtClean="0">
                <a:solidFill>
                  <a:schemeClr val="tx1"/>
                </a:solidFill>
                <a:latin typeface="Arial Rounded MT Bold" charset="0"/>
                <a:ea typeface="ＭＳ Ｐゴシック" charset="0"/>
                <a:cs typeface="Arial Rounded MT Bold" charset="0"/>
              </a:rPr>
              <a:t>Mostly depends on </a:t>
            </a:r>
            <a:r>
              <a:rPr lang="en-US" sz="2800" dirty="0" smtClean="0">
                <a:solidFill>
                  <a:srgbClr val="FF0000"/>
                </a:solidFill>
                <a:latin typeface="Arial Rounded MT Bold" charset="0"/>
                <a:ea typeface="ＭＳ Ｐゴシック" charset="0"/>
                <a:cs typeface="Arial Rounded MT Bold" charset="0"/>
              </a:rPr>
              <a:t>CO</a:t>
            </a:r>
            <a:r>
              <a:rPr lang="en-US" sz="2800" baseline="-25000" dirty="0" smtClean="0">
                <a:solidFill>
                  <a:srgbClr val="FF0000"/>
                </a:solidFill>
                <a:latin typeface="Arial Rounded MT Bold" charset="0"/>
                <a:ea typeface="ＭＳ Ｐゴシック" charset="0"/>
                <a:cs typeface="Arial Rounded MT Bold" charset="0"/>
              </a:rPr>
              <a:t>2</a:t>
            </a:r>
            <a:r>
              <a:rPr lang="en-US" sz="2800" dirty="0" smtClean="0">
                <a:solidFill>
                  <a:srgbClr val="FF0000"/>
                </a:solidFill>
                <a:latin typeface="Arial Rounded MT Bold" charset="0"/>
                <a:ea typeface="ＭＳ Ｐゴシック" charset="0"/>
                <a:cs typeface="Arial Rounded MT Bold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Arial Rounded MT Bold" charset="0"/>
                <a:ea typeface="ＭＳ Ｐゴシック" charset="0"/>
                <a:cs typeface="Arial Rounded MT Bold" charset="0"/>
              </a:rPr>
              <a:t>fert</a:t>
            </a:r>
            <a:r>
              <a:rPr lang="en-US" sz="2800" dirty="0" smtClean="0">
                <a:solidFill>
                  <a:srgbClr val="FF0000"/>
                </a:solidFill>
                <a:latin typeface="Arial Rounded MT Bold" charset="0"/>
                <a:ea typeface="ＭＳ Ｐゴシック" charset="0"/>
                <a:cs typeface="Arial Rounded MT Bold" charset="0"/>
              </a:rPr>
              <a:t> &amp; temp</a:t>
            </a:r>
            <a:endParaRPr lang="en-US" sz="2800" dirty="0">
              <a:solidFill>
                <a:srgbClr val="FF0000"/>
              </a:solidFill>
              <a:latin typeface="Arial Rounded MT Bold" charset="0"/>
              <a:ea typeface="ＭＳ Ｐゴシック" charset="0"/>
              <a:cs typeface="Arial Rounded MT Bold" charset="0"/>
            </a:endParaRPr>
          </a:p>
        </p:txBody>
      </p:sp>
      <p:grpSp>
        <p:nvGrpSpPr>
          <p:cNvPr id="43011" name="Group 21"/>
          <p:cNvGrpSpPr>
            <a:grpSpLocks/>
          </p:cNvGrpSpPr>
          <p:nvPr/>
        </p:nvGrpSpPr>
        <p:grpSpPr bwMode="auto">
          <a:xfrm>
            <a:off x="216747" y="1408853"/>
            <a:ext cx="5418667" cy="8019627"/>
            <a:chOff x="96" y="624"/>
            <a:chExt cx="2400" cy="3552"/>
          </a:xfrm>
        </p:grpSpPr>
        <p:pic>
          <p:nvPicPr>
            <p:cNvPr id="43022" name="Picture 6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" y="624"/>
              <a:ext cx="2361" cy="16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3023" name="Picture 7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" y="2364"/>
              <a:ext cx="2400" cy="18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3024" name="Text Box 8"/>
            <p:cNvSpPr txBox="1">
              <a:spLocks noChangeArrowheads="1"/>
            </p:cNvSpPr>
            <p:nvPr/>
          </p:nvSpPr>
          <p:spPr bwMode="auto">
            <a:xfrm>
              <a:off x="672" y="768"/>
              <a:ext cx="1042" cy="2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b="1">
                  <a:solidFill>
                    <a:srgbClr val="066B03"/>
                  </a:solidFill>
                  <a:latin typeface="Monaco" charset="0"/>
                </a:rPr>
                <a:t>Land</a:t>
              </a:r>
            </a:p>
          </p:txBody>
        </p:sp>
        <p:sp>
          <p:nvSpPr>
            <p:cNvPr id="43025" name="Text Box 9"/>
            <p:cNvSpPr txBox="1">
              <a:spLocks noChangeArrowheads="1"/>
            </p:cNvSpPr>
            <p:nvPr/>
          </p:nvSpPr>
          <p:spPr bwMode="auto">
            <a:xfrm>
              <a:off x="672" y="2640"/>
              <a:ext cx="1042" cy="2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b="1">
                  <a:solidFill>
                    <a:schemeClr val="accent2"/>
                  </a:solidFill>
                  <a:latin typeface="Monaco" charset="0"/>
                </a:rPr>
                <a:t>Ocean</a:t>
              </a:r>
            </a:p>
          </p:txBody>
        </p:sp>
      </p:grpSp>
      <p:grpSp>
        <p:nvGrpSpPr>
          <p:cNvPr id="3" name="Group 19"/>
          <p:cNvGrpSpPr>
            <a:grpSpLocks/>
          </p:cNvGrpSpPr>
          <p:nvPr/>
        </p:nvGrpSpPr>
        <p:grpSpPr bwMode="auto">
          <a:xfrm>
            <a:off x="5635413" y="1192107"/>
            <a:ext cx="6502400" cy="5061938"/>
            <a:chOff x="2496" y="528"/>
            <a:chExt cx="2880" cy="2242"/>
          </a:xfrm>
        </p:grpSpPr>
        <p:pic>
          <p:nvPicPr>
            <p:cNvPr id="43020" name="Picture 4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96" y="528"/>
              <a:ext cx="2880" cy="22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3021" name="Text Box 10"/>
            <p:cNvSpPr txBox="1">
              <a:spLocks noChangeArrowheads="1"/>
            </p:cNvSpPr>
            <p:nvPr/>
          </p:nvSpPr>
          <p:spPr bwMode="auto">
            <a:xfrm>
              <a:off x="3360" y="1008"/>
              <a:ext cx="1344" cy="2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b="1">
                  <a:solidFill>
                    <a:srgbClr val="08B0FF"/>
                  </a:solidFill>
                  <a:latin typeface="Monaco" charset="0"/>
                </a:rPr>
                <a:t>Atmosphere</a:t>
              </a:r>
            </a:p>
          </p:txBody>
        </p:sp>
      </p:grpSp>
      <p:grpSp>
        <p:nvGrpSpPr>
          <p:cNvPr id="4" name="Group 20"/>
          <p:cNvGrpSpPr>
            <a:grpSpLocks/>
          </p:cNvGrpSpPr>
          <p:nvPr/>
        </p:nvGrpSpPr>
        <p:grpSpPr bwMode="auto">
          <a:xfrm>
            <a:off x="12029436" y="1733973"/>
            <a:ext cx="724747" cy="1625600"/>
            <a:chOff x="5328" y="768"/>
            <a:chExt cx="321" cy="720"/>
          </a:xfrm>
        </p:grpSpPr>
        <p:grpSp>
          <p:nvGrpSpPr>
            <p:cNvPr id="43015" name="Group 11"/>
            <p:cNvGrpSpPr>
              <a:grpSpLocks/>
            </p:cNvGrpSpPr>
            <p:nvPr/>
          </p:nvGrpSpPr>
          <p:grpSpPr bwMode="auto">
            <a:xfrm>
              <a:off x="5328" y="768"/>
              <a:ext cx="96" cy="720"/>
              <a:chOff x="5328" y="768"/>
              <a:chExt cx="96" cy="720"/>
            </a:xfrm>
          </p:grpSpPr>
          <p:sp>
            <p:nvSpPr>
              <p:cNvPr id="43017" name="Line 12"/>
              <p:cNvSpPr>
                <a:spLocks noChangeShapeType="1"/>
              </p:cNvSpPr>
              <p:nvPr/>
            </p:nvSpPr>
            <p:spPr bwMode="auto">
              <a:xfrm>
                <a:off x="5376" y="768"/>
                <a:ext cx="0" cy="720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018" name="Line 13"/>
              <p:cNvSpPr>
                <a:spLocks noChangeShapeType="1"/>
              </p:cNvSpPr>
              <p:nvPr/>
            </p:nvSpPr>
            <p:spPr bwMode="auto">
              <a:xfrm>
                <a:off x="5328" y="768"/>
                <a:ext cx="96" cy="0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019" name="Line 14"/>
              <p:cNvSpPr>
                <a:spLocks noChangeShapeType="1"/>
              </p:cNvSpPr>
              <p:nvPr/>
            </p:nvSpPr>
            <p:spPr bwMode="auto">
              <a:xfrm>
                <a:off x="5328" y="1488"/>
                <a:ext cx="96" cy="0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43016" name="Text Box 15"/>
            <p:cNvSpPr txBox="1">
              <a:spLocks noChangeArrowheads="1"/>
            </p:cNvSpPr>
            <p:nvPr/>
          </p:nvSpPr>
          <p:spPr bwMode="auto">
            <a:xfrm rot="16200000">
              <a:off x="5214" y="994"/>
              <a:ext cx="652" cy="2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r>
                <a:rPr lang="en-US" sz="2600">
                  <a:solidFill>
                    <a:srgbClr val="FF0000"/>
                  </a:solidFill>
                </a:rPr>
                <a:t>300 ppm!</a:t>
              </a:r>
            </a:p>
          </p:txBody>
        </p:sp>
      </p:grpSp>
      <p:sp>
        <p:nvSpPr>
          <p:cNvPr id="199696" name="Rectangle 16"/>
          <p:cNvSpPr>
            <a:spLocks noGrp="1" noChangeArrowheads="1"/>
          </p:cNvSpPr>
          <p:nvPr>
            <p:ph type="title"/>
          </p:nvPr>
        </p:nvSpPr>
        <p:spPr>
          <a:xfrm>
            <a:off x="1300480" y="325121"/>
            <a:ext cx="10837333" cy="799253"/>
          </a:xfrm>
        </p:spPr>
        <p:txBody>
          <a:bodyPr/>
          <a:lstStyle/>
          <a:p>
            <a:pPr>
              <a:defRPr/>
            </a:pPr>
            <a:r>
              <a:rPr lang="en-US" sz="7200" dirty="0">
                <a:solidFill>
                  <a:srgbClr val="0000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Rounded MT Bold"/>
                <a:ea typeface="ＭＳ Ｐゴシック" charset="0"/>
                <a:cs typeface="Arial Rounded MT Bold"/>
              </a:rPr>
              <a:t>Carbon-Climate Futures</a:t>
            </a:r>
            <a:r>
              <a:rPr lang="en-US" sz="7200" dirty="0">
                <a:solidFill>
                  <a:srgbClr val="0000FF"/>
                </a:solidFill>
                <a:latin typeface="Arial Rounded MT Bold"/>
                <a:ea typeface="ＭＳ Ｐゴシック" charset="0"/>
                <a:cs typeface="Arial Rounded MT Bold"/>
              </a:rPr>
              <a:t/>
            </a:r>
            <a:br>
              <a:rPr lang="en-US" sz="7200" dirty="0">
                <a:solidFill>
                  <a:srgbClr val="0000FF"/>
                </a:solidFill>
                <a:latin typeface="Arial Rounded MT Bold"/>
                <a:ea typeface="ＭＳ Ｐゴシック" charset="0"/>
                <a:cs typeface="Arial Rounded MT Bold"/>
              </a:rPr>
            </a:br>
            <a:r>
              <a:rPr lang="en-US" sz="3400" dirty="0" err="1">
                <a:solidFill>
                  <a:srgbClr val="0000FF"/>
                </a:solidFill>
                <a:latin typeface="Arial Rounded MT Bold"/>
                <a:ea typeface="ＭＳ Ｐゴシック" charset="0"/>
                <a:cs typeface="Arial Rounded MT Bold"/>
              </a:rPr>
              <a:t>Friedlingstein</a:t>
            </a:r>
            <a:r>
              <a:rPr lang="en-US" sz="3400" dirty="0">
                <a:solidFill>
                  <a:srgbClr val="0000FF"/>
                </a:solidFill>
                <a:latin typeface="Arial Rounded MT Bold"/>
                <a:ea typeface="ＭＳ Ｐゴシック" charset="0"/>
                <a:cs typeface="Arial Rounded MT Bold"/>
              </a:rPr>
              <a:t> et al (2006)</a:t>
            </a:r>
            <a:endParaRPr lang="en-US" sz="4000" dirty="0">
              <a:solidFill>
                <a:srgbClr val="0000FF"/>
              </a:solidFill>
              <a:latin typeface="Arial Rounded MT Bold"/>
              <a:ea typeface="ＭＳ Ｐゴシック" charset="0"/>
              <a:cs typeface="Arial Rounded MT Bold"/>
            </a:endParaRPr>
          </a:p>
        </p:txBody>
      </p:sp>
    </p:spTree>
    <p:extLst>
      <p:ext uri="{BB962C8B-B14F-4D97-AF65-F5344CB8AC3E}">
        <p14:creationId xmlns:p14="http://schemas.microsoft.com/office/powerpoint/2010/main" val="2610768266"/>
      </p:ext>
    </p:extLst>
  </p:cSld>
  <p:clrMapOvr>
    <a:masterClrMapping/>
  </p:clrMapOvr>
  <p:transition xmlns:p14="http://schemas.microsoft.com/office/powerpoint/2010/main">
    <p:dissolv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04800" cy="975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52400"/>
            <a:ext cx="13004800" cy="2438400"/>
          </a:xfrm>
        </p:spPr>
        <p:txBody>
          <a:bodyPr/>
          <a:lstStyle/>
          <a:p>
            <a:r>
              <a:rPr lang="en-US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Rounded MT Bold"/>
                <a:cs typeface="Arial Rounded MT Bold"/>
              </a:rPr>
              <a:t>Mechanistic Constraints</a:t>
            </a:r>
            <a:r>
              <a:rPr lang="en-US" dirty="0" smtClean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Rounded MT Bold"/>
                <a:cs typeface="Arial Rounded MT Bold"/>
              </a:rPr>
              <a:t/>
            </a:r>
            <a:br>
              <a:rPr lang="en-US" dirty="0" smtClean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Rounded MT Bold"/>
                <a:cs typeface="Arial Rounded MT Bold"/>
              </a:rPr>
            </a:br>
            <a:r>
              <a:rPr lang="en-US" sz="6600" dirty="0" smtClean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Rounded MT Bold"/>
                <a:cs typeface="Arial Rounded MT Bold"/>
              </a:rPr>
              <a:t>on Amazon Drought Response </a:t>
            </a:r>
            <a:endParaRPr lang="en-US" sz="6600" dirty="0">
              <a:solidFill>
                <a:srgbClr val="FFFF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 Rounded MT Bold"/>
              <a:cs typeface="Arial Rounded MT Bold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78000" y="2743200"/>
            <a:ext cx="9982200" cy="5715000"/>
          </a:xfrm>
        </p:spPr>
        <p:txBody>
          <a:bodyPr/>
          <a:lstStyle/>
          <a:p>
            <a:pPr marL="742950" indent="-742950" algn="l">
              <a:lnSpc>
                <a:spcPct val="150000"/>
              </a:lnSpc>
              <a:buFont typeface="+mj-lt"/>
              <a:buAutoNum type="arabicPeriod"/>
            </a:pPr>
            <a:r>
              <a:rPr lang="en-US" sz="4400" dirty="0" smtClean="0">
                <a:solidFill>
                  <a:srgbClr val="FFFF00"/>
                </a:solidFill>
                <a:latin typeface="Arial Rounded MT Bold"/>
                <a:cs typeface="Arial Rounded MT Bold"/>
              </a:rPr>
              <a:t>Seasonal drought response</a:t>
            </a:r>
          </a:p>
          <a:p>
            <a:pPr marL="742950" indent="-742950" algn="l">
              <a:lnSpc>
                <a:spcPct val="150000"/>
              </a:lnSpc>
              <a:buFont typeface="+mj-lt"/>
              <a:buAutoNum type="arabicPeriod"/>
            </a:pPr>
            <a:r>
              <a:rPr lang="en-US" sz="4400" dirty="0" smtClean="0">
                <a:solidFill>
                  <a:srgbClr val="FFFF00"/>
                </a:solidFill>
                <a:latin typeface="Arial Rounded MT Bold"/>
                <a:cs typeface="Arial Rounded MT Bold"/>
              </a:rPr>
              <a:t>Space-for-time (Transect)</a:t>
            </a:r>
          </a:p>
          <a:p>
            <a:pPr marL="742950" indent="-742950" algn="l">
              <a:lnSpc>
                <a:spcPct val="150000"/>
              </a:lnSpc>
              <a:buFont typeface="+mj-lt"/>
              <a:buAutoNum type="arabicPeriod"/>
            </a:pPr>
            <a:r>
              <a:rPr lang="en-US" sz="4400" dirty="0" smtClean="0">
                <a:solidFill>
                  <a:srgbClr val="FFFF00"/>
                </a:solidFill>
                <a:latin typeface="Arial Rounded MT Bold"/>
                <a:cs typeface="Arial Rounded MT Bold"/>
              </a:rPr>
              <a:t>Interannual drought response</a:t>
            </a:r>
          </a:p>
          <a:p>
            <a:pPr marL="742950" indent="-742950" algn="l">
              <a:lnSpc>
                <a:spcPct val="150000"/>
              </a:lnSpc>
              <a:buFont typeface="+mj-lt"/>
              <a:buAutoNum type="arabicPeriod"/>
            </a:pPr>
            <a:r>
              <a:rPr lang="en-US" sz="4400" dirty="0" smtClean="0">
                <a:solidFill>
                  <a:srgbClr val="FFFF00"/>
                </a:solidFill>
                <a:latin typeface="Arial Rounded MT Bold"/>
                <a:cs typeface="Arial Rounded MT Bold"/>
              </a:rPr>
              <a:t>Severe persistent drought</a:t>
            </a:r>
          </a:p>
          <a:p>
            <a:pPr marL="742950" indent="-742950" algn="l">
              <a:lnSpc>
                <a:spcPct val="150000"/>
              </a:lnSpc>
              <a:buFont typeface="+mj-lt"/>
              <a:buAutoNum type="arabicPeriod"/>
            </a:pPr>
            <a:r>
              <a:rPr lang="en-US" sz="4400" dirty="0" smtClean="0">
                <a:solidFill>
                  <a:srgbClr val="FFFF00"/>
                </a:solidFill>
                <a:latin typeface="Arial Rounded MT Bold"/>
                <a:cs typeface="Arial Rounded MT Bold"/>
              </a:rPr>
              <a:t>Climatological drought</a:t>
            </a:r>
            <a:endParaRPr lang="en-US" sz="4400" dirty="0">
              <a:solidFill>
                <a:srgbClr val="FFFF00"/>
              </a:solidFill>
              <a:latin typeface="Arial Rounded MT Bold"/>
              <a:cs typeface="Arial Rounded MT Bold"/>
            </a:endParaRPr>
          </a:p>
        </p:txBody>
      </p:sp>
    </p:spTree>
    <p:extLst>
      <p:ext uri="{BB962C8B-B14F-4D97-AF65-F5344CB8AC3E}">
        <p14:creationId xmlns:p14="http://schemas.microsoft.com/office/powerpoint/2010/main" val="25836663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70000" y="0"/>
            <a:ext cx="10464800" cy="1143000"/>
          </a:xfrm>
        </p:spPr>
        <p:txBody>
          <a:bodyPr/>
          <a:lstStyle/>
          <a:p>
            <a:r>
              <a:rPr lang="en-US" dirty="0" smtClean="0">
                <a:solidFill>
                  <a:srgbClr val="0000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Rounded MT Bold"/>
                <a:cs typeface="Arial Rounded MT Bold"/>
              </a:rPr>
              <a:t>Seasonal Drought</a:t>
            </a:r>
            <a:endParaRPr lang="en-US" dirty="0">
              <a:solidFill>
                <a:srgbClr val="0000FF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 Rounded MT Bold"/>
              <a:cs typeface="Arial Rounded MT Bold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44600" y="7239000"/>
            <a:ext cx="10464800" cy="2362200"/>
          </a:xfrm>
        </p:spPr>
        <p:txBody>
          <a:bodyPr/>
          <a:lstStyle/>
          <a:p>
            <a:pPr marL="457200" indent="-457200" algn="l">
              <a:lnSpc>
                <a:spcPct val="150000"/>
              </a:lnSpc>
              <a:buFont typeface="Arial"/>
              <a:buChar char="•"/>
            </a:pPr>
            <a:r>
              <a:rPr lang="en-US" sz="3200" dirty="0" smtClean="0">
                <a:latin typeface="Arial Rounded MT Bold"/>
                <a:cs typeface="Arial Rounded MT Bold"/>
              </a:rPr>
              <a:t>Dry season CO</a:t>
            </a:r>
            <a:r>
              <a:rPr lang="en-US" sz="3200" baseline="-25000" dirty="0" smtClean="0">
                <a:latin typeface="Arial Rounded MT Bold"/>
                <a:cs typeface="Arial Rounded MT Bold"/>
              </a:rPr>
              <a:t>2</a:t>
            </a:r>
            <a:r>
              <a:rPr lang="en-US" sz="3200" dirty="0" smtClean="0">
                <a:latin typeface="Arial Rounded MT Bold"/>
                <a:cs typeface="Arial Rounded MT Bold"/>
              </a:rPr>
              <a:t> uptake, wet season CO</a:t>
            </a:r>
            <a:r>
              <a:rPr lang="en-US" sz="3200" baseline="-25000" dirty="0" smtClean="0">
                <a:latin typeface="Arial Rounded MT Bold"/>
                <a:cs typeface="Arial Rounded MT Bold"/>
              </a:rPr>
              <a:t>2</a:t>
            </a:r>
            <a:r>
              <a:rPr lang="en-US" sz="3200" dirty="0" smtClean="0">
                <a:latin typeface="Arial Rounded MT Bold"/>
                <a:cs typeface="Arial Rounded MT Bold"/>
              </a:rPr>
              <a:t> release</a:t>
            </a:r>
          </a:p>
          <a:p>
            <a:pPr marL="457200" indent="-457200" algn="l">
              <a:lnSpc>
                <a:spcPct val="150000"/>
              </a:lnSpc>
              <a:buFont typeface="Arial"/>
              <a:buChar char="•"/>
            </a:pPr>
            <a:r>
              <a:rPr lang="en-US" sz="3200" dirty="0" smtClean="0">
                <a:latin typeface="Arial Rounded MT Bold"/>
                <a:cs typeface="Arial Rounded MT Bold"/>
              </a:rPr>
              <a:t>A decade ago, most models got this badly wrong!</a:t>
            </a:r>
          </a:p>
          <a:p>
            <a:pPr marL="457200" indent="-457200" algn="l">
              <a:lnSpc>
                <a:spcPct val="150000"/>
              </a:lnSpc>
              <a:buFont typeface="Arial"/>
              <a:buChar char="•"/>
            </a:pPr>
            <a:r>
              <a:rPr lang="en-US" sz="3200" dirty="0" smtClean="0">
                <a:latin typeface="Arial Rounded MT Bold"/>
                <a:cs typeface="Arial Rounded MT Bold"/>
              </a:rPr>
              <a:t>Most now account for </a:t>
            </a:r>
            <a:r>
              <a:rPr lang="en-US" sz="3200" dirty="0" smtClean="0">
                <a:solidFill>
                  <a:srgbClr val="FF0000"/>
                </a:solidFill>
                <a:latin typeface="Arial Rounded MT Bold"/>
                <a:cs typeface="Arial Rounded MT Bold"/>
              </a:rPr>
              <a:t>root uptake at depth</a:t>
            </a:r>
            <a:endParaRPr lang="en-US" sz="3200" dirty="0">
              <a:solidFill>
                <a:srgbClr val="FF0000"/>
              </a:solidFill>
              <a:latin typeface="Arial Rounded MT Bold"/>
              <a:cs typeface="Arial Rounded MT Bold"/>
            </a:endParaRPr>
          </a:p>
        </p:txBody>
      </p:sp>
      <p:pic>
        <p:nvPicPr>
          <p:cNvPr id="6" name="Picture 5" descr="km83_background.png"/>
          <p:cNvPicPr>
            <a:picLocks noChangeAspect="1"/>
          </p:cNvPicPr>
          <p:nvPr/>
        </p:nvPicPr>
        <p:blipFill rotWithShape="1">
          <a:blip r:embed="rId3"/>
          <a:srcRect l="3478" t="3551" r="7934" b="6950"/>
          <a:stretch/>
        </p:blipFill>
        <p:spPr>
          <a:xfrm>
            <a:off x="341910" y="1449198"/>
            <a:ext cx="8059313" cy="5796799"/>
          </a:xfrm>
          <a:prstGeom prst="rect">
            <a:avLst/>
          </a:prstGeom>
        </p:spPr>
      </p:pic>
      <p:graphicFrame>
        <p:nvGraphicFramePr>
          <p:cNvPr id="7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64711169"/>
              </p:ext>
            </p:extLst>
          </p:nvPr>
        </p:nvGraphicFramePr>
        <p:xfrm>
          <a:off x="8212297" y="1066800"/>
          <a:ext cx="4634977" cy="3581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7" name="Graph Sheet" r:id="rId4" imgW="3353470" imgH="2590465" progId="">
                  <p:embed/>
                </p:oleObj>
              </mc:Choice>
              <mc:Fallback>
                <p:oleObj name="Graph Sheet" r:id="rId4" imgW="3353470" imgH="2590465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12297" y="1066800"/>
                        <a:ext cx="4634977" cy="3581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5415696" y="5562600"/>
            <a:ext cx="21535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rgbClr val="FF0000"/>
                </a:solidFill>
                <a:latin typeface="Arial Rounded MT Bold"/>
                <a:cs typeface="Arial Rounded MT Bold"/>
              </a:rPr>
              <a:t>Baker et al (2008)</a:t>
            </a:r>
            <a:endParaRPr lang="en-US" sz="1800" dirty="0">
              <a:solidFill>
                <a:srgbClr val="FF0000"/>
              </a:solidFill>
              <a:latin typeface="Arial Rounded MT Bold"/>
              <a:cs typeface="Arial Rounded MT Bold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550400" y="4572000"/>
            <a:ext cx="23651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err="1" smtClean="0">
                <a:solidFill>
                  <a:srgbClr val="FF0000"/>
                </a:solidFill>
                <a:latin typeface="Arial Rounded MT Bold"/>
                <a:cs typeface="Arial Rounded MT Bold"/>
              </a:rPr>
              <a:t>Saleska</a:t>
            </a:r>
            <a:r>
              <a:rPr lang="en-US" sz="1800" dirty="0" smtClean="0">
                <a:solidFill>
                  <a:srgbClr val="FF0000"/>
                </a:solidFill>
                <a:latin typeface="Arial Rounded MT Bold"/>
                <a:cs typeface="Arial Rounded MT Bold"/>
              </a:rPr>
              <a:t> et al (2003)</a:t>
            </a:r>
            <a:endParaRPr lang="en-US" sz="1800" dirty="0">
              <a:solidFill>
                <a:srgbClr val="FF0000"/>
              </a:solidFill>
              <a:latin typeface="Arial Rounded MT Bold"/>
              <a:cs typeface="Arial Rounded MT Bold"/>
            </a:endParaRPr>
          </a:p>
        </p:txBody>
      </p:sp>
    </p:spTree>
    <p:extLst>
      <p:ext uri="{BB962C8B-B14F-4D97-AF65-F5344CB8AC3E}">
        <p14:creationId xmlns:p14="http://schemas.microsoft.com/office/powerpoint/2010/main" val="4409374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000" y="0"/>
            <a:ext cx="12750800" cy="2336800"/>
          </a:xfrm>
        </p:spPr>
        <p:txBody>
          <a:bodyPr/>
          <a:lstStyle/>
          <a:p>
            <a:r>
              <a:rPr lang="en-US" dirty="0" smtClean="0">
                <a:solidFill>
                  <a:srgbClr val="0000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Rounded MT Bold"/>
                <a:cs typeface="Arial Rounded MT Bold"/>
              </a:rPr>
              <a:t>Space-for-Time: Amazon Transect</a:t>
            </a:r>
            <a:endParaRPr lang="en-US" dirty="0">
              <a:solidFill>
                <a:srgbClr val="0000FF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 Rounded MT Bold"/>
              <a:cs typeface="Arial Rounded MT Bold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63600" y="2362200"/>
            <a:ext cx="10691083" cy="715911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5439862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50800" y="0"/>
            <a:ext cx="10464800" cy="1143000"/>
          </a:xfrm>
        </p:spPr>
        <p:txBody>
          <a:bodyPr/>
          <a:lstStyle/>
          <a:p>
            <a:r>
              <a:rPr lang="en-US" dirty="0" smtClean="0">
                <a:solidFill>
                  <a:srgbClr val="0000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Rounded MT Bold"/>
                <a:cs typeface="Arial Rounded MT Bold"/>
              </a:rPr>
              <a:t>Amazon Transect</a:t>
            </a:r>
            <a:endParaRPr lang="en-US" dirty="0">
              <a:solidFill>
                <a:srgbClr val="0000FF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 Rounded MT Bold"/>
              <a:cs typeface="Arial Rounded MT Bold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279400" y="990600"/>
            <a:ext cx="10515600" cy="8267219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/>
            </a:ext>
          </a:extLst>
        </p:spPr>
      </p:pic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10160000" y="508000"/>
            <a:ext cx="2844800" cy="8483600"/>
          </a:xfrm>
        </p:spPr>
        <p:txBody>
          <a:bodyPr/>
          <a:lstStyle/>
          <a:p>
            <a:pPr marL="457200" indent="-457200" algn="l">
              <a:buFont typeface="Arial"/>
              <a:buChar char="•"/>
            </a:pPr>
            <a:r>
              <a:rPr lang="en-US" dirty="0" smtClean="0"/>
              <a:t>Less annual </a:t>
            </a:r>
            <a:r>
              <a:rPr lang="en-US" dirty="0" err="1" smtClean="0"/>
              <a:t>precip</a:t>
            </a:r>
            <a:r>
              <a:rPr lang="en-US" dirty="0" smtClean="0"/>
              <a:t> and longer dry seasons from </a:t>
            </a:r>
            <a:br>
              <a:rPr lang="en-US" dirty="0" smtClean="0"/>
            </a:br>
            <a:r>
              <a:rPr lang="en-US" dirty="0" smtClean="0"/>
              <a:t>NW to SE</a:t>
            </a:r>
            <a:br>
              <a:rPr lang="en-US" dirty="0" smtClean="0"/>
            </a:br>
            <a:endParaRPr lang="en-US" dirty="0" smtClean="0"/>
          </a:p>
          <a:p>
            <a:pPr marL="457200" indent="-457200" algn="l">
              <a:buFont typeface="Arial"/>
              <a:buChar char="•"/>
            </a:pPr>
            <a:r>
              <a:rPr lang="en-US" dirty="0" smtClean="0"/>
              <a:t>Transition from </a:t>
            </a:r>
            <a:r>
              <a:rPr lang="en-US" dirty="0" err="1" smtClean="0"/>
              <a:t>aseasonal</a:t>
            </a:r>
            <a:r>
              <a:rPr lang="en-US" dirty="0" smtClean="0"/>
              <a:t> GPP to dry season uptake to wet season uptake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1549400" y="2438400"/>
            <a:ext cx="168293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rgbClr val="FF0000"/>
                </a:solidFill>
                <a:latin typeface="Arial Rounded MT Bold"/>
                <a:cs typeface="Arial Rounded MT Bold"/>
              </a:rPr>
              <a:t>n</a:t>
            </a:r>
            <a:r>
              <a:rPr lang="en-US" sz="1800" dirty="0" smtClean="0">
                <a:solidFill>
                  <a:srgbClr val="FF0000"/>
                </a:solidFill>
                <a:latin typeface="Arial Rounded MT Bold"/>
                <a:cs typeface="Arial Rounded MT Bold"/>
              </a:rPr>
              <a:t>on-seasonal </a:t>
            </a:r>
            <a:br>
              <a:rPr lang="en-US" sz="1800" dirty="0" smtClean="0">
                <a:solidFill>
                  <a:srgbClr val="FF0000"/>
                </a:solidFill>
                <a:latin typeface="Arial Rounded MT Bold"/>
                <a:cs typeface="Arial Rounded MT Bold"/>
              </a:rPr>
            </a:br>
            <a:r>
              <a:rPr lang="en-US" sz="1800" dirty="0" smtClean="0">
                <a:solidFill>
                  <a:srgbClr val="FF0000"/>
                </a:solidFill>
                <a:latin typeface="Arial Rounded MT Bold"/>
                <a:cs typeface="Arial Rounded MT Bold"/>
              </a:rPr>
              <a:t>GPP &amp; NEE</a:t>
            </a:r>
            <a:endParaRPr lang="en-US" sz="1800" dirty="0">
              <a:solidFill>
                <a:srgbClr val="FF0000"/>
              </a:solidFill>
              <a:latin typeface="Arial Rounded MT Bold"/>
              <a:cs typeface="Arial Rounded MT Bold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359400" y="2590800"/>
            <a:ext cx="14428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800" dirty="0" smtClean="0">
                <a:solidFill>
                  <a:srgbClr val="FF0000"/>
                </a:solidFill>
                <a:latin typeface="Arial Rounded MT Bold"/>
                <a:cs typeface="Arial Rounded MT Bold"/>
              </a:rPr>
              <a:t>dry season</a:t>
            </a:r>
            <a:br>
              <a:rPr lang="en-US" sz="1800" dirty="0" smtClean="0">
                <a:solidFill>
                  <a:srgbClr val="FF0000"/>
                </a:solidFill>
                <a:latin typeface="Arial Rounded MT Bold"/>
                <a:cs typeface="Arial Rounded MT Bold"/>
              </a:rPr>
            </a:br>
            <a:r>
              <a:rPr lang="en-US" sz="1800" dirty="0" smtClean="0">
                <a:solidFill>
                  <a:srgbClr val="FF0000"/>
                </a:solidFill>
                <a:latin typeface="Arial Rounded MT Bold"/>
                <a:cs typeface="Arial Rounded MT Bold"/>
              </a:rPr>
              <a:t>uptake</a:t>
            </a:r>
            <a:endParaRPr lang="en-US" sz="1800" dirty="0">
              <a:solidFill>
                <a:srgbClr val="FF0000"/>
              </a:solidFill>
              <a:latin typeface="Arial Rounded MT Bold"/>
              <a:cs typeface="Arial Rounded MT Bold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712200" y="2514600"/>
            <a:ext cx="14428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800" dirty="0" smtClean="0">
                <a:solidFill>
                  <a:srgbClr val="FF0000"/>
                </a:solidFill>
                <a:latin typeface="Arial Rounded MT Bold"/>
                <a:cs typeface="Arial Rounded MT Bold"/>
              </a:rPr>
              <a:t>dry season</a:t>
            </a:r>
            <a:br>
              <a:rPr lang="en-US" sz="1800" dirty="0" smtClean="0">
                <a:solidFill>
                  <a:srgbClr val="FF0000"/>
                </a:solidFill>
                <a:latin typeface="Arial Rounded MT Bold"/>
                <a:cs typeface="Arial Rounded MT Bold"/>
              </a:rPr>
            </a:br>
            <a:r>
              <a:rPr lang="en-US" sz="1800" dirty="0" smtClean="0">
                <a:solidFill>
                  <a:srgbClr val="FF0000"/>
                </a:solidFill>
                <a:latin typeface="Arial Rounded MT Bold"/>
                <a:cs typeface="Arial Rounded MT Bold"/>
              </a:rPr>
              <a:t>uptake</a:t>
            </a:r>
            <a:endParaRPr lang="en-US" sz="1800" dirty="0">
              <a:solidFill>
                <a:srgbClr val="FF0000"/>
              </a:solidFill>
              <a:latin typeface="Arial Rounded MT Bold"/>
              <a:cs typeface="Arial Rounded MT Bold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625600" y="6629400"/>
            <a:ext cx="14428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800" dirty="0" smtClean="0">
                <a:solidFill>
                  <a:srgbClr val="FF0000"/>
                </a:solidFill>
                <a:latin typeface="Arial Rounded MT Bold"/>
                <a:cs typeface="Arial Rounded MT Bold"/>
              </a:rPr>
              <a:t>dry season</a:t>
            </a:r>
            <a:br>
              <a:rPr lang="en-US" sz="1800" dirty="0" smtClean="0">
                <a:solidFill>
                  <a:srgbClr val="FF0000"/>
                </a:solidFill>
                <a:latin typeface="Arial Rounded MT Bold"/>
                <a:cs typeface="Arial Rounded MT Bold"/>
              </a:rPr>
            </a:br>
            <a:r>
              <a:rPr lang="en-US" sz="1800" dirty="0" smtClean="0">
                <a:solidFill>
                  <a:srgbClr val="FF0000"/>
                </a:solidFill>
                <a:latin typeface="Arial Rounded MT Bold"/>
                <a:cs typeface="Arial Rounded MT Bold"/>
              </a:rPr>
              <a:t>emission</a:t>
            </a:r>
            <a:endParaRPr lang="en-US" sz="1800" dirty="0">
              <a:solidFill>
                <a:srgbClr val="FF0000"/>
              </a:solidFill>
              <a:latin typeface="Arial Rounded MT Bold"/>
              <a:cs typeface="Arial Rounded MT Bold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983340" y="6668869"/>
            <a:ext cx="14428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800" dirty="0" smtClean="0">
                <a:solidFill>
                  <a:srgbClr val="FF0000"/>
                </a:solidFill>
                <a:latin typeface="Arial Rounded MT Bold"/>
                <a:cs typeface="Arial Rounded MT Bold"/>
              </a:rPr>
              <a:t>dry season</a:t>
            </a:r>
            <a:br>
              <a:rPr lang="en-US" sz="1800" dirty="0" smtClean="0">
                <a:solidFill>
                  <a:srgbClr val="FF0000"/>
                </a:solidFill>
                <a:latin typeface="Arial Rounded MT Bold"/>
                <a:cs typeface="Arial Rounded MT Bold"/>
              </a:rPr>
            </a:br>
            <a:r>
              <a:rPr lang="en-US" sz="1800" dirty="0" smtClean="0">
                <a:solidFill>
                  <a:srgbClr val="FF0000"/>
                </a:solidFill>
                <a:latin typeface="Arial Rounded MT Bold"/>
                <a:cs typeface="Arial Rounded MT Bold"/>
              </a:rPr>
              <a:t>emission</a:t>
            </a:r>
            <a:endParaRPr lang="en-US" sz="1800" dirty="0">
              <a:solidFill>
                <a:srgbClr val="FF0000"/>
              </a:solidFill>
              <a:latin typeface="Arial Rounded MT Bold"/>
              <a:cs typeface="Arial Rounded MT Bold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493000" y="9067800"/>
            <a:ext cx="21535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rgbClr val="FF0000"/>
                </a:solidFill>
                <a:latin typeface="Arial Rounded MT Bold"/>
                <a:cs typeface="Arial Rounded MT Bold"/>
              </a:rPr>
              <a:t>Baker et al (2013)</a:t>
            </a:r>
            <a:endParaRPr lang="en-US" sz="1800" dirty="0">
              <a:solidFill>
                <a:srgbClr val="FF0000"/>
              </a:solidFill>
              <a:latin typeface="Arial Rounded MT Bold"/>
              <a:cs typeface="Arial Rounded MT Bold"/>
            </a:endParaRPr>
          </a:p>
        </p:txBody>
      </p:sp>
    </p:spTree>
    <p:extLst>
      <p:ext uri="{BB962C8B-B14F-4D97-AF65-F5344CB8AC3E}">
        <p14:creationId xmlns:p14="http://schemas.microsoft.com/office/powerpoint/2010/main" val="4685907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PastedGraphic-1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51" t="4079" r="2259"/>
          <a:stretch/>
        </p:blipFill>
        <p:spPr>
          <a:xfrm>
            <a:off x="101601" y="1219200"/>
            <a:ext cx="4876800" cy="373505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0000" y="76200"/>
            <a:ext cx="10464800" cy="2184400"/>
          </a:xfrm>
        </p:spPr>
        <p:txBody>
          <a:bodyPr/>
          <a:lstStyle/>
          <a:p>
            <a:r>
              <a:rPr lang="en-US" dirty="0" smtClean="0">
                <a:solidFill>
                  <a:srgbClr val="0000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Rounded MT Bold"/>
                <a:cs typeface="Arial Rounded MT Bold"/>
              </a:rPr>
              <a:t>Severe Interannual Drought: 2010</a:t>
            </a:r>
            <a:endParaRPr lang="en-US" dirty="0">
              <a:solidFill>
                <a:srgbClr val="0000FF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 Rounded MT Bold"/>
              <a:cs typeface="Arial Rounded MT Bold"/>
            </a:endParaRPr>
          </a:p>
        </p:txBody>
      </p:sp>
      <p:pic>
        <p:nvPicPr>
          <p:cNvPr id="10" name="Picture 9" descr="Untitled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31" t="33143" r="61204" b="32416"/>
          <a:stretch/>
        </p:blipFill>
        <p:spPr>
          <a:xfrm>
            <a:off x="5084090" y="4930070"/>
            <a:ext cx="5304510" cy="489973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625600" y="2069068"/>
            <a:ext cx="21373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rgbClr val="FF0000"/>
                </a:solidFill>
                <a:latin typeface="Arial Rounded MT Bold"/>
                <a:cs typeface="Arial Rounded MT Bold"/>
              </a:rPr>
              <a:t>Lewis et al (2011)</a:t>
            </a:r>
            <a:endParaRPr lang="en-US" sz="1800" dirty="0">
              <a:solidFill>
                <a:srgbClr val="FF0000"/>
              </a:solidFill>
              <a:latin typeface="Arial Rounded MT Bold"/>
              <a:cs typeface="Arial Rounded MT Bold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928320" y="4763869"/>
            <a:ext cx="328808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800" dirty="0" err="1" smtClean="0">
                <a:solidFill>
                  <a:srgbClr val="FF0000"/>
                </a:solidFill>
                <a:latin typeface="Arial Rounded MT Bold"/>
                <a:cs typeface="Arial Rounded MT Bold"/>
              </a:rPr>
              <a:t>Precip</a:t>
            </a:r>
            <a:r>
              <a:rPr lang="en-US" sz="1800" dirty="0" smtClean="0">
                <a:solidFill>
                  <a:srgbClr val="FF0000"/>
                </a:solidFill>
                <a:latin typeface="Arial Rounded MT Bold"/>
                <a:cs typeface="Arial Rounded MT Bold"/>
              </a:rPr>
              <a:t> – Evaporation Deficit</a:t>
            </a:r>
          </a:p>
          <a:p>
            <a:pPr algn="ctr"/>
            <a:r>
              <a:rPr lang="en-US" sz="1800" dirty="0">
                <a:solidFill>
                  <a:srgbClr val="FF0000"/>
                </a:solidFill>
                <a:latin typeface="Arial Rounded MT Bold"/>
                <a:cs typeface="Arial Rounded MT Bold"/>
              </a:rPr>
              <a:t>Lewis et al (2011</a:t>
            </a:r>
            <a:r>
              <a:rPr lang="en-US" sz="1800" dirty="0" smtClean="0">
                <a:solidFill>
                  <a:srgbClr val="FF0000"/>
                </a:solidFill>
                <a:latin typeface="Arial Rounded MT Bold"/>
                <a:cs typeface="Arial Rounded MT Bold"/>
              </a:rPr>
              <a:t>)</a:t>
            </a:r>
            <a:endParaRPr lang="en-US" sz="1800" dirty="0">
              <a:solidFill>
                <a:srgbClr val="FF0000"/>
              </a:solidFill>
              <a:latin typeface="Arial Rounded MT Bold"/>
              <a:cs typeface="Arial Rounded MT Bold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01600" y="5677793"/>
            <a:ext cx="5257800" cy="3847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Bef>
                <a:spcPts val="1200"/>
              </a:spcBef>
              <a:buFont typeface="Arial"/>
              <a:buChar char="•"/>
            </a:pPr>
            <a:r>
              <a:rPr lang="en-US" sz="2800" dirty="0" smtClean="0">
                <a:latin typeface="Arial Rounded MT Bold"/>
                <a:cs typeface="Arial Rounded MT Bold"/>
              </a:rPr>
              <a:t>Lowest Amazon flow ever measured at Manaus</a:t>
            </a:r>
          </a:p>
          <a:p>
            <a:pPr marL="457200" indent="-457200">
              <a:spcBef>
                <a:spcPts val="1200"/>
              </a:spcBef>
              <a:buFont typeface="Arial"/>
              <a:buChar char="•"/>
            </a:pPr>
            <a:r>
              <a:rPr lang="en-US" sz="2800" dirty="0" smtClean="0">
                <a:latin typeface="Arial Rounded MT Bold"/>
                <a:cs typeface="Arial Rounded MT Bold"/>
              </a:rPr>
              <a:t>Basin-wide </a:t>
            </a:r>
            <a:r>
              <a:rPr lang="en-US" sz="2800" dirty="0" smtClean="0">
                <a:solidFill>
                  <a:srgbClr val="FF0000"/>
                </a:solidFill>
                <a:latin typeface="Arial Rounded MT Bold"/>
                <a:cs typeface="Arial Rounded MT Bold"/>
              </a:rPr>
              <a:t>NEE reduced by 0.5 </a:t>
            </a:r>
            <a:r>
              <a:rPr lang="en-US" sz="2800" dirty="0" err="1" smtClean="0">
                <a:solidFill>
                  <a:srgbClr val="FF0000"/>
                </a:solidFill>
                <a:latin typeface="Arial Rounded MT Bold"/>
                <a:cs typeface="Arial Rounded MT Bold"/>
              </a:rPr>
              <a:t>GtC</a:t>
            </a:r>
            <a:r>
              <a:rPr lang="en-US" sz="2800" dirty="0" smtClean="0">
                <a:solidFill>
                  <a:srgbClr val="FF0000"/>
                </a:solidFill>
                <a:latin typeface="Arial Rounded MT Bold"/>
                <a:cs typeface="Arial Rounded MT Bold"/>
              </a:rPr>
              <a:t> yr</a:t>
            </a:r>
            <a:r>
              <a:rPr lang="en-US" sz="2800" baseline="30000" dirty="0" smtClean="0">
                <a:solidFill>
                  <a:srgbClr val="FF0000"/>
                </a:solidFill>
                <a:latin typeface="Arial Rounded MT Bold"/>
                <a:cs typeface="Arial Rounded MT Bold"/>
              </a:rPr>
              <a:t>-1</a:t>
            </a:r>
            <a:r>
              <a:rPr lang="en-US" sz="2800" dirty="0" smtClean="0">
                <a:latin typeface="Arial Rounded MT Bold"/>
                <a:cs typeface="Arial Rounded MT Bold"/>
              </a:rPr>
              <a:t> estimated from CO</a:t>
            </a:r>
            <a:r>
              <a:rPr lang="en-US" sz="2800" baseline="-25000" dirty="0" smtClean="0">
                <a:latin typeface="Arial Rounded MT Bold"/>
                <a:cs typeface="Arial Rounded MT Bold"/>
              </a:rPr>
              <a:t>2</a:t>
            </a:r>
            <a:r>
              <a:rPr lang="en-US" sz="2800" dirty="0" smtClean="0">
                <a:latin typeface="Arial Rounded MT Bold"/>
                <a:cs typeface="Arial Rounded MT Bold"/>
              </a:rPr>
              <a:t> vertical profiles</a:t>
            </a:r>
          </a:p>
          <a:p>
            <a:pPr marL="457200" indent="-457200">
              <a:spcBef>
                <a:spcPts val="1200"/>
              </a:spcBef>
              <a:buFont typeface="Arial"/>
              <a:buChar char="•"/>
            </a:pPr>
            <a:r>
              <a:rPr lang="en-US" sz="2800" dirty="0" smtClean="0">
                <a:latin typeface="Arial Rounded MT Bold"/>
                <a:cs typeface="Arial Rounded MT Bold"/>
              </a:rPr>
              <a:t>Severe depression of GPP simulated across southern Amazon and </a:t>
            </a:r>
            <a:r>
              <a:rPr lang="en-US" sz="2800" dirty="0" err="1" smtClean="0">
                <a:latin typeface="Arial Rounded MT Bold"/>
                <a:cs typeface="Arial Rounded MT Bold"/>
              </a:rPr>
              <a:t>Cerrado</a:t>
            </a:r>
            <a:endParaRPr lang="en-US" sz="2800" dirty="0">
              <a:latin typeface="Arial Rounded MT Bold"/>
              <a:cs typeface="Arial Rounded MT Bold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90000" y="2569084"/>
            <a:ext cx="4318000" cy="3526916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5435600" y="2667000"/>
            <a:ext cx="298035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 smtClean="0">
                <a:solidFill>
                  <a:srgbClr val="FF0000"/>
                </a:solidFill>
                <a:latin typeface="Arial Rounded MT Bold"/>
                <a:cs typeface="Arial Rounded MT Bold"/>
              </a:rPr>
              <a:t>Gatti</a:t>
            </a:r>
            <a:r>
              <a:rPr lang="en-US" sz="2400" dirty="0" smtClean="0">
                <a:solidFill>
                  <a:srgbClr val="FF0000"/>
                </a:solidFill>
                <a:latin typeface="Arial Rounded MT Bold"/>
                <a:cs typeface="Arial Rounded MT Bold"/>
              </a:rPr>
              <a:t> et al (2014)</a:t>
            </a:r>
          </a:p>
          <a:p>
            <a:r>
              <a:rPr lang="en-US" sz="2400" dirty="0" smtClean="0">
                <a:solidFill>
                  <a:srgbClr val="FF0000"/>
                </a:solidFill>
                <a:latin typeface="Arial Rounded MT Bold"/>
                <a:cs typeface="Arial Rounded MT Bold"/>
              </a:rPr>
              <a:t>CO2 flux footprints</a:t>
            </a:r>
            <a:endParaRPr lang="en-US" sz="2400" dirty="0">
              <a:solidFill>
                <a:srgbClr val="FF0000"/>
              </a:solidFill>
              <a:latin typeface="Arial Rounded MT Bold"/>
              <a:cs typeface="Arial Rounded MT Bold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9550400" y="8534400"/>
            <a:ext cx="333471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err="1" smtClean="0">
                <a:solidFill>
                  <a:srgbClr val="FF0000"/>
                </a:solidFill>
                <a:latin typeface="Arial Rounded MT Bold"/>
                <a:cs typeface="Arial Rounded MT Bold"/>
              </a:rPr>
              <a:t>SiB</a:t>
            </a:r>
            <a:r>
              <a:rPr lang="en-US" sz="3600" dirty="0" smtClean="0">
                <a:solidFill>
                  <a:srgbClr val="FF0000"/>
                </a:solidFill>
                <a:latin typeface="Arial Rounded MT Bold"/>
                <a:cs typeface="Arial Rounded MT Bold"/>
              </a:rPr>
              <a:t> Sept GPP:</a:t>
            </a:r>
          </a:p>
          <a:p>
            <a:r>
              <a:rPr lang="en-US" sz="3600" dirty="0" smtClean="0">
                <a:solidFill>
                  <a:srgbClr val="FF0000"/>
                </a:solidFill>
                <a:latin typeface="Arial Rounded MT Bold"/>
                <a:cs typeface="Arial Rounded MT Bold"/>
              </a:rPr>
              <a:t>2010 - 2009</a:t>
            </a:r>
          </a:p>
        </p:txBody>
      </p:sp>
      <p:cxnSp>
        <p:nvCxnSpPr>
          <p:cNvPr id="17" name="Curved Connector 16"/>
          <p:cNvCxnSpPr/>
          <p:nvPr/>
        </p:nvCxnSpPr>
        <p:spPr bwMode="auto">
          <a:xfrm>
            <a:off x="8331200" y="3048000"/>
            <a:ext cx="1676400" cy="914400"/>
          </a:xfrm>
          <a:prstGeom prst="curvedConnector3">
            <a:avLst>
              <a:gd name="adj1" fmla="val 50000"/>
            </a:avLst>
          </a:prstGeom>
          <a:blipFill dpi="0" rotWithShape="0">
            <a:blip r:embed="rId5"/>
            <a:srcRect/>
            <a:tile tx="0" ty="0" sx="100000" sy="100000" flip="none" algn="tl"/>
          </a:blipFill>
          <a:ln w="38100" cap="flat" cmpd="sng" algn="ctr">
            <a:solidFill>
              <a:srgbClr val="FF0000"/>
            </a:solidFill>
            <a:prstDash val="solid"/>
            <a:miter lim="0"/>
            <a:headEnd type="none" w="med" len="med"/>
            <a:tailEnd type="arrow"/>
          </a:ln>
          <a:effectLst>
            <a:outerShdw blurRad="38100" dist="25400" dir="5400000" algn="ctr" rotWithShape="0">
              <a:srgbClr val="000000">
                <a:alpha val="50000"/>
              </a:srgbClr>
            </a:outerShdw>
          </a:effectLst>
        </p:spPr>
      </p:cxnSp>
    </p:spTree>
    <p:extLst>
      <p:ext uri="{BB962C8B-B14F-4D97-AF65-F5344CB8AC3E}">
        <p14:creationId xmlns:p14="http://schemas.microsoft.com/office/powerpoint/2010/main" val="473992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-5534" y="2286000"/>
            <a:ext cx="12980489" cy="6324600"/>
            <a:chOff x="-5534" y="3352800"/>
            <a:chExt cx="12980489" cy="6324600"/>
          </a:xfrm>
        </p:grpSpPr>
        <p:pic>
          <p:nvPicPr>
            <p:cNvPr id="5" name="Picture 4" descr="PommeHDD:HDD-denning:Dropbox:Proposals:2014:DOE-ESS-Tropics:grist:GOME2_2010-2009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5534" y="3352800"/>
              <a:ext cx="12980489" cy="6324600"/>
            </a:xfrm>
            <a:prstGeom prst="rect">
              <a:avLst/>
            </a:prstGeom>
            <a:noFill/>
            <a:ln>
              <a:noFill/>
            </a:ln>
            <a:extLst>
              <a:ext uri="{FAA26D3D-D897-4be2-8F04-BA451C77F1D7}">
                <ma14:placeholderFlag xmlns:ma14="http://schemas.microsoft.com/office/mac/drawingml/2011/main"/>
              </a:ext>
            </a:extLst>
          </p:spPr>
        </p:pic>
        <p:sp>
          <p:nvSpPr>
            <p:cNvPr id="6" name="Text Box 54"/>
            <p:cNvSpPr txBox="1"/>
            <p:nvPr/>
          </p:nvSpPr>
          <p:spPr>
            <a:xfrm>
              <a:off x="11303000" y="3657600"/>
              <a:ext cx="1280501" cy="838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FAA26D3D-D897-4be2-8F04-BA451C77F1D7}">
                <ma14:placeholderFlag xmlns:ma14="http://schemas.microsoft.com/office/mac/drawingml/2011/main"/>
              </a:ext>
              <a:ext uri="{C572A759-6A51-4108-AA02-DFA0A04FC94B}">
                <ma14:wrappingTextBoxFlag xmlns:ma14="http://schemas.microsoft.com/office/mac/drawingml/2011/main"/>
              </a:ext>
            </a:extLst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indent="0">
                <a:spcBef>
                  <a:spcPts val="0"/>
                </a:spcBef>
                <a:spcAft>
                  <a:spcPts val="0"/>
                </a:spcAft>
              </a:pPr>
              <a:r>
                <a:rPr lang="en-US" sz="3600" dirty="0">
                  <a:effectLst/>
                  <a:latin typeface="Calibri"/>
                  <a:ea typeface="ＭＳ 明朝"/>
                  <a:cs typeface="Times New Roman"/>
                </a:rPr>
                <a:t>SiB4</a:t>
              </a:r>
              <a:endParaRPr lang="en-US" sz="3600" dirty="0">
                <a:effectLst/>
                <a:ea typeface="ＭＳ 明朝"/>
                <a:cs typeface="Times New Roman"/>
              </a:endParaRPr>
            </a:p>
          </p:txBody>
        </p:sp>
        <p:sp>
          <p:nvSpPr>
            <p:cNvPr id="7" name="Text Box 55"/>
            <p:cNvSpPr txBox="1"/>
            <p:nvPr/>
          </p:nvSpPr>
          <p:spPr>
            <a:xfrm>
              <a:off x="4597400" y="3733800"/>
              <a:ext cx="1707334" cy="838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FAA26D3D-D897-4be2-8F04-BA451C77F1D7}">
                <ma14:placeholderFlag xmlns:ma14="http://schemas.microsoft.com/office/mac/drawingml/2011/main"/>
              </a:ext>
              <a:ext uri="{C572A759-6A51-4108-AA02-DFA0A04FC94B}">
                <ma14:wrappingTextBoxFlag xmlns:ma14="http://schemas.microsoft.com/office/mac/drawingml/2011/main"/>
              </a:ext>
            </a:extLst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indent="0">
                <a:spcBef>
                  <a:spcPts val="0"/>
                </a:spcBef>
                <a:spcAft>
                  <a:spcPts val="0"/>
                </a:spcAft>
              </a:pPr>
              <a:r>
                <a:rPr lang="en-US" sz="3600" dirty="0">
                  <a:effectLst/>
                  <a:latin typeface="Calibri"/>
                  <a:ea typeface="ＭＳ 明朝"/>
                  <a:cs typeface="Times New Roman"/>
                </a:rPr>
                <a:t>GOME2</a:t>
              </a:r>
              <a:endParaRPr lang="en-US" sz="3600" dirty="0">
                <a:effectLst/>
                <a:ea typeface="ＭＳ 明朝"/>
                <a:cs typeface="Times New Roman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00" y="76200"/>
            <a:ext cx="7442200" cy="2438400"/>
          </a:xfrm>
        </p:spPr>
        <p:txBody>
          <a:bodyPr/>
          <a:lstStyle/>
          <a:p>
            <a:r>
              <a:rPr lang="en-US" dirty="0" err="1" smtClean="0">
                <a:solidFill>
                  <a:srgbClr val="0000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Rounded MT Bold"/>
                <a:cs typeface="Arial Rounded MT Bold"/>
              </a:rPr>
              <a:t>Chrlorophyll</a:t>
            </a:r>
            <a:r>
              <a:rPr lang="en-US" dirty="0" smtClean="0">
                <a:solidFill>
                  <a:srgbClr val="0000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Rounded MT Bold"/>
                <a:cs typeface="Arial Rounded MT Bold"/>
              </a:rPr>
              <a:t> Fluorescence</a:t>
            </a:r>
            <a:endParaRPr lang="en-US" dirty="0">
              <a:solidFill>
                <a:srgbClr val="0000FF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 Rounded MT Bold"/>
              <a:cs typeface="Arial Rounded MT Bold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-50800" y="8610600"/>
            <a:ext cx="13055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00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Rounded MT Bold"/>
                <a:cs typeface="Arial Rounded MT Bold"/>
              </a:rPr>
              <a:t>Solar-Induced </a:t>
            </a:r>
            <a:r>
              <a:rPr lang="en-US" sz="2800" dirty="0" smtClean="0">
                <a:solidFill>
                  <a:srgbClr val="0000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Rounded MT Bold"/>
                <a:cs typeface="Arial Rounded MT Bold"/>
              </a:rPr>
              <a:t>Fluorescence (W m</a:t>
            </a:r>
            <a:r>
              <a:rPr lang="en-US" sz="2800" baseline="30000" dirty="0" smtClean="0">
                <a:solidFill>
                  <a:srgbClr val="0000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Rounded MT Bold"/>
                <a:cs typeface="Arial Rounded MT Bold"/>
              </a:rPr>
              <a:t>-2</a:t>
            </a:r>
            <a:r>
              <a:rPr lang="en-US" sz="2800" dirty="0" smtClean="0">
                <a:solidFill>
                  <a:srgbClr val="0000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Rounded MT Bold"/>
                <a:cs typeface="Arial Rounded MT Bold"/>
              </a:rPr>
              <a:t> Sr</a:t>
            </a:r>
            <a:r>
              <a:rPr lang="en-US" sz="2800" baseline="30000" dirty="0" smtClean="0">
                <a:solidFill>
                  <a:srgbClr val="0000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Rounded MT Bold"/>
                <a:cs typeface="Arial Rounded MT Bold"/>
              </a:rPr>
              <a:t>-1</a:t>
            </a:r>
            <a:r>
              <a:rPr lang="en-US" sz="2800" dirty="0" smtClean="0">
                <a:solidFill>
                  <a:srgbClr val="0000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Rounded MT Bold"/>
                <a:cs typeface="Arial Rounded MT Bold"/>
              </a:rPr>
              <a:t> nm</a:t>
            </a:r>
            <a:r>
              <a:rPr lang="en-US" sz="2800" baseline="30000" dirty="0" smtClean="0">
                <a:solidFill>
                  <a:srgbClr val="0000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Rounded MT Bold"/>
                <a:cs typeface="Arial Rounded MT Bold"/>
              </a:rPr>
              <a:t>-1</a:t>
            </a:r>
            <a:r>
              <a:rPr lang="en-US" sz="2800" dirty="0" smtClean="0">
                <a:solidFill>
                  <a:srgbClr val="0000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Rounded MT Bold"/>
                <a:cs typeface="Arial Rounded MT Bold"/>
              </a:rPr>
              <a:t>) Sept 2010 – Sept 2009 </a:t>
            </a:r>
            <a:br>
              <a:rPr lang="en-US" sz="2800" dirty="0" smtClean="0">
                <a:solidFill>
                  <a:srgbClr val="0000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Rounded MT Bold"/>
                <a:cs typeface="Arial Rounded MT Bold"/>
              </a:rPr>
            </a:br>
            <a:r>
              <a:rPr lang="en-US" sz="2800" dirty="0" smtClean="0">
                <a:solidFill>
                  <a:srgbClr val="0000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Rounded MT Bold"/>
                <a:cs typeface="Arial Rounded MT Bold"/>
              </a:rPr>
              <a:t>retrieved from GOME2  (Joanna Joiner, </a:t>
            </a:r>
            <a:r>
              <a:rPr lang="en-US" sz="2800" dirty="0" err="1" smtClean="0">
                <a:solidFill>
                  <a:srgbClr val="0000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Rounded MT Bold"/>
                <a:cs typeface="Arial Rounded MT Bold"/>
              </a:rPr>
              <a:t>pers</a:t>
            </a:r>
            <a:r>
              <a:rPr lang="en-US" sz="2800" dirty="0" smtClean="0">
                <a:solidFill>
                  <a:srgbClr val="0000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Rounded MT Bold"/>
                <a:cs typeface="Arial Rounded MT Bold"/>
              </a:rPr>
              <a:t> comm.) and simulated by SiB4</a:t>
            </a:r>
            <a:endParaRPr lang="en-US" sz="2800" dirty="0"/>
          </a:p>
        </p:txBody>
      </p:sp>
      <p:sp>
        <p:nvSpPr>
          <p:cNvPr id="13" name="TextBox 12"/>
          <p:cNvSpPr txBox="1"/>
          <p:nvPr/>
        </p:nvSpPr>
        <p:spPr>
          <a:xfrm>
            <a:off x="8463209" y="381000"/>
            <a:ext cx="2674580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dirty="0" smtClean="0">
                <a:solidFill>
                  <a:srgbClr val="FF0000"/>
                </a:solidFill>
                <a:latin typeface="Arial Rounded MT Bold"/>
                <a:cs typeface="Arial Rounded MT Bold"/>
              </a:rPr>
              <a:t>Sept 2010 </a:t>
            </a:r>
          </a:p>
          <a:p>
            <a:pPr algn="ctr"/>
            <a:r>
              <a:rPr lang="en-US" sz="4000" dirty="0" smtClean="0">
                <a:solidFill>
                  <a:srgbClr val="FF0000"/>
                </a:solidFill>
                <a:latin typeface="Arial Rounded MT Bold"/>
                <a:cs typeface="Arial Rounded MT Bold"/>
              </a:rPr>
              <a:t>Minus</a:t>
            </a:r>
          </a:p>
          <a:p>
            <a:pPr algn="ctr"/>
            <a:r>
              <a:rPr lang="en-US" sz="4000" dirty="0" smtClean="0">
                <a:solidFill>
                  <a:srgbClr val="FF0000"/>
                </a:solidFill>
                <a:latin typeface="Arial Rounded MT Bold"/>
                <a:cs typeface="Arial Rounded MT Bold"/>
              </a:rPr>
              <a:t>Sept 2009</a:t>
            </a:r>
            <a:endParaRPr lang="en-US" sz="4000" dirty="0">
              <a:solidFill>
                <a:srgbClr val="FF0000"/>
              </a:solidFill>
              <a:latin typeface="Arial Rounded MT Bold"/>
              <a:cs typeface="Arial Rounded MT Bold"/>
            </a:endParaRPr>
          </a:p>
        </p:txBody>
      </p:sp>
      <p:pic>
        <p:nvPicPr>
          <p:cNvPr id="14" name="Picture 13" descr="Untitled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31" t="33143" r="61204" b="32416"/>
          <a:stretch/>
        </p:blipFill>
        <p:spPr>
          <a:xfrm>
            <a:off x="5359400" y="5087956"/>
            <a:ext cx="2667000" cy="2463485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7112000" y="5410200"/>
            <a:ext cx="72993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Arial Rounded MT Bold"/>
                <a:cs typeface="Arial Rounded MT Bold"/>
              </a:rPr>
              <a:t>GPP</a:t>
            </a:r>
            <a:endParaRPr lang="en-US" sz="2000" dirty="0">
              <a:latin typeface="Arial Rounded MT Bold"/>
              <a:cs typeface="Arial Rounded MT Bold"/>
            </a:endParaRPr>
          </a:p>
        </p:txBody>
      </p:sp>
      <p:sp>
        <p:nvSpPr>
          <p:cNvPr id="16" name="Rectangle 15"/>
          <p:cNvSpPr/>
          <p:nvPr/>
        </p:nvSpPr>
        <p:spPr bwMode="auto">
          <a:xfrm>
            <a:off x="5359400" y="5105400"/>
            <a:ext cx="2743200" cy="2362200"/>
          </a:xfrm>
          <a:prstGeom prst="rect">
            <a:avLst/>
          </a:prstGeom>
          <a:noFill/>
          <a:ln w="25400" cap="flat" cmpd="sng" algn="ctr">
            <a:solidFill>
              <a:srgbClr val="000000"/>
            </a:solidFill>
            <a:prstDash val="solid"/>
            <a:miter lim="0"/>
            <a:headEnd type="none" w="med" len="med"/>
            <a:tailEnd type="none" w="med" len="med"/>
          </a:ln>
          <a:effectLst>
            <a:outerShdw blurRad="38100" dist="25400" dir="5400000" algn="ctr" rotWithShape="0">
              <a:srgbClr val="000000">
                <a:alpha val="50000"/>
              </a:srgbClr>
            </a:outerShdw>
          </a:effectLst>
        </p:spPr>
        <p:txBody>
          <a:bodyPr vert="horz" wrap="square" lIns="50800" tIns="50800" rIns="50800" bIns="50800" numCol="1" rtlCol="0" anchor="ctr" anchorCtr="0" compatLnSpc="1">
            <a:prstTxWarp prst="textNoShape">
              <a:avLst/>
            </a:prstTxWarp>
          </a:bodyPr>
          <a:lstStyle/>
          <a:p>
            <a:pPr marL="228600" marR="0" indent="0" algn="l" defTabSz="4572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Helvetica" charset="0"/>
              <a:ea typeface="ＭＳ Ｐゴシック" charset="0"/>
              <a:cs typeface="Helvetica" charset="0"/>
              <a:sym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88823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70000" y="-152400"/>
            <a:ext cx="10464800" cy="1422400"/>
          </a:xfrm>
        </p:spPr>
        <p:txBody>
          <a:bodyPr/>
          <a:lstStyle/>
          <a:p>
            <a:r>
              <a:rPr lang="en-US" dirty="0" smtClean="0">
                <a:solidFill>
                  <a:srgbClr val="0000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Rounded MT Bold"/>
                <a:cs typeface="Arial Rounded MT Bold"/>
              </a:rPr>
              <a:t>Persistent Drought</a:t>
            </a:r>
            <a:endParaRPr lang="en-US" dirty="0">
              <a:solidFill>
                <a:srgbClr val="0000FF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 Rounded MT Bold"/>
              <a:cs typeface="Arial Rounded MT Bold"/>
            </a:endParaRPr>
          </a:p>
        </p:txBody>
      </p:sp>
      <p:pic>
        <p:nvPicPr>
          <p:cNvPr id="8" name="Picture 2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71600"/>
            <a:ext cx="4749800" cy="800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3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2200" y="1219200"/>
            <a:ext cx="3505200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2"/>
          <p:cNvSpPr txBox="1">
            <a:spLocks noChangeArrowheads="1"/>
          </p:cNvSpPr>
          <p:nvPr/>
        </p:nvSpPr>
        <p:spPr bwMode="auto">
          <a:xfrm>
            <a:off x="8255000" y="1371600"/>
            <a:ext cx="4572000" cy="830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>
            <a:lvl1pPr algn="ctr" defTabSz="584200" rtl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rgbClr val="000000"/>
                </a:solidFill>
                <a:latin typeface="+mn-lt"/>
                <a:ea typeface="+mn-ea"/>
                <a:cs typeface="+mn-cs"/>
                <a:sym typeface="Gill Sans" charset="0"/>
              </a:defRPr>
            </a:lvl1pPr>
            <a:lvl2pPr algn="ctr" defTabSz="584200" rtl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rgbClr val="000000"/>
                </a:solidFill>
                <a:latin typeface="+mn-lt"/>
                <a:ea typeface="Gill Sans" charset="0"/>
                <a:cs typeface="+mn-cs"/>
                <a:sym typeface="Gill Sans" charset="0"/>
              </a:defRPr>
            </a:lvl2pPr>
            <a:lvl3pPr algn="ctr" defTabSz="584200" rtl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rgbClr val="000000"/>
                </a:solidFill>
                <a:latin typeface="+mn-lt"/>
                <a:ea typeface="Gill Sans" charset="0"/>
                <a:cs typeface="+mn-cs"/>
                <a:sym typeface="Gill Sans" charset="0"/>
              </a:defRPr>
            </a:lvl3pPr>
            <a:lvl4pPr algn="ctr" defTabSz="584200" rtl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rgbClr val="000000"/>
                </a:solidFill>
                <a:latin typeface="+mn-lt"/>
                <a:ea typeface="Gill Sans" charset="0"/>
                <a:cs typeface="+mn-cs"/>
                <a:sym typeface="Gill Sans" charset="0"/>
              </a:defRPr>
            </a:lvl4pPr>
            <a:lvl5pPr algn="ctr" defTabSz="584200" rtl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rgbClr val="000000"/>
                </a:solidFill>
                <a:latin typeface="+mn-lt"/>
                <a:ea typeface="Gill Sans" charset="0"/>
                <a:cs typeface="+mn-cs"/>
                <a:sym typeface="Gill Sans" charset="0"/>
              </a:defRPr>
            </a:lvl5pPr>
            <a:lvl6pPr marL="457200" algn="ctr" defTabSz="584200" rtl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rgbClr val="000000"/>
                </a:solidFill>
                <a:latin typeface="+mn-lt"/>
                <a:ea typeface="Gill Sans" charset="0"/>
                <a:cs typeface="+mn-cs"/>
                <a:sym typeface="Gill Sans" charset="0"/>
              </a:defRPr>
            </a:lvl6pPr>
            <a:lvl7pPr marL="914400" algn="ctr" defTabSz="584200" rtl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rgbClr val="000000"/>
                </a:solidFill>
                <a:latin typeface="+mn-lt"/>
                <a:ea typeface="Gill Sans" charset="0"/>
                <a:cs typeface="+mn-cs"/>
                <a:sym typeface="Gill Sans" charset="0"/>
              </a:defRPr>
            </a:lvl7pPr>
            <a:lvl8pPr marL="1371600" algn="ctr" defTabSz="584200" rtl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rgbClr val="000000"/>
                </a:solidFill>
                <a:latin typeface="+mn-lt"/>
                <a:ea typeface="Gill Sans" charset="0"/>
                <a:cs typeface="+mn-cs"/>
                <a:sym typeface="Gill Sans" charset="0"/>
              </a:defRPr>
            </a:lvl8pPr>
            <a:lvl9pPr marL="1828800" algn="ctr" defTabSz="584200" rtl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rgbClr val="000000"/>
                </a:solidFill>
                <a:latin typeface="+mn-lt"/>
                <a:ea typeface="Gill Sans" charset="0"/>
                <a:cs typeface="+mn-cs"/>
                <a:sym typeface="Gill Sans" charset="0"/>
              </a:defRPr>
            </a:lvl9pPr>
          </a:lstStyle>
          <a:p>
            <a:pPr marL="457200" indent="-457200" algn="l">
              <a:spcBef>
                <a:spcPts val="1800"/>
              </a:spcBef>
              <a:buFont typeface="Arial"/>
              <a:buChar char="•"/>
            </a:pPr>
            <a:r>
              <a:rPr lang="en-US" dirty="0" smtClean="0">
                <a:latin typeface="Arial Rounded MT Bold"/>
                <a:cs typeface="Arial Rounded MT Bold"/>
                <a:sym typeface="Palatino" charset="0"/>
              </a:rPr>
              <a:t>Panels used to divert rainfall from forest floor.</a:t>
            </a:r>
          </a:p>
          <a:p>
            <a:pPr marL="457200" indent="-457200" algn="l">
              <a:spcBef>
                <a:spcPts val="1800"/>
              </a:spcBef>
              <a:buFont typeface="Arial"/>
              <a:buChar char="•"/>
            </a:pPr>
            <a:r>
              <a:rPr lang="en-US" dirty="0" smtClean="0">
                <a:latin typeface="Arial Rounded MT Bold"/>
                <a:cs typeface="Arial Rounded MT Bold"/>
                <a:sym typeface="Palatino" charset="0"/>
              </a:rPr>
              <a:t>50-60% of rainfall was diverted from 2000-2004</a:t>
            </a:r>
          </a:p>
          <a:p>
            <a:pPr marL="457200" indent="-457200" algn="l">
              <a:spcBef>
                <a:spcPts val="1800"/>
              </a:spcBef>
              <a:buFont typeface="Arial"/>
              <a:buChar char="•"/>
            </a:pPr>
            <a:r>
              <a:rPr lang="en-US" dirty="0" smtClean="0">
                <a:latin typeface="Arial Rounded MT Bold"/>
                <a:cs typeface="Arial Rounded MT Bold"/>
                <a:sym typeface="Palatino" charset="0"/>
              </a:rPr>
              <a:t>Used observations from tower (2001-2003) to drive </a:t>
            </a:r>
            <a:r>
              <a:rPr lang="en-US" dirty="0" err="1" smtClean="0">
                <a:latin typeface="Arial Rounded MT Bold"/>
                <a:cs typeface="Arial Rounded MT Bold"/>
                <a:sym typeface="Palatino" charset="0"/>
              </a:rPr>
              <a:t>SiB</a:t>
            </a:r>
            <a:r>
              <a:rPr lang="en-US" dirty="0" smtClean="0">
                <a:latin typeface="Arial Rounded MT Bold"/>
                <a:cs typeface="Arial Rounded MT Bold"/>
                <a:sym typeface="Palatino" charset="0"/>
              </a:rPr>
              <a:t>, reduced rain by 60% during wet seasons</a:t>
            </a:r>
            <a:endParaRPr lang="en-US" dirty="0">
              <a:latin typeface="Arial Rounded MT Bold"/>
              <a:cs typeface="Arial Rounded MT Bold"/>
              <a:sym typeface="Palatino" charset="0"/>
            </a:endParaRPr>
          </a:p>
        </p:txBody>
      </p:sp>
      <p:pic>
        <p:nvPicPr>
          <p:cNvPr id="12" name="Picture 1"/>
          <p:cNvPicPr>
            <a:picLocks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86" t="9972" r="8344" b="12388"/>
          <a:stretch/>
        </p:blipFill>
        <p:spPr bwMode="auto">
          <a:xfrm>
            <a:off x="4902200" y="6248400"/>
            <a:ext cx="3694424" cy="33433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47058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Rectangle 1"/>
          <p:cNvSpPr>
            <a:spLocks noGrp="1" noChangeArrowheads="1"/>
          </p:cNvSpPr>
          <p:nvPr>
            <p:ph type="title"/>
          </p:nvPr>
        </p:nvSpPr>
        <p:spPr>
          <a:xfrm>
            <a:off x="433494" y="0"/>
            <a:ext cx="12137813" cy="1318542"/>
          </a:xfrm>
          <a:ln/>
          <a:effectLst>
            <a:outerShdw blurRad="50800" dist="38099" dir="2700000" algn="ctr" rotWithShape="0">
              <a:schemeClr val="bg2">
                <a:alpha val="42999"/>
              </a:schemeClr>
            </a:outerShdw>
          </a:effectLst>
        </p:spPr>
        <p:txBody>
          <a:bodyPr rIns="115595"/>
          <a:lstStyle/>
          <a:p>
            <a:r>
              <a:rPr lang="en-US" sz="6800" dirty="0">
                <a:solidFill>
                  <a:srgbClr val="0000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Rounded MT Bold"/>
                <a:cs typeface="Arial Rounded MT Bold"/>
              </a:rPr>
              <a:t>5 Years of (Simulated) Hell</a:t>
            </a:r>
          </a:p>
        </p:txBody>
      </p:sp>
      <p:pic>
        <p:nvPicPr>
          <p:cNvPr id="38914" name="Picture 2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2248" y="1408853"/>
            <a:ext cx="9017564" cy="812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5" name="Rectangle 3"/>
          <p:cNvSpPr>
            <a:spLocks/>
          </p:cNvSpPr>
          <p:nvPr/>
        </p:nvSpPr>
        <p:spPr bwMode="auto">
          <a:xfrm>
            <a:off x="9031111" y="1914595"/>
            <a:ext cx="3991751" cy="63217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57797" bIns="0"/>
          <a:lstStyle/>
          <a:p>
            <a:pPr marL="56444"/>
            <a:r>
              <a:rPr lang="en-US" sz="3400" dirty="0">
                <a:solidFill>
                  <a:schemeClr val="tx1"/>
                </a:solidFill>
                <a:cs typeface="Times New Roman" charset="0"/>
              </a:rPr>
              <a:t>Year 1: Normal</a:t>
            </a:r>
          </a:p>
          <a:p>
            <a:pPr marL="56444"/>
            <a:r>
              <a:rPr lang="en-US" sz="3400" dirty="0">
                <a:solidFill>
                  <a:schemeClr val="tx1"/>
                </a:solidFill>
                <a:cs typeface="Times New Roman" charset="0"/>
              </a:rPr>
              <a:t>Year 2-6 Drought</a:t>
            </a:r>
          </a:p>
          <a:p>
            <a:pPr marL="56444"/>
            <a:r>
              <a:rPr lang="en-US" sz="3400" dirty="0">
                <a:solidFill>
                  <a:schemeClr val="tx1"/>
                </a:solidFill>
                <a:cs typeface="Times New Roman" charset="0"/>
              </a:rPr>
              <a:t>Year 7: Normal</a:t>
            </a:r>
          </a:p>
          <a:p>
            <a:pPr marL="56444"/>
            <a:endParaRPr lang="en-US" sz="3400" dirty="0">
              <a:solidFill>
                <a:schemeClr val="tx1"/>
              </a:solidFill>
              <a:cs typeface="Times New Roman" charset="0"/>
            </a:endParaRPr>
          </a:p>
          <a:p>
            <a:pPr marL="56444"/>
            <a:r>
              <a:rPr lang="en-US" sz="3400" dirty="0">
                <a:solidFill>
                  <a:schemeClr val="tx1"/>
                </a:solidFill>
                <a:cs typeface="Times New Roman" charset="0"/>
              </a:rPr>
              <a:t>Impact noticeable from year 2,  but drops in GPP &amp; </a:t>
            </a:r>
            <a:r>
              <a:rPr lang="en-US" sz="3400" dirty="0" err="1">
                <a:solidFill>
                  <a:schemeClr val="tx1"/>
                </a:solidFill>
                <a:cs typeface="Times New Roman" charset="0"/>
              </a:rPr>
              <a:t>Resp</a:t>
            </a:r>
            <a:r>
              <a:rPr lang="en-US" sz="3400" dirty="0">
                <a:solidFill>
                  <a:schemeClr val="tx1"/>
                </a:solidFill>
                <a:cs typeface="Times New Roman" charset="0"/>
              </a:rPr>
              <a:t> cancel</a:t>
            </a:r>
          </a:p>
          <a:p>
            <a:pPr marL="56444"/>
            <a:endParaRPr lang="en-US" sz="3400" dirty="0">
              <a:solidFill>
                <a:schemeClr val="tx1"/>
              </a:solidFill>
              <a:cs typeface="Times New Roman" charset="0"/>
            </a:endParaRPr>
          </a:p>
          <a:p>
            <a:pPr marL="56444"/>
            <a:r>
              <a:rPr lang="en-US" sz="3400" dirty="0">
                <a:solidFill>
                  <a:schemeClr val="tx1"/>
                </a:solidFill>
                <a:cs typeface="Times New Roman" charset="0"/>
              </a:rPr>
              <a:t>Response stabilized from years 4-6</a:t>
            </a:r>
          </a:p>
          <a:p>
            <a:pPr marL="56444"/>
            <a:endParaRPr lang="en-US" sz="3400" dirty="0">
              <a:solidFill>
                <a:schemeClr val="tx1"/>
              </a:solidFill>
              <a:cs typeface="Times New Roman" charset="0"/>
            </a:endParaRPr>
          </a:p>
          <a:p>
            <a:pPr marL="56444"/>
            <a:r>
              <a:rPr lang="en-US" sz="3400" dirty="0">
                <a:solidFill>
                  <a:schemeClr val="tx1"/>
                </a:solidFill>
                <a:cs typeface="Times New Roman" charset="0"/>
              </a:rPr>
              <a:t>Recovery in year 7</a:t>
            </a:r>
          </a:p>
        </p:txBody>
      </p:sp>
    </p:spTree>
    <p:extLst>
      <p:ext uri="{BB962C8B-B14F-4D97-AF65-F5344CB8AC3E}">
        <p14:creationId xmlns:p14="http://schemas.microsoft.com/office/powerpoint/2010/main" val="2096349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Rectangle 1"/>
          <p:cNvSpPr>
            <a:spLocks noGrp="1" noChangeArrowheads="1"/>
          </p:cNvSpPr>
          <p:nvPr>
            <p:ph type="title"/>
          </p:nvPr>
        </p:nvSpPr>
        <p:spPr>
          <a:xfrm>
            <a:off x="0" y="467924"/>
            <a:ext cx="12788053" cy="1589476"/>
          </a:xfrm>
          <a:ln/>
          <a:effectLst>
            <a:outerShdw blurRad="50800" dist="38099" dir="2700000" algn="ctr" rotWithShape="0">
              <a:schemeClr val="bg2">
                <a:alpha val="42999"/>
              </a:schemeClr>
            </a:outerShdw>
          </a:effectLst>
        </p:spPr>
        <p:txBody>
          <a:bodyPr rIns="115595"/>
          <a:lstStyle/>
          <a:p>
            <a:r>
              <a:rPr lang="en-US" sz="6300" dirty="0" smtClean="0">
                <a:solidFill>
                  <a:srgbClr val="0000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Rounded MT Bold"/>
                <a:cs typeface="Arial Rounded MT Bold"/>
              </a:rPr>
              <a:t>Simulated Response to Persistent Drought</a:t>
            </a:r>
            <a:endParaRPr lang="en-US" sz="6300" dirty="0">
              <a:solidFill>
                <a:srgbClr val="0000FF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 Rounded MT Bold"/>
              <a:cs typeface="Arial Rounded MT Bold"/>
            </a:endParaRPr>
          </a:p>
        </p:txBody>
      </p:sp>
      <p:sp>
        <p:nvSpPr>
          <p:cNvPr id="4096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33494" y="7543800"/>
            <a:ext cx="12137813" cy="2209800"/>
          </a:xfrm>
          <a:ln/>
        </p:spPr>
        <p:txBody>
          <a:bodyPr rIns="115595"/>
          <a:lstStyle/>
          <a:p>
            <a:pPr marL="457200" indent="-457200" algn="l">
              <a:buFont typeface="Arial"/>
              <a:buChar char="•"/>
            </a:pPr>
            <a:r>
              <a:rPr lang="en-US" dirty="0" smtClean="0">
                <a:solidFill>
                  <a:srgbClr val="FF0000"/>
                </a:solidFill>
                <a:latin typeface="Arial Rounded MT Bold"/>
                <a:cs typeface="Arial Rounded MT Bold"/>
              </a:rPr>
              <a:t>Model responds </a:t>
            </a:r>
            <a:r>
              <a:rPr lang="en-US" dirty="0">
                <a:solidFill>
                  <a:srgbClr val="FF0000"/>
                </a:solidFill>
                <a:latin typeface="Arial Rounded MT Bold"/>
                <a:cs typeface="Arial Rounded MT Bold"/>
              </a:rPr>
              <a:t>too strongly to imposed drought stress in first three years</a:t>
            </a:r>
            <a:endParaRPr lang="en-US" dirty="0">
              <a:latin typeface="Arial Rounded MT Bold"/>
              <a:cs typeface="Arial Rounded MT Bold"/>
            </a:endParaRPr>
          </a:p>
          <a:p>
            <a:pPr marL="457200" indent="-457200" algn="l">
              <a:buFont typeface="Arial"/>
              <a:buChar char="•"/>
            </a:pPr>
            <a:r>
              <a:rPr lang="en-US" dirty="0">
                <a:latin typeface="Arial Rounded MT Bold"/>
                <a:cs typeface="Arial Rounded MT Bold"/>
              </a:rPr>
              <a:t>Long-term response and </a:t>
            </a:r>
            <a:r>
              <a:rPr lang="en-US" dirty="0">
                <a:solidFill>
                  <a:srgbClr val="FF0000"/>
                </a:solidFill>
                <a:latin typeface="Arial Rounded MT Bold"/>
                <a:cs typeface="Arial Rounded MT Bold"/>
              </a:rPr>
              <a:t>recovery pretty good</a:t>
            </a:r>
          </a:p>
        </p:txBody>
      </p:sp>
      <p:pic>
        <p:nvPicPr>
          <p:cNvPr id="40963" name="Picture 3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2773" y="2464364"/>
            <a:ext cx="8324427" cy="50032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4" name="Rectangle 4"/>
          <p:cNvSpPr>
            <a:spLocks/>
          </p:cNvSpPr>
          <p:nvPr/>
        </p:nvSpPr>
        <p:spPr bwMode="auto">
          <a:xfrm rot="-5400000">
            <a:off x="185433" y="4291492"/>
            <a:ext cx="3257379" cy="1046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57797" bIns="0">
            <a:spAutoFit/>
          </a:bodyPr>
          <a:lstStyle/>
          <a:p>
            <a:pPr marL="56444"/>
            <a:r>
              <a:rPr lang="en-US" sz="3400" dirty="0">
                <a:solidFill>
                  <a:schemeClr val="tx1"/>
                </a:solidFill>
                <a:cs typeface="Times New Roman" charset="0"/>
              </a:rPr>
              <a:t>Annual NPP </a:t>
            </a:r>
          </a:p>
          <a:p>
            <a:pPr marL="56444"/>
            <a:r>
              <a:rPr lang="en-US" sz="3400" dirty="0">
                <a:solidFill>
                  <a:schemeClr val="tx1"/>
                </a:solidFill>
                <a:cs typeface="Times New Roman" charset="0"/>
              </a:rPr>
              <a:t>(drought/control)</a:t>
            </a:r>
          </a:p>
        </p:txBody>
      </p:sp>
      <p:sp>
        <p:nvSpPr>
          <p:cNvPr id="40965" name="Rectangle 5"/>
          <p:cNvSpPr>
            <a:spLocks/>
          </p:cNvSpPr>
          <p:nvPr/>
        </p:nvSpPr>
        <p:spPr bwMode="auto">
          <a:xfrm>
            <a:off x="6325164" y="7172980"/>
            <a:ext cx="93933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57797" bIns="0">
            <a:spAutoFit/>
          </a:bodyPr>
          <a:lstStyle/>
          <a:p>
            <a:pPr marL="56444"/>
            <a:r>
              <a:rPr lang="en-US" sz="3400" dirty="0">
                <a:solidFill>
                  <a:schemeClr val="tx1"/>
                </a:solidFill>
                <a:cs typeface="Times New Roman" charset="0"/>
              </a:rPr>
              <a:t>Year</a:t>
            </a:r>
          </a:p>
        </p:txBody>
      </p:sp>
    </p:spTree>
    <p:extLst>
      <p:ext uri="{BB962C8B-B14F-4D97-AF65-F5344CB8AC3E}">
        <p14:creationId xmlns:p14="http://schemas.microsoft.com/office/powerpoint/2010/main" val="2312938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97400" y="-76200"/>
            <a:ext cx="8407400" cy="2209800"/>
          </a:xfrm>
        </p:spPr>
        <p:txBody>
          <a:bodyPr/>
          <a:lstStyle/>
          <a:p>
            <a:r>
              <a:rPr lang="en-US" sz="7200" dirty="0" smtClean="0">
                <a:solidFill>
                  <a:srgbClr val="0000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Rounded MT Bold"/>
                <a:cs typeface="Arial Rounded MT Bold"/>
              </a:rPr>
              <a:t>Climatological Drought Response</a:t>
            </a:r>
            <a:endParaRPr lang="en-US" sz="7200" dirty="0">
              <a:solidFill>
                <a:srgbClr val="0000FF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 Rounded MT Bold"/>
              <a:cs typeface="Arial Rounded MT Bold"/>
            </a:endParaRPr>
          </a:p>
        </p:txBody>
      </p:sp>
      <p:pic>
        <p:nvPicPr>
          <p:cNvPr id="5" name="Picture 4" descr="PommeHDD:HDD-denning:Dropbox:Proposals:2013:NASA-NEWS:Grist:compare.LAI.biomas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92800" y="2667000"/>
            <a:ext cx="6775788" cy="609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 descr="coe1_big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0" y="0"/>
            <a:ext cx="4572783" cy="3477768"/>
          </a:xfrm>
          <a:prstGeom prst="rect">
            <a:avLst/>
          </a:prstGeom>
        </p:spPr>
      </p:pic>
      <p:sp>
        <p:nvSpPr>
          <p:cNvPr id="9" name="Content Placeholder 1"/>
          <p:cNvSpPr>
            <a:spLocks noGrp="1"/>
          </p:cNvSpPr>
          <p:nvPr>
            <p:ph idx="1"/>
          </p:nvPr>
        </p:nvSpPr>
        <p:spPr>
          <a:xfrm>
            <a:off x="0" y="3657600"/>
            <a:ext cx="5816600" cy="6096000"/>
          </a:xfrm>
        </p:spPr>
        <p:txBody>
          <a:bodyPr/>
          <a:lstStyle/>
          <a:p>
            <a:pPr marL="774700" indent="-457200" algn="l">
              <a:spcBef>
                <a:spcPts val="2400"/>
              </a:spcBef>
              <a:buSzPct val="171000"/>
              <a:buFont typeface="Arial"/>
              <a:buChar char="•"/>
            </a:pPr>
            <a:r>
              <a:rPr lang="en-US" sz="2800" dirty="0" smtClean="0">
                <a:solidFill>
                  <a:schemeClr val="tx1"/>
                </a:solidFill>
                <a:latin typeface="Arial Rounded MT Bold"/>
                <a:cs typeface="Arial Rounded MT Bold"/>
              </a:rPr>
              <a:t>Position of </a:t>
            </a:r>
            <a:r>
              <a:rPr lang="en-US" sz="2800" dirty="0" smtClean="0">
                <a:solidFill>
                  <a:srgbClr val="FF0000"/>
                </a:solidFill>
                <a:latin typeface="Arial Rounded MT Bold"/>
                <a:cs typeface="Arial Rounded MT Bold"/>
              </a:rPr>
              <a:t>Forest-</a:t>
            </a:r>
            <a:r>
              <a:rPr lang="en-US" sz="2800" dirty="0" err="1" smtClean="0">
                <a:solidFill>
                  <a:srgbClr val="FF0000"/>
                </a:solidFill>
                <a:latin typeface="Arial Rounded MT Bold"/>
                <a:cs typeface="Arial Rounded MT Bold"/>
              </a:rPr>
              <a:t>Cerrado</a:t>
            </a:r>
            <a:r>
              <a:rPr lang="en-US" sz="2800" dirty="0" smtClean="0">
                <a:solidFill>
                  <a:srgbClr val="FF0000"/>
                </a:solidFill>
                <a:latin typeface="Arial Rounded MT Bold"/>
                <a:cs typeface="Arial Rounded MT Bold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Arial Rounded MT Bold"/>
                <a:cs typeface="Arial Rounded MT Bold"/>
              </a:rPr>
              <a:t>ecotone</a:t>
            </a:r>
            <a:r>
              <a:rPr lang="en-US" sz="2800" dirty="0" smtClean="0">
                <a:solidFill>
                  <a:schemeClr val="tx1"/>
                </a:solidFill>
                <a:latin typeface="Arial Rounded MT Bold"/>
                <a:cs typeface="Arial Rounded MT Bold"/>
              </a:rPr>
              <a:t> is a result of  long-term adjustment to climate and disturbance</a:t>
            </a:r>
          </a:p>
          <a:p>
            <a:pPr marL="774700" indent="-457200" algn="l">
              <a:spcBef>
                <a:spcPts val="2400"/>
              </a:spcBef>
              <a:buSzPct val="171000"/>
              <a:buFont typeface="Arial"/>
              <a:buChar char="•"/>
            </a:pPr>
            <a:r>
              <a:rPr lang="en-US" sz="2800" dirty="0" smtClean="0">
                <a:solidFill>
                  <a:schemeClr val="tx1"/>
                </a:solidFill>
                <a:latin typeface="Arial Rounded MT Bold"/>
                <a:cs typeface="Arial Rounded MT Bold"/>
              </a:rPr>
              <a:t>Dynamic global vegetation models (DGVM) must </a:t>
            </a:r>
            <a:r>
              <a:rPr lang="en-US" sz="2800" dirty="0" smtClean="0">
                <a:solidFill>
                  <a:srgbClr val="FF0000"/>
                </a:solidFill>
                <a:latin typeface="Arial Rounded MT Bold"/>
                <a:cs typeface="Arial Rounded MT Bold"/>
              </a:rPr>
              <a:t>simulate this boundary </a:t>
            </a:r>
          </a:p>
          <a:p>
            <a:pPr marL="774700" indent="-457200" algn="l">
              <a:spcBef>
                <a:spcPts val="2400"/>
              </a:spcBef>
              <a:buSzPct val="171000"/>
              <a:buFont typeface="Arial"/>
              <a:buChar char="•"/>
            </a:pPr>
            <a:r>
              <a:rPr lang="en-US" sz="2800" dirty="0" smtClean="0">
                <a:solidFill>
                  <a:schemeClr val="tx1"/>
                </a:solidFill>
                <a:latin typeface="Arial Rounded MT Bold"/>
                <a:cs typeface="Arial Rounded MT Bold"/>
              </a:rPr>
              <a:t>Evaluate physiology, allocation, competition, disturbance</a:t>
            </a:r>
          </a:p>
          <a:p>
            <a:pPr marL="774700" indent="-457200" algn="l">
              <a:spcBef>
                <a:spcPts val="2400"/>
              </a:spcBef>
              <a:buSzPct val="171000"/>
              <a:buFont typeface="Arial"/>
              <a:buChar char="•"/>
            </a:pPr>
            <a:r>
              <a:rPr lang="en-US" sz="2800" dirty="0" smtClean="0">
                <a:solidFill>
                  <a:schemeClr val="tx1"/>
                </a:solidFill>
                <a:latin typeface="Arial Rounded MT Bold"/>
                <a:cs typeface="Arial Rounded MT Bold"/>
              </a:rPr>
              <a:t>Most relevant </a:t>
            </a:r>
            <a:r>
              <a:rPr lang="en-US" sz="2800" dirty="0" smtClean="0">
                <a:solidFill>
                  <a:srgbClr val="FF0000"/>
                </a:solidFill>
                <a:latin typeface="Arial Rounded MT Bold"/>
                <a:cs typeface="Arial Rounded MT Bold"/>
              </a:rPr>
              <a:t>timescales for climate change</a:t>
            </a:r>
            <a:endParaRPr lang="en-US" sz="2400" dirty="0" smtClean="0">
              <a:solidFill>
                <a:srgbClr val="FF0000"/>
              </a:solidFill>
              <a:latin typeface="Arial Rounded MT Bold"/>
              <a:cs typeface="Arial Rounded MT Bold"/>
            </a:endParaRPr>
          </a:p>
        </p:txBody>
      </p:sp>
    </p:spTree>
    <p:extLst>
      <p:ext uri="{BB962C8B-B14F-4D97-AF65-F5344CB8AC3E}">
        <p14:creationId xmlns:p14="http://schemas.microsoft.com/office/powerpoint/2010/main" val="35328441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3004800" cy="1219200"/>
          </a:xfrm>
        </p:spPr>
        <p:txBody>
          <a:bodyPr/>
          <a:lstStyle/>
          <a:p>
            <a:r>
              <a:rPr lang="en-US" dirty="0" smtClean="0">
                <a:solidFill>
                  <a:srgbClr val="0000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Rounded MT Bold"/>
                <a:cs typeface="Arial Rounded MT Bold"/>
              </a:rPr>
              <a:t>Even </a:t>
            </a:r>
            <a:r>
              <a:rPr lang="en-US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Rounded MT Bold"/>
                <a:cs typeface="Arial Rounded MT Bold"/>
              </a:rPr>
              <a:t>Worse</a:t>
            </a:r>
            <a:r>
              <a:rPr lang="en-US" dirty="0" smtClean="0">
                <a:solidFill>
                  <a:srgbClr val="0000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Rounded MT Bold"/>
                <a:cs typeface="Arial Rounded MT Bold"/>
              </a:rPr>
              <a:t> in CMIP5 !</a:t>
            </a:r>
            <a:endParaRPr lang="en-US" dirty="0">
              <a:solidFill>
                <a:srgbClr val="0000FF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 Rounded MT Bold"/>
              <a:cs typeface="Arial Rounded MT Bold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9575" y="5867400"/>
            <a:ext cx="4232417" cy="924612"/>
          </a:xfrm>
        </p:spPr>
        <p:txBody>
          <a:bodyPr/>
          <a:lstStyle/>
          <a:p>
            <a:r>
              <a:rPr lang="en-US" sz="2800" dirty="0" smtClean="0">
                <a:solidFill>
                  <a:srgbClr val="FF0000"/>
                </a:solidFill>
              </a:rPr>
              <a:t>Hoffman et al (2014)</a:t>
            </a:r>
            <a:endParaRPr lang="en-US" sz="2800" dirty="0">
              <a:solidFill>
                <a:srgbClr val="FF0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r="50133"/>
          <a:stretch/>
        </p:blipFill>
        <p:spPr>
          <a:xfrm>
            <a:off x="57575" y="1219200"/>
            <a:ext cx="6292425" cy="81534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578600" y="1447800"/>
            <a:ext cx="6400800" cy="79098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Bef>
                <a:spcPts val="1800"/>
              </a:spcBef>
              <a:buFont typeface="Arial"/>
              <a:buChar char="•"/>
            </a:pPr>
            <a:r>
              <a:rPr lang="en-US" sz="3200" dirty="0" smtClean="0">
                <a:latin typeface="Arial Rounded MT Bold"/>
                <a:cs typeface="Arial Rounded MT Bold"/>
              </a:rPr>
              <a:t>More processes (land use, regrowth, nitrogen, fire)</a:t>
            </a:r>
          </a:p>
          <a:p>
            <a:pPr marL="457200" indent="-457200">
              <a:spcBef>
                <a:spcPts val="1800"/>
              </a:spcBef>
              <a:buFont typeface="Arial"/>
              <a:buChar char="•"/>
            </a:pPr>
            <a:r>
              <a:rPr lang="en-US" sz="3200" dirty="0" smtClean="0">
                <a:latin typeface="Arial Rounded MT Bold"/>
                <a:cs typeface="Arial Rounded MT Bold"/>
              </a:rPr>
              <a:t>Now more than 350 ppm spread in CO</a:t>
            </a:r>
            <a:r>
              <a:rPr lang="en-US" sz="3200" baseline="-25000" dirty="0" smtClean="0">
                <a:latin typeface="Arial Rounded MT Bold"/>
                <a:cs typeface="Arial Rounded MT Bold"/>
              </a:rPr>
              <a:t>2</a:t>
            </a:r>
            <a:r>
              <a:rPr lang="en-US" sz="3200" dirty="0" smtClean="0">
                <a:latin typeface="Arial Rounded MT Bold"/>
                <a:cs typeface="Arial Rounded MT Bold"/>
              </a:rPr>
              <a:t>!</a:t>
            </a:r>
          </a:p>
          <a:p>
            <a:pPr marL="457200" indent="-457200">
              <a:spcBef>
                <a:spcPts val="1800"/>
              </a:spcBef>
              <a:buFont typeface="Arial"/>
              <a:buChar char="•"/>
            </a:pPr>
            <a:r>
              <a:rPr lang="en-US" sz="3200" dirty="0" smtClean="0">
                <a:latin typeface="Arial Rounded MT Bold"/>
                <a:cs typeface="Arial Rounded MT Bold"/>
              </a:rPr>
              <a:t>For </a:t>
            </a:r>
            <a:r>
              <a:rPr lang="en-US" sz="3200" dirty="0" smtClean="0">
                <a:solidFill>
                  <a:srgbClr val="FF0000"/>
                </a:solidFill>
                <a:latin typeface="Arial Rounded MT Bold"/>
                <a:cs typeface="Arial Rounded MT Bold"/>
              </a:rPr>
              <a:t>identical emissions, radiative forcing varies by almost 2 W m</a:t>
            </a:r>
            <a:r>
              <a:rPr lang="en-US" sz="3200" baseline="30000" dirty="0" smtClean="0">
                <a:solidFill>
                  <a:srgbClr val="FF0000"/>
                </a:solidFill>
                <a:latin typeface="Arial Rounded MT Bold"/>
                <a:cs typeface="Arial Rounded MT Bold"/>
              </a:rPr>
              <a:t>-2</a:t>
            </a:r>
            <a:r>
              <a:rPr lang="en-US" sz="3200" dirty="0" smtClean="0">
                <a:solidFill>
                  <a:srgbClr val="FF0000"/>
                </a:solidFill>
                <a:latin typeface="Arial Rounded MT Bold"/>
                <a:cs typeface="Arial Rounded MT Bold"/>
              </a:rPr>
              <a:t> </a:t>
            </a:r>
            <a:r>
              <a:rPr lang="en-US" sz="3200" dirty="0" smtClean="0">
                <a:solidFill>
                  <a:schemeClr val="tx1"/>
                </a:solidFill>
                <a:latin typeface="Arial Rounded MT Bold"/>
                <a:cs typeface="Arial Rounded MT Bold"/>
              </a:rPr>
              <a:t>(</a:t>
            </a:r>
            <a:r>
              <a:rPr lang="en-US" sz="3200" dirty="0" smtClean="0">
                <a:latin typeface="Arial Rounded MT Bold"/>
                <a:cs typeface="Arial Rounded MT Bold"/>
              </a:rPr>
              <a:t>more than RCP 4.5 </a:t>
            </a:r>
            <a:r>
              <a:rPr lang="en-US" sz="3200" dirty="0" err="1" smtClean="0">
                <a:latin typeface="Arial Rounded MT Bold"/>
                <a:cs typeface="Arial Rounded MT Bold"/>
              </a:rPr>
              <a:t>vs</a:t>
            </a:r>
            <a:r>
              <a:rPr lang="en-US" sz="3200" dirty="0" smtClean="0">
                <a:latin typeface="Arial Rounded MT Bold"/>
                <a:cs typeface="Arial Rounded MT Bold"/>
              </a:rPr>
              <a:t> RCP 6)</a:t>
            </a:r>
          </a:p>
          <a:p>
            <a:pPr marL="457200" indent="-457200">
              <a:spcBef>
                <a:spcPts val="1800"/>
              </a:spcBef>
              <a:buFont typeface="Arial"/>
              <a:buChar char="•"/>
            </a:pPr>
            <a:r>
              <a:rPr lang="en-US" sz="3200" dirty="0" smtClean="0">
                <a:latin typeface="Arial Rounded MT Bold"/>
                <a:cs typeface="Arial Rounded MT Bold"/>
              </a:rPr>
              <a:t>Warming varies by 1.5 °C (comparable to spread in physical climate)</a:t>
            </a:r>
          </a:p>
          <a:p>
            <a:pPr marL="457200" indent="-457200">
              <a:spcBef>
                <a:spcPts val="1800"/>
              </a:spcBef>
              <a:buFont typeface="Arial"/>
              <a:buChar char="•"/>
            </a:pPr>
            <a:r>
              <a:rPr lang="en-US" sz="3200" dirty="0" smtClean="0">
                <a:solidFill>
                  <a:srgbClr val="FF0000"/>
                </a:solidFill>
                <a:latin typeface="Arial Rounded MT Bold"/>
                <a:cs typeface="Arial Rounded MT Bold"/>
              </a:rPr>
              <a:t>Carbon cycle impacts climate uncertainty as much as clouds or people!</a:t>
            </a:r>
          </a:p>
        </p:txBody>
      </p:sp>
    </p:spTree>
    <p:extLst>
      <p:ext uri="{BB962C8B-B14F-4D97-AF65-F5344CB8AC3E}">
        <p14:creationId xmlns:p14="http://schemas.microsoft.com/office/powerpoint/2010/main" val="24483367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Rectangle 1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13004800" cy="1295400"/>
          </a:xfrm>
        </p:spPr>
        <p:txBody>
          <a:bodyPr/>
          <a:lstStyle/>
          <a:p>
            <a:r>
              <a:rPr lang="en-US" dirty="0" smtClean="0">
                <a:solidFill>
                  <a:srgbClr val="0000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Rounded MT Bold"/>
                <a:cs typeface="Arial Rounded MT Bold"/>
              </a:rPr>
              <a:t>Priorities</a:t>
            </a:r>
            <a:endParaRPr lang="en-US" dirty="0">
              <a:solidFill>
                <a:srgbClr val="0000FF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 Rounded MT Bold"/>
              <a:cs typeface="Arial Rounded MT Bold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06400" y="1981200"/>
            <a:ext cx="11963400" cy="6553200"/>
          </a:xfrm>
        </p:spPr>
        <p:txBody>
          <a:bodyPr/>
          <a:lstStyle/>
          <a:p>
            <a:pPr marL="774700" indent="-457200" algn="l">
              <a:spcBef>
                <a:spcPts val="2400"/>
              </a:spcBef>
              <a:buSzPct val="171000"/>
              <a:buFont typeface="Arial"/>
              <a:buChar char="•"/>
            </a:pPr>
            <a:r>
              <a:rPr lang="en-US" sz="3200" dirty="0">
                <a:solidFill>
                  <a:srgbClr val="FF0000"/>
                </a:solidFill>
                <a:latin typeface="Arial Rounded MT Bold"/>
                <a:cs typeface="Arial Rounded MT Bold"/>
              </a:rPr>
              <a:t>Column CO2 </a:t>
            </a:r>
            <a:r>
              <a:rPr lang="en-US" sz="3200" dirty="0">
                <a:latin typeface="Arial Rounded MT Bold"/>
                <a:cs typeface="Arial Rounded MT Bold"/>
              </a:rPr>
              <a:t>from space </a:t>
            </a:r>
            <a:br>
              <a:rPr lang="en-US" sz="3200" dirty="0">
                <a:latin typeface="Arial Rounded MT Bold"/>
                <a:cs typeface="Arial Rounded MT Bold"/>
              </a:rPr>
            </a:br>
            <a:r>
              <a:rPr lang="en-US" sz="3200" dirty="0">
                <a:latin typeface="Arial Rounded MT Bold"/>
                <a:cs typeface="Arial Rounded MT Bold"/>
              </a:rPr>
              <a:t>(add day/night cycle and high-latitude data)</a:t>
            </a:r>
          </a:p>
          <a:p>
            <a:pPr marL="774700" indent="-457200" algn="l">
              <a:spcBef>
                <a:spcPts val="2400"/>
              </a:spcBef>
              <a:buSzPct val="171000"/>
              <a:buFont typeface="Arial"/>
              <a:buChar char="•"/>
            </a:pPr>
            <a:r>
              <a:rPr lang="en-US" sz="3200" dirty="0">
                <a:solidFill>
                  <a:srgbClr val="FF0000"/>
                </a:solidFill>
                <a:latin typeface="Arial Rounded MT Bold"/>
                <a:cs typeface="Arial Rounded MT Bold"/>
              </a:rPr>
              <a:t>Fluorescence</a:t>
            </a:r>
            <a:r>
              <a:rPr lang="en-US" sz="3200" dirty="0">
                <a:latin typeface="Arial Rounded MT Bold"/>
                <a:cs typeface="Arial Rounded MT Bold"/>
              </a:rPr>
              <a:t> for constraint of GPP </a:t>
            </a:r>
            <a:br>
              <a:rPr lang="en-US" sz="3200" dirty="0">
                <a:latin typeface="Arial Rounded MT Bold"/>
                <a:cs typeface="Arial Rounded MT Bold"/>
              </a:rPr>
            </a:br>
            <a:r>
              <a:rPr lang="en-US" sz="3200" dirty="0">
                <a:latin typeface="Arial Rounded MT Bold"/>
                <a:cs typeface="Arial Rounded MT Bold"/>
              </a:rPr>
              <a:t>(requires improved treatment of mechanism in ESMs)</a:t>
            </a:r>
          </a:p>
          <a:p>
            <a:pPr marL="774700" indent="-457200" algn="l">
              <a:spcBef>
                <a:spcPts val="2400"/>
              </a:spcBef>
              <a:buSzPct val="171000"/>
              <a:buFont typeface="Arial"/>
              <a:buChar char="•"/>
            </a:pPr>
            <a:r>
              <a:rPr lang="en-US" sz="3200" dirty="0">
                <a:solidFill>
                  <a:srgbClr val="FF0000"/>
                </a:solidFill>
                <a:latin typeface="Arial Rounded MT Bold"/>
                <a:cs typeface="Arial Rounded MT Bold"/>
              </a:rPr>
              <a:t>LIDAR</a:t>
            </a:r>
            <a:r>
              <a:rPr lang="en-US" sz="3200" dirty="0">
                <a:latin typeface="Arial Rounded MT Bold"/>
                <a:cs typeface="Arial Rounded MT Bold"/>
              </a:rPr>
              <a:t> and/or RADAR biomass to constrain initial pools and turnover in land models</a:t>
            </a:r>
          </a:p>
          <a:p>
            <a:pPr marL="774700" indent="-457200" algn="l">
              <a:spcBef>
                <a:spcPts val="2400"/>
              </a:spcBef>
              <a:buSzPct val="171000"/>
              <a:buFont typeface="Arial"/>
              <a:buChar char="•"/>
            </a:pPr>
            <a:r>
              <a:rPr lang="en-US" sz="3200" dirty="0" smtClean="0">
                <a:latin typeface="Arial Rounded MT Bold"/>
                <a:cs typeface="Arial Rounded MT Bold"/>
              </a:rPr>
              <a:t>More </a:t>
            </a:r>
            <a:r>
              <a:rPr lang="en-US" sz="3200" dirty="0" smtClean="0">
                <a:latin typeface="Arial Rounded MT Bold"/>
                <a:cs typeface="Arial Rounded MT Bold"/>
              </a:rPr>
              <a:t>detailed diagnostics of carbon-climate feedbacks in satellite era to improve coupled climate models (use </a:t>
            </a:r>
            <a:r>
              <a:rPr lang="en-US" sz="3200" dirty="0" smtClean="0">
                <a:solidFill>
                  <a:srgbClr val="FF0000"/>
                </a:solidFill>
                <a:latin typeface="Arial Rounded MT Bold"/>
                <a:cs typeface="Arial Rounded MT Bold"/>
              </a:rPr>
              <a:t>ESMs for diagnostic modeling</a:t>
            </a:r>
            <a:r>
              <a:rPr lang="en-US" sz="3200" dirty="0" smtClean="0">
                <a:latin typeface="Arial Rounded MT Bold"/>
                <a:cs typeface="Arial Rounded MT Bold"/>
              </a:rPr>
              <a:t>, not just offline!)</a:t>
            </a:r>
          </a:p>
          <a:p>
            <a:pPr marL="774700" indent="-457200" algn="l">
              <a:spcBef>
                <a:spcPts val="2400"/>
              </a:spcBef>
              <a:buSzPct val="171000"/>
              <a:buFont typeface="Arial"/>
              <a:buChar char="•"/>
            </a:pPr>
            <a:r>
              <a:rPr lang="en-US" sz="3200" dirty="0" smtClean="0">
                <a:latin typeface="Arial Rounded MT Bold"/>
                <a:cs typeface="Arial Rounded MT Bold"/>
              </a:rPr>
              <a:t>Targeted </a:t>
            </a:r>
            <a:r>
              <a:rPr lang="en-US" sz="3200" dirty="0" smtClean="0">
                <a:solidFill>
                  <a:srgbClr val="FF0000"/>
                </a:solidFill>
                <a:latin typeface="Arial Rounded MT Bold"/>
                <a:cs typeface="Arial Rounded MT Bold"/>
              </a:rPr>
              <a:t>experiments to test hypotheses </a:t>
            </a:r>
            <a:r>
              <a:rPr lang="en-US" sz="3200" dirty="0" smtClean="0">
                <a:latin typeface="Arial Rounded MT Bold"/>
                <a:cs typeface="Arial Rounded MT Bold"/>
              </a:rPr>
              <a:t>about carbon-climate feedback in full ESMs against data</a:t>
            </a:r>
          </a:p>
          <a:p>
            <a:pPr marL="774700" indent="-457200" algn="l">
              <a:spcBef>
                <a:spcPts val="2400"/>
              </a:spcBef>
              <a:buSzPct val="171000"/>
              <a:buFont typeface="Arial"/>
              <a:buChar char="•"/>
            </a:pPr>
            <a:r>
              <a:rPr lang="en-US" sz="3200" dirty="0" smtClean="0">
                <a:latin typeface="Arial Rounded MT Bold"/>
                <a:cs typeface="Arial Rounded MT Bold"/>
              </a:rPr>
              <a:t>Consider satellite analysis a critical part of ESM </a:t>
            </a:r>
            <a:r>
              <a:rPr lang="en-US" sz="3200" dirty="0" smtClean="0">
                <a:solidFill>
                  <a:srgbClr val="FF0000"/>
                </a:solidFill>
                <a:latin typeface="Arial Rounded MT Bold"/>
                <a:cs typeface="Arial Rounded MT Bold"/>
              </a:rPr>
              <a:t>initialization, to obtain model </a:t>
            </a:r>
            <a:r>
              <a:rPr lang="en-US" sz="3200" dirty="0" smtClean="0">
                <a:solidFill>
                  <a:srgbClr val="FF0000"/>
                </a:solidFill>
                <a:latin typeface="Arial Rounded MT Bold"/>
                <a:cs typeface="Arial Rounded MT Bold"/>
              </a:rPr>
              <a:t>states</a:t>
            </a:r>
            <a:endParaRPr lang="en-US" sz="3200" dirty="0" smtClean="0">
              <a:solidFill>
                <a:srgbClr val="FF0000"/>
              </a:solidFill>
              <a:latin typeface="Arial Rounded MT Bold"/>
              <a:cs typeface="Arial Rounded MT Bold"/>
            </a:endParaRPr>
          </a:p>
        </p:txBody>
      </p:sp>
    </p:spTree>
    <p:extLst>
      <p:ext uri="{BB962C8B-B14F-4D97-AF65-F5344CB8AC3E}">
        <p14:creationId xmlns:p14="http://schemas.microsoft.com/office/powerpoint/2010/main" val="2158940556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54498" y="1371600"/>
            <a:ext cx="7024902" cy="81534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70000" y="0"/>
            <a:ext cx="10464800" cy="1295400"/>
          </a:xfrm>
        </p:spPr>
        <p:txBody>
          <a:bodyPr/>
          <a:lstStyle/>
          <a:p>
            <a:r>
              <a:rPr lang="en-US" dirty="0" smtClean="0">
                <a:solidFill>
                  <a:srgbClr val="0000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Rounded MT Bold"/>
                <a:cs typeface="Arial Rounded MT Bold"/>
              </a:rPr>
              <a:t>Past as Prelude</a:t>
            </a:r>
            <a:endParaRPr lang="en-US" dirty="0">
              <a:solidFill>
                <a:srgbClr val="0000FF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 Rounded MT Bold"/>
              <a:cs typeface="Arial Rounded MT Bold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950200" y="7848600"/>
            <a:ext cx="3581400" cy="838200"/>
          </a:xfrm>
        </p:spPr>
        <p:txBody>
          <a:bodyPr/>
          <a:lstStyle/>
          <a:p>
            <a:r>
              <a:rPr lang="en-US" sz="2400" dirty="0" smtClean="0">
                <a:solidFill>
                  <a:srgbClr val="FF0000"/>
                </a:solidFill>
                <a:latin typeface="Arial Rounded MT Bold"/>
                <a:cs typeface="Arial Rounded MT Bold"/>
              </a:rPr>
              <a:t>Hoffman et al (2014)</a:t>
            </a:r>
            <a:endParaRPr lang="en-US" sz="2400" dirty="0">
              <a:solidFill>
                <a:srgbClr val="FF0000"/>
              </a:solidFill>
              <a:latin typeface="Arial Rounded MT Bold"/>
              <a:cs typeface="Arial Rounded MT Bold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58800" y="2209800"/>
            <a:ext cx="4800600" cy="57400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Bef>
                <a:spcPts val="1800"/>
              </a:spcBef>
              <a:buFont typeface="Arial"/>
              <a:buChar char="•"/>
            </a:pPr>
            <a:r>
              <a:rPr lang="en-US" sz="3200" dirty="0" smtClean="0">
                <a:latin typeface="Arial Rounded MT Bold"/>
                <a:cs typeface="Arial Rounded MT Bold"/>
              </a:rPr>
              <a:t>Models that </a:t>
            </a:r>
            <a:r>
              <a:rPr lang="en-US" sz="3200" dirty="0" err="1" smtClean="0">
                <a:latin typeface="Arial Rounded MT Bold"/>
                <a:cs typeface="Arial Rounded MT Bold"/>
              </a:rPr>
              <a:t>underpredict</a:t>
            </a:r>
            <a:r>
              <a:rPr lang="en-US" sz="3200" dirty="0" smtClean="0">
                <a:latin typeface="Arial Rounded MT Bold"/>
                <a:cs typeface="Arial Rounded MT Bold"/>
              </a:rPr>
              <a:t> contemporary CO</a:t>
            </a:r>
            <a:r>
              <a:rPr lang="en-US" sz="3200" baseline="-25000" dirty="0" smtClean="0">
                <a:latin typeface="Arial Rounded MT Bold"/>
                <a:cs typeface="Arial Rounded MT Bold"/>
              </a:rPr>
              <a:t>2</a:t>
            </a:r>
            <a:r>
              <a:rPr lang="en-US" sz="3200" dirty="0" smtClean="0">
                <a:latin typeface="Arial Rounded MT Bold"/>
                <a:cs typeface="Arial Rounded MT Bold"/>
              </a:rPr>
              <a:t> also predict low CO</a:t>
            </a:r>
            <a:r>
              <a:rPr lang="en-US" sz="3200" baseline="-25000" dirty="0" smtClean="0">
                <a:latin typeface="Arial Rounded MT Bold"/>
                <a:cs typeface="Arial Rounded MT Bold"/>
              </a:rPr>
              <a:t>2</a:t>
            </a:r>
            <a:r>
              <a:rPr lang="en-US" sz="3200" dirty="0" smtClean="0">
                <a:latin typeface="Arial Rounded MT Bold"/>
                <a:cs typeface="Arial Rounded MT Bold"/>
              </a:rPr>
              <a:t> in the future, and vice versa</a:t>
            </a:r>
          </a:p>
          <a:p>
            <a:pPr marL="457200" indent="-457200">
              <a:spcBef>
                <a:spcPts val="1800"/>
              </a:spcBef>
              <a:buFont typeface="Arial"/>
              <a:buChar char="•"/>
            </a:pPr>
            <a:r>
              <a:rPr lang="en-US" sz="3200" dirty="0" smtClean="0">
                <a:solidFill>
                  <a:srgbClr val="FF0000"/>
                </a:solidFill>
                <a:latin typeface="Arial Rounded MT Bold"/>
                <a:cs typeface="Arial Rounded MT Bold"/>
              </a:rPr>
              <a:t>Evaluation of past carbon cycle simulations constrain future feedback </a:t>
            </a:r>
          </a:p>
        </p:txBody>
      </p:sp>
    </p:spTree>
    <p:extLst>
      <p:ext uri="{BB962C8B-B14F-4D97-AF65-F5344CB8AC3E}">
        <p14:creationId xmlns:p14="http://schemas.microsoft.com/office/powerpoint/2010/main" val="29406305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70000" y="-76200"/>
            <a:ext cx="10464800" cy="1270000"/>
          </a:xfrm>
        </p:spPr>
        <p:txBody>
          <a:bodyPr/>
          <a:lstStyle/>
          <a:p>
            <a:r>
              <a:rPr lang="en-US" dirty="0" smtClean="0">
                <a:solidFill>
                  <a:srgbClr val="0000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Rounded MT Bold"/>
                <a:cs typeface="Arial Rounded MT Bold"/>
              </a:rPr>
              <a:t>Carbon Constraint</a:t>
            </a:r>
            <a:endParaRPr lang="en-US" dirty="0">
              <a:solidFill>
                <a:srgbClr val="0000FF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 Rounded MT Bold"/>
              <a:cs typeface="Arial Rounded MT Bold"/>
            </a:endParaRPr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1778000" y="2362200"/>
            <a:ext cx="3276600" cy="863600"/>
          </a:xfrm>
        </p:spPr>
        <p:txBody>
          <a:bodyPr/>
          <a:lstStyle/>
          <a:p>
            <a:r>
              <a:rPr lang="en-US" sz="2400" dirty="0" smtClean="0">
                <a:solidFill>
                  <a:srgbClr val="FF0000"/>
                </a:solidFill>
              </a:rPr>
              <a:t>Hoffman et al (2014)</a:t>
            </a:r>
            <a:endParaRPr lang="en-US" sz="2400" dirty="0">
              <a:solidFill>
                <a:srgbClr val="FF0000"/>
              </a:solidFill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602413" y="1346200"/>
            <a:ext cx="11071380" cy="6844219"/>
            <a:chOff x="602413" y="1346200"/>
            <a:chExt cx="11071380" cy="6844219"/>
          </a:xfrm>
        </p:grpSpPr>
        <p:grpSp>
          <p:nvGrpSpPr>
            <p:cNvPr id="12" name="Group 11"/>
            <p:cNvGrpSpPr/>
            <p:nvPr/>
          </p:nvGrpSpPr>
          <p:grpSpPr>
            <a:xfrm>
              <a:off x="602413" y="1416632"/>
              <a:ext cx="11071380" cy="6773787"/>
              <a:chOff x="602413" y="1416632"/>
              <a:chExt cx="11071380" cy="6773787"/>
            </a:xfrm>
          </p:grpSpPr>
          <p:pic>
            <p:nvPicPr>
              <p:cNvPr id="4" name="Picture 3"/>
              <p:cNvPicPr>
                <a:picLocks noChangeAspect="1"/>
              </p:cNvPicPr>
              <p:nvPr/>
            </p:nvPicPr>
            <p:blipFill rotWithShape="1">
              <a:blip r:embed="rId2"/>
              <a:srcRect l="3588" t="5129" r="2840" b="2271"/>
              <a:stretch/>
            </p:blipFill>
            <p:spPr>
              <a:xfrm>
                <a:off x="602413" y="1416632"/>
                <a:ext cx="11071380" cy="6773787"/>
              </a:xfrm>
              <a:prstGeom prst="rect">
                <a:avLst/>
              </a:prstGeom>
            </p:spPr>
          </p:pic>
          <p:pic>
            <p:nvPicPr>
              <p:cNvPr id="5" name="Picture 4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7416800" y="1905000"/>
                <a:ext cx="3888043" cy="2114550"/>
              </a:xfrm>
              <a:prstGeom prst="rect">
                <a:avLst/>
              </a:prstGeom>
            </p:spPr>
          </p:pic>
        </p:grpSp>
        <p:sp>
          <p:nvSpPr>
            <p:cNvPr id="7" name="TextBox 6"/>
            <p:cNvSpPr txBox="1"/>
            <p:nvPr/>
          </p:nvSpPr>
          <p:spPr>
            <a:xfrm>
              <a:off x="1930400" y="1346200"/>
              <a:ext cx="4086425" cy="95410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2800" dirty="0" smtClean="0">
                  <a:latin typeface="Arial Rounded MT Bold"/>
                  <a:cs typeface="Arial Rounded MT Bold"/>
                </a:rPr>
                <a:t>Predicted CO</a:t>
              </a:r>
              <a:r>
                <a:rPr lang="en-US" sz="2800" baseline="-25000" dirty="0" smtClean="0">
                  <a:latin typeface="Arial Rounded MT Bold"/>
                  <a:cs typeface="Arial Rounded MT Bold"/>
                </a:rPr>
                <a:t>2</a:t>
              </a:r>
              <a:r>
                <a:rPr lang="en-US" sz="2800" dirty="0" smtClean="0">
                  <a:latin typeface="Arial Rounded MT Bold"/>
                  <a:cs typeface="Arial Rounded MT Bold"/>
                </a:rPr>
                <a:t> in 2100 </a:t>
              </a:r>
            </a:p>
            <a:p>
              <a:r>
                <a:rPr lang="en-US" sz="2800" dirty="0" smtClean="0">
                  <a:latin typeface="Arial Rounded MT Bold"/>
                  <a:cs typeface="Arial Rounded MT Bold"/>
                </a:rPr>
                <a:t>(identical emissions)</a:t>
              </a:r>
              <a:endParaRPr lang="en-US" sz="2800" dirty="0">
                <a:latin typeface="Arial Rounded MT Bold"/>
                <a:cs typeface="Arial Rounded MT Bold"/>
              </a:endParaRPr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635000" y="8229600"/>
            <a:ext cx="12192000" cy="13080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Bef>
                <a:spcPts val="1800"/>
              </a:spcBef>
              <a:buFont typeface="Arial"/>
              <a:buChar char="•"/>
            </a:pPr>
            <a:r>
              <a:rPr lang="en-US" sz="3200" dirty="0" smtClean="0">
                <a:solidFill>
                  <a:srgbClr val="FF0000"/>
                </a:solidFill>
                <a:latin typeface="Arial Rounded MT Bold"/>
                <a:cs typeface="Arial Rounded MT Bold"/>
              </a:rPr>
              <a:t>Fivefold reduction in model spread in 2100</a:t>
            </a:r>
          </a:p>
          <a:p>
            <a:pPr marL="457200" indent="-457200">
              <a:spcBef>
                <a:spcPts val="1800"/>
              </a:spcBef>
              <a:buFont typeface="Arial"/>
              <a:buChar char="•"/>
            </a:pPr>
            <a:r>
              <a:rPr lang="en-US" sz="3200" dirty="0" smtClean="0">
                <a:solidFill>
                  <a:srgbClr val="FF0000"/>
                </a:solidFill>
                <a:latin typeface="Arial Rounded MT Bold"/>
                <a:cs typeface="Arial Rounded MT Bold"/>
              </a:rPr>
              <a:t>No mechanism</a:t>
            </a:r>
            <a:r>
              <a:rPr lang="en-US" sz="3200" dirty="0" smtClean="0">
                <a:latin typeface="Arial Rounded MT Bold"/>
                <a:cs typeface="Arial Rounded MT Bold"/>
              </a:rPr>
              <a:t> … simple scalar multiplication of sinks</a:t>
            </a:r>
          </a:p>
        </p:txBody>
      </p:sp>
    </p:spTree>
    <p:extLst>
      <p:ext uri="{BB962C8B-B14F-4D97-AF65-F5344CB8AC3E}">
        <p14:creationId xmlns:p14="http://schemas.microsoft.com/office/powerpoint/2010/main" val="1935389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Rectangle 1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13004800" cy="1295400"/>
          </a:xfrm>
        </p:spPr>
        <p:txBody>
          <a:bodyPr/>
          <a:lstStyle/>
          <a:p>
            <a:r>
              <a:rPr lang="en-US" dirty="0" smtClean="0">
                <a:solidFill>
                  <a:srgbClr val="0000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Rounded MT Bold"/>
                <a:cs typeface="Arial Rounded MT Bold"/>
              </a:rPr>
              <a:t>Diagnosis for Prediction</a:t>
            </a:r>
            <a:endParaRPr lang="en-US" dirty="0">
              <a:solidFill>
                <a:srgbClr val="0000FF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 Rounded MT Bold"/>
              <a:cs typeface="Arial Rounded MT Bold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06400" y="1981200"/>
            <a:ext cx="11963400" cy="7010400"/>
          </a:xfrm>
        </p:spPr>
        <p:txBody>
          <a:bodyPr/>
          <a:lstStyle/>
          <a:p>
            <a:pPr marL="774700" indent="-457200" algn="l">
              <a:spcBef>
                <a:spcPts val="2400"/>
              </a:spcBef>
              <a:buSzPct val="171000"/>
              <a:buFont typeface="Arial"/>
              <a:buChar char="•"/>
            </a:pPr>
            <a:r>
              <a:rPr lang="en-US" sz="3200" dirty="0" smtClean="0">
                <a:latin typeface="Arial Rounded MT Bold"/>
                <a:cs typeface="Arial Rounded MT Bold"/>
              </a:rPr>
              <a:t>Currently see </a:t>
            </a:r>
            <a:r>
              <a:rPr lang="en-US" sz="3200" dirty="0" smtClean="0">
                <a:solidFill>
                  <a:srgbClr val="FF0000"/>
                </a:solidFill>
                <a:latin typeface="Arial Rounded MT Bold"/>
                <a:cs typeface="Arial Rounded MT Bold"/>
              </a:rPr>
              <a:t>disjoint sets of models </a:t>
            </a:r>
            <a:r>
              <a:rPr lang="en-US" sz="3200" dirty="0" smtClean="0">
                <a:latin typeface="Arial Rounded MT Bold"/>
                <a:cs typeface="Arial Rounded MT Bold"/>
              </a:rPr>
              <a:t>used for carbon cycle analysis (CASA-GFED, SiB, CENTURY) and prediction (TRENDY-style models like CLM, ED, </a:t>
            </a:r>
            <a:r>
              <a:rPr lang="en-US" sz="3200" dirty="0" smtClean="0">
                <a:latin typeface="Arial Rounded MT Bold"/>
                <a:cs typeface="Arial Rounded MT Bold"/>
              </a:rPr>
              <a:t>ESM2)</a:t>
            </a:r>
            <a:endParaRPr lang="en-US" sz="3200" dirty="0" smtClean="0">
              <a:latin typeface="Arial Rounded MT Bold"/>
              <a:cs typeface="Arial Rounded MT Bold"/>
            </a:endParaRPr>
          </a:p>
          <a:p>
            <a:pPr marL="774700" indent="-457200" algn="l">
              <a:spcBef>
                <a:spcPts val="2400"/>
              </a:spcBef>
              <a:buSzPct val="171000"/>
              <a:buFont typeface="Arial"/>
              <a:buChar char="•"/>
            </a:pPr>
            <a:r>
              <a:rPr lang="en-US" sz="3200" dirty="0" smtClean="0">
                <a:latin typeface="Arial Rounded MT Bold"/>
                <a:cs typeface="Arial Rounded MT Bold"/>
              </a:rPr>
              <a:t>In the coming decade, we need to use analyses of the past to </a:t>
            </a:r>
            <a:r>
              <a:rPr lang="en-US" sz="3200" dirty="0" smtClean="0">
                <a:solidFill>
                  <a:srgbClr val="FF0000"/>
                </a:solidFill>
                <a:latin typeface="Arial Rounded MT Bold"/>
                <a:cs typeface="Arial Rounded MT Bold"/>
              </a:rPr>
              <a:t>initialize model states (pools, biomass) </a:t>
            </a:r>
            <a:r>
              <a:rPr lang="en-US" sz="3200" dirty="0" smtClean="0">
                <a:latin typeface="Arial Rounded MT Bold"/>
                <a:cs typeface="Arial Rounded MT Bold"/>
              </a:rPr>
              <a:t>for better prediction</a:t>
            </a:r>
          </a:p>
          <a:p>
            <a:pPr marL="774700" indent="-457200" algn="l">
              <a:spcBef>
                <a:spcPts val="2400"/>
              </a:spcBef>
              <a:buSzPct val="171000"/>
              <a:buFont typeface="Arial"/>
              <a:buChar char="•"/>
            </a:pPr>
            <a:r>
              <a:rPr lang="en-US" sz="3200" dirty="0" smtClean="0">
                <a:latin typeface="Arial Rounded MT Bold"/>
                <a:cs typeface="Arial Rounded MT Bold"/>
              </a:rPr>
              <a:t> Seek to use </a:t>
            </a:r>
            <a:r>
              <a:rPr lang="en-US" sz="3200" dirty="0" smtClean="0">
                <a:solidFill>
                  <a:srgbClr val="FF0000"/>
                </a:solidFill>
                <a:latin typeface="Arial Rounded MT Bold"/>
                <a:cs typeface="Arial Rounded MT Bold"/>
              </a:rPr>
              <a:t>same algorithms for </a:t>
            </a:r>
            <a:r>
              <a:rPr lang="en-US" sz="3200" dirty="0" err="1" smtClean="0">
                <a:solidFill>
                  <a:srgbClr val="FF0000"/>
                </a:solidFill>
                <a:latin typeface="Arial Rounded MT Bold"/>
                <a:cs typeface="Arial Rounded MT Bold"/>
              </a:rPr>
              <a:t>hindcasting</a:t>
            </a:r>
            <a:r>
              <a:rPr lang="en-US" sz="3200" dirty="0" smtClean="0">
                <a:solidFill>
                  <a:srgbClr val="FF0000"/>
                </a:solidFill>
                <a:latin typeface="Arial Rounded MT Bold"/>
                <a:cs typeface="Arial Rounded MT Bold"/>
              </a:rPr>
              <a:t> and forecasting</a:t>
            </a:r>
            <a:r>
              <a:rPr lang="en-US" sz="3200" dirty="0" smtClean="0">
                <a:latin typeface="Arial Rounded MT Bold"/>
                <a:cs typeface="Arial Rounded MT Bold"/>
              </a:rPr>
              <a:t>, so that data constraints can improve future simulations</a:t>
            </a:r>
          </a:p>
          <a:p>
            <a:pPr marL="774700" indent="-457200" algn="l">
              <a:spcBef>
                <a:spcPts val="2400"/>
              </a:spcBef>
              <a:buSzPct val="171000"/>
              <a:buFont typeface="Arial"/>
              <a:buChar char="•"/>
            </a:pPr>
            <a:r>
              <a:rPr lang="en-US" sz="3200" dirty="0" smtClean="0">
                <a:latin typeface="Arial Rounded MT Bold"/>
                <a:cs typeface="Arial Rounded MT Bold"/>
              </a:rPr>
              <a:t>Hoffmann et al showed that most of the spread in 21</a:t>
            </a:r>
            <a:r>
              <a:rPr lang="en-US" sz="3200" baseline="30000" dirty="0" smtClean="0">
                <a:latin typeface="Arial Rounded MT Bold"/>
                <a:cs typeface="Arial Rounded MT Bold"/>
              </a:rPr>
              <a:t>st</a:t>
            </a:r>
            <a:r>
              <a:rPr lang="en-US" sz="3200" dirty="0" smtClean="0">
                <a:latin typeface="Arial Rounded MT Bold"/>
                <a:cs typeface="Arial Rounded MT Bold"/>
              </a:rPr>
              <a:t> Century carbon sinks in CMIP5 could be explained by under- or over-prediction of global mean 20</a:t>
            </a:r>
            <a:r>
              <a:rPr lang="en-US" sz="3200" baseline="30000" dirty="0" smtClean="0">
                <a:latin typeface="Arial Rounded MT Bold"/>
                <a:cs typeface="Arial Rounded MT Bold"/>
              </a:rPr>
              <a:t>th</a:t>
            </a:r>
            <a:r>
              <a:rPr lang="en-US" sz="3200" dirty="0" smtClean="0">
                <a:latin typeface="Arial Rounded MT Bold"/>
                <a:cs typeface="Arial Rounded MT Bold"/>
              </a:rPr>
              <a:t> Century CO2</a:t>
            </a:r>
          </a:p>
          <a:p>
            <a:pPr marL="774700" indent="-457200" algn="l">
              <a:spcBef>
                <a:spcPts val="2400"/>
              </a:spcBef>
              <a:buSzPct val="171000"/>
              <a:buFont typeface="Arial"/>
              <a:buChar char="•"/>
            </a:pPr>
            <a:r>
              <a:rPr lang="en-US" sz="3200" dirty="0" smtClean="0">
                <a:latin typeface="Arial Rounded MT Bold"/>
                <a:cs typeface="Arial Rounded MT Bold"/>
              </a:rPr>
              <a:t>We should </a:t>
            </a:r>
            <a:r>
              <a:rPr lang="en-US" sz="3200" dirty="0" smtClean="0">
                <a:solidFill>
                  <a:srgbClr val="FF0000"/>
                </a:solidFill>
                <a:latin typeface="Arial Rounded MT Bold"/>
                <a:cs typeface="Arial Rounded MT Bold"/>
              </a:rPr>
              <a:t>hold CMIP models to a much higher standard!</a:t>
            </a:r>
          </a:p>
        </p:txBody>
      </p:sp>
    </p:spTree>
    <p:extLst>
      <p:ext uri="{BB962C8B-B14F-4D97-AF65-F5344CB8AC3E}">
        <p14:creationId xmlns:p14="http://schemas.microsoft.com/office/powerpoint/2010/main" val="3271009341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Rectangle 1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13004800" cy="1295400"/>
          </a:xfrm>
        </p:spPr>
        <p:txBody>
          <a:bodyPr/>
          <a:lstStyle/>
          <a:p>
            <a:r>
              <a:rPr lang="en-US" dirty="0" smtClean="0">
                <a:solidFill>
                  <a:srgbClr val="0000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Rounded MT Bold"/>
                <a:cs typeface="Arial Rounded MT Bold"/>
              </a:rPr>
              <a:t>CMIP Procedure</a:t>
            </a:r>
            <a:endParaRPr lang="en-US" dirty="0">
              <a:solidFill>
                <a:srgbClr val="0000FF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 Rounded MT Bold"/>
              <a:cs typeface="Arial Rounded MT Bold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06400" y="1524000"/>
            <a:ext cx="11963400" cy="7010400"/>
          </a:xfrm>
        </p:spPr>
        <p:txBody>
          <a:bodyPr/>
          <a:lstStyle/>
          <a:p>
            <a:pPr marL="774700" indent="-457200" algn="l">
              <a:spcBef>
                <a:spcPts val="2400"/>
              </a:spcBef>
              <a:buSzPct val="171000"/>
              <a:buFont typeface="Arial"/>
              <a:buChar char="•"/>
            </a:pPr>
            <a:r>
              <a:rPr lang="en-US" sz="3200" dirty="0" smtClean="0">
                <a:latin typeface="Arial Rounded MT Bold"/>
                <a:cs typeface="Arial Rounded MT Bold"/>
              </a:rPr>
              <a:t>Initialize models to </a:t>
            </a:r>
            <a:r>
              <a:rPr lang="en-US" sz="3200" dirty="0" smtClean="0">
                <a:solidFill>
                  <a:srgbClr val="FF0000"/>
                </a:solidFill>
                <a:latin typeface="Arial Rounded MT Bold"/>
                <a:cs typeface="Arial Rounded MT Bold"/>
              </a:rPr>
              <a:t>preindustrial</a:t>
            </a:r>
            <a:r>
              <a:rPr lang="en-US" sz="3200" dirty="0" smtClean="0">
                <a:latin typeface="Arial Rounded MT Bold"/>
                <a:cs typeface="Arial Rounded MT Bold"/>
              </a:rPr>
              <a:t> steady</a:t>
            </a:r>
            <a:r>
              <a:rPr lang="en-US" sz="3200" dirty="0" smtClean="0">
                <a:latin typeface="Arial Rounded MT Bold"/>
                <a:cs typeface="Arial Rounded MT Bold"/>
              </a:rPr>
              <a:t>-</a:t>
            </a:r>
            <a:r>
              <a:rPr lang="en-US" sz="3200" dirty="0" smtClean="0">
                <a:latin typeface="Arial Rounded MT Bold"/>
                <a:cs typeface="Arial Rounded MT Bold"/>
              </a:rPr>
              <a:t>state</a:t>
            </a:r>
            <a:endParaRPr lang="en-US" sz="3200" dirty="0" smtClean="0">
              <a:latin typeface="Arial Rounded MT Bold"/>
              <a:cs typeface="Arial Rounded MT Bold"/>
            </a:endParaRPr>
          </a:p>
          <a:p>
            <a:pPr marL="774700" indent="-457200" algn="l">
              <a:spcBef>
                <a:spcPts val="2400"/>
              </a:spcBef>
              <a:buSzPct val="171000"/>
              <a:buFont typeface="Arial"/>
              <a:buChar char="•"/>
            </a:pPr>
            <a:r>
              <a:rPr lang="en-US" sz="3200" dirty="0" smtClean="0">
                <a:solidFill>
                  <a:srgbClr val="FF0000"/>
                </a:solidFill>
                <a:latin typeface="Arial Rounded MT Bold"/>
                <a:cs typeface="Arial Rounded MT Bold"/>
              </a:rPr>
              <a:t>Spin up to 2015 </a:t>
            </a:r>
            <a:r>
              <a:rPr lang="en-US" sz="3200" dirty="0" smtClean="0">
                <a:latin typeface="Arial Rounded MT Bold"/>
                <a:cs typeface="Arial Rounded MT Bold"/>
              </a:rPr>
              <a:t>using disturbance histories, </a:t>
            </a:r>
            <a:r>
              <a:rPr lang="en-US" sz="3200" dirty="0" smtClean="0">
                <a:latin typeface="Arial Rounded MT Bold"/>
                <a:cs typeface="Arial Rounded MT Bold"/>
              </a:rPr>
              <a:t/>
            </a:r>
            <a:br>
              <a:rPr lang="en-US" sz="3200" dirty="0" smtClean="0">
                <a:latin typeface="Arial Rounded MT Bold"/>
                <a:cs typeface="Arial Rounded MT Bold"/>
              </a:rPr>
            </a:br>
            <a:r>
              <a:rPr lang="en-US" sz="3200" dirty="0" smtClean="0">
                <a:latin typeface="Arial Rounded MT Bold"/>
                <a:cs typeface="Arial Rounded MT Bold"/>
              </a:rPr>
              <a:t>agricultural </a:t>
            </a:r>
            <a:r>
              <a:rPr lang="en-US" sz="3200" dirty="0" smtClean="0">
                <a:latin typeface="Arial Rounded MT Bold"/>
                <a:cs typeface="Arial Rounded MT Bold"/>
              </a:rPr>
              <a:t>data, N-deposition, CO2 fertilization</a:t>
            </a:r>
          </a:p>
          <a:p>
            <a:pPr marL="774700" indent="-457200" algn="l">
              <a:spcBef>
                <a:spcPts val="2400"/>
              </a:spcBef>
              <a:buSzPct val="171000"/>
              <a:buFont typeface="Arial"/>
              <a:buChar char="•"/>
            </a:pPr>
            <a:r>
              <a:rPr lang="en-US" sz="3200" dirty="0" smtClean="0">
                <a:latin typeface="Arial Rounded MT Bold"/>
                <a:cs typeface="Arial Rounded MT Bold"/>
              </a:rPr>
              <a:t>Build </a:t>
            </a:r>
            <a:r>
              <a:rPr lang="en-US" sz="3200" dirty="0" smtClean="0">
                <a:solidFill>
                  <a:srgbClr val="FF0000"/>
                </a:solidFill>
                <a:latin typeface="Arial Rounded MT Bold"/>
                <a:cs typeface="Arial Rounded MT Bold"/>
              </a:rPr>
              <a:t>model diagnostics that are matched to satellite </a:t>
            </a:r>
            <a:r>
              <a:rPr lang="en-US" sz="3200" dirty="0" smtClean="0">
                <a:latin typeface="Arial Rounded MT Bold"/>
                <a:cs typeface="Arial Rounded MT Bold"/>
              </a:rPr>
              <a:t>observations as closely as possible</a:t>
            </a:r>
          </a:p>
          <a:p>
            <a:pPr marL="774700" indent="-457200" algn="l">
              <a:spcBef>
                <a:spcPts val="2400"/>
              </a:spcBef>
              <a:buSzPct val="171000"/>
              <a:buFont typeface="Arial"/>
              <a:buChar char="•"/>
            </a:pPr>
            <a:r>
              <a:rPr lang="en-US" sz="3200" dirty="0">
                <a:latin typeface="Arial Rounded MT Bold"/>
                <a:cs typeface="Arial Rounded MT Bold"/>
              </a:rPr>
              <a:t>Evaluate </a:t>
            </a:r>
            <a:r>
              <a:rPr lang="en-US" sz="3200" dirty="0">
                <a:solidFill>
                  <a:srgbClr val="FF0000"/>
                </a:solidFill>
                <a:latin typeface="Arial Rounded MT Bold"/>
                <a:cs typeface="Arial Rounded MT Bold"/>
              </a:rPr>
              <a:t>time mean spatial </a:t>
            </a:r>
            <a:r>
              <a:rPr lang="en-US" sz="3200" dirty="0" smtClean="0">
                <a:solidFill>
                  <a:srgbClr val="FF0000"/>
                </a:solidFill>
                <a:latin typeface="Arial Rounded MT Bold"/>
                <a:cs typeface="Arial Rounded MT Bold"/>
              </a:rPr>
              <a:t>patterns</a:t>
            </a:r>
            <a:r>
              <a:rPr lang="en-US" sz="3200" dirty="0" smtClean="0">
                <a:latin typeface="Arial Rounded MT Bold"/>
                <a:cs typeface="Arial Rounded MT Bold"/>
              </a:rPr>
              <a:t>, seasonal and interannual variations of</a:t>
            </a:r>
          </a:p>
          <a:p>
            <a:pPr marL="1231900" lvl="5" indent="-457200" algn="l">
              <a:spcBef>
                <a:spcPts val="2400"/>
              </a:spcBef>
              <a:buSzPct val="171000"/>
              <a:buFont typeface="Arial"/>
              <a:buChar char="•"/>
            </a:pPr>
            <a:r>
              <a:rPr lang="en-US" sz="3200" dirty="0" smtClean="0">
                <a:latin typeface="Arial Rounded MT Bold"/>
                <a:cs typeface="Arial Rounded MT Bold"/>
              </a:rPr>
              <a:t>LAI and Solar-induced </a:t>
            </a:r>
            <a:r>
              <a:rPr lang="en-US" sz="3200" dirty="0" smtClean="0">
                <a:solidFill>
                  <a:srgbClr val="FF0000"/>
                </a:solidFill>
                <a:latin typeface="Arial Rounded MT Bold"/>
                <a:cs typeface="Arial Rounded MT Bold"/>
              </a:rPr>
              <a:t>Fluorescence</a:t>
            </a:r>
            <a:r>
              <a:rPr lang="en-US" sz="3200" dirty="0" smtClean="0">
                <a:latin typeface="Arial Rounded MT Bold"/>
                <a:cs typeface="Arial Rounded MT Bold"/>
              </a:rPr>
              <a:t> to constrain GPP</a:t>
            </a:r>
          </a:p>
          <a:p>
            <a:pPr marL="1231900" lvl="5" indent="-457200" algn="l">
              <a:spcBef>
                <a:spcPts val="2400"/>
              </a:spcBef>
              <a:buSzPct val="171000"/>
              <a:buFont typeface="Arial"/>
              <a:buChar char="•"/>
            </a:pPr>
            <a:r>
              <a:rPr lang="en-US" sz="3200" dirty="0" smtClean="0">
                <a:solidFill>
                  <a:srgbClr val="FF0000"/>
                </a:solidFill>
                <a:latin typeface="Arial Rounded MT Bold"/>
                <a:cs typeface="Arial Rounded MT Bold"/>
              </a:rPr>
              <a:t>LIDAR</a:t>
            </a:r>
            <a:r>
              <a:rPr lang="en-US" sz="3200" dirty="0" smtClean="0">
                <a:latin typeface="Arial Rounded MT Bold"/>
                <a:cs typeface="Arial Rounded MT Bold"/>
              </a:rPr>
              <a:t> or RADAR to constrain above-ground biomass </a:t>
            </a:r>
          </a:p>
          <a:p>
            <a:pPr marL="1231900" lvl="5" indent="-457200" algn="l">
              <a:spcBef>
                <a:spcPts val="2400"/>
              </a:spcBef>
              <a:buSzPct val="171000"/>
              <a:buFont typeface="Arial"/>
              <a:buChar char="•"/>
            </a:pPr>
            <a:r>
              <a:rPr lang="en-US" sz="3200" dirty="0" smtClean="0">
                <a:solidFill>
                  <a:srgbClr val="FF0000"/>
                </a:solidFill>
                <a:latin typeface="Arial Rounded MT Bold"/>
                <a:cs typeface="Arial Rounded MT Bold"/>
              </a:rPr>
              <a:t>Atmospheric CO2 </a:t>
            </a:r>
            <a:r>
              <a:rPr lang="en-US" sz="3200" dirty="0" smtClean="0">
                <a:latin typeface="Arial Rounded MT Bold"/>
                <a:cs typeface="Arial Rounded MT Bold"/>
              </a:rPr>
              <a:t>to constrain NEE</a:t>
            </a:r>
          </a:p>
        </p:txBody>
      </p:sp>
    </p:spTree>
    <p:extLst>
      <p:ext uri="{BB962C8B-B14F-4D97-AF65-F5344CB8AC3E}">
        <p14:creationId xmlns:p14="http://schemas.microsoft.com/office/powerpoint/2010/main" val="1309054146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3004800" cy="1524000"/>
          </a:xfrm>
        </p:spPr>
        <p:txBody>
          <a:bodyPr/>
          <a:lstStyle/>
          <a:p>
            <a:r>
              <a:rPr lang="en-US" dirty="0" smtClean="0">
                <a:solidFill>
                  <a:srgbClr val="0000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Rounded MT Bold"/>
                <a:cs typeface="Arial Rounded MT Bold"/>
              </a:rPr>
              <a:t>Only One Carbon Cycle!</a:t>
            </a:r>
            <a:endParaRPr lang="en-US" sz="6000" dirty="0">
              <a:solidFill>
                <a:srgbClr val="0000FF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 Rounded MT Bold"/>
              <a:cs typeface="Arial Rounded MT Bold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4000" y="4343400"/>
            <a:ext cx="5867400" cy="5257800"/>
          </a:xfrm>
        </p:spPr>
        <p:txBody>
          <a:bodyPr/>
          <a:lstStyle/>
          <a:p>
            <a:pPr marL="457200" indent="-457200" algn="l">
              <a:buFont typeface="Arial"/>
              <a:buChar char="•"/>
            </a:pPr>
            <a:r>
              <a:rPr lang="en-US" dirty="0" smtClean="0"/>
              <a:t>Coupled Climate / Carbon Cycle models are developed in the context of satellite data &amp; in-situ networks</a:t>
            </a:r>
          </a:p>
          <a:p>
            <a:pPr marL="457200" indent="-457200" algn="l">
              <a:buFont typeface="Arial"/>
              <a:buChar char="•"/>
            </a:pPr>
            <a:endParaRPr lang="en-US" dirty="0"/>
          </a:p>
          <a:p>
            <a:pPr marL="457200" indent="-457200" algn="l">
              <a:buFont typeface="Arial"/>
              <a:buChar char="•"/>
            </a:pPr>
            <a:r>
              <a:rPr lang="en-US" dirty="0" smtClean="0"/>
              <a:t>My specialty is the land &amp; atmosphere, but hope my comments are generally applicable</a:t>
            </a:r>
          </a:p>
          <a:p>
            <a:pPr marL="457200" lvl="4" indent="-457200" algn="l">
              <a:buFont typeface="Arial"/>
              <a:buChar char="•"/>
            </a:pPr>
            <a:endParaRPr lang="en-US" dirty="0" smtClean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69000" y="4101388"/>
            <a:ext cx="6819900" cy="473781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930400" y="1524000"/>
            <a:ext cx="9595596" cy="32316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>
                <a:solidFill>
                  <a:srgbClr val="FF0000"/>
                </a:solidFill>
              </a:rPr>
              <a:t>People, Land, Ocean, </a:t>
            </a:r>
            <a:r>
              <a:rPr lang="en-US" sz="4800" dirty="0" smtClean="0">
                <a:solidFill>
                  <a:srgbClr val="FF0000"/>
                </a:solidFill>
              </a:rPr>
              <a:t>Atmosphere</a:t>
            </a:r>
          </a:p>
          <a:p>
            <a:r>
              <a:rPr lang="en-US" sz="3600" dirty="0" smtClean="0">
                <a:solidFill>
                  <a:srgbClr val="000090"/>
                </a:solidFill>
              </a:rPr>
              <a:t/>
            </a:r>
            <a:br>
              <a:rPr lang="en-US" sz="3600" dirty="0" smtClean="0">
                <a:solidFill>
                  <a:srgbClr val="000090"/>
                </a:solidFill>
              </a:rPr>
            </a:br>
            <a:r>
              <a:rPr lang="en-US" sz="3600" dirty="0" smtClean="0">
                <a:solidFill>
                  <a:srgbClr val="000090"/>
                </a:solidFill>
              </a:rPr>
              <a:t>The </a:t>
            </a:r>
            <a:r>
              <a:rPr lang="en-US" sz="3600" dirty="0">
                <a:solidFill>
                  <a:srgbClr val="000090"/>
                </a:solidFill>
              </a:rPr>
              <a:t>more we learn about each component, </a:t>
            </a:r>
            <a:r>
              <a:rPr lang="en-US" sz="3600" dirty="0" smtClean="0">
                <a:solidFill>
                  <a:srgbClr val="000090"/>
                </a:solidFill>
              </a:rPr>
              <a:t/>
            </a:r>
            <a:br>
              <a:rPr lang="en-US" sz="3600" dirty="0" smtClean="0">
                <a:solidFill>
                  <a:srgbClr val="000090"/>
                </a:solidFill>
              </a:rPr>
            </a:br>
            <a:r>
              <a:rPr lang="en-US" sz="3600" dirty="0" smtClean="0">
                <a:solidFill>
                  <a:srgbClr val="000090"/>
                </a:solidFill>
              </a:rPr>
              <a:t>the </a:t>
            </a:r>
            <a:r>
              <a:rPr lang="en-US" sz="3600" dirty="0">
                <a:solidFill>
                  <a:srgbClr val="000090"/>
                </a:solidFill>
              </a:rPr>
              <a:t>better constrained the others become</a:t>
            </a:r>
          </a:p>
          <a:p>
            <a:endParaRPr lang="en-US" sz="4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56949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FFFFFF"/>
      </a:accent3>
      <a:accent4>
        <a:srgbClr val="000000"/>
      </a:accent4>
      <a:accent5>
        <a:srgbClr val="AAB8DC"/>
      </a:accent5>
      <a:accent6>
        <a:srgbClr val="007B26"/>
      </a:accent6>
      <a:hlink>
        <a:srgbClr val="0000FF"/>
      </a:hlink>
      <a:folHlink>
        <a:srgbClr val="FF00FF"/>
      </a:folHlink>
    </a:clrScheme>
    <a:fontScheme name="Office Theme">
      <a:majorFont>
        <a:latin typeface="Gill Sans"/>
        <a:ea typeface="ＭＳ Ｐゴシック"/>
        <a:cs typeface="Gill Sans"/>
      </a:majorFont>
      <a:minorFont>
        <a:latin typeface="Gill Sans"/>
        <a:ea typeface="ＭＳ Ｐゴシック"/>
        <a:cs typeface="Gill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miter lim="0"/>
          <a:headEnd type="none" w="med" len="med"/>
          <a:tailEnd type="none" w="med" len="med"/>
        </a:ln>
        <a:effectLst>
          <a:outerShdw blurRad="38100" dist="25400" dir="5400000" algn="ctr" rotWithShape="0">
            <a:srgbClr val="000000">
              <a:alpha val="50000"/>
            </a:srgbClr>
          </a:outerShdw>
        </a:effectLst>
      </a:spPr>
      <a:bodyPr vert="horz" wrap="square" lIns="50800" tIns="50800" rIns="50800" bIns="50800" numCol="1" anchor="ctr" anchorCtr="0" compatLnSpc="1">
        <a:prstTxWarp prst="textNoShape">
          <a:avLst/>
        </a:prstTxWarp>
      </a:bodyPr>
      <a:lstStyle>
        <a:defPPr marL="228600" marR="0" indent="0" algn="l" defTabSz="457200" rtl="0" eaLnBrk="1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Helvetica" charset="0"/>
            <a:ea typeface="ＭＳ Ｐゴシック" charset="0"/>
            <a:cs typeface="Helvetica" charset="0"/>
            <a:sym typeface="Helvetica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miter lim="0"/>
          <a:headEnd type="none" w="med" len="med"/>
          <a:tailEnd type="none" w="med" len="med"/>
        </a:ln>
        <a:effectLst>
          <a:outerShdw blurRad="38100" dist="25400" dir="5400000" algn="ctr" rotWithShape="0">
            <a:srgbClr val="000000">
              <a:alpha val="50000"/>
            </a:srgbClr>
          </a:outerShdw>
        </a:effectLst>
      </a:spPr>
      <a:bodyPr vert="horz" wrap="square" lIns="50800" tIns="50800" rIns="50800" bIns="50800" numCol="1" anchor="ctr" anchorCtr="0" compatLnSpc="1">
        <a:prstTxWarp prst="textNoShape">
          <a:avLst/>
        </a:prstTxWarp>
      </a:bodyPr>
      <a:lstStyle>
        <a:defPPr marL="228600" marR="0" indent="0" algn="l" defTabSz="457200" rtl="0" eaLnBrk="1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Helvetica" charset="0"/>
            <a:ea typeface="ＭＳ Ｐゴシック" charset="0"/>
            <a:cs typeface="Helvetica" charset="0"/>
            <a:sym typeface="Helvetica" charset="0"/>
          </a:defRPr>
        </a:defPPr>
      </a:lst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FFFFFF"/>
      </a:accent3>
      <a:accent4>
        <a:srgbClr val="000000"/>
      </a:accent4>
      <a:accent5>
        <a:srgbClr val="AAB8DC"/>
      </a:accent5>
      <a:accent6>
        <a:srgbClr val="007B26"/>
      </a:accent6>
      <a:hlink>
        <a:srgbClr val="0000FF"/>
      </a:hlink>
      <a:folHlink>
        <a:srgbClr val="FF00FF"/>
      </a:folHlink>
    </a:clrScheme>
    <a:fontScheme name="Office Theme">
      <a:majorFont>
        <a:latin typeface="Gill Sans"/>
        <a:ea typeface="ＭＳ Ｐゴシック"/>
        <a:cs typeface="Gill Sans"/>
      </a:majorFont>
      <a:minorFont>
        <a:latin typeface="Gill Sans"/>
        <a:ea typeface="ＭＳ Ｐゴシック"/>
        <a:cs typeface="Gill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miter lim="0"/>
          <a:headEnd type="none" w="med" len="med"/>
          <a:tailEnd type="none" w="med" len="med"/>
        </a:ln>
        <a:effectLst>
          <a:outerShdw blurRad="38100" dist="25400" dir="5400000" algn="ctr" rotWithShape="0">
            <a:srgbClr val="000000">
              <a:alpha val="50000"/>
            </a:srgbClr>
          </a:outerShdw>
        </a:effectLst>
      </a:spPr>
      <a:bodyPr vert="horz" wrap="square" lIns="50800" tIns="50800" rIns="50800" bIns="50800" numCol="1" anchor="ctr" anchorCtr="0" compatLnSpc="1">
        <a:prstTxWarp prst="textNoShape">
          <a:avLst/>
        </a:prstTxWarp>
      </a:bodyPr>
      <a:lstStyle>
        <a:defPPr marL="228600" marR="0" indent="0" algn="l" defTabSz="457200" rtl="0" eaLnBrk="1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Helvetica" charset="0"/>
            <a:ea typeface="ＭＳ Ｐゴシック" charset="0"/>
            <a:cs typeface="Helvetica" charset="0"/>
            <a:sym typeface="Helvetica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miter lim="0"/>
          <a:headEnd type="none" w="med" len="med"/>
          <a:tailEnd type="none" w="med" len="med"/>
        </a:ln>
        <a:effectLst>
          <a:outerShdw blurRad="38100" dist="25400" dir="5400000" algn="ctr" rotWithShape="0">
            <a:srgbClr val="000000">
              <a:alpha val="50000"/>
            </a:srgbClr>
          </a:outerShdw>
        </a:effectLst>
      </a:spPr>
      <a:bodyPr vert="horz" wrap="square" lIns="50800" tIns="50800" rIns="50800" bIns="50800" numCol="1" anchor="ctr" anchorCtr="0" compatLnSpc="1">
        <a:prstTxWarp prst="textNoShape">
          <a:avLst/>
        </a:prstTxWarp>
      </a:bodyPr>
      <a:lstStyle>
        <a:defPPr marL="228600" marR="0" indent="0" algn="l" defTabSz="457200" rtl="0" eaLnBrk="1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Helvetica" charset="0"/>
            <a:ea typeface="ＭＳ Ｐゴシック" charset="0"/>
            <a:cs typeface="Helvetica" charset="0"/>
            <a:sym typeface="Helvetica" charset="0"/>
          </a:defRPr>
        </a:defPPr>
      </a:lst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FFFFFF"/>
      </a:accent3>
      <a:accent4>
        <a:srgbClr val="000000"/>
      </a:accent4>
      <a:accent5>
        <a:srgbClr val="AAB8DC"/>
      </a:accent5>
      <a:accent6>
        <a:srgbClr val="007B26"/>
      </a:accent6>
      <a:hlink>
        <a:srgbClr val="0000FF"/>
      </a:hlink>
      <a:folHlink>
        <a:srgbClr val="FF00F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1079</TotalTime>
  <Words>1147</Words>
  <Application>Microsoft Macintosh PowerPoint</Application>
  <PresentationFormat>Custom</PresentationFormat>
  <Paragraphs>204</Paragraphs>
  <Slides>40</Slides>
  <Notes>1</Notes>
  <HiddenSlides>0</HiddenSlides>
  <MMClips>1</MMClips>
  <ScaleCrop>false</ScaleCrop>
  <HeadingPairs>
    <vt:vector size="6" baseType="variant"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3" baseType="lpstr">
      <vt:lpstr>Office Theme</vt:lpstr>
      <vt:lpstr>Office Theme</vt:lpstr>
      <vt:lpstr>Graph Sheet</vt:lpstr>
      <vt:lpstr>Predicting the Future  by Explaining the Past:</vt:lpstr>
      <vt:lpstr>Carbon Sources and Sinks</vt:lpstr>
      <vt:lpstr>Carbon-Climate Futures Friedlingstein et al (2006)</vt:lpstr>
      <vt:lpstr>Even Worse in CMIP5 !</vt:lpstr>
      <vt:lpstr>Past as Prelude</vt:lpstr>
      <vt:lpstr>Carbon Constraint</vt:lpstr>
      <vt:lpstr>Diagnosis for Prediction</vt:lpstr>
      <vt:lpstr>CMIP Procedure</vt:lpstr>
      <vt:lpstr>Only One Carbon Cycle!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Biomass Mapping by Radar</vt:lpstr>
      <vt:lpstr>Additional  Atmospheric Tracers</vt:lpstr>
      <vt:lpstr>COS Seasonal Cycles</vt:lpstr>
      <vt:lpstr>Scaling in Space &amp; Time</vt:lpstr>
      <vt:lpstr>PowerPoint Presentation</vt:lpstr>
      <vt:lpstr>Time-Filtered Inversion </vt:lpstr>
      <vt:lpstr>Time-Filtered Inversion prototype using flux towers </vt:lpstr>
      <vt:lpstr>Diagnostic Modeling for improved land prediction</vt:lpstr>
      <vt:lpstr>Changing Hydrologic Cycle</vt:lpstr>
      <vt:lpstr>Mechanistic Constraints on Amazon Drought Response </vt:lpstr>
      <vt:lpstr>Seasonal Drought</vt:lpstr>
      <vt:lpstr>Space-for-Time: Amazon Transect</vt:lpstr>
      <vt:lpstr>Amazon Transect</vt:lpstr>
      <vt:lpstr>Severe Interannual Drought: 2010</vt:lpstr>
      <vt:lpstr>Chrlorophyll Fluorescence</vt:lpstr>
      <vt:lpstr>Persistent Drought</vt:lpstr>
      <vt:lpstr>5 Years of (Simulated) Hell</vt:lpstr>
      <vt:lpstr>Simulated Response to Persistent Drought</vt:lpstr>
      <vt:lpstr>Climatological Drought Response</vt:lpstr>
      <vt:lpstr>Priorities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Revisiting the Rectifier: Global Covariance Between Ecosystems and PBL Mixing</dc:title>
  <cp:lastModifiedBy>Scott Denning</cp:lastModifiedBy>
  <cp:revision>72</cp:revision>
  <dcterms:modified xsi:type="dcterms:W3CDTF">2015-03-16T17:16:18Z</dcterms:modified>
</cp:coreProperties>
</file>