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421" r:id="rId2"/>
    <p:sldId id="446" r:id="rId3"/>
    <p:sldId id="379" r:id="rId4"/>
    <p:sldId id="449" r:id="rId5"/>
    <p:sldId id="377" r:id="rId6"/>
    <p:sldId id="378" r:id="rId7"/>
    <p:sldId id="324" r:id="rId8"/>
    <p:sldId id="325" r:id="rId9"/>
    <p:sldId id="408" r:id="rId10"/>
    <p:sldId id="478" r:id="rId11"/>
    <p:sldId id="479" r:id="rId12"/>
    <p:sldId id="480" r:id="rId13"/>
    <p:sldId id="465" r:id="rId14"/>
    <p:sldId id="450" r:id="rId15"/>
    <p:sldId id="458" r:id="rId16"/>
    <p:sldId id="447" r:id="rId17"/>
    <p:sldId id="329" r:id="rId18"/>
    <p:sldId id="486" r:id="rId19"/>
    <p:sldId id="439" r:id="rId20"/>
    <p:sldId id="389" r:id="rId21"/>
    <p:sldId id="481" r:id="rId22"/>
    <p:sldId id="460" r:id="rId23"/>
    <p:sldId id="482" r:id="rId24"/>
    <p:sldId id="490" r:id="rId25"/>
    <p:sldId id="491" r:id="rId26"/>
    <p:sldId id="492" r:id="rId27"/>
    <p:sldId id="459" r:id="rId28"/>
    <p:sldId id="476" r:id="rId29"/>
    <p:sldId id="477" r:id="rId30"/>
    <p:sldId id="448" r:id="rId31"/>
    <p:sldId id="430" r:id="rId32"/>
    <p:sldId id="431" r:id="rId33"/>
    <p:sldId id="432" r:id="rId34"/>
    <p:sldId id="433" r:id="rId35"/>
    <p:sldId id="434" r:id="rId36"/>
    <p:sldId id="456" r:id="rId37"/>
    <p:sldId id="483" r:id="rId38"/>
    <p:sldId id="484" r:id="rId39"/>
    <p:sldId id="457" r:id="rId40"/>
    <p:sldId id="367" r:id="rId41"/>
    <p:sldId id="494" r:id="rId42"/>
    <p:sldId id="496" r:id="rId43"/>
    <p:sldId id="493" r:id="rId44"/>
    <p:sldId id="497" r:id="rId45"/>
    <p:sldId id="501" r:id="rId46"/>
    <p:sldId id="502" r:id="rId47"/>
    <p:sldId id="500" r:id="rId48"/>
    <p:sldId id="453" r:id="rId49"/>
    <p:sldId id="488" r:id="rId50"/>
    <p:sldId id="487" r:id="rId51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440" y="-19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Climate Change: Simple, Serious, &amp; Solvable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Slides available by email:  </a:t>
            </a:r>
            <a:r>
              <a:rPr lang="en-US" dirty="0" err="1" smtClean="0"/>
              <a:t>scott.denning</a:t>
            </a:r>
            <a:r>
              <a:rPr lang="en-US" dirty="0" err="1"/>
              <a:t>@</a:t>
            </a:r>
            <a:r>
              <a:rPr lang="en-US" dirty="0" err="1" smtClean="0"/>
              <a:t>colostate.edu</a:t>
            </a:r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889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Scott Denning	</a:t>
            </a:r>
            <a:r>
              <a:rPr lang="en-US" dirty="0" smtClean="0"/>
              <a:t>	CMMAP; Colorado State University</a:t>
            </a: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40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41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42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43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44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45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46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47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9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19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5FB55D-19D5-D047-B1D3-AABBE2F904BE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BCF889-25D4-4A45-A142-2278D48F8EE0}" type="slidenum">
              <a:rPr lang="en-US" sz="1300"/>
              <a:pPr/>
              <a:t>31</a:t>
            </a:fld>
            <a:endParaRPr lang="en-US" sz="1300"/>
          </a:p>
        </p:txBody>
      </p:sp>
      <p:sp>
        <p:nvSpPr>
          <p:cNvPr id="49157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73621FD-3FBF-7B4F-BD91-594BB79C5094}" type="slidenum">
              <a:rPr lang="en-US" sz="1300">
                <a:latin typeface="Arial" charset="0"/>
              </a:rPr>
              <a:pPr algn="r" eaLnBrk="1" hangingPunct="1"/>
              <a:t>31</a:t>
            </a:fld>
            <a:endParaRPr lang="en-US" sz="1300">
              <a:latin typeface="Arial" charset="0"/>
            </a:endParaRPr>
          </a:p>
        </p:txBody>
      </p:sp>
      <p:sp>
        <p:nvSpPr>
          <p:cNvPr id="49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7F757C-ED3D-D048-A64C-1AC09FF7C195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1D966-9DDA-554A-8449-C6FB2911C114}" type="slidenum">
              <a:rPr lang="en-US" sz="1300"/>
              <a:pPr/>
              <a:t>32</a:t>
            </a:fld>
            <a:endParaRPr lang="en-US" sz="1300"/>
          </a:p>
        </p:txBody>
      </p:sp>
      <p:sp>
        <p:nvSpPr>
          <p:cNvPr id="51205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05501DA-F788-8D40-B1D8-60B3AAB937E5}" type="slidenum">
              <a:rPr lang="en-US" sz="1300">
                <a:latin typeface="Arial" charset="0"/>
              </a:rPr>
              <a:pPr algn="r" eaLnBrk="1" hangingPunct="1"/>
              <a:t>32</a:t>
            </a:fld>
            <a:endParaRPr lang="en-US" sz="1300">
              <a:latin typeface="Arial" charset="0"/>
            </a:endParaRPr>
          </a:p>
        </p:txBody>
      </p:sp>
      <p:sp>
        <p:nvSpPr>
          <p:cNvPr id="51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BF8B43-4440-4541-A027-B221B13EDDFE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05705C0-5145-D74D-91C4-44566AFA1163}" type="slidenum">
              <a:rPr lang="en-US" sz="1300"/>
              <a:pPr/>
              <a:t>33</a:t>
            </a:fld>
            <a:endParaRPr lang="en-US" sz="1300"/>
          </a:p>
        </p:txBody>
      </p:sp>
      <p:sp>
        <p:nvSpPr>
          <p:cNvPr id="53253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4823866D-7708-E047-AF0E-5C86B238DC33}" type="slidenum">
              <a:rPr lang="en-US" sz="1300">
                <a:latin typeface="Arial" charset="0"/>
              </a:rPr>
              <a:pPr algn="r" eaLnBrk="1" hangingPunct="1"/>
              <a:t>33</a:t>
            </a:fld>
            <a:endParaRPr lang="en-US" sz="1300">
              <a:latin typeface="Arial" charset="0"/>
            </a:endParaRPr>
          </a:p>
        </p:txBody>
      </p:sp>
      <p:sp>
        <p:nvSpPr>
          <p:cNvPr id="532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4652D9-DA73-6040-93EE-E2B73AFA753B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2C52915-FA35-C149-A0C9-86F0CDE73B30}" type="slidenum">
              <a:rPr lang="en-US" sz="1300"/>
              <a:pPr/>
              <a:t>34</a:t>
            </a:fld>
            <a:endParaRPr lang="en-US" sz="1300"/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D8247A6-52D7-C445-8ADA-6C255EA0376D}" type="datetime1">
              <a:rPr lang="en-US" sz="1300"/>
              <a:pPr/>
              <a:t>5/27/15</a:t>
            </a:fld>
            <a:endParaRPr lang="en-US" sz="1300"/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9D07F2-A79E-7D42-B3FA-20BCA9B5C139}" type="slidenum">
              <a:rPr lang="en-US" sz="1300"/>
              <a:pPr/>
              <a:t>35</a:t>
            </a:fld>
            <a:endParaRPr lang="en-US" sz="1300"/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50" tIns="48175" rIns="96350" bIns="48175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9FD7903-CBA1-704C-8124-44CA5EAA02A6}" type="slidenum">
              <a:rPr lang="en-US" sz="1300">
                <a:latin typeface="Arial" charset="0"/>
              </a:rPr>
              <a:pPr algn="r" eaLnBrk="1" hangingPunct="1"/>
              <a:t>35</a:t>
            </a:fld>
            <a:endParaRPr lang="en-US" sz="1300">
              <a:latin typeface="Arial" charset="0"/>
            </a:endParaRPr>
          </a:p>
        </p:txBody>
      </p:sp>
      <p:sp>
        <p:nvSpPr>
          <p:cNvPr id="573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50" tIns="48175" rIns="96350" bIns="48175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4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CMMAP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23334" r="16928" b="23334"/>
          <a:stretch>
            <a:fillRect/>
          </a:stretch>
        </p:blipFill>
        <p:spPr bwMode="auto">
          <a:xfrm>
            <a:off x="0" y="2743200"/>
            <a:ext cx="28956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Education, CMMAP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5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69" t="28062" r="30560" b="24927"/>
          <a:stretch/>
        </p:blipFill>
        <p:spPr>
          <a:xfrm rot="5083101">
            <a:off x="289025" y="443323"/>
            <a:ext cx="1100695" cy="8387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69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9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118" y="3950584"/>
            <a:ext cx="646843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6 AM surface temperature = -</a:t>
            </a:r>
            <a:r>
              <a:rPr lang="en-US" dirty="0">
                <a:solidFill>
                  <a:srgbClr val="3366FF"/>
                </a:solidFill>
                <a:latin typeface="Arial Rounded MT Bold"/>
                <a:cs typeface="Arial Rounded MT Bold"/>
              </a:rPr>
              <a:t>60 °C </a:t>
            </a:r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= -78 °F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02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892326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 AM surface temperature = 5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= 40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°F 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886" y="-16844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8814" y="944053"/>
            <a:ext cx="1730467" cy="2732622"/>
            <a:chOff x="0" y="1227620"/>
            <a:chExt cx="1730467" cy="2732622"/>
          </a:xfrm>
        </p:grpSpPr>
        <p:sp>
          <p:nvSpPr>
            <p:cNvPr id="26" name="TextBox 25"/>
            <p:cNvSpPr txBox="1"/>
            <p:nvPr/>
          </p:nvSpPr>
          <p:spPr>
            <a:xfrm>
              <a:off x="0" y="1227620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by air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8283624">
              <a:off x="131753" y="2168593"/>
              <a:ext cx="1289135" cy="1588734"/>
              <a:chOff x="5546900" y="3642416"/>
              <a:chExt cx="1289135" cy="1588734"/>
            </a:xfrm>
          </p:grpSpPr>
          <p:cxnSp>
            <p:nvCxnSpPr>
              <p:cNvPr id="29" name="Curved Connector 28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Curved Connector 29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Curved Connector 30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urved Connector 31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Curved Connector 32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Curved Connector 33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83862" y="3498577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340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9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1"/>
            <a:ext cx="9144000" cy="3077796"/>
          </a:xfrm>
        </p:spPr>
        <p:txBody>
          <a:bodyPr/>
          <a:lstStyle/>
          <a:p>
            <a:r>
              <a:rPr lang="en-US" dirty="0" smtClean="0"/>
              <a:t>The strongest evidence for the</a:t>
            </a:r>
            <a:br>
              <a:rPr lang="en-US" dirty="0" smtClean="0"/>
            </a:br>
            <a:r>
              <a:rPr lang="en-US" dirty="0" smtClean="0"/>
              <a:t>Greenhouse Effect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3252" y="4253501"/>
            <a:ext cx="63071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is that we can </a:t>
            </a:r>
            <a:b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survive night!</a:t>
            </a:r>
          </a:p>
        </p:txBody>
      </p:sp>
    </p:spTree>
    <p:extLst>
      <p:ext uri="{BB962C8B-B14F-4D97-AF65-F5344CB8AC3E}">
        <p14:creationId xmlns:p14="http://schemas.microsoft.com/office/powerpoint/2010/main" val="240975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Serious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 err="1">
                <a:latin typeface="Arial Rounded MT Bold"/>
                <a:cs typeface="Arial Rounded MT Bold"/>
                <a:sym typeface="Comic Sans MS" charset="0"/>
              </a:rPr>
              <a:t>vs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ocean!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 err="1">
                <a:latin typeface="Arial Rounded MT Bold"/>
                <a:cs typeface="Arial Rounded MT Bold"/>
                <a:sym typeface="Comic Sans MS" charset="0"/>
              </a:rPr>
              <a:t>vs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South</a:t>
            </a:r>
            <a:endParaRPr lang="en-US" dirty="0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 dirty="0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sym typeface="Times New Roman" charset="0"/>
              </a:rPr>
              <a:t>	Rainfall?    		Agriculture? </a:t>
            </a:r>
            <a:r>
              <a:rPr lang="en-US" dirty="0">
                <a:latin typeface="ＭＳ Ｐゴシック" charset="0"/>
                <a:sym typeface="ＭＳ Ｐゴシック" charset="0"/>
              </a:rPr>
              <a:t/>
            </a:r>
            <a:br>
              <a:rPr lang="en-US" dirty="0">
                <a:latin typeface="ＭＳ Ｐゴシック" charset="0"/>
                <a:sym typeface="ＭＳ Ｐゴシック" charset="0"/>
              </a:rPr>
            </a:br>
            <a:r>
              <a:rPr lang="en-US" i="1" dirty="0">
                <a:cs typeface="Times New Roman" charset="0"/>
                <a:sym typeface="Times New Roman" charset="0"/>
              </a:rPr>
              <a:t>Water </a:t>
            </a:r>
            <a:r>
              <a:rPr lang="en-US" i="1" dirty="0" smtClean="0">
                <a:cs typeface="Times New Roman" charset="0"/>
                <a:sym typeface="Times New Roman" charset="0"/>
              </a:rPr>
              <a:t>demand?            Tourism?</a:t>
            </a:r>
            <a:endParaRPr lang="en-US" i="1" dirty="0">
              <a:cs typeface="Times New Roman" charset="0"/>
              <a:sym typeface="Times New Roman" charset="0"/>
            </a:endParaRP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6096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Where</a:t>
            </a:r>
            <a:r>
              <a:rPr lang="en-US" sz="6000" i="1" dirty="0" smtClean="0">
                <a:solidFill>
                  <a:srgbClr val="FF0000"/>
                </a:solidFill>
              </a:rPr>
              <a:t> </a:t>
            </a:r>
            <a:r>
              <a:rPr lang="en-US" sz="6000" dirty="0" smtClean="0"/>
              <a:t>is it 10°F Warmer</a:t>
            </a:r>
            <a:endParaRPr lang="en-US" sz="60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35814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Washington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62200" y="2971800"/>
            <a:ext cx="3244850" cy="1371600"/>
            <a:chOff x="2362200" y="2971800"/>
            <a:chExt cx="3245036" cy="13716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400" y="41910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482" y="2971800"/>
              <a:ext cx="752754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0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3">
            <a:off x="55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r>
              <a:rPr lang="en-US" sz="5400" dirty="0" smtClean="0">
                <a:ea typeface="ＭＳ Ｐゴシック" charset="0"/>
              </a:rPr>
              <a:t/>
            </a:r>
            <a:br>
              <a:rPr lang="en-US" sz="5400" dirty="0" smtClean="0">
                <a:ea typeface="ＭＳ Ｐゴシック" charset="0"/>
              </a:rPr>
            </a:br>
            <a:r>
              <a:rPr lang="en-US" sz="5400" dirty="0" smtClean="0">
                <a:ea typeface="ＭＳ Ｐゴシック" charset="0"/>
              </a:rPr>
              <a:t>On </a:t>
            </a:r>
            <a:r>
              <a:rPr lang="en-US" sz="5400" dirty="0">
                <a:ea typeface="ＭＳ Ｐゴシック" charset="0"/>
              </a:rPr>
              <a:t>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27" r="-39131" b="13458"/>
          <a:stretch/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3847453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32300" y="2006601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Much of </a:t>
            </a:r>
            <a:r>
              <a:rPr lang="en-US" dirty="0" smtClean="0">
                <a:latin typeface="Arial Rounded MT Bold"/>
                <a:cs typeface="Arial Rounded MT Bold"/>
              </a:rPr>
              <a:t>our region </a:t>
            </a:r>
            <a:r>
              <a:rPr lang="en-US" dirty="0">
                <a:latin typeface="Arial Rounded MT Bold"/>
                <a:cs typeface="Arial Rounded MT Bold"/>
              </a:rPr>
              <a:t>already receives only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 smtClean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 smtClean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latin typeface="Arial Rounded MT Bold"/>
                <a:cs typeface="Arial Rounded MT Bold"/>
              </a:rPr>
              <a:t>Just enough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Simple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7645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9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5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100" y="2603500"/>
            <a:ext cx="150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Dust Bowl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590" y="4940300"/>
            <a:ext cx="320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Medieval </a:t>
            </a:r>
            <a:r>
              <a:rPr lang="en-US" dirty="0" err="1" smtClean="0">
                <a:solidFill>
                  <a:srgbClr val="FF0000"/>
                </a:solidFill>
              </a:rPr>
              <a:t>Megadroughts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708900" y="3098800"/>
            <a:ext cx="12700" cy="1028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7696200" y="2133600"/>
            <a:ext cx="76200" cy="6223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600200" y="4991100"/>
            <a:ext cx="13208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2483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0"/>
            <a:ext cx="9144000" cy="762000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LandscapeTransition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00" y="2057400"/>
            <a:ext cx="2569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Forest</a:t>
            </a:r>
            <a:endParaRPr lang="en-US" sz="6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87942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192" y="3200400"/>
            <a:ext cx="863191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Gradual Conversion 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to Semi-Arid Landscape?</a:t>
            </a:r>
            <a:endParaRPr lang="en-US" sz="5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270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LandscapeTransition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3048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Sudden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Landscape Conversion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26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5200" dirty="0" smtClean="0"/>
              <a:t>Warming Promotes Wildfire</a:t>
            </a:r>
            <a:endParaRPr lang="en-US" sz="5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Warmer air increases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 smtClean="0">
                <a:ea typeface="ＭＳ Ｐゴシック" charset="0"/>
              </a:rPr>
              <a:t>on forests</a:t>
            </a:r>
            <a:endParaRPr lang="en-US" dirty="0" smtClean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Longer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More frequent extremely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 smtClean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14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1041400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55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NRC 2011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Projected Increase </a:t>
              </a:r>
              <a:r>
                <a:rPr lang="en-US" i="1" dirty="0">
                  <a:solidFill>
                    <a:srgbClr val="0000FF"/>
                  </a:solidFill>
                </a:rPr>
                <a:t>in </a:t>
              </a:r>
              <a:r>
                <a:rPr lang="en-US" i="1" dirty="0" smtClean="0">
                  <a:solidFill>
                    <a:srgbClr val="0000FF"/>
                  </a:solidFill>
                </a:rPr>
                <a:t>Area Burned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88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/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85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92288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-34925" y="2312988"/>
            <a:ext cx="38068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</a:t>
            </a:r>
            <a:r>
              <a:rPr lang="en-US" dirty="0" err="1" smtClean="0">
                <a:ea typeface="ＭＳ Ｐゴシック" charset="0"/>
              </a:rPr>
              <a:t>developiong</a:t>
            </a:r>
            <a:r>
              <a:rPr lang="en-US" dirty="0" smtClean="0">
                <a:ea typeface="ＭＳ Ｐゴシック" charset="0"/>
              </a:rPr>
              <a:t> countries industrialize </a:t>
            </a:r>
            <a:r>
              <a:rPr lang="en-US" dirty="0">
                <a:ea typeface="ＭＳ Ｐゴシック" charset="0"/>
              </a:rPr>
              <a:t>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5x 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millennia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888" y="6308725"/>
            <a:ext cx="81282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  <a:latin typeface="Arial Rounded MT Bold"/>
                <a:ea typeface="ＭＳ Ｐゴシック" charset="-128"/>
                <a:cs typeface="Arial Rounded MT Bold"/>
              </a:rPr>
              <a:t>Not just Polar </a:t>
            </a:r>
            <a:r>
              <a:rPr lang="en-US" dirty="0">
                <a:solidFill>
                  <a:schemeClr val="accent2"/>
                </a:solidFill>
                <a:latin typeface="Arial Rounded MT Bold"/>
                <a:ea typeface="ＭＳ Ｐゴシック" charset="-128"/>
                <a:cs typeface="Arial Rounded MT Bold"/>
              </a:rPr>
              <a:t>Bears … what would that do to farmers?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3629819" y="2531269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4052094" y="4760119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7313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065838" y="1985963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6686550" y="2611438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6208713" y="5967413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302250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6335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6323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6329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65775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5957094" y="4936331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241300" y="830263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6989763" y="444976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425478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447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Weather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Clima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te</a:t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sz="48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s the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114800"/>
          </a:xfrm>
        </p:spPr>
        <p:txBody>
          <a:bodyPr/>
          <a:lstStyle/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weather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>
              <a:spcAft>
                <a:spcPts val="3600"/>
              </a:spcAft>
            </a:pPr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Wait five minutes!</a:t>
            </a:r>
          </a:p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climate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 Move!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1119188" y="5305425"/>
            <a:ext cx="26289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8130" name="Freeform 3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1" name="Line 4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Text Box 5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48133" name="Rectangle 6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9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12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Line 13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Freeform 14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Freeform 15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Line 16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Freeform 17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Freeform 18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6" name="Freeform 19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Freeform 20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Freeform 21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Freeform 22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Freeform 23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1" name="Freeform 24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2" name="Line 25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Line 26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4" name="Line 27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5" name="Line 28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Line 29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30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Freeform 31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Freeform 32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0" name="Freeform 33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1" name="Freeform 34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2" name="Line 35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3" name="Freeform 36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4" name="Freeform 37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5" name="Freeform 38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6" name="Freeform 39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7" name="Freeform 40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8" name="Freeform 41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9" name="Freeform 42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0" name="Freeform 43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1" name="Freeform 44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2" name="Freeform 45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3" name="Freeform 46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4" name="Freeform 47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5" name="Line 48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6" name="Line 49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7" name="Freeform 50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8" name="Freeform 51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9" name="Freeform 52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0" name="Freeform 53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1" name="Freeform 54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2" name="Freeform 55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3" name="Freeform 56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4" name="Freeform 57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5" name="Line 58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6" name="Line 59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7" name="Rectangle 60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48188" name="Rectangle 61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48189" name="Rectangle 62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48190" name="Rectangle 63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48191" name="Rectangle 64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48192" name="Rectangle 65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48193" name="Rectangle 66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48194" name="Freeform 67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5" name="Line 68"/>
          <p:cNvSpPr>
            <a:spLocks noChangeShapeType="1"/>
          </p:cNvSpPr>
          <p:nvPr/>
        </p:nvSpPr>
        <p:spPr bwMode="auto">
          <a:xfrm flipV="1">
            <a:off x="3725863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6" name="Line 69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7" name="Line 70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8" name="Line 72"/>
          <p:cNvSpPr>
            <a:spLocks noChangeShapeType="1"/>
          </p:cNvSpPr>
          <p:nvPr/>
        </p:nvSpPr>
        <p:spPr bwMode="auto">
          <a:xfrm flipV="1">
            <a:off x="3606800" y="3632200"/>
            <a:ext cx="1143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81" name="Rectangle 73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Historical Emissions</a:t>
            </a:r>
          </a:p>
        </p:txBody>
      </p:sp>
      <p:pic>
        <p:nvPicPr>
          <p:cNvPr id="4820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452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79" name="Rectangle 5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80" name="Freeform 6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7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AutoShape 8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0183" name="Line 9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10"/>
          <p:cNvSpPr>
            <a:spLocks noChangeAspect="1" noChangeShapeType="1"/>
          </p:cNvSpPr>
          <p:nvPr/>
        </p:nvSpPr>
        <p:spPr bwMode="auto">
          <a:xfrm>
            <a:off x="6019800" y="3648075"/>
            <a:ext cx="1003300" cy="576263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Text Box 11"/>
          <p:cNvSpPr txBox="1">
            <a:spLocks noChangeAspect="1" noChangeArrowheads="1"/>
          </p:cNvSpPr>
          <p:nvPr/>
        </p:nvSpPr>
        <p:spPr bwMode="auto">
          <a:xfrm>
            <a:off x="6589713" y="3057525"/>
            <a:ext cx="1373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Interim Goal</a:t>
            </a:r>
          </a:p>
        </p:txBody>
      </p:sp>
      <p:sp>
        <p:nvSpPr>
          <p:cNvPr id="50186" name="Line 12"/>
          <p:cNvSpPr>
            <a:spLocks noChangeAspect="1" noChangeShapeType="1"/>
          </p:cNvSpPr>
          <p:nvPr/>
        </p:nvSpPr>
        <p:spPr bwMode="auto">
          <a:xfrm flipH="1">
            <a:off x="6215063" y="3254375"/>
            <a:ext cx="384175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Text Box 13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0188" name="Rectangle 14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0189" name="Rectangle 15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0190" name="Text Box 16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0191" name="Text Box 17"/>
          <p:cNvSpPr txBox="1">
            <a:spLocks noChangeAspect="1" noChangeArrowheads="1"/>
          </p:cNvSpPr>
          <p:nvPr/>
        </p:nvSpPr>
        <p:spPr bwMode="auto">
          <a:xfrm>
            <a:off x="4495800" y="2840038"/>
            <a:ext cx="165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Stabilization Triangle</a:t>
            </a:r>
          </a:p>
        </p:txBody>
      </p:sp>
      <p:sp>
        <p:nvSpPr>
          <p:cNvPr id="50192" name="Oval 18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93" name="Line 19"/>
          <p:cNvSpPr>
            <a:spLocks noChangeShapeType="1"/>
          </p:cNvSpPr>
          <p:nvPr/>
        </p:nvSpPr>
        <p:spPr bwMode="auto">
          <a:xfrm flipV="1">
            <a:off x="3746500" y="1498600"/>
            <a:ext cx="2374900" cy="2146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Line 20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Line 21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Line 22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Line 23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8" name="Line 24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9" name="Line 25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0" name="Line 26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1" name="Line 27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2" name="Freeform 28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3" name="Freeform 29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Line 30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5" name="Freeform 31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6" name="Freeform 32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Freeform 33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8" name="Freeform 34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9" name="Freeform 35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Freeform 36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Freeform 37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Freeform 38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Line 39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4" name="Line 40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5" name="Line 41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6" name="Line 42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7" name="Line 43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8" name="Freeform 44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9" name="Freeform 45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0" name="Freeform 46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1" name="Freeform 47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2" name="Freeform 48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3" name="Line 49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4" name="Freeform 50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5" name="Freeform 51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6" name="Freeform 52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7" name="Freeform 53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8" name="Freeform 54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9" name="Freeform 55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0" name="Freeform 56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1" name="Freeform 57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2" name="Freeform 58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3" name="Freeform 59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4" name="Freeform 60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5" name="Freeform 61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6" name="Line 62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7" name="Line 63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8" name="Freeform 64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9" name="Freeform 65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0" name="Freeform 66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1" name="Freeform 67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2" name="Freeform 68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3" name="Freeform 69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4" name="Freeform 70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5" name="Freeform 71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6" name="Line 72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7" name="Line 73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8" name="Freeform 74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9" name="Freeform 75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0" name="Freeform 76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1" name="Freeform 77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2" name="Line 78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3" name="Freeform 79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4" name="Freeform 80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5" name="Freeform 81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6" name="Rectangle 82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0257" name="Rectangle 83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0258" name="Rectangle 84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0259" name="Rectangle 85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0260" name="Rectangle 86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0261" name="Rectangle 87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0262" name="Rectangle 88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0263" name="Freeform 89"/>
          <p:cNvSpPr>
            <a:spLocks/>
          </p:cNvSpPr>
          <p:nvPr/>
        </p:nvSpPr>
        <p:spPr bwMode="auto">
          <a:xfrm>
            <a:off x="1128713" y="3635375"/>
            <a:ext cx="2628900" cy="1670050"/>
          </a:xfrm>
          <a:custGeom>
            <a:avLst/>
            <a:gdLst>
              <a:gd name="T0" fmla="*/ 2147483647 w 1656"/>
              <a:gd name="T1" fmla="*/ 2147483647 h 1052"/>
              <a:gd name="T2" fmla="*/ 2147483647 w 1656"/>
              <a:gd name="T3" fmla="*/ 2147483647 h 1052"/>
              <a:gd name="T4" fmla="*/ 2147483647 w 1656"/>
              <a:gd name="T5" fmla="*/ 2147483647 h 1052"/>
              <a:gd name="T6" fmla="*/ 2147483647 w 1656"/>
              <a:gd name="T7" fmla="*/ 2147483647 h 1052"/>
              <a:gd name="T8" fmla="*/ 2147483647 w 1656"/>
              <a:gd name="T9" fmla="*/ 2147483647 h 1052"/>
              <a:gd name="T10" fmla="*/ 2147483647 w 1656"/>
              <a:gd name="T11" fmla="*/ 2147483647 h 1052"/>
              <a:gd name="T12" fmla="*/ 2147483647 w 1656"/>
              <a:gd name="T13" fmla="*/ 2147483647 h 1052"/>
              <a:gd name="T14" fmla="*/ 2147483647 w 1656"/>
              <a:gd name="T15" fmla="*/ 2147483647 h 1052"/>
              <a:gd name="T16" fmla="*/ 2147483647 w 1656"/>
              <a:gd name="T17" fmla="*/ 2147483647 h 1052"/>
              <a:gd name="T18" fmla="*/ 2147483647 w 1656"/>
              <a:gd name="T19" fmla="*/ 2147483647 h 1052"/>
              <a:gd name="T20" fmla="*/ 2147483647 w 1656"/>
              <a:gd name="T21" fmla="*/ 2147483647 h 1052"/>
              <a:gd name="T22" fmla="*/ 2147483647 w 1656"/>
              <a:gd name="T23" fmla="*/ 2147483647 h 1052"/>
              <a:gd name="T24" fmla="*/ 2147483647 w 1656"/>
              <a:gd name="T25" fmla="*/ 2147483647 h 1052"/>
              <a:gd name="T26" fmla="*/ 2147483647 w 1656"/>
              <a:gd name="T27" fmla="*/ 2147483647 h 1052"/>
              <a:gd name="T28" fmla="*/ 2147483647 w 1656"/>
              <a:gd name="T29" fmla="*/ 2147483647 h 1052"/>
              <a:gd name="T30" fmla="*/ 2147483647 w 1656"/>
              <a:gd name="T31" fmla="*/ 2147483647 h 1052"/>
              <a:gd name="T32" fmla="*/ 2147483647 w 1656"/>
              <a:gd name="T33" fmla="*/ 2147483647 h 1052"/>
              <a:gd name="T34" fmla="*/ 2147483647 w 1656"/>
              <a:gd name="T35" fmla="*/ 2147483647 h 1052"/>
              <a:gd name="T36" fmla="*/ 2147483647 w 1656"/>
              <a:gd name="T37" fmla="*/ 2147483647 h 1052"/>
              <a:gd name="T38" fmla="*/ 2147483647 w 1656"/>
              <a:gd name="T39" fmla="*/ 2147483647 h 1052"/>
              <a:gd name="T40" fmla="*/ 2147483647 w 1656"/>
              <a:gd name="T41" fmla="*/ 2147483647 h 1052"/>
              <a:gd name="T42" fmla="*/ 2147483647 w 1656"/>
              <a:gd name="T43" fmla="*/ 2147483647 h 1052"/>
              <a:gd name="T44" fmla="*/ 2147483647 w 1656"/>
              <a:gd name="T45" fmla="*/ 2147483647 h 1052"/>
              <a:gd name="T46" fmla="*/ 2147483647 w 1656"/>
              <a:gd name="T47" fmla="*/ 2147483647 h 1052"/>
              <a:gd name="T48" fmla="*/ 2147483647 w 1656"/>
              <a:gd name="T49" fmla="*/ 2147483647 h 1052"/>
              <a:gd name="T50" fmla="*/ 2147483647 w 1656"/>
              <a:gd name="T51" fmla="*/ 2147483647 h 1052"/>
              <a:gd name="T52" fmla="*/ 2147483647 w 1656"/>
              <a:gd name="T53" fmla="*/ 2147483647 h 1052"/>
              <a:gd name="T54" fmla="*/ 2147483647 w 1656"/>
              <a:gd name="T55" fmla="*/ 2147483647 h 1052"/>
              <a:gd name="T56" fmla="*/ 2147483647 w 1656"/>
              <a:gd name="T57" fmla="*/ 2147483647 h 1052"/>
              <a:gd name="T58" fmla="*/ 2147483647 w 1656"/>
              <a:gd name="T59" fmla="*/ 2147483647 h 1052"/>
              <a:gd name="T60" fmla="*/ 2147483647 w 1656"/>
              <a:gd name="T61" fmla="*/ 2147483647 h 1052"/>
              <a:gd name="T62" fmla="*/ 2147483647 w 1656"/>
              <a:gd name="T63" fmla="*/ 2147483647 h 1052"/>
              <a:gd name="T64" fmla="*/ 2147483647 w 1656"/>
              <a:gd name="T65" fmla="*/ 2147483647 h 1052"/>
              <a:gd name="T66" fmla="*/ 2147483647 w 1656"/>
              <a:gd name="T67" fmla="*/ 2147483647 h 1052"/>
              <a:gd name="T68" fmla="*/ 2147483647 w 1656"/>
              <a:gd name="T69" fmla="*/ 2147483647 h 1052"/>
              <a:gd name="T70" fmla="*/ 2147483647 w 1656"/>
              <a:gd name="T71" fmla="*/ 2147483647 h 1052"/>
              <a:gd name="T72" fmla="*/ 2147483647 w 1656"/>
              <a:gd name="T73" fmla="*/ 2147483647 h 1052"/>
              <a:gd name="T74" fmla="*/ 2147483647 w 1656"/>
              <a:gd name="T75" fmla="*/ 2147483647 h 1052"/>
              <a:gd name="T76" fmla="*/ 2147483647 w 1656"/>
              <a:gd name="T77" fmla="*/ 2147483647 h 1052"/>
              <a:gd name="T78" fmla="*/ 2147483647 w 1656"/>
              <a:gd name="T79" fmla="*/ 2147483647 h 1052"/>
              <a:gd name="T80" fmla="*/ 2147483647 w 1656"/>
              <a:gd name="T81" fmla="*/ 2147483647 h 1052"/>
              <a:gd name="T82" fmla="*/ 2147483647 w 1656"/>
              <a:gd name="T83" fmla="*/ 2147483647 h 1052"/>
              <a:gd name="T84" fmla="*/ 2147483647 w 1656"/>
              <a:gd name="T85" fmla="*/ 2147483647 h 10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6"/>
              <a:gd name="T130" fmla="*/ 0 h 1052"/>
              <a:gd name="T131" fmla="*/ 1656 w 1656"/>
              <a:gd name="T132" fmla="*/ 1052 h 10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6" h="1052">
                <a:moveTo>
                  <a:pt x="0" y="1052"/>
                </a:moveTo>
                <a:cubicBezTo>
                  <a:pt x="12" y="1046"/>
                  <a:pt x="24" y="1040"/>
                  <a:pt x="35" y="1036"/>
                </a:cubicBezTo>
                <a:cubicBezTo>
                  <a:pt x="46" y="1032"/>
                  <a:pt x="58" y="1028"/>
                  <a:pt x="66" y="1027"/>
                </a:cubicBezTo>
                <a:cubicBezTo>
                  <a:pt x="74" y="1026"/>
                  <a:pt x="79" y="1030"/>
                  <a:pt x="86" y="1030"/>
                </a:cubicBezTo>
                <a:cubicBezTo>
                  <a:pt x="93" y="1030"/>
                  <a:pt x="98" y="1034"/>
                  <a:pt x="107" y="1027"/>
                </a:cubicBezTo>
                <a:cubicBezTo>
                  <a:pt x="116" y="1020"/>
                  <a:pt x="131" y="996"/>
                  <a:pt x="138" y="988"/>
                </a:cubicBezTo>
                <a:cubicBezTo>
                  <a:pt x="145" y="980"/>
                  <a:pt x="146" y="982"/>
                  <a:pt x="150" y="979"/>
                </a:cubicBezTo>
                <a:cubicBezTo>
                  <a:pt x="154" y="976"/>
                  <a:pt x="160" y="975"/>
                  <a:pt x="165" y="971"/>
                </a:cubicBezTo>
                <a:cubicBezTo>
                  <a:pt x="170" y="967"/>
                  <a:pt x="173" y="959"/>
                  <a:pt x="180" y="956"/>
                </a:cubicBezTo>
                <a:cubicBezTo>
                  <a:pt x="187" y="953"/>
                  <a:pt x="201" y="954"/>
                  <a:pt x="210" y="952"/>
                </a:cubicBezTo>
                <a:cubicBezTo>
                  <a:pt x="219" y="950"/>
                  <a:pt x="227" y="947"/>
                  <a:pt x="233" y="944"/>
                </a:cubicBezTo>
                <a:cubicBezTo>
                  <a:pt x="239" y="941"/>
                  <a:pt x="244" y="936"/>
                  <a:pt x="249" y="932"/>
                </a:cubicBezTo>
                <a:cubicBezTo>
                  <a:pt x="254" y="928"/>
                  <a:pt x="258" y="926"/>
                  <a:pt x="263" y="922"/>
                </a:cubicBezTo>
                <a:cubicBezTo>
                  <a:pt x="268" y="918"/>
                  <a:pt x="273" y="908"/>
                  <a:pt x="278" y="905"/>
                </a:cubicBezTo>
                <a:cubicBezTo>
                  <a:pt x="283" y="902"/>
                  <a:pt x="288" y="905"/>
                  <a:pt x="294" y="904"/>
                </a:cubicBezTo>
                <a:cubicBezTo>
                  <a:pt x="300" y="903"/>
                  <a:pt x="307" y="902"/>
                  <a:pt x="312" y="901"/>
                </a:cubicBezTo>
                <a:cubicBezTo>
                  <a:pt x="317" y="900"/>
                  <a:pt x="322" y="898"/>
                  <a:pt x="327" y="895"/>
                </a:cubicBezTo>
                <a:cubicBezTo>
                  <a:pt x="332" y="892"/>
                  <a:pt x="339" y="888"/>
                  <a:pt x="345" y="884"/>
                </a:cubicBezTo>
                <a:cubicBezTo>
                  <a:pt x="351" y="880"/>
                  <a:pt x="356" y="877"/>
                  <a:pt x="366" y="868"/>
                </a:cubicBezTo>
                <a:cubicBezTo>
                  <a:pt x="376" y="859"/>
                  <a:pt x="394" y="839"/>
                  <a:pt x="404" y="830"/>
                </a:cubicBezTo>
                <a:cubicBezTo>
                  <a:pt x="414" y="821"/>
                  <a:pt x="418" y="822"/>
                  <a:pt x="426" y="815"/>
                </a:cubicBezTo>
                <a:cubicBezTo>
                  <a:pt x="434" y="808"/>
                  <a:pt x="443" y="795"/>
                  <a:pt x="452" y="788"/>
                </a:cubicBezTo>
                <a:cubicBezTo>
                  <a:pt x="461" y="781"/>
                  <a:pt x="471" y="780"/>
                  <a:pt x="482" y="772"/>
                </a:cubicBezTo>
                <a:cubicBezTo>
                  <a:pt x="493" y="764"/>
                  <a:pt x="506" y="750"/>
                  <a:pt x="516" y="740"/>
                </a:cubicBezTo>
                <a:cubicBezTo>
                  <a:pt x="526" y="730"/>
                  <a:pt x="536" y="722"/>
                  <a:pt x="543" y="712"/>
                </a:cubicBezTo>
                <a:cubicBezTo>
                  <a:pt x="550" y="702"/>
                  <a:pt x="550" y="693"/>
                  <a:pt x="557" y="683"/>
                </a:cubicBezTo>
                <a:cubicBezTo>
                  <a:pt x="564" y="673"/>
                  <a:pt x="578" y="661"/>
                  <a:pt x="587" y="653"/>
                </a:cubicBezTo>
                <a:cubicBezTo>
                  <a:pt x="596" y="645"/>
                  <a:pt x="602" y="643"/>
                  <a:pt x="609" y="635"/>
                </a:cubicBezTo>
                <a:cubicBezTo>
                  <a:pt x="616" y="627"/>
                  <a:pt x="622" y="615"/>
                  <a:pt x="629" y="605"/>
                </a:cubicBezTo>
                <a:cubicBezTo>
                  <a:pt x="636" y="595"/>
                  <a:pt x="645" y="581"/>
                  <a:pt x="651" y="575"/>
                </a:cubicBezTo>
                <a:cubicBezTo>
                  <a:pt x="657" y="569"/>
                  <a:pt x="662" y="572"/>
                  <a:pt x="668" y="571"/>
                </a:cubicBezTo>
                <a:cubicBezTo>
                  <a:pt x="674" y="570"/>
                  <a:pt x="681" y="570"/>
                  <a:pt x="689" y="571"/>
                </a:cubicBezTo>
                <a:cubicBezTo>
                  <a:pt x="697" y="572"/>
                  <a:pt x="710" y="579"/>
                  <a:pt x="717" y="577"/>
                </a:cubicBezTo>
                <a:cubicBezTo>
                  <a:pt x="724" y="575"/>
                  <a:pt x="724" y="564"/>
                  <a:pt x="729" y="557"/>
                </a:cubicBezTo>
                <a:cubicBezTo>
                  <a:pt x="734" y="550"/>
                  <a:pt x="740" y="541"/>
                  <a:pt x="747" y="533"/>
                </a:cubicBezTo>
                <a:cubicBezTo>
                  <a:pt x="754" y="525"/>
                  <a:pt x="766" y="517"/>
                  <a:pt x="774" y="511"/>
                </a:cubicBezTo>
                <a:cubicBezTo>
                  <a:pt x="782" y="505"/>
                  <a:pt x="790" y="503"/>
                  <a:pt x="797" y="496"/>
                </a:cubicBezTo>
                <a:cubicBezTo>
                  <a:pt x="804" y="489"/>
                  <a:pt x="811" y="474"/>
                  <a:pt x="815" y="467"/>
                </a:cubicBezTo>
                <a:cubicBezTo>
                  <a:pt x="819" y="460"/>
                  <a:pt x="820" y="459"/>
                  <a:pt x="824" y="455"/>
                </a:cubicBezTo>
                <a:cubicBezTo>
                  <a:pt x="828" y="451"/>
                  <a:pt x="832" y="444"/>
                  <a:pt x="837" y="443"/>
                </a:cubicBezTo>
                <a:cubicBezTo>
                  <a:pt x="842" y="442"/>
                  <a:pt x="849" y="445"/>
                  <a:pt x="855" y="449"/>
                </a:cubicBezTo>
                <a:cubicBezTo>
                  <a:pt x="861" y="453"/>
                  <a:pt x="869" y="462"/>
                  <a:pt x="876" y="467"/>
                </a:cubicBezTo>
                <a:cubicBezTo>
                  <a:pt x="883" y="472"/>
                  <a:pt x="890" y="479"/>
                  <a:pt x="896" y="482"/>
                </a:cubicBezTo>
                <a:cubicBezTo>
                  <a:pt x="902" y="485"/>
                  <a:pt x="908" y="484"/>
                  <a:pt x="915" y="485"/>
                </a:cubicBezTo>
                <a:cubicBezTo>
                  <a:pt x="922" y="486"/>
                  <a:pt x="933" y="490"/>
                  <a:pt x="939" y="490"/>
                </a:cubicBezTo>
                <a:cubicBezTo>
                  <a:pt x="945" y="490"/>
                  <a:pt x="949" y="491"/>
                  <a:pt x="954" y="488"/>
                </a:cubicBezTo>
                <a:cubicBezTo>
                  <a:pt x="959" y="485"/>
                  <a:pt x="966" y="478"/>
                  <a:pt x="971" y="472"/>
                </a:cubicBezTo>
                <a:cubicBezTo>
                  <a:pt x="976" y="466"/>
                  <a:pt x="980" y="460"/>
                  <a:pt x="984" y="455"/>
                </a:cubicBezTo>
                <a:cubicBezTo>
                  <a:pt x="988" y="450"/>
                  <a:pt x="989" y="447"/>
                  <a:pt x="993" y="443"/>
                </a:cubicBezTo>
                <a:cubicBezTo>
                  <a:pt x="997" y="439"/>
                  <a:pt x="1006" y="434"/>
                  <a:pt x="1011" y="430"/>
                </a:cubicBezTo>
                <a:cubicBezTo>
                  <a:pt x="1016" y="426"/>
                  <a:pt x="1020" y="421"/>
                  <a:pt x="1026" y="416"/>
                </a:cubicBezTo>
                <a:cubicBezTo>
                  <a:pt x="1032" y="411"/>
                  <a:pt x="1040" y="402"/>
                  <a:pt x="1047" y="397"/>
                </a:cubicBezTo>
                <a:cubicBezTo>
                  <a:pt x="1054" y="392"/>
                  <a:pt x="1061" y="389"/>
                  <a:pt x="1067" y="383"/>
                </a:cubicBezTo>
                <a:cubicBezTo>
                  <a:pt x="1073" y="377"/>
                  <a:pt x="1079" y="366"/>
                  <a:pt x="1085" y="359"/>
                </a:cubicBezTo>
                <a:cubicBezTo>
                  <a:pt x="1091" y="352"/>
                  <a:pt x="1098" y="345"/>
                  <a:pt x="1106" y="340"/>
                </a:cubicBezTo>
                <a:cubicBezTo>
                  <a:pt x="1114" y="335"/>
                  <a:pt x="1126" y="330"/>
                  <a:pt x="1134" y="326"/>
                </a:cubicBezTo>
                <a:cubicBezTo>
                  <a:pt x="1142" y="322"/>
                  <a:pt x="1149" y="319"/>
                  <a:pt x="1154" y="316"/>
                </a:cubicBezTo>
                <a:cubicBezTo>
                  <a:pt x="1159" y="313"/>
                  <a:pt x="1161" y="308"/>
                  <a:pt x="1164" y="305"/>
                </a:cubicBezTo>
                <a:cubicBezTo>
                  <a:pt x="1167" y="302"/>
                  <a:pt x="1169" y="298"/>
                  <a:pt x="1173" y="298"/>
                </a:cubicBezTo>
                <a:cubicBezTo>
                  <a:pt x="1177" y="298"/>
                  <a:pt x="1184" y="301"/>
                  <a:pt x="1190" y="304"/>
                </a:cubicBezTo>
                <a:cubicBezTo>
                  <a:pt x="1196" y="307"/>
                  <a:pt x="1204" y="314"/>
                  <a:pt x="1212" y="316"/>
                </a:cubicBezTo>
                <a:cubicBezTo>
                  <a:pt x="1220" y="318"/>
                  <a:pt x="1229" y="317"/>
                  <a:pt x="1238" y="314"/>
                </a:cubicBezTo>
                <a:cubicBezTo>
                  <a:pt x="1247" y="311"/>
                  <a:pt x="1258" y="301"/>
                  <a:pt x="1265" y="296"/>
                </a:cubicBezTo>
                <a:cubicBezTo>
                  <a:pt x="1272" y="291"/>
                  <a:pt x="1278" y="290"/>
                  <a:pt x="1283" y="286"/>
                </a:cubicBezTo>
                <a:cubicBezTo>
                  <a:pt x="1288" y="282"/>
                  <a:pt x="1291" y="280"/>
                  <a:pt x="1296" y="275"/>
                </a:cubicBezTo>
                <a:cubicBezTo>
                  <a:pt x="1301" y="270"/>
                  <a:pt x="1309" y="263"/>
                  <a:pt x="1313" y="257"/>
                </a:cubicBezTo>
                <a:cubicBezTo>
                  <a:pt x="1317" y="251"/>
                  <a:pt x="1319" y="246"/>
                  <a:pt x="1323" y="241"/>
                </a:cubicBezTo>
                <a:cubicBezTo>
                  <a:pt x="1327" y="236"/>
                  <a:pt x="1331" y="230"/>
                  <a:pt x="1335" y="226"/>
                </a:cubicBezTo>
                <a:cubicBezTo>
                  <a:pt x="1339" y="222"/>
                  <a:pt x="1345" y="220"/>
                  <a:pt x="1349" y="217"/>
                </a:cubicBezTo>
                <a:cubicBezTo>
                  <a:pt x="1353" y="214"/>
                  <a:pt x="1355" y="211"/>
                  <a:pt x="1359" y="211"/>
                </a:cubicBezTo>
                <a:cubicBezTo>
                  <a:pt x="1363" y="211"/>
                  <a:pt x="1371" y="214"/>
                  <a:pt x="1376" y="215"/>
                </a:cubicBezTo>
                <a:cubicBezTo>
                  <a:pt x="1381" y="216"/>
                  <a:pt x="1386" y="218"/>
                  <a:pt x="1392" y="218"/>
                </a:cubicBezTo>
                <a:cubicBezTo>
                  <a:pt x="1398" y="218"/>
                  <a:pt x="1407" y="219"/>
                  <a:pt x="1413" y="217"/>
                </a:cubicBezTo>
                <a:cubicBezTo>
                  <a:pt x="1419" y="215"/>
                  <a:pt x="1423" y="209"/>
                  <a:pt x="1427" y="205"/>
                </a:cubicBezTo>
                <a:cubicBezTo>
                  <a:pt x="1431" y="201"/>
                  <a:pt x="1434" y="195"/>
                  <a:pt x="1439" y="191"/>
                </a:cubicBezTo>
                <a:cubicBezTo>
                  <a:pt x="1444" y="187"/>
                  <a:pt x="1450" y="184"/>
                  <a:pt x="1455" y="181"/>
                </a:cubicBezTo>
                <a:cubicBezTo>
                  <a:pt x="1460" y="178"/>
                  <a:pt x="1464" y="175"/>
                  <a:pt x="1470" y="172"/>
                </a:cubicBezTo>
                <a:cubicBezTo>
                  <a:pt x="1476" y="169"/>
                  <a:pt x="1484" y="169"/>
                  <a:pt x="1490" y="163"/>
                </a:cubicBezTo>
                <a:cubicBezTo>
                  <a:pt x="1496" y="157"/>
                  <a:pt x="1503" y="145"/>
                  <a:pt x="1508" y="137"/>
                </a:cubicBezTo>
                <a:cubicBezTo>
                  <a:pt x="1513" y="129"/>
                  <a:pt x="1516" y="121"/>
                  <a:pt x="1520" y="113"/>
                </a:cubicBezTo>
                <a:cubicBezTo>
                  <a:pt x="1524" y="105"/>
                  <a:pt x="1528" y="99"/>
                  <a:pt x="1532" y="91"/>
                </a:cubicBezTo>
                <a:cubicBezTo>
                  <a:pt x="1536" y="83"/>
                  <a:pt x="1542" y="71"/>
                  <a:pt x="1545" y="64"/>
                </a:cubicBezTo>
                <a:cubicBezTo>
                  <a:pt x="1548" y="57"/>
                  <a:pt x="1534" y="60"/>
                  <a:pt x="1551" y="50"/>
                </a:cubicBezTo>
                <a:cubicBezTo>
                  <a:pt x="1568" y="40"/>
                  <a:pt x="1638" y="10"/>
                  <a:pt x="1647" y="5"/>
                </a:cubicBezTo>
                <a:cubicBezTo>
                  <a:pt x="1656" y="0"/>
                  <a:pt x="1615" y="18"/>
                  <a:pt x="1605" y="23"/>
                </a:cubicBezTo>
                <a:cubicBezTo>
                  <a:pt x="1595" y="28"/>
                  <a:pt x="1591" y="32"/>
                  <a:pt x="1584" y="35"/>
                </a:cubicBezTo>
                <a:cubicBezTo>
                  <a:pt x="1577" y="38"/>
                  <a:pt x="1567" y="38"/>
                  <a:pt x="1563" y="38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4" name="Line 90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5" name="Line 91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6" name="Line 92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7" name="AutoShape 93"/>
          <p:cNvSpPr>
            <a:spLocks noChangeArrowheads="1"/>
          </p:cNvSpPr>
          <p:nvPr/>
        </p:nvSpPr>
        <p:spPr bwMode="auto">
          <a:xfrm>
            <a:off x="4445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268" name="Line 94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551" name="Rectangle 95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The </a:t>
            </a:r>
            <a:r>
              <a:rPr lang="ja-JP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Triangle</a:t>
            </a:r>
            <a:r>
              <a:rPr lang="ja-JP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027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7" name="Rectangle 4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8" name="Freeform 5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6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AutoShape 7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2231" name="Line 8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Text Box 9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2233" name="Rectangle 10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2234" name="Rectangle 11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2235" name="Text Box 12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2236" name="Line 13"/>
          <p:cNvSpPr>
            <a:spLocks noChangeShapeType="1"/>
          </p:cNvSpPr>
          <p:nvPr/>
        </p:nvSpPr>
        <p:spPr bwMode="auto">
          <a:xfrm flipV="1">
            <a:off x="3746500" y="533400"/>
            <a:ext cx="3467100" cy="31115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14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Line 15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16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17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Line 18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Line 19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Line 20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21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Freeform 22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Freeform 23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Line 24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Freeform 25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9" name="Freeform 26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Freeform 27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1" name="Freeform 28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Freeform 29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3" name="Freeform 30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Freeform 31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Freeform 32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6" name="Line 33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7" name="Line 34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Line 35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Line 36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0" name="Line 37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Freeform 38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2" name="Freeform 39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3" name="Freeform 40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4" name="Freeform 41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Freeform 42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Line 43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Freeform 44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8" name="Freeform 45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9" name="Freeform 46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0" name="Freeform 47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Freeform 48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2" name="Freeform 49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3" name="Freeform 50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4" name="Freeform 51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Freeform 52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6" name="Freeform 53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7" name="Freeform 54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8" name="Freeform 55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9" name="Line 56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0" name="Line 57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Freeform 58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2" name="Freeform 59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Freeform 60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4" name="Freeform 61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5" name="Freeform 62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6" name="Freeform 63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7" name="Freeform 64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8" name="Freeform 65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9" name="Line 66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0" name="Line 67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1" name="Freeform 68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2" name="Freeform 69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3" name="Freeform 70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4" name="Freeform 71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5" name="Line 72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6" name="Freeform 73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7" name="Freeform 74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8" name="Freeform 75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9" name="Rectangle 76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2300" name="Rectangle 77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2301" name="Rectangle 78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2302" name="Rectangle 79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2303" name="Rectangle 80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2304" name="Rectangle 81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2305" name="Rectangle 82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2306" name="Freeform 83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7" name="Line 84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8" name="Line 85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9" name="Line 86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0" name="AutoShape 87"/>
          <p:cNvSpPr>
            <a:spLocks noChangeArrowheads="1"/>
          </p:cNvSpPr>
          <p:nvPr/>
        </p:nvSpPr>
        <p:spPr bwMode="auto">
          <a:xfrm>
            <a:off x="4318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11" name="Line 88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2" name="Line 91"/>
          <p:cNvSpPr>
            <a:spLocks noChangeShapeType="1"/>
          </p:cNvSpPr>
          <p:nvPr/>
        </p:nvSpPr>
        <p:spPr bwMode="auto">
          <a:xfrm>
            <a:off x="6007100" y="3657600"/>
            <a:ext cx="1930400" cy="11938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3" name="Line 92"/>
          <p:cNvSpPr>
            <a:spLocks noChangeShapeType="1"/>
          </p:cNvSpPr>
          <p:nvPr/>
        </p:nvSpPr>
        <p:spPr bwMode="auto">
          <a:xfrm flipV="1">
            <a:off x="3708400" y="1882775"/>
            <a:ext cx="2320925" cy="177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4" name="Line 93"/>
          <p:cNvSpPr>
            <a:spLocks noChangeShapeType="1"/>
          </p:cNvSpPr>
          <p:nvPr/>
        </p:nvSpPr>
        <p:spPr bwMode="auto">
          <a:xfrm flipV="1">
            <a:off x="3736975" y="2130425"/>
            <a:ext cx="2301875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5" name="Line 94"/>
          <p:cNvSpPr>
            <a:spLocks noChangeShapeType="1"/>
          </p:cNvSpPr>
          <p:nvPr/>
        </p:nvSpPr>
        <p:spPr bwMode="auto">
          <a:xfrm flipV="1">
            <a:off x="3736975" y="2374900"/>
            <a:ext cx="228917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6" name="Line 95"/>
          <p:cNvSpPr>
            <a:spLocks noChangeShapeType="1"/>
          </p:cNvSpPr>
          <p:nvPr/>
        </p:nvSpPr>
        <p:spPr bwMode="auto">
          <a:xfrm flipV="1">
            <a:off x="3765550" y="2619375"/>
            <a:ext cx="22574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7" name="Line 96"/>
          <p:cNvSpPr>
            <a:spLocks noChangeShapeType="1"/>
          </p:cNvSpPr>
          <p:nvPr/>
        </p:nvSpPr>
        <p:spPr bwMode="auto">
          <a:xfrm flipV="1">
            <a:off x="3736975" y="2886075"/>
            <a:ext cx="2282825" cy="765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8" name="Line 97"/>
          <p:cNvSpPr>
            <a:spLocks noChangeShapeType="1"/>
          </p:cNvSpPr>
          <p:nvPr/>
        </p:nvSpPr>
        <p:spPr bwMode="auto">
          <a:xfrm flipV="1">
            <a:off x="3736975" y="3130550"/>
            <a:ext cx="22987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9" name="Line 98"/>
          <p:cNvSpPr>
            <a:spLocks noChangeShapeType="1"/>
          </p:cNvSpPr>
          <p:nvPr/>
        </p:nvSpPr>
        <p:spPr bwMode="auto">
          <a:xfrm flipV="1">
            <a:off x="3749675" y="3384550"/>
            <a:ext cx="22733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0" name="Text Box 99"/>
          <p:cNvSpPr txBox="1">
            <a:spLocks noChangeArrowheads="1"/>
          </p:cNvSpPr>
          <p:nvPr/>
        </p:nvSpPr>
        <p:spPr bwMode="auto">
          <a:xfrm>
            <a:off x="6413500" y="1460500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16 GtC/y</a:t>
            </a:r>
          </a:p>
        </p:txBody>
      </p:sp>
      <p:sp>
        <p:nvSpPr>
          <p:cNvPr id="52321" name="Line 100"/>
          <p:cNvSpPr>
            <a:spLocks noChangeShapeType="1"/>
          </p:cNvSpPr>
          <p:nvPr/>
        </p:nvSpPr>
        <p:spPr bwMode="auto">
          <a:xfrm flipH="1">
            <a:off x="6057900" y="1625600"/>
            <a:ext cx="3333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29" name="Text Box 101"/>
          <p:cNvSpPr txBox="1">
            <a:spLocks noChangeArrowheads="1"/>
          </p:cNvSpPr>
          <p:nvPr/>
        </p:nvSpPr>
        <p:spPr bwMode="auto">
          <a:xfrm>
            <a:off x="6416675" y="2306638"/>
            <a:ext cx="1697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Eight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wedges</a:t>
            </a:r>
            <a:r>
              <a:rPr lang="ja-JP" altLang="en-US" sz="1600" b="1">
                <a:latin typeface="Arial" charset="0"/>
              </a:rPr>
              <a:t>”</a:t>
            </a:r>
            <a:endParaRPr lang="en-US" sz="1600" b="1">
              <a:latin typeface="Arial" charset="0"/>
            </a:endParaRPr>
          </a:p>
        </p:txBody>
      </p:sp>
      <p:sp>
        <p:nvSpPr>
          <p:cNvPr id="381030" name="Line 102"/>
          <p:cNvSpPr>
            <a:spLocks noChangeShapeType="1"/>
          </p:cNvSpPr>
          <p:nvPr/>
        </p:nvSpPr>
        <p:spPr bwMode="auto">
          <a:xfrm flipH="1" flipV="1">
            <a:off x="6102350" y="2489200"/>
            <a:ext cx="3175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31" name="Text Box 103"/>
          <p:cNvSpPr txBox="1">
            <a:spLocks noChangeArrowheads="1"/>
          </p:cNvSpPr>
          <p:nvPr/>
        </p:nvSpPr>
        <p:spPr bwMode="auto">
          <a:xfrm>
            <a:off x="6578600" y="313055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Goal: In 50 years, same</a:t>
            </a:r>
          </a:p>
          <a:p>
            <a:pPr eaLnBrk="1" hangingPunct="1"/>
            <a:r>
              <a:rPr lang="en-US" sz="1200" b="1">
                <a:latin typeface="Arial" charset="0"/>
              </a:rPr>
              <a:t>global emissions as today</a:t>
            </a:r>
          </a:p>
        </p:txBody>
      </p:sp>
      <p:sp>
        <p:nvSpPr>
          <p:cNvPr id="52325" name="Oval 104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26" name="Line 105"/>
          <p:cNvSpPr>
            <a:spLocks noChangeShapeType="1"/>
          </p:cNvSpPr>
          <p:nvPr/>
        </p:nvSpPr>
        <p:spPr bwMode="auto">
          <a:xfrm flipH="1">
            <a:off x="6261100" y="3556000"/>
            <a:ext cx="24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7" name="Line 106"/>
          <p:cNvSpPr>
            <a:spLocks noChangeShapeType="1"/>
          </p:cNvSpPr>
          <p:nvPr/>
        </p:nvSpPr>
        <p:spPr bwMode="auto">
          <a:xfrm flipV="1">
            <a:off x="3606800" y="3632200"/>
            <a:ext cx="1651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58" name="Rectangle 106"/>
          <p:cNvSpPr>
            <a:spLocks noChangeArrowheads="1"/>
          </p:cNvSpPr>
          <p:nvPr/>
        </p:nvSpPr>
        <p:spPr bwMode="auto">
          <a:xfrm>
            <a:off x="139700" y="-15875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Wedges</a:t>
            </a: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6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2329" name="Rectangle 105"/>
          <p:cNvSpPr>
            <a:spLocks noChangeArrowheads="1"/>
          </p:cNvSpPr>
          <p:nvPr/>
        </p:nvSpPr>
        <p:spPr bwMode="auto">
          <a:xfrm>
            <a:off x="2733675" y="6488113"/>
            <a:ext cx="336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233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29" grpId="0"/>
      <p:bldP spid="381030" grpId="0" animBg="1"/>
      <p:bldP spid="3810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What is a </a:t>
            </a:r>
            <a:r>
              <a:rPr lang="ja-JP" altLang="en-US" sz="6000" dirty="0">
                <a:ea typeface="ＭＳ Ｐゴシック" charset="0"/>
              </a:rPr>
              <a:t>“</a:t>
            </a:r>
            <a:r>
              <a:rPr lang="en-US" sz="6000" dirty="0">
                <a:ea typeface="ＭＳ Ｐゴシック" charset="0"/>
              </a:rPr>
              <a:t>Wedge</a:t>
            </a:r>
            <a:r>
              <a:rPr lang="ja-JP" altLang="en-US" sz="6000" dirty="0">
                <a:ea typeface="ＭＳ Ｐゴシック" charset="0"/>
              </a:rPr>
              <a:t>”</a:t>
            </a:r>
            <a:r>
              <a:rPr lang="en-US" sz="6000" dirty="0">
                <a:ea typeface="ＭＳ Ｐゴシック" charset="0"/>
              </a:rPr>
              <a:t>?</a:t>
            </a:r>
            <a:endParaRPr lang="en-US" sz="60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381000" y="1052513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A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wedge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> is a strategy to reduce carbon emissions that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grows</a:t>
            </a:r>
            <a:r>
              <a:rPr lang="en-US" altLang="ja-JP">
                <a:latin typeface="Arial" charset="0"/>
              </a:rPr>
              <a:t> in 50 years from zero to 1.0 GtC/yr. The strategy has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already been commercialized at scale</a:t>
            </a:r>
            <a:r>
              <a:rPr lang="en-US" altLang="ja-JP">
                <a:latin typeface="Arial" charset="0"/>
              </a:rPr>
              <a:t> somewhere.</a:t>
            </a:r>
            <a:endParaRPr lang="en-US">
              <a:latin typeface="Arial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7289800" y="2674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54276" name="AutoShape 5"/>
          <p:cNvSpPr>
            <a:spLocks noChangeArrowheads="1"/>
          </p:cNvSpPr>
          <p:nvPr/>
        </p:nvSpPr>
        <p:spPr bwMode="auto">
          <a:xfrm flipH="1">
            <a:off x="838200" y="2517775"/>
            <a:ext cx="5768975" cy="188595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   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7304088" y="3171825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1 GtC/yr</a:t>
            </a: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 flipH="1">
            <a:off x="6707188" y="3473450"/>
            <a:ext cx="614362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6707188" y="2600325"/>
            <a:ext cx="604837" cy="86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3279775" y="4510088"/>
            <a:ext cx="1103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50 years</a:t>
            </a:r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4556125" y="4772025"/>
            <a:ext cx="202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 flipH="1">
            <a:off x="847725" y="4745038"/>
            <a:ext cx="2151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3205163" y="3705225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Total = 25 Gigatons carbon</a:t>
            </a:r>
          </a:p>
        </p:txBody>
      </p:sp>
      <p:grpSp>
        <p:nvGrpSpPr>
          <p:cNvPr id="54284" name="Group 13"/>
          <p:cNvGrpSpPr>
            <a:grpSpLocks/>
          </p:cNvGrpSpPr>
          <p:nvPr/>
        </p:nvGrpSpPr>
        <p:grpSpPr bwMode="auto">
          <a:xfrm>
            <a:off x="152400" y="5062538"/>
            <a:ext cx="7975600" cy="1643062"/>
            <a:chOff x="96" y="3189"/>
            <a:chExt cx="5024" cy="1035"/>
          </a:xfrm>
        </p:grpSpPr>
        <p:sp>
          <p:nvSpPr>
            <p:cNvPr id="54286" name="Text Box 14"/>
            <p:cNvSpPr txBox="1">
              <a:spLocks noChangeArrowheads="1"/>
            </p:cNvSpPr>
            <p:nvPr/>
          </p:nvSpPr>
          <p:spPr bwMode="auto">
            <a:xfrm>
              <a:off x="96" y="3196"/>
              <a:ext cx="44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1" eaLnBrk="1" hangingPunct="1"/>
              <a:r>
                <a:rPr lang="en-US" sz="1800">
                  <a:latin typeface="Arial" charset="0"/>
                </a:rPr>
                <a:t>Cumulatively, a wedge redirects the flow of 25 GtC in its first 50 years. This is 2.5 trillion dollars at $100/tC. </a:t>
              </a:r>
            </a:p>
          </p:txBody>
        </p:sp>
        <p:sp>
          <p:nvSpPr>
            <p:cNvPr id="54287" name="Rectangle 15"/>
            <p:cNvSpPr>
              <a:spLocks noChangeArrowheads="1"/>
            </p:cNvSpPr>
            <p:nvPr/>
          </p:nvSpPr>
          <p:spPr bwMode="auto">
            <a:xfrm>
              <a:off x="300" y="3189"/>
              <a:ext cx="4820" cy="450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Text Box 16"/>
            <p:cNvSpPr txBox="1">
              <a:spLocks noChangeArrowheads="1"/>
            </p:cNvSpPr>
            <p:nvPr/>
          </p:nvSpPr>
          <p:spPr bwMode="auto">
            <a:xfrm>
              <a:off x="394" y="3897"/>
              <a:ext cx="4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A 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“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solution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”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to the CO</a:t>
              </a:r>
              <a:r>
                <a:rPr lang="en-US" altLang="ja-JP" sz="1800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problem should provide at least one wedge.</a:t>
              </a:r>
              <a:endParaRPr lang="en-US" sz="18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4289" name="Rectangle 17"/>
            <p:cNvSpPr>
              <a:spLocks noChangeArrowheads="1"/>
            </p:cNvSpPr>
            <p:nvPr/>
          </p:nvSpPr>
          <p:spPr bwMode="auto">
            <a:xfrm>
              <a:off x="293" y="3840"/>
              <a:ext cx="4827" cy="384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4285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1 Marcador de fecha"/>
          <p:cNvSpPr txBox="1">
            <a:spLocks noGrp="1"/>
          </p:cNvSpPr>
          <p:nvPr/>
        </p:nvSpPr>
        <p:spPr bwMode="auto">
          <a:xfrm>
            <a:off x="0" y="6381750"/>
            <a:ext cx="2286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56322" name="Rectangle 2"/>
          <p:cNvSpPr>
            <a:spLocks noChangeAspect="1" noChangeArrowheads="1"/>
          </p:cNvSpPr>
          <p:nvPr/>
        </p:nvSpPr>
        <p:spPr bwMode="auto">
          <a:xfrm>
            <a:off x="3463925" y="1231900"/>
            <a:ext cx="20526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Energy Efficiency &amp;</a:t>
            </a:r>
            <a:r>
              <a:rPr lang="en-US" sz="2000">
                <a:latin typeface="Arial" charset="0"/>
              </a:rPr>
              <a:t> </a:t>
            </a:r>
          </a:p>
          <a:p>
            <a:r>
              <a:rPr lang="en-US" sz="1800">
                <a:latin typeface="Arial" charset="0"/>
              </a:rPr>
              <a:t>Conservation (4)</a:t>
            </a:r>
          </a:p>
          <a:p>
            <a:endParaRPr lang="en-US" sz="2000">
              <a:latin typeface="Arial" charset="0"/>
            </a:endParaRPr>
          </a:p>
        </p:txBody>
      </p:sp>
      <p:sp>
        <p:nvSpPr>
          <p:cNvPr id="56323" name="Rectangle 3"/>
          <p:cNvSpPr>
            <a:spLocks noChangeAspect="1" noChangeArrowheads="1"/>
          </p:cNvSpPr>
          <p:nvPr/>
        </p:nvSpPr>
        <p:spPr bwMode="auto">
          <a:xfrm>
            <a:off x="939800" y="4370388"/>
            <a:ext cx="1389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CO</a:t>
            </a:r>
            <a:r>
              <a:rPr lang="en-US" sz="1800" baseline="-25000">
                <a:latin typeface="Arial" charset="0"/>
              </a:rPr>
              <a:t>2  </a:t>
            </a:r>
            <a:r>
              <a:rPr lang="en-US" sz="1800">
                <a:latin typeface="Arial" charset="0"/>
              </a:rPr>
              <a:t>Capture </a:t>
            </a:r>
          </a:p>
          <a:p>
            <a:r>
              <a:rPr lang="en-US" sz="1800">
                <a:latin typeface="Arial" charset="0"/>
              </a:rPr>
              <a:t>&amp; Storage (3)</a:t>
            </a:r>
          </a:p>
        </p:txBody>
      </p:sp>
      <p:sp>
        <p:nvSpPr>
          <p:cNvPr id="56324" name="Rectangle 4"/>
          <p:cNvSpPr>
            <a:spLocks noChangeAspect="1" noChangeArrowheads="1"/>
          </p:cNvSpPr>
          <p:nvPr/>
        </p:nvSpPr>
        <p:spPr bwMode="auto">
          <a:xfrm>
            <a:off x="1858963" y="28352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56325" name="Freeform 5"/>
          <p:cNvSpPr>
            <a:spLocks noChangeAspect="1"/>
          </p:cNvSpPr>
          <p:nvPr/>
        </p:nvSpPr>
        <p:spPr bwMode="auto">
          <a:xfrm>
            <a:off x="3673475" y="1952625"/>
            <a:ext cx="1679575" cy="379413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Freeform 10"/>
          <p:cNvSpPr>
            <a:spLocks noChangeAspect="1"/>
          </p:cNvSpPr>
          <p:nvPr/>
        </p:nvSpPr>
        <p:spPr bwMode="auto">
          <a:xfrm>
            <a:off x="2944813" y="3319463"/>
            <a:ext cx="79375" cy="69850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Freeform 11"/>
          <p:cNvSpPr>
            <a:spLocks noChangeAspect="1"/>
          </p:cNvSpPr>
          <p:nvPr/>
        </p:nvSpPr>
        <p:spPr bwMode="auto">
          <a:xfrm>
            <a:off x="4562475" y="4840288"/>
            <a:ext cx="26988" cy="146050"/>
          </a:xfrm>
          <a:custGeom>
            <a:avLst/>
            <a:gdLst>
              <a:gd name="T0" fmla="*/ 2147483647 w 21"/>
              <a:gd name="T1" fmla="*/ 0 h 115"/>
              <a:gd name="T2" fmla="*/ 0 w 21"/>
              <a:gd name="T3" fmla="*/ 2147483647 h 115"/>
              <a:gd name="T4" fmla="*/ 0 w 21"/>
              <a:gd name="T5" fmla="*/ 2147483647 h 115"/>
              <a:gd name="T6" fmla="*/ 0 w 21"/>
              <a:gd name="T7" fmla="*/ 2147483647 h 115"/>
              <a:gd name="T8" fmla="*/ 0 w 21"/>
              <a:gd name="T9" fmla="*/ 2147483647 h 115"/>
              <a:gd name="T10" fmla="*/ 0 w 21"/>
              <a:gd name="T11" fmla="*/ 2147483647 h 115"/>
              <a:gd name="T12" fmla="*/ 0 w 21"/>
              <a:gd name="T13" fmla="*/ 2147483647 h 115"/>
              <a:gd name="T14" fmla="*/ 0 w 21"/>
              <a:gd name="T15" fmla="*/ 2147483647 h 115"/>
              <a:gd name="T16" fmla="*/ 0 w 21"/>
              <a:gd name="T17" fmla="*/ 2147483647 h 115"/>
              <a:gd name="T18" fmla="*/ 2147483647 w 21"/>
              <a:gd name="T19" fmla="*/ 2147483647 h 115"/>
              <a:gd name="T20" fmla="*/ 2147483647 w 21"/>
              <a:gd name="T21" fmla="*/ 2147483647 h 115"/>
              <a:gd name="T22" fmla="*/ 2147483647 w 21"/>
              <a:gd name="T23" fmla="*/ 2147483647 h 115"/>
              <a:gd name="T24" fmla="*/ 2147483647 w 21"/>
              <a:gd name="T25" fmla="*/ 2147483647 h 115"/>
              <a:gd name="T26" fmla="*/ 2147483647 w 21"/>
              <a:gd name="T27" fmla="*/ 2147483647 h 115"/>
              <a:gd name="T28" fmla="*/ 2147483647 w 21"/>
              <a:gd name="T29" fmla="*/ 2147483647 h 115"/>
              <a:gd name="T30" fmla="*/ 2147483647 w 21"/>
              <a:gd name="T31" fmla="*/ 2147483647 h 115"/>
              <a:gd name="T32" fmla="*/ 2147483647 w 21"/>
              <a:gd name="T33" fmla="*/ 2147483647 h 115"/>
              <a:gd name="T34" fmla="*/ 2147483647 w 21"/>
              <a:gd name="T35" fmla="*/ 0 h 11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115"/>
              <a:gd name="T56" fmla="*/ 21 w 21"/>
              <a:gd name="T57" fmla="*/ 115 h 11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115">
                <a:moveTo>
                  <a:pt x="10" y="0"/>
                </a:moveTo>
                <a:lnTo>
                  <a:pt x="0" y="2"/>
                </a:lnTo>
                <a:lnTo>
                  <a:pt x="0" y="7"/>
                </a:lnTo>
                <a:lnTo>
                  <a:pt x="0" y="16"/>
                </a:lnTo>
                <a:lnTo>
                  <a:pt x="0" y="28"/>
                </a:lnTo>
                <a:lnTo>
                  <a:pt x="0" y="49"/>
                </a:lnTo>
                <a:lnTo>
                  <a:pt x="0" y="76"/>
                </a:lnTo>
                <a:lnTo>
                  <a:pt x="0" y="115"/>
                </a:lnTo>
                <a:lnTo>
                  <a:pt x="21" y="115"/>
                </a:lnTo>
                <a:lnTo>
                  <a:pt x="21" y="76"/>
                </a:lnTo>
                <a:lnTo>
                  <a:pt x="21" y="49"/>
                </a:lnTo>
                <a:lnTo>
                  <a:pt x="21" y="28"/>
                </a:lnTo>
                <a:lnTo>
                  <a:pt x="21" y="16"/>
                </a:lnTo>
                <a:lnTo>
                  <a:pt x="21" y="7"/>
                </a:lnTo>
                <a:lnTo>
                  <a:pt x="21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Freeform 12"/>
          <p:cNvSpPr>
            <a:spLocks noChangeAspect="1"/>
          </p:cNvSpPr>
          <p:nvPr/>
        </p:nvSpPr>
        <p:spPr bwMode="auto">
          <a:xfrm>
            <a:off x="4538663" y="4768850"/>
            <a:ext cx="71437" cy="74613"/>
          </a:xfrm>
          <a:custGeom>
            <a:avLst/>
            <a:gdLst>
              <a:gd name="T0" fmla="*/ 2147483647 w 56"/>
              <a:gd name="T1" fmla="*/ 0 h 58"/>
              <a:gd name="T2" fmla="*/ 0 w 56"/>
              <a:gd name="T3" fmla="*/ 2147483647 h 58"/>
              <a:gd name="T4" fmla="*/ 2147483647 w 56"/>
              <a:gd name="T5" fmla="*/ 2147483647 h 58"/>
              <a:gd name="T6" fmla="*/ 2147483647 w 56"/>
              <a:gd name="T7" fmla="*/ 0 h 58"/>
              <a:gd name="T8" fmla="*/ 2147483647 w 56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8"/>
              <a:gd name="T17" fmla="*/ 56 w 5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8">
                <a:moveTo>
                  <a:pt x="28" y="0"/>
                </a:moveTo>
                <a:lnTo>
                  <a:pt x="0" y="58"/>
                </a:lnTo>
                <a:lnTo>
                  <a:pt x="56" y="58"/>
                </a:lnTo>
                <a:lnTo>
                  <a:pt x="2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9" name="Freeform 13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Freeform 14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Freeform 15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Freeform 16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3" name="Freeform 17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4" name="Freeform 18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5" name="Freeform 1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Freeform 2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7" name="Freeform 21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Freeform 22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Freeform 23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Freeform 24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1" name="Freeform 25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2" name="Freeform 26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3" name="Freeform 27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Freeform 28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5" name="Freeform 2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6" name="Freeform 3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7" name="Freeform 3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8" name="Freeform 3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9" name="Freeform 33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0" name="Freeform 34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1" name="Freeform 35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2" name="Freeform 36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3" name="Freeform 3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4" name="Freeform 3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5" name="Freeform 3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6" name="Freeform 4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7" name="Freeform 41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8" name="Freeform 42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9" name="Freeform 43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0" name="Freeform 44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1" name="Freeform 4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2" name="Freeform 4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3" name="Freeform 4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4" name="Freeform 4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5" name="Freeform 4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6" name="Freeform 5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7" name="Freeform 51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8" name="Freeform 52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9" name="Freeform 5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0" name="Freeform 5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1" name="Freeform 5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2" name="Freeform 5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3" name="Freeform 57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4" name="Freeform 58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5" name="Freeform 59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6" name="Freeform 60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77" name="Freeform 6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8" name="Freeform 6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9" name="Freeform 6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0" name="Freeform 6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1" name="Rectangle 65"/>
          <p:cNvSpPr>
            <a:spLocks noChangeAspect="1" noChangeArrowheads="1"/>
          </p:cNvSpPr>
          <p:nvPr/>
        </p:nvSpPr>
        <p:spPr bwMode="auto">
          <a:xfrm>
            <a:off x="4194175" y="38862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latin typeface="Arial" charset="0"/>
            </a:endParaRPr>
          </a:p>
        </p:txBody>
      </p:sp>
      <p:sp>
        <p:nvSpPr>
          <p:cNvPr id="56382" name="Rectangle 66"/>
          <p:cNvSpPr>
            <a:spLocks noChangeAspect="1" noChangeArrowheads="1"/>
          </p:cNvSpPr>
          <p:nvPr/>
        </p:nvSpPr>
        <p:spPr bwMode="auto">
          <a:xfrm>
            <a:off x="4319588" y="4048125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latin typeface="Arial" charset="0"/>
            </a:endParaRPr>
          </a:p>
        </p:txBody>
      </p:sp>
      <p:sp>
        <p:nvSpPr>
          <p:cNvPr id="56383" name="Freeform 67"/>
          <p:cNvSpPr>
            <a:spLocks noChangeAspect="1"/>
          </p:cNvSpPr>
          <p:nvPr/>
        </p:nvSpPr>
        <p:spPr bwMode="auto">
          <a:xfrm>
            <a:off x="3524250" y="4387850"/>
            <a:ext cx="1643063" cy="2857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4" name="Line 72"/>
          <p:cNvSpPr>
            <a:spLocks noChangeAspect="1" noChangeShapeType="1"/>
          </p:cNvSpPr>
          <p:nvPr/>
        </p:nvSpPr>
        <p:spPr bwMode="auto">
          <a:xfrm flipV="1">
            <a:off x="3514725" y="3000375"/>
            <a:ext cx="1647825" cy="13843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5" name="Text Box 73"/>
          <p:cNvSpPr txBox="1">
            <a:spLocks noChangeAspect="1" noChangeArrowheads="1"/>
          </p:cNvSpPr>
          <p:nvPr/>
        </p:nvSpPr>
        <p:spPr bwMode="auto">
          <a:xfrm>
            <a:off x="6326188" y="3535363"/>
            <a:ext cx="231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Renewable Fuels</a:t>
            </a:r>
          </a:p>
          <a:p>
            <a:pPr eaLnBrk="1" hangingPunct="1"/>
            <a:r>
              <a:rPr lang="en-US" sz="1800">
                <a:latin typeface="Arial" charset="0"/>
              </a:rPr>
              <a:t>&amp; Electricity (4)</a:t>
            </a:r>
          </a:p>
        </p:txBody>
      </p:sp>
      <p:sp>
        <p:nvSpPr>
          <p:cNvPr id="56386" name="Freeform 74"/>
          <p:cNvSpPr>
            <a:spLocks noChangeAspect="1"/>
          </p:cNvSpPr>
          <p:nvPr/>
        </p:nvSpPr>
        <p:spPr bwMode="auto">
          <a:xfrm>
            <a:off x="6432550" y="2862263"/>
            <a:ext cx="1677988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7" name="Freeform 75"/>
          <p:cNvSpPr>
            <a:spLocks noChangeAspect="1"/>
          </p:cNvSpPr>
          <p:nvPr/>
        </p:nvSpPr>
        <p:spPr bwMode="auto">
          <a:xfrm>
            <a:off x="879475" y="2938463"/>
            <a:ext cx="1679575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8" name="Text Box 76"/>
          <p:cNvSpPr txBox="1">
            <a:spLocks noChangeAspect="1" noChangeArrowheads="1"/>
          </p:cNvSpPr>
          <p:nvPr/>
        </p:nvSpPr>
        <p:spPr bwMode="auto">
          <a:xfrm>
            <a:off x="6330950" y="4413250"/>
            <a:ext cx="234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Forest and Soil Storage (2)</a:t>
            </a:r>
          </a:p>
        </p:txBody>
      </p:sp>
      <p:sp>
        <p:nvSpPr>
          <p:cNvPr id="56389" name="Rectangle 77"/>
          <p:cNvSpPr>
            <a:spLocks noChangeAspect="1" noChangeArrowheads="1"/>
          </p:cNvSpPr>
          <p:nvPr/>
        </p:nvSpPr>
        <p:spPr bwMode="auto">
          <a:xfrm>
            <a:off x="969963" y="3552825"/>
            <a:ext cx="14859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Fuel Switching</a:t>
            </a:r>
          </a:p>
          <a:p>
            <a:r>
              <a:rPr lang="en-US" sz="1800">
                <a:latin typeface="Arial" charset="0"/>
              </a:rPr>
              <a:t>(1)</a:t>
            </a:r>
          </a:p>
        </p:txBody>
      </p:sp>
      <p:sp>
        <p:nvSpPr>
          <p:cNvPr id="56390" name="Freeform 78"/>
          <p:cNvSpPr>
            <a:spLocks noChangeAspect="1"/>
          </p:cNvSpPr>
          <p:nvPr/>
        </p:nvSpPr>
        <p:spPr bwMode="auto">
          <a:xfrm flipH="1">
            <a:off x="6000750" y="3313113"/>
            <a:ext cx="150813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1" name="Freeform 79"/>
          <p:cNvSpPr>
            <a:spLocks noChangeAspect="1"/>
          </p:cNvSpPr>
          <p:nvPr/>
        </p:nvSpPr>
        <p:spPr bwMode="auto">
          <a:xfrm flipH="1">
            <a:off x="5938838" y="3341688"/>
            <a:ext cx="79375" cy="68262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2" name="Rectangle 81"/>
          <p:cNvSpPr>
            <a:spLocks noChangeArrowheads="1"/>
          </p:cNvSpPr>
          <p:nvPr/>
        </p:nvSpPr>
        <p:spPr bwMode="auto">
          <a:xfrm>
            <a:off x="6235700" y="2413000"/>
            <a:ext cx="2197100" cy="284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3" name="Rectangle 82"/>
          <p:cNvSpPr>
            <a:spLocks noChangeArrowheads="1"/>
          </p:cNvSpPr>
          <p:nvPr/>
        </p:nvSpPr>
        <p:spPr bwMode="auto">
          <a:xfrm>
            <a:off x="673100" y="2298700"/>
            <a:ext cx="20701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4" name="Rectangle 83"/>
          <p:cNvSpPr>
            <a:spLocks noChangeArrowheads="1"/>
          </p:cNvSpPr>
          <p:nvPr/>
        </p:nvSpPr>
        <p:spPr bwMode="auto">
          <a:xfrm>
            <a:off x="3263900" y="1117600"/>
            <a:ext cx="2565400" cy="135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grpSp>
        <p:nvGrpSpPr>
          <p:cNvPr id="56395" name="Group 84"/>
          <p:cNvGrpSpPr>
            <a:grpSpLocks/>
          </p:cNvGrpSpPr>
          <p:nvPr/>
        </p:nvGrpSpPr>
        <p:grpSpPr bwMode="auto">
          <a:xfrm>
            <a:off x="3390900" y="5054600"/>
            <a:ext cx="2387600" cy="1168400"/>
            <a:chOff x="2200" y="3184"/>
            <a:chExt cx="1504" cy="736"/>
          </a:xfrm>
        </p:grpSpPr>
        <p:sp>
          <p:nvSpPr>
            <p:cNvPr id="56419" name="Rectangle 85"/>
            <p:cNvSpPr>
              <a:spLocks noChangeAspect="1" noChangeArrowheads="1"/>
            </p:cNvSpPr>
            <p:nvPr/>
          </p:nvSpPr>
          <p:spPr bwMode="auto">
            <a:xfrm>
              <a:off x="2389" y="3257"/>
              <a:ext cx="12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Arial" charset="0"/>
                </a:rPr>
                <a:t>Nuclear Fission (1)</a:t>
              </a:r>
            </a:p>
          </p:txBody>
        </p:sp>
        <p:sp>
          <p:nvSpPr>
            <p:cNvPr id="56420" name="Freeform 86"/>
            <p:cNvSpPr>
              <a:spLocks noChangeAspect="1"/>
            </p:cNvSpPr>
            <p:nvPr/>
          </p:nvSpPr>
          <p:spPr bwMode="auto">
            <a:xfrm>
              <a:off x="2319" y="3525"/>
              <a:ext cx="1058" cy="239"/>
            </a:xfrm>
            <a:custGeom>
              <a:avLst/>
              <a:gdLst>
                <a:gd name="T0" fmla="*/ 0 w 777"/>
                <a:gd name="T1" fmla="*/ 2147483647 h 99"/>
                <a:gd name="T2" fmla="*/ 6004451 w 777"/>
                <a:gd name="T3" fmla="*/ 0 h 99"/>
                <a:gd name="T4" fmla="*/ 6004451 w 777"/>
                <a:gd name="T5" fmla="*/ 2147483647 h 99"/>
                <a:gd name="T6" fmla="*/ 0 w 777"/>
                <a:gd name="T7" fmla="*/ 2147483647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99"/>
                <a:gd name="T14" fmla="*/ 777 w 777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99">
                  <a:moveTo>
                    <a:pt x="0" y="99"/>
                  </a:moveTo>
                  <a:lnTo>
                    <a:pt x="777" y="0"/>
                  </a:lnTo>
                  <a:lnTo>
                    <a:pt x="777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Rectangle 87"/>
            <p:cNvSpPr>
              <a:spLocks noChangeArrowheads="1"/>
            </p:cNvSpPr>
            <p:nvPr/>
          </p:nvSpPr>
          <p:spPr bwMode="auto">
            <a:xfrm>
              <a:off x="2200" y="3184"/>
              <a:ext cx="1504" cy="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56396" name="Freeform 91"/>
          <p:cNvSpPr>
            <a:spLocks/>
          </p:cNvSpPr>
          <p:nvPr/>
        </p:nvSpPr>
        <p:spPr bwMode="auto">
          <a:xfrm>
            <a:off x="3303588" y="2803525"/>
            <a:ext cx="2032000" cy="1716088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solidFill>
            <a:srgbClr val="99FF66"/>
          </a:solidFill>
          <a:ln w="4763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7" name="Freeform 92"/>
          <p:cNvSpPr>
            <a:spLocks/>
          </p:cNvSpPr>
          <p:nvPr/>
        </p:nvSpPr>
        <p:spPr bwMode="auto">
          <a:xfrm>
            <a:off x="3287713" y="4500563"/>
            <a:ext cx="2052637" cy="3492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98" name="Rectangle 93"/>
          <p:cNvSpPr>
            <a:spLocks noChangeArrowheads="1"/>
          </p:cNvSpPr>
          <p:nvPr/>
        </p:nvSpPr>
        <p:spPr bwMode="auto">
          <a:xfrm>
            <a:off x="3135313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2007</a:t>
            </a:r>
            <a:endParaRPr lang="en-US" sz="1800">
              <a:latin typeface="Arial" charset="0"/>
            </a:endParaRPr>
          </a:p>
        </p:txBody>
      </p:sp>
      <p:sp>
        <p:nvSpPr>
          <p:cNvPr id="56399" name="Rectangle 94"/>
          <p:cNvSpPr>
            <a:spLocks noChangeArrowheads="1"/>
          </p:cNvSpPr>
          <p:nvPr/>
        </p:nvSpPr>
        <p:spPr bwMode="auto">
          <a:xfrm>
            <a:off x="5119688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2057</a:t>
            </a:r>
            <a:endParaRPr lang="en-US" sz="1800">
              <a:latin typeface="Arial" charset="0"/>
            </a:endParaRPr>
          </a:p>
        </p:txBody>
      </p:sp>
      <p:sp>
        <p:nvSpPr>
          <p:cNvPr id="56400" name="Rectangle 95"/>
          <p:cNvSpPr>
            <a:spLocks noChangeArrowheads="1"/>
          </p:cNvSpPr>
          <p:nvPr/>
        </p:nvSpPr>
        <p:spPr bwMode="auto">
          <a:xfrm>
            <a:off x="5434013" y="4370388"/>
            <a:ext cx="533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8 GtC/y</a:t>
            </a:r>
            <a:endParaRPr lang="en-US" sz="1800">
              <a:latin typeface="Arial" charset="0"/>
            </a:endParaRPr>
          </a:p>
        </p:txBody>
      </p:sp>
      <p:sp>
        <p:nvSpPr>
          <p:cNvPr id="56401" name="Rectangle 96"/>
          <p:cNvSpPr>
            <a:spLocks noChangeArrowheads="1"/>
          </p:cNvSpPr>
          <p:nvPr/>
        </p:nvSpPr>
        <p:spPr bwMode="auto">
          <a:xfrm>
            <a:off x="5399088" y="2695575"/>
            <a:ext cx="6175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16 GtC/y</a:t>
            </a:r>
            <a:endParaRPr lang="en-US" sz="1800">
              <a:latin typeface="Arial" charset="0"/>
            </a:endParaRPr>
          </a:p>
        </p:txBody>
      </p:sp>
      <p:sp>
        <p:nvSpPr>
          <p:cNvPr id="56402" name="Line 97"/>
          <p:cNvSpPr>
            <a:spLocks noChangeShapeType="1"/>
          </p:cNvSpPr>
          <p:nvPr/>
        </p:nvSpPr>
        <p:spPr bwMode="auto">
          <a:xfrm flipV="1">
            <a:off x="3276600" y="2768600"/>
            <a:ext cx="2057400" cy="172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3" name="Line 99"/>
          <p:cNvSpPr>
            <a:spLocks noChangeShapeType="1"/>
          </p:cNvSpPr>
          <p:nvPr/>
        </p:nvSpPr>
        <p:spPr bwMode="auto">
          <a:xfrm flipV="1">
            <a:off x="3327400" y="4343400"/>
            <a:ext cx="1993900" cy="152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4" name="Line 100"/>
          <p:cNvSpPr>
            <a:spLocks noChangeShapeType="1"/>
          </p:cNvSpPr>
          <p:nvPr/>
        </p:nvSpPr>
        <p:spPr bwMode="auto">
          <a:xfrm flipV="1">
            <a:off x="3327400" y="4152900"/>
            <a:ext cx="2006600" cy="342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5" name="Line 101"/>
          <p:cNvSpPr>
            <a:spLocks noChangeShapeType="1"/>
          </p:cNvSpPr>
          <p:nvPr/>
        </p:nvSpPr>
        <p:spPr bwMode="auto">
          <a:xfrm flipV="1">
            <a:off x="3314700" y="3949700"/>
            <a:ext cx="2006600" cy="5461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6" name="Line 102"/>
          <p:cNvSpPr>
            <a:spLocks noChangeShapeType="1"/>
          </p:cNvSpPr>
          <p:nvPr/>
        </p:nvSpPr>
        <p:spPr bwMode="auto">
          <a:xfrm flipV="1">
            <a:off x="3327400" y="3721100"/>
            <a:ext cx="2006600" cy="7747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7" name="Line 103"/>
          <p:cNvSpPr>
            <a:spLocks noChangeShapeType="1"/>
          </p:cNvSpPr>
          <p:nvPr/>
        </p:nvSpPr>
        <p:spPr bwMode="auto">
          <a:xfrm flipV="1">
            <a:off x="3340100" y="3505200"/>
            <a:ext cx="1968500" cy="977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8" name="Line 104"/>
          <p:cNvSpPr>
            <a:spLocks noChangeShapeType="1"/>
          </p:cNvSpPr>
          <p:nvPr/>
        </p:nvSpPr>
        <p:spPr bwMode="auto">
          <a:xfrm flipV="1">
            <a:off x="3302000" y="3276600"/>
            <a:ext cx="2019300" cy="1231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9" name="Line 105"/>
          <p:cNvSpPr>
            <a:spLocks noChangeShapeType="1"/>
          </p:cNvSpPr>
          <p:nvPr/>
        </p:nvSpPr>
        <p:spPr bwMode="auto">
          <a:xfrm flipV="1">
            <a:off x="3276600" y="3048000"/>
            <a:ext cx="2044700" cy="1473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10" name="Rectangle 106"/>
          <p:cNvSpPr>
            <a:spLocks noChangeArrowheads="1"/>
          </p:cNvSpPr>
          <p:nvPr/>
        </p:nvSpPr>
        <p:spPr bwMode="auto">
          <a:xfrm>
            <a:off x="4306888" y="4038600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411" name="Rectangle 107"/>
          <p:cNvSpPr>
            <a:spLocks noChangeArrowheads="1"/>
          </p:cNvSpPr>
          <p:nvPr/>
        </p:nvSpPr>
        <p:spPr bwMode="auto">
          <a:xfrm>
            <a:off x="4162425" y="38227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6412" name="Group 6"/>
          <p:cNvGrpSpPr>
            <a:grpSpLocks/>
          </p:cNvGrpSpPr>
          <p:nvPr/>
        </p:nvGrpSpPr>
        <p:grpSpPr bwMode="auto">
          <a:xfrm>
            <a:off x="4570413" y="2532063"/>
            <a:ext cx="73025" cy="239712"/>
            <a:chOff x="2879" y="1563"/>
            <a:chExt cx="46" cy="151"/>
          </a:xfrm>
        </p:grpSpPr>
        <p:sp>
          <p:nvSpPr>
            <p:cNvPr id="56417" name="Freeform 7"/>
            <p:cNvSpPr>
              <a:spLocks noChangeAspect="1"/>
            </p:cNvSpPr>
            <p:nvPr/>
          </p:nvSpPr>
          <p:spPr bwMode="auto">
            <a:xfrm>
              <a:off x="2893" y="1563"/>
              <a:ext cx="19" cy="106"/>
            </a:xfrm>
            <a:custGeom>
              <a:avLst/>
              <a:gdLst>
                <a:gd name="T0" fmla="*/ 2 w 23"/>
                <a:gd name="T1" fmla="*/ 2 h 133"/>
                <a:gd name="T2" fmla="*/ 2 w 23"/>
                <a:gd name="T3" fmla="*/ 2 h 133"/>
                <a:gd name="T4" fmla="*/ 2 w 23"/>
                <a:gd name="T5" fmla="*/ 2 h 133"/>
                <a:gd name="T6" fmla="*/ 2 w 23"/>
                <a:gd name="T7" fmla="*/ 2 h 133"/>
                <a:gd name="T8" fmla="*/ 2 w 23"/>
                <a:gd name="T9" fmla="*/ 2 h 133"/>
                <a:gd name="T10" fmla="*/ 2 w 23"/>
                <a:gd name="T11" fmla="*/ 2 h 133"/>
                <a:gd name="T12" fmla="*/ 2 w 23"/>
                <a:gd name="T13" fmla="*/ 2 h 133"/>
                <a:gd name="T14" fmla="*/ 2 w 23"/>
                <a:gd name="T15" fmla="*/ 2 h 133"/>
                <a:gd name="T16" fmla="*/ 2 w 23"/>
                <a:gd name="T17" fmla="*/ 0 h 133"/>
                <a:gd name="T18" fmla="*/ 0 w 23"/>
                <a:gd name="T19" fmla="*/ 0 h 133"/>
                <a:gd name="T20" fmla="*/ 0 w 23"/>
                <a:gd name="T21" fmla="*/ 2 h 133"/>
                <a:gd name="T22" fmla="*/ 0 w 23"/>
                <a:gd name="T23" fmla="*/ 2 h 133"/>
                <a:gd name="T24" fmla="*/ 0 w 23"/>
                <a:gd name="T25" fmla="*/ 2 h 133"/>
                <a:gd name="T26" fmla="*/ 0 w 23"/>
                <a:gd name="T27" fmla="*/ 2 h 133"/>
                <a:gd name="T28" fmla="*/ 0 w 23"/>
                <a:gd name="T29" fmla="*/ 2 h 133"/>
                <a:gd name="T30" fmla="*/ 0 w 23"/>
                <a:gd name="T31" fmla="*/ 2 h 133"/>
                <a:gd name="T32" fmla="*/ 0 w 23"/>
                <a:gd name="T33" fmla="*/ 2 h 133"/>
                <a:gd name="T34" fmla="*/ 2 w 23"/>
                <a:gd name="T35" fmla="*/ 2 h 1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133"/>
                <a:gd name="T56" fmla="*/ 23 w 23"/>
                <a:gd name="T57" fmla="*/ 133 h 1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133">
                  <a:moveTo>
                    <a:pt x="12" y="133"/>
                  </a:moveTo>
                  <a:lnTo>
                    <a:pt x="23" y="132"/>
                  </a:lnTo>
                  <a:lnTo>
                    <a:pt x="23" y="130"/>
                  </a:lnTo>
                  <a:lnTo>
                    <a:pt x="23" y="127"/>
                  </a:lnTo>
                  <a:lnTo>
                    <a:pt x="23" y="116"/>
                  </a:lnTo>
                  <a:lnTo>
                    <a:pt x="23" y="100"/>
                  </a:lnTo>
                  <a:lnTo>
                    <a:pt x="23" y="76"/>
                  </a:lnTo>
                  <a:lnTo>
                    <a:pt x="23" y="4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7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2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8"/>
            <p:cNvSpPr>
              <a:spLocks noChangeAspect="1"/>
            </p:cNvSpPr>
            <p:nvPr/>
          </p:nvSpPr>
          <p:spPr bwMode="auto">
            <a:xfrm>
              <a:off x="2879" y="1669"/>
              <a:ext cx="46" cy="45"/>
            </a:xfrm>
            <a:custGeom>
              <a:avLst/>
              <a:gdLst>
                <a:gd name="T0" fmla="*/ 2 w 57"/>
                <a:gd name="T1" fmla="*/ 2 h 57"/>
                <a:gd name="T2" fmla="*/ 2 w 57"/>
                <a:gd name="T3" fmla="*/ 0 h 57"/>
                <a:gd name="T4" fmla="*/ 0 w 57"/>
                <a:gd name="T5" fmla="*/ 0 h 57"/>
                <a:gd name="T6" fmla="*/ 2 w 57"/>
                <a:gd name="T7" fmla="*/ 2 h 57"/>
                <a:gd name="T8" fmla="*/ 2 w 57"/>
                <a:gd name="T9" fmla="*/ 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7"/>
                <a:gd name="T17" fmla="*/ 57 w 57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7">
                  <a:moveTo>
                    <a:pt x="29" y="57"/>
                  </a:moveTo>
                  <a:lnTo>
                    <a:pt x="57" y="0"/>
                  </a:lnTo>
                  <a:lnTo>
                    <a:pt x="0" y="0"/>
                  </a:lnTo>
                  <a:lnTo>
                    <a:pt x="29" y="5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413" name="Freeform 9"/>
          <p:cNvSpPr>
            <a:spLocks noChangeAspect="1"/>
          </p:cNvSpPr>
          <p:nvPr/>
        </p:nvSpPr>
        <p:spPr bwMode="auto">
          <a:xfrm>
            <a:off x="2811463" y="3292475"/>
            <a:ext cx="150812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49" name="Rectangle 101"/>
          <p:cNvSpPr>
            <a:spLocks noChangeArrowheads="1"/>
          </p:cNvSpPr>
          <p:nvPr/>
        </p:nvSpPr>
        <p:spPr bwMode="auto">
          <a:xfrm>
            <a:off x="0" y="152400"/>
            <a:ext cx="9029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15 Wedges: Solved!</a:t>
            </a:r>
            <a:endParaRPr 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6415" name="Rectangle 100"/>
          <p:cNvSpPr>
            <a:spLocks noChangeArrowheads="1"/>
          </p:cNvSpPr>
          <p:nvPr/>
        </p:nvSpPr>
        <p:spPr bwMode="auto">
          <a:xfrm>
            <a:off x="2940050" y="6448425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6416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789904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8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9408"/>
            <a:ext cx="5257800" cy="2407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1" y="48641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5462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ce-of-solar-power-drop-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5555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900" y="152400"/>
            <a:ext cx="5956300" cy="2349500"/>
          </a:xfrm>
        </p:spPr>
        <p:txBody>
          <a:bodyPr/>
          <a:lstStyle/>
          <a:p>
            <a:r>
              <a:rPr lang="en-US" dirty="0" smtClean="0"/>
              <a:t>Price of Solar PV Cells</a:t>
            </a:r>
            <a:br>
              <a:rPr lang="en-US" dirty="0" smtClean="0"/>
            </a:br>
            <a:r>
              <a:rPr lang="en-US" sz="4800" dirty="0" smtClean="0"/>
              <a:t>$/watt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3276600"/>
            <a:ext cx="6781800" cy="2997200"/>
          </a:xfrm>
        </p:spPr>
        <p:txBody>
          <a:bodyPr/>
          <a:lstStyle/>
          <a:p>
            <a:r>
              <a:rPr lang="en-US" dirty="0" smtClean="0"/>
              <a:t>Price per watt has fallen by 99%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Fallen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80% since 2008</a:t>
            </a:r>
          </a:p>
          <a:p>
            <a:r>
              <a:rPr lang="en-US" dirty="0" smtClean="0"/>
              <a:t>Now close to parity with coal or gas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4279938">
            <a:off x="215900" y="35940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1980s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2140" y="54101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4140200" y="60325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0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72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28675"/>
            <a:ext cx="8432800" cy="533400"/>
          </a:xfrm>
        </p:spPr>
        <p:txBody>
          <a:bodyPr/>
          <a:lstStyle/>
          <a:p>
            <a:pPr>
              <a:defRPr/>
            </a:pPr>
            <a:r>
              <a:rPr lang="en-US" sz="4000" i="1" dirty="0">
                <a:latin typeface="Arial Rounded MT Bold"/>
                <a:ea typeface="ＭＳ Ｐゴシック" charset="0"/>
                <a:cs typeface="Arial Rounded MT Bold"/>
              </a:rPr>
              <a:t>Location!   Location!   Location!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8900" y="1587500"/>
            <a:ext cx="8382000" cy="5257800"/>
          </a:xfrm>
        </p:spPr>
        <p:txBody>
          <a:bodyPr/>
          <a:lstStyle/>
          <a:p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Depends on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where you live</a:t>
            </a: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Latitude!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Altitude (mountains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valley)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s upwind (ocean </a:t>
            </a:r>
            <a:r>
              <a:rPr lang="en-US" altLang="ja-JP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 land)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Changes very slowly</a:t>
            </a:r>
          </a:p>
          <a:p>
            <a:pPr>
              <a:spcAft>
                <a:spcPts val="1800"/>
              </a:spcAft>
            </a:pP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Very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predictable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 can </a:t>
            </a:r>
            <a:r>
              <a:rPr lang="en-US" i="1" dirty="0">
                <a:latin typeface="Arial Rounded MT Bold"/>
                <a:ea typeface="ＭＳ Ｐゴシック" charset="0"/>
                <a:cs typeface="Arial Rounded MT Bold"/>
              </a:rPr>
              <a:t>predict that Phoenix is warmer than Fargo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for precisely the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same reasons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that we can predict a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warmer future!</a:t>
            </a:r>
          </a:p>
          <a:p>
            <a:pPr>
              <a:buFontTx/>
              <a:buNone/>
            </a:pP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49300" y="0"/>
            <a:ext cx="7581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Climate is Place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4829" r="1405" b="9447"/>
          <a:stretch>
            <a:fillRect/>
          </a:stretch>
        </p:blipFill>
        <p:spPr bwMode="auto">
          <a:xfrm>
            <a:off x="6134100" y="1409700"/>
            <a:ext cx="2730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12572"/>
          <a:stretch>
            <a:fillRect/>
          </a:stretch>
        </p:blipFill>
        <p:spPr bwMode="auto">
          <a:xfrm>
            <a:off x="6134100" y="3289300"/>
            <a:ext cx="2730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6121400" y="4495800"/>
            <a:ext cx="2770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FF00"/>
                </a:solidFill>
                <a:latin typeface="Courier" charset="0"/>
                <a:cs typeface="Courier" charset="0"/>
              </a:rPr>
              <a:t>PHOENIX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206500"/>
            <a:ext cx="5715000" cy="497840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500"/>
            <a:ext cx="8534400" cy="1409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 </a:t>
            </a:r>
            <a:r>
              <a:rPr lang="en-US" sz="5000" dirty="0">
                <a:ea typeface="ＭＳ Ｐゴシック" charset="0"/>
              </a:rPr>
              <a:t/>
            </a:r>
            <a:br>
              <a:rPr lang="en-US" sz="5000" dirty="0">
                <a:ea typeface="ＭＳ Ｐゴシック" charset="0"/>
              </a:rPr>
            </a:br>
            <a:endParaRPr lang="en-US" sz="5000" dirty="0"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43000"/>
            <a:ext cx="3895725" cy="5194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900" y="6396335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President Thomas Jefferson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56100" y="6256635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and Clarke with Sacajawea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4000"/>
            <a:ext cx="3657600" cy="6235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</a:t>
            </a:r>
            <a:endParaRPr lang="en-US" sz="5000" dirty="0">
              <a:ea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33" y="0"/>
            <a:ext cx="485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7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63500"/>
            <a:ext cx="3505200" cy="66929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940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0300" y="135235"/>
            <a:ext cx="2735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Napoleon Bonaparte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7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5589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10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billion tons of carbon out of the ground every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year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06" t="7708"/>
          <a:stretch/>
        </p:blipFill>
        <p:spPr>
          <a:xfrm>
            <a:off x="5270500" y="3060244"/>
            <a:ext cx="3797300" cy="3556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" y="3479800"/>
            <a:ext cx="5132748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9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Build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a system of pipelines, supertankers, railroads, highways, and trucks to deliver it to every street corner on the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planet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15774"/>
          <a:stretch/>
        </p:blipFill>
        <p:spPr>
          <a:xfrm>
            <a:off x="0" y="4326352"/>
            <a:ext cx="3073400" cy="2531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573" t="23945" r="10720" b="16196"/>
          <a:stretch/>
        </p:blipFill>
        <p:spPr>
          <a:xfrm>
            <a:off x="4479364" y="4191000"/>
            <a:ext cx="4664635" cy="2667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701" y="4191786"/>
            <a:ext cx="1778000" cy="2666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5833" t="13148"/>
          <a:stretch/>
        </p:blipFill>
        <p:spPr>
          <a:xfrm>
            <a:off x="3403600" y="3441700"/>
            <a:ext cx="2705100" cy="20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81280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10 million miles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of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paved roads </a:t>
            </a:r>
            <a:b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and 100 million cars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every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year to drive on them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5842000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3365500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8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 smtClean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LCD TVs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16" y="3340100"/>
            <a:ext cx="4687084" cy="351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3670"/>
            <a:ext cx="4546600" cy="34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01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10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billion tons of carbon out of the ground every year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a system of pipelines, supertankers, railroads, highways, and trucks to deliver it to every street corner on the planet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LCD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TVs</a:t>
            </a:r>
          </a:p>
          <a:p>
            <a:pPr eaLnBrk="1" hangingPunct="1">
              <a:spcBef>
                <a:spcPct val="30000"/>
              </a:spcBef>
            </a:pPr>
            <a:endParaRPr lang="en-US" sz="2800" dirty="0">
              <a:latin typeface="Arial Rounded MT Bold"/>
              <a:cs typeface="Arial Rounded MT Bold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5939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…  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“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and here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’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s the itemized bill …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”</a:t>
              </a:r>
              <a:endParaRPr lang="en-US" altLang="ja-JP" b="1" i="1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  <a:p>
              <a:pPr eaLnBrk="1" hangingPunct="1"/>
              <a:endParaRPr lang="en-US" dirty="0"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9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dirty="0" smtClean="0">
                <a:solidFill>
                  <a:srgbClr val="FFFF00"/>
                </a:solidFill>
                <a:ea typeface="ＭＳ Ｐゴシック" charset="0"/>
              </a:rPr>
              <a:t>Who Built That?</a:t>
            </a:r>
            <a:endParaRPr lang="en-US" sz="72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Our ancestors built that very system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cost them every dime of global GDP for 200 years (now $78T/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</a:rPr>
              <a:t>yr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created every dime too!</a:t>
            </a:r>
            <a:endParaRPr lang="en-US" dirty="0">
              <a:solidFill>
                <a:srgbClr val="FFFF00"/>
              </a:solidFill>
              <a:ea typeface="ＭＳ Ｐゴシック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7373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3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Now 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our kids get </a:t>
              </a: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to </a:t>
              </a:r>
              <a:b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do it again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!</a:t>
              </a:r>
              <a:endParaRPr lang="en-US" sz="28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4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68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68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8513</TotalTime>
  <Words>1458</Words>
  <Application>Microsoft Macintosh PowerPoint</Application>
  <PresentationFormat>On-screen Show (4:3)</PresentationFormat>
  <Paragraphs>355</Paragraphs>
  <Slides>50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New Presentation</vt:lpstr>
      <vt:lpstr>Climate Change: Simple, Serious, Solvable </vt:lpstr>
      <vt:lpstr>Simple</vt:lpstr>
      <vt:lpstr>Weather vs Climate what’s the difference?</vt:lpstr>
      <vt:lpstr>Location!   Location!   Location!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PowerPoint Presentation</vt:lpstr>
      <vt:lpstr>PowerPoint Presentation</vt:lpstr>
      <vt:lpstr>PowerPoint Presentation</vt:lpstr>
      <vt:lpstr>The strongest evidence for the Greenhouse Effect</vt:lpstr>
      <vt:lpstr>Common Sense</vt:lpstr>
      <vt:lpstr>Common Myth #1</vt:lpstr>
      <vt:lpstr>Serious</vt:lpstr>
      <vt:lpstr>How much warmer?</vt:lpstr>
      <vt:lpstr>Where is it 10°F Warmer</vt:lpstr>
      <vt:lpstr>A Region  On the Edge</vt:lpstr>
      <vt:lpstr>Snowpack</vt:lpstr>
      <vt:lpstr>Water Budgets</vt:lpstr>
      <vt:lpstr>PowerPoint Presentation</vt:lpstr>
      <vt:lpstr>Droughts Past &amp; Future</vt:lpstr>
      <vt:lpstr>LandscapeTransition</vt:lpstr>
      <vt:lpstr>PowerPoint Presentation</vt:lpstr>
      <vt:lpstr>Sudden  Landscape Conversion</vt:lpstr>
      <vt:lpstr>Warming Promotes Wildfire</vt:lpstr>
      <vt:lpstr>Billions and Billions Shanghai 1991 and 2012</vt:lpstr>
      <vt:lpstr>Common Myth #2</vt:lpstr>
      <vt:lpstr>Solvable</vt:lpstr>
      <vt:lpstr>PowerPoint Presentation</vt:lpstr>
      <vt:lpstr>PowerPoint Presentation</vt:lpstr>
      <vt:lpstr>PowerPoint Presentation</vt:lpstr>
      <vt:lpstr>What is a “Wedge”?</vt:lpstr>
      <vt:lpstr>PowerPoint Presentation</vt:lpstr>
      <vt:lpstr>PowerPoint Presentation</vt:lpstr>
      <vt:lpstr>Solar Resource</vt:lpstr>
      <vt:lpstr>Price of Solar PV Cells $/watt </vt:lpstr>
      <vt:lpstr>Costs</vt:lpstr>
      <vt:lpstr>Imagine it’s 1800 …  </vt:lpstr>
      <vt:lpstr>Imagine it’s 1800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Who Built That?</vt:lpstr>
      <vt:lpstr>Choose Your Future</vt:lpstr>
      <vt:lpstr>Choose Your Future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136</cp:revision>
  <cp:lastPrinted>2014-03-25T16:50:33Z</cp:lastPrinted>
  <dcterms:created xsi:type="dcterms:W3CDTF">2011-10-17T13:51:32Z</dcterms:created>
  <dcterms:modified xsi:type="dcterms:W3CDTF">2015-05-27T21:16:08Z</dcterms:modified>
</cp:coreProperties>
</file>