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436" r:id="rId2"/>
    <p:sldId id="456" r:id="rId3"/>
    <p:sldId id="448" r:id="rId4"/>
    <p:sldId id="449" r:id="rId5"/>
    <p:sldId id="420" r:id="rId6"/>
    <p:sldId id="421" r:id="rId7"/>
    <p:sldId id="435" r:id="rId8"/>
    <p:sldId id="422" r:id="rId9"/>
    <p:sldId id="423" r:id="rId10"/>
    <p:sldId id="424" r:id="rId11"/>
    <p:sldId id="451" r:id="rId12"/>
    <p:sldId id="453" r:id="rId13"/>
    <p:sldId id="452" r:id="rId14"/>
    <p:sldId id="425" r:id="rId15"/>
    <p:sldId id="447" r:id="rId16"/>
    <p:sldId id="455" r:id="rId17"/>
    <p:sldId id="442" r:id="rId18"/>
    <p:sldId id="371" r:id="rId19"/>
    <p:sldId id="410" r:id="rId20"/>
    <p:sldId id="396" r:id="rId21"/>
    <p:sldId id="406" r:id="rId22"/>
    <p:sldId id="428" r:id="rId23"/>
    <p:sldId id="458" r:id="rId24"/>
    <p:sldId id="429" r:id="rId25"/>
    <p:sldId id="457" r:id="rId26"/>
    <p:sldId id="416" r:id="rId27"/>
    <p:sldId id="417" r:id="rId28"/>
    <p:sldId id="418" r:id="rId29"/>
    <p:sldId id="419" r:id="rId30"/>
    <p:sldId id="454" r:id="rId31"/>
    <p:sldId id="437" r:id="rId32"/>
    <p:sldId id="438" r:id="rId33"/>
    <p:sldId id="397" r:id="rId34"/>
    <p:sldId id="439" r:id="rId35"/>
    <p:sldId id="440" r:id="rId36"/>
    <p:sldId id="441" r:id="rId37"/>
    <p:sldId id="450" r:id="rId38"/>
  </p:sldIdLst>
  <p:sldSz cx="9144000" cy="6858000" type="screen4x3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cott Denning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221FF"/>
    <a:srgbClr val="3C06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-131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commentAuthors" Target="commentAuthors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/>
            </a:lvl1pPr>
          </a:lstStyle>
          <a:p>
            <a:r>
              <a:rPr lang="en-US" dirty="0" err="1" smtClean="0"/>
              <a:t>Osher</a:t>
            </a:r>
            <a:r>
              <a:rPr lang="en-US" dirty="0" smtClean="0"/>
              <a:t> Climate 201</a:t>
            </a:r>
            <a:r>
              <a:rPr lang="en-US" dirty="0"/>
              <a:t>	</a:t>
            </a:r>
            <a:r>
              <a:rPr lang="en-US" dirty="0" smtClean="0"/>
              <a:t>Modern Climate Change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dirty="0"/>
              <a:t>Climate </a:t>
            </a:r>
            <a:r>
              <a:rPr lang="en-US" dirty="0" smtClean="0"/>
              <a:t>Forcing, Feedback, &amp; Sensitivity</a:t>
            </a:r>
            <a:endParaRPr lang="en-US" dirty="0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Scott Denning        CSU                   Atmospheric Science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fld id="{9DAA4980-2F19-9F4A-8626-3BCBA7F7D1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74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00525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00675" y="0"/>
            <a:ext cx="4200525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A7ABF3C-CE6B-2D43-A1F3-F13195597348}" type="datetime1">
              <a:rPr lang="en-US"/>
              <a:pPr/>
              <a:t>10/17/15</a:t>
            </a:fld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43225" y="522288"/>
            <a:ext cx="3716338" cy="2787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00163" y="3482975"/>
            <a:ext cx="7000875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67538"/>
            <a:ext cx="4200525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00675" y="6967538"/>
            <a:ext cx="4200525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B6801175-84D7-CE4A-B804-D3556C092F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31056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00755D-030E-1F4D-B02B-C3C323350218}" type="slidenum">
              <a:rPr lang="en-US" sz="1300"/>
              <a:pPr/>
              <a:t>6</a:t>
            </a:fld>
            <a:endParaRPr lang="en-US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AT606 Fall 2006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914B556-8B3C-EB46-A529-A2A813551CE8}" type="datetime1">
              <a:rPr lang="en-US" sz="1300"/>
              <a:pPr/>
              <a:t>10/17/15</a:t>
            </a:fld>
            <a:endParaRPr lang="en-US" sz="1300"/>
          </a:p>
        </p:txBody>
      </p:sp>
      <p:sp>
        <p:nvSpPr>
          <p:cNvPr id="297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F3AB9E5-9C99-C646-8407-77D9722B1067}" type="slidenum">
              <a:rPr lang="en-US" sz="1300"/>
              <a:pPr/>
              <a:t>10</a:t>
            </a:fld>
            <a:endParaRPr lang="en-US" sz="1300"/>
          </a:p>
        </p:txBody>
      </p:sp>
      <p:sp>
        <p:nvSpPr>
          <p:cNvPr id="276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Fall 2006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6AEFBF6-9942-AD49-BB78-E0D4130B0833}" type="datetime1">
              <a:rPr lang="en-US" sz="1200"/>
              <a:pPr/>
              <a:t>10/17/15</a:t>
            </a:fld>
            <a:endParaRPr lang="en-US" sz="1200"/>
          </a:p>
        </p:txBody>
      </p:sp>
      <p:sp>
        <p:nvSpPr>
          <p:cNvPr id="4506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450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4D1C2FC-064C-EE4D-8C6B-E1D9EEA153F8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4506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FCE7CFA-60EC-1547-A209-76E66E214DA6}" type="slidenum">
              <a:rPr lang="en-US" sz="1200"/>
              <a:pPr/>
              <a:t>25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249B89-97F7-4840-8ACA-C65559CC13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86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CA8C8F-4BBD-4D44-A437-0F8DC24523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61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50AAC7-45CF-3E47-9D7D-838164970F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32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FA3AF3-3239-6244-B662-416136794E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79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7D708A-B943-6B4E-B24C-26911570CB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94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FF3C0-CD98-DC43-AFA4-A407767E87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28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5A922C-8DFC-F848-9410-DFD120D126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85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2A2610-AD66-0945-86CA-53FBD7C5FF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88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BB4EB2-B73A-A241-9469-0CBEEF4E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77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BDF38F-8013-C54F-A14B-4FA3E5E1F3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77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98070A-3445-B641-A7B6-517B3DC3E7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92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</a:t>
            </a:r>
            <a:r>
              <a:rPr lang="en-US" dirty="0"/>
              <a:t>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BEFA4552-7236-D442-AEEE-773E08C19FF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b="0"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Arial Rounded MT Bold"/>
          <a:ea typeface="ＭＳ Ｐゴシック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21.emf"/><Relationship Id="rId6" Type="http://schemas.openxmlformats.org/officeDocument/2006/relationships/image" Target="../media/image22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07"/>
            <a:ext cx="9144000" cy="2457609"/>
          </a:xfrm>
        </p:spPr>
        <p:txBody>
          <a:bodyPr/>
          <a:lstStyle/>
          <a:p>
            <a:r>
              <a:rPr lang="en-US" sz="5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Can Climate </a:t>
            </a:r>
            <a:br>
              <a:rPr lang="en-US" sz="5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5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 Predictable when Weather Isn’t?</a:t>
            </a:r>
            <a:endParaRPr lang="en-US" sz="5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3" descr="CMMAP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t="23334" r="16928" b="23334"/>
          <a:stretch>
            <a:fillRect/>
          </a:stretch>
        </p:blipFill>
        <p:spPr bwMode="auto">
          <a:xfrm>
            <a:off x="0" y="2612766"/>
            <a:ext cx="2209800" cy="18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SU.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444" y="2814028"/>
            <a:ext cx="2344156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330200" y="5988650"/>
            <a:ext cx="85066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Arial Rounded MT Bold"/>
                <a:cs typeface="Arial Rounded MT Bold"/>
              </a:rPr>
              <a:t>Email </a:t>
            </a:r>
            <a:r>
              <a:rPr lang="en-US" sz="2000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Scott.Denning@ColoState.edu</a:t>
            </a:r>
            <a:r>
              <a:rPr lang="en-US" sz="2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 </a:t>
            </a:r>
            <a:r>
              <a:rPr lang="en-US" sz="2000" dirty="0">
                <a:latin typeface="Arial Rounded MT Bold"/>
                <a:cs typeface="Arial Rounded MT Bold"/>
              </a:rPr>
              <a:t>for a copy of this presentation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11200" y="4393212"/>
            <a:ext cx="7772400" cy="1447800"/>
          </a:xfrm>
        </p:spPr>
        <p:txBody>
          <a:bodyPr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3333CC"/>
                </a:solidFill>
                <a:ea typeface="ＭＳ Ｐゴシック" charset="0"/>
              </a:rPr>
              <a:t>Scott Denning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3333CC"/>
                </a:solidFill>
                <a:ea typeface="ＭＳ Ｐゴシック" charset="0"/>
              </a:rPr>
              <a:t>Director of Education, CMMAP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 err="1" smtClean="0">
                <a:solidFill>
                  <a:srgbClr val="3333CC"/>
                </a:solidFill>
                <a:ea typeface="ＭＳ Ｐゴシック" charset="0"/>
              </a:rPr>
              <a:t>Monfort</a:t>
            </a:r>
            <a:r>
              <a:rPr lang="en-US" sz="2800" dirty="0" smtClean="0">
                <a:solidFill>
                  <a:srgbClr val="3333CC"/>
                </a:solidFill>
                <a:ea typeface="ＭＳ Ｐゴシック" charset="0"/>
              </a:rPr>
              <a:t> Prof. Atmospheric </a:t>
            </a:r>
            <a:r>
              <a:rPr lang="en-US" sz="2800" dirty="0">
                <a:solidFill>
                  <a:srgbClr val="3333CC"/>
                </a:solidFill>
                <a:ea typeface="ＭＳ Ｐゴシック" charset="0"/>
              </a:rPr>
              <a:t>Science, CSU</a:t>
            </a:r>
          </a:p>
        </p:txBody>
      </p:sp>
      <p:pic>
        <p:nvPicPr>
          <p:cNvPr id="9" name="Picture 6" descr="NSF_logo_larg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373714"/>
            <a:ext cx="2133600" cy="216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739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753037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99500" y="3953970"/>
            <a:ext cx="64549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9 PM surface temperature 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15 °C </a:t>
            </a:r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60 °F </a:t>
            </a:r>
            <a:endParaRPr lang="en-US" dirty="0" smtClean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4457184"/>
            <a:ext cx="9143999" cy="2396331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73000">
                <a:srgbClr val="3C0600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8169" t="28062" r="30560" b="24927"/>
          <a:stretch/>
        </p:blipFill>
        <p:spPr>
          <a:xfrm rot="5083101">
            <a:off x="289025" y="443323"/>
            <a:ext cx="1100695" cy="8387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14682" y="0"/>
            <a:ext cx="64293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Fall Night</a:t>
            </a:r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/>
            </a:r>
            <a:b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in Colorado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0118" y="3950584"/>
            <a:ext cx="6468437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6 AM surface temperature = -</a:t>
            </a:r>
            <a:r>
              <a:rPr lang="en-US" dirty="0">
                <a:solidFill>
                  <a:srgbClr val="3366FF"/>
                </a:solidFill>
                <a:latin typeface="Arial Rounded MT Bold"/>
                <a:cs typeface="Arial Rounded MT Bold"/>
              </a:rPr>
              <a:t>60 °C </a:t>
            </a:r>
            <a:r>
              <a:rPr lang="en-US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= -78 °F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52247" y="2036881"/>
            <a:ext cx="1730467" cy="2929886"/>
            <a:chOff x="6445427" y="2036881"/>
            <a:chExt cx="1730467" cy="2929886"/>
          </a:xfrm>
        </p:grpSpPr>
        <p:sp>
          <p:nvSpPr>
            <p:cNvPr id="4" name="TextBox 3"/>
            <p:cNvSpPr txBox="1"/>
            <p:nvPr/>
          </p:nvSpPr>
          <p:spPr>
            <a:xfrm>
              <a:off x="6445427" y="2036881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y soil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 rot="19081611">
              <a:off x="6577180" y="3175118"/>
              <a:ext cx="1289135" cy="1588734"/>
              <a:chOff x="5546900" y="3642416"/>
              <a:chExt cx="1289135" cy="1588734"/>
            </a:xfrm>
          </p:grpSpPr>
          <p:cxnSp>
            <p:nvCxnSpPr>
              <p:cNvPr id="6" name="Curved Connector 5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Curved Connector 8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Curved Connector 9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Curved Connector 10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Curved Connector 11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Curved Connector 12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8" name="TextBox 17"/>
            <p:cNvSpPr txBox="1"/>
            <p:nvPr/>
          </p:nvSpPr>
          <p:spPr>
            <a:xfrm>
              <a:off x="6529289" y="4505102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390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22940" y="4457176"/>
            <a:ext cx="1521504" cy="1557615"/>
            <a:chOff x="5522940" y="4457176"/>
            <a:chExt cx="1521504" cy="1557615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7008503" y="4457176"/>
              <a:ext cx="35941" cy="1557615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522940" y="4720771"/>
              <a:ext cx="1424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4 inches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= 10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6945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99500" y="3892326"/>
            <a:ext cx="64549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6 AM surface temperature = 5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°C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= 40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°F </a:t>
            </a:r>
            <a:endParaRPr lang="en-US" dirty="0" smtClean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4457184"/>
            <a:ext cx="9143999" cy="2396331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73000">
                <a:srgbClr val="3C0600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24886" y="-16844"/>
            <a:ext cx="64293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Fall Night</a:t>
            </a:r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/>
            </a:r>
            <a:b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in Colorado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52247" y="2036881"/>
            <a:ext cx="1730467" cy="2929886"/>
            <a:chOff x="6445427" y="2036881"/>
            <a:chExt cx="1730467" cy="2929886"/>
          </a:xfrm>
        </p:grpSpPr>
        <p:sp>
          <p:nvSpPr>
            <p:cNvPr id="4" name="TextBox 3"/>
            <p:cNvSpPr txBox="1"/>
            <p:nvPr/>
          </p:nvSpPr>
          <p:spPr>
            <a:xfrm>
              <a:off x="6445427" y="2036881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y soil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 rot="19081611">
              <a:off x="6577180" y="3175118"/>
              <a:ext cx="1289135" cy="1588734"/>
              <a:chOff x="5546900" y="3642416"/>
              <a:chExt cx="1289135" cy="1588734"/>
            </a:xfrm>
          </p:grpSpPr>
          <p:cxnSp>
            <p:nvCxnSpPr>
              <p:cNvPr id="6" name="Curved Connector 5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Curved Connector 8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Curved Connector 9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Curved Connector 10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Curved Connector 11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Curved Connector 12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8" name="TextBox 17"/>
            <p:cNvSpPr txBox="1"/>
            <p:nvPr/>
          </p:nvSpPr>
          <p:spPr>
            <a:xfrm>
              <a:off x="6529289" y="4505102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390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22940" y="4457176"/>
            <a:ext cx="1521504" cy="1557615"/>
            <a:chOff x="5522940" y="4457176"/>
            <a:chExt cx="1521504" cy="1557615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7008503" y="4457176"/>
              <a:ext cx="35941" cy="1557615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522940" y="4720771"/>
              <a:ext cx="1424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4 inches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= 10 cm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28814" y="944053"/>
            <a:ext cx="1730467" cy="2732622"/>
            <a:chOff x="0" y="1227620"/>
            <a:chExt cx="1730467" cy="2732622"/>
          </a:xfrm>
        </p:grpSpPr>
        <p:sp>
          <p:nvSpPr>
            <p:cNvPr id="26" name="TextBox 25"/>
            <p:cNvSpPr txBox="1"/>
            <p:nvPr/>
          </p:nvSpPr>
          <p:spPr>
            <a:xfrm>
              <a:off x="0" y="1227620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by air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 rot="8283624">
              <a:off x="131753" y="2168593"/>
              <a:ext cx="1289135" cy="1588734"/>
              <a:chOff x="5546900" y="3642416"/>
              <a:chExt cx="1289135" cy="1588734"/>
            </a:xfrm>
          </p:grpSpPr>
          <p:cxnSp>
            <p:nvCxnSpPr>
              <p:cNvPr id="29" name="Curved Connector 28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0" name="Curved Connector 29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1" name="Curved Connector 30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2" name="Curved Connector 31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3" name="Curved Connector 32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4" name="Curved Connector 33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28" name="TextBox 27"/>
            <p:cNvSpPr txBox="1"/>
            <p:nvPr/>
          </p:nvSpPr>
          <p:spPr>
            <a:xfrm>
              <a:off x="83862" y="3498577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340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394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81"/>
            <a:ext cx="9144000" cy="3077796"/>
          </a:xfrm>
        </p:spPr>
        <p:txBody>
          <a:bodyPr/>
          <a:lstStyle/>
          <a:p>
            <a:r>
              <a:rPr lang="en-US" dirty="0" smtClean="0"/>
              <a:t>The strongest evidence for the</a:t>
            </a:r>
            <a:br>
              <a:rPr lang="en-US" dirty="0" smtClean="0"/>
            </a:br>
            <a:r>
              <a:rPr lang="en-US" dirty="0" smtClean="0"/>
              <a:t>Greenhouse Effect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93252" y="4253501"/>
            <a:ext cx="63071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is that we can </a:t>
            </a:r>
            <a:br>
              <a:rPr lang="en-US" sz="72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72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survive night!</a:t>
            </a:r>
          </a:p>
        </p:txBody>
      </p:sp>
    </p:spTree>
    <p:extLst>
      <p:ext uri="{BB962C8B-B14F-4D97-AF65-F5344CB8AC3E}">
        <p14:creationId xmlns:p14="http://schemas.microsoft.com/office/powerpoint/2010/main" val="1102171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600" dirty="0">
                <a:latin typeface="Arial Rounded MT Bold"/>
                <a:ea typeface="ＭＳ Ｐゴシック" charset="0"/>
                <a:cs typeface="Arial Rounded MT Bold"/>
                <a:sym typeface="Comic Sans MS" charset="0"/>
              </a:rPr>
              <a:t>Common Sense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7175" y="1152525"/>
            <a:ext cx="3806825" cy="5705475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Doubling CO</a:t>
            </a:r>
            <a:r>
              <a:rPr lang="en-US" baseline="-20000">
                <a:latin typeface="News Gothic MT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 would add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4 watts to every square meter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 of the surface of the Earth,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24/7</a:t>
            </a:r>
            <a:endParaRPr lang="en-US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Doing that would make the surface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warmer</a:t>
            </a:r>
            <a:endParaRPr lang="en-US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This was known before light bulbs were invented!</a:t>
            </a:r>
          </a:p>
        </p:txBody>
      </p:sp>
      <p:grpSp>
        <p:nvGrpSpPr>
          <p:cNvPr id="28675" name="Group 6"/>
          <p:cNvGrpSpPr>
            <a:grpSpLocks/>
          </p:cNvGrpSpPr>
          <p:nvPr/>
        </p:nvGrpSpPr>
        <p:grpSpPr bwMode="auto">
          <a:xfrm>
            <a:off x="152400" y="965200"/>
            <a:ext cx="5124450" cy="5359400"/>
            <a:chOff x="152400" y="830263"/>
            <a:chExt cx="5124450" cy="5359400"/>
          </a:xfrm>
        </p:grpSpPr>
        <p:grpSp>
          <p:nvGrpSpPr>
            <p:cNvPr id="28681" name="Group 3"/>
            <p:cNvGrpSpPr>
              <a:grpSpLocks/>
            </p:cNvGrpSpPr>
            <p:nvPr/>
          </p:nvGrpSpPr>
          <p:grpSpPr bwMode="auto">
            <a:xfrm>
              <a:off x="152400" y="1036638"/>
              <a:ext cx="5124450" cy="5153025"/>
              <a:chOff x="152400" y="1036638"/>
              <a:chExt cx="5124450" cy="5153025"/>
            </a:xfrm>
          </p:grpSpPr>
          <p:sp>
            <p:nvSpPr>
              <p:cNvPr id="28683" name="Rectangle 2"/>
              <p:cNvSpPr>
                <a:spLocks noChangeArrowheads="1"/>
              </p:cNvSpPr>
              <p:nvPr/>
            </p:nvSpPr>
            <p:spPr bwMode="auto">
              <a:xfrm>
                <a:off x="228600" y="1143000"/>
                <a:ext cx="4495800" cy="4876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Rectangle 4"/>
              <p:cNvSpPr>
                <a:spLocks/>
              </p:cNvSpPr>
              <p:nvPr/>
            </p:nvSpPr>
            <p:spPr bwMode="auto">
              <a:xfrm>
                <a:off x="855663" y="1708150"/>
                <a:ext cx="9588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000"/>
                    </a:solidFill>
                    <a:cs typeface="Times New Roman" charset="0"/>
                    <a:sym typeface="Times New Roman" charset="0"/>
                  </a:rPr>
                  <a:t>4 Watts</a:t>
                </a:r>
              </a:p>
            </p:txBody>
          </p:sp>
          <p:pic>
            <p:nvPicPr>
              <p:cNvPr id="28685" name="Picture 8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036638"/>
                <a:ext cx="5124450" cy="3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4063" y="1036638"/>
                <a:ext cx="295275" cy="515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8687" name="Rectangle 10"/>
              <p:cNvSpPr>
                <a:spLocks/>
              </p:cNvSpPr>
              <p:nvPr/>
            </p:nvSpPr>
            <p:spPr bwMode="auto">
              <a:xfrm>
                <a:off x="4465638" y="3224213"/>
                <a:ext cx="51117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606"/>
                    </a:solidFill>
                    <a:cs typeface="Times New Roman" charset="0"/>
                    <a:sym typeface="Times New Roman" charset="0"/>
                  </a:rPr>
                  <a:t>1 m</a:t>
                </a:r>
              </a:p>
            </p:txBody>
          </p:sp>
          <p:pic>
            <p:nvPicPr>
              <p:cNvPr id="28688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2438400"/>
                <a:ext cx="2217082" cy="2217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82" name="Rectangle 11"/>
            <p:cNvSpPr>
              <a:spLocks/>
            </p:cNvSpPr>
            <p:nvPr/>
          </p:nvSpPr>
          <p:spPr bwMode="auto">
            <a:xfrm>
              <a:off x="2428875" y="830263"/>
              <a:ext cx="5111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spAutoFit/>
            </a:bodyPr>
            <a:lstStyle/>
            <a:p>
              <a:pPr marL="39688"/>
              <a:r>
                <a:rPr lang="en-US">
                  <a:solidFill>
                    <a:srgbClr val="FF0606"/>
                  </a:solidFill>
                  <a:cs typeface="Times New Roman" charset="0"/>
                  <a:sym typeface="Times New Roman" charset="0"/>
                </a:rPr>
                <a:t>1 m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0" y="990600"/>
            <a:ext cx="5334000" cy="5257800"/>
            <a:chOff x="3657600" y="0"/>
            <a:chExt cx="5334000" cy="5257800"/>
          </a:xfrm>
        </p:grpSpPr>
        <p:sp>
          <p:nvSpPr>
            <p:cNvPr id="28677" name="Rectangle 4"/>
            <p:cNvSpPr>
              <a:spLocks noChangeArrowheads="1"/>
            </p:cNvSpPr>
            <p:nvPr/>
          </p:nvSpPr>
          <p:spPr bwMode="auto">
            <a:xfrm>
              <a:off x="3657600" y="0"/>
              <a:ext cx="5334000" cy="525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78" name="Group 5"/>
            <p:cNvGrpSpPr>
              <a:grpSpLocks/>
            </p:cNvGrpSpPr>
            <p:nvPr/>
          </p:nvGrpSpPr>
          <p:grpSpPr bwMode="auto">
            <a:xfrm>
              <a:off x="4648200" y="533400"/>
              <a:ext cx="3857625" cy="4552950"/>
              <a:chOff x="0" y="0"/>
              <a:chExt cx="3456" cy="4079"/>
            </a:xfrm>
          </p:grpSpPr>
          <p:sp>
            <p:nvSpPr>
              <p:cNvPr id="28679" name="Rectangle 7"/>
              <p:cNvSpPr>
                <a:spLocks/>
              </p:cNvSpPr>
              <p:nvPr/>
            </p:nvSpPr>
            <p:spPr bwMode="auto">
              <a:xfrm>
                <a:off x="0" y="3719"/>
                <a:ext cx="3456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 marL="39688"/>
                <a:r>
                  <a:rPr lang="en-US" b="1" i="1">
                    <a:solidFill>
                      <a:srgbClr val="2D2DB9"/>
                    </a:solidFill>
                    <a:cs typeface="Times New Roman" charset="0"/>
                    <a:sym typeface="Times New Roman" charset="0"/>
                  </a:rPr>
                  <a:t>John Tyndall, January 1863</a:t>
                </a:r>
              </a:p>
            </p:txBody>
          </p:sp>
          <p:pic>
            <p:nvPicPr>
              <p:cNvPr id="28680" name="Picture 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" y="0"/>
                <a:ext cx="2559" cy="3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7032584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30163"/>
            <a:ext cx="8537575" cy="817562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dirty="0">
                <a:ea typeface="ＭＳ Ｐゴシック" charset="0"/>
                <a:cs typeface="ＭＳ Ｐゴシック" charset="0"/>
                <a:sym typeface="Comic Sans MS" charset="0"/>
              </a:rPr>
              <a:t>Common Myth #1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7863" y="847725"/>
            <a:ext cx="8275637" cy="1133475"/>
          </a:xfrm>
        </p:spPr>
        <p:txBody>
          <a:bodyPr rIns="116994"/>
          <a:lstStyle/>
          <a:p>
            <a:pPr marL="573088" indent="-533400" eaLnBrk="1" hangingPunct="1">
              <a:buFontTx/>
              <a:buNone/>
            </a:pP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Scientists </a:t>
            </a:r>
            <a:r>
              <a:rPr lang="en-US" altLang="ja-JP" dirty="0" smtClean="0">
                <a:latin typeface="News Gothic MT" charset="0"/>
                <a:ea typeface="ＭＳ Ｐゴシック" charset="0"/>
                <a:cs typeface="ＭＳ Ｐゴシック" charset="0"/>
              </a:rPr>
              <a:t>confident about 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climate change because it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 been warming up recently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28474" r="24451" b="46446"/>
          <a:stretch>
            <a:fillRect/>
          </a:stretch>
        </p:blipFill>
        <p:spPr bwMode="auto">
          <a:xfrm>
            <a:off x="990600" y="2057400"/>
            <a:ext cx="7086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1000" y="1828800"/>
            <a:ext cx="8763000" cy="4876800"/>
            <a:chOff x="228600" y="1752600"/>
            <a:chExt cx="8763000" cy="4876800"/>
          </a:xfrm>
        </p:grpSpPr>
        <p:pic>
          <p:nvPicPr>
            <p:cNvPr id="36869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828800"/>
              <a:ext cx="45720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0" name="Rectangle 8"/>
            <p:cNvSpPr>
              <a:spLocks/>
            </p:cNvSpPr>
            <p:nvPr/>
          </p:nvSpPr>
          <p:spPr bwMode="auto">
            <a:xfrm>
              <a:off x="4953000" y="1752600"/>
              <a:ext cx="4038600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	</a:t>
              </a:r>
              <a:b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</a:br>
              <a:r>
                <a:rPr lang="en-US" sz="5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WRONG!</a:t>
              </a: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3600" b="1" dirty="0">
                  <a:latin typeface="+mn-lt"/>
                  <a:cs typeface="Comic Sans MS" charset="0"/>
                  <a:sym typeface="Comic Sans MS" charset="0"/>
                </a:rPr>
                <a:t>We</a:t>
              </a:r>
              <a:r>
                <a:rPr lang="ja-JP" altLang="en-US" sz="3600" b="1" dirty="0">
                  <a:latin typeface="+mn-lt"/>
                  <a:cs typeface="Comic Sans MS" charset="0"/>
                  <a:sym typeface="Comic Sans MS" charset="0"/>
                </a:rPr>
                <a:t>’</a:t>
              </a:r>
              <a:r>
                <a:rPr lang="en-US" altLang="ja-JP" sz="3600" b="1" dirty="0">
                  <a:latin typeface="+mn-lt"/>
                  <a:cs typeface="Comic Sans MS" charset="0"/>
                  <a:sym typeface="Comic Sans MS" charset="0"/>
                </a:rPr>
                <a:t>re </a:t>
              </a:r>
              <a:r>
                <a:rPr lang="en-US" altLang="ja-JP" sz="3600" b="1" dirty="0" smtClean="0">
                  <a:latin typeface="+mn-lt"/>
                  <a:cs typeface="Comic Sans MS" charset="0"/>
                  <a:sym typeface="Comic Sans MS" charset="0"/>
                </a:rPr>
                <a:t>confident because </a:t>
              </a:r>
              <a:r>
                <a:rPr lang="en-US" altLang="ja-JP" sz="3600" b="1" dirty="0">
                  <a:latin typeface="+mn-lt"/>
                  <a:cs typeface="Comic Sans MS" charset="0"/>
                  <a:sym typeface="Comic Sans MS" charset="0"/>
                </a:rPr>
                <a:t>we know that when we add heat to things, they warm up</a:t>
              </a:r>
              <a:endParaRPr lang="en-US" altLang="ja-JP" sz="3600" b="1" dirty="0">
                <a:latin typeface="+mn-lt"/>
                <a:cs typeface="Comic Sans MS" charset="0"/>
                <a:sym typeface="Times New Roman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endParaRPr lang="en-US" sz="4000" dirty="0">
                <a:latin typeface="+mn-lt"/>
                <a:cs typeface="Comic Sans MS" charset="0"/>
                <a:sym typeface="Comic Sans MS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dirty="0"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91214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 smtClean="0"/>
              <a:t>Cause and Effect</a:t>
            </a:r>
            <a:endParaRPr lang="en-US" sz="7200" dirty="0"/>
          </a:p>
        </p:txBody>
      </p:sp>
      <p:sp>
        <p:nvSpPr>
          <p:cNvPr id="5" name="TextBox 4"/>
          <p:cNvSpPr txBox="1"/>
          <p:nvPr/>
        </p:nvSpPr>
        <p:spPr>
          <a:xfrm>
            <a:off x="910501" y="1521653"/>
            <a:ext cx="225902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Arial Rounded MT Bold"/>
                <a:cs typeface="Arial Rounded MT Bold"/>
              </a:rPr>
              <a:t>Forcing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Watts per </a:t>
            </a:r>
            <a:b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square meter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26571" y="1554234"/>
            <a:ext cx="289298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Arial Rounded MT Bold"/>
                <a:cs typeface="Arial Rounded MT Bold"/>
              </a:rPr>
              <a:t>Response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degrees </a:t>
            </a:r>
            <a:b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Celsius or F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3342512" y="2312441"/>
            <a:ext cx="1797052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7" name="Group 16"/>
          <p:cNvGrpSpPr/>
          <p:nvPr/>
        </p:nvGrpSpPr>
        <p:grpSpPr>
          <a:xfrm>
            <a:off x="467232" y="3507278"/>
            <a:ext cx="8059779" cy="2927839"/>
            <a:chOff x="467232" y="3507278"/>
            <a:chExt cx="8059779" cy="2927839"/>
          </a:xfrm>
        </p:grpSpPr>
        <p:grpSp>
          <p:nvGrpSpPr>
            <p:cNvPr id="15" name="Group 14"/>
            <p:cNvGrpSpPr/>
            <p:nvPr/>
          </p:nvGrpSpPr>
          <p:grpSpPr>
            <a:xfrm>
              <a:off x="467232" y="3507278"/>
              <a:ext cx="8059779" cy="1822113"/>
              <a:chOff x="371390" y="4082397"/>
              <a:chExt cx="8059779" cy="1822113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371390" y="4421245"/>
                <a:ext cx="468221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 smtClean="0">
                    <a:latin typeface="Arial Rounded MT Bold"/>
                    <a:cs typeface="Arial Rounded MT Bold"/>
                  </a:rPr>
                  <a:t>Sensitivity = 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291968" y="4082397"/>
                <a:ext cx="313920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>
                    <a:latin typeface="Arial Rounded MT Bold"/>
                    <a:cs typeface="Arial Rounded MT Bold"/>
                  </a:rPr>
                  <a:t>Response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576148" y="5073513"/>
                <a:ext cx="244760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>
                    <a:latin typeface="Arial Rounded MT Bold"/>
                    <a:cs typeface="Arial Rounded MT Bold"/>
                  </a:rPr>
                  <a:t>Forcing</a:t>
                </a:r>
              </a:p>
            </p:txBody>
          </p:sp>
          <p:cxnSp>
            <p:nvCxnSpPr>
              <p:cNvPr id="14" name="Straight Connector 13"/>
              <p:cNvCxnSpPr/>
              <p:nvPr/>
            </p:nvCxnSpPr>
            <p:spPr bwMode="auto">
              <a:xfrm flipH="1">
                <a:off x="5319274" y="5044277"/>
                <a:ext cx="3102910" cy="1198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6" name="TextBox 15"/>
            <p:cNvSpPr txBox="1"/>
            <p:nvPr/>
          </p:nvSpPr>
          <p:spPr>
            <a:xfrm>
              <a:off x="1988737" y="5727231"/>
              <a:ext cx="5405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degrees per Watt m</a:t>
              </a:r>
              <a:r>
                <a:rPr lang="en-US" sz="4000" baseline="300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-2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0330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6000" dirty="0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0"/>
              </a:rPr>
              <a:t>Learning from the Past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5029200" cy="4267200"/>
          </a:xfrm>
        </p:spPr>
        <p:txBody>
          <a:bodyPr/>
          <a:lstStyle/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Geologic past 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/>
              <a:t>(100’s of millions of years)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</a:rPr>
              <a:t>Deglaciation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analog </a:t>
            </a:r>
            <a:br>
              <a:rPr lang="en-US" sz="2400" dirty="0" smtClean="0"/>
            </a:br>
            <a:r>
              <a:rPr lang="en-US" sz="2400" dirty="0" smtClean="0"/>
              <a:t>(18,000 years ago to preindustrial time)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Last Millennium </a:t>
            </a:r>
            <a:r>
              <a:rPr lang="en-US" sz="2400" dirty="0" smtClean="0"/>
              <a:t>analog </a:t>
            </a:r>
            <a:br>
              <a:rPr lang="en-US" sz="2400" dirty="0" smtClean="0"/>
            </a:br>
            <a:r>
              <a:rPr lang="en-US" sz="2400" dirty="0" smtClean="0"/>
              <a:t>(Medieval Warm Period to Little Ice Age)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Modern</a:t>
            </a:r>
            <a:r>
              <a:rPr lang="en-US" sz="2400" dirty="0" smtClean="0"/>
              <a:t> Climate Record</a:t>
            </a:r>
            <a:br>
              <a:rPr lang="en-US" sz="2400" dirty="0" smtClean="0"/>
            </a:br>
            <a:r>
              <a:rPr lang="en-US" sz="2400" dirty="0" smtClean="0"/>
              <a:t>(20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Century changes)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219200"/>
            <a:ext cx="4038600" cy="403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5638800"/>
            <a:ext cx="895274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Arial Rounded MT Bold"/>
                <a:cs typeface="Arial Rounded MT Bold"/>
              </a:rPr>
              <a:t>The further back we go, the less data we have to work with.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 Rounded MT Bold"/>
                <a:cs typeface="Arial Rounded MT Bold"/>
              </a:rPr>
              <a:t>Using modern data, we have only brief transients to study.</a:t>
            </a:r>
            <a:endParaRPr lang="en-US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828775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9906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0"/>
              </a:rPr>
              <a:t>Ice Age World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0"/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685800" y="5410200"/>
            <a:ext cx="7772400" cy="1295400"/>
          </a:xfrm>
        </p:spPr>
        <p:txBody>
          <a:bodyPr/>
          <a:lstStyle/>
          <a:p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27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9144000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15967" y="5791200"/>
            <a:ext cx="22756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High albedo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Low CO</a:t>
            </a:r>
            <a:r>
              <a:rPr lang="en-US" sz="2800" baseline="-250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2</a:t>
            </a:r>
            <a:endParaRPr lang="en-US" sz="2800" baseline="-250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736760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1430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5500" dirty="0">
                <a:ea typeface="ＭＳ Ｐゴシック" charset="0"/>
              </a:rPr>
              <a:t>CO</a:t>
            </a:r>
            <a:r>
              <a:rPr lang="en-US" sz="5500" baseline="-25000" dirty="0">
                <a:ea typeface="ＭＳ Ｐゴシック" charset="0"/>
              </a:rPr>
              <a:t>2</a:t>
            </a:r>
            <a:r>
              <a:rPr lang="en-US" sz="5500" dirty="0">
                <a:ea typeface="ＭＳ Ｐゴシック" charset="0"/>
              </a:rPr>
              <a:t> and the Ice Ages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5791200" y="2667000"/>
            <a:ext cx="1951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0033CC"/>
                </a:solidFill>
                <a:latin typeface="Arial" charset="0"/>
              </a:rPr>
              <a:t>370 ppm in 2000</a:t>
            </a:r>
          </a:p>
        </p:txBody>
      </p:sp>
      <p:sp>
        <p:nvSpPr>
          <p:cNvPr id="44037" name="Freeform 5"/>
          <p:cNvSpPr>
            <a:spLocks/>
          </p:cNvSpPr>
          <p:nvPr/>
        </p:nvSpPr>
        <p:spPr bwMode="auto">
          <a:xfrm>
            <a:off x="7620000" y="2809875"/>
            <a:ext cx="565150" cy="161925"/>
          </a:xfrm>
          <a:custGeom>
            <a:avLst/>
            <a:gdLst>
              <a:gd name="T0" fmla="*/ 0 w 356"/>
              <a:gd name="T1" fmla="*/ 2147483647 h 102"/>
              <a:gd name="T2" fmla="*/ 2147483647 w 356"/>
              <a:gd name="T3" fmla="*/ 2147483647 h 102"/>
              <a:gd name="T4" fmla="*/ 2147483647 w 356"/>
              <a:gd name="T5" fmla="*/ 2147483647 h 102"/>
              <a:gd name="T6" fmla="*/ 2147483647 w 356"/>
              <a:gd name="T7" fmla="*/ 2147483647 h 102"/>
              <a:gd name="T8" fmla="*/ 2147483647 w 356"/>
              <a:gd name="T9" fmla="*/ 2147483647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6"/>
              <a:gd name="T16" fmla="*/ 0 h 102"/>
              <a:gd name="T17" fmla="*/ 356 w 356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6" h="102">
                <a:moveTo>
                  <a:pt x="0" y="18"/>
                </a:moveTo>
                <a:cubicBezTo>
                  <a:pt x="68" y="9"/>
                  <a:pt x="136" y="0"/>
                  <a:pt x="166" y="12"/>
                </a:cubicBezTo>
                <a:cubicBezTo>
                  <a:pt x="196" y="24"/>
                  <a:pt x="158" y="76"/>
                  <a:pt x="178" y="89"/>
                </a:cubicBezTo>
                <a:cubicBezTo>
                  <a:pt x="198" y="102"/>
                  <a:pt x="255" y="91"/>
                  <a:pt x="285" y="89"/>
                </a:cubicBezTo>
                <a:cubicBezTo>
                  <a:pt x="315" y="87"/>
                  <a:pt x="347" y="78"/>
                  <a:pt x="356" y="77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>
            <a:off x="8245475" y="2841625"/>
            <a:ext cx="0" cy="10382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5014913" y="5221288"/>
            <a:ext cx="3189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i="1">
                <a:latin typeface="Times" charset="0"/>
              </a:rPr>
              <a:t>Vostok (400k yr) Ice Core data (Petit et al, 1999)</a:t>
            </a:r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4314825" y="2401888"/>
          <a:ext cx="4829175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4" name="Worksheet" r:id="rId4" imgW="88480896" imgH="66675000" progId="Excel.Sheet.8">
                  <p:embed/>
                </p:oleObj>
              </mc:Choice>
              <mc:Fallback>
                <p:oleObj name="Worksheet" r:id="rId4" imgW="88480896" imgH="666750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4825" y="2401888"/>
                        <a:ext cx="4829175" cy="400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080000" y="3832225"/>
            <a:ext cx="3524250" cy="828675"/>
            <a:chOff x="5080000" y="3832225"/>
            <a:chExt cx="3524250" cy="828675"/>
          </a:xfrm>
        </p:grpSpPr>
        <p:sp>
          <p:nvSpPr>
            <p:cNvPr id="44044" name="Text Box 13"/>
            <p:cNvSpPr txBox="1">
              <a:spLocks noChangeArrowheads="1"/>
            </p:cNvSpPr>
            <p:nvPr/>
          </p:nvSpPr>
          <p:spPr bwMode="auto">
            <a:xfrm>
              <a:off x="5080000" y="3832225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4045" name="Text Box 14"/>
            <p:cNvSpPr txBox="1">
              <a:spLocks noChangeArrowheads="1"/>
            </p:cNvSpPr>
            <p:nvPr/>
          </p:nvSpPr>
          <p:spPr bwMode="auto">
            <a:xfrm>
              <a:off x="8197850" y="4103688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4046" name="Text Box 15"/>
            <p:cNvSpPr txBox="1">
              <a:spLocks noChangeArrowheads="1"/>
            </p:cNvSpPr>
            <p:nvPr/>
          </p:nvSpPr>
          <p:spPr bwMode="auto">
            <a:xfrm>
              <a:off x="7015163" y="4295775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4047" name="Text Box 16"/>
            <p:cNvSpPr txBox="1">
              <a:spLocks noChangeArrowheads="1"/>
            </p:cNvSpPr>
            <p:nvPr/>
          </p:nvSpPr>
          <p:spPr bwMode="auto">
            <a:xfrm>
              <a:off x="5973763" y="3937000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</p:grpSp>
      <p:sp>
        <p:nvSpPr>
          <p:cNvPr id="44041" name="Text Box 17"/>
          <p:cNvSpPr txBox="1">
            <a:spLocks noChangeArrowheads="1"/>
          </p:cNvSpPr>
          <p:nvPr/>
        </p:nvSpPr>
        <p:spPr bwMode="auto">
          <a:xfrm>
            <a:off x="6445250" y="2147888"/>
            <a:ext cx="785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Arial" charset="0"/>
              </a:rPr>
              <a:t>CO</a:t>
            </a:r>
            <a:r>
              <a:rPr lang="en-US" b="1" baseline="-25000">
                <a:latin typeface="Arial" charset="0"/>
              </a:rPr>
              <a:t>2</a:t>
            </a:r>
            <a:endParaRPr lang="en-US" b="1">
              <a:latin typeface="Arial" charset="0"/>
            </a:endParaRPr>
          </a:p>
        </p:txBody>
      </p:sp>
      <p:sp>
        <p:nvSpPr>
          <p:cNvPr id="44042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0" y="995363"/>
            <a:ext cx="4130675" cy="2438400"/>
          </a:xfrm>
          <a:noFill/>
        </p:spPr>
        <p:txBody>
          <a:bodyPr/>
          <a:lstStyle/>
          <a:p>
            <a:r>
              <a:rPr lang="en-US" sz="2400" dirty="0">
                <a:ea typeface="ＭＳ Ｐゴシック" charset="0"/>
              </a:rPr>
              <a:t>Over the past 420,000 years atmospheric CO</a:t>
            </a:r>
            <a:r>
              <a:rPr lang="en-US" sz="2400" baseline="-25000" dirty="0">
                <a:ea typeface="ＭＳ Ｐゴシック" charset="0"/>
              </a:rPr>
              <a:t>2</a:t>
            </a:r>
            <a:r>
              <a:rPr lang="en-US" sz="2400" dirty="0">
                <a:ea typeface="ＭＳ Ｐゴシック" charset="0"/>
              </a:rPr>
              <a:t> has varied 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</a:rPr>
              <a:t>between 180 and 280</a:t>
            </a:r>
            <a:r>
              <a:rPr lang="en-US" sz="2400" dirty="0">
                <a:ea typeface="ＭＳ Ｐゴシック" charset="0"/>
              </a:rPr>
              <a:t> ppm, beating in time with the last four glacial cycles</a:t>
            </a:r>
          </a:p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</p:txBody>
      </p:sp>
      <p:pic>
        <p:nvPicPr>
          <p:cNvPr id="44043" name="Picture 1033" descr="wsci_02_img02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700"/>
            <a:ext cx="42672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157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452" y="2640744"/>
            <a:ext cx="4769777" cy="3982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399"/>
            <a:ext cx="9144000" cy="1608097"/>
          </a:xfrm>
        </p:spPr>
        <p:txBody>
          <a:bodyPr/>
          <a:lstStyle/>
          <a:p>
            <a:r>
              <a:rPr lang="en-US" dirty="0" smtClean="0"/>
              <a:t>Weather Forecasting</a:t>
            </a:r>
            <a:br>
              <a:rPr lang="en-US" dirty="0" smtClean="0"/>
            </a:br>
            <a:r>
              <a:rPr lang="en-US" dirty="0" smtClean="0"/>
              <a:t>is Hard!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842" y="2684036"/>
            <a:ext cx="4444825" cy="3997193"/>
          </a:xfrm>
        </p:spPr>
        <p:txBody>
          <a:bodyPr/>
          <a:lstStyle/>
          <a:p>
            <a:r>
              <a:rPr lang="en-US" dirty="0" smtClean="0"/>
              <a:t>Air masses and fronts</a:t>
            </a:r>
          </a:p>
          <a:p>
            <a:r>
              <a:rPr lang="en-US" dirty="0" smtClean="0"/>
              <a:t>Convergence and divergence</a:t>
            </a:r>
          </a:p>
          <a:p>
            <a:r>
              <a:rPr lang="en-US" dirty="0" err="1" smtClean="0"/>
              <a:t>Vorticity</a:t>
            </a:r>
            <a:r>
              <a:rPr lang="en-US" dirty="0" smtClean="0"/>
              <a:t> maxima and shortwaves</a:t>
            </a:r>
          </a:p>
          <a:p>
            <a:r>
              <a:rPr lang="en-US" dirty="0" err="1"/>
              <a:t>Quasigeostrophic</a:t>
            </a:r>
            <a:r>
              <a:rPr lang="en-US" dirty="0"/>
              <a:t> lift</a:t>
            </a:r>
          </a:p>
          <a:p>
            <a:r>
              <a:rPr lang="en-US" dirty="0" smtClean="0"/>
              <a:t>Convective available potential energy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0307" y="1976953"/>
            <a:ext cx="75216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You learned about this in a University</a:t>
            </a:r>
          </a:p>
        </p:txBody>
      </p:sp>
    </p:spTree>
    <p:extLst>
      <p:ext uri="{BB962C8B-B14F-4D97-AF65-F5344CB8AC3E}">
        <p14:creationId xmlns:p14="http://schemas.microsoft.com/office/powerpoint/2010/main" val="2957730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868"/>
            <a:ext cx="9144000" cy="55619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68"/>
            <a:ext cx="8839200" cy="762000"/>
          </a:xfrm>
        </p:spPr>
        <p:txBody>
          <a:bodyPr/>
          <a:lstStyle/>
          <a:p>
            <a:r>
              <a:rPr lang="en-US" dirty="0" smtClean="0"/>
              <a:t>Climate Forcing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0" y="6396335"/>
            <a:ext cx="4982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Source: Hansen and Sato (2011)</a:t>
            </a:r>
          </a:p>
        </p:txBody>
      </p:sp>
    </p:spTree>
    <p:extLst>
      <p:ext uri="{BB962C8B-B14F-4D97-AF65-F5344CB8AC3E}">
        <p14:creationId xmlns:p14="http://schemas.microsoft.com/office/powerpoint/2010/main" val="1998943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2057400"/>
          </a:xfrm>
        </p:spPr>
        <p:txBody>
          <a:bodyPr/>
          <a:lstStyle/>
          <a:p>
            <a:r>
              <a:rPr lang="en-US" dirty="0" smtClean="0"/>
              <a:t>Climate Sensitivity</a:t>
            </a:r>
            <a:br>
              <a:rPr lang="en-US" dirty="0" smtClean="0"/>
            </a:br>
            <a:r>
              <a:rPr lang="en-US" dirty="0" smtClean="0"/>
              <a:t>to enhanced CO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438400"/>
            <a:ext cx="8153400" cy="3657600"/>
          </a:xfrm>
        </p:spPr>
        <p:txBody>
          <a:bodyPr/>
          <a:lstStyle/>
          <a:p>
            <a:r>
              <a:rPr lang="en-US" dirty="0" smtClean="0"/>
              <a:t>Volcanoes, Last Millennium, Deglaciation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all around </a:t>
            </a:r>
            <a:r>
              <a:rPr lang="en-US" dirty="0" smtClean="0">
                <a:solidFill>
                  <a:srgbClr val="FF0000"/>
                </a:solidFill>
              </a:rPr>
              <a:t>0.8 </a:t>
            </a:r>
            <a:r>
              <a:rPr lang="en-US" dirty="0">
                <a:solidFill>
                  <a:srgbClr val="FF0000"/>
                </a:solidFill>
              </a:rPr>
              <a:t>°C of warming per (W m</a:t>
            </a:r>
            <a:r>
              <a:rPr lang="en-US" baseline="30000" dirty="0">
                <a:solidFill>
                  <a:srgbClr val="FF0000"/>
                </a:solidFill>
              </a:rPr>
              <a:t>-2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r>
              <a:rPr lang="en-US" dirty="0" smtClean="0"/>
              <a:t>Each doubling of CO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adds </a:t>
            </a:r>
            <a:r>
              <a:rPr lang="en-US" dirty="0" smtClean="0">
                <a:solidFill>
                  <a:srgbClr val="FF0000"/>
                </a:solidFill>
              </a:rPr>
              <a:t>4 Watts per square meter</a:t>
            </a:r>
          </a:p>
          <a:p>
            <a:r>
              <a:rPr lang="en-US" dirty="0" smtClean="0"/>
              <a:t>So expect about </a:t>
            </a:r>
            <a:br>
              <a:rPr lang="en-US" dirty="0" smtClean="0"/>
            </a:br>
            <a:r>
              <a:rPr lang="en-US" dirty="0" smtClean="0"/>
              <a:t>(4 </a:t>
            </a:r>
            <a:r>
              <a:rPr lang="en-US" dirty="0"/>
              <a:t>W m</a:t>
            </a:r>
            <a:r>
              <a:rPr lang="en-US" baseline="30000" dirty="0"/>
              <a:t>-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r>
              <a:rPr lang="en-US" baseline="30000" dirty="0" smtClean="0"/>
              <a:t> </a:t>
            </a:r>
            <a:r>
              <a:rPr lang="en-US" dirty="0" smtClean="0"/>
              <a:t>x (0.8 </a:t>
            </a:r>
            <a:r>
              <a:rPr lang="en-US" dirty="0"/>
              <a:t>°</a:t>
            </a:r>
            <a:r>
              <a:rPr lang="en-US" dirty="0" smtClean="0"/>
              <a:t>C per (</a:t>
            </a:r>
            <a:r>
              <a:rPr lang="en-US" dirty="0"/>
              <a:t>W m</a:t>
            </a:r>
            <a:r>
              <a:rPr lang="en-US" baseline="30000" dirty="0"/>
              <a:t>-2</a:t>
            </a:r>
            <a:r>
              <a:rPr lang="en-US" dirty="0" smtClean="0"/>
              <a:t>)) </a:t>
            </a:r>
            <a:r>
              <a:rPr lang="en-US" baseline="30000" dirty="0"/>
              <a:t/>
            </a:r>
            <a:br>
              <a:rPr lang="en-US" baseline="30000" dirty="0"/>
            </a:br>
            <a:r>
              <a:rPr lang="en-US" dirty="0" smtClean="0"/>
              <a:t>= </a:t>
            </a:r>
            <a:r>
              <a:rPr lang="en-US" sz="3600" dirty="0" smtClean="0">
                <a:solidFill>
                  <a:srgbClr val="FF0000"/>
                </a:solidFill>
              </a:rPr>
              <a:t>3 </a:t>
            </a:r>
            <a:r>
              <a:rPr lang="en-US" sz="3600" dirty="0">
                <a:solidFill>
                  <a:srgbClr val="FF0000"/>
                </a:solidFill>
              </a:rPr>
              <a:t>°</a:t>
            </a:r>
            <a:r>
              <a:rPr lang="en-US" sz="3600" dirty="0" smtClean="0">
                <a:solidFill>
                  <a:srgbClr val="FF0000"/>
                </a:solidFill>
              </a:rPr>
              <a:t>C per doubling of CO</a:t>
            </a:r>
            <a:r>
              <a:rPr lang="en-US" sz="3600" baseline="-25000" dirty="0" smtClean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94419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nghai.1990-2012.anim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3683"/>
            <a:ext cx="9154618" cy="5584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400"/>
            <a:ext cx="8534400" cy="1447800"/>
          </a:xfrm>
        </p:spPr>
        <p:txBody>
          <a:bodyPr/>
          <a:lstStyle/>
          <a:p>
            <a:r>
              <a:rPr lang="en-US" dirty="0" smtClean="0"/>
              <a:t>Billions and Billions</a:t>
            </a:r>
            <a:br>
              <a:rPr lang="en-US" dirty="0" smtClean="0"/>
            </a:br>
            <a:r>
              <a:rPr lang="en-US" sz="4800" dirty="0" smtClean="0"/>
              <a:t>Shanghai 1991 and 2012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98500" y="1511300"/>
            <a:ext cx="7772400" cy="4572000"/>
          </a:xfrm>
        </p:spPr>
        <p:txBody>
          <a:bodyPr/>
          <a:lstStyle/>
          <a:p>
            <a:r>
              <a:rPr lang="en-US" dirty="0" smtClean="0"/>
              <a:t>Currently 7 billion people on Earth </a:t>
            </a:r>
            <a:br>
              <a:rPr lang="en-US" dirty="0" smtClean="0"/>
            </a:br>
            <a:r>
              <a:rPr lang="en-US" dirty="0" smtClean="0"/>
              <a:t>but only 1 billion use lots of energy</a:t>
            </a:r>
          </a:p>
          <a:p>
            <a:r>
              <a:rPr lang="en-US" dirty="0" smtClean="0"/>
              <a:t>Rapid development to 4 billion </a:t>
            </a:r>
            <a:br>
              <a:rPr lang="en-US" dirty="0" smtClean="0"/>
            </a:br>
            <a:r>
              <a:rPr lang="en-US" dirty="0" smtClean="0"/>
              <a:t>energy users over coming decades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Population growth only 30% but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energy growth 300% by 2100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784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Forcing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219200"/>
            <a:ext cx="3911600" cy="5638800"/>
          </a:xfrm>
        </p:spPr>
        <p:txBody>
          <a:bodyPr/>
          <a:lstStyle/>
          <a:p>
            <a:r>
              <a:rPr lang="en-US" dirty="0" smtClean="0"/>
              <a:t>If developing countries build modern economies based on coal …</a:t>
            </a:r>
          </a:p>
          <a:p>
            <a:r>
              <a:rPr lang="en-US" dirty="0" smtClean="0"/>
              <a:t>Earth will gain </a:t>
            </a:r>
            <a:r>
              <a:rPr lang="en-US" dirty="0" smtClean="0">
                <a:solidFill>
                  <a:srgbClr val="FF0000"/>
                </a:solidFill>
              </a:rPr>
              <a:t>more heat in 21</a:t>
            </a:r>
            <a:r>
              <a:rPr lang="en-US" baseline="30000" dirty="0" smtClean="0">
                <a:solidFill>
                  <a:srgbClr val="FF0000"/>
                </a:solidFill>
              </a:rPr>
              <a:t>st</a:t>
            </a:r>
            <a:r>
              <a:rPr lang="en-US" dirty="0" smtClean="0">
                <a:solidFill>
                  <a:srgbClr val="FF0000"/>
                </a:solidFill>
              </a:rPr>
              <a:t> Century than it did when warming after Last Ice Age!</a:t>
            </a:r>
          </a:p>
          <a:p>
            <a:r>
              <a:rPr lang="en-US" dirty="0" smtClean="0"/>
              <a:t>… but warming after Ice Age took 100 Centuries</a:t>
            </a:r>
          </a:p>
          <a:p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3972867" y="1397000"/>
            <a:ext cx="4924569" cy="5118100"/>
            <a:chOff x="3972867" y="1397000"/>
            <a:chExt cx="4924569" cy="5118100"/>
          </a:xfrm>
        </p:grpSpPr>
        <p:grpSp>
          <p:nvGrpSpPr>
            <p:cNvPr id="6" name="Group 5"/>
            <p:cNvGrpSpPr/>
            <p:nvPr/>
          </p:nvGrpSpPr>
          <p:grpSpPr>
            <a:xfrm>
              <a:off x="4483100" y="1943100"/>
              <a:ext cx="4394200" cy="4572000"/>
              <a:chOff x="4038600" y="1943100"/>
              <a:chExt cx="4902200" cy="4826000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4038600" y="1943100"/>
                <a:ext cx="4902200" cy="4826000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127500" y="2032000"/>
                <a:ext cx="4752499" cy="4673600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7340600" y="2997200"/>
              <a:ext cx="1556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7.4 </a:t>
              </a:r>
              <a: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W m</a:t>
              </a:r>
              <a:r>
                <a:rPr lang="en-US" baseline="300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-2</a:t>
              </a:r>
              <a:endParaRPr lang="en-US" baseline="30000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483100" y="1397000"/>
              <a:ext cx="4394200" cy="461665"/>
              <a:chOff x="4521200" y="1536700"/>
              <a:chExt cx="4394200" cy="461665"/>
            </a:xfrm>
          </p:grpSpPr>
          <p:cxnSp>
            <p:nvCxnSpPr>
              <p:cNvPr id="10" name="Straight Arrow Connector 9"/>
              <p:cNvCxnSpPr/>
              <p:nvPr/>
            </p:nvCxnSpPr>
            <p:spPr bwMode="auto">
              <a:xfrm>
                <a:off x="4521200" y="1752600"/>
                <a:ext cx="4394200" cy="254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" name="TextBox 7"/>
              <p:cNvSpPr txBox="1"/>
              <p:nvPr/>
            </p:nvSpPr>
            <p:spPr>
              <a:xfrm>
                <a:off x="6057900" y="1536700"/>
                <a:ext cx="112082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 meter</a:t>
                </a:r>
                <a:endParaRPr lang="en-US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 rot="16200000">
              <a:off x="2006600" y="3962400"/>
              <a:ext cx="4394200" cy="461665"/>
              <a:chOff x="4521200" y="1536700"/>
              <a:chExt cx="4394200" cy="461665"/>
            </a:xfrm>
          </p:grpSpPr>
          <p:cxnSp>
            <p:nvCxnSpPr>
              <p:cNvPr id="19" name="Straight Arrow Connector 18"/>
              <p:cNvCxnSpPr/>
              <p:nvPr/>
            </p:nvCxnSpPr>
            <p:spPr bwMode="auto">
              <a:xfrm>
                <a:off x="4521200" y="1752600"/>
                <a:ext cx="4394200" cy="254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6057900" y="1536700"/>
                <a:ext cx="112082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 meter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2393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/>
          </p:cNvSpPr>
          <p:nvPr/>
        </p:nvSpPr>
        <p:spPr bwMode="auto">
          <a:xfrm>
            <a:off x="65088" y="741363"/>
            <a:ext cx="4214812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268288" indent="-239713" eaLnBrk="0" hangingPunct="0">
              <a:spcBef>
                <a:spcPts val="988"/>
              </a:spcBef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Land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vs ocean!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vs South</a:t>
            </a:r>
            <a:endParaRPr lang="en-US">
              <a:latin typeface="Arial Rounded MT Bold"/>
              <a:cs typeface="Arial Rounded MT Bold"/>
              <a:sym typeface="ＭＳ Ｐゴシック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Arial Rounded MT Bold"/>
                <a:cs typeface="Arial Rounded MT Bold"/>
                <a:sym typeface="Comic Sans MS" charset="0"/>
              </a:rPr>
              <a:t>Global mean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warming of 2º to 5º C</a:t>
            </a: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 American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warming of 3º to 6º C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</a:pPr>
            <a:r>
              <a:rPr lang="en-US" b="1">
                <a:latin typeface="Arial Rounded MT Bold"/>
                <a:cs typeface="Arial Rounded MT Bold"/>
                <a:sym typeface="Comic Sans MS" charset="0"/>
              </a:rPr>
              <a:t>	</a:t>
            </a:r>
            <a:r>
              <a:rPr lang="en-US" b="1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= 5º to 11º F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Arial Rounded MT Bold"/>
                <a:cs typeface="Arial Rounded MT Bold"/>
                <a:sym typeface="Comic Sans MS" charset="0"/>
              </a:rPr>
              <a:t>Arctic warming of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8º to 14º F</a:t>
            </a:r>
          </a:p>
        </p:txBody>
      </p:sp>
      <p:pic>
        <p:nvPicPr>
          <p:cNvPr id="3277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88900"/>
            <a:ext cx="3830637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6205538"/>
            <a:ext cx="37782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5"/>
          <p:cNvSpPr>
            <a:spLocks/>
          </p:cNvSpPr>
          <p:nvPr/>
        </p:nvSpPr>
        <p:spPr bwMode="auto">
          <a:xfrm>
            <a:off x="4125913" y="673100"/>
            <a:ext cx="1227137" cy="615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Low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3" name="Rectangle 6"/>
          <p:cNvSpPr>
            <a:spLocks/>
          </p:cNvSpPr>
          <p:nvPr/>
        </p:nvSpPr>
        <p:spPr bwMode="auto">
          <a:xfrm>
            <a:off x="4122738" y="4762500"/>
            <a:ext cx="1227137" cy="6143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High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4" name="Rectangle 7"/>
          <p:cNvSpPr>
            <a:spLocks/>
          </p:cNvSpPr>
          <p:nvPr/>
        </p:nvSpPr>
        <p:spPr bwMode="auto">
          <a:xfrm>
            <a:off x="4010025" y="2754313"/>
            <a:ext cx="1227138" cy="6143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Moderate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5" name="Rectangle 8"/>
          <p:cNvSpPr>
            <a:spLocks/>
          </p:cNvSpPr>
          <p:nvPr/>
        </p:nvSpPr>
        <p:spPr bwMode="auto">
          <a:xfrm>
            <a:off x="-76200" y="5594350"/>
            <a:ext cx="50276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82588" indent="-341313" eaLnBrk="0" hangingPunct="0">
              <a:spcBef>
                <a:spcPts val="813"/>
              </a:spcBef>
            </a:pPr>
            <a:r>
              <a:rPr lang="en-US" i="1" dirty="0">
                <a:sym typeface="Times New Roman" charset="0"/>
              </a:rPr>
              <a:t>	Rainfall?    		Agriculture? </a:t>
            </a:r>
            <a:r>
              <a:rPr lang="en-US" dirty="0">
                <a:latin typeface="ＭＳ Ｐゴシック" charset="0"/>
                <a:sym typeface="ＭＳ Ｐゴシック" charset="0"/>
              </a:rPr>
              <a:t/>
            </a:r>
            <a:br>
              <a:rPr lang="en-US" dirty="0">
                <a:latin typeface="ＭＳ Ｐゴシック" charset="0"/>
                <a:sym typeface="ＭＳ Ｐゴシック" charset="0"/>
              </a:rPr>
            </a:br>
            <a:r>
              <a:rPr lang="en-US" i="1" dirty="0">
                <a:cs typeface="Times New Roman" charset="0"/>
                <a:sym typeface="Times New Roman" charset="0"/>
              </a:rPr>
              <a:t>Water </a:t>
            </a:r>
            <a:r>
              <a:rPr lang="en-US" i="1" dirty="0" smtClean="0">
                <a:cs typeface="Times New Roman" charset="0"/>
                <a:sym typeface="Times New Roman" charset="0"/>
              </a:rPr>
              <a:t>demand?            Tourism?</a:t>
            </a:r>
            <a:endParaRPr lang="en-US" i="1" dirty="0">
              <a:cs typeface="Times New Roman" charset="0"/>
              <a:sym typeface="Times New Roman" charset="0"/>
            </a:endParaRPr>
          </a:p>
          <a:p>
            <a:pPr marL="382588" indent="-341313" eaLnBrk="0" hangingPunct="0">
              <a:spcBef>
                <a:spcPts val="813"/>
              </a:spcBef>
            </a:pPr>
            <a:r>
              <a:rPr lang="en-US" i="1" dirty="0">
                <a:cs typeface="Times New Roman" charset="0"/>
                <a:sym typeface="Times New Roman" charset="0"/>
              </a:rPr>
              <a:t>	Mass immigration?</a:t>
            </a:r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" y="-100013"/>
            <a:ext cx="6362700" cy="785813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How much warmer?</a:t>
            </a:r>
          </a:p>
        </p:txBody>
      </p:sp>
    </p:spTree>
    <p:extLst>
      <p:ext uri="{BB962C8B-B14F-4D97-AF65-F5344CB8AC3E}">
        <p14:creationId xmlns:p14="http://schemas.microsoft.com/office/powerpoint/2010/main" val="24892143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 descr="tempsma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9587" r="13289" b="15314"/>
          <a:stretch>
            <a:fillRect/>
          </a:stretch>
        </p:blipFill>
        <p:spPr bwMode="auto">
          <a:xfrm>
            <a:off x="152400" y="609600"/>
            <a:ext cx="79406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6677025" y="609600"/>
            <a:ext cx="1400175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1" name="Oval 5"/>
          <p:cNvSpPr>
            <a:spLocks noChangeArrowheads="1"/>
          </p:cNvSpPr>
          <p:nvPr/>
        </p:nvSpPr>
        <p:spPr bwMode="auto">
          <a:xfrm>
            <a:off x="4191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Oval 6"/>
          <p:cNvSpPr>
            <a:spLocks noChangeArrowheads="1"/>
          </p:cNvSpPr>
          <p:nvPr/>
        </p:nvSpPr>
        <p:spPr bwMode="auto">
          <a:xfrm>
            <a:off x="2286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3" name="Rectangle 19"/>
          <p:cNvSpPr>
            <a:spLocks noChangeArrowheads="1"/>
          </p:cNvSpPr>
          <p:nvPr/>
        </p:nvSpPr>
        <p:spPr bwMode="auto">
          <a:xfrm>
            <a:off x="6781800" y="31242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solidFill>
                  <a:srgbClr val="FF0000"/>
                </a:solidFill>
              </a:rPr>
              <a:t>Where</a:t>
            </a:r>
            <a:r>
              <a:rPr lang="en-US" sz="6000" i="1" dirty="0" smtClean="0">
                <a:solidFill>
                  <a:srgbClr val="FF0000"/>
                </a:solidFill>
              </a:rPr>
              <a:t> </a:t>
            </a:r>
            <a:r>
              <a:rPr lang="en-US" sz="6000" dirty="0" smtClean="0"/>
              <a:t>is it 10°F Warmer</a:t>
            </a:r>
            <a:endParaRPr lang="en-US" sz="6000" dirty="0"/>
          </a:p>
        </p:txBody>
      </p:sp>
      <p:sp>
        <p:nvSpPr>
          <p:cNvPr id="26628" name="Content Placeholder 4"/>
          <p:cNvSpPr>
            <a:spLocks noGrp="1"/>
          </p:cNvSpPr>
          <p:nvPr>
            <p:ph idx="1"/>
          </p:nvPr>
        </p:nvSpPr>
        <p:spPr>
          <a:xfrm>
            <a:off x="5791200" y="3581400"/>
            <a:ext cx="3276600" cy="2819400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Denver 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 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Amarillo</a:t>
            </a:r>
          </a:p>
          <a:p>
            <a:pPr>
              <a:buFontTx/>
              <a:buNone/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Illinois 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Mississippi</a:t>
            </a:r>
          </a:p>
          <a:p>
            <a:pPr>
              <a:buFontTx/>
              <a:buNone/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Washington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Tallahassee</a:t>
            </a:r>
          </a:p>
          <a:p>
            <a:pPr>
              <a:buFontTx/>
              <a:buNone/>
            </a:pPr>
            <a:endParaRPr lang="en-US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362200" y="2971800"/>
            <a:ext cx="3244850" cy="1371600"/>
            <a:chOff x="2362200" y="2971800"/>
            <a:chExt cx="3245036" cy="1371600"/>
          </a:xfrm>
        </p:grpSpPr>
        <p:sp>
          <p:nvSpPr>
            <p:cNvPr id="43020" name="Oval 10"/>
            <p:cNvSpPr>
              <a:spLocks noChangeArrowheads="1"/>
            </p:cNvSpPr>
            <p:nvPr/>
          </p:nvSpPr>
          <p:spPr bwMode="auto">
            <a:xfrm>
              <a:off x="4191000" y="37338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1" name="Oval 11"/>
            <p:cNvSpPr>
              <a:spLocks noChangeArrowheads="1"/>
            </p:cNvSpPr>
            <p:nvPr/>
          </p:nvSpPr>
          <p:spPr bwMode="auto">
            <a:xfrm>
              <a:off x="2590800" y="35814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Oval 12"/>
            <p:cNvSpPr>
              <a:spLocks noChangeArrowheads="1"/>
            </p:cNvSpPr>
            <p:nvPr/>
          </p:nvSpPr>
          <p:spPr bwMode="auto">
            <a:xfrm>
              <a:off x="4724400" y="41910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6635" name="Straight Arrow Connector 14"/>
            <p:cNvCxnSpPr>
              <a:cxnSpLocks noChangeShapeType="1"/>
            </p:cNvCxnSpPr>
            <p:nvPr/>
          </p:nvCxnSpPr>
          <p:spPr bwMode="auto">
            <a:xfrm rot="16200000" flipH="1">
              <a:off x="2171700" y="3162300"/>
              <a:ext cx="631918" cy="2509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6" name="Straight Arrow Connector 15"/>
            <p:cNvCxnSpPr>
              <a:cxnSpLocks noChangeShapeType="1"/>
            </p:cNvCxnSpPr>
            <p:nvPr/>
          </p:nvCxnSpPr>
          <p:spPr bwMode="auto">
            <a:xfrm flipH="1">
              <a:off x="4854482" y="2971800"/>
              <a:ext cx="752754" cy="12415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7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3886994" y="3352800"/>
              <a:ext cx="761206" cy="7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04838" y="5638800"/>
            <a:ext cx="38147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b="1" i="1">
                <a:solidFill>
                  <a:srgbClr val="FF0000"/>
                </a:solidFill>
              </a:rPr>
              <a:t>Water? 	Crops?    </a:t>
            </a:r>
            <a:br>
              <a:rPr lang="en-US" sz="2800" b="1" i="1">
                <a:solidFill>
                  <a:srgbClr val="FF0000"/>
                </a:solidFill>
              </a:rPr>
            </a:br>
            <a:r>
              <a:rPr lang="en-US" sz="2800" b="1" i="1">
                <a:solidFill>
                  <a:srgbClr val="FF0000"/>
                </a:solidFill>
              </a:rPr>
              <a:t>Real Estate?     Health?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16200" y="762000"/>
            <a:ext cx="33115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b="1" dirty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on average</a:t>
            </a: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?”</a:t>
            </a:r>
          </a:p>
        </p:txBody>
      </p:sp>
      <p:sp>
        <p:nvSpPr>
          <p:cNvPr id="43019" name="Oval 7"/>
          <p:cNvSpPr>
            <a:spLocks noChangeArrowheads="1"/>
          </p:cNvSpPr>
          <p:nvPr/>
        </p:nvSpPr>
        <p:spPr bwMode="auto">
          <a:xfrm>
            <a:off x="5562600" y="28956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1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nimBg="1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3505200" cy="2057400"/>
          </a:xfrm>
        </p:spPr>
        <p:txBody>
          <a:bodyPr/>
          <a:lstStyle/>
          <a:p>
            <a:r>
              <a:rPr lang="en-US" dirty="0" smtClean="0"/>
              <a:t>Bell Curves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925670"/>
            <a:ext cx="8153400" cy="1828800"/>
          </a:xfrm>
        </p:spPr>
        <p:txBody>
          <a:bodyPr/>
          <a:lstStyle/>
          <a:p>
            <a:r>
              <a:rPr lang="en-US" dirty="0" smtClean="0"/>
              <a:t>“Standard deviation”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σ</a:t>
            </a:r>
            <a:r>
              <a:rPr lang="en-US" dirty="0" smtClean="0"/>
              <a:t> measures “width”</a:t>
            </a:r>
            <a:endParaRPr lang="en-US" dirty="0"/>
          </a:p>
          <a:p>
            <a:pPr lvl="1"/>
            <a:r>
              <a:rPr lang="en-US" dirty="0" smtClean="0"/>
              <a:t>68% of values fall within 1</a:t>
            </a:r>
            <a:r>
              <a:rPr lang="en-US" dirty="0" smtClean="0">
                <a:ea typeface="Lucida Grande"/>
              </a:rPr>
              <a:t>σ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 </a:t>
            </a:r>
            <a:r>
              <a:rPr lang="en-US" dirty="0" smtClean="0">
                <a:ea typeface="Lucida Grande"/>
              </a:rPr>
              <a:t>of mean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95% within 2</a:t>
            </a:r>
            <a:r>
              <a:rPr lang="en-US" dirty="0" smtClean="0">
                <a:ea typeface="Lucida Grande"/>
              </a:rPr>
              <a:t>σ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 </a:t>
            </a:r>
            <a:r>
              <a:rPr lang="en-US" dirty="0">
                <a:ea typeface="Lucida Grande"/>
              </a:rPr>
              <a:t>of </a:t>
            </a:r>
            <a:r>
              <a:rPr lang="en-US" dirty="0" smtClean="0">
                <a:ea typeface="Lucida Grande"/>
              </a:rPr>
              <a:t>mean</a:t>
            </a:r>
            <a:r>
              <a:rPr lang="en-US" dirty="0" smtClean="0"/>
              <a:t>, </a:t>
            </a:r>
            <a:r>
              <a:rPr lang="en-US" dirty="0" smtClean="0"/>
              <a:t>99.6% </a:t>
            </a:r>
            <a:r>
              <a:rPr lang="en-US" dirty="0" smtClean="0"/>
              <a:t>within 3</a:t>
            </a:r>
            <a:r>
              <a:rPr lang="en-US" dirty="0" smtClean="0">
                <a:ea typeface="Lucida Grande"/>
              </a:rPr>
              <a:t>σ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2474461"/>
            <a:ext cx="4038600" cy="2375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buFont typeface="Arial"/>
              <a:buChar char="•"/>
            </a:pPr>
            <a:r>
              <a:rPr lang="en-US" sz="2800" dirty="0" smtClean="0">
                <a:latin typeface="Arial Rounded MT Bold"/>
                <a:cs typeface="Arial Rounded MT Bold"/>
              </a:rPr>
              <a:t>“</a:t>
            </a:r>
            <a:r>
              <a:rPr lang="en-US" sz="2800" dirty="0">
                <a:solidFill>
                  <a:srgbClr val="FF0000"/>
                </a:solidFill>
                <a:latin typeface="Arial Rounded MT Bold"/>
                <a:cs typeface="Arial Rounded MT Bold"/>
              </a:rPr>
              <a:t>Normal distribution</a:t>
            </a:r>
            <a:r>
              <a:rPr lang="en-US" sz="2800" dirty="0" smtClean="0">
                <a:latin typeface="Arial Rounded MT Bold"/>
                <a:cs typeface="Arial Rounded MT Bold"/>
              </a:rPr>
              <a:t>” </a:t>
            </a:r>
            <a:r>
              <a:rPr lang="en-US" sz="2800" dirty="0">
                <a:latin typeface="Arial Rounded MT Bold"/>
                <a:cs typeface="Arial Rounded MT Bold"/>
              </a:rPr>
              <a:t>or “Gaussian</a:t>
            </a:r>
            <a:r>
              <a:rPr lang="en-US" sz="2800" dirty="0" smtClean="0">
                <a:latin typeface="Arial Rounded MT Bold"/>
                <a:cs typeface="Arial Rounded MT Bold"/>
              </a:rPr>
              <a:t>”</a:t>
            </a:r>
            <a:endParaRPr lang="en-US" sz="28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pPr marL="342900" indent="-342900">
              <a:spcBef>
                <a:spcPts val="1000"/>
              </a:spcBef>
              <a:buFont typeface="Arial"/>
              <a:buChar char="•"/>
            </a:pPr>
            <a:r>
              <a:rPr lang="en-US" sz="2800" dirty="0">
                <a:latin typeface="Arial Rounded MT Bold"/>
                <a:cs typeface="Arial Rounded MT Bold"/>
              </a:rPr>
              <a:t>Average = Mean = Median = </a:t>
            </a:r>
            <a:r>
              <a:rPr lang="en-US" sz="2800" dirty="0" smtClean="0">
                <a:latin typeface="Arial Rounded MT Bold"/>
                <a:cs typeface="Arial Rounded MT Bold"/>
              </a:rPr>
              <a:t>Mode</a:t>
            </a:r>
            <a:endParaRPr lang="en-US" sz="2800" dirty="0">
              <a:latin typeface="Arial Rounded MT Bold"/>
              <a:cs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994" y="158749"/>
            <a:ext cx="5080000" cy="420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1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762000"/>
          </a:xfrm>
        </p:spPr>
        <p:txBody>
          <a:bodyPr/>
          <a:lstStyle/>
          <a:p>
            <a:r>
              <a:rPr lang="en-US" dirty="0" smtClean="0"/>
              <a:t>Means &amp; Extremes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1254" y="994477"/>
            <a:ext cx="3736545" cy="5558723"/>
          </a:xfrm>
        </p:spPr>
        <p:txBody>
          <a:bodyPr/>
          <a:lstStyle/>
          <a:p>
            <a:r>
              <a:rPr lang="en-US" dirty="0" smtClean="0"/>
              <a:t>People care more about </a:t>
            </a:r>
            <a:r>
              <a:rPr lang="en-US" dirty="0" smtClean="0">
                <a:solidFill>
                  <a:srgbClr val="FF0000"/>
                </a:solidFill>
              </a:rPr>
              <a:t>extremes</a:t>
            </a:r>
            <a:r>
              <a:rPr lang="en-US" dirty="0" smtClean="0"/>
              <a:t> (tails) than averages</a:t>
            </a:r>
          </a:p>
          <a:p>
            <a:r>
              <a:rPr lang="en-US" dirty="0" smtClean="0"/>
              <a:t>Small changes in averages produce large changes in extremes</a:t>
            </a:r>
          </a:p>
          <a:p>
            <a:r>
              <a:rPr lang="en-US" dirty="0" smtClean="0"/>
              <a:t>Changes in the “spread” also produce changes in extremes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6904"/>
          <a:stretch/>
        </p:blipFill>
        <p:spPr>
          <a:xfrm>
            <a:off x="-139440" y="741931"/>
            <a:ext cx="5446740" cy="599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92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ll_final_com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2333" y="1261878"/>
            <a:ext cx="9211732" cy="51816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11980"/>
            <a:ext cx="9144000" cy="1006459"/>
          </a:xfrm>
        </p:spPr>
        <p:txBody>
          <a:bodyPr/>
          <a:lstStyle/>
          <a:p>
            <a:r>
              <a:rPr lang="en-US" dirty="0" smtClean="0"/>
              <a:t>Historic Land Temps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681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ce_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" y="1676400"/>
            <a:ext cx="5343525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1608667"/>
          </a:xfrm>
        </p:spPr>
        <p:txBody>
          <a:bodyPr/>
          <a:lstStyle/>
          <a:p>
            <a:r>
              <a:rPr lang="en-US" dirty="0" smtClean="0"/>
              <a:t>Summer Temperatures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4445000" y="5662084"/>
            <a:ext cx="31750" cy="814916"/>
          </a:xfrm>
          <a:prstGeom prst="straightConnector1">
            <a:avLst/>
          </a:prstGeom>
          <a:solidFill>
            <a:schemeClr val="accent1"/>
          </a:solidFill>
          <a:ln w="66675" cap="flat" cmpd="sng" algn="ctr">
            <a:solidFill>
              <a:srgbClr val="FF0000"/>
            </a:solidFill>
            <a:prstDash val="solid"/>
            <a:round/>
            <a:headEnd type="none"/>
            <a:tailEnd type="arrow"/>
          </a:ln>
          <a:effectLst>
            <a:outerShdw blurRad="95250" dist="50800" dir="2700000" sx="102000" sy="102000" algn="tl" rotWithShape="0">
              <a:srgbClr val="000000">
                <a:alpha val="62000"/>
              </a:srgbClr>
            </a:outerShdw>
          </a:effectLst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3026833" y="3227917"/>
            <a:ext cx="550334" cy="21166"/>
          </a:xfrm>
          <a:prstGeom prst="straightConnector1">
            <a:avLst/>
          </a:prstGeom>
          <a:solidFill>
            <a:schemeClr val="accent1"/>
          </a:solidFill>
          <a:ln w="66675" cap="flat" cmpd="sng" algn="ctr">
            <a:solidFill>
              <a:srgbClr val="FF0000"/>
            </a:solidFill>
            <a:prstDash val="solid"/>
            <a:round/>
            <a:headEnd type="none"/>
            <a:tailEnd type="arrow"/>
          </a:ln>
          <a:effectLst>
            <a:outerShdw blurRad="95250" dist="50800" dir="2700000" sx="102000" sy="102000" algn="tl" rotWithShape="0">
              <a:srgbClr val="000000">
                <a:alpha val="62000"/>
              </a:srgbClr>
            </a:outerShdw>
          </a:effectLst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2581275" y="4614333"/>
            <a:ext cx="890058" cy="9527"/>
          </a:xfrm>
          <a:prstGeom prst="straightConnector1">
            <a:avLst/>
          </a:prstGeom>
          <a:solidFill>
            <a:schemeClr val="accent1"/>
          </a:solidFill>
          <a:ln w="66675" cap="flat" cmpd="sng" algn="ctr">
            <a:solidFill>
              <a:srgbClr val="008000"/>
            </a:solidFill>
            <a:prstDash val="solid"/>
            <a:round/>
            <a:headEnd type="arrow"/>
            <a:tailEnd type="arrow"/>
          </a:ln>
          <a:effectLst>
            <a:outerShdw blurRad="95250" dist="50800" dir="2700000" sx="102000" sy="102000" algn="tl" rotWithShape="0">
              <a:srgbClr val="000000">
                <a:alpha val="62000"/>
              </a:srgbClr>
            </a:outerShdw>
          </a:effectLst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2995083" y="2815167"/>
            <a:ext cx="52917" cy="372533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H="1">
            <a:off x="2487083" y="4603750"/>
            <a:ext cx="1100668" cy="31750"/>
          </a:xfrm>
          <a:prstGeom prst="straightConnector1">
            <a:avLst/>
          </a:prstGeom>
          <a:solidFill>
            <a:schemeClr val="accent1"/>
          </a:solidFill>
          <a:ln w="66675" cap="flat" cmpd="sng" algn="ctr">
            <a:solidFill>
              <a:srgbClr val="E221FF"/>
            </a:solidFill>
            <a:prstDash val="solid"/>
            <a:round/>
            <a:headEnd type="arrow"/>
            <a:tailEnd type="arrow"/>
          </a:ln>
          <a:effectLst>
            <a:outerShdw blurRad="95250" dist="50800" dir="2700000" sx="102000" sy="102000" algn="tl" rotWithShape="0">
              <a:srgbClr val="000000">
                <a:alpha val="62000"/>
              </a:srgbClr>
            </a:outerShdw>
          </a:effectLst>
        </p:spPr>
      </p:cxnSp>
      <p:sp>
        <p:nvSpPr>
          <p:cNvPr id="35" name="Content Placeholder 2"/>
          <p:cNvSpPr txBox="1">
            <a:spLocks/>
          </p:cNvSpPr>
          <p:nvPr/>
        </p:nvSpPr>
        <p:spPr bwMode="auto">
          <a:xfrm>
            <a:off x="5695950" y="1693335"/>
            <a:ext cx="3276600" cy="105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dirty="0" smtClean="0"/>
              <a:t>Shift of mean by about +1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σ</a:t>
            </a:r>
            <a:endParaRPr lang="en-US" dirty="0" smtClean="0">
              <a:latin typeface="Lucida Grande"/>
              <a:ea typeface="Lucida Grande"/>
              <a:cs typeface="Lucida Grande"/>
            </a:endParaRPr>
          </a:p>
        </p:txBody>
      </p:sp>
      <p:sp>
        <p:nvSpPr>
          <p:cNvPr id="36" name="Content Placeholder 2"/>
          <p:cNvSpPr txBox="1">
            <a:spLocks/>
          </p:cNvSpPr>
          <p:nvPr/>
        </p:nvSpPr>
        <p:spPr bwMode="auto">
          <a:xfrm>
            <a:off x="5698067" y="2734747"/>
            <a:ext cx="3276600" cy="105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dirty="0"/>
              <a:t>Increase in variability (</a:t>
            </a:r>
            <a:r>
              <a:rPr lang="en-US" dirty="0" err="1">
                <a:latin typeface="Lucida Grande"/>
                <a:ea typeface="Lucida Grande"/>
                <a:cs typeface="Lucida Grande"/>
              </a:rPr>
              <a:t>σ</a:t>
            </a:r>
            <a:r>
              <a:rPr lang="en-US" dirty="0"/>
              <a:t>) as well</a:t>
            </a:r>
          </a:p>
        </p:txBody>
      </p:sp>
      <p:sp>
        <p:nvSpPr>
          <p:cNvPr id="37" name="Content Placeholder 2"/>
          <p:cNvSpPr txBox="1">
            <a:spLocks/>
          </p:cNvSpPr>
          <p:nvPr/>
        </p:nvSpPr>
        <p:spPr bwMode="auto">
          <a:xfrm>
            <a:off x="5702300" y="4167717"/>
            <a:ext cx="3276600" cy="2383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15-</a:t>
            </a:r>
            <a:r>
              <a:rPr lang="en-US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fold increase </a:t>
            </a:r>
            <a:r>
              <a:rPr lang="en-US" dirty="0"/>
              <a:t>in </a:t>
            </a:r>
            <a:r>
              <a:rPr lang="en-US" dirty="0" err="1" smtClean="0"/>
              <a:t>freq</a:t>
            </a:r>
            <a:r>
              <a:rPr lang="en-US" dirty="0" smtClean="0"/>
              <a:t> of temps </a:t>
            </a:r>
            <a:r>
              <a:rPr lang="en-US" dirty="0"/>
              <a:t>that were at 99%-</a:t>
            </a:r>
            <a:r>
              <a:rPr lang="en-US" dirty="0" err="1"/>
              <a:t>ile</a:t>
            </a:r>
            <a:r>
              <a:rPr lang="en-US" dirty="0"/>
              <a:t> in 1970</a:t>
            </a:r>
            <a:endParaRPr lang="en-US" dirty="0"/>
          </a:p>
        </p:txBody>
      </p:sp>
      <p:cxnSp>
        <p:nvCxnSpPr>
          <p:cNvPr id="39" name="Straight Connector 38"/>
          <p:cNvCxnSpPr/>
          <p:nvPr/>
        </p:nvCxnSpPr>
        <p:spPr bwMode="auto">
          <a:xfrm flipH="1">
            <a:off x="2999316" y="2808816"/>
            <a:ext cx="52917" cy="372533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E221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2455332" y="2487082"/>
            <a:ext cx="9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1970’s</a:t>
            </a:r>
            <a:endParaRPr lang="en-US" sz="1800" dirty="0" smtClean="0">
              <a:solidFill>
                <a:srgbClr val="008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581399" y="2702982"/>
            <a:ext cx="9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E221FF"/>
                </a:solidFill>
                <a:latin typeface="Arial Rounded MT Bold"/>
                <a:cs typeface="Arial Rounded MT Bold"/>
              </a:rPr>
              <a:t>2000’s</a:t>
            </a:r>
            <a:endParaRPr lang="en-US" sz="1800" dirty="0" smtClean="0">
              <a:solidFill>
                <a:srgbClr val="E221FF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818098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8148E-6 L 0.06025 0.0032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3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L 0.05903 0.0648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0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447800"/>
          </a:xfrm>
        </p:spPr>
        <p:txBody>
          <a:bodyPr/>
          <a:lstStyle/>
          <a:p>
            <a:pPr>
              <a:defRPr/>
            </a:pP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Weather </a:t>
            </a:r>
            <a:r>
              <a:rPr lang="en-US" sz="6000" dirty="0" err="1">
                <a:latin typeface="Arial Rounded MT Bold"/>
                <a:ea typeface="ＭＳ Ｐゴシック" charset="0"/>
                <a:cs typeface="Arial Rounded MT Bold"/>
              </a:rPr>
              <a:t>vs</a:t>
            </a: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 Climate</a:t>
            </a:r>
            <a:b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4800" dirty="0" smtClean="0">
                <a:latin typeface="Arial Rounded MT Bold"/>
                <a:ea typeface="ＭＳ Ｐゴシック" charset="0"/>
                <a:cs typeface="Arial Rounded MT Bold"/>
              </a:rPr>
              <a:t>what</a:t>
            </a:r>
            <a:r>
              <a:rPr lang="en-US" sz="4800" dirty="0" smtClean="0">
                <a:ea typeface="ＭＳ Ｐゴシック" charset="0"/>
              </a:rPr>
              <a:t>’</a:t>
            </a:r>
            <a:r>
              <a:rPr lang="en-US" sz="4800" dirty="0" smtClean="0">
                <a:latin typeface="Arial Rounded MT Bold"/>
                <a:ea typeface="ＭＳ Ｐゴシック" charset="0"/>
                <a:cs typeface="Arial Rounded MT Bold"/>
              </a:rPr>
              <a:t>s </a:t>
            </a:r>
            <a:r>
              <a:rPr lang="en-US" sz="4800" dirty="0">
                <a:latin typeface="Arial Rounded MT Bold"/>
                <a:ea typeface="ＭＳ Ｐゴシック" charset="0"/>
                <a:cs typeface="Arial Rounded MT Bold"/>
              </a:rPr>
              <a:t>the difference?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9144000" cy="4114800"/>
          </a:xfrm>
        </p:spPr>
        <p:txBody>
          <a:bodyPr/>
          <a:lstStyle/>
          <a:p>
            <a:r>
              <a:rPr lang="en-US" sz="4800" dirty="0">
                <a:latin typeface="Arial Rounded MT Bold"/>
                <a:ea typeface="ＭＳ Ｐゴシック" charset="0"/>
                <a:cs typeface="Arial Rounded MT Bold"/>
              </a:rPr>
              <a:t>If you </a:t>
            </a:r>
            <a:r>
              <a:rPr lang="en-US" sz="4800" dirty="0" smtClean="0">
                <a:latin typeface="Arial Rounded MT Bold"/>
                <a:ea typeface="ＭＳ Ｐゴシック" charset="0"/>
                <a:cs typeface="Arial Rounded MT Bold"/>
              </a:rPr>
              <a:t>don</a:t>
            </a:r>
            <a:r>
              <a:rPr lang="en-US" sz="4800" dirty="0" smtClean="0">
                <a:ea typeface="ＭＳ Ｐゴシック" charset="0"/>
              </a:rPr>
              <a:t>’</a:t>
            </a:r>
            <a:r>
              <a:rPr lang="en-US" altLang="ja-JP" sz="4800" dirty="0" smtClean="0">
                <a:latin typeface="Arial Rounded MT Bold"/>
                <a:ea typeface="ＭＳ Ｐゴシック" charset="0"/>
                <a:cs typeface="Arial Rounded MT Bold"/>
              </a:rPr>
              <a:t>t </a:t>
            </a:r>
            <a:r>
              <a:rPr lang="en-US" altLang="ja-JP" sz="4800" dirty="0">
                <a:latin typeface="Arial Rounded MT Bold"/>
                <a:ea typeface="ＭＳ Ｐゴシック" charset="0"/>
                <a:cs typeface="Arial Rounded MT Bold"/>
              </a:rPr>
              <a:t>like the </a:t>
            </a:r>
            <a:r>
              <a:rPr lang="en-US" altLang="ja-JP" sz="48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weather</a:t>
            </a:r>
            <a:r>
              <a:rPr lang="en-US" altLang="ja-JP" sz="4800" dirty="0">
                <a:latin typeface="Arial Rounded MT Bold"/>
                <a:ea typeface="ＭＳ Ｐゴシック" charset="0"/>
                <a:cs typeface="Arial Rounded MT Bold"/>
              </a:rPr>
              <a:t>:</a:t>
            </a:r>
          </a:p>
          <a:p>
            <a:pPr lvl="1">
              <a:spcAft>
                <a:spcPts val="3600"/>
              </a:spcAft>
            </a:pPr>
            <a:r>
              <a:rPr lang="en-US" sz="4400" i="1" dirty="0">
                <a:latin typeface="Arial Rounded MT Bold"/>
                <a:ea typeface="ＭＳ Ｐゴシック" charset="0"/>
                <a:cs typeface="Arial Rounded MT Bold"/>
              </a:rPr>
              <a:t> Wait five minutes!</a:t>
            </a:r>
          </a:p>
          <a:p>
            <a:r>
              <a:rPr lang="en-US" sz="4800" dirty="0">
                <a:latin typeface="Arial Rounded MT Bold"/>
                <a:ea typeface="ＭＳ Ｐゴシック" charset="0"/>
                <a:cs typeface="Arial Rounded MT Bold"/>
              </a:rPr>
              <a:t>If you </a:t>
            </a:r>
            <a:r>
              <a:rPr lang="en-US" sz="4800" dirty="0" smtClean="0">
                <a:latin typeface="Arial Rounded MT Bold"/>
                <a:ea typeface="ＭＳ Ｐゴシック" charset="0"/>
                <a:cs typeface="Arial Rounded MT Bold"/>
              </a:rPr>
              <a:t>don</a:t>
            </a:r>
            <a:r>
              <a:rPr lang="en-US" sz="4800" dirty="0" smtClean="0">
                <a:ea typeface="ＭＳ Ｐゴシック" charset="0"/>
              </a:rPr>
              <a:t>’</a:t>
            </a:r>
            <a:r>
              <a:rPr lang="en-US" altLang="ja-JP" sz="4800" dirty="0" smtClean="0">
                <a:latin typeface="Arial Rounded MT Bold"/>
                <a:ea typeface="ＭＳ Ｐゴシック" charset="0"/>
                <a:cs typeface="Arial Rounded MT Bold"/>
              </a:rPr>
              <a:t>t </a:t>
            </a:r>
            <a:r>
              <a:rPr lang="en-US" altLang="ja-JP" sz="4800" dirty="0">
                <a:latin typeface="Arial Rounded MT Bold"/>
                <a:ea typeface="ＭＳ Ｐゴシック" charset="0"/>
                <a:cs typeface="Arial Rounded MT Bold"/>
              </a:rPr>
              <a:t>like the </a:t>
            </a:r>
            <a:r>
              <a:rPr lang="en-US" altLang="ja-JP" sz="48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climate</a:t>
            </a:r>
            <a:r>
              <a:rPr lang="en-US" altLang="ja-JP" sz="4800" dirty="0">
                <a:latin typeface="Arial Rounded MT Bold"/>
                <a:ea typeface="ＭＳ Ｐゴシック" charset="0"/>
                <a:cs typeface="Arial Rounded MT Bold"/>
              </a:rPr>
              <a:t>:</a:t>
            </a:r>
          </a:p>
          <a:p>
            <a:pPr lvl="1"/>
            <a:r>
              <a:rPr lang="en-US" sz="4400" i="1" dirty="0">
                <a:latin typeface="Arial Rounded MT Bold"/>
                <a:ea typeface="ＭＳ Ｐゴシック" charset="0"/>
                <a:cs typeface="Arial Rounded MT Bold"/>
              </a:rPr>
              <a:t>  Move!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433" y="6104018"/>
            <a:ext cx="8696611" cy="646331"/>
          </a:xfrm>
          <a:prstGeom prst="rect">
            <a:avLst/>
          </a:prstGeom>
          <a:noFill/>
          <a:ln w="635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You learned about this in grade school</a:t>
            </a:r>
          </a:p>
        </p:txBody>
      </p:sp>
    </p:spTree>
    <p:extLst>
      <p:ext uri="{BB962C8B-B14F-4D97-AF65-F5344CB8AC3E}">
        <p14:creationId xmlns:p14="http://schemas.microsoft.com/office/powerpoint/2010/main" val="3713309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Heat Wave Statistics</a:t>
            </a:r>
          </a:p>
        </p:txBody>
      </p:sp>
      <p:pic>
        <p:nvPicPr>
          <p:cNvPr id="55298" name="Picture 3" descr="Scan 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538" y="915988"/>
            <a:ext cx="6931025" cy="594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 bwMode="auto">
          <a:xfrm>
            <a:off x="5672665" y="3888316"/>
            <a:ext cx="618067" cy="59901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764350" y="3947583"/>
            <a:ext cx="2117455" cy="592898"/>
            <a:chOff x="6764350" y="3947583"/>
            <a:chExt cx="2117455" cy="592898"/>
          </a:xfrm>
        </p:grpSpPr>
        <p:sp>
          <p:nvSpPr>
            <p:cNvPr id="4" name="TextBox 3"/>
            <p:cNvSpPr txBox="1"/>
            <p:nvPr/>
          </p:nvSpPr>
          <p:spPr>
            <a:xfrm>
              <a:off x="8094210" y="3947583"/>
              <a:ext cx="7875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 Rounded MT Bold"/>
                  <a:cs typeface="Arial Rounded MT Bold"/>
                </a:rPr>
                <a:t>Obs</a:t>
              </a:r>
              <a:endParaRPr lang="en-US" dirty="0" smtClean="0">
                <a:latin typeface="Arial Rounded MT Bold"/>
                <a:cs typeface="Arial Rounded MT Bold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64350" y="4078816"/>
              <a:ext cx="8386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/>
                  <a:cs typeface="Arial Rounded MT Bold"/>
                </a:rPr>
                <a:t>Past</a:t>
              </a:r>
              <a:endParaRPr lang="en-US" dirty="0" smtClean="0">
                <a:latin typeface="Arial Rounded MT Bold"/>
                <a:cs typeface="Arial Rounded MT Bold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64350" y="4830228"/>
            <a:ext cx="2179972" cy="656404"/>
            <a:chOff x="6764350" y="4830228"/>
            <a:chExt cx="2179972" cy="656404"/>
          </a:xfrm>
        </p:grpSpPr>
        <p:sp>
          <p:nvSpPr>
            <p:cNvPr id="7" name="TextBox 6"/>
            <p:cNvSpPr txBox="1"/>
            <p:nvPr/>
          </p:nvSpPr>
          <p:spPr>
            <a:xfrm>
              <a:off x="8031692" y="4830228"/>
              <a:ext cx="9126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/>
                  <a:cs typeface="Arial Rounded MT Bold"/>
                </a:rPr>
                <a:t>GCM</a:t>
              </a:r>
              <a:endParaRPr lang="en-US" dirty="0" smtClean="0">
                <a:latin typeface="Arial Rounded MT Bold"/>
                <a:cs typeface="Arial Rounded MT Bold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764350" y="5024967"/>
              <a:ext cx="8386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/>
                  <a:cs typeface="Arial Rounded MT Bold"/>
                </a:rPr>
                <a:t>Past</a:t>
              </a:r>
              <a:endParaRPr lang="en-US" dirty="0" smtClean="0">
                <a:latin typeface="Arial Rounded MT Bold"/>
                <a:cs typeface="Arial Rounded MT Bold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603022" y="5702299"/>
            <a:ext cx="2341300" cy="503995"/>
            <a:chOff x="6603022" y="5702299"/>
            <a:chExt cx="2341300" cy="503995"/>
          </a:xfrm>
        </p:grpSpPr>
        <p:sp>
          <p:nvSpPr>
            <p:cNvPr id="8" name="TextBox 7"/>
            <p:cNvSpPr txBox="1"/>
            <p:nvPr/>
          </p:nvSpPr>
          <p:spPr>
            <a:xfrm>
              <a:off x="8031692" y="5744629"/>
              <a:ext cx="9126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/>
                  <a:cs typeface="Arial Rounded MT Bold"/>
                </a:rPr>
                <a:t>GCM</a:t>
              </a:r>
              <a:endParaRPr lang="en-US" dirty="0" smtClean="0">
                <a:latin typeface="Arial Rounded MT Bold"/>
                <a:cs typeface="Arial Rounded MT Bold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03022" y="5702299"/>
              <a:ext cx="11613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/>
                  <a:cs typeface="Arial Rounded MT Bold"/>
                </a:rPr>
                <a:t>Future</a:t>
              </a:r>
              <a:endParaRPr lang="en-US" dirty="0" smtClean="0">
                <a:latin typeface="Arial Rounded MT Bold"/>
                <a:cs typeface="Arial Rounded MT Bold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227916" y="1471087"/>
            <a:ext cx="2592917" cy="1090080"/>
            <a:chOff x="3227916" y="1471087"/>
            <a:chExt cx="2592917" cy="1090080"/>
          </a:xfrm>
        </p:grpSpPr>
        <p:sp>
          <p:nvSpPr>
            <p:cNvPr id="6" name="TextBox 5"/>
            <p:cNvSpPr txBox="1"/>
            <p:nvPr/>
          </p:nvSpPr>
          <p:spPr>
            <a:xfrm>
              <a:off x="3227916" y="1471087"/>
              <a:ext cx="24160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D</a:t>
              </a:r>
              <a:r>
                <a:rPr lang="en-US" dirty="0" smtClean="0">
                  <a:latin typeface="Arial Rounded MT Bold"/>
                  <a:cs typeface="Arial Rounded MT Bold"/>
                </a:rPr>
                <a:t>T = 5 °C = </a:t>
              </a:r>
              <a:r>
                <a:rPr lang="en-US" dirty="0" smtClean="0">
                  <a:latin typeface="Arial Rounded MT Bold"/>
                  <a:cs typeface="Arial Rounded MT Bold"/>
                </a:rPr>
                <a:t>9 </a:t>
              </a:r>
              <a:r>
                <a:rPr lang="en-US" dirty="0">
                  <a:latin typeface="Arial Rounded MT Bold"/>
                  <a:cs typeface="Arial Rounded MT Bold"/>
                </a:rPr>
                <a:t>°F </a:t>
              </a:r>
              <a:endParaRPr lang="en-US" dirty="0" smtClean="0">
                <a:latin typeface="Arial Rounded MT Bold"/>
                <a:cs typeface="Arial Rounded MT Bold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>
              <a:off x="4794250" y="1883833"/>
              <a:ext cx="1026583" cy="677334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7" name="TextBox 16"/>
          <p:cNvSpPr txBox="1"/>
          <p:nvPr/>
        </p:nvSpPr>
        <p:spPr>
          <a:xfrm>
            <a:off x="3915833" y="1058333"/>
            <a:ext cx="91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2003</a:t>
            </a:r>
            <a:endParaRPr lang="en-US" dirty="0" smtClean="0">
              <a:latin typeface="Arial Rounded MT Bold"/>
              <a:cs typeface="Arial Rounded MT Bol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43816" y="2575983"/>
            <a:ext cx="11954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50,000</a:t>
            </a:r>
          </a:p>
          <a:p>
            <a:r>
              <a:rPr lang="en-US" dirty="0" smtClean="0">
                <a:latin typeface="Arial Rounded MT Bold"/>
                <a:cs typeface="Arial Rounded MT Bold"/>
              </a:rPr>
              <a:t>deaths</a:t>
            </a:r>
            <a:endParaRPr lang="en-US" dirty="0" smtClean="0">
              <a:latin typeface="Arial Rounded MT Bold"/>
              <a:cs typeface="Arial Rounded MT Bol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17584" y="3714755"/>
            <a:ext cx="553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5</a:t>
            </a:r>
            <a:r>
              <a:rPr lang="en-US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endParaRPr lang="en-US" b="1" dirty="0" smtClean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4068232" y="3903132"/>
            <a:ext cx="618067" cy="59901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4089398" y="3903133"/>
            <a:ext cx="618067" cy="59901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4089399" y="4707466"/>
            <a:ext cx="618067" cy="59901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03967" y="1227667"/>
            <a:ext cx="1208284" cy="156966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once</a:t>
            </a:r>
            <a:br>
              <a:rPr lang="en-US" b="1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b="1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in </a:t>
            </a:r>
            <a:br>
              <a:rPr lang="en-US" b="1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b="1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10,000</a:t>
            </a:r>
            <a:br>
              <a:rPr lang="en-US" b="1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b="1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years</a:t>
            </a:r>
            <a:endParaRPr lang="en-US" b="1" dirty="0" smtClean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61759" y="5825067"/>
            <a:ext cx="1326004" cy="83099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2 years</a:t>
            </a:r>
            <a:br>
              <a:rPr lang="en-US" b="1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b="1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out of 3</a:t>
            </a:r>
            <a:endParaRPr lang="en-US" b="1" dirty="0" smtClean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765408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48148E-6 L -2.77778E-6 0.1173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729 0.16042 " pathEditMode="relative" ptsTypes="AA">
                                      <p:cBhvr>
                                        <p:cTn id="6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19" grpId="0"/>
      <p:bldP spid="18" grpId="0"/>
      <p:bldP spid="23" grpId="0" animBg="1"/>
      <p:bldP spid="24" grpId="0" animBg="1"/>
      <p:bldP spid="24" grpId="1" animBg="1"/>
      <p:bldP spid="25" grpId="0" animBg="1"/>
      <p:bldP spid="25" grpId="1" animBg="1"/>
      <p:bldP spid="28" grpId="0" animBg="1"/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40" y="152399"/>
            <a:ext cx="6623943" cy="1828800"/>
          </a:xfrm>
        </p:spPr>
        <p:txBody>
          <a:bodyPr/>
          <a:lstStyle/>
          <a:p>
            <a:r>
              <a:rPr lang="en-US" dirty="0" smtClean="0"/>
              <a:t>What We Know </a:t>
            </a:r>
            <a:br>
              <a:rPr lang="en-US" dirty="0" smtClean="0"/>
            </a:br>
            <a:r>
              <a:rPr lang="en-US" dirty="0" smtClean="0"/>
              <a:t>for 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391" y="2889669"/>
            <a:ext cx="8625850" cy="4011192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Heat warms </a:t>
            </a:r>
            <a:r>
              <a:rPr lang="en-US" sz="3600" dirty="0" smtClean="0"/>
              <a:t>things up (100,000 BC)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CO</a:t>
            </a:r>
            <a:r>
              <a:rPr lang="en-US" sz="3600" baseline="-25000" dirty="0" smtClean="0">
                <a:solidFill>
                  <a:srgbClr val="FF0000"/>
                </a:solidFill>
              </a:rPr>
              <a:t>2</a:t>
            </a:r>
            <a:r>
              <a:rPr lang="en-US" sz="3600" dirty="0" smtClean="0">
                <a:solidFill>
                  <a:srgbClr val="FF0000"/>
                </a:solidFill>
              </a:rPr>
              <a:t> absorbs </a:t>
            </a:r>
            <a:r>
              <a:rPr lang="en-US" sz="3600" dirty="0" smtClean="0"/>
              <a:t>and emits heat (1863)</a:t>
            </a:r>
          </a:p>
          <a:p>
            <a:r>
              <a:rPr lang="en-US" sz="3600" dirty="0" smtClean="0"/>
              <a:t>Each doubling of CO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 adds 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FF0000"/>
                </a:solidFill>
              </a:rPr>
              <a:t>4 Watts/m</a:t>
            </a:r>
            <a:r>
              <a:rPr lang="en-US" sz="3600" baseline="30000" dirty="0" smtClean="0">
                <a:solidFill>
                  <a:srgbClr val="FF0000"/>
                </a:solidFill>
              </a:rPr>
              <a:t>2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smtClean="0"/>
              <a:t>(1896)</a:t>
            </a:r>
          </a:p>
          <a:p>
            <a:r>
              <a:rPr lang="en-US" sz="3600" dirty="0">
                <a:solidFill>
                  <a:srgbClr val="FF0000"/>
                </a:solidFill>
              </a:rPr>
              <a:t>C</a:t>
            </a:r>
            <a:r>
              <a:rPr lang="en-US" sz="3600" dirty="0" smtClean="0">
                <a:solidFill>
                  <a:srgbClr val="FF0000"/>
                </a:solidFill>
              </a:rPr>
              <a:t>limate can change </a:t>
            </a:r>
            <a:r>
              <a:rPr lang="en-US" sz="3600" dirty="0" smtClean="0"/>
              <a:t>(19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Century) </a:t>
            </a:r>
          </a:p>
          <a:p>
            <a:endParaRPr lang="en-US" sz="3600" dirty="0" smtClean="0"/>
          </a:p>
          <a:p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3106"/>
            <a:ext cx="2808682" cy="172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60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32645" b="30414"/>
          <a:stretch/>
        </p:blipFill>
        <p:spPr>
          <a:xfrm rot="19716582">
            <a:off x="6981983" y="3853439"/>
            <a:ext cx="2541692" cy="27292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31"/>
            <a:ext cx="9144000" cy="1417197"/>
          </a:xfrm>
        </p:spPr>
        <p:txBody>
          <a:bodyPr/>
          <a:lstStyle/>
          <a:p>
            <a:r>
              <a:rPr lang="en-US" dirty="0" smtClean="0"/>
              <a:t>Very High Confidence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7" y="1423836"/>
            <a:ext cx="8084671" cy="5022294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Familiar climates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Warm summers, cold winters, warmer in tropics than poles, wet places &amp; dry places</a:t>
            </a:r>
          </a:p>
          <a:p>
            <a:r>
              <a:rPr lang="en-US" dirty="0" smtClean="0"/>
              <a:t>Gradual but permanent warming of </a:t>
            </a:r>
            <a:r>
              <a:rPr lang="en-US" dirty="0"/>
              <a:t>around </a:t>
            </a:r>
            <a:r>
              <a:rPr lang="en-US" dirty="0">
                <a:solidFill>
                  <a:srgbClr val="FF0000"/>
                </a:solidFill>
              </a:rPr>
              <a:t>0.8 °C per </a:t>
            </a:r>
            <a:r>
              <a:rPr lang="en-US" dirty="0" smtClean="0">
                <a:solidFill>
                  <a:srgbClr val="FF0000"/>
                </a:solidFill>
              </a:rPr>
              <a:t>Watt/m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endParaRPr lang="en-US" dirty="0" smtClean="0"/>
          </a:p>
          <a:p>
            <a:r>
              <a:rPr lang="en-US" dirty="0" smtClean="0"/>
              <a:t>If China and India build industrial economies based on fossil fuel, 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CO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will double or triple</a:t>
            </a:r>
          </a:p>
          <a:p>
            <a:r>
              <a:rPr lang="en-US" dirty="0" smtClean="0"/>
              <a:t>That would add additional </a:t>
            </a:r>
            <a:r>
              <a:rPr lang="en-US" dirty="0" smtClean="0">
                <a:solidFill>
                  <a:srgbClr val="FF0000"/>
                </a:solidFill>
              </a:rPr>
              <a:t>4 to 6 </a:t>
            </a:r>
            <a:r>
              <a:rPr lang="en-US" dirty="0">
                <a:solidFill>
                  <a:srgbClr val="FF0000"/>
                </a:solidFill>
              </a:rPr>
              <a:t>Watts/m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Eventual warming of global mean temperatures by </a:t>
            </a:r>
            <a:r>
              <a:rPr lang="en-US" dirty="0" smtClean="0">
                <a:solidFill>
                  <a:srgbClr val="FF0000"/>
                </a:solidFill>
              </a:rPr>
              <a:t>3 to 5 </a:t>
            </a:r>
            <a:r>
              <a:rPr lang="en-US" dirty="0">
                <a:solidFill>
                  <a:srgbClr val="FF0000"/>
                </a:solidFill>
              </a:rPr>
              <a:t>°C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212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026249"/>
            <a:ext cx="7364343" cy="58406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9256099">
            <a:off x="1821133" y="5266471"/>
            <a:ext cx="2051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Deglaciation</a:t>
            </a:r>
            <a:endParaRPr lang="en-US" dirty="0" smtClean="0">
              <a:solidFill>
                <a:srgbClr val="008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9406" y="2347458"/>
            <a:ext cx="1827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Holocene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“Optimum”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0800" y="3886200"/>
            <a:ext cx="13126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Little </a:t>
            </a:r>
            <a:b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Ice 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16302" y="2674203"/>
            <a:ext cx="13228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Modern</a:t>
            </a:r>
            <a:b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Record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05173" y="1600200"/>
            <a:ext cx="941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6600"/>
                </a:solidFill>
                <a:latin typeface="Arial Rounded MT Bold"/>
                <a:cs typeface="Arial Rounded MT Bold"/>
              </a:rPr>
              <a:t>IPCC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7162800" y="3131403"/>
            <a:ext cx="381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Since the Ice Age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33255" y="4974876"/>
            <a:ext cx="4971686" cy="1200328"/>
          </a:xfrm>
          <a:prstGeom prst="rect">
            <a:avLst/>
          </a:prstGeom>
          <a:solidFill>
            <a:schemeClr val="bg1"/>
          </a:solidFill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Modern warming will be comparable to warming after Last Ice Age but 100x faster</a:t>
            </a:r>
          </a:p>
        </p:txBody>
      </p:sp>
    </p:spTree>
    <p:extLst>
      <p:ext uri="{BB962C8B-B14F-4D97-AF65-F5344CB8AC3E}">
        <p14:creationId xmlns:p14="http://schemas.microsoft.com/office/powerpoint/2010/main" val="812080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1699" y="354424"/>
            <a:ext cx="5693187" cy="1954424"/>
          </a:xfrm>
        </p:spPr>
        <p:txBody>
          <a:bodyPr/>
          <a:lstStyle/>
          <a:p>
            <a:r>
              <a:rPr lang="en-US" dirty="0" smtClean="0"/>
              <a:t>High Confidence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993" y="2583025"/>
            <a:ext cx="8081500" cy="4448136"/>
          </a:xfrm>
        </p:spPr>
        <p:txBody>
          <a:bodyPr/>
          <a:lstStyle/>
          <a:p>
            <a:r>
              <a:rPr lang="en-US" dirty="0" smtClean="0"/>
              <a:t>More warming over land, in the NH, where it snows (around 60% more than global)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8 °F to </a:t>
            </a:r>
            <a:r>
              <a:rPr lang="en-US" dirty="0">
                <a:solidFill>
                  <a:srgbClr val="FF0000"/>
                </a:solidFill>
              </a:rPr>
              <a:t>14 °F </a:t>
            </a:r>
            <a:r>
              <a:rPr lang="en-US" dirty="0" smtClean="0">
                <a:solidFill>
                  <a:srgbClr val="FF0000"/>
                </a:solidFill>
              </a:rPr>
              <a:t>in central USA</a:t>
            </a:r>
          </a:p>
          <a:p>
            <a:r>
              <a:rPr lang="en-US" dirty="0" smtClean="0"/>
              <a:t>Much more frequent </a:t>
            </a:r>
            <a:r>
              <a:rPr lang="en-US" dirty="0" smtClean="0">
                <a:solidFill>
                  <a:srgbClr val="FF0000"/>
                </a:solidFill>
              </a:rPr>
              <a:t>“very hot” days</a:t>
            </a:r>
          </a:p>
          <a:p>
            <a:r>
              <a:rPr lang="en-US" dirty="0" smtClean="0"/>
              <a:t>More evaporative demand -- </a:t>
            </a:r>
            <a:r>
              <a:rPr lang="en-US" dirty="0" smtClean="0">
                <a:solidFill>
                  <a:srgbClr val="FF0000"/>
                </a:solidFill>
              </a:rPr>
              <a:t>drought</a:t>
            </a:r>
          </a:p>
          <a:p>
            <a:r>
              <a:rPr lang="en-US" dirty="0" smtClean="0"/>
              <a:t>Shift toward higher </a:t>
            </a:r>
            <a:r>
              <a:rPr lang="en-US" dirty="0" smtClean="0">
                <a:solidFill>
                  <a:srgbClr val="FF0000"/>
                </a:solidFill>
              </a:rPr>
              <a:t>precipitation intensity</a:t>
            </a:r>
          </a:p>
          <a:p>
            <a:r>
              <a:rPr lang="en-US" dirty="0"/>
              <a:t>Some of the extra CO</a:t>
            </a:r>
            <a:r>
              <a:rPr lang="en-US" baseline="-25000" dirty="0"/>
              <a:t>2</a:t>
            </a:r>
            <a:r>
              <a:rPr lang="en-US" dirty="0"/>
              <a:t> will last for </a:t>
            </a:r>
            <a:r>
              <a:rPr lang="en-US" dirty="0">
                <a:solidFill>
                  <a:srgbClr val="FF0000"/>
                </a:solidFill>
              </a:rPr>
              <a:t>thousands of years after emissions </a:t>
            </a:r>
            <a:r>
              <a:rPr lang="en-US" dirty="0" smtClean="0">
                <a:solidFill>
                  <a:srgbClr val="FF0000"/>
                </a:solidFill>
              </a:rPr>
              <a:t>stop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dice_s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7" b="5856"/>
          <a:stretch/>
        </p:blipFill>
        <p:spPr>
          <a:xfrm>
            <a:off x="0" y="0"/>
            <a:ext cx="2713075" cy="266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08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199" y="152401"/>
            <a:ext cx="5657050" cy="762000"/>
          </a:xfrm>
        </p:spPr>
        <p:txBody>
          <a:bodyPr/>
          <a:lstStyle/>
          <a:p>
            <a:r>
              <a:rPr lang="en-US" dirty="0" smtClean="0"/>
              <a:t>Uncertainty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843" y="1060468"/>
            <a:ext cx="8882117" cy="2171920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How fast </a:t>
            </a:r>
            <a:r>
              <a:rPr lang="en-US" sz="3200" dirty="0"/>
              <a:t>economies will grow and adopt new technologies across the </a:t>
            </a:r>
            <a:r>
              <a:rPr lang="en-US" sz="3200" dirty="0" smtClean="0"/>
              <a:t>world</a:t>
            </a:r>
            <a:endParaRPr lang="en-US" sz="3200" dirty="0"/>
          </a:p>
          <a:p>
            <a:r>
              <a:rPr lang="en-US" sz="3200" dirty="0">
                <a:solidFill>
                  <a:srgbClr val="FF0000"/>
                </a:solidFill>
              </a:rPr>
              <a:t>Energy mix </a:t>
            </a:r>
            <a:r>
              <a:rPr lang="en-US" sz="3200" dirty="0"/>
              <a:t>of developing </a:t>
            </a:r>
            <a:r>
              <a:rPr lang="en-US" sz="3200" dirty="0" smtClean="0"/>
              <a:t>economies</a:t>
            </a:r>
          </a:p>
          <a:p>
            <a:r>
              <a:rPr lang="en-US" sz="3200" dirty="0"/>
              <a:t>Amount of </a:t>
            </a:r>
            <a:r>
              <a:rPr lang="en-US" sz="3200" dirty="0">
                <a:solidFill>
                  <a:srgbClr val="FF0000"/>
                </a:solidFill>
              </a:rPr>
              <a:t>water shortage </a:t>
            </a:r>
            <a:r>
              <a:rPr lang="en-US" sz="3200" dirty="0"/>
              <a:t>in </a:t>
            </a:r>
            <a:r>
              <a:rPr lang="en-US" sz="3200" dirty="0" smtClean="0"/>
              <a:t>Central </a:t>
            </a:r>
            <a:r>
              <a:rPr lang="en-US" sz="3200" dirty="0"/>
              <a:t>USA</a:t>
            </a:r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248" y="3593140"/>
            <a:ext cx="3486872" cy="311694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58741" y="3381020"/>
            <a:ext cx="5440581" cy="330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3200" dirty="0" smtClean="0"/>
              <a:t>Rapid loss of ice sheets –  fast </a:t>
            </a:r>
            <a:r>
              <a:rPr lang="en-US" sz="3200" dirty="0" smtClean="0">
                <a:solidFill>
                  <a:srgbClr val="FF0000"/>
                </a:solidFill>
              </a:rPr>
              <a:t>rising water</a:t>
            </a:r>
          </a:p>
          <a:p>
            <a:r>
              <a:rPr lang="en-US" sz="3200" dirty="0" smtClean="0"/>
              <a:t>Rapid thawing of </a:t>
            </a:r>
            <a:r>
              <a:rPr lang="en-US" sz="3200" dirty="0" smtClean="0">
                <a:solidFill>
                  <a:srgbClr val="FF0000"/>
                </a:solidFill>
              </a:rPr>
              <a:t>permafrost</a:t>
            </a:r>
            <a:r>
              <a:rPr lang="en-US" sz="3200" dirty="0" smtClean="0"/>
              <a:t> – </a:t>
            </a:r>
            <a:br>
              <a:rPr lang="en-US" sz="3200" dirty="0" smtClean="0"/>
            </a:br>
            <a:r>
              <a:rPr lang="en-US" sz="3200" dirty="0" smtClean="0"/>
              <a:t>fast rising CO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beyond FF emissions</a:t>
            </a:r>
          </a:p>
        </p:txBody>
      </p:sp>
    </p:spTree>
    <p:extLst>
      <p:ext uri="{BB962C8B-B14F-4D97-AF65-F5344CB8AC3E}">
        <p14:creationId xmlns:p14="http://schemas.microsoft.com/office/powerpoint/2010/main" val="3700939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Unknown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608" y="1155924"/>
            <a:ext cx="8439880" cy="4876800"/>
          </a:xfrm>
        </p:spPr>
        <p:txBody>
          <a:bodyPr/>
          <a:lstStyle/>
          <a:p>
            <a:r>
              <a:rPr lang="en-US" sz="3200" dirty="0" smtClean="0"/>
              <a:t>Exactly how and when climate will change </a:t>
            </a:r>
            <a:r>
              <a:rPr lang="en-US" sz="3200" dirty="0" smtClean="0">
                <a:solidFill>
                  <a:srgbClr val="FF0000"/>
                </a:solidFill>
              </a:rPr>
              <a:t>locally and regionally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Detailed impacts </a:t>
            </a:r>
            <a:r>
              <a:rPr lang="en-US" sz="3200" dirty="0" smtClean="0"/>
              <a:t>on agriculture, </a:t>
            </a:r>
            <a:r>
              <a:rPr lang="en-US" sz="3200" dirty="0"/>
              <a:t>insurance, </a:t>
            </a:r>
            <a:r>
              <a:rPr lang="en-US" sz="3200" dirty="0" smtClean="0"/>
              <a:t>financial markets, real estate, and economy in general</a:t>
            </a:r>
          </a:p>
          <a:p>
            <a:r>
              <a:rPr lang="en-US" sz="3200" dirty="0" smtClean="0"/>
              <a:t>Resulting changes in </a:t>
            </a:r>
            <a:r>
              <a:rPr lang="en-US" sz="3200" dirty="0" smtClean="0">
                <a:solidFill>
                  <a:srgbClr val="FF0000"/>
                </a:solidFill>
              </a:rPr>
              <a:t>social and </a:t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>political</a:t>
            </a:r>
            <a:r>
              <a:rPr lang="en-US" sz="3200" dirty="0" smtClean="0"/>
              <a:t> environment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What people will decide to do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about all this!</a:t>
            </a:r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164" y="4646557"/>
            <a:ext cx="2698836" cy="175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63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1572684"/>
          </a:xfrm>
        </p:spPr>
        <p:txBody>
          <a:bodyPr/>
          <a:lstStyle/>
          <a:p>
            <a:r>
              <a:rPr lang="en-US" sz="8000" dirty="0" smtClean="0"/>
              <a:t>From the Heart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16704"/>
            <a:ext cx="7772400" cy="4238843"/>
          </a:xfrm>
        </p:spPr>
        <p:txBody>
          <a:bodyPr/>
          <a:lstStyle/>
          <a:p>
            <a:r>
              <a:rPr lang="en-US" sz="6000" dirty="0" smtClean="0"/>
              <a:t>Simple</a:t>
            </a:r>
          </a:p>
          <a:p>
            <a:r>
              <a:rPr lang="en-US" sz="6000" dirty="0" smtClean="0"/>
              <a:t>Serious</a:t>
            </a:r>
          </a:p>
          <a:p>
            <a:r>
              <a:rPr lang="en-US" sz="6000" dirty="0" smtClean="0"/>
              <a:t>Solvable</a:t>
            </a:r>
            <a:endParaRPr lang="en-US" sz="6000" dirty="0"/>
          </a:p>
        </p:txBody>
      </p:sp>
      <p:pic>
        <p:nvPicPr>
          <p:cNvPr id="4" name="Picture 3" descr="Matth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97" y="2130044"/>
            <a:ext cx="4064000" cy="304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9916" y="5566833"/>
            <a:ext cx="8686993" cy="1033166"/>
            <a:chOff x="179916" y="5566833"/>
            <a:chExt cx="8686993" cy="1033166"/>
          </a:xfrm>
        </p:grpSpPr>
        <p:sp>
          <p:nvSpPr>
            <p:cNvPr id="5" name="TextBox 4"/>
            <p:cNvSpPr txBox="1"/>
            <p:nvPr/>
          </p:nvSpPr>
          <p:spPr>
            <a:xfrm>
              <a:off x="179916" y="5566833"/>
              <a:ext cx="86869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email questions anytime at </a:t>
              </a:r>
              <a:r>
                <a:rPr lang="en-US" dirty="0" err="1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Scott.Denning@ColoState.edu</a:t>
              </a:r>
              <a:endPara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286000" y="6138334"/>
              <a:ext cx="44849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On twitter @</a:t>
              </a:r>
              <a:r>
                <a:rPr lang="en-US" dirty="0" err="1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airScottDenning</a:t>
              </a:r>
              <a:endPara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3006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8675"/>
            <a:ext cx="9144000" cy="533400"/>
          </a:xfrm>
        </p:spPr>
        <p:txBody>
          <a:bodyPr/>
          <a:lstStyle/>
          <a:p>
            <a:pPr>
              <a:defRPr/>
            </a:pPr>
            <a:r>
              <a:rPr lang="en-US" sz="4400" i="1" dirty="0">
                <a:latin typeface="Arial Rounded MT Bold"/>
                <a:ea typeface="ＭＳ Ｐゴシック" charset="0"/>
                <a:cs typeface="Arial Rounded MT Bold"/>
              </a:rPr>
              <a:t>Location!   Location!   Location!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88900" y="1587500"/>
            <a:ext cx="8674100" cy="5257800"/>
          </a:xfrm>
        </p:spPr>
        <p:txBody>
          <a:bodyPr/>
          <a:lstStyle/>
          <a:p>
            <a:r>
              <a:rPr lang="en-US" b="1" dirty="0">
                <a:latin typeface="Arial Rounded MT Bold"/>
                <a:ea typeface="ＭＳ Ｐゴシック" charset="0"/>
                <a:cs typeface="Arial Rounded MT Bold"/>
              </a:rPr>
              <a:t>Depends on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where you live</a:t>
            </a:r>
            <a:r>
              <a:rPr lang="en-US" b="1" dirty="0">
                <a:latin typeface="Arial Rounded MT Bold"/>
                <a:ea typeface="ＭＳ Ｐゴシック" charset="0"/>
                <a:cs typeface="Arial Rounded MT Bold"/>
              </a:rPr>
              <a:t>:</a:t>
            </a:r>
          </a:p>
          <a:p>
            <a:pPr lvl="1"/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Latitude!</a:t>
            </a:r>
          </a:p>
          <a:p>
            <a:pPr lvl="1"/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Altitude (mountains </a:t>
            </a:r>
            <a:r>
              <a:rPr lang="en-US" dirty="0" err="1">
                <a:latin typeface="Arial Rounded MT Bold"/>
                <a:ea typeface="ＭＳ Ｐゴシック" charset="0"/>
                <a:cs typeface="Arial Rounded MT Bold"/>
              </a:rPr>
              <a:t>vs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valley)</a:t>
            </a:r>
          </a:p>
          <a:p>
            <a:pPr lvl="1">
              <a:spcAft>
                <a:spcPts val="180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What</a:t>
            </a:r>
            <a:r>
              <a:rPr lang="ja-JP" altLang="en-US" dirty="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altLang="ja-JP" dirty="0">
                <a:latin typeface="Arial Rounded MT Bold"/>
                <a:ea typeface="ＭＳ Ｐゴシック" charset="0"/>
                <a:cs typeface="Arial Rounded MT Bold"/>
              </a:rPr>
              <a:t>s upwind (ocean </a:t>
            </a:r>
            <a:r>
              <a:rPr lang="en-US" altLang="ja-JP" dirty="0" err="1">
                <a:latin typeface="Arial Rounded MT Bold"/>
                <a:ea typeface="ＭＳ Ｐゴシック" charset="0"/>
                <a:cs typeface="Arial Rounded MT Bold"/>
              </a:rPr>
              <a:t>vs</a:t>
            </a:r>
            <a:r>
              <a:rPr lang="en-US" altLang="ja-JP" dirty="0">
                <a:latin typeface="Arial Rounded MT Bold"/>
                <a:ea typeface="ＭＳ Ｐゴシック" charset="0"/>
                <a:cs typeface="Arial Rounded MT Bold"/>
              </a:rPr>
              <a:t> land)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Changes very slowly</a:t>
            </a:r>
          </a:p>
          <a:p>
            <a:pPr>
              <a:spcAft>
                <a:spcPts val="1800"/>
              </a:spcAft>
            </a:pPr>
            <a:r>
              <a:rPr lang="en-US" b="1" dirty="0">
                <a:latin typeface="Arial Rounded MT Bold"/>
                <a:ea typeface="ＭＳ Ｐゴシック" charset="0"/>
                <a:cs typeface="Arial Rounded MT Bold"/>
              </a:rPr>
              <a:t>Very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predictable</a:t>
            </a:r>
          </a:p>
          <a:p>
            <a:pPr>
              <a:spcAft>
                <a:spcPts val="180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We can </a:t>
            </a:r>
            <a:r>
              <a:rPr lang="en-US" i="1" dirty="0">
                <a:latin typeface="Arial Rounded MT Bold"/>
                <a:ea typeface="ＭＳ Ｐゴシック" charset="0"/>
                <a:cs typeface="Arial Rounded MT Bold"/>
              </a:rPr>
              <a:t>predict that Phoenix is warmer than Fargo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for precisely the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same reasons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that we can predict a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warmer future!</a:t>
            </a:r>
          </a:p>
          <a:p>
            <a:pPr>
              <a:buFontTx/>
              <a:buNone/>
            </a:pPr>
            <a:endParaRPr lang="en-US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60500" y="0"/>
            <a:ext cx="635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6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Climate is Place</a:t>
            </a:r>
          </a:p>
        </p:txBody>
      </p:sp>
      <p:pic>
        <p:nvPicPr>
          <p:cNvPr id="2048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4829" r="1405" b="9447"/>
          <a:stretch>
            <a:fillRect/>
          </a:stretch>
        </p:blipFill>
        <p:spPr bwMode="auto">
          <a:xfrm>
            <a:off x="6134100" y="1409700"/>
            <a:ext cx="27305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7" t="12572"/>
          <a:stretch>
            <a:fillRect/>
          </a:stretch>
        </p:blipFill>
        <p:spPr bwMode="auto">
          <a:xfrm>
            <a:off x="6134100" y="3289300"/>
            <a:ext cx="27305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5"/>
          <p:cNvSpPr txBox="1">
            <a:spLocks noChangeArrowheads="1"/>
          </p:cNvSpPr>
          <p:nvPr/>
        </p:nvSpPr>
        <p:spPr bwMode="auto">
          <a:xfrm>
            <a:off x="6121400" y="4495800"/>
            <a:ext cx="27701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800" b="1">
                <a:solidFill>
                  <a:srgbClr val="FFFF00"/>
                </a:solidFill>
                <a:latin typeface="Courier" charset="0"/>
                <a:cs typeface="Courier" charset="0"/>
              </a:rPr>
              <a:t>PHOENIX</a:t>
            </a:r>
          </a:p>
        </p:txBody>
      </p:sp>
    </p:spTree>
    <p:extLst>
      <p:ext uri="{BB962C8B-B14F-4D97-AF65-F5344CB8AC3E}">
        <p14:creationId xmlns:p14="http://schemas.microsoft.com/office/powerpoint/2010/main" val="1380204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9700"/>
            <a:ext cx="2870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5715000" cy="1905000"/>
          </a:xfrm>
        </p:spPr>
        <p:txBody>
          <a:bodyPr/>
          <a:lstStyle/>
          <a:p>
            <a:pPr>
              <a:defRPr/>
            </a:pPr>
            <a:r>
              <a:rPr lang="en-US" sz="6000" dirty="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Ever Wonder Why?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685800" y="5029200"/>
            <a:ext cx="7772400" cy="1600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Day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night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Summer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winter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Miami </a:t>
            </a:r>
            <a:r>
              <a:rPr lang="en-US" dirty="0" smtClean="0">
                <a:latin typeface="Arial Rounded MT Bold"/>
                <a:ea typeface="ＭＳ Ｐゴシック" charset="0"/>
                <a:cs typeface="Arial Rounded MT Bold"/>
              </a:rPr>
              <a:t>is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warmer than </a:t>
            </a:r>
            <a:r>
              <a:rPr lang="en-US" b="1" dirty="0" smtClean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Minneapolis</a:t>
            </a:r>
            <a:endParaRPr lang="en-US" b="1" dirty="0">
              <a:solidFill>
                <a:srgbClr val="1726FF"/>
              </a:solidFill>
              <a:latin typeface="Arial Rounded MT Bold"/>
              <a:ea typeface="ＭＳ Ｐゴシック" charset="0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110006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latin typeface="Arial Rounded MT Bold"/>
                <a:ea typeface="ＭＳ Ｐゴシック" charset="0"/>
                <a:cs typeface="Arial Rounded MT Bold"/>
              </a:rPr>
              <a:t>Heat Budgets</a:t>
            </a:r>
          </a:p>
        </p:txBody>
      </p:sp>
      <p:grpSp>
        <p:nvGrpSpPr>
          <p:cNvPr id="22530" name="Group 39"/>
          <p:cNvGrpSpPr>
            <a:grpSpLocks/>
          </p:cNvGrpSpPr>
          <p:nvPr/>
        </p:nvGrpSpPr>
        <p:grpSpPr bwMode="auto">
          <a:xfrm>
            <a:off x="685800" y="1295400"/>
            <a:ext cx="7620000" cy="5257800"/>
            <a:chOff x="76200" y="1600200"/>
            <a:chExt cx="7620000" cy="5257800"/>
          </a:xfrm>
        </p:grpSpPr>
        <p:pic>
          <p:nvPicPr>
            <p:cNvPr id="2253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00200"/>
              <a:ext cx="1427163" cy="11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2" name="Group 25"/>
            <p:cNvGrpSpPr>
              <a:grpSpLocks/>
            </p:cNvGrpSpPr>
            <p:nvPr/>
          </p:nvGrpSpPr>
          <p:grpSpPr bwMode="auto">
            <a:xfrm>
              <a:off x="1752600" y="3272971"/>
              <a:ext cx="3962400" cy="3585029"/>
              <a:chOff x="2743200" y="3962400"/>
              <a:chExt cx="3200400" cy="28956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2743200" y="3962767"/>
                <a:ext cx="3200400" cy="2895233"/>
              </a:xfrm>
              <a:prstGeom prst="rect">
                <a:avLst/>
              </a:prstGeom>
              <a:gradFill flip="none" rotWithShape="1">
                <a:gsLst>
                  <a:gs pos="0">
                    <a:srgbClr val="0F0F40"/>
                  </a:gs>
                  <a:gs pos="100000">
                    <a:srgbClr val="12FFFF"/>
                  </a:gs>
                </a:gsLst>
                <a:lin ang="5580000" scaled="0"/>
                <a:tileRect/>
              </a:gradFill>
              <a:ln w="952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542" name="Rectangle 24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3200400" cy="457200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73000">
                    <a:srgbClr val="4F2F0B"/>
                  </a:gs>
                  <a:gs pos="100000">
                    <a:srgbClr val="4F2F0B"/>
                  </a:gs>
                </a:gsLst>
                <a:lin ang="540000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rot="16200000" flipH="1">
              <a:off x="1028700" y="4229100"/>
              <a:ext cx="3429000" cy="6096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3048000" y="4114800"/>
              <a:ext cx="3581400" cy="685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941C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85800" y="51054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5638800" y="51816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sp>
          <p:nvSpPr>
            <p:cNvPr id="35" name="TextBox 34"/>
            <p:cNvSpPr txBox="1"/>
            <p:nvPr/>
          </p:nvSpPr>
          <p:spPr>
            <a:xfrm>
              <a:off x="76200" y="4191000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19800" y="4114800"/>
              <a:ext cx="1676400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2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4503619">
              <a:off x="2379354" y="4111017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829358">
              <a:off x="3404361" y="5098151"/>
              <a:ext cx="159373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8000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0251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524000"/>
          </a:xfrm>
        </p:spPr>
        <p:txBody>
          <a:bodyPr/>
          <a:lstStyle/>
          <a:p>
            <a:r>
              <a:rPr lang="en-US" dirty="0" smtClean="0"/>
              <a:t>Climate Forcing &amp; Forecasting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4191000" cy="4876800"/>
          </a:xfrm>
        </p:spPr>
        <p:txBody>
          <a:bodyPr/>
          <a:lstStyle/>
          <a:p>
            <a:r>
              <a:rPr lang="en-US" dirty="0" smtClean="0"/>
              <a:t>If there’s a deterministic </a:t>
            </a:r>
            <a:r>
              <a:rPr lang="en-US" dirty="0" smtClean="0">
                <a:solidFill>
                  <a:srgbClr val="FF0000"/>
                </a:solidFill>
              </a:rPr>
              <a:t>relationship between forcing and response</a:t>
            </a:r>
          </a:p>
          <a:p>
            <a:r>
              <a:rPr lang="en-US" dirty="0" smtClean="0"/>
              <a:t>… and the </a:t>
            </a:r>
            <a:r>
              <a:rPr lang="en-US" dirty="0" smtClean="0">
                <a:solidFill>
                  <a:srgbClr val="FF0000"/>
                </a:solidFill>
              </a:rPr>
              <a:t>forcing is strong &amp; predictable</a:t>
            </a:r>
          </a:p>
          <a:p>
            <a:r>
              <a:rPr lang="en-US" dirty="0" smtClean="0"/>
              <a:t>… then the </a:t>
            </a:r>
            <a:r>
              <a:rPr lang="en-US" dirty="0" smtClean="0">
                <a:solidFill>
                  <a:srgbClr val="FF0000"/>
                </a:solidFill>
              </a:rPr>
              <a:t>response can be predictable </a:t>
            </a:r>
            <a:r>
              <a:rPr lang="en-US" dirty="0" smtClean="0"/>
              <a:t>as well! 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876800" y="1981200"/>
            <a:ext cx="4191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dirty="0" smtClean="0"/>
              <a:t>Examples:</a:t>
            </a:r>
          </a:p>
          <a:p>
            <a:pPr lvl="1"/>
            <a:r>
              <a:rPr lang="en-US" dirty="0" smtClean="0"/>
              <a:t>Day </a:t>
            </a:r>
            <a:r>
              <a:rPr lang="en-US" i="1" dirty="0" err="1" smtClean="0"/>
              <a:t>vs</a:t>
            </a:r>
            <a:r>
              <a:rPr lang="en-US" dirty="0" smtClean="0"/>
              <a:t> night</a:t>
            </a:r>
          </a:p>
          <a:p>
            <a:pPr lvl="1"/>
            <a:r>
              <a:rPr lang="en-US" dirty="0" smtClean="0"/>
              <a:t>Summer </a:t>
            </a:r>
            <a:r>
              <a:rPr lang="en-US" i="1" dirty="0" err="1" smtClean="0"/>
              <a:t>vs</a:t>
            </a:r>
            <a:r>
              <a:rPr lang="en-US" dirty="0" smtClean="0"/>
              <a:t> winter</a:t>
            </a:r>
          </a:p>
          <a:p>
            <a:pPr lvl="1"/>
            <a:r>
              <a:rPr lang="en-US" dirty="0" smtClean="0"/>
              <a:t>Miami </a:t>
            </a:r>
            <a:r>
              <a:rPr lang="en-US" i="1" dirty="0" err="1" smtClean="0"/>
              <a:t>vs</a:t>
            </a:r>
            <a:r>
              <a:rPr lang="en-US" dirty="0" smtClean="0"/>
              <a:t> Minneapolis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El </a:t>
            </a:r>
            <a:r>
              <a:rPr lang="en-US" dirty="0" smtClean="0"/>
              <a:t>Niño </a:t>
            </a:r>
            <a:r>
              <a:rPr lang="en-US" dirty="0" smtClean="0"/>
              <a:t>/ La </a:t>
            </a:r>
            <a:r>
              <a:rPr lang="en-US" dirty="0"/>
              <a:t>Niña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“Little Ice Age”</a:t>
            </a:r>
          </a:p>
          <a:p>
            <a:pPr lvl="1"/>
            <a:r>
              <a:rPr lang="en-US" dirty="0" smtClean="0"/>
              <a:t>Glacial-interglacial</a:t>
            </a:r>
          </a:p>
          <a:p>
            <a:pPr lvl="1"/>
            <a:r>
              <a:rPr lang="en-US" dirty="0" smtClean="0"/>
              <a:t>21</a:t>
            </a:r>
            <a:r>
              <a:rPr lang="en-US" baseline="30000" dirty="0" smtClean="0"/>
              <a:t>st</a:t>
            </a:r>
            <a:r>
              <a:rPr lang="en-US" dirty="0" smtClean="0"/>
              <a:t> Century warming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68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8840788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6713" y="968375"/>
            <a:ext cx="4419600" cy="5889625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Nearly all of the air is made of oxygen (O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nitrogen (N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in which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two atoms of the same element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share electrons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Infrared (heat)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energy radiated up from the surface can be absorbed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by these molecules, but not very well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5894388" y="2562225"/>
            <a:ext cx="712787" cy="712788"/>
            <a:chOff x="0" y="0"/>
            <a:chExt cx="638" cy="638"/>
          </a:xfrm>
        </p:grpSpPr>
        <p:sp>
          <p:nvSpPr>
            <p:cNvPr id="24595" name="Oval 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6" name="Rectangle 5"/>
            <p:cNvSpPr>
              <a:spLocks/>
            </p:cNvSpPr>
            <p:nvPr/>
          </p:nvSpPr>
          <p:spPr bwMode="auto">
            <a:xfrm>
              <a:off x="93" y="95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grpSp>
        <p:nvGrpSpPr>
          <p:cNvPr id="24580" name="Group 6"/>
          <p:cNvGrpSpPr>
            <a:grpSpLocks/>
          </p:cNvGrpSpPr>
          <p:nvPr/>
        </p:nvGrpSpPr>
        <p:grpSpPr bwMode="auto">
          <a:xfrm>
            <a:off x="7265988" y="2554288"/>
            <a:ext cx="712787" cy="711200"/>
            <a:chOff x="0" y="0"/>
            <a:chExt cx="638" cy="638"/>
          </a:xfrm>
        </p:grpSpPr>
        <p:sp>
          <p:nvSpPr>
            <p:cNvPr id="24593" name="Oval 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4" name="Rectangle 8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sp>
        <p:nvSpPr>
          <p:cNvPr id="24581" name="Line 9"/>
          <p:cNvSpPr>
            <a:spLocks noChangeShapeType="1"/>
          </p:cNvSpPr>
          <p:nvPr/>
        </p:nvSpPr>
        <p:spPr bwMode="auto">
          <a:xfrm>
            <a:off x="6572250" y="2805113"/>
            <a:ext cx="7651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2" name="Line 10"/>
          <p:cNvSpPr>
            <a:spLocks noChangeShapeType="1"/>
          </p:cNvSpPr>
          <p:nvPr/>
        </p:nvSpPr>
        <p:spPr bwMode="auto">
          <a:xfrm>
            <a:off x="6570663" y="3027363"/>
            <a:ext cx="7635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4583" name="Group 11"/>
          <p:cNvGrpSpPr>
            <a:grpSpLocks/>
          </p:cNvGrpSpPr>
          <p:nvPr/>
        </p:nvGrpSpPr>
        <p:grpSpPr bwMode="auto">
          <a:xfrm>
            <a:off x="5908675" y="1344613"/>
            <a:ext cx="714375" cy="712787"/>
            <a:chOff x="0" y="0"/>
            <a:chExt cx="638" cy="638"/>
          </a:xfrm>
        </p:grpSpPr>
        <p:sp>
          <p:nvSpPr>
            <p:cNvPr id="24591" name="Oval 12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2" name="Rectangle 13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4584" name="Group 14"/>
          <p:cNvGrpSpPr>
            <a:grpSpLocks/>
          </p:cNvGrpSpPr>
          <p:nvPr/>
        </p:nvGrpSpPr>
        <p:grpSpPr bwMode="auto">
          <a:xfrm>
            <a:off x="7280275" y="1335088"/>
            <a:ext cx="711200" cy="714375"/>
            <a:chOff x="0" y="0"/>
            <a:chExt cx="638" cy="640"/>
          </a:xfrm>
        </p:grpSpPr>
        <p:sp>
          <p:nvSpPr>
            <p:cNvPr id="24589" name="Oval 15"/>
            <p:cNvSpPr>
              <a:spLocks/>
            </p:cNvSpPr>
            <p:nvPr/>
          </p:nvSpPr>
          <p:spPr bwMode="auto">
            <a:xfrm>
              <a:off x="0" y="0"/>
              <a:ext cx="638" cy="64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0" name="Rectangle 16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4585" name="Line 17"/>
          <p:cNvSpPr>
            <a:spLocks noChangeShapeType="1"/>
          </p:cNvSpPr>
          <p:nvPr/>
        </p:nvSpPr>
        <p:spPr bwMode="auto">
          <a:xfrm>
            <a:off x="6588125" y="1584325"/>
            <a:ext cx="7635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6" name="Line 18"/>
          <p:cNvSpPr>
            <a:spLocks noChangeShapeType="1"/>
          </p:cNvSpPr>
          <p:nvPr/>
        </p:nvSpPr>
        <p:spPr bwMode="auto">
          <a:xfrm>
            <a:off x="6584950" y="1806575"/>
            <a:ext cx="763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7" name="Line 19"/>
          <p:cNvSpPr>
            <a:spLocks noChangeShapeType="1"/>
          </p:cNvSpPr>
          <p:nvPr/>
        </p:nvSpPr>
        <p:spPr bwMode="auto">
          <a:xfrm>
            <a:off x="6615113" y="2914650"/>
            <a:ext cx="6572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8" name="Rectangle 20"/>
          <p:cNvSpPr>
            <a:spLocks/>
          </p:cNvSpPr>
          <p:nvPr/>
        </p:nvSpPr>
        <p:spPr bwMode="auto">
          <a:xfrm>
            <a:off x="5465763" y="4264025"/>
            <a:ext cx="34369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Diatomic molecules can vibrate back and forth like balls on a spring, but the ends are identical</a:t>
            </a:r>
          </a:p>
        </p:txBody>
      </p:sp>
    </p:spTree>
    <p:extLst>
      <p:ext uri="{BB962C8B-B14F-4D97-AF65-F5344CB8AC3E}">
        <p14:creationId xmlns:p14="http://schemas.microsoft.com/office/powerpoint/2010/main" val="111668998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01" name="AutoShape 25"/>
          <p:cNvCxnSpPr>
            <a:cxnSpLocks noChangeShapeType="1"/>
          </p:cNvCxnSpPr>
          <p:nvPr/>
        </p:nvCxnSpPr>
        <p:spPr bwMode="auto">
          <a:xfrm>
            <a:off x="6791325" y="3170238"/>
            <a:ext cx="960438" cy="8937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130175" y="0"/>
            <a:ext cx="8839200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363" y="1125538"/>
            <a:ext cx="4530725" cy="5732462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Carbon dioxide (CO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water vapor (H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O) are different!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They have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many more ways to vibrate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and rotate, so they are very good at absorbing and emitting infrared (heat) radiation</a:t>
            </a:r>
          </a:p>
        </p:txBody>
      </p:sp>
      <p:sp>
        <p:nvSpPr>
          <p:cNvPr id="25604" name="Rectangle 3"/>
          <p:cNvSpPr>
            <a:spLocks/>
          </p:cNvSpPr>
          <p:nvPr/>
        </p:nvSpPr>
        <p:spPr bwMode="auto">
          <a:xfrm>
            <a:off x="4959350" y="4603750"/>
            <a:ext cx="38211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Molecules that have many ways to wiggle are called 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“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Greenhouse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”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 molecules</a:t>
            </a:r>
            <a:endParaRPr lang="en-US" b="1" i="1">
              <a:solidFill>
                <a:srgbClr val="FF0000"/>
              </a:solidFill>
              <a:cs typeface="Times New Roman" charset="0"/>
              <a:sym typeface="Times New Roman" charset="0"/>
            </a:endParaRPr>
          </a:p>
        </p:txBody>
      </p:sp>
      <p:grpSp>
        <p:nvGrpSpPr>
          <p:cNvPr id="25605" name="Group 4"/>
          <p:cNvGrpSpPr>
            <a:grpSpLocks/>
          </p:cNvGrpSpPr>
          <p:nvPr/>
        </p:nvGrpSpPr>
        <p:grpSpPr bwMode="auto">
          <a:xfrm>
            <a:off x="5262563" y="1304925"/>
            <a:ext cx="712787" cy="712788"/>
            <a:chOff x="0" y="0"/>
            <a:chExt cx="638" cy="638"/>
          </a:xfrm>
        </p:grpSpPr>
        <p:sp>
          <p:nvSpPr>
            <p:cNvPr id="25633" name="Oval 5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4" name="Rectangle 6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7631113" y="1304925"/>
            <a:ext cx="712787" cy="712788"/>
            <a:chOff x="0" y="0"/>
            <a:chExt cx="638" cy="638"/>
          </a:xfrm>
        </p:grpSpPr>
        <p:sp>
          <p:nvSpPr>
            <p:cNvPr id="25631" name="Oval 8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2" name="Rectangle 9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7" name="Group 10"/>
          <p:cNvGrpSpPr>
            <a:grpSpLocks/>
          </p:cNvGrpSpPr>
          <p:nvPr/>
        </p:nvGrpSpPr>
        <p:grpSpPr bwMode="auto">
          <a:xfrm>
            <a:off x="6442075" y="1304925"/>
            <a:ext cx="711200" cy="712788"/>
            <a:chOff x="0" y="0"/>
            <a:chExt cx="638" cy="638"/>
          </a:xfrm>
        </p:grpSpPr>
        <p:sp>
          <p:nvSpPr>
            <p:cNvPr id="25629" name="Oval 11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0" name="Rectangle 12"/>
            <p:cNvSpPr>
              <a:spLocks/>
            </p:cNvSpPr>
            <p:nvPr/>
          </p:nvSpPr>
          <p:spPr bwMode="auto">
            <a:xfrm>
              <a:off x="122" y="29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C</a:t>
              </a:r>
            </a:p>
          </p:txBody>
        </p:sp>
      </p:grpSp>
      <p:grpSp>
        <p:nvGrpSpPr>
          <p:cNvPr id="25608" name="Group 13"/>
          <p:cNvGrpSpPr>
            <a:grpSpLocks/>
          </p:cNvGrpSpPr>
          <p:nvPr/>
        </p:nvGrpSpPr>
        <p:grpSpPr bwMode="auto">
          <a:xfrm>
            <a:off x="5581650" y="3751263"/>
            <a:ext cx="714375" cy="712787"/>
            <a:chOff x="0" y="0"/>
            <a:chExt cx="638" cy="638"/>
          </a:xfrm>
        </p:grpSpPr>
        <p:sp>
          <p:nvSpPr>
            <p:cNvPr id="25627" name="Oval 1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8" name="Rectangle 15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09" name="Group 16"/>
          <p:cNvGrpSpPr>
            <a:grpSpLocks/>
          </p:cNvGrpSpPr>
          <p:nvPr/>
        </p:nvGrpSpPr>
        <p:grpSpPr bwMode="auto">
          <a:xfrm>
            <a:off x="7394575" y="3705225"/>
            <a:ext cx="712788" cy="712788"/>
            <a:chOff x="0" y="0"/>
            <a:chExt cx="638" cy="638"/>
          </a:xfrm>
        </p:grpSpPr>
        <p:sp>
          <p:nvSpPr>
            <p:cNvPr id="25625" name="Oval 1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6" name="Rectangle 18"/>
            <p:cNvSpPr>
              <a:spLocks/>
            </p:cNvSpPr>
            <p:nvPr/>
          </p:nvSpPr>
          <p:spPr bwMode="auto">
            <a:xfrm>
              <a:off x="93" y="95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10" name="Group 19"/>
          <p:cNvGrpSpPr>
            <a:grpSpLocks/>
          </p:cNvGrpSpPr>
          <p:nvPr/>
        </p:nvGrpSpPr>
        <p:grpSpPr bwMode="auto">
          <a:xfrm>
            <a:off x="6435725" y="2814638"/>
            <a:ext cx="712788" cy="712787"/>
            <a:chOff x="0" y="0"/>
            <a:chExt cx="638" cy="638"/>
          </a:xfrm>
        </p:grpSpPr>
        <p:sp>
          <p:nvSpPr>
            <p:cNvPr id="25623" name="Oval 20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4" name="Rectangle 21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5611" name="Line 22"/>
          <p:cNvSpPr>
            <a:spLocks noChangeShapeType="1"/>
          </p:cNvSpPr>
          <p:nvPr/>
        </p:nvSpPr>
        <p:spPr bwMode="auto">
          <a:xfrm>
            <a:off x="7153275" y="1660525"/>
            <a:ext cx="4778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2" name="Line 23"/>
          <p:cNvSpPr>
            <a:spLocks noChangeShapeType="1"/>
          </p:cNvSpPr>
          <p:nvPr/>
        </p:nvSpPr>
        <p:spPr bwMode="auto">
          <a:xfrm>
            <a:off x="5959475" y="1655763"/>
            <a:ext cx="47625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3" name="Line 24"/>
          <p:cNvSpPr>
            <a:spLocks noChangeShapeType="1"/>
          </p:cNvSpPr>
          <p:nvPr/>
        </p:nvSpPr>
        <p:spPr bwMode="auto">
          <a:xfrm rot="10800000" flipH="1">
            <a:off x="6076950" y="3430588"/>
            <a:ext cx="423863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4" name="Line 26"/>
          <p:cNvSpPr>
            <a:spLocks noChangeShapeType="1"/>
          </p:cNvSpPr>
          <p:nvPr/>
        </p:nvSpPr>
        <p:spPr bwMode="auto">
          <a:xfrm>
            <a:off x="6592888" y="4325938"/>
            <a:ext cx="477837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5" name="Line 27"/>
          <p:cNvSpPr>
            <a:spLocks noChangeShapeType="1"/>
          </p:cNvSpPr>
          <p:nvPr/>
        </p:nvSpPr>
        <p:spPr bwMode="auto">
          <a:xfrm rot="10800000" flipH="1">
            <a:off x="5114925" y="1427163"/>
            <a:ext cx="4763" cy="4619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6" name="Line 28"/>
          <p:cNvSpPr>
            <a:spLocks noChangeShapeType="1"/>
          </p:cNvSpPr>
          <p:nvPr/>
        </p:nvSpPr>
        <p:spPr bwMode="auto">
          <a:xfrm rot="10800000" flipH="1">
            <a:off x="8456613" y="1422400"/>
            <a:ext cx="3175" cy="46513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7" name="Line 29"/>
          <p:cNvSpPr>
            <a:spLocks noChangeShapeType="1"/>
          </p:cNvSpPr>
          <p:nvPr/>
        </p:nvSpPr>
        <p:spPr bwMode="auto">
          <a:xfrm rot="10800000" flipH="1">
            <a:off x="6784975" y="2071688"/>
            <a:ext cx="3175" cy="46355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8" name="Line 30"/>
          <p:cNvSpPr>
            <a:spLocks noChangeShapeType="1"/>
          </p:cNvSpPr>
          <p:nvPr/>
        </p:nvSpPr>
        <p:spPr bwMode="auto">
          <a:xfrm rot="10800000" flipH="1">
            <a:off x="5964238" y="3265488"/>
            <a:ext cx="358775" cy="3571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9" name="Line 31"/>
          <p:cNvSpPr>
            <a:spLocks noChangeShapeType="1"/>
          </p:cNvSpPr>
          <p:nvPr/>
        </p:nvSpPr>
        <p:spPr bwMode="auto">
          <a:xfrm>
            <a:off x="7223125" y="3397250"/>
            <a:ext cx="331788" cy="25082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0" name="Line 32"/>
          <p:cNvSpPr>
            <a:spLocks noChangeShapeType="1"/>
          </p:cNvSpPr>
          <p:nvPr/>
        </p:nvSpPr>
        <p:spPr bwMode="auto">
          <a:xfrm>
            <a:off x="5953125" y="1735138"/>
            <a:ext cx="477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1" name="Line 33"/>
          <p:cNvSpPr>
            <a:spLocks noChangeShapeType="1"/>
          </p:cNvSpPr>
          <p:nvPr/>
        </p:nvSpPr>
        <p:spPr bwMode="auto">
          <a:xfrm>
            <a:off x="7151688" y="1724025"/>
            <a:ext cx="4746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2" name="Rectangle 34"/>
          <p:cNvSpPr>
            <a:spLocks/>
          </p:cNvSpPr>
          <p:nvPr/>
        </p:nvSpPr>
        <p:spPr bwMode="auto">
          <a:xfrm>
            <a:off x="130175" y="6265863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Absorption spectrum of CO2 was measured by John Tyndall in 1863</a:t>
            </a:r>
          </a:p>
        </p:txBody>
      </p:sp>
    </p:spTree>
    <p:extLst>
      <p:ext uri="{BB962C8B-B14F-4D97-AF65-F5344CB8AC3E}">
        <p14:creationId xmlns:p14="http://schemas.microsoft.com/office/powerpoint/2010/main" val="2786791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Arial Rounded MT Bold"/>
            <a:cs typeface="Arial Rounded MT Bold"/>
          </a:defRPr>
        </a:defPPr>
      </a:lstStyle>
    </a:tx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Settings\Scott Denning\Application Data\Microsoft\Templates\New Presentation.pot</Template>
  <TotalTime>7750</TotalTime>
  <Words>1036</Words>
  <Application>Microsoft Macintosh PowerPoint</Application>
  <PresentationFormat>On-screen Show (4:3)</PresentationFormat>
  <Paragraphs>253</Paragraphs>
  <Slides>37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New Presentation</vt:lpstr>
      <vt:lpstr>Worksheet</vt:lpstr>
      <vt:lpstr>How Can Climate  be Predictable when Weather Isn’t?</vt:lpstr>
      <vt:lpstr>Weather Forecasting is Hard!</vt:lpstr>
      <vt:lpstr>Weather vs Climate what’s the difference?</vt:lpstr>
      <vt:lpstr>Location!   Location!   Location!</vt:lpstr>
      <vt:lpstr>Ever Wonder Why?</vt:lpstr>
      <vt:lpstr>Heat Budgets</vt:lpstr>
      <vt:lpstr>Climate Forcing &amp; Forecasting</vt:lpstr>
      <vt:lpstr>Dancing Molecules and Heat Rays!</vt:lpstr>
      <vt:lpstr>Dancing Molecules and Heat Rays!</vt:lpstr>
      <vt:lpstr>PowerPoint Presentation</vt:lpstr>
      <vt:lpstr>PowerPoint Presentation</vt:lpstr>
      <vt:lpstr>PowerPoint Presentation</vt:lpstr>
      <vt:lpstr>The strongest evidence for the Greenhouse Effect</vt:lpstr>
      <vt:lpstr>Common Sense</vt:lpstr>
      <vt:lpstr>Common Myth #1</vt:lpstr>
      <vt:lpstr>Cause and Effect</vt:lpstr>
      <vt:lpstr>Learning from the Past</vt:lpstr>
      <vt:lpstr>Ice Age World</vt:lpstr>
      <vt:lpstr>CO2 and the Ice Ages</vt:lpstr>
      <vt:lpstr>Climate Forcing</vt:lpstr>
      <vt:lpstr>Climate Sensitivity to enhanced CO2</vt:lpstr>
      <vt:lpstr>Billions and Billions Shanghai 1991 and 2012</vt:lpstr>
      <vt:lpstr>Climate Forcing</vt:lpstr>
      <vt:lpstr>How much warmer?</vt:lpstr>
      <vt:lpstr>Where is it 10°F Warmer</vt:lpstr>
      <vt:lpstr>Bell Curves</vt:lpstr>
      <vt:lpstr>Means &amp; Extremes</vt:lpstr>
      <vt:lpstr>Historic Land Temps</vt:lpstr>
      <vt:lpstr>Summer Temperatures</vt:lpstr>
      <vt:lpstr>Heat Wave Statistics</vt:lpstr>
      <vt:lpstr>What We Know  for Sure</vt:lpstr>
      <vt:lpstr>Very High Confidence</vt:lpstr>
      <vt:lpstr>Since the Ice Age</vt:lpstr>
      <vt:lpstr>High Confidence</vt:lpstr>
      <vt:lpstr>Uncertainty</vt:lpstr>
      <vt:lpstr>Unknown</vt:lpstr>
      <vt:lpstr>From the Heart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Stefan-Boltzmann Feedback</dc:title>
  <dc:creator>Scott Denning</dc:creator>
  <cp:lastModifiedBy>Scott Denning</cp:lastModifiedBy>
  <cp:revision>165</cp:revision>
  <cp:lastPrinted>2014-02-10T00:49:41Z</cp:lastPrinted>
  <dcterms:created xsi:type="dcterms:W3CDTF">2010-03-11T19:28:10Z</dcterms:created>
  <dcterms:modified xsi:type="dcterms:W3CDTF">2015-10-17T17:17:08Z</dcterms:modified>
</cp:coreProperties>
</file>