
<file path=[Content_Types].xml><?xml version="1.0" encoding="utf-8"?>
<Types xmlns="http://schemas.openxmlformats.org/package/2006/content-types">
  <Default Extension="xml" ContentType="application/xml"/>
  <Default Extension="tif" ContentType="image/tif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vml" ContentType="application/vnd.openxmlformats-officedocument.vmlDrawing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7" r:id="rId2"/>
    <p:sldId id="290" r:id="rId3"/>
    <p:sldId id="261" r:id="rId4"/>
    <p:sldId id="262" r:id="rId5"/>
    <p:sldId id="264" r:id="rId6"/>
    <p:sldId id="265" r:id="rId7"/>
    <p:sldId id="266" r:id="rId8"/>
    <p:sldId id="268" r:id="rId9"/>
    <p:sldId id="270" r:id="rId10"/>
    <p:sldId id="271" r:id="rId11"/>
    <p:sldId id="272" r:id="rId12"/>
    <p:sldId id="273" r:id="rId13"/>
    <p:sldId id="288" r:id="rId14"/>
    <p:sldId id="277" r:id="rId15"/>
    <p:sldId id="284" r:id="rId16"/>
    <p:sldId id="285" r:id="rId17"/>
    <p:sldId id="286" r:id="rId18"/>
    <p:sldId id="287" r:id="rId19"/>
    <p:sldId id="289" r:id="rId20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-840" y="-12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1" name="Shape 5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02467992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1pPr>
    <a:lvl2pPr indent="2286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2pPr>
    <a:lvl3pPr indent="4572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3pPr>
    <a:lvl4pPr indent="6858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4pPr>
    <a:lvl5pPr indent="9144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5pPr>
    <a:lvl6pPr indent="11430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6pPr>
    <a:lvl7pPr indent="13716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7pPr>
    <a:lvl8pPr indent="16002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8pPr>
    <a:lvl9pPr indent="18288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54" name="Shape 15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84200">
              <a:lnSpc>
                <a:spcPct val="100000"/>
              </a:lnSpc>
              <a:defRPr sz="20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 lvl="0">
              <a:defRPr sz="1800"/>
            </a:pPr>
            <a:r>
              <a:rPr sz="2000"/>
              <a:t>We do not understand why MJO convection tends to develop over the West Indian Ocean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97" name="Shape 19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lnSpc>
                <a:spcPct val="100000"/>
              </a:lnSpc>
              <a:defRPr sz="1800"/>
            </a:pPr>
            <a:r>
              <a:rPr sz="1200">
                <a:latin typeface="Helvetica"/>
                <a:ea typeface="Helvetica"/>
                <a:cs typeface="Helvetica"/>
                <a:sym typeface="Helvetica"/>
              </a:rPr>
              <a:t>This is the May-Oct 8-phase composite of the ISO constructed according to the PC1 vs PC2 phase space diagram.</a:t>
            </a:r>
          </a:p>
          <a:p>
            <a:pPr lvl="0">
              <a:lnSpc>
                <a:spcPct val="100000"/>
              </a:lnSpc>
              <a:defRPr sz="1800"/>
            </a:pPr>
            <a:r>
              <a:rPr sz="1200">
                <a:latin typeface="Helvetica"/>
                <a:ea typeface="Helvetica"/>
                <a:cs typeface="Helvetica"/>
                <a:sym typeface="Helvetica"/>
              </a:rPr>
              <a:t>Both Sp models produce the eastward-propagating ISO.</a:t>
            </a:r>
          </a:p>
          <a:p>
            <a:pPr lvl="0">
              <a:lnSpc>
                <a:spcPct val="100000"/>
              </a:lnSpc>
              <a:defRPr sz="1800"/>
            </a:pPr>
            <a:r>
              <a:rPr sz="1200">
                <a:latin typeface="Helvetica"/>
                <a:ea typeface="Helvetica"/>
                <a:cs typeface="Helvetica"/>
                <a:sym typeface="Helvetica"/>
              </a:rPr>
              <a:t>Northward propagation is also captured in these composites.</a:t>
            </a:r>
          </a:p>
          <a:p>
            <a:pPr lvl="0">
              <a:lnSpc>
                <a:spcPct val="100000"/>
              </a:lnSpc>
              <a:defRPr sz="1800"/>
            </a:pPr>
            <a:r>
              <a:rPr sz="1200">
                <a:latin typeface="Helvetica"/>
                <a:ea typeface="Helvetica"/>
                <a:cs typeface="Helvetica"/>
                <a:sym typeface="Helvetica"/>
              </a:rPr>
              <a:t>Note that SpCCSM is the only model to correctly reproduce the “tilted” rainband at Phase 5.</a:t>
            </a:r>
          </a:p>
          <a:p>
            <a:pPr lvl="0">
              <a:lnSpc>
                <a:spcPct val="100000"/>
              </a:lnSpc>
              <a:defRPr sz="1800"/>
            </a:pPr>
            <a:r>
              <a:rPr sz="1200">
                <a:latin typeface="Helvetica"/>
                <a:ea typeface="Helvetica"/>
                <a:cs typeface="Helvetica"/>
                <a:sym typeface="Helvetica"/>
              </a:rPr>
              <a:t>We will look at composite northward propagation by averaging longitudinally between the red lines. 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>
            <a:normAutofit/>
          </a:bodyPr>
          <a:lstStyle>
            <a:lvl1pPr defTabSz="584200">
              <a:defRPr sz="80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effectLst/>
              </a:defRPr>
            </a:pPr>
            <a:r>
              <a:rPr sz="8000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 defTabSz="584200">
              <a:spcBef>
                <a:spcPts val="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 defTabSz="584200">
              <a:spcBef>
                <a:spcPts val="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 defTabSz="584200">
              <a:spcBef>
                <a:spcPts val="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 defTabSz="584200">
              <a:spcBef>
                <a:spcPts val="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 defTabSz="584200">
              <a:spcBef>
                <a:spcPts val="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7200">
                <a:solidFill>
                  <a:srgbClr val="FF3200"/>
                </a:solidFill>
                <a:effectLst>
                  <a:outerShdw blurRad="12700" dist="38100" dir="2700000" rotWithShape="0">
                    <a:srgbClr val="CBCBCB"/>
                  </a:outerShdw>
                </a:effectLst>
                <a:uFill>
                  <a:solidFill>
                    <a:srgbClr val="FF3200"/>
                  </a:solidFill>
                </a:uFill>
              </a:rP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buClr>
                <a:srgbClr val="000000"/>
              </a:buClr>
              <a:buChar char="-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2pPr>
            <a:lvl3pPr>
              <a:buClr>
                <a:srgbClr val="000000"/>
              </a:buCl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3pPr>
            <a:lvl4pPr>
              <a:buClr>
                <a:srgbClr val="000000"/>
              </a:buCl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4pPr>
            <a:lvl5pPr>
              <a:buClr>
                <a:srgbClr val="000000"/>
              </a:buCl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200">
                <a:solidFill>
                  <a:srgbClr val="0632FD"/>
                </a:solidFill>
                <a:uFill>
                  <a:solidFill>
                    <a:srgbClr val="0632FD"/>
                  </a:solidFill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42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42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42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4200">
                <a:uFill>
                  <a:solidFill/>
                </a:u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 defTabSz="584200">
              <a:defRPr sz="8400"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effectLst/>
              </a:defRPr>
            </a:pPr>
            <a:r>
              <a:rPr sz="8400"/>
              <a:t>Title Text</a:t>
            </a:r>
          </a:p>
        </p:txBody>
      </p:sp>
      <p:sp>
        <p:nvSpPr>
          <p:cNvPr id="34" name="Shape 34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 marL="889000" defTabSz="584200">
              <a:buClrTx/>
              <a:buFontTx/>
              <a:defRPr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1333500" defTabSz="584200">
              <a:buClrTx/>
              <a:buFontTx/>
              <a:defRPr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1778000" defTabSz="584200">
              <a:buClrTx/>
              <a:buFontTx/>
              <a:defRPr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2222500" defTabSz="584200">
              <a:buClrTx/>
              <a:buFontTx/>
              <a:defRPr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2667000" defTabSz="584200">
              <a:buClrTx/>
              <a:buFontTx/>
              <a:defRPr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lvl="0">
              <a:defRPr sz="1800"/>
            </a:pPr>
            <a:r>
              <a:rPr sz="4200"/>
              <a:t>Body Level One</a:t>
            </a:r>
          </a:p>
          <a:p>
            <a:pPr lvl="1">
              <a:defRPr sz="1800"/>
            </a:pPr>
            <a:r>
              <a:rPr sz="4200"/>
              <a:t>Body Level Two</a:t>
            </a:r>
          </a:p>
          <a:p>
            <a:pPr lvl="2">
              <a:defRPr sz="1800"/>
            </a:pPr>
            <a:r>
              <a:rPr sz="4200"/>
              <a:t>Body Level Three</a:t>
            </a:r>
          </a:p>
          <a:p>
            <a:pPr lvl="3">
              <a:defRPr sz="1800"/>
            </a:pPr>
            <a:r>
              <a:rPr sz="4200"/>
              <a:t>Body Level Four</a:t>
            </a:r>
          </a:p>
          <a:p>
            <a:pPr lvl="4">
              <a:defRPr sz="1800"/>
            </a:pPr>
            <a:r>
              <a:rPr sz="42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xfrm>
            <a:off x="1270000" y="596900"/>
            <a:ext cx="10464800" cy="838200"/>
          </a:xfrm>
          <a:prstGeom prst="rect">
            <a:avLst/>
          </a:prstGeom>
        </p:spPr>
        <p:txBody>
          <a:bodyPr/>
          <a:lstStyle>
            <a:lvl1pPr defTabSz="457200">
              <a:lnSpc>
                <a:spcPts val="4300"/>
              </a:lnSpc>
              <a:spcBef>
                <a:spcPts val="200"/>
              </a:spcBef>
              <a:tabLst>
                <a:tab pos="1219200" algn="l"/>
              </a:tabLst>
              <a:defRPr sz="3600" b="1">
                <a:solidFill>
                  <a:srgbClr val="FF2C07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3600" b="1">
                <a:solidFill>
                  <a:srgbClr val="FF2C07"/>
                </a:solidFill>
              </a:rP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 defTabSz="584200">
              <a:defRPr sz="8000"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effectLst/>
              </a:defRPr>
            </a:pPr>
            <a:r>
              <a:rPr sz="8000"/>
              <a:t>Title Text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43000"/>
          </a:xfrm>
          <a:prstGeom prst="rect">
            <a:avLst/>
          </a:prstGeom>
        </p:spPr>
        <p:txBody>
          <a:bodyPr anchor="t"/>
          <a:lstStyle>
            <a:lvl1pPr marL="0" indent="0" algn="ctr" defTabSz="584200">
              <a:spcBef>
                <a:spcPts val="0"/>
              </a:spcBef>
              <a:buClrTx/>
              <a:buSzTx/>
              <a:buFontTx/>
              <a:buNone/>
              <a:defRPr sz="3400"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584200">
              <a:spcBef>
                <a:spcPts val="0"/>
              </a:spcBef>
              <a:buClrTx/>
              <a:buSzTx/>
              <a:buFontTx/>
              <a:buNone/>
              <a:defRPr sz="3400"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584200">
              <a:spcBef>
                <a:spcPts val="0"/>
              </a:spcBef>
              <a:buClrTx/>
              <a:buSzTx/>
              <a:buFontTx/>
              <a:buNone/>
              <a:defRPr sz="3400"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584200">
              <a:spcBef>
                <a:spcPts val="0"/>
              </a:spcBef>
              <a:buClrTx/>
              <a:buSzTx/>
              <a:buFontTx/>
              <a:buNone/>
              <a:defRPr sz="3400"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584200">
              <a:spcBef>
                <a:spcPts val="0"/>
              </a:spcBef>
              <a:buClrTx/>
              <a:buSzTx/>
              <a:buFontTx/>
              <a:buNone/>
              <a:defRPr sz="3400"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lvl="0">
              <a:defRPr sz="1800"/>
            </a:pPr>
            <a:r>
              <a:rPr sz="3400"/>
              <a:t>Body Level One</a:t>
            </a:r>
          </a:p>
          <a:p>
            <a:pPr lvl="1">
              <a:defRPr sz="1800"/>
            </a:pPr>
            <a:r>
              <a:rPr sz="3400"/>
              <a:t>Body Level Two</a:t>
            </a:r>
          </a:p>
          <a:p>
            <a:pPr lvl="2">
              <a:defRPr sz="1800"/>
            </a:pPr>
            <a:r>
              <a:rPr sz="3400"/>
              <a:t>Body Level Three</a:t>
            </a:r>
          </a:p>
          <a:p>
            <a:pPr lvl="3">
              <a:defRPr sz="1800"/>
            </a:pPr>
            <a:r>
              <a:rPr sz="3400"/>
              <a:t>Body Level Four</a:t>
            </a:r>
          </a:p>
          <a:p>
            <a:pPr lvl="4">
              <a:defRPr sz="1800"/>
            </a:pPr>
            <a:r>
              <a:rPr sz="34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e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xfrm>
            <a:off x="1270000" y="596900"/>
            <a:ext cx="10464800" cy="838200"/>
          </a:xfrm>
          <a:prstGeom prst="rect">
            <a:avLst/>
          </a:prstGeom>
        </p:spPr>
        <p:txBody>
          <a:bodyPr>
            <a:normAutofit/>
          </a:bodyPr>
          <a:lstStyle>
            <a:lvl1pPr defTabSz="457200">
              <a:lnSpc>
                <a:spcPts val="5700"/>
              </a:lnSpc>
              <a:spcBef>
                <a:spcPts val="200"/>
              </a:spcBef>
              <a:tabLst>
                <a:tab pos="1219200" algn="l"/>
              </a:tabLst>
              <a:defRPr sz="4800" b="1">
                <a:solidFill>
                  <a:srgbClr val="FF2C07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4800" b="1">
                <a:solidFill>
                  <a:srgbClr val="FF2C07"/>
                </a:solidFill>
              </a:rP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>
            <a:normAutofit/>
          </a:bodyPr>
          <a:lstStyle>
            <a:lvl1pPr defTabSz="584200">
              <a:defRPr sz="80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effectLst/>
              </a:defRPr>
            </a:pPr>
            <a:r>
              <a:rPr sz="8000"/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 defTabSz="584200">
              <a:spcBef>
                <a:spcPts val="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 defTabSz="584200">
              <a:spcBef>
                <a:spcPts val="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 defTabSz="584200">
              <a:spcBef>
                <a:spcPts val="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 defTabSz="584200">
              <a:spcBef>
                <a:spcPts val="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 defTabSz="584200">
              <a:spcBef>
                <a:spcPts val="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>
            <a:normAutofit/>
          </a:bodyPr>
          <a:lstStyle>
            <a:lvl1pPr defTabSz="584200">
              <a:defRPr sz="8400"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effectLst/>
              </a:defRPr>
            </a:pPr>
            <a:r>
              <a:rPr sz="8400"/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>
            <a:normAutofit/>
          </a:bodyPr>
          <a:lstStyle>
            <a:lvl1pPr marL="889000" defTabSz="584200">
              <a:buClrTx/>
              <a:buFontTx/>
              <a:defRPr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1333500" defTabSz="584200">
              <a:buClrTx/>
              <a:buFontTx/>
              <a:defRPr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1778000" defTabSz="584200">
              <a:buClrTx/>
              <a:buFontTx/>
              <a:defRPr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2222500" defTabSz="584200">
              <a:buClrTx/>
              <a:buFontTx/>
              <a:defRPr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2667000" defTabSz="584200">
              <a:buClrTx/>
              <a:buFontTx/>
              <a:defRPr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lvl="0">
              <a:defRPr sz="1800"/>
            </a:pPr>
            <a:r>
              <a:rPr sz="4200"/>
              <a:t>Body Level One</a:t>
            </a:r>
          </a:p>
          <a:p>
            <a:pPr lvl="1">
              <a:defRPr sz="1800"/>
            </a:pPr>
            <a:r>
              <a:rPr sz="4200"/>
              <a:t>Body Level Two</a:t>
            </a:r>
          </a:p>
          <a:p>
            <a:pPr lvl="2">
              <a:defRPr sz="1800"/>
            </a:pPr>
            <a:r>
              <a:rPr sz="4200"/>
              <a:t>Body Level Three</a:t>
            </a:r>
          </a:p>
          <a:p>
            <a:pPr lvl="3">
              <a:defRPr sz="1800"/>
            </a:pPr>
            <a:r>
              <a:rPr sz="4200"/>
              <a:t>Body Level Four</a:t>
            </a:r>
          </a:p>
          <a:p>
            <a:pPr lvl="4">
              <a:defRPr sz="1800"/>
            </a:pPr>
            <a:r>
              <a:rPr sz="42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>
            <a:normAutofit/>
          </a:bodyPr>
          <a:lstStyle>
            <a:lvl1pPr defTabSz="584200">
              <a:defRPr sz="80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effectLst/>
              </a:defRPr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>
            <a:normAutofit/>
          </a:bodyPr>
          <a:lstStyle>
            <a:lvl1pPr defTabSz="584200">
              <a:defRPr sz="60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effectLst/>
              </a:defRPr>
            </a:pPr>
            <a:r>
              <a:rPr sz="6000"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 defTabSz="584200">
              <a:spcBef>
                <a:spcPts val="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 defTabSz="584200">
              <a:spcBef>
                <a:spcPts val="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 defTabSz="584200">
              <a:spcBef>
                <a:spcPts val="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 defTabSz="584200">
              <a:spcBef>
                <a:spcPts val="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 defTabSz="584200">
              <a:spcBef>
                <a:spcPts val="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>
            <a:normAutofit/>
          </a:bodyPr>
          <a:lstStyle>
            <a:lvl1pPr defTabSz="584200">
              <a:defRPr sz="80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effectLst/>
              </a:defRPr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>
            <a:normAutofit/>
          </a:bodyPr>
          <a:lstStyle>
            <a:lvl1pPr defTabSz="584200">
              <a:defRPr sz="80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effectLst/>
              </a:defRPr>
            </a:pPr>
            <a:r>
              <a:rPr sz="80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</p:spPr>
        <p:txBody>
          <a:bodyPr>
            <a:normAutofit/>
          </a:bodyPr>
          <a:lstStyle>
            <a:lvl1pPr marL="444500" indent="-444500" defTabSz="584200">
              <a:spcBef>
                <a:spcPts val="4200"/>
              </a:spcBef>
              <a:buClrTx/>
              <a:buSzPct val="75000"/>
              <a:buFontTx/>
              <a:defRPr sz="3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89000" indent="-444500" defTabSz="584200">
              <a:spcBef>
                <a:spcPts val="4200"/>
              </a:spcBef>
              <a:buClrTx/>
              <a:buSzPct val="75000"/>
              <a:buFontTx/>
              <a:defRPr sz="3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333500" indent="-444500" defTabSz="584200">
              <a:spcBef>
                <a:spcPts val="4200"/>
              </a:spcBef>
              <a:buClrTx/>
              <a:buSzPct val="75000"/>
              <a:buFontTx/>
              <a:defRPr sz="3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000" indent="-444500" defTabSz="584200">
              <a:spcBef>
                <a:spcPts val="4200"/>
              </a:spcBef>
              <a:buClrTx/>
              <a:buSzPct val="75000"/>
              <a:buFontTx/>
              <a:defRPr sz="3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500" indent="-444500" defTabSz="584200">
              <a:spcBef>
                <a:spcPts val="4200"/>
              </a:spcBef>
              <a:buClrTx/>
              <a:buSzPct val="75000"/>
              <a:buFontTx/>
              <a:defRPr sz="3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>
            <a:normAutofit/>
          </a:bodyPr>
          <a:lstStyle>
            <a:lvl1pPr defTabSz="584200">
              <a:defRPr sz="80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effectLst/>
              </a:defRPr>
            </a:pPr>
            <a:r>
              <a:rPr sz="8000"/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defTabSz="584200">
              <a:spcBef>
                <a:spcPts val="3200"/>
              </a:spcBef>
              <a:buClrTx/>
              <a:buSzPct val="75000"/>
              <a:buFontTx/>
              <a:defRPr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685800" indent="-342900" defTabSz="584200">
              <a:spcBef>
                <a:spcPts val="3200"/>
              </a:spcBef>
              <a:buClrTx/>
              <a:buSzPct val="75000"/>
              <a:buFontTx/>
              <a:defRPr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028700" indent="-342900" defTabSz="584200">
              <a:spcBef>
                <a:spcPts val="3200"/>
              </a:spcBef>
              <a:buClrTx/>
              <a:buSzPct val="75000"/>
              <a:buFontTx/>
              <a:defRPr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371600" indent="-342900" defTabSz="584200">
              <a:spcBef>
                <a:spcPts val="3200"/>
              </a:spcBef>
              <a:buClrTx/>
              <a:buSzPct val="75000"/>
              <a:buFontTx/>
              <a:defRPr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1714500" indent="-342900" defTabSz="584200">
              <a:spcBef>
                <a:spcPts val="3200"/>
              </a:spcBef>
              <a:buClrTx/>
              <a:buSzPct val="75000"/>
              <a:buFontTx/>
              <a:defRPr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>
            <a:normAutofit/>
          </a:bodyPr>
          <a:lstStyle>
            <a:lvl1pPr marL="444500" indent="-444500" defTabSz="584200">
              <a:spcBef>
                <a:spcPts val="4200"/>
              </a:spcBef>
              <a:buClrTx/>
              <a:buSzPct val="75000"/>
              <a:buFontTx/>
              <a:defRPr sz="3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89000" indent="-444500" defTabSz="584200">
              <a:spcBef>
                <a:spcPts val="4200"/>
              </a:spcBef>
              <a:buClrTx/>
              <a:buSzPct val="75000"/>
              <a:buFontTx/>
              <a:defRPr sz="3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333500" indent="-444500" defTabSz="584200">
              <a:spcBef>
                <a:spcPts val="4200"/>
              </a:spcBef>
              <a:buClrTx/>
              <a:buSzPct val="75000"/>
              <a:buFontTx/>
              <a:defRPr sz="3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000" indent="-444500" defTabSz="584200">
              <a:spcBef>
                <a:spcPts val="4200"/>
              </a:spcBef>
              <a:buClrTx/>
              <a:buSzPct val="75000"/>
              <a:buFontTx/>
              <a:defRPr sz="3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500" indent="-444500" defTabSz="584200">
              <a:spcBef>
                <a:spcPts val="4200"/>
              </a:spcBef>
              <a:buClrTx/>
              <a:buSzPct val="75000"/>
              <a:buFontTx/>
              <a:defRPr sz="3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184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7200">
                <a:solidFill>
                  <a:srgbClr val="FF3200"/>
                </a:solidFill>
                <a:effectLst>
                  <a:outerShdw blurRad="12700" dist="38100" dir="2700000" rotWithShape="0">
                    <a:srgbClr val="CBCBCB"/>
                  </a:outerShdw>
                </a:effectLst>
                <a:uFill>
                  <a:solidFill>
                    <a:srgbClr val="FF3200"/>
                  </a:solidFill>
                </a:uFill>
              </a:rP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270000" y="1422400"/>
            <a:ext cx="10464800" cy="762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2pPr>
              <a:buClr>
                <a:srgbClr val="000000"/>
              </a:buClr>
              <a:buChar char="-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2pPr>
            <a:lvl3pPr>
              <a:buClr>
                <a:srgbClr val="000000"/>
              </a:buCl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3pPr>
            <a:lvl4pPr>
              <a:buClr>
                <a:srgbClr val="000000"/>
              </a:buCl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4pPr>
            <a:lvl5pPr>
              <a:buClr>
                <a:srgbClr val="000000"/>
              </a:buCl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200">
                <a:solidFill>
                  <a:srgbClr val="0632FD"/>
                </a:solidFill>
                <a:uFill>
                  <a:solidFill>
                    <a:srgbClr val="0632FD"/>
                  </a:solidFill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42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42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42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4200">
                <a:uFill>
                  <a:solidFill/>
                </a:uFill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7" r:id="rId18"/>
    <p:sldLayoutId id="2147483668" r:id="rId19"/>
    <p:sldLayoutId id="2147483669" r:id="rId20"/>
  </p:sldLayoutIdLst>
  <p:transition xmlns:p14="http://schemas.microsoft.com/office/powerpoint/2010/main" spd="med"/>
  <p:txStyles>
    <p:titleStyle>
      <a:lvl1pPr algn="ctr">
        <a:defRPr sz="7200">
          <a:solidFill>
            <a:srgbClr val="FF3200"/>
          </a:solidFill>
          <a:effectLst>
            <a:outerShdw blurRad="12700" dist="38100" dir="2700000" rotWithShape="0">
              <a:srgbClr val="CBCBCB"/>
            </a:outerShdw>
          </a:effectLst>
          <a:uFill>
            <a:solidFill>
              <a:srgbClr val="FF3200"/>
            </a:solidFill>
          </a:uFill>
          <a:latin typeface="Gill Sans SemiBold"/>
          <a:ea typeface="Gill Sans SemiBold"/>
          <a:cs typeface="Gill Sans SemiBold"/>
          <a:sym typeface="Gill Sans SemiBold"/>
        </a:defRPr>
      </a:lvl1pPr>
      <a:lvl2pPr indent="228600" algn="ctr">
        <a:defRPr sz="7200">
          <a:solidFill>
            <a:srgbClr val="FF3200"/>
          </a:solidFill>
          <a:effectLst>
            <a:outerShdw blurRad="12700" dist="38100" dir="2700000" rotWithShape="0">
              <a:srgbClr val="CBCBCB"/>
            </a:outerShdw>
          </a:effectLst>
          <a:uFill>
            <a:solidFill>
              <a:srgbClr val="FF3200"/>
            </a:solidFill>
          </a:uFill>
          <a:latin typeface="Gill Sans SemiBold"/>
          <a:ea typeface="Gill Sans SemiBold"/>
          <a:cs typeface="Gill Sans SemiBold"/>
          <a:sym typeface="Gill Sans SemiBold"/>
        </a:defRPr>
      </a:lvl2pPr>
      <a:lvl3pPr indent="457200" algn="ctr">
        <a:defRPr sz="7200">
          <a:solidFill>
            <a:srgbClr val="FF3200"/>
          </a:solidFill>
          <a:effectLst>
            <a:outerShdw blurRad="12700" dist="38100" dir="2700000" rotWithShape="0">
              <a:srgbClr val="CBCBCB"/>
            </a:outerShdw>
          </a:effectLst>
          <a:uFill>
            <a:solidFill>
              <a:srgbClr val="FF3200"/>
            </a:solidFill>
          </a:uFill>
          <a:latin typeface="Gill Sans SemiBold"/>
          <a:ea typeface="Gill Sans SemiBold"/>
          <a:cs typeface="Gill Sans SemiBold"/>
          <a:sym typeface="Gill Sans SemiBold"/>
        </a:defRPr>
      </a:lvl3pPr>
      <a:lvl4pPr indent="685800" algn="ctr">
        <a:defRPr sz="7200">
          <a:solidFill>
            <a:srgbClr val="FF3200"/>
          </a:solidFill>
          <a:effectLst>
            <a:outerShdw blurRad="12700" dist="38100" dir="2700000" rotWithShape="0">
              <a:srgbClr val="CBCBCB"/>
            </a:outerShdw>
          </a:effectLst>
          <a:uFill>
            <a:solidFill>
              <a:srgbClr val="FF3200"/>
            </a:solidFill>
          </a:uFill>
          <a:latin typeface="Gill Sans SemiBold"/>
          <a:ea typeface="Gill Sans SemiBold"/>
          <a:cs typeface="Gill Sans SemiBold"/>
          <a:sym typeface="Gill Sans SemiBold"/>
        </a:defRPr>
      </a:lvl4pPr>
      <a:lvl5pPr indent="914400" algn="ctr">
        <a:defRPr sz="7200">
          <a:solidFill>
            <a:srgbClr val="FF3200"/>
          </a:solidFill>
          <a:effectLst>
            <a:outerShdw blurRad="12700" dist="38100" dir="2700000" rotWithShape="0">
              <a:srgbClr val="CBCBCB"/>
            </a:outerShdw>
          </a:effectLst>
          <a:uFill>
            <a:solidFill>
              <a:srgbClr val="FF3200"/>
            </a:solidFill>
          </a:uFill>
          <a:latin typeface="Gill Sans SemiBold"/>
          <a:ea typeface="Gill Sans SemiBold"/>
          <a:cs typeface="Gill Sans SemiBold"/>
          <a:sym typeface="Gill Sans SemiBold"/>
        </a:defRPr>
      </a:lvl5pPr>
      <a:lvl6pPr indent="1143000" algn="ctr">
        <a:defRPr sz="7200">
          <a:solidFill>
            <a:srgbClr val="FF3200"/>
          </a:solidFill>
          <a:effectLst>
            <a:outerShdw blurRad="12700" dist="38100" dir="2700000" rotWithShape="0">
              <a:srgbClr val="CBCBCB"/>
            </a:outerShdw>
          </a:effectLst>
          <a:uFill>
            <a:solidFill>
              <a:srgbClr val="FF3200"/>
            </a:solidFill>
          </a:uFill>
          <a:latin typeface="Gill Sans SemiBold"/>
          <a:ea typeface="Gill Sans SemiBold"/>
          <a:cs typeface="Gill Sans SemiBold"/>
          <a:sym typeface="Gill Sans SemiBold"/>
        </a:defRPr>
      </a:lvl6pPr>
      <a:lvl7pPr indent="1371600" algn="ctr">
        <a:defRPr sz="7200">
          <a:solidFill>
            <a:srgbClr val="FF3200"/>
          </a:solidFill>
          <a:effectLst>
            <a:outerShdw blurRad="12700" dist="38100" dir="2700000" rotWithShape="0">
              <a:srgbClr val="CBCBCB"/>
            </a:outerShdw>
          </a:effectLst>
          <a:uFill>
            <a:solidFill>
              <a:srgbClr val="FF3200"/>
            </a:solidFill>
          </a:uFill>
          <a:latin typeface="Gill Sans SemiBold"/>
          <a:ea typeface="Gill Sans SemiBold"/>
          <a:cs typeface="Gill Sans SemiBold"/>
          <a:sym typeface="Gill Sans SemiBold"/>
        </a:defRPr>
      </a:lvl7pPr>
      <a:lvl8pPr indent="1600200" algn="ctr">
        <a:defRPr sz="7200">
          <a:solidFill>
            <a:srgbClr val="FF3200"/>
          </a:solidFill>
          <a:effectLst>
            <a:outerShdw blurRad="12700" dist="38100" dir="2700000" rotWithShape="0">
              <a:srgbClr val="CBCBCB"/>
            </a:outerShdw>
          </a:effectLst>
          <a:uFill>
            <a:solidFill>
              <a:srgbClr val="FF3200"/>
            </a:solidFill>
          </a:uFill>
          <a:latin typeface="Gill Sans SemiBold"/>
          <a:ea typeface="Gill Sans SemiBold"/>
          <a:cs typeface="Gill Sans SemiBold"/>
          <a:sym typeface="Gill Sans SemiBold"/>
        </a:defRPr>
      </a:lvl8pPr>
      <a:lvl9pPr indent="1828800" algn="ctr">
        <a:defRPr sz="7200">
          <a:solidFill>
            <a:srgbClr val="FF3200"/>
          </a:solidFill>
          <a:effectLst>
            <a:outerShdw blurRad="12700" dist="38100" dir="2700000" rotWithShape="0">
              <a:srgbClr val="CBCBCB"/>
            </a:outerShdw>
          </a:effectLst>
          <a:uFill>
            <a:solidFill>
              <a:srgbClr val="FF3200"/>
            </a:solidFill>
          </a:uFill>
          <a:latin typeface="Gill Sans SemiBold"/>
          <a:ea typeface="Gill Sans SemiBold"/>
          <a:cs typeface="Gill Sans SemiBold"/>
          <a:sym typeface="Gill Sans SemiBold"/>
        </a:defRPr>
      </a:lvl9pPr>
    </p:titleStyle>
    <p:bodyStyle>
      <a:lvl1pPr marL="838200" indent="-571500">
        <a:spcBef>
          <a:spcPts val="2400"/>
        </a:spcBef>
        <a:buClr>
          <a:srgbClr val="0632FD"/>
        </a:buClr>
        <a:buSzPct val="171000"/>
        <a:buFont typeface="Gill Sans"/>
        <a:buChar char="•"/>
        <a:defRPr sz="4200">
          <a:solidFill>
            <a:srgbClr val="0632FD"/>
          </a:solidFill>
          <a:uFill>
            <a:solidFill>
              <a:srgbClr val="0632FD"/>
            </a:solidFill>
          </a:uFill>
          <a:latin typeface="Gill Sans SemiBold"/>
          <a:ea typeface="Gill Sans SemiBold"/>
          <a:cs typeface="Gill Sans SemiBold"/>
          <a:sym typeface="Gill Sans SemiBold"/>
        </a:defRPr>
      </a:lvl1pPr>
      <a:lvl2pPr marL="1282700" indent="-571500">
        <a:spcBef>
          <a:spcPts val="2400"/>
        </a:spcBef>
        <a:buClr>
          <a:srgbClr val="0632FD"/>
        </a:buClr>
        <a:buSzPct val="171000"/>
        <a:buFont typeface="Gill Sans"/>
        <a:buChar char="•"/>
        <a:defRPr sz="4200">
          <a:solidFill>
            <a:srgbClr val="0632FD"/>
          </a:solidFill>
          <a:uFill>
            <a:solidFill>
              <a:srgbClr val="0632FD"/>
            </a:solidFill>
          </a:uFill>
          <a:latin typeface="Gill Sans SemiBold"/>
          <a:ea typeface="Gill Sans SemiBold"/>
          <a:cs typeface="Gill Sans SemiBold"/>
          <a:sym typeface="Gill Sans SemiBold"/>
        </a:defRPr>
      </a:lvl2pPr>
      <a:lvl3pPr marL="1727200" indent="-571500">
        <a:spcBef>
          <a:spcPts val="2400"/>
        </a:spcBef>
        <a:buClr>
          <a:srgbClr val="0632FD"/>
        </a:buClr>
        <a:buSzPct val="171000"/>
        <a:buFont typeface="Gill Sans"/>
        <a:buChar char="•"/>
        <a:defRPr sz="4200">
          <a:solidFill>
            <a:srgbClr val="0632FD"/>
          </a:solidFill>
          <a:uFill>
            <a:solidFill>
              <a:srgbClr val="0632FD"/>
            </a:solidFill>
          </a:uFill>
          <a:latin typeface="Gill Sans SemiBold"/>
          <a:ea typeface="Gill Sans SemiBold"/>
          <a:cs typeface="Gill Sans SemiBold"/>
          <a:sym typeface="Gill Sans SemiBold"/>
        </a:defRPr>
      </a:lvl3pPr>
      <a:lvl4pPr marL="2171700" indent="-571500">
        <a:spcBef>
          <a:spcPts val="2400"/>
        </a:spcBef>
        <a:buClr>
          <a:srgbClr val="0632FD"/>
        </a:buClr>
        <a:buSzPct val="171000"/>
        <a:buFont typeface="Gill Sans"/>
        <a:buChar char="•"/>
        <a:defRPr sz="4200">
          <a:solidFill>
            <a:srgbClr val="0632FD"/>
          </a:solidFill>
          <a:uFill>
            <a:solidFill>
              <a:srgbClr val="0632FD"/>
            </a:solidFill>
          </a:uFill>
          <a:latin typeface="Gill Sans SemiBold"/>
          <a:ea typeface="Gill Sans SemiBold"/>
          <a:cs typeface="Gill Sans SemiBold"/>
          <a:sym typeface="Gill Sans SemiBold"/>
        </a:defRPr>
      </a:lvl4pPr>
      <a:lvl5pPr marL="2616200" indent="-571500">
        <a:spcBef>
          <a:spcPts val="2400"/>
        </a:spcBef>
        <a:buClr>
          <a:srgbClr val="0632FD"/>
        </a:buClr>
        <a:buSzPct val="171000"/>
        <a:buFont typeface="Gill Sans"/>
        <a:buChar char="•"/>
        <a:defRPr sz="4200">
          <a:solidFill>
            <a:srgbClr val="0632FD"/>
          </a:solidFill>
          <a:uFill>
            <a:solidFill>
              <a:srgbClr val="0632FD"/>
            </a:solidFill>
          </a:uFill>
          <a:latin typeface="Gill Sans SemiBold"/>
          <a:ea typeface="Gill Sans SemiBold"/>
          <a:cs typeface="Gill Sans SemiBold"/>
          <a:sym typeface="Gill Sans SemiBold"/>
        </a:defRPr>
      </a:lvl5pPr>
      <a:lvl6pPr marL="2616200" indent="-571500">
        <a:spcBef>
          <a:spcPts val="2400"/>
        </a:spcBef>
        <a:buClr>
          <a:srgbClr val="0632FD"/>
        </a:buClr>
        <a:buSzPct val="171000"/>
        <a:buFont typeface="Gill Sans"/>
        <a:buChar char="•"/>
        <a:defRPr sz="4200">
          <a:solidFill>
            <a:srgbClr val="0632FD"/>
          </a:solidFill>
          <a:uFill>
            <a:solidFill>
              <a:srgbClr val="0632FD"/>
            </a:solidFill>
          </a:uFill>
          <a:latin typeface="Gill Sans SemiBold"/>
          <a:ea typeface="Gill Sans SemiBold"/>
          <a:cs typeface="Gill Sans SemiBold"/>
          <a:sym typeface="Gill Sans SemiBold"/>
        </a:defRPr>
      </a:lvl6pPr>
      <a:lvl7pPr marL="2616200" indent="-571500">
        <a:spcBef>
          <a:spcPts val="2400"/>
        </a:spcBef>
        <a:buClr>
          <a:srgbClr val="0632FD"/>
        </a:buClr>
        <a:buSzPct val="171000"/>
        <a:buFont typeface="Gill Sans"/>
        <a:buChar char="•"/>
        <a:defRPr sz="4200">
          <a:solidFill>
            <a:srgbClr val="0632FD"/>
          </a:solidFill>
          <a:uFill>
            <a:solidFill>
              <a:srgbClr val="0632FD"/>
            </a:solidFill>
          </a:uFill>
          <a:latin typeface="Gill Sans SemiBold"/>
          <a:ea typeface="Gill Sans SemiBold"/>
          <a:cs typeface="Gill Sans SemiBold"/>
          <a:sym typeface="Gill Sans SemiBold"/>
        </a:defRPr>
      </a:lvl7pPr>
      <a:lvl8pPr marL="2616200" indent="-571500">
        <a:spcBef>
          <a:spcPts val="2400"/>
        </a:spcBef>
        <a:buClr>
          <a:srgbClr val="0632FD"/>
        </a:buClr>
        <a:buSzPct val="171000"/>
        <a:buFont typeface="Gill Sans"/>
        <a:buChar char="•"/>
        <a:defRPr sz="4200">
          <a:solidFill>
            <a:srgbClr val="0632FD"/>
          </a:solidFill>
          <a:uFill>
            <a:solidFill>
              <a:srgbClr val="0632FD"/>
            </a:solidFill>
          </a:uFill>
          <a:latin typeface="Gill Sans SemiBold"/>
          <a:ea typeface="Gill Sans SemiBold"/>
          <a:cs typeface="Gill Sans SemiBold"/>
          <a:sym typeface="Gill Sans SemiBold"/>
        </a:defRPr>
      </a:lvl8pPr>
      <a:lvl9pPr marL="2616200" indent="-571500">
        <a:spcBef>
          <a:spcPts val="2400"/>
        </a:spcBef>
        <a:buClr>
          <a:srgbClr val="0632FD"/>
        </a:buClr>
        <a:buSzPct val="171000"/>
        <a:buFont typeface="Gill Sans"/>
        <a:buChar char="•"/>
        <a:defRPr sz="4200">
          <a:solidFill>
            <a:srgbClr val="0632FD"/>
          </a:solidFill>
          <a:uFill>
            <a:solidFill>
              <a:srgbClr val="0632FD"/>
            </a:solidFill>
          </a:uFill>
          <a:latin typeface="Gill Sans SemiBold"/>
          <a:ea typeface="Gill Sans SemiBold"/>
          <a:cs typeface="Gill Sans SemiBold"/>
          <a:sym typeface="Gill Sans SemiBold"/>
        </a:defRPr>
      </a:lvl9pPr>
    </p:bodyStyle>
    <p:otherStyle>
      <a:lvl1pPr algn="ctr" defTabSz="584200">
        <a:defRPr sz="12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Gill Sans"/>
        </a:defRPr>
      </a:lvl1pPr>
      <a:lvl2pPr indent="228600" algn="ctr" defTabSz="584200">
        <a:defRPr sz="12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Gill Sans"/>
        </a:defRPr>
      </a:lvl2pPr>
      <a:lvl3pPr indent="457200" algn="ctr" defTabSz="584200">
        <a:defRPr sz="12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Gill Sans"/>
        </a:defRPr>
      </a:lvl3pPr>
      <a:lvl4pPr indent="685800" algn="ctr" defTabSz="584200">
        <a:defRPr sz="12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Gill Sans"/>
        </a:defRPr>
      </a:lvl4pPr>
      <a:lvl5pPr indent="914400" algn="ctr" defTabSz="584200">
        <a:defRPr sz="12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Gill Sans"/>
        </a:defRPr>
      </a:lvl5pPr>
      <a:lvl6pPr indent="1143000" algn="ctr" defTabSz="584200">
        <a:defRPr sz="12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Gill Sans"/>
        </a:defRPr>
      </a:lvl6pPr>
      <a:lvl7pPr indent="1371600" algn="ctr" defTabSz="584200">
        <a:defRPr sz="12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Gill Sans"/>
        </a:defRPr>
      </a:lvl7pPr>
      <a:lvl8pPr indent="1600200" algn="ctr" defTabSz="584200">
        <a:defRPr sz="12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Gill Sans"/>
        </a:defRPr>
      </a:lvl8pPr>
      <a:lvl9pPr indent="1828800" algn="ctr" defTabSz="584200">
        <a:defRPr sz="12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21.png"/><Relationship Id="rId21" Type="http://schemas.openxmlformats.org/officeDocument/2006/relationships/image" Target="../media/image22.png"/><Relationship Id="rId22" Type="http://schemas.openxmlformats.org/officeDocument/2006/relationships/image" Target="../media/image23.png"/><Relationship Id="rId23" Type="http://schemas.openxmlformats.org/officeDocument/2006/relationships/image" Target="../media/image24.png"/><Relationship Id="rId24" Type="http://schemas.openxmlformats.org/officeDocument/2006/relationships/image" Target="../media/image25.png"/><Relationship Id="rId25" Type="http://schemas.openxmlformats.org/officeDocument/2006/relationships/image" Target="../media/image26.png"/><Relationship Id="rId26" Type="http://schemas.openxmlformats.org/officeDocument/2006/relationships/image" Target="../media/image27.png"/><Relationship Id="rId27" Type="http://schemas.openxmlformats.org/officeDocument/2006/relationships/image" Target="../media/image28.png"/><Relationship Id="rId28" Type="http://schemas.openxmlformats.org/officeDocument/2006/relationships/image" Target="../media/image29.pn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.png"/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jpeg"/><Relationship Id="rId30" Type="http://schemas.openxmlformats.org/officeDocument/2006/relationships/image" Target="../media/image31.png"/><Relationship Id="rId31" Type="http://schemas.openxmlformats.org/officeDocument/2006/relationships/image" Target="../media/image32.gif"/><Relationship Id="rId32" Type="http://schemas.openxmlformats.org/officeDocument/2006/relationships/image" Target="../media/image33.png"/><Relationship Id="rId9" Type="http://schemas.openxmlformats.org/officeDocument/2006/relationships/image" Target="../media/image10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33" Type="http://schemas.openxmlformats.org/officeDocument/2006/relationships/image" Target="../media/image34.jpeg"/><Relationship Id="rId34" Type="http://schemas.openxmlformats.org/officeDocument/2006/relationships/image" Target="../media/image35.jpeg"/><Relationship Id="rId35" Type="http://schemas.openxmlformats.org/officeDocument/2006/relationships/image" Target="../media/image36.jpeg"/><Relationship Id="rId36" Type="http://schemas.openxmlformats.org/officeDocument/2006/relationships/image" Target="../media/image37.jpe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19.png"/><Relationship Id="rId19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emf"/><Relationship Id="rId3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5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9.gif"/><Relationship Id="rId3" Type="http://schemas.openxmlformats.org/officeDocument/2006/relationships/image" Target="../media/image60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gif"/><Relationship Id="rId3" Type="http://schemas.openxmlformats.org/officeDocument/2006/relationships/image" Target="../media/image62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49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0.png"/><Relationship Id="rId3" Type="http://schemas.openxmlformats.org/officeDocument/2006/relationships/image" Target="../media/image51.t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CMMAP_logo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29649" y="1955800"/>
            <a:ext cx="3967702" cy="3657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nsf4c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4400" y="2635250"/>
            <a:ext cx="2273300" cy="2273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CSU_logo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05950" y="2945713"/>
            <a:ext cx="2171700" cy="1232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images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210800" y="6584950"/>
            <a:ext cx="749300" cy="749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pastedGraphic-2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264400" y="8699500"/>
            <a:ext cx="762000" cy="30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2" name="pastedGraphic-3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353800" y="6959600"/>
            <a:ext cx="1104900" cy="177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pastedGraphic-5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902200" y="6743700"/>
            <a:ext cx="520700" cy="520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pastedGraphic-6.pd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544300" y="7645400"/>
            <a:ext cx="736600" cy="520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pastedGraphic-7.pdf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391400" y="7581900"/>
            <a:ext cx="495300" cy="673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pastedGraphic-8.pdf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826000" y="8458200"/>
            <a:ext cx="685800" cy="609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pastedGraphic-9.pdf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429500" y="5778500"/>
            <a:ext cx="431800" cy="584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pastedGraphic-10.pdf"/>
          <p:cNvPicPr/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4902200" y="5803900"/>
            <a:ext cx="736600" cy="520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pastedGraphic-11.pdf"/>
          <p:cNvPicPr/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1417300" y="5765800"/>
            <a:ext cx="990600" cy="520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0" name="pastedGraphic-12.pdf"/>
          <p:cNvPicPr/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0337800" y="7645400"/>
            <a:ext cx="495300" cy="495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1" name="pastedGraphic-14.pdf"/>
          <p:cNvPicPr/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6223000" y="6807200"/>
            <a:ext cx="520700" cy="5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2" name="pastedGraphic-15.pdf"/>
          <p:cNvPicPr/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7264400" y="6718300"/>
            <a:ext cx="762000" cy="609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pastedGraphic-16.pdf"/>
          <p:cNvPicPr/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2311400" y="5689600"/>
            <a:ext cx="19050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4" name="pastedGraphic-17.pdf"/>
          <p:cNvPicPr/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8514644" y="7899400"/>
            <a:ext cx="1061157" cy="203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pastedGraphic-18.pdf"/>
          <p:cNvPicPr/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2578100" y="7708900"/>
            <a:ext cx="1384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pastedGraphic-20.pdf"/>
          <p:cNvPicPr/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1016000" y="6642100"/>
            <a:ext cx="7747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pastedGraphic-21.pdf"/>
          <p:cNvPicPr/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8610600" y="6756400"/>
            <a:ext cx="977900" cy="533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8" name="pastedGraphic-23.pdf"/>
          <p:cNvPicPr/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10160000" y="5778500"/>
            <a:ext cx="850900" cy="495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" name="pastedGraphic-24.pdf"/>
          <p:cNvPicPr/>
          <p:nvPr/>
        </p:nvPicPr>
        <p:blipFill>
          <a:blip r:embed="rId24">
            <a:extLst/>
          </a:blip>
          <a:stretch>
            <a:fillRect/>
          </a:stretch>
        </p:blipFill>
        <p:spPr>
          <a:xfrm>
            <a:off x="6083300" y="8674100"/>
            <a:ext cx="838200" cy="342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pastedGraphic-26.pdf"/>
          <p:cNvPicPr/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8547100" y="8655050"/>
            <a:ext cx="1104900" cy="368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pastedGraphic-27.pdf"/>
          <p:cNvPicPr/>
          <p:nvPr/>
        </p:nvPicPr>
        <p:blipFill>
          <a:blip r:embed="rId26">
            <a:extLst/>
          </a:blip>
          <a:stretch>
            <a:fillRect/>
          </a:stretch>
        </p:blipFill>
        <p:spPr>
          <a:xfrm>
            <a:off x="889000" y="7664450"/>
            <a:ext cx="1023056" cy="368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pastedGraphic-28.pdf"/>
          <p:cNvPicPr/>
          <p:nvPr/>
        </p:nvPicPr>
        <p:blipFill>
          <a:blip r:embed="rId27">
            <a:extLst/>
          </a:blip>
          <a:stretch>
            <a:fillRect/>
          </a:stretch>
        </p:blipFill>
        <p:spPr>
          <a:xfrm>
            <a:off x="2552700" y="8667750"/>
            <a:ext cx="1443790" cy="25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3" name="pastedGraphic-29.pdf"/>
          <p:cNvPicPr/>
          <p:nvPr/>
        </p:nvPicPr>
        <p:blipFill>
          <a:blip r:embed="rId28">
            <a:extLst/>
          </a:blip>
          <a:stretch>
            <a:fillRect/>
          </a:stretch>
        </p:blipFill>
        <p:spPr>
          <a:xfrm>
            <a:off x="11417300" y="8566150"/>
            <a:ext cx="1000125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4" name="pastedGraphic-30.pdf"/>
          <p:cNvPicPr/>
          <p:nvPr/>
        </p:nvPicPr>
        <p:blipFill>
          <a:blip r:embed="rId29">
            <a:extLst/>
          </a:blip>
          <a:stretch>
            <a:fillRect/>
          </a:stretch>
        </p:blipFill>
        <p:spPr>
          <a:xfrm>
            <a:off x="2413000" y="6832600"/>
            <a:ext cx="1790700" cy="25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5" name="50th_logo.png"/>
          <p:cNvPicPr/>
          <p:nvPr/>
        </p:nvPicPr>
        <p:blipFill>
          <a:blip r:embed="rId30">
            <a:extLst/>
          </a:blip>
          <a:stretch>
            <a:fillRect/>
          </a:stretch>
        </p:blipFill>
        <p:spPr>
          <a:xfrm>
            <a:off x="6197600" y="5753100"/>
            <a:ext cx="576826" cy="558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homepageLogo.gif"/>
          <p:cNvPicPr/>
          <p:nvPr/>
        </p:nvPicPr>
        <p:blipFill>
          <a:blip r:embed="rId31">
            <a:extLst/>
          </a:blip>
          <a:stretch>
            <a:fillRect/>
          </a:stretch>
        </p:blipFill>
        <p:spPr>
          <a:xfrm>
            <a:off x="965200" y="5581650"/>
            <a:ext cx="876300" cy="8763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9" name="Group 89"/>
          <p:cNvGrpSpPr/>
          <p:nvPr/>
        </p:nvGrpSpPr>
        <p:grpSpPr>
          <a:xfrm>
            <a:off x="10287000" y="8521700"/>
            <a:ext cx="609600" cy="762000"/>
            <a:chOff x="0" y="0"/>
            <a:chExt cx="609600" cy="762000"/>
          </a:xfrm>
        </p:grpSpPr>
        <p:pic>
          <p:nvPicPr>
            <p:cNvPr id="87" name="pastedGraphic-22.pdf"/>
            <p:cNvPicPr/>
            <p:nvPr/>
          </p:nvPicPr>
          <p:blipFill>
            <a:blip r:embed="rId32">
              <a:extLst/>
            </a:blip>
            <a:stretch>
              <a:fillRect/>
            </a:stretch>
          </p:blipFill>
          <p:spPr>
            <a:xfrm>
              <a:off x="0" y="0"/>
              <a:ext cx="609600" cy="5334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8" name="Shape 88"/>
            <p:cNvSpPr/>
            <p:nvPr/>
          </p:nvSpPr>
          <p:spPr>
            <a:xfrm>
              <a:off x="43457" y="444500"/>
              <a:ext cx="507319" cy="317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457200">
                <a:lnSpc>
                  <a:spcPts val="1600"/>
                </a:lnSpc>
                <a:tabLst>
                  <a:tab pos="1066800" algn="l"/>
                </a:tabLst>
                <a:defRPr sz="1400" i="1">
                  <a:solidFill>
                    <a:srgbClr val="E92E1B"/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1400" i="1">
                  <a:solidFill>
                    <a:srgbClr val="E92E1B"/>
                  </a:solidFill>
                </a:rPr>
                <a:t>LaRC</a:t>
              </a:r>
            </a:p>
          </p:txBody>
        </p:sp>
      </p:grpSp>
      <p:pic>
        <p:nvPicPr>
          <p:cNvPr id="90" name="AES_Canada.jpg"/>
          <p:cNvPicPr/>
          <p:nvPr/>
        </p:nvPicPr>
        <p:blipFill>
          <a:blip r:embed="rId33">
            <a:extLst/>
          </a:blip>
          <a:stretch>
            <a:fillRect/>
          </a:stretch>
        </p:blipFill>
        <p:spPr>
          <a:xfrm>
            <a:off x="1109122" y="8483600"/>
            <a:ext cx="599130" cy="622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BerkeleyLogo.jpg"/>
          <p:cNvPicPr/>
          <p:nvPr/>
        </p:nvPicPr>
        <p:blipFill>
          <a:blip r:embed="rId34">
            <a:extLst/>
          </a:blip>
          <a:stretch>
            <a:fillRect/>
          </a:stretch>
        </p:blipFill>
        <p:spPr>
          <a:xfrm>
            <a:off x="4762500" y="7575550"/>
            <a:ext cx="805470" cy="685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2" name="HamptonSeal_96dpi.jpg"/>
          <p:cNvPicPr/>
          <p:nvPr/>
        </p:nvPicPr>
        <p:blipFill>
          <a:blip r:embed="rId35">
            <a:extLst/>
          </a:blip>
          <a:stretch>
            <a:fillRect/>
          </a:stretch>
        </p:blipFill>
        <p:spPr>
          <a:xfrm>
            <a:off x="8737600" y="5714126"/>
            <a:ext cx="609600" cy="626111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paste-3v7u.jpg"/>
          <p:cNvPicPr/>
          <p:nvPr/>
        </p:nvPicPr>
        <p:blipFill>
          <a:blip r:embed="rId36">
            <a:extLst/>
          </a:blip>
          <a:stretch>
            <a:fillRect/>
          </a:stretch>
        </p:blipFill>
        <p:spPr>
          <a:xfrm>
            <a:off x="6108700" y="7759700"/>
            <a:ext cx="762000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Shape 94"/>
          <p:cNvSpPr/>
          <p:nvPr/>
        </p:nvSpPr>
        <p:spPr>
          <a:xfrm>
            <a:off x="62166" y="28240"/>
            <a:ext cx="12992101" cy="198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>
              <a:lnSpc>
                <a:spcPts val="7600"/>
              </a:lnSpc>
              <a:tabLst>
                <a:tab pos="1066800" algn="l"/>
              </a:tabLst>
              <a:defRPr sz="1800"/>
            </a:pPr>
            <a:r>
              <a:rPr sz="6400" b="1" i="1" dirty="0">
                <a:solidFill>
                  <a:srgbClr val="FF2802"/>
                </a:solidFill>
                <a:latin typeface="Gill Sans"/>
                <a:ea typeface="Gill Sans"/>
                <a:cs typeface="Gill Sans"/>
                <a:sym typeface="Gill Sans"/>
              </a:rPr>
              <a:t>Center for Multiscale Modeling </a:t>
            </a:r>
            <a:br>
              <a:rPr sz="6400" b="1" i="1" dirty="0">
                <a:solidFill>
                  <a:srgbClr val="FF2802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sz="6400" b="1" i="1" dirty="0">
                <a:solidFill>
                  <a:srgbClr val="FF2802"/>
                </a:solidFill>
                <a:latin typeface="Gill Sans"/>
                <a:ea typeface="Gill Sans"/>
                <a:cs typeface="Gill Sans"/>
                <a:sym typeface="Gill Sans"/>
              </a:rPr>
              <a:t>of Atmospheric Processes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/>
          </p:cNvSpPr>
          <p:nvPr>
            <p:ph type="title"/>
          </p:nvPr>
        </p:nvSpPr>
        <p:spPr>
          <a:xfrm>
            <a:off x="1270000" y="-38100"/>
            <a:ext cx="10464800" cy="24384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effectLst/>
              </a:defRPr>
            </a:pPr>
            <a:r>
              <a:rPr sz="8400"/>
              <a:t>Three Ways to Couple</a:t>
            </a:r>
          </a:p>
        </p:txBody>
      </p:sp>
      <p:grpSp>
        <p:nvGrpSpPr>
          <p:cNvPr id="324" name="Group 324"/>
          <p:cNvGrpSpPr/>
          <p:nvPr/>
        </p:nvGrpSpPr>
        <p:grpSpPr>
          <a:xfrm>
            <a:off x="238607" y="2019299"/>
            <a:ext cx="12313028" cy="7156451"/>
            <a:chOff x="0" y="0"/>
            <a:chExt cx="12313027" cy="7156450"/>
          </a:xfrm>
        </p:grpSpPr>
        <p:grpSp>
          <p:nvGrpSpPr>
            <p:cNvPr id="320" name="Group 320"/>
            <p:cNvGrpSpPr/>
            <p:nvPr/>
          </p:nvGrpSpPr>
          <p:grpSpPr>
            <a:xfrm>
              <a:off x="214557" y="0"/>
              <a:ext cx="12098470" cy="4142693"/>
              <a:chOff x="0" y="0"/>
              <a:chExt cx="12098469" cy="4142692"/>
            </a:xfrm>
          </p:grpSpPr>
          <p:grpSp>
            <p:nvGrpSpPr>
              <p:cNvPr id="238" name="Group 238"/>
              <p:cNvGrpSpPr/>
              <p:nvPr/>
            </p:nvGrpSpPr>
            <p:grpSpPr>
              <a:xfrm>
                <a:off x="-1" y="787806"/>
                <a:ext cx="4277967" cy="3351987"/>
                <a:chOff x="0" y="0"/>
                <a:chExt cx="4277965" cy="3351985"/>
              </a:xfrm>
            </p:grpSpPr>
            <p:grpSp>
              <p:nvGrpSpPr>
                <p:cNvPr id="234" name="Group 234"/>
                <p:cNvGrpSpPr/>
                <p:nvPr/>
              </p:nvGrpSpPr>
              <p:grpSpPr>
                <a:xfrm>
                  <a:off x="0" y="1862159"/>
                  <a:ext cx="4277966" cy="1489827"/>
                  <a:chOff x="0" y="0"/>
                  <a:chExt cx="4277965" cy="1489826"/>
                </a:xfrm>
              </p:grpSpPr>
              <p:sp>
                <p:nvSpPr>
                  <p:cNvPr id="230" name="Shape 230"/>
                  <p:cNvSpPr/>
                  <p:nvPr/>
                </p:nvSpPr>
                <p:spPr>
                  <a:xfrm flipV="1">
                    <a:off x="0" y="-1"/>
                    <a:ext cx="696566" cy="1489828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31" name="Shape 231"/>
                  <p:cNvSpPr/>
                  <p:nvPr/>
                </p:nvSpPr>
                <p:spPr>
                  <a:xfrm flipV="1">
                    <a:off x="3581400" y="-1"/>
                    <a:ext cx="696566" cy="1489828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32" name="Shape 232"/>
                  <p:cNvSpPr/>
                  <p:nvPr/>
                </p:nvSpPr>
                <p:spPr>
                  <a:xfrm>
                    <a:off x="685799" y="16626"/>
                    <a:ext cx="3586376" cy="1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33" name="Shape 233"/>
                  <p:cNvSpPr/>
                  <p:nvPr/>
                </p:nvSpPr>
                <p:spPr>
                  <a:xfrm>
                    <a:off x="25399" y="1480907"/>
                    <a:ext cx="3586376" cy="1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235" name="Shape 235"/>
                <p:cNvSpPr/>
                <p:nvPr/>
              </p:nvSpPr>
              <p:spPr>
                <a:xfrm>
                  <a:off x="341460" y="2610926"/>
                  <a:ext cx="3586375" cy="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26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36" name="Shape 236"/>
                <p:cNvSpPr/>
                <p:nvPr/>
              </p:nvSpPr>
              <p:spPr>
                <a:xfrm>
                  <a:off x="775444" y="0"/>
                  <a:ext cx="2784179" cy="2595797"/>
                </a:xfrm>
                <a:prstGeom prst="rect">
                  <a:avLst/>
                </a:prstGeom>
                <a:solidFill>
                  <a:srgbClr val="11DBE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26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37" name="Shape 237"/>
                <p:cNvSpPr/>
                <p:nvPr/>
              </p:nvSpPr>
              <p:spPr>
                <a:xfrm>
                  <a:off x="775444" y="2618349"/>
                  <a:ext cx="2784179" cy="555818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189B1A"/>
                    </a:gs>
                    <a:gs pos="100000">
                      <a:srgbClr val="235D0B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26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265" name="Group 265"/>
              <p:cNvGrpSpPr/>
              <p:nvPr/>
            </p:nvGrpSpPr>
            <p:grpSpPr>
              <a:xfrm>
                <a:off x="3910252" y="787646"/>
                <a:ext cx="4277966" cy="3352308"/>
                <a:chOff x="0" y="0"/>
                <a:chExt cx="4277965" cy="3352306"/>
              </a:xfrm>
            </p:grpSpPr>
            <p:grpSp>
              <p:nvGrpSpPr>
                <p:cNvPr id="243" name="Group 243"/>
                <p:cNvGrpSpPr/>
                <p:nvPr/>
              </p:nvGrpSpPr>
              <p:grpSpPr>
                <a:xfrm>
                  <a:off x="-1" y="1862480"/>
                  <a:ext cx="4277967" cy="1489827"/>
                  <a:chOff x="0" y="0"/>
                  <a:chExt cx="4277965" cy="1489826"/>
                </a:xfrm>
              </p:grpSpPr>
              <p:sp>
                <p:nvSpPr>
                  <p:cNvPr id="239" name="Shape 239"/>
                  <p:cNvSpPr/>
                  <p:nvPr/>
                </p:nvSpPr>
                <p:spPr>
                  <a:xfrm flipV="1">
                    <a:off x="0" y="-1"/>
                    <a:ext cx="696566" cy="1489828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40" name="Shape 240"/>
                  <p:cNvSpPr/>
                  <p:nvPr/>
                </p:nvSpPr>
                <p:spPr>
                  <a:xfrm flipV="1">
                    <a:off x="3581400" y="-1"/>
                    <a:ext cx="696566" cy="1489828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41" name="Shape 241"/>
                  <p:cNvSpPr/>
                  <p:nvPr/>
                </p:nvSpPr>
                <p:spPr>
                  <a:xfrm>
                    <a:off x="685799" y="16626"/>
                    <a:ext cx="3586376" cy="1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42" name="Shape 242"/>
                  <p:cNvSpPr/>
                  <p:nvPr/>
                </p:nvSpPr>
                <p:spPr>
                  <a:xfrm>
                    <a:off x="25399" y="1480907"/>
                    <a:ext cx="3586376" cy="1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244" name="Shape 244"/>
                <p:cNvSpPr/>
                <p:nvPr/>
              </p:nvSpPr>
              <p:spPr>
                <a:xfrm>
                  <a:off x="353044" y="2611568"/>
                  <a:ext cx="3586376" cy="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26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grpSp>
              <p:nvGrpSpPr>
                <p:cNvPr id="263" name="Group 263"/>
                <p:cNvGrpSpPr/>
                <p:nvPr/>
              </p:nvGrpSpPr>
              <p:grpSpPr>
                <a:xfrm>
                  <a:off x="777010" y="0"/>
                  <a:ext cx="2784179" cy="2597081"/>
                  <a:chOff x="0" y="0"/>
                  <a:chExt cx="2784178" cy="2597080"/>
                </a:xfrm>
              </p:grpSpPr>
              <p:sp>
                <p:nvSpPr>
                  <p:cNvPr id="245" name="Shape 245"/>
                  <p:cNvSpPr/>
                  <p:nvPr/>
                </p:nvSpPr>
                <p:spPr>
                  <a:xfrm>
                    <a:off x="0" y="641"/>
                    <a:ext cx="2784179" cy="2595798"/>
                  </a:xfrm>
                  <a:prstGeom prst="rect">
                    <a:avLst/>
                  </a:prstGeom>
                  <a:solidFill>
                    <a:srgbClr val="11DBE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46" name="Shape 246"/>
                  <p:cNvSpPr/>
                  <p:nvPr/>
                </p:nvSpPr>
                <p:spPr>
                  <a:xfrm flipV="1">
                    <a:off x="186991" y="0"/>
                    <a:ext cx="1" cy="259708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93B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47" name="Shape 247"/>
                  <p:cNvSpPr/>
                  <p:nvPr/>
                </p:nvSpPr>
                <p:spPr>
                  <a:xfrm flipV="1">
                    <a:off x="338313" y="0"/>
                    <a:ext cx="1" cy="259708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93B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48" name="Shape 248"/>
                  <p:cNvSpPr/>
                  <p:nvPr/>
                </p:nvSpPr>
                <p:spPr>
                  <a:xfrm flipV="1">
                    <a:off x="489635" y="0"/>
                    <a:ext cx="1" cy="259708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93B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49" name="Shape 249"/>
                  <p:cNvSpPr/>
                  <p:nvPr/>
                </p:nvSpPr>
                <p:spPr>
                  <a:xfrm flipV="1">
                    <a:off x="640957" y="0"/>
                    <a:ext cx="1" cy="259708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93B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50" name="Shape 250"/>
                  <p:cNvSpPr/>
                  <p:nvPr/>
                </p:nvSpPr>
                <p:spPr>
                  <a:xfrm flipV="1">
                    <a:off x="792279" y="0"/>
                    <a:ext cx="1" cy="259708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93B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51" name="Shape 251"/>
                  <p:cNvSpPr/>
                  <p:nvPr/>
                </p:nvSpPr>
                <p:spPr>
                  <a:xfrm flipV="1">
                    <a:off x="943601" y="0"/>
                    <a:ext cx="1" cy="259708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93B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52" name="Shape 252"/>
                  <p:cNvSpPr/>
                  <p:nvPr/>
                </p:nvSpPr>
                <p:spPr>
                  <a:xfrm flipV="1">
                    <a:off x="1094923" y="0"/>
                    <a:ext cx="1" cy="259708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93B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53" name="Shape 253"/>
                  <p:cNvSpPr/>
                  <p:nvPr/>
                </p:nvSpPr>
                <p:spPr>
                  <a:xfrm flipV="1">
                    <a:off x="1246245" y="0"/>
                    <a:ext cx="1" cy="259708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93B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54" name="Shape 254"/>
                  <p:cNvSpPr/>
                  <p:nvPr/>
                </p:nvSpPr>
                <p:spPr>
                  <a:xfrm flipV="1">
                    <a:off x="1397566" y="0"/>
                    <a:ext cx="1" cy="259708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93B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55" name="Shape 255"/>
                  <p:cNvSpPr/>
                  <p:nvPr/>
                </p:nvSpPr>
                <p:spPr>
                  <a:xfrm flipV="1">
                    <a:off x="1548888" y="0"/>
                    <a:ext cx="1" cy="259708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93B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56" name="Shape 256"/>
                  <p:cNvSpPr/>
                  <p:nvPr/>
                </p:nvSpPr>
                <p:spPr>
                  <a:xfrm flipV="1">
                    <a:off x="1700210" y="0"/>
                    <a:ext cx="1" cy="259708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93B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57" name="Shape 257"/>
                  <p:cNvSpPr/>
                  <p:nvPr/>
                </p:nvSpPr>
                <p:spPr>
                  <a:xfrm flipV="1">
                    <a:off x="1851532" y="0"/>
                    <a:ext cx="1" cy="259708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93B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58" name="Shape 258"/>
                  <p:cNvSpPr/>
                  <p:nvPr/>
                </p:nvSpPr>
                <p:spPr>
                  <a:xfrm flipV="1">
                    <a:off x="2002854" y="0"/>
                    <a:ext cx="1" cy="259708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93B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59" name="Shape 259"/>
                  <p:cNvSpPr/>
                  <p:nvPr/>
                </p:nvSpPr>
                <p:spPr>
                  <a:xfrm flipV="1">
                    <a:off x="2154176" y="0"/>
                    <a:ext cx="1" cy="259708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93B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60" name="Shape 260"/>
                  <p:cNvSpPr/>
                  <p:nvPr/>
                </p:nvSpPr>
                <p:spPr>
                  <a:xfrm flipV="1">
                    <a:off x="2305498" y="0"/>
                    <a:ext cx="1" cy="259708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93B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61" name="Shape 261"/>
                  <p:cNvSpPr/>
                  <p:nvPr/>
                </p:nvSpPr>
                <p:spPr>
                  <a:xfrm flipV="1">
                    <a:off x="2456820" y="0"/>
                    <a:ext cx="1" cy="259708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93B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62" name="Shape 262"/>
                  <p:cNvSpPr/>
                  <p:nvPr/>
                </p:nvSpPr>
                <p:spPr>
                  <a:xfrm flipV="1">
                    <a:off x="2608142" y="0"/>
                    <a:ext cx="1" cy="259708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93B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264" name="Shape 264"/>
                <p:cNvSpPr/>
                <p:nvPr/>
              </p:nvSpPr>
              <p:spPr>
                <a:xfrm>
                  <a:off x="777009" y="2614647"/>
                  <a:ext cx="2784180" cy="555818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189B1A"/>
                    </a:gs>
                    <a:gs pos="100000">
                      <a:srgbClr val="235D0B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26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310" name="Group 310"/>
              <p:cNvGrpSpPr/>
              <p:nvPr/>
            </p:nvGrpSpPr>
            <p:grpSpPr>
              <a:xfrm>
                <a:off x="7820504" y="784907"/>
                <a:ext cx="4277966" cy="3357786"/>
                <a:chOff x="0" y="0"/>
                <a:chExt cx="4277965" cy="3357784"/>
              </a:xfrm>
            </p:grpSpPr>
            <p:grpSp>
              <p:nvGrpSpPr>
                <p:cNvPr id="270" name="Group 270"/>
                <p:cNvGrpSpPr/>
                <p:nvPr/>
              </p:nvGrpSpPr>
              <p:grpSpPr>
                <a:xfrm>
                  <a:off x="-1" y="1867958"/>
                  <a:ext cx="4277967" cy="1489827"/>
                  <a:chOff x="0" y="0"/>
                  <a:chExt cx="4277965" cy="1489826"/>
                </a:xfrm>
              </p:grpSpPr>
              <p:sp>
                <p:nvSpPr>
                  <p:cNvPr id="266" name="Shape 266"/>
                  <p:cNvSpPr/>
                  <p:nvPr/>
                </p:nvSpPr>
                <p:spPr>
                  <a:xfrm flipV="1">
                    <a:off x="0" y="-1"/>
                    <a:ext cx="696566" cy="1489828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67" name="Shape 267"/>
                  <p:cNvSpPr/>
                  <p:nvPr/>
                </p:nvSpPr>
                <p:spPr>
                  <a:xfrm flipV="1">
                    <a:off x="3581400" y="-1"/>
                    <a:ext cx="696566" cy="1489828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68" name="Shape 268"/>
                  <p:cNvSpPr/>
                  <p:nvPr/>
                </p:nvSpPr>
                <p:spPr>
                  <a:xfrm>
                    <a:off x="685799" y="16626"/>
                    <a:ext cx="3586376" cy="1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69" name="Shape 269"/>
                  <p:cNvSpPr/>
                  <p:nvPr/>
                </p:nvSpPr>
                <p:spPr>
                  <a:xfrm>
                    <a:off x="25399" y="1480907"/>
                    <a:ext cx="3586376" cy="1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271" name="Shape 271"/>
                <p:cNvSpPr/>
                <p:nvPr/>
              </p:nvSpPr>
              <p:spPr>
                <a:xfrm>
                  <a:off x="333095" y="2622524"/>
                  <a:ext cx="3586375" cy="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26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grpSp>
              <p:nvGrpSpPr>
                <p:cNvPr id="290" name="Group 290"/>
                <p:cNvGrpSpPr/>
                <p:nvPr/>
              </p:nvGrpSpPr>
              <p:grpSpPr>
                <a:xfrm>
                  <a:off x="815443" y="0"/>
                  <a:ext cx="2784179" cy="2597081"/>
                  <a:chOff x="0" y="0"/>
                  <a:chExt cx="2784178" cy="2597080"/>
                </a:xfrm>
              </p:grpSpPr>
              <p:sp>
                <p:nvSpPr>
                  <p:cNvPr id="272" name="Shape 272"/>
                  <p:cNvSpPr/>
                  <p:nvPr/>
                </p:nvSpPr>
                <p:spPr>
                  <a:xfrm>
                    <a:off x="0" y="641"/>
                    <a:ext cx="2784179" cy="2595798"/>
                  </a:xfrm>
                  <a:prstGeom prst="rect">
                    <a:avLst/>
                  </a:prstGeom>
                  <a:solidFill>
                    <a:srgbClr val="11DBE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73" name="Shape 273"/>
                  <p:cNvSpPr/>
                  <p:nvPr/>
                </p:nvSpPr>
                <p:spPr>
                  <a:xfrm flipV="1">
                    <a:off x="186991" y="0"/>
                    <a:ext cx="1" cy="259708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93B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74" name="Shape 274"/>
                  <p:cNvSpPr/>
                  <p:nvPr/>
                </p:nvSpPr>
                <p:spPr>
                  <a:xfrm flipV="1">
                    <a:off x="338313" y="0"/>
                    <a:ext cx="1" cy="259708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93B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75" name="Shape 275"/>
                  <p:cNvSpPr/>
                  <p:nvPr/>
                </p:nvSpPr>
                <p:spPr>
                  <a:xfrm flipV="1">
                    <a:off x="489635" y="0"/>
                    <a:ext cx="1" cy="259708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93B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76" name="Shape 276"/>
                  <p:cNvSpPr/>
                  <p:nvPr/>
                </p:nvSpPr>
                <p:spPr>
                  <a:xfrm flipV="1">
                    <a:off x="640957" y="0"/>
                    <a:ext cx="1" cy="259708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93B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77" name="Shape 277"/>
                  <p:cNvSpPr/>
                  <p:nvPr/>
                </p:nvSpPr>
                <p:spPr>
                  <a:xfrm flipV="1">
                    <a:off x="792279" y="0"/>
                    <a:ext cx="1" cy="259708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93B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78" name="Shape 278"/>
                  <p:cNvSpPr/>
                  <p:nvPr/>
                </p:nvSpPr>
                <p:spPr>
                  <a:xfrm flipV="1">
                    <a:off x="943601" y="0"/>
                    <a:ext cx="1" cy="259708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93B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79" name="Shape 279"/>
                  <p:cNvSpPr/>
                  <p:nvPr/>
                </p:nvSpPr>
                <p:spPr>
                  <a:xfrm flipV="1">
                    <a:off x="1094923" y="0"/>
                    <a:ext cx="1" cy="259708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93B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80" name="Shape 280"/>
                  <p:cNvSpPr/>
                  <p:nvPr/>
                </p:nvSpPr>
                <p:spPr>
                  <a:xfrm flipV="1">
                    <a:off x="1246245" y="0"/>
                    <a:ext cx="1" cy="259708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93B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81" name="Shape 281"/>
                  <p:cNvSpPr/>
                  <p:nvPr/>
                </p:nvSpPr>
                <p:spPr>
                  <a:xfrm flipV="1">
                    <a:off x="1397566" y="0"/>
                    <a:ext cx="1" cy="259708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93B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82" name="Shape 282"/>
                  <p:cNvSpPr/>
                  <p:nvPr/>
                </p:nvSpPr>
                <p:spPr>
                  <a:xfrm flipV="1">
                    <a:off x="1548888" y="0"/>
                    <a:ext cx="1" cy="259708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93B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83" name="Shape 283"/>
                  <p:cNvSpPr/>
                  <p:nvPr/>
                </p:nvSpPr>
                <p:spPr>
                  <a:xfrm flipV="1">
                    <a:off x="1700210" y="0"/>
                    <a:ext cx="1" cy="259708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93B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84" name="Shape 284"/>
                  <p:cNvSpPr/>
                  <p:nvPr/>
                </p:nvSpPr>
                <p:spPr>
                  <a:xfrm flipV="1">
                    <a:off x="1851532" y="0"/>
                    <a:ext cx="1" cy="259708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93B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85" name="Shape 285"/>
                  <p:cNvSpPr/>
                  <p:nvPr/>
                </p:nvSpPr>
                <p:spPr>
                  <a:xfrm flipV="1">
                    <a:off x="2002854" y="0"/>
                    <a:ext cx="1" cy="259708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93B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86" name="Shape 286"/>
                  <p:cNvSpPr/>
                  <p:nvPr/>
                </p:nvSpPr>
                <p:spPr>
                  <a:xfrm flipV="1">
                    <a:off x="2154176" y="0"/>
                    <a:ext cx="1" cy="259708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93B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87" name="Shape 287"/>
                  <p:cNvSpPr/>
                  <p:nvPr/>
                </p:nvSpPr>
                <p:spPr>
                  <a:xfrm flipV="1">
                    <a:off x="2305498" y="0"/>
                    <a:ext cx="1" cy="259708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93B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88" name="Shape 288"/>
                  <p:cNvSpPr/>
                  <p:nvPr/>
                </p:nvSpPr>
                <p:spPr>
                  <a:xfrm flipV="1">
                    <a:off x="2456820" y="0"/>
                    <a:ext cx="1" cy="259708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93B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89" name="Shape 289"/>
                  <p:cNvSpPr/>
                  <p:nvPr/>
                </p:nvSpPr>
                <p:spPr>
                  <a:xfrm flipV="1">
                    <a:off x="2608142" y="0"/>
                    <a:ext cx="1" cy="259708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93B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309" name="Group 309"/>
                <p:cNvGrpSpPr/>
                <p:nvPr/>
              </p:nvGrpSpPr>
              <p:grpSpPr>
                <a:xfrm>
                  <a:off x="815443" y="2626726"/>
                  <a:ext cx="2784179" cy="558728"/>
                  <a:chOff x="0" y="0"/>
                  <a:chExt cx="2784178" cy="558727"/>
                </a:xfrm>
              </p:grpSpPr>
              <p:sp>
                <p:nvSpPr>
                  <p:cNvPr id="291" name="Shape 291"/>
                  <p:cNvSpPr/>
                  <p:nvPr/>
                </p:nvSpPr>
                <p:spPr>
                  <a:xfrm>
                    <a:off x="0" y="0"/>
                    <a:ext cx="2784179" cy="558728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189B1A"/>
                      </a:gs>
                      <a:gs pos="100000">
                        <a:srgbClr val="235D0B"/>
                      </a:gs>
                    </a:gsLst>
                    <a:lin ang="5400000" scaled="0"/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92" name="Shape 292"/>
                  <p:cNvSpPr/>
                  <p:nvPr/>
                </p:nvSpPr>
                <p:spPr>
                  <a:xfrm flipV="1">
                    <a:off x="181513" y="2578"/>
                    <a:ext cx="1" cy="55357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FFE2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93" name="Shape 293"/>
                  <p:cNvSpPr/>
                  <p:nvPr/>
                </p:nvSpPr>
                <p:spPr>
                  <a:xfrm flipV="1">
                    <a:off x="332835" y="2578"/>
                    <a:ext cx="1" cy="55357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FFE2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94" name="Shape 294"/>
                  <p:cNvSpPr/>
                  <p:nvPr/>
                </p:nvSpPr>
                <p:spPr>
                  <a:xfrm flipV="1">
                    <a:off x="484157" y="2578"/>
                    <a:ext cx="1" cy="55357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FFE2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95" name="Shape 295"/>
                  <p:cNvSpPr/>
                  <p:nvPr/>
                </p:nvSpPr>
                <p:spPr>
                  <a:xfrm flipV="1">
                    <a:off x="635479" y="2578"/>
                    <a:ext cx="1" cy="55357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FFE2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96" name="Shape 296"/>
                  <p:cNvSpPr/>
                  <p:nvPr/>
                </p:nvSpPr>
                <p:spPr>
                  <a:xfrm flipV="1">
                    <a:off x="786801" y="2578"/>
                    <a:ext cx="1" cy="55357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FFE2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97" name="Shape 297"/>
                  <p:cNvSpPr/>
                  <p:nvPr/>
                </p:nvSpPr>
                <p:spPr>
                  <a:xfrm flipV="1">
                    <a:off x="938123" y="2578"/>
                    <a:ext cx="1" cy="55357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FFE2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98" name="Shape 298"/>
                  <p:cNvSpPr/>
                  <p:nvPr/>
                </p:nvSpPr>
                <p:spPr>
                  <a:xfrm flipV="1">
                    <a:off x="1089445" y="2578"/>
                    <a:ext cx="1" cy="55357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FFE2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99" name="Shape 299"/>
                  <p:cNvSpPr/>
                  <p:nvPr/>
                </p:nvSpPr>
                <p:spPr>
                  <a:xfrm flipV="1">
                    <a:off x="1240767" y="2578"/>
                    <a:ext cx="1" cy="55357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FFE2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300" name="Shape 300"/>
                  <p:cNvSpPr/>
                  <p:nvPr/>
                </p:nvSpPr>
                <p:spPr>
                  <a:xfrm flipV="1">
                    <a:off x="1392089" y="2578"/>
                    <a:ext cx="1" cy="55357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FFE2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301" name="Shape 301"/>
                  <p:cNvSpPr/>
                  <p:nvPr/>
                </p:nvSpPr>
                <p:spPr>
                  <a:xfrm flipV="1">
                    <a:off x="1543411" y="2578"/>
                    <a:ext cx="1" cy="55357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FFE2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302" name="Shape 302"/>
                  <p:cNvSpPr/>
                  <p:nvPr/>
                </p:nvSpPr>
                <p:spPr>
                  <a:xfrm flipV="1">
                    <a:off x="1694733" y="2578"/>
                    <a:ext cx="1" cy="55357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FFE2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303" name="Shape 303"/>
                  <p:cNvSpPr/>
                  <p:nvPr/>
                </p:nvSpPr>
                <p:spPr>
                  <a:xfrm flipV="1">
                    <a:off x="1846055" y="2578"/>
                    <a:ext cx="1" cy="55357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FFE2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304" name="Shape 304"/>
                  <p:cNvSpPr/>
                  <p:nvPr/>
                </p:nvSpPr>
                <p:spPr>
                  <a:xfrm flipV="1">
                    <a:off x="1997377" y="2578"/>
                    <a:ext cx="1" cy="55357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FFE2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305" name="Shape 305"/>
                  <p:cNvSpPr/>
                  <p:nvPr/>
                </p:nvSpPr>
                <p:spPr>
                  <a:xfrm flipV="1">
                    <a:off x="2148699" y="2578"/>
                    <a:ext cx="1" cy="55357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FFE2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306" name="Shape 306"/>
                  <p:cNvSpPr/>
                  <p:nvPr/>
                </p:nvSpPr>
                <p:spPr>
                  <a:xfrm flipV="1">
                    <a:off x="2300020" y="2578"/>
                    <a:ext cx="1" cy="55357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FFE2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307" name="Shape 307"/>
                  <p:cNvSpPr/>
                  <p:nvPr/>
                </p:nvSpPr>
                <p:spPr>
                  <a:xfrm flipV="1">
                    <a:off x="2451342" y="2578"/>
                    <a:ext cx="1" cy="55357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FFE2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308" name="Shape 308"/>
                  <p:cNvSpPr/>
                  <p:nvPr/>
                </p:nvSpPr>
                <p:spPr>
                  <a:xfrm flipV="1">
                    <a:off x="2602664" y="2578"/>
                    <a:ext cx="1" cy="55357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FFE2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>
                      <a:defRPr sz="26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</p:grpSp>
          <p:sp>
            <p:nvSpPr>
              <p:cNvPr id="311" name="Shape 311"/>
              <p:cNvSpPr/>
              <p:nvPr/>
            </p:nvSpPr>
            <p:spPr>
              <a:xfrm>
                <a:off x="1472158" y="0"/>
                <a:ext cx="1333650" cy="647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b="1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lvl="0">
                  <a:defRPr sz="1800" b="0"/>
                </a:pPr>
                <a:r>
                  <a:rPr sz="3600" b="1"/>
                  <a:t>SASL</a:t>
                </a:r>
              </a:p>
            </p:txBody>
          </p:sp>
          <p:sp>
            <p:nvSpPr>
              <p:cNvPr id="312" name="Shape 312"/>
              <p:cNvSpPr/>
              <p:nvPr/>
            </p:nvSpPr>
            <p:spPr>
              <a:xfrm>
                <a:off x="9321055" y="0"/>
                <a:ext cx="1485455" cy="647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b="1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lvl="0">
                  <a:defRPr sz="1800" b="0"/>
                </a:pPr>
                <a:r>
                  <a:rPr sz="3600" b="1"/>
                  <a:t>MAML</a:t>
                </a:r>
              </a:p>
            </p:txBody>
          </p:sp>
          <p:sp>
            <p:nvSpPr>
              <p:cNvPr id="313" name="Shape 313"/>
              <p:cNvSpPr/>
              <p:nvPr/>
            </p:nvSpPr>
            <p:spPr>
              <a:xfrm>
                <a:off x="5344459" y="0"/>
                <a:ext cx="1409552" cy="647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b="1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lvl="0">
                  <a:defRPr sz="1800" b="0"/>
                </a:pPr>
                <a:r>
                  <a:rPr sz="3600" b="1"/>
                  <a:t>MASL</a:t>
                </a:r>
              </a:p>
            </p:txBody>
          </p:sp>
          <p:sp>
            <p:nvSpPr>
              <p:cNvPr id="314" name="Shape 314"/>
              <p:cNvSpPr/>
              <p:nvPr/>
            </p:nvSpPr>
            <p:spPr>
              <a:xfrm>
                <a:off x="1561231" y="1606550"/>
                <a:ext cx="1155503" cy="647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b="1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lvl="0">
                  <a:defRPr sz="1800" b="0"/>
                </a:pPr>
                <a:r>
                  <a:rPr sz="3600" b="1"/>
                  <a:t>CAM</a:t>
                </a:r>
              </a:p>
            </p:txBody>
          </p:sp>
          <p:sp>
            <p:nvSpPr>
              <p:cNvPr id="315" name="Shape 315"/>
              <p:cNvSpPr/>
              <p:nvPr/>
            </p:nvSpPr>
            <p:spPr>
              <a:xfrm>
                <a:off x="1586681" y="3359150"/>
                <a:ext cx="1104603" cy="647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b="1">
                    <a:solidFill>
                      <a:srgbClr val="F5D328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</a:defRPr>
                </a:pPr>
                <a:r>
                  <a:rPr sz="3600" b="1">
                    <a:solidFill>
                      <a:srgbClr val="F5D328"/>
                    </a:solidFill>
                  </a:rPr>
                  <a:t>CLM</a:t>
                </a:r>
              </a:p>
            </p:txBody>
          </p:sp>
          <p:sp>
            <p:nvSpPr>
              <p:cNvPr id="316" name="Shape 316"/>
              <p:cNvSpPr/>
              <p:nvPr/>
            </p:nvSpPr>
            <p:spPr>
              <a:xfrm>
                <a:off x="5471483" y="1593850"/>
                <a:ext cx="1155503" cy="647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b="1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lvl="0">
                  <a:defRPr sz="1800" b="0"/>
                </a:pPr>
                <a:r>
                  <a:rPr sz="3600" b="1"/>
                  <a:t>CRM</a:t>
                </a:r>
              </a:p>
            </p:txBody>
          </p:sp>
          <p:sp>
            <p:nvSpPr>
              <p:cNvPr id="317" name="Shape 317"/>
              <p:cNvSpPr/>
              <p:nvPr/>
            </p:nvSpPr>
            <p:spPr>
              <a:xfrm>
                <a:off x="5496933" y="3346450"/>
                <a:ext cx="1104603" cy="647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b="1">
                    <a:solidFill>
                      <a:srgbClr val="F5D328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</a:defRPr>
                </a:pPr>
                <a:r>
                  <a:rPr sz="3600" b="1">
                    <a:solidFill>
                      <a:srgbClr val="F5D328"/>
                    </a:solidFill>
                  </a:rPr>
                  <a:t>CLM</a:t>
                </a:r>
              </a:p>
            </p:txBody>
          </p:sp>
          <p:sp>
            <p:nvSpPr>
              <p:cNvPr id="318" name="Shape 318"/>
              <p:cNvSpPr/>
              <p:nvPr/>
            </p:nvSpPr>
            <p:spPr>
              <a:xfrm>
                <a:off x="9486031" y="1619250"/>
                <a:ext cx="1155503" cy="647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b="1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lvl="0">
                  <a:defRPr sz="1800" b="0"/>
                </a:pPr>
                <a:r>
                  <a:rPr sz="3600" b="1"/>
                  <a:t>CRM</a:t>
                </a:r>
              </a:p>
            </p:txBody>
          </p:sp>
          <p:sp>
            <p:nvSpPr>
              <p:cNvPr id="319" name="Shape 319"/>
              <p:cNvSpPr/>
              <p:nvPr/>
            </p:nvSpPr>
            <p:spPr>
              <a:xfrm>
                <a:off x="9384344" y="3371850"/>
                <a:ext cx="1358877" cy="647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b="1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</a:defRPr>
                </a:pPr>
                <a:r>
                  <a:rPr sz="3600" b="1">
                    <a:solidFill>
                      <a:srgbClr val="FFFFFF"/>
                    </a:solidFill>
                  </a:rPr>
                  <a:t>CLMs</a:t>
                </a:r>
              </a:p>
            </p:txBody>
          </p:sp>
        </p:grpSp>
        <p:sp>
          <p:nvSpPr>
            <p:cNvPr id="321" name="Shape 321"/>
            <p:cNvSpPr/>
            <p:nvPr/>
          </p:nvSpPr>
          <p:spPr>
            <a:xfrm>
              <a:off x="-1" y="4324350"/>
              <a:ext cx="3993186" cy="2286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3600"/>
                <a:t>Single Atmosphere</a:t>
              </a:r>
              <a:br>
                <a:rPr sz="3600"/>
              </a:br>
              <a:r>
                <a:rPr sz="3600"/>
                <a:t>Single Land</a:t>
              </a:r>
            </a:p>
            <a:p>
              <a:pPr lvl="0">
                <a:defRPr sz="1800"/>
              </a:pPr>
              <a:endParaRPr sz="3600"/>
            </a:p>
            <a:p>
              <a:pPr lvl="0">
                <a:defRPr sz="1800"/>
              </a:pPr>
              <a:r>
                <a:rPr sz="3600"/>
                <a:t>(standard CESM)</a:t>
              </a:r>
            </a:p>
          </p:txBody>
        </p:sp>
        <p:sp>
          <p:nvSpPr>
            <p:cNvPr id="322" name="Shape 322"/>
            <p:cNvSpPr/>
            <p:nvPr/>
          </p:nvSpPr>
          <p:spPr>
            <a:xfrm>
              <a:off x="4318203" y="4324350"/>
              <a:ext cx="3713379" cy="2286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3600"/>
                <a:t>Multi-Atmosphere</a:t>
              </a:r>
              <a:br>
                <a:rPr sz="3600"/>
              </a:br>
              <a:r>
                <a:rPr sz="3600"/>
                <a:t>Single Land</a:t>
              </a:r>
            </a:p>
            <a:p>
              <a:pPr lvl="0">
                <a:defRPr sz="1800"/>
              </a:pPr>
              <a:endParaRPr sz="3600"/>
            </a:p>
            <a:p>
              <a:pPr lvl="0">
                <a:defRPr sz="1800"/>
              </a:pPr>
              <a:r>
                <a:rPr sz="3600"/>
                <a:t>(SP CESM)</a:t>
              </a:r>
            </a:p>
          </p:txBody>
        </p:sp>
        <p:sp>
          <p:nvSpPr>
            <p:cNvPr id="323" name="Shape 323"/>
            <p:cNvSpPr/>
            <p:nvPr/>
          </p:nvSpPr>
          <p:spPr>
            <a:xfrm>
              <a:off x="8458402" y="4324349"/>
              <a:ext cx="3713380" cy="283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3600"/>
                <a:t>Multi-Atmosphere</a:t>
              </a:r>
              <a:br>
                <a:rPr sz="3600"/>
              </a:br>
              <a:r>
                <a:rPr sz="3600"/>
                <a:t>Multi-Land</a:t>
              </a:r>
            </a:p>
            <a:p>
              <a:pPr lvl="0">
                <a:defRPr sz="1800"/>
              </a:pPr>
              <a:endParaRPr sz="3600"/>
            </a:p>
            <a:p>
              <a:pPr lvl="0">
                <a:defRPr sz="1800"/>
              </a:pPr>
              <a:r>
                <a:rPr sz="3600"/>
                <a:t>(“multi-instance”</a:t>
              </a:r>
            </a:p>
            <a:p>
              <a:pPr lvl="0">
                <a:defRPr sz="1800"/>
              </a:pPr>
              <a:r>
                <a:rPr sz="3600"/>
                <a:t>SP CESM)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529" y="1269999"/>
            <a:ext cx="10862291" cy="8360137"/>
          </a:xfrm>
          <a:prstGeom prst="rect">
            <a:avLst/>
          </a:prstGeom>
        </p:spPr>
      </p:pic>
      <p:sp>
        <p:nvSpPr>
          <p:cNvPr id="326" name="Shape 326"/>
          <p:cNvSpPr>
            <a:spLocks noGrp="1"/>
          </p:cNvSpPr>
          <p:nvPr>
            <p:ph type="title"/>
          </p:nvPr>
        </p:nvSpPr>
        <p:spPr>
          <a:xfrm>
            <a:off x="952500" y="-25400"/>
            <a:ext cx="11099800" cy="1295399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effectLst/>
              </a:defRPr>
            </a:pPr>
            <a:r>
              <a:rPr sz="8000" dirty="0"/>
              <a:t>More Intense Rainfall</a:t>
            </a:r>
          </a:p>
        </p:txBody>
      </p:sp>
      <p:sp>
        <p:nvSpPr>
          <p:cNvPr id="3" name="Notched Right Arrow 2"/>
          <p:cNvSpPr/>
          <p:nvPr/>
        </p:nvSpPr>
        <p:spPr>
          <a:xfrm>
            <a:off x="5256603" y="6420091"/>
            <a:ext cx="3810155" cy="970069"/>
          </a:xfrm>
          <a:prstGeom prst="notchedRightArrow">
            <a:avLst/>
          </a:prstGeom>
          <a:blipFill rotWithShape="1">
            <a:blip r:embed="rId3">
              <a:alphaModFix amt="49000"/>
            </a:blip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>
            <a:spLocks noGrp="1"/>
          </p:cNvSpPr>
          <p:nvPr>
            <p:ph type="title"/>
          </p:nvPr>
        </p:nvSpPr>
        <p:spPr>
          <a:xfrm>
            <a:off x="952500" y="-342900"/>
            <a:ext cx="11099800" cy="2159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effectLst/>
              </a:defRPr>
            </a:pPr>
            <a:r>
              <a:rPr sz="8000"/>
              <a:t>Nonlinear Coupling</a:t>
            </a:r>
          </a:p>
        </p:txBody>
      </p:sp>
      <p:grpSp>
        <p:nvGrpSpPr>
          <p:cNvPr id="342" name="Group 342"/>
          <p:cNvGrpSpPr/>
          <p:nvPr/>
        </p:nvGrpSpPr>
        <p:grpSpPr>
          <a:xfrm>
            <a:off x="133349" y="1575965"/>
            <a:ext cx="12985950" cy="6438008"/>
            <a:chOff x="0" y="0"/>
            <a:chExt cx="12985948" cy="6438007"/>
          </a:xfrm>
        </p:grpSpPr>
        <p:pic>
          <p:nvPicPr>
            <p:cNvPr id="334" name="light.response.png"/>
            <p:cNvPicPr/>
            <p:nvPr/>
          </p:nvPicPr>
          <p:blipFill>
            <a:blip r:embed="rId3">
              <a:extLst/>
            </a:blip>
            <a:srcRect l="3736" t="8882" b="6060"/>
            <a:stretch>
              <a:fillRect/>
            </a:stretch>
          </p:blipFill>
          <p:spPr>
            <a:xfrm>
              <a:off x="494841" y="520650"/>
              <a:ext cx="6107956" cy="53968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5" name="soil.moisture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844754" y="58960"/>
              <a:ext cx="6141195" cy="61411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6" name="Shape 336"/>
            <p:cNvSpPr/>
            <p:nvPr/>
          </p:nvSpPr>
          <p:spPr>
            <a:xfrm rot="16200000">
              <a:off x="-1965249" y="2894707"/>
              <a:ext cx="4400398" cy="4699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2400"/>
              </a:lvl1pPr>
            </a:lstStyle>
            <a:p>
              <a:pPr lvl="0">
                <a:defRPr sz="1800"/>
              </a:pPr>
              <a:r>
                <a:rPr sz="2400"/>
                <a:t>Relative Stomatal Conductance</a:t>
              </a:r>
            </a:p>
          </p:txBody>
        </p:sp>
        <p:sp>
          <p:nvSpPr>
            <p:cNvPr id="337" name="Shape 337"/>
            <p:cNvSpPr/>
            <p:nvPr/>
          </p:nvSpPr>
          <p:spPr>
            <a:xfrm rot="16200000">
              <a:off x="4587951" y="2722984"/>
              <a:ext cx="4400398" cy="4699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2400"/>
              </a:lvl1pPr>
            </a:lstStyle>
            <a:p>
              <a:pPr lvl="0">
                <a:defRPr sz="1800"/>
              </a:pPr>
              <a:r>
                <a:rPr sz="2400"/>
                <a:t>Relative Stomatal Conductance</a:t>
              </a:r>
            </a:p>
          </p:txBody>
        </p:sp>
        <p:sp>
          <p:nvSpPr>
            <p:cNvPr id="338" name="Shape 338"/>
            <p:cNvSpPr/>
            <p:nvPr/>
          </p:nvSpPr>
          <p:spPr>
            <a:xfrm>
              <a:off x="2379014" y="5968107"/>
              <a:ext cx="2569872" cy="4699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>
                <a:defRPr sz="1800"/>
              </a:pPr>
              <a:r>
                <a:rPr sz="2400"/>
                <a:t>PAR (µMol m</a:t>
              </a:r>
              <a:r>
                <a:rPr sz="2400" baseline="31999"/>
                <a:t>-2</a:t>
              </a:r>
              <a:r>
                <a:rPr sz="2400"/>
                <a:t> s</a:t>
              </a:r>
              <a:r>
                <a:rPr sz="2400" baseline="31999"/>
                <a:t>-1</a:t>
              </a:r>
              <a:r>
                <a:rPr sz="2400"/>
                <a:t>)</a:t>
              </a:r>
            </a:p>
          </p:txBody>
        </p:sp>
        <p:sp>
          <p:nvSpPr>
            <p:cNvPr id="339" name="Shape 339"/>
            <p:cNvSpPr/>
            <p:nvPr/>
          </p:nvSpPr>
          <p:spPr>
            <a:xfrm>
              <a:off x="8830106" y="5866507"/>
              <a:ext cx="2672488" cy="4699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2400"/>
              </a:lvl1pPr>
            </a:lstStyle>
            <a:p>
              <a:pPr lvl="0">
                <a:defRPr sz="1800"/>
              </a:pPr>
              <a:r>
                <a:rPr sz="2400"/>
                <a:t>Saturation Fraction</a:t>
              </a:r>
            </a:p>
          </p:txBody>
        </p:sp>
        <p:sp>
          <p:nvSpPr>
            <p:cNvPr id="340" name="Shape 340"/>
            <p:cNvSpPr/>
            <p:nvPr/>
          </p:nvSpPr>
          <p:spPr>
            <a:xfrm>
              <a:off x="1205495" y="-1"/>
              <a:ext cx="4686599" cy="4699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24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/>
              </a:pPr>
              <a:r>
                <a:rPr sz="2400" b="1"/>
                <a:t>Photosynthetic Light Response</a:t>
              </a:r>
            </a:p>
          </p:txBody>
        </p:sp>
        <p:sp>
          <p:nvSpPr>
            <p:cNvPr id="341" name="Shape 341"/>
            <p:cNvSpPr/>
            <p:nvPr/>
          </p:nvSpPr>
          <p:spPr>
            <a:xfrm>
              <a:off x="8224105" y="5184"/>
              <a:ext cx="3044578" cy="4699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24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/>
              </a:pPr>
              <a:r>
                <a:rPr sz="2400" b="1"/>
                <a:t>Soil Moisture Stress</a:t>
              </a:r>
            </a:p>
          </p:txBody>
        </p:sp>
      </p:grpSp>
      <p:sp>
        <p:nvSpPr>
          <p:cNvPr id="344" name="Shape 344"/>
          <p:cNvSpPr/>
          <p:nvPr/>
        </p:nvSpPr>
        <p:spPr>
          <a:xfrm>
            <a:off x="1568244" y="2411755"/>
            <a:ext cx="67299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(a)</a:t>
            </a:r>
          </a:p>
        </p:txBody>
      </p:sp>
      <p:sp>
        <p:nvSpPr>
          <p:cNvPr id="345" name="Shape 345"/>
          <p:cNvSpPr/>
          <p:nvPr/>
        </p:nvSpPr>
        <p:spPr>
          <a:xfrm>
            <a:off x="7974892" y="2411755"/>
            <a:ext cx="69814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(b)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0441546"/>
              </p:ext>
            </p:extLst>
          </p:nvPr>
        </p:nvGraphicFramePr>
        <p:xfrm>
          <a:off x="4571881" y="8322388"/>
          <a:ext cx="4229336" cy="1151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5" imgW="2565400" imgH="698500" progId="Equation.DSMT4">
                  <p:embed/>
                </p:oleObj>
              </mc:Choice>
              <mc:Fallback>
                <p:oleObj name="Equation" r:id="rId5" imgW="2565400" imgH="698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71881" y="8322388"/>
                        <a:ext cx="4229336" cy="11515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38826"/>
            <a:ext cx="11099800" cy="2159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Impact of Coupling Scale</a:t>
            </a:r>
            <a:endParaRPr lang="en-US" dirty="0">
              <a:solidFill>
                <a:srgbClr val="0000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66886" y="1915623"/>
            <a:ext cx="4237914" cy="7080192"/>
          </a:xfrm>
        </p:spPr>
        <p:txBody>
          <a:bodyPr>
            <a:normAutofit/>
          </a:bodyPr>
          <a:lstStyle/>
          <a:p>
            <a:r>
              <a:rPr lang="en-US" dirty="0" smtClean="0"/>
              <a:t>Individual MAML cells experience a huge range of weather</a:t>
            </a:r>
          </a:p>
          <a:p>
            <a:pPr lvl="1"/>
            <a:r>
              <a:rPr lang="en-US" dirty="0" smtClean="0"/>
              <a:t>sunny &amp; dry (transpiration)</a:t>
            </a:r>
          </a:p>
          <a:p>
            <a:pPr lvl="1"/>
            <a:r>
              <a:rPr lang="en-US" dirty="0" smtClean="0"/>
              <a:t>sunny &amp; wet </a:t>
            </a:r>
            <a:br>
              <a:rPr lang="en-US" dirty="0" smtClean="0"/>
            </a:br>
            <a:r>
              <a:rPr lang="en-US" dirty="0" smtClean="0"/>
              <a:t>(canopy evaporation)</a:t>
            </a:r>
          </a:p>
          <a:p>
            <a:pPr lvl="1"/>
            <a:r>
              <a:rPr lang="en-US" dirty="0" smtClean="0"/>
              <a:t>dark &amp; raining</a:t>
            </a:r>
          </a:p>
          <a:p>
            <a:r>
              <a:rPr lang="en-US" dirty="0" smtClean="0"/>
              <a:t>Very different LE partition </a:t>
            </a:r>
            <a:br>
              <a:rPr lang="en-US" dirty="0" smtClean="0"/>
            </a:br>
            <a:r>
              <a:rPr lang="en-US" dirty="0" smtClean="0"/>
              <a:t>(SASL, MASL, MAML)</a:t>
            </a:r>
            <a:endParaRPr lang="en-US" dirty="0"/>
          </a:p>
        </p:txBody>
      </p:sp>
      <p:pic>
        <p:nvPicPr>
          <p:cNvPr id="5" name="Picture 4" descr="Local.SASL-MASL-MAM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96" y="2162554"/>
            <a:ext cx="8704873" cy="7080191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610653" y="3051303"/>
            <a:ext cx="5168404" cy="4497590"/>
          </a:xfrm>
          <a:prstGeom prst="line">
            <a:avLst/>
          </a:prstGeom>
          <a:noFill/>
          <a:ln w="25400" cap="flat">
            <a:solidFill>
              <a:srgbClr val="3366FF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/>
          <p:cNvCxnSpPr/>
          <p:nvPr/>
        </p:nvCxnSpPr>
        <p:spPr>
          <a:xfrm flipV="1">
            <a:off x="3086922" y="6931577"/>
            <a:ext cx="5044928" cy="1351757"/>
          </a:xfrm>
          <a:prstGeom prst="line">
            <a:avLst/>
          </a:prstGeom>
          <a:noFill/>
          <a:ln w="25400" cap="flat">
            <a:solidFill>
              <a:srgbClr val="3366FF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TextBox 17"/>
          <p:cNvSpPr txBox="1"/>
          <p:nvPr/>
        </p:nvSpPr>
        <p:spPr>
          <a:xfrm>
            <a:off x="1679872" y="2888566"/>
            <a:ext cx="3798679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Jan 1, 2003 14 LT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07690" y="7538553"/>
            <a:ext cx="1513418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raining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76933" y="7085659"/>
            <a:ext cx="1334314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sunny </a:t>
            </a:r>
            <a:b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</a:b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&amp; wet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00563" y="1939909"/>
            <a:ext cx="1334314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sunny </a:t>
            </a:r>
            <a:b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</a:b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&amp; dry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98797" y="4796479"/>
            <a:ext cx="123135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SASL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11631" y="6603282"/>
            <a:ext cx="133384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MASL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8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86186" y="5764208"/>
            <a:ext cx="143633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MAML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5339106" y="5834760"/>
            <a:ext cx="1256437" cy="28413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252882" y="3578744"/>
            <a:ext cx="99175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indiv</a:t>
            </a: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b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</a:b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MAML</a:t>
            </a:r>
            <a:b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</a:b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cells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376428093"/>
      </p:ext>
    </p:extLst>
  </p:cSld>
  <p:clrMapOvr>
    <a:masterClrMapping/>
  </p:clrMapOvr>
  <p:transition xmlns:p14="http://schemas.microsoft.com/office/powerpoint/2010/main"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/>
          </p:cNvSpPr>
          <p:nvPr>
            <p:ph type="title"/>
          </p:nvPr>
        </p:nvSpPr>
        <p:spPr>
          <a:xfrm>
            <a:off x="304800" y="0"/>
            <a:ext cx="12090400" cy="1409700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sz="1800">
                <a:effectLst/>
              </a:defRPr>
            </a:pPr>
            <a:r>
              <a:rPr sz="8400"/>
              <a:t>Energy Budgets</a:t>
            </a:r>
          </a:p>
        </p:txBody>
      </p:sp>
      <p:sp>
        <p:nvSpPr>
          <p:cNvPr id="380" name="Shape 380"/>
          <p:cNvSpPr>
            <a:spLocks noGrp="1"/>
          </p:cNvSpPr>
          <p:nvPr>
            <p:ph type="body" idx="1"/>
          </p:nvPr>
        </p:nvSpPr>
        <p:spPr>
          <a:xfrm>
            <a:off x="8356600" y="1149350"/>
            <a:ext cx="4483100" cy="8293100"/>
          </a:xfrm>
          <a:prstGeom prst="rect">
            <a:avLst/>
          </a:prstGeom>
        </p:spPr>
        <p:txBody>
          <a:bodyPr/>
          <a:lstStyle/>
          <a:p>
            <a:pPr lvl="0" defTabSz="914400">
              <a:defRPr sz="1800"/>
            </a:pPr>
            <a:r>
              <a:rPr sz="3600">
                <a:solidFill>
                  <a:srgbClr val="00703E"/>
                </a:solidFill>
                <a:uFill>
                  <a:solidFill>
                    <a:srgbClr val="00703E"/>
                  </a:solidFill>
                </a:uFill>
                <a:latin typeface="Gill Sans SemiBold"/>
                <a:ea typeface="Gill Sans SemiBold"/>
                <a:cs typeface="Gill Sans SemiBold"/>
                <a:sym typeface="Gill Sans SemiBold"/>
              </a:rPr>
              <a:t>20 days, mean diurnal cycles</a:t>
            </a:r>
          </a:p>
          <a:p>
            <a:pPr lvl="0" defTabSz="914400">
              <a:defRPr sz="1800"/>
            </a:pPr>
            <a:r>
              <a:rPr sz="3600">
                <a:solidFill>
                  <a:srgbClr val="00703E"/>
                </a:solidFill>
                <a:uFill>
                  <a:solidFill>
                    <a:srgbClr val="00703E"/>
                  </a:solidFill>
                </a:uFill>
                <a:latin typeface="Gill Sans SemiBold"/>
                <a:ea typeface="Gill Sans SemiBold"/>
                <a:cs typeface="Gill Sans SemiBold"/>
                <a:sym typeface="Gill Sans SemiBold"/>
              </a:rPr>
              <a:t>Changes to clouds, radiation, and surface fluxes</a:t>
            </a:r>
          </a:p>
          <a:p>
            <a:pPr lvl="0" defTabSz="914400">
              <a:defRPr sz="1800"/>
            </a:pPr>
            <a:r>
              <a:rPr sz="3600">
                <a:solidFill>
                  <a:srgbClr val="00703E"/>
                </a:solidFill>
                <a:uFill>
                  <a:solidFill>
                    <a:srgbClr val="00703E"/>
                  </a:solidFill>
                </a:uFill>
                <a:latin typeface="Gill Sans SemiBold"/>
                <a:ea typeface="Gill Sans SemiBold"/>
                <a:cs typeface="Gill Sans SemiBold"/>
                <a:sym typeface="Gill Sans SemiBold"/>
              </a:rPr>
              <a:t>Huge shift of latent energy from canopy evaporation to transpioration</a:t>
            </a:r>
          </a:p>
        </p:txBody>
      </p:sp>
      <p:pic>
        <p:nvPicPr>
          <p:cNvPr id="381" name="tapajos.energy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9456" y="1397000"/>
            <a:ext cx="8132579" cy="8458200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Shape 382"/>
          <p:cNvSpPr/>
          <p:nvPr/>
        </p:nvSpPr>
        <p:spPr>
          <a:xfrm>
            <a:off x="6401203" y="3930650"/>
            <a:ext cx="1919139" cy="81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2400">
                <a:solidFill>
                  <a:srgbClr val="E32400"/>
                </a:solidFill>
                <a:latin typeface="Gill Sans"/>
                <a:ea typeface="Gill Sans"/>
                <a:cs typeface="Gill Sans"/>
                <a:sym typeface="Gill Sans"/>
              </a:rPr>
              <a:t>red = MASL</a:t>
            </a:r>
            <a:br>
              <a:rPr sz="2400">
                <a:solidFill>
                  <a:srgbClr val="E32400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sz="2400">
                <a:latin typeface="Gill Sans"/>
                <a:ea typeface="Gill Sans"/>
                <a:cs typeface="Gill Sans"/>
                <a:sym typeface="Gill Sans"/>
              </a:rPr>
              <a:t>black = MAML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>
            <a:spLocks noGrp="1"/>
          </p:cNvSpPr>
          <p:nvPr>
            <p:ph type="title"/>
          </p:nvPr>
        </p:nvSpPr>
        <p:spPr>
          <a:xfrm>
            <a:off x="1270000" y="64709"/>
            <a:ext cx="10464800" cy="3836528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effectLst/>
              </a:defRPr>
            </a:pPr>
            <a:r>
              <a:rPr sz="8000" dirty="0"/>
              <a:t>Global Multiscale Climate Simulations with SP-CESM</a:t>
            </a:r>
          </a:p>
        </p:txBody>
      </p:sp>
      <p:sp>
        <p:nvSpPr>
          <p:cNvPr id="418" name="Shape 418"/>
          <p:cNvSpPr/>
          <p:nvPr/>
        </p:nvSpPr>
        <p:spPr>
          <a:xfrm>
            <a:off x="1595630" y="4249987"/>
            <a:ext cx="9813540" cy="5234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44500" lvl="0" indent="-444500" algn="l">
              <a:lnSpc>
                <a:spcPct val="120000"/>
              </a:lnSpc>
              <a:buSzPct val="75000"/>
              <a:buChar char="•"/>
              <a:defRPr sz="1800"/>
            </a:pPr>
            <a:r>
              <a:rPr sz="3600" b="1" dirty="0">
                <a:solidFill>
                  <a:srgbClr val="EC5D57"/>
                </a:solidFill>
                <a:latin typeface="Helvetica"/>
                <a:ea typeface="Helvetica"/>
                <a:cs typeface="Helvetica"/>
                <a:sym typeface="Helvetica"/>
              </a:rPr>
              <a:t>Five-year integrations</a:t>
            </a:r>
            <a:r>
              <a:rPr sz="3600" dirty="0"/>
              <a:t> of SP-CESM </a:t>
            </a:r>
          </a:p>
          <a:p>
            <a:pPr marL="444500" lvl="0" indent="-444500" algn="l">
              <a:lnSpc>
                <a:spcPct val="120000"/>
              </a:lnSpc>
              <a:buSzPct val="75000"/>
              <a:buChar char="•"/>
              <a:defRPr sz="1800"/>
            </a:pPr>
            <a:r>
              <a:rPr sz="3600" dirty="0"/>
              <a:t>Prescribed SSTs</a:t>
            </a:r>
          </a:p>
          <a:p>
            <a:pPr marL="444500" lvl="0" indent="-444500" algn="l">
              <a:lnSpc>
                <a:spcPct val="120000"/>
              </a:lnSpc>
              <a:buSzPct val="75000"/>
              <a:buChar char="•"/>
              <a:defRPr sz="1800"/>
            </a:pPr>
            <a:r>
              <a:rPr sz="3600" dirty="0"/>
              <a:t>Coupled two ways: </a:t>
            </a:r>
            <a:r>
              <a:rPr sz="3600" b="1" dirty="0">
                <a:solidFill>
                  <a:srgbClr val="EC5D57"/>
                </a:solidFill>
                <a:latin typeface="Helvetica"/>
                <a:ea typeface="Helvetica"/>
                <a:cs typeface="Helvetica"/>
                <a:sym typeface="Helvetica"/>
              </a:rPr>
              <a:t>MASL and MAML</a:t>
            </a:r>
            <a:endParaRPr sz="3600" dirty="0"/>
          </a:p>
          <a:p>
            <a:pPr marL="444500" lvl="0" indent="-444500" algn="l">
              <a:lnSpc>
                <a:spcPct val="120000"/>
              </a:lnSpc>
              <a:buSzPct val="75000"/>
              <a:buChar char="•"/>
              <a:defRPr sz="1800"/>
            </a:pPr>
            <a:r>
              <a:rPr sz="3600" dirty="0"/>
              <a:t>MAML run uses </a:t>
            </a:r>
            <a:r>
              <a:rPr sz="3600" b="1" dirty="0">
                <a:solidFill>
                  <a:srgbClr val="EC5D57"/>
                </a:solidFill>
                <a:latin typeface="Helvetica"/>
                <a:ea typeface="Helvetica"/>
                <a:cs typeface="Helvetica"/>
                <a:sym typeface="Helvetica"/>
              </a:rPr>
              <a:t>32 instances of CLM</a:t>
            </a:r>
            <a:r>
              <a:rPr sz="3600" dirty="0"/>
              <a:t> with identical parameters in each CAM column, each coupled to its own CRM column</a:t>
            </a:r>
          </a:p>
          <a:p>
            <a:pPr marL="444500" lvl="0" indent="-444500" algn="l">
              <a:lnSpc>
                <a:spcPct val="120000"/>
              </a:lnSpc>
              <a:buSzPct val="75000"/>
              <a:buChar char="•"/>
              <a:defRPr sz="1800"/>
            </a:pPr>
            <a:r>
              <a:rPr sz="3600" dirty="0"/>
              <a:t>Plots show multiyear </a:t>
            </a:r>
            <a:r>
              <a:rPr sz="3600" b="1" i="1" dirty="0">
                <a:solidFill>
                  <a:srgbClr val="C82506"/>
                </a:solidFill>
                <a:latin typeface="Helvetica"/>
                <a:ea typeface="Helvetica"/>
                <a:cs typeface="Helvetica"/>
                <a:sym typeface="Helvetica"/>
              </a:rPr>
              <a:t>differences</a:t>
            </a:r>
            <a:r>
              <a:rPr sz="3600" dirty="0"/>
              <a:t>: </a:t>
            </a:r>
            <a:br>
              <a:rPr sz="3600" dirty="0"/>
            </a:br>
            <a:r>
              <a:rPr sz="3600" b="1" dirty="0">
                <a:solidFill>
                  <a:srgbClr val="EC5D57"/>
                </a:solidFill>
                <a:latin typeface="Helvetica"/>
                <a:ea typeface="Helvetica"/>
                <a:cs typeface="Helvetica"/>
                <a:sym typeface="Helvetica"/>
              </a:rPr>
              <a:t>MAML minus MASL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>
            <a:spLocks noGrp="1"/>
          </p:cNvSpPr>
          <p:nvPr>
            <p:ph type="title"/>
          </p:nvPr>
        </p:nvSpPr>
        <p:spPr>
          <a:xfrm>
            <a:off x="892034" y="-254000"/>
            <a:ext cx="11099801" cy="2159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effectLst/>
              </a:defRPr>
            </a:pPr>
            <a:r>
              <a:rPr sz="8000"/>
              <a:t>Canopy Hydrology</a:t>
            </a:r>
          </a:p>
        </p:txBody>
      </p:sp>
      <p:sp>
        <p:nvSpPr>
          <p:cNvPr id="421" name="Shape 421"/>
          <p:cNvSpPr/>
          <p:nvPr/>
        </p:nvSpPr>
        <p:spPr>
          <a:xfrm>
            <a:off x="1457176" y="7549603"/>
            <a:ext cx="10090448" cy="200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sz="4200"/>
              <a:t>Shift from </a:t>
            </a:r>
            <a:r>
              <a:rPr sz="4200">
                <a:solidFill>
                  <a:srgbClr val="C82506"/>
                </a:solidFill>
              </a:rPr>
              <a:t>canopy interception</a:t>
            </a:r>
            <a:r>
              <a:rPr sz="4200"/>
              <a:t> &amp; evaporation </a:t>
            </a:r>
            <a:r>
              <a:rPr sz="4200">
                <a:solidFill>
                  <a:srgbClr val="C82506"/>
                </a:solidFill>
              </a:rPr>
              <a:t>to throughfall</a:t>
            </a:r>
            <a:r>
              <a:rPr sz="4200"/>
              <a:t>, infiltration, and transpiration, especially in the tropics</a:t>
            </a:r>
          </a:p>
        </p:txBody>
      </p:sp>
      <p:grpSp>
        <p:nvGrpSpPr>
          <p:cNvPr id="428" name="Group 428"/>
          <p:cNvGrpSpPr/>
          <p:nvPr/>
        </p:nvGrpSpPr>
        <p:grpSpPr>
          <a:xfrm>
            <a:off x="109281" y="1543050"/>
            <a:ext cx="12786239" cy="5813029"/>
            <a:chOff x="0" y="0"/>
            <a:chExt cx="12786238" cy="5813028"/>
          </a:xfrm>
        </p:grpSpPr>
        <p:pic>
          <p:nvPicPr>
            <p:cNvPr id="422" name="transpiration.mm.day.gi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263587" y="891628"/>
              <a:ext cx="6522652" cy="43121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3" name="canopy.interception.mm.day.gif"/>
            <p:cNvPicPr/>
            <p:nvPr/>
          </p:nvPicPr>
          <p:blipFill>
            <a:blip r:embed="rId3">
              <a:extLst/>
            </a:blip>
            <a:srcRect/>
            <a:stretch>
              <a:fillRect/>
            </a:stretch>
          </p:blipFill>
          <p:spPr>
            <a:xfrm>
              <a:off x="0" y="891628"/>
              <a:ext cx="6426019" cy="43121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4" name="Shape 424"/>
            <p:cNvSpPr/>
            <p:nvPr/>
          </p:nvSpPr>
          <p:spPr>
            <a:xfrm>
              <a:off x="1084429" y="0"/>
              <a:ext cx="4273449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3600"/>
                <a:t>Canopy Interception</a:t>
              </a:r>
            </a:p>
          </p:txBody>
        </p:sp>
        <p:sp>
          <p:nvSpPr>
            <p:cNvPr id="425" name="Shape 425"/>
            <p:cNvSpPr/>
            <p:nvPr/>
          </p:nvSpPr>
          <p:spPr>
            <a:xfrm>
              <a:off x="8154912" y="0"/>
              <a:ext cx="27400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3600"/>
                <a:t>Transpiration</a:t>
              </a:r>
            </a:p>
          </p:txBody>
        </p:sp>
        <p:sp>
          <p:nvSpPr>
            <p:cNvPr id="426" name="Shape 426"/>
            <p:cNvSpPr/>
            <p:nvPr/>
          </p:nvSpPr>
          <p:spPr>
            <a:xfrm>
              <a:off x="5322927" y="5165328"/>
              <a:ext cx="2019453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3600"/>
                <a:t>mm / day</a:t>
              </a:r>
            </a:p>
          </p:txBody>
        </p:sp>
        <p:sp>
          <p:nvSpPr>
            <p:cNvPr id="427" name="Shape 427"/>
            <p:cNvSpPr/>
            <p:nvPr/>
          </p:nvSpPr>
          <p:spPr>
            <a:xfrm>
              <a:off x="5246575" y="473816"/>
              <a:ext cx="2172158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3600"/>
                <a:t>5-yr mean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>
            <a:spLocks noGrp="1"/>
          </p:cNvSpPr>
          <p:nvPr>
            <p:ph type="title"/>
          </p:nvPr>
        </p:nvSpPr>
        <p:spPr>
          <a:xfrm>
            <a:off x="892034" y="-254000"/>
            <a:ext cx="11099801" cy="2159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effectLst/>
              </a:defRPr>
            </a:pPr>
            <a:r>
              <a:rPr sz="8000"/>
              <a:t>Surface Wetness</a:t>
            </a:r>
          </a:p>
        </p:txBody>
      </p:sp>
      <p:sp>
        <p:nvSpPr>
          <p:cNvPr id="431" name="Shape 431"/>
          <p:cNvSpPr/>
          <p:nvPr/>
        </p:nvSpPr>
        <p:spPr>
          <a:xfrm>
            <a:off x="1457176" y="7841703"/>
            <a:ext cx="10090448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200"/>
            </a:lvl1pPr>
          </a:lstStyle>
          <a:p>
            <a:pPr lvl="0">
              <a:defRPr sz="1800"/>
            </a:pPr>
            <a:r>
              <a:rPr sz="4200"/>
              <a:t>Less inundation, shifts in water storage</a:t>
            </a:r>
          </a:p>
        </p:txBody>
      </p:sp>
      <p:grpSp>
        <p:nvGrpSpPr>
          <p:cNvPr id="439" name="Group 439"/>
          <p:cNvGrpSpPr/>
          <p:nvPr/>
        </p:nvGrpSpPr>
        <p:grpSpPr>
          <a:xfrm>
            <a:off x="282434" y="1382845"/>
            <a:ext cx="12793460" cy="6007692"/>
            <a:chOff x="0" y="0"/>
            <a:chExt cx="12793458" cy="6007690"/>
          </a:xfrm>
        </p:grpSpPr>
        <p:pic>
          <p:nvPicPr>
            <p:cNvPr id="432" name="total.water.storage.mm.gi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561546" y="1281405"/>
              <a:ext cx="6231913" cy="40622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3" name="Shape 433"/>
            <p:cNvSpPr/>
            <p:nvPr/>
          </p:nvSpPr>
          <p:spPr>
            <a:xfrm>
              <a:off x="682675" y="617404"/>
              <a:ext cx="4730650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3600"/>
                <a:t>Water Table at Surface</a:t>
              </a:r>
            </a:p>
          </p:txBody>
        </p:sp>
        <p:sp>
          <p:nvSpPr>
            <p:cNvPr id="434" name="Shape 434"/>
            <p:cNvSpPr/>
            <p:nvPr/>
          </p:nvSpPr>
          <p:spPr>
            <a:xfrm>
              <a:off x="7308303" y="617404"/>
              <a:ext cx="4086912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3600"/>
                <a:t>Total Water Storage</a:t>
              </a:r>
            </a:p>
          </p:txBody>
        </p:sp>
        <p:sp>
          <p:nvSpPr>
            <p:cNvPr id="435" name="Shape 435"/>
            <p:cNvSpPr/>
            <p:nvPr/>
          </p:nvSpPr>
          <p:spPr>
            <a:xfrm>
              <a:off x="9239505" y="5359990"/>
              <a:ext cx="875996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3600"/>
                <a:t>mm</a:t>
              </a:r>
            </a:p>
          </p:txBody>
        </p:sp>
        <p:pic>
          <p:nvPicPr>
            <p:cNvPr id="436" name="sfc.water.table.frac.gi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205205"/>
              <a:ext cx="6357344" cy="42146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7" name="Shape 437"/>
            <p:cNvSpPr/>
            <p:nvPr/>
          </p:nvSpPr>
          <p:spPr>
            <a:xfrm>
              <a:off x="1215912" y="5359990"/>
              <a:ext cx="3925520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3600"/>
                <a:t>fraction of grid cell</a:t>
              </a:r>
            </a:p>
          </p:txBody>
        </p:sp>
        <p:sp>
          <p:nvSpPr>
            <p:cNvPr id="438" name="Shape 438"/>
            <p:cNvSpPr/>
            <p:nvPr/>
          </p:nvSpPr>
          <p:spPr>
            <a:xfrm>
              <a:off x="5073420" y="0"/>
              <a:ext cx="2172159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3600"/>
                <a:t>5-yr mean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>
            <a:spLocks noGrp="1"/>
          </p:cNvSpPr>
          <p:nvPr>
            <p:ph type="title"/>
          </p:nvPr>
        </p:nvSpPr>
        <p:spPr>
          <a:xfrm>
            <a:off x="892034" y="-254000"/>
            <a:ext cx="11099801" cy="2159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effectLst/>
              </a:defRPr>
            </a:pPr>
            <a:r>
              <a:rPr sz="8000"/>
              <a:t>Photosynthesis</a:t>
            </a:r>
          </a:p>
        </p:txBody>
      </p:sp>
      <p:sp>
        <p:nvSpPr>
          <p:cNvPr id="442" name="Shape 442"/>
          <p:cNvSpPr/>
          <p:nvPr/>
        </p:nvSpPr>
        <p:spPr>
          <a:xfrm>
            <a:off x="1647676" y="8019503"/>
            <a:ext cx="10090448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200"/>
            </a:lvl1pPr>
          </a:lstStyle>
          <a:p>
            <a:pPr lvl="0">
              <a:defRPr sz="1800"/>
            </a:pPr>
            <a:r>
              <a:rPr sz="4200"/>
              <a:t>More moisture but less light over tropics</a:t>
            </a:r>
          </a:p>
        </p:txBody>
      </p:sp>
      <p:grpSp>
        <p:nvGrpSpPr>
          <p:cNvPr id="446" name="Group 446"/>
          <p:cNvGrpSpPr/>
          <p:nvPr/>
        </p:nvGrpSpPr>
        <p:grpSpPr>
          <a:xfrm>
            <a:off x="2473225" y="1352550"/>
            <a:ext cx="7605872" cy="6368187"/>
            <a:chOff x="0" y="0"/>
            <a:chExt cx="7605870" cy="6368186"/>
          </a:xfrm>
        </p:grpSpPr>
        <p:sp>
          <p:nvSpPr>
            <p:cNvPr id="443" name="Shape 443"/>
            <p:cNvSpPr/>
            <p:nvPr/>
          </p:nvSpPr>
          <p:spPr>
            <a:xfrm>
              <a:off x="1133344" y="0"/>
              <a:ext cx="5339183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3600"/>
                <a:t>Gross Primary Production</a:t>
              </a:r>
            </a:p>
          </p:txBody>
        </p:sp>
        <p:sp>
          <p:nvSpPr>
            <p:cNvPr id="444" name="Shape 444"/>
            <p:cNvSpPr/>
            <p:nvPr/>
          </p:nvSpPr>
          <p:spPr>
            <a:xfrm>
              <a:off x="2407941" y="5720486"/>
              <a:ext cx="2789988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3600"/>
                <a:t>g C m</a:t>
              </a:r>
              <a:r>
                <a:rPr sz="3600" baseline="31999"/>
                <a:t>-2</a:t>
              </a:r>
              <a:r>
                <a:rPr sz="3600"/>
                <a:t> day</a:t>
              </a:r>
              <a:r>
                <a:rPr sz="3600" baseline="31999"/>
                <a:t>-1</a:t>
              </a:r>
            </a:p>
          </p:txBody>
        </p:sp>
        <p:pic>
          <p:nvPicPr>
            <p:cNvPr id="445" name="GPP.gC.m2.day.gi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571946"/>
              <a:ext cx="7605871" cy="52118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47" name="Shape 447"/>
          <p:cNvSpPr/>
          <p:nvPr/>
        </p:nvSpPr>
        <p:spPr>
          <a:xfrm>
            <a:off x="5606821" y="8858394"/>
            <a:ext cx="217215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5-yr mean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162298"/>
            <a:ext cx="11099800" cy="1354537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Shape 415"/>
          <p:cNvSpPr txBox="1">
            <a:spLocks/>
          </p:cNvSpPr>
          <p:nvPr/>
        </p:nvSpPr>
        <p:spPr>
          <a:xfrm>
            <a:off x="582107" y="1799037"/>
            <a:ext cx="11853816" cy="7090963"/>
          </a:xfrm>
          <a:prstGeom prst="rect">
            <a:avLst/>
          </a:prstGeom>
        </p:spPr>
        <p:txBody>
          <a:bodyPr/>
          <a:lstStyle>
            <a:lvl1pPr marL="838200" indent="-571500">
              <a:spcBef>
                <a:spcPts val="2400"/>
              </a:spcBef>
              <a:buClr>
                <a:srgbClr val="0632FD"/>
              </a:buClr>
              <a:buSzPct val="171000"/>
              <a:buFont typeface="Gill Sans"/>
              <a:buChar char="•"/>
              <a:defRPr sz="4200">
                <a:solidFill>
                  <a:srgbClr val="0632FD"/>
                </a:solidFill>
                <a:uFill>
                  <a:solidFill>
                    <a:srgbClr val="0632FD"/>
                  </a:solidFill>
                </a:u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  <a:lvl2pPr marL="1282700" indent="-571500">
              <a:spcBef>
                <a:spcPts val="2400"/>
              </a:spcBef>
              <a:buClr>
                <a:srgbClr val="0632FD"/>
              </a:buClr>
              <a:buSzPct val="171000"/>
              <a:buFont typeface="Gill Sans"/>
              <a:buChar char="•"/>
              <a:defRPr sz="4200">
                <a:solidFill>
                  <a:srgbClr val="0632FD"/>
                </a:solidFill>
                <a:uFill>
                  <a:solidFill>
                    <a:srgbClr val="0632FD"/>
                  </a:solidFill>
                </a:uFill>
                <a:latin typeface="Gill Sans SemiBold"/>
                <a:ea typeface="Gill Sans SemiBold"/>
                <a:cs typeface="Gill Sans SemiBold"/>
                <a:sym typeface="Gill Sans SemiBold"/>
              </a:defRPr>
            </a:lvl2pPr>
            <a:lvl3pPr marL="1727200" indent="-571500">
              <a:spcBef>
                <a:spcPts val="2400"/>
              </a:spcBef>
              <a:buClr>
                <a:srgbClr val="0632FD"/>
              </a:buClr>
              <a:buSzPct val="171000"/>
              <a:buFont typeface="Gill Sans"/>
              <a:buChar char="•"/>
              <a:defRPr sz="4200">
                <a:solidFill>
                  <a:srgbClr val="0632FD"/>
                </a:solidFill>
                <a:uFill>
                  <a:solidFill>
                    <a:srgbClr val="0632FD"/>
                  </a:solidFill>
                </a:uFill>
                <a:latin typeface="Gill Sans SemiBold"/>
                <a:ea typeface="Gill Sans SemiBold"/>
                <a:cs typeface="Gill Sans SemiBold"/>
                <a:sym typeface="Gill Sans SemiBold"/>
              </a:defRPr>
            </a:lvl3pPr>
            <a:lvl4pPr marL="2171700" indent="-571500">
              <a:spcBef>
                <a:spcPts val="2400"/>
              </a:spcBef>
              <a:buClr>
                <a:srgbClr val="0632FD"/>
              </a:buClr>
              <a:buSzPct val="171000"/>
              <a:buFont typeface="Gill Sans"/>
              <a:buChar char="•"/>
              <a:defRPr sz="4200">
                <a:solidFill>
                  <a:srgbClr val="0632FD"/>
                </a:solidFill>
                <a:uFill>
                  <a:solidFill>
                    <a:srgbClr val="0632FD"/>
                  </a:solidFill>
                </a:uFill>
                <a:latin typeface="Gill Sans SemiBold"/>
                <a:ea typeface="Gill Sans SemiBold"/>
                <a:cs typeface="Gill Sans SemiBold"/>
                <a:sym typeface="Gill Sans SemiBold"/>
              </a:defRPr>
            </a:lvl4pPr>
            <a:lvl5pPr marL="2616200" indent="-571500">
              <a:spcBef>
                <a:spcPts val="2400"/>
              </a:spcBef>
              <a:buClr>
                <a:srgbClr val="0632FD"/>
              </a:buClr>
              <a:buSzPct val="171000"/>
              <a:buFont typeface="Gill Sans"/>
              <a:buChar char="•"/>
              <a:defRPr sz="4200">
                <a:solidFill>
                  <a:srgbClr val="0632FD"/>
                </a:solidFill>
                <a:uFill>
                  <a:solidFill>
                    <a:srgbClr val="0632FD"/>
                  </a:solidFill>
                </a:uFill>
                <a:latin typeface="Gill Sans SemiBold"/>
                <a:ea typeface="Gill Sans SemiBold"/>
                <a:cs typeface="Gill Sans SemiBold"/>
                <a:sym typeface="Gill Sans SemiBold"/>
              </a:defRPr>
            </a:lvl5pPr>
            <a:lvl6pPr marL="2616200" indent="-571500">
              <a:spcBef>
                <a:spcPts val="2400"/>
              </a:spcBef>
              <a:buClr>
                <a:srgbClr val="0632FD"/>
              </a:buClr>
              <a:buSzPct val="171000"/>
              <a:buFont typeface="Gill Sans"/>
              <a:buChar char="•"/>
              <a:defRPr sz="4200">
                <a:solidFill>
                  <a:srgbClr val="0632FD"/>
                </a:solidFill>
                <a:uFill>
                  <a:solidFill>
                    <a:srgbClr val="0632FD"/>
                  </a:solidFill>
                </a:uFill>
                <a:latin typeface="Gill Sans SemiBold"/>
                <a:ea typeface="Gill Sans SemiBold"/>
                <a:cs typeface="Gill Sans SemiBold"/>
                <a:sym typeface="Gill Sans SemiBold"/>
              </a:defRPr>
            </a:lvl6pPr>
            <a:lvl7pPr marL="2616200" indent="-571500">
              <a:spcBef>
                <a:spcPts val="2400"/>
              </a:spcBef>
              <a:buClr>
                <a:srgbClr val="0632FD"/>
              </a:buClr>
              <a:buSzPct val="171000"/>
              <a:buFont typeface="Gill Sans"/>
              <a:buChar char="•"/>
              <a:defRPr sz="4200">
                <a:solidFill>
                  <a:srgbClr val="0632FD"/>
                </a:solidFill>
                <a:uFill>
                  <a:solidFill>
                    <a:srgbClr val="0632FD"/>
                  </a:solidFill>
                </a:uFill>
                <a:latin typeface="Gill Sans SemiBold"/>
                <a:ea typeface="Gill Sans SemiBold"/>
                <a:cs typeface="Gill Sans SemiBold"/>
                <a:sym typeface="Gill Sans SemiBold"/>
              </a:defRPr>
            </a:lvl7pPr>
            <a:lvl8pPr marL="2616200" indent="-571500">
              <a:spcBef>
                <a:spcPts val="2400"/>
              </a:spcBef>
              <a:buClr>
                <a:srgbClr val="0632FD"/>
              </a:buClr>
              <a:buSzPct val="171000"/>
              <a:buFont typeface="Gill Sans"/>
              <a:buChar char="•"/>
              <a:defRPr sz="4200">
                <a:solidFill>
                  <a:srgbClr val="0632FD"/>
                </a:solidFill>
                <a:uFill>
                  <a:solidFill>
                    <a:srgbClr val="0632FD"/>
                  </a:solidFill>
                </a:uFill>
                <a:latin typeface="Gill Sans SemiBold"/>
                <a:ea typeface="Gill Sans SemiBold"/>
                <a:cs typeface="Gill Sans SemiBold"/>
                <a:sym typeface="Gill Sans SemiBold"/>
              </a:defRPr>
            </a:lvl8pPr>
            <a:lvl9pPr marL="2616200" indent="-571500">
              <a:spcBef>
                <a:spcPts val="2400"/>
              </a:spcBef>
              <a:buClr>
                <a:srgbClr val="0632FD"/>
              </a:buClr>
              <a:buSzPct val="171000"/>
              <a:buFont typeface="Gill Sans"/>
              <a:buChar char="•"/>
              <a:defRPr sz="4200">
                <a:solidFill>
                  <a:srgbClr val="0632FD"/>
                </a:solidFill>
                <a:uFill>
                  <a:solidFill>
                    <a:srgbClr val="0632FD"/>
                  </a:solidFill>
                </a:uFill>
                <a:latin typeface="Gill Sans SemiBold"/>
                <a:ea typeface="Gill Sans SemiBold"/>
                <a:cs typeface="Gill Sans SemiBold"/>
                <a:sym typeface="Gill Sans SemiBold"/>
              </a:defRPr>
            </a:lvl9pPr>
          </a:lstStyle>
          <a:p>
            <a:pPr marL="685800" indent="-685800" algn="l">
              <a:buClrTx/>
              <a:buSzPct val="100000"/>
              <a:defRPr sz="1800"/>
            </a:pPr>
            <a:r>
              <a:rPr lang="en-US" sz="4800" dirty="0" smtClean="0">
                <a:solidFill>
                  <a:schemeClr val="tx1"/>
                </a:solidFill>
              </a:rPr>
              <a:t>Multiscale means </a:t>
            </a:r>
            <a:r>
              <a:rPr lang="en-US" sz="4800" dirty="0" smtClean="0">
                <a:solidFill>
                  <a:srgbClr val="FF0000"/>
                </a:solidFill>
              </a:rPr>
              <a:t>sampling,</a:t>
            </a:r>
            <a:br>
              <a:rPr lang="en-US" sz="4800" dirty="0" smtClean="0">
                <a:solidFill>
                  <a:srgbClr val="FF0000"/>
                </a:solidFill>
              </a:rPr>
            </a:br>
            <a:r>
              <a:rPr lang="en-US" sz="4800" dirty="0" smtClean="0">
                <a:solidFill>
                  <a:srgbClr val="FF0000"/>
                </a:solidFill>
              </a:rPr>
              <a:t> not averaging</a:t>
            </a:r>
            <a:r>
              <a:rPr lang="en-US" sz="4800" dirty="0" smtClean="0">
                <a:solidFill>
                  <a:schemeClr val="tx1"/>
                </a:solidFill>
              </a:rPr>
              <a:t>, w/ </a:t>
            </a:r>
            <a:r>
              <a:rPr lang="en-US" sz="4800" dirty="0" smtClean="0">
                <a:solidFill>
                  <a:srgbClr val="FF0000"/>
                </a:solidFill>
              </a:rPr>
              <a:t>two-way </a:t>
            </a:r>
            <a:r>
              <a:rPr lang="en-US" sz="4800" dirty="0" smtClean="0">
                <a:solidFill>
                  <a:schemeClr val="tx1"/>
                </a:solidFill>
              </a:rPr>
              <a:t>interaction</a:t>
            </a:r>
          </a:p>
          <a:p>
            <a:pPr marL="685800" indent="-685800" algn="l">
              <a:buClrTx/>
              <a:buSzPct val="100000"/>
              <a:defRPr sz="1800"/>
            </a:pPr>
            <a:r>
              <a:rPr lang="en-US" sz="4800" dirty="0" err="1" smtClean="0">
                <a:solidFill>
                  <a:schemeClr val="tx1"/>
                </a:solidFill>
              </a:rPr>
              <a:t>Multidecadal</a:t>
            </a:r>
            <a:r>
              <a:rPr lang="en-US" sz="4800" dirty="0" smtClean="0">
                <a:solidFill>
                  <a:schemeClr val="tx1"/>
                </a:solidFill>
              </a:rPr>
              <a:t> </a:t>
            </a:r>
            <a:r>
              <a:rPr lang="en-US" sz="4800" dirty="0" smtClean="0">
                <a:solidFill>
                  <a:srgbClr val="FF0000"/>
                </a:solidFill>
              </a:rPr>
              <a:t>global</a:t>
            </a:r>
            <a:r>
              <a:rPr lang="en-US" sz="4800" dirty="0" smtClean="0">
                <a:solidFill>
                  <a:schemeClr val="tx1"/>
                </a:solidFill>
              </a:rPr>
              <a:t> simulation of </a:t>
            </a:r>
            <a:br>
              <a:rPr lang="en-US" sz="4800" dirty="0" smtClean="0">
                <a:solidFill>
                  <a:schemeClr val="tx1"/>
                </a:solidFill>
              </a:rPr>
            </a:br>
            <a:r>
              <a:rPr lang="en-US" sz="4800" dirty="0" smtClean="0">
                <a:solidFill>
                  <a:schemeClr val="tx1"/>
                </a:solidFill>
              </a:rPr>
              <a:t>high-resolution, </a:t>
            </a:r>
            <a:r>
              <a:rPr lang="en-US" sz="4800" dirty="0" err="1" smtClean="0">
                <a:solidFill>
                  <a:schemeClr val="tx1"/>
                </a:solidFill>
              </a:rPr>
              <a:t>nonhydrostatic</a:t>
            </a:r>
            <a:r>
              <a:rPr lang="en-US" sz="4800" dirty="0" smtClean="0">
                <a:solidFill>
                  <a:schemeClr val="tx1"/>
                </a:solidFill>
              </a:rPr>
              <a:t> precipitation, radiation, turbulence, and surface hydrology</a:t>
            </a:r>
          </a:p>
          <a:p>
            <a:pPr marL="685800" indent="-685800" algn="l">
              <a:buClrTx/>
              <a:buSzPct val="100000"/>
              <a:defRPr sz="1800"/>
            </a:pPr>
            <a:r>
              <a:rPr lang="en-US" sz="4800" dirty="0" smtClean="0">
                <a:solidFill>
                  <a:schemeClr val="tx1"/>
                </a:solidFill>
              </a:rPr>
              <a:t>Much more </a:t>
            </a:r>
            <a:r>
              <a:rPr lang="en-US" sz="4800" dirty="0" smtClean="0">
                <a:solidFill>
                  <a:srgbClr val="FF0000"/>
                </a:solidFill>
              </a:rPr>
              <a:t>realistic precipitation intensity and frequency</a:t>
            </a:r>
          </a:p>
          <a:p>
            <a:pPr marL="685800" indent="-685800" algn="l">
              <a:buClrTx/>
              <a:buSzPct val="100000"/>
              <a:defRPr sz="1800"/>
            </a:pPr>
            <a:r>
              <a:rPr lang="en-US" sz="4800" dirty="0" smtClean="0">
                <a:solidFill>
                  <a:schemeClr val="tx1"/>
                </a:solidFill>
              </a:rPr>
              <a:t>Applications to </a:t>
            </a:r>
            <a:r>
              <a:rPr lang="en-US" sz="4800" dirty="0" smtClean="0">
                <a:solidFill>
                  <a:srgbClr val="FF0000"/>
                </a:solidFill>
              </a:rPr>
              <a:t>management</a:t>
            </a:r>
            <a:r>
              <a:rPr lang="en-US" sz="4800" dirty="0" smtClean="0">
                <a:solidFill>
                  <a:schemeClr val="tx1"/>
                </a:solidFill>
              </a:rPr>
              <a:t>!</a:t>
            </a:r>
            <a:endParaRPr lang="en-US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660907"/>
      </p:ext>
    </p:extLst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-331572"/>
            <a:ext cx="11099800" cy="1901311"/>
          </a:xfrm>
        </p:spPr>
        <p:txBody>
          <a:bodyPr/>
          <a:lstStyle/>
          <a:p>
            <a:r>
              <a:rPr lang="en-US" dirty="0" smtClean="0"/>
              <a:t>Dynamic Downscaling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2521" y="3869555"/>
            <a:ext cx="11659779" cy="61042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Climate models use grid scales ~</a:t>
            </a:r>
            <a:r>
              <a:rPr kumimoji="0" lang="en-US" sz="3600" b="0" i="0" u="none" strike="noStrike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100 km </a:t>
            </a:r>
            <a:r>
              <a:rPr kumimoji="0" lang="en-US" sz="3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with highly parameterized clouds, precipitation, radiation, </a:t>
            </a:r>
            <a:br>
              <a:rPr kumimoji="0" lang="en-US" sz="3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</a:br>
            <a:r>
              <a:rPr kumimoji="0" lang="en-US" sz="3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turbulence, but can run </a:t>
            </a:r>
            <a:r>
              <a:rPr kumimoji="0" lang="en-US" sz="3600" b="0" i="0" u="none" strike="noStrike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globally for centuries</a:t>
            </a: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dirty="0" smtClean="0">
                <a:solidFill>
                  <a:srgbClr val="000000"/>
                </a:solidFill>
              </a:rPr>
              <a:t>Run </a:t>
            </a:r>
            <a:r>
              <a:rPr lang="en-US" dirty="0" smtClean="0">
                <a:solidFill>
                  <a:srgbClr val="FF0000"/>
                </a:solidFill>
              </a:rPr>
              <a:t>WRF with nested grids </a:t>
            </a:r>
            <a:r>
              <a:rPr lang="en-US" dirty="0" smtClean="0">
                <a:solidFill>
                  <a:srgbClr val="000000"/>
                </a:solidFill>
              </a:rPr>
              <a:t>using CMIP5 archival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output for lateral boundary conditions </a:t>
            </a: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3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Improved precipitation processes, surface hydrology, topography, urban processes </a:t>
            </a: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dirty="0" smtClean="0">
                <a:solidFill>
                  <a:srgbClr val="FF0000"/>
                </a:solidFill>
              </a:rPr>
              <a:t>Disadvantages</a:t>
            </a:r>
            <a:r>
              <a:rPr lang="en-US" dirty="0" smtClean="0">
                <a:solidFill>
                  <a:srgbClr val="000000"/>
                </a:solidFill>
              </a:rPr>
              <a:t>: limited domains in space &amp; time,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no feedback to larger scales </a:t>
            </a:r>
            <a:endParaRPr kumimoji="0" lang="en-US" sz="3600" b="0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600" y="1349178"/>
            <a:ext cx="59436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685448"/>
      </p:ext>
    </p:extLst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/>
          </p:cNvSpPr>
          <p:nvPr>
            <p:ph type="title"/>
          </p:nvPr>
        </p:nvSpPr>
        <p:spPr>
          <a:xfrm>
            <a:off x="1892300" y="41872"/>
            <a:ext cx="9220200" cy="812801"/>
          </a:xfrm>
          <a:prstGeom prst="rect">
            <a:avLst/>
          </a:prstGeom>
        </p:spPr>
        <p:txBody>
          <a:bodyPr anchor="t"/>
          <a:lstStyle>
            <a:lvl1pPr defTabSz="457200">
              <a:lnSpc>
                <a:spcPts val="5700"/>
              </a:lnSpc>
              <a:spcBef>
                <a:spcPts val="200"/>
              </a:spcBef>
              <a:tabLst>
                <a:tab pos="952500" algn="l"/>
              </a:tabLst>
              <a:defRPr sz="4800" b="1">
                <a:solidFill>
                  <a:srgbClr val="496168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4800" b="1">
                <a:solidFill>
                  <a:srgbClr val="496168"/>
                </a:solidFill>
              </a:rPr>
              <a:t>Resolve clouds?</a:t>
            </a:r>
          </a:p>
        </p:txBody>
      </p:sp>
      <p:sp>
        <p:nvSpPr>
          <p:cNvPr id="110" name="Shape 110"/>
          <p:cNvSpPr>
            <a:spLocks noGrp="1"/>
          </p:cNvSpPr>
          <p:nvPr>
            <p:ph type="body" idx="1"/>
          </p:nvPr>
        </p:nvSpPr>
        <p:spPr>
          <a:xfrm>
            <a:off x="876300" y="1041400"/>
            <a:ext cx="5080000" cy="7670800"/>
          </a:xfrm>
          <a:prstGeom prst="rect">
            <a:avLst/>
          </a:prstGeom>
        </p:spPr>
        <p:txBody>
          <a:bodyPr anchor="t">
            <a:normAutofit fontScale="85000" lnSpcReduction="10000"/>
          </a:bodyPr>
          <a:lstStyle/>
          <a:p>
            <a:pPr marL="371404" lvl="0" indent="-371404" defTabSz="429768">
              <a:lnSpc>
                <a:spcPts val="4000"/>
              </a:lnSpc>
              <a:spcBef>
                <a:spcPts val="4400"/>
              </a:spcBef>
              <a:buClr>
                <a:srgbClr val="000000"/>
              </a:buClr>
              <a:buSzPct val="125000"/>
              <a:buFont typeface="Gill Sans"/>
              <a:tabLst>
                <a:tab pos="711200" algn="l"/>
                <a:tab pos="977900" algn="l"/>
                <a:tab pos="1244600" algn="l"/>
                <a:tab pos="1498600" algn="l"/>
                <a:tab pos="1752600" algn="l"/>
                <a:tab pos="2019300" algn="l"/>
                <a:tab pos="2273300" algn="l"/>
                <a:tab pos="2540000" algn="l"/>
                <a:tab pos="2806700" algn="l"/>
                <a:tab pos="3060700" algn="l"/>
                <a:tab pos="3327400" algn="l"/>
                <a:tab pos="3594100" algn="l"/>
              </a:tabLst>
              <a:defRPr sz="1800"/>
            </a:pPr>
            <a:r>
              <a:rPr sz="3384"/>
              <a:t>Modest increases in resolution don’t improve the simulation of convective processes.  A big increase is needed.</a:t>
            </a:r>
          </a:p>
          <a:p>
            <a:pPr marL="371404" lvl="0" indent="-371404" defTabSz="429768">
              <a:lnSpc>
                <a:spcPts val="4000"/>
              </a:lnSpc>
              <a:spcBef>
                <a:spcPts val="4400"/>
              </a:spcBef>
              <a:buClr>
                <a:srgbClr val="000000"/>
              </a:buClr>
              <a:buSzPct val="125000"/>
              <a:buFont typeface="Gill Sans"/>
              <a:tabLst>
                <a:tab pos="711200" algn="l"/>
                <a:tab pos="977900" algn="l"/>
                <a:tab pos="1244600" algn="l"/>
                <a:tab pos="1498600" algn="l"/>
                <a:tab pos="1752600" algn="l"/>
                <a:tab pos="2019300" algn="l"/>
                <a:tab pos="2273300" algn="l"/>
                <a:tab pos="2540000" algn="l"/>
                <a:tab pos="2806700" algn="l"/>
                <a:tab pos="3060700" algn="l"/>
                <a:tab pos="3327400" algn="l"/>
                <a:tab pos="3594100" algn="l"/>
              </a:tabLst>
              <a:defRPr sz="1800"/>
            </a:pPr>
            <a:r>
              <a:rPr sz="3384"/>
              <a:t>Global cloud-resolving models are still too expensive for IPCC-style work, although this may change in 10 to 15 years.</a:t>
            </a:r>
          </a:p>
          <a:p>
            <a:pPr marL="371404" lvl="0" indent="-371404" defTabSz="429768">
              <a:lnSpc>
                <a:spcPts val="4000"/>
              </a:lnSpc>
              <a:spcBef>
                <a:spcPts val="4400"/>
              </a:spcBef>
              <a:buClr>
                <a:srgbClr val="000000"/>
              </a:buClr>
              <a:buSzPct val="125000"/>
              <a:buFont typeface="Gill Sans"/>
              <a:tabLst>
                <a:tab pos="711200" algn="l"/>
                <a:tab pos="977900" algn="l"/>
                <a:tab pos="1244600" algn="l"/>
                <a:tab pos="1498600" algn="l"/>
                <a:tab pos="1752600" algn="l"/>
                <a:tab pos="2019300" algn="l"/>
                <a:tab pos="2273300" algn="l"/>
                <a:tab pos="2540000" algn="l"/>
                <a:tab pos="2806700" algn="l"/>
                <a:tab pos="3060700" algn="l"/>
                <a:tab pos="3327400" algn="l"/>
                <a:tab pos="3594100" algn="l"/>
              </a:tabLst>
              <a:defRPr sz="1800"/>
            </a:pPr>
            <a:r>
              <a:rPr sz="3384"/>
              <a:t>Super-parameterization is a relatively affordable alternative approach.</a:t>
            </a:r>
          </a:p>
        </p:txBody>
      </p:sp>
      <p:pic>
        <p:nvPicPr>
          <p:cNvPr id="111" name="tumblr_mpr0zlu2Zm1qz6f9yo1_128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61200" y="2389819"/>
            <a:ext cx="4432300" cy="5727701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Shape 112"/>
          <p:cNvSpPr/>
          <p:nvPr/>
        </p:nvSpPr>
        <p:spPr>
          <a:xfrm>
            <a:off x="1434355" y="8898927"/>
            <a:ext cx="1013609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C8250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600" b="1">
                <a:solidFill>
                  <a:srgbClr val="C82506"/>
                </a:solidFill>
              </a:rPr>
              <a:t>need a factor of ~ 1 million x more computing!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/>
        </p:nvSpPr>
        <p:spPr>
          <a:xfrm>
            <a:off x="256083" y="6350"/>
            <a:ext cx="12492634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ct val="120000"/>
              </a:lnSpc>
              <a:defRPr sz="7200">
                <a:solidFill>
                  <a:srgbClr val="0433FF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0433FF"/>
                </a:solidFill>
              </a:rPr>
              <a:t>SuperParameterization (SP)</a:t>
            </a:r>
          </a:p>
        </p:txBody>
      </p:sp>
      <p:sp>
        <p:nvSpPr>
          <p:cNvPr id="115" name="Shape 115"/>
          <p:cNvSpPr/>
          <p:nvPr/>
        </p:nvSpPr>
        <p:spPr>
          <a:xfrm>
            <a:off x="7565584" y="1675259"/>
            <a:ext cx="5448300" cy="2511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254000" lvl="0" indent="-254000" algn="l">
              <a:lnSpc>
                <a:spcPct val="120000"/>
              </a:lnSpc>
              <a:spcBef>
                <a:spcPts val="4000"/>
              </a:spcBef>
              <a:buSzPct val="125000"/>
              <a:buChar char="•"/>
              <a:defRPr sz="1800"/>
            </a:pPr>
            <a:r>
              <a:rPr sz="2400" dirty="0">
                <a:latin typeface="Arial Rounded MT Bold"/>
                <a:ea typeface="Arial Rounded MT Bold"/>
                <a:cs typeface="Arial Rounded MT Bold"/>
                <a:sym typeface="Arial Rounded MT Bold"/>
              </a:rPr>
              <a:t>“Curtain” of cloud-resolving </a:t>
            </a:r>
            <a:r>
              <a:rPr lang="en-US" sz="2400" dirty="0" smtClean="0">
                <a:latin typeface="Arial Rounded MT Bold"/>
                <a:ea typeface="Arial Rounded MT Bold"/>
                <a:cs typeface="Arial Rounded MT Bold"/>
                <a:sym typeface="Arial Rounded MT Bold"/>
              </a:rPr>
              <a:t>nonhydrostatic </a:t>
            </a:r>
            <a:r>
              <a:rPr sz="2400" dirty="0" smtClean="0">
                <a:latin typeface="Arial Rounded MT Bold"/>
                <a:ea typeface="Arial Rounded MT Bold"/>
                <a:cs typeface="Arial Rounded MT Bold"/>
                <a:sym typeface="Arial Rounded MT Bold"/>
              </a:rPr>
              <a:t>models </a:t>
            </a:r>
            <a:r>
              <a:rPr sz="2400" dirty="0">
                <a:latin typeface="Arial Rounded MT Bold"/>
                <a:ea typeface="Arial Rounded MT Bold"/>
                <a:cs typeface="Arial Rounded MT Bold"/>
                <a:sym typeface="Arial Rounded MT Bold"/>
              </a:rPr>
              <a:t>(</a:t>
            </a:r>
            <a:r>
              <a:rPr sz="2400" dirty="0">
                <a:solidFill>
                  <a:srgbClr val="FF26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rPr>
              <a:t>CRM</a:t>
            </a:r>
            <a:r>
              <a:rPr sz="2400" dirty="0">
                <a:latin typeface="Arial Rounded MT Bold"/>
                <a:ea typeface="Arial Rounded MT Bold"/>
                <a:cs typeface="Arial Rounded MT Bold"/>
                <a:sym typeface="Arial Rounded MT Bold"/>
              </a:rPr>
              <a:t>s) embedded </a:t>
            </a:r>
            <a:r>
              <a:rPr lang="en-US" sz="2400" dirty="0" smtClean="0">
                <a:latin typeface="Arial Rounded MT Bold"/>
                <a:ea typeface="Arial Rounded MT Bold"/>
                <a:cs typeface="Arial Rounded MT Bold"/>
                <a:sym typeface="Arial Rounded MT Bold"/>
              </a:rPr>
              <a:t>in </a:t>
            </a:r>
            <a:r>
              <a:rPr sz="2400" dirty="0" smtClean="0">
                <a:latin typeface="Arial Rounded MT Bold"/>
                <a:ea typeface="Arial Rounded MT Bold"/>
                <a:cs typeface="Arial Rounded MT Bold"/>
                <a:sym typeface="Arial Rounded MT Bold"/>
              </a:rPr>
              <a:t>each </a:t>
            </a:r>
            <a:r>
              <a:rPr sz="2400" dirty="0">
                <a:latin typeface="Arial Rounded MT Bold"/>
                <a:ea typeface="Arial Rounded MT Bold"/>
                <a:cs typeface="Arial Rounded MT Bold"/>
                <a:sym typeface="Arial Rounded MT Bold"/>
              </a:rPr>
              <a:t>CAM grid cell</a:t>
            </a:r>
          </a:p>
          <a:p>
            <a:pPr marL="254000" lvl="0" indent="-254000" algn="l">
              <a:lnSpc>
                <a:spcPct val="120000"/>
              </a:lnSpc>
              <a:spcBef>
                <a:spcPts val="2400"/>
              </a:spcBef>
              <a:buSzPct val="125000"/>
              <a:buChar char="•"/>
              <a:defRPr sz="1800"/>
            </a:pPr>
            <a:r>
              <a:rPr sz="2400" dirty="0">
                <a:latin typeface="Arial Rounded MT Bold"/>
                <a:ea typeface="Arial Rounded MT Bold"/>
                <a:cs typeface="Arial Rounded MT Bold"/>
                <a:sym typeface="Arial Rounded MT Bold"/>
              </a:rPr>
              <a:t>CRM </a:t>
            </a:r>
            <a:r>
              <a:rPr sz="2400" dirty="0">
                <a:solidFill>
                  <a:srgbClr val="C82506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rPr>
              <a:t>replaces all subgrid-scale parameterizations</a:t>
            </a:r>
            <a:r>
              <a:rPr sz="2400" dirty="0">
                <a:latin typeface="Arial Rounded MT Bold"/>
                <a:ea typeface="Arial Rounded MT Bold"/>
                <a:cs typeface="Arial Rounded MT Bold"/>
                <a:sym typeface="Arial Rounded MT Bold"/>
              </a:rPr>
              <a:t> in SP-CAM</a:t>
            </a:r>
          </a:p>
        </p:txBody>
      </p:sp>
      <p:pic>
        <p:nvPicPr>
          <p:cNvPr id="116" name="MMF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8600" y="1181100"/>
            <a:ext cx="7137400" cy="295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crm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330200" y="4406900"/>
            <a:ext cx="4889500" cy="4889500"/>
          </a:xfrm>
          <a:prstGeom prst="rect">
            <a:avLst/>
          </a:prstGeom>
        </p:spPr>
      </p:pic>
      <p:grpSp>
        <p:nvGrpSpPr>
          <p:cNvPr id="120" name="Group 120"/>
          <p:cNvGrpSpPr/>
          <p:nvPr/>
        </p:nvGrpSpPr>
        <p:grpSpPr>
          <a:xfrm>
            <a:off x="1349039" y="6404306"/>
            <a:ext cx="3098801" cy="297788"/>
            <a:chOff x="0" y="0"/>
            <a:chExt cx="3098800" cy="297786"/>
          </a:xfrm>
        </p:grpSpPr>
        <p:sp>
          <p:nvSpPr>
            <p:cNvPr id="118" name="Shape 118"/>
            <p:cNvSpPr/>
            <p:nvPr/>
          </p:nvSpPr>
          <p:spPr>
            <a:xfrm>
              <a:off x="35260" y="72693"/>
              <a:ext cx="2844801" cy="1524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2700" dist="12700" dir="2700000" rotWithShape="0">
                <a:srgbClr val="FFFFFF"/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000">
                  <a:solidFill>
                    <a:srgbClr val="19242B"/>
                  </a:solidFill>
                  <a:effectLst>
                    <a:outerShdw blurRad="12700" dist="12700" dir="2700000" rotWithShape="0">
                      <a:srgbClr val="FFFFFF"/>
                    </a:outerShdw>
                  </a:effectLst>
                  <a:latin typeface="Cochin"/>
                  <a:ea typeface="Cochin"/>
                  <a:cs typeface="Cochin"/>
                  <a:sym typeface="Cochin"/>
                </a:defRPr>
              </a:pPr>
              <a:endParaRPr/>
            </a:p>
          </p:txBody>
        </p:sp>
        <p:sp>
          <p:nvSpPr>
            <p:cNvPr id="119" name="Shape 119"/>
            <p:cNvSpPr/>
            <p:nvPr/>
          </p:nvSpPr>
          <p:spPr>
            <a:xfrm>
              <a:off x="0" y="-1"/>
              <a:ext cx="3098800" cy="2977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>
                <a:defRPr sz="1300" b="1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lvl="0">
                <a:defRPr sz="1800" b="0"/>
              </a:pPr>
              <a:r>
                <a:rPr sz="1300" b="1" dirty="0"/>
                <a:t>0       40       80     120     160    200    240 km</a:t>
              </a:r>
            </a:p>
          </p:txBody>
        </p:sp>
      </p:grpSp>
      <p:grpSp>
        <p:nvGrpSpPr>
          <p:cNvPr id="123" name="Group 123"/>
          <p:cNvGrpSpPr/>
          <p:nvPr/>
        </p:nvGrpSpPr>
        <p:grpSpPr>
          <a:xfrm>
            <a:off x="1346200" y="8607756"/>
            <a:ext cx="3098800" cy="297788"/>
            <a:chOff x="0" y="0"/>
            <a:chExt cx="3098800" cy="297786"/>
          </a:xfrm>
        </p:grpSpPr>
        <p:sp>
          <p:nvSpPr>
            <p:cNvPr id="121" name="Shape 121"/>
            <p:cNvSpPr/>
            <p:nvPr/>
          </p:nvSpPr>
          <p:spPr>
            <a:xfrm>
              <a:off x="35260" y="72693"/>
              <a:ext cx="2844801" cy="1524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2700" dist="12700" dir="2700000" rotWithShape="0">
                <a:srgbClr val="FFFFFF"/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000">
                  <a:solidFill>
                    <a:srgbClr val="19242B"/>
                  </a:solidFill>
                  <a:effectLst>
                    <a:outerShdw blurRad="12700" dist="12700" dir="2700000" rotWithShape="0">
                      <a:srgbClr val="FFFFFF"/>
                    </a:outerShdw>
                  </a:effectLst>
                  <a:latin typeface="Cochin"/>
                  <a:ea typeface="Cochin"/>
                  <a:cs typeface="Cochin"/>
                  <a:sym typeface="Cochin"/>
                </a:defRPr>
              </a:pPr>
              <a:endParaRPr/>
            </a:p>
          </p:txBody>
        </p:sp>
        <p:sp>
          <p:nvSpPr>
            <p:cNvPr id="122" name="Shape 122"/>
            <p:cNvSpPr/>
            <p:nvPr/>
          </p:nvSpPr>
          <p:spPr>
            <a:xfrm>
              <a:off x="0" y="-1"/>
              <a:ext cx="3098800" cy="2977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>
                <a:defRPr sz="1300" b="1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lvl="0">
                <a:defRPr sz="1800" b="0"/>
              </a:pPr>
              <a:r>
                <a:rPr sz="1300" b="1"/>
                <a:t>0       40       80     120     160    200    240 km</a:t>
              </a:r>
            </a:p>
          </p:txBody>
        </p:sp>
      </p:grpSp>
      <p:grpSp>
        <p:nvGrpSpPr>
          <p:cNvPr id="126" name="Group 126"/>
          <p:cNvGrpSpPr/>
          <p:nvPr/>
        </p:nvGrpSpPr>
        <p:grpSpPr>
          <a:xfrm>
            <a:off x="1308100" y="4340556"/>
            <a:ext cx="3098800" cy="297788"/>
            <a:chOff x="0" y="0"/>
            <a:chExt cx="3098800" cy="297786"/>
          </a:xfrm>
        </p:grpSpPr>
        <p:sp>
          <p:nvSpPr>
            <p:cNvPr id="124" name="Shape 124"/>
            <p:cNvSpPr/>
            <p:nvPr/>
          </p:nvSpPr>
          <p:spPr>
            <a:xfrm>
              <a:off x="35260" y="72693"/>
              <a:ext cx="2844801" cy="1524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2700" dist="12700" dir="2700000" rotWithShape="0">
                <a:srgbClr val="FFFFFF"/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000">
                  <a:solidFill>
                    <a:srgbClr val="19242B"/>
                  </a:solidFill>
                  <a:effectLst>
                    <a:outerShdw blurRad="12700" dist="12700" dir="2700000" rotWithShape="0">
                      <a:srgbClr val="FFFFFF"/>
                    </a:outerShdw>
                  </a:effectLst>
                  <a:latin typeface="Cochin"/>
                  <a:ea typeface="Cochin"/>
                  <a:cs typeface="Cochin"/>
                  <a:sym typeface="Cochin"/>
                </a:defRPr>
              </a:pPr>
              <a:endParaRPr/>
            </a:p>
          </p:txBody>
        </p:sp>
        <p:sp>
          <p:nvSpPr>
            <p:cNvPr id="125" name="Shape 125"/>
            <p:cNvSpPr/>
            <p:nvPr/>
          </p:nvSpPr>
          <p:spPr>
            <a:xfrm>
              <a:off x="0" y="-1"/>
              <a:ext cx="3098800" cy="2977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300" b="1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lvl="0">
                <a:defRPr sz="1800" b="0"/>
              </a:pPr>
              <a:r>
                <a:rPr sz="1300" b="1"/>
                <a:t>Cloud Water/Ice</a:t>
              </a:r>
            </a:p>
          </p:txBody>
        </p:sp>
      </p:grpSp>
      <p:grpSp>
        <p:nvGrpSpPr>
          <p:cNvPr id="129" name="Group 129"/>
          <p:cNvGrpSpPr/>
          <p:nvPr/>
        </p:nvGrpSpPr>
        <p:grpSpPr>
          <a:xfrm>
            <a:off x="1270000" y="6550356"/>
            <a:ext cx="3098800" cy="297788"/>
            <a:chOff x="0" y="0"/>
            <a:chExt cx="3098800" cy="297786"/>
          </a:xfrm>
        </p:grpSpPr>
        <p:sp>
          <p:nvSpPr>
            <p:cNvPr id="127" name="Shape 127"/>
            <p:cNvSpPr/>
            <p:nvPr/>
          </p:nvSpPr>
          <p:spPr>
            <a:xfrm>
              <a:off x="35260" y="72693"/>
              <a:ext cx="2844801" cy="1524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2700" dist="12700" dir="2700000" rotWithShape="0">
                <a:srgbClr val="FFFFFF"/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000">
                  <a:solidFill>
                    <a:srgbClr val="19242B"/>
                  </a:solidFill>
                  <a:effectLst>
                    <a:outerShdw blurRad="12700" dist="12700" dir="2700000" rotWithShape="0">
                      <a:srgbClr val="FFFFFF"/>
                    </a:outerShdw>
                  </a:effectLst>
                  <a:latin typeface="Cochin"/>
                  <a:ea typeface="Cochin"/>
                  <a:cs typeface="Cochin"/>
                  <a:sym typeface="Cochin"/>
                </a:defRPr>
              </a:pPr>
              <a:endParaRPr/>
            </a:p>
          </p:txBody>
        </p:sp>
        <p:sp>
          <p:nvSpPr>
            <p:cNvPr id="128" name="Shape 128"/>
            <p:cNvSpPr/>
            <p:nvPr/>
          </p:nvSpPr>
          <p:spPr>
            <a:xfrm>
              <a:off x="0" y="-1"/>
              <a:ext cx="3098800" cy="2977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300" b="1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lvl="0">
                <a:defRPr sz="1800" b="0"/>
              </a:pPr>
              <a:r>
                <a:rPr sz="1300" b="1"/>
                <a:t>Precipitation</a:t>
              </a:r>
            </a:p>
          </p:txBody>
        </p:sp>
      </p:grpSp>
      <p:grpSp>
        <p:nvGrpSpPr>
          <p:cNvPr id="132" name="Group 132"/>
          <p:cNvGrpSpPr/>
          <p:nvPr/>
        </p:nvGrpSpPr>
        <p:grpSpPr>
          <a:xfrm>
            <a:off x="2463800" y="9105900"/>
            <a:ext cx="622300" cy="292100"/>
            <a:chOff x="0" y="0"/>
            <a:chExt cx="622300" cy="292100"/>
          </a:xfrm>
        </p:grpSpPr>
        <p:sp>
          <p:nvSpPr>
            <p:cNvPr id="130" name="Shape 130"/>
            <p:cNvSpPr/>
            <p:nvPr/>
          </p:nvSpPr>
          <p:spPr>
            <a:xfrm>
              <a:off x="7081" y="69850"/>
              <a:ext cx="571292" cy="1524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2700" dist="12700" dir="2700000" rotWithShape="0">
                <a:srgbClr val="FFFFFF"/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000">
                  <a:solidFill>
                    <a:srgbClr val="19242B"/>
                  </a:solidFill>
                  <a:effectLst>
                    <a:outerShdw blurRad="12700" dist="12700" dir="2700000" rotWithShape="0">
                      <a:srgbClr val="FFFFFF"/>
                    </a:outerShdw>
                  </a:effectLst>
                  <a:latin typeface="Cochin"/>
                  <a:ea typeface="Cochin"/>
                  <a:cs typeface="Cochin"/>
                  <a:sym typeface="Cochin"/>
                </a:defRPr>
              </a:pPr>
              <a:endParaRPr/>
            </a:p>
          </p:txBody>
        </p:sp>
        <p:sp>
          <p:nvSpPr>
            <p:cNvPr id="131" name="Shape 131"/>
            <p:cNvSpPr/>
            <p:nvPr/>
          </p:nvSpPr>
          <p:spPr>
            <a:xfrm>
              <a:off x="0" y="0"/>
              <a:ext cx="622300" cy="2921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l">
                <a:defRPr sz="1300" b="1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lvl="0">
                <a:defRPr sz="1800" b="0"/>
              </a:pPr>
              <a:r>
                <a:rPr sz="1300" b="1"/>
                <a:t>mm/hr</a:t>
              </a:r>
            </a:p>
          </p:txBody>
        </p:sp>
      </p:grpSp>
      <p:sp>
        <p:nvSpPr>
          <p:cNvPr id="134" name="Shape 134"/>
          <p:cNvSpPr/>
          <p:nvPr/>
        </p:nvSpPr>
        <p:spPr>
          <a:xfrm>
            <a:off x="5740400" y="4462779"/>
            <a:ext cx="5664201" cy="3152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numCol="1" anchor="ctr">
            <a:spAutoFit/>
          </a:bodyPr>
          <a:lstStyle/>
          <a:p>
            <a:pPr marL="254000" lvl="0" indent="-254000" algn="l">
              <a:spcBef>
                <a:spcPts val="1000"/>
              </a:spcBef>
              <a:buSzPct val="125000"/>
              <a:buChar char="•"/>
              <a:defRPr sz="1800"/>
            </a:pPr>
            <a:r>
              <a:rPr sz="2400" u="sng" dirty="0">
                <a:solidFill>
                  <a:srgbClr val="008F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rPr>
              <a:t>Strengths:</a:t>
            </a:r>
          </a:p>
          <a:p>
            <a:pPr marL="596900" lvl="1" indent="-254000" algn="l">
              <a:lnSpc>
                <a:spcPct val="120000"/>
              </a:lnSpc>
              <a:spcBef>
                <a:spcPts val="500"/>
              </a:spcBef>
              <a:buSzPct val="125000"/>
              <a:buChar char="•"/>
              <a:defRPr sz="1800"/>
            </a:pPr>
            <a:r>
              <a:rPr sz="2000" dirty="0">
                <a:solidFill>
                  <a:srgbClr val="008F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rPr>
              <a:t>Explicitly captures turbulence, cloud, and boundary processes</a:t>
            </a:r>
          </a:p>
          <a:p>
            <a:pPr marL="596900" lvl="1" indent="-254000" algn="l">
              <a:lnSpc>
                <a:spcPct val="120000"/>
              </a:lnSpc>
              <a:spcBef>
                <a:spcPts val="2000"/>
              </a:spcBef>
              <a:buSzPct val="125000"/>
              <a:buChar char="•"/>
              <a:defRPr sz="1800"/>
            </a:pPr>
            <a:r>
              <a:rPr sz="2000" dirty="0">
                <a:solidFill>
                  <a:srgbClr val="008F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rPr>
              <a:t>Allows clouds and radiation to interact in a more natural </a:t>
            </a:r>
            <a:r>
              <a:rPr sz="2000" dirty="0" smtClean="0">
                <a:solidFill>
                  <a:srgbClr val="008F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rPr>
              <a:t>manner</a:t>
            </a:r>
            <a:endParaRPr lang="en-US" sz="2000" dirty="0" smtClean="0">
              <a:solidFill>
                <a:srgbClr val="008F00"/>
              </a:solidFill>
              <a:latin typeface="Arial Rounded MT Bold"/>
              <a:ea typeface="Arial Rounded MT Bold"/>
              <a:cs typeface="Arial Rounded MT Bold"/>
              <a:sym typeface="Arial Rounded MT Bold"/>
            </a:endParaRPr>
          </a:p>
          <a:p>
            <a:pPr marL="596900" lvl="1" indent="-254000" algn="l">
              <a:lnSpc>
                <a:spcPct val="120000"/>
              </a:lnSpc>
              <a:spcBef>
                <a:spcPts val="2000"/>
              </a:spcBef>
              <a:buSzPct val="125000"/>
              <a:buChar char="•"/>
              <a:defRPr sz="1800"/>
            </a:pPr>
            <a:r>
              <a:rPr lang="en-US" sz="2000" dirty="0" smtClean="0">
                <a:solidFill>
                  <a:srgbClr val="008F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rPr>
              <a:t>Cloud-scale computation of precipitation intensity, frequency, &amp; duration</a:t>
            </a:r>
            <a:endParaRPr sz="2000" dirty="0">
              <a:solidFill>
                <a:srgbClr val="008F00"/>
              </a:solidFill>
              <a:latin typeface="Arial Rounded MT Bold"/>
              <a:ea typeface="Arial Rounded MT Bold"/>
              <a:cs typeface="Arial Rounded MT Bold"/>
              <a:sym typeface="Arial Rounded MT Bold"/>
            </a:endParaRPr>
          </a:p>
        </p:txBody>
      </p:sp>
      <p:sp>
        <p:nvSpPr>
          <p:cNvPr id="136" name="Shape 136"/>
          <p:cNvSpPr/>
          <p:nvPr/>
        </p:nvSpPr>
        <p:spPr>
          <a:xfrm>
            <a:off x="4765742" y="3262405"/>
            <a:ext cx="950789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8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b="0"/>
            </a:pPr>
            <a:r>
              <a:rPr b="1"/>
              <a:t>~300 km</a:t>
            </a:r>
          </a:p>
        </p:txBody>
      </p:sp>
      <p:sp>
        <p:nvSpPr>
          <p:cNvPr id="137" name="Shape 137"/>
          <p:cNvSpPr/>
          <p:nvPr/>
        </p:nvSpPr>
        <p:spPr>
          <a:xfrm flipH="1">
            <a:off x="5740277" y="3467100"/>
            <a:ext cx="660523" cy="1"/>
          </a:xfrm>
          <a:prstGeom prst="line">
            <a:avLst/>
          </a:prstGeom>
          <a:ln w="38100">
            <a:solidFill/>
            <a:miter lim="400000"/>
            <a:headEnd type="stealth"/>
          </a:ln>
        </p:spPr>
        <p:txBody>
          <a:bodyPr lIns="0" tIns="0" rIns="0" bIns="0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8" name="Shape 138"/>
          <p:cNvSpPr/>
          <p:nvPr/>
        </p:nvSpPr>
        <p:spPr>
          <a:xfrm>
            <a:off x="4051300" y="3454400"/>
            <a:ext cx="660523" cy="1"/>
          </a:xfrm>
          <a:prstGeom prst="line">
            <a:avLst/>
          </a:prstGeom>
          <a:ln w="38100">
            <a:solidFill/>
            <a:miter lim="400000"/>
            <a:headEnd type="stealth"/>
          </a:ln>
        </p:spPr>
        <p:txBody>
          <a:bodyPr lIns="0" tIns="0" rIns="0" bIns="0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0" name="Shape 140"/>
          <p:cNvSpPr/>
          <p:nvPr/>
        </p:nvSpPr>
        <p:spPr>
          <a:xfrm>
            <a:off x="5740400" y="8200983"/>
            <a:ext cx="5664201" cy="14850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numCol="1" anchor="ctr">
            <a:spAutoFit/>
          </a:bodyPr>
          <a:lstStyle/>
          <a:p>
            <a:pPr marL="254000" lvl="0" indent="-254000" algn="l">
              <a:spcBef>
                <a:spcPts val="1000"/>
              </a:spcBef>
              <a:buSzPct val="125000"/>
              <a:buChar char="•"/>
              <a:defRPr sz="1800"/>
            </a:pPr>
            <a:r>
              <a:rPr sz="2400" u="sng" dirty="0">
                <a:solidFill>
                  <a:srgbClr val="FF26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rPr>
              <a:t>Weaknesses:</a:t>
            </a:r>
          </a:p>
          <a:p>
            <a:pPr marL="596900" lvl="1" indent="-254000" algn="l">
              <a:spcBef>
                <a:spcPts val="500"/>
              </a:spcBef>
              <a:buSzPct val="125000"/>
              <a:buChar char="•"/>
              <a:defRPr sz="1800"/>
            </a:pPr>
            <a:r>
              <a:rPr sz="2000" dirty="0">
                <a:solidFill>
                  <a:srgbClr val="FF26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rPr>
              <a:t>CRM two dimensionality</a:t>
            </a:r>
          </a:p>
          <a:p>
            <a:pPr marL="596900" lvl="1" indent="-254000" algn="l">
              <a:spcBef>
                <a:spcPts val="500"/>
              </a:spcBef>
              <a:buSzPct val="125000"/>
              <a:buChar char="•"/>
              <a:defRPr sz="1800"/>
            </a:pPr>
            <a:r>
              <a:rPr sz="2000" dirty="0">
                <a:solidFill>
                  <a:srgbClr val="FF26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rPr>
              <a:t>Computationally expensive</a:t>
            </a:r>
          </a:p>
          <a:p>
            <a:pPr marL="596900" lvl="1" indent="-254000" algn="l">
              <a:spcBef>
                <a:spcPts val="500"/>
              </a:spcBef>
              <a:buSzPct val="125000"/>
              <a:buChar char="•"/>
              <a:defRPr sz="1800"/>
            </a:pPr>
            <a:r>
              <a:rPr sz="2000" dirty="0">
                <a:solidFill>
                  <a:srgbClr val="FF26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rPr>
              <a:t>CRM periodic boundary </a:t>
            </a:r>
            <a:r>
              <a:rPr sz="2000" dirty="0" smtClean="0">
                <a:solidFill>
                  <a:srgbClr val="FF26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rPr>
              <a:t>conditions</a:t>
            </a:r>
            <a:endParaRPr sz="2000" dirty="0">
              <a:solidFill>
                <a:srgbClr val="FF2600"/>
              </a:solidFill>
              <a:latin typeface="Arial Rounded MT Bold"/>
              <a:ea typeface="Arial Rounded MT Bold"/>
              <a:cs typeface="Arial Rounded MT Bold"/>
              <a:sym typeface="Arial Rounded MT Bold"/>
            </a:endParaRPr>
          </a:p>
        </p:txBody>
      </p:sp>
      <p:sp>
        <p:nvSpPr>
          <p:cNvPr id="142" name="Shape 142"/>
          <p:cNvSpPr/>
          <p:nvPr/>
        </p:nvSpPr>
        <p:spPr>
          <a:xfrm>
            <a:off x="2146300" y="9300176"/>
            <a:ext cx="3086100" cy="297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1400">
                <a:solidFill>
                  <a:srgbClr val="92929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929292"/>
                </a:solidFill>
              </a:rPr>
              <a:t>Courtesy:  M. Khairoutdinov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71" fill="hold"/>
                                        <p:tgtEl>
                                          <p:spTgt spid="1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7" fill="hold" display="0">
                  <p:stCondLst>
                    <p:cond delay="indefinite"/>
                  </p:stCondLst>
                </p:cTn>
                <p:tgtEl>
                  <p:spTgt spid="117"/>
                </p:tgtEl>
              </p:cMediaNode>
            </p:video>
          </p:childTnLst>
        </p:cTn>
      </p:par>
    </p:tnLst>
    <p:bldLst>
      <p:bldP spid="115" grpId="2" build="p" bldLvl="5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/>
        </p:nvSpPr>
        <p:spPr>
          <a:xfrm>
            <a:off x="85437" y="31750"/>
            <a:ext cx="12833926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ct val="120000"/>
              </a:lnSpc>
              <a:defRPr sz="7200">
                <a:solidFill>
                  <a:srgbClr val="0433FF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0433FF"/>
                </a:solidFill>
              </a:rPr>
              <a:t>Madden-Julian Oscillation</a:t>
            </a:r>
          </a:p>
        </p:txBody>
      </p:sp>
      <p:pic>
        <p:nvPicPr>
          <p:cNvPr id="147" name="reg_anim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4943661" y="5232400"/>
            <a:ext cx="7905378" cy="3632200"/>
          </a:xfrm>
          <a:prstGeom prst="rect">
            <a:avLst/>
          </a:prstGeom>
        </p:spPr>
      </p:pic>
      <p:grpSp>
        <p:nvGrpSpPr>
          <p:cNvPr id="150" name="Group 150"/>
          <p:cNvGrpSpPr/>
          <p:nvPr/>
        </p:nvGrpSpPr>
        <p:grpSpPr>
          <a:xfrm>
            <a:off x="228600" y="1187450"/>
            <a:ext cx="12153900" cy="8054269"/>
            <a:chOff x="0" y="0"/>
            <a:chExt cx="12153900" cy="8054268"/>
          </a:xfrm>
        </p:grpSpPr>
        <p:pic>
          <p:nvPicPr>
            <p:cNvPr id="148" name="fig_1.1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2468"/>
              <a:ext cx="4437591" cy="8051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9" name="Shape 149"/>
            <p:cNvSpPr/>
            <p:nvPr/>
          </p:nvSpPr>
          <p:spPr>
            <a:xfrm>
              <a:off x="5181600" y="0"/>
              <a:ext cx="6972300" cy="311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marL="228600" lvl="0" indent="-228600" algn="l">
                <a:lnSpc>
                  <a:spcPct val="120000"/>
                </a:lnSpc>
                <a:spcBef>
                  <a:spcPts val="4500"/>
                </a:spcBef>
                <a:buSzPct val="125000"/>
                <a:buChar char="•"/>
                <a:defRPr sz="1800"/>
              </a:pPr>
              <a:r>
                <a:rPr>
                  <a:latin typeface="Arial Rounded MT Bold"/>
                  <a:ea typeface="Arial Rounded MT Bold"/>
                  <a:cs typeface="Arial Rounded MT Bold"/>
                  <a:sym typeface="Arial Rounded MT Bold"/>
                </a:rPr>
                <a:t>MJO dominates equatorial atmospheric variability on intraseasonal timescales (20-100 days)</a:t>
              </a:r>
            </a:p>
            <a:p>
              <a:pPr marL="228600" lvl="0" indent="-228600" algn="l">
                <a:lnSpc>
                  <a:spcPct val="120000"/>
                </a:lnSpc>
                <a:spcBef>
                  <a:spcPts val="4500"/>
                </a:spcBef>
                <a:buSzPct val="125000"/>
                <a:buChar char="•"/>
                <a:defRPr sz="1800"/>
              </a:pPr>
              <a:r>
                <a:rPr>
                  <a:latin typeface="Arial Rounded MT Bold"/>
                  <a:ea typeface="Arial Rounded MT Bold"/>
                  <a:cs typeface="Arial Rounded MT Bold"/>
                  <a:sym typeface="Arial Rounded MT Bold"/>
                </a:rPr>
                <a:t>Disturbance propagates eastward at ~5 m/s from Indian into Pacific Ocean</a:t>
              </a:r>
            </a:p>
            <a:p>
              <a:pPr marL="228600" lvl="0" indent="-228600" algn="l">
                <a:lnSpc>
                  <a:spcPct val="120000"/>
                </a:lnSpc>
                <a:spcBef>
                  <a:spcPts val="4500"/>
                </a:spcBef>
                <a:buSzPct val="125000"/>
                <a:buChar char="•"/>
                <a:defRPr sz="1800"/>
              </a:pPr>
              <a:r>
                <a:rPr>
                  <a:latin typeface="Arial Rounded MT Bold"/>
                  <a:ea typeface="Arial Rounded MT Bold"/>
                  <a:cs typeface="Arial Rounded MT Bold"/>
                  <a:sym typeface="Arial Rounded MT Bold"/>
                </a:rPr>
                <a:t>Convective signal dissipates near 180°E, dynamical signal (“dry” Kelvin wave) continues eastward at ~30 m/s</a:t>
              </a:r>
            </a:p>
          </p:txBody>
        </p:sp>
      </p:grpSp>
      <p:sp>
        <p:nvSpPr>
          <p:cNvPr id="151" name="Shape 151"/>
          <p:cNvSpPr/>
          <p:nvPr/>
        </p:nvSpPr>
        <p:spPr>
          <a:xfrm>
            <a:off x="6375400" y="4806950"/>
            <a:ext cx="5041900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lnSpc>
                <a:spcPct val="120000"/>
              </a:lnSpc>
              <a:spcBef>
                <a:spcPts val="3000"/>
              </a:spcBef>
              <a:defRPr sz="1800"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 lvl="0"/>
            <a:r>
              <a:t>Regressed OLR and 850 hPa wind anomalies</a:t>
            </a:r>
          </a:p>
        </p:txBody>
      </p:sp>
      <p:sp>
        <p:nvSpPr>
          <p:cNvPr id="152" name="Shape 152"/>
          <p:cNvSpPr/>
          <p:nvPr/>
        </p:nvSpPr>
        <p:spPr>
          <a:xfrm>
            <a:off x="7036054" y="8921749"/>
            <a:ext cx="282458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400">
                <a:solidFill>
                  <a:srgbClr val="C82506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C82506"/>
                </a:solidFill>
              </a:rPr>
              <a:t>Jim Benedict, LBNL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6" fill="hold"/>
                                        <p:tgtEl>
                                          <p:spTgt spid="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47"/>
                </p:tgtEl>
              </p:cMediaNode>
            </p:video>
          </p:childTnLst>
        </p:cTn>
      </p:par>
    </p:tnLst>
    <p:bldLst>
      <p:bldP spid="147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/>
          </p:cNvSpPr>
          <p:nvPr>
            <p:ph type="title"/>
          </p:nvPr>
        </p:nvSpPr>
        <p:spPr>
          <a:xfrm>
            <a:off x="114300" y="0"/>
            <a:ext cx="12788900" cy="13208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effectLst/>
              </a:defRPr>
            </a:pPr>
            <a:r>
              <a:rPr sz="8400"/>
              <a:t>May-Oct Composite MJO</a:t>
            </a:r>
          </a:p>
        </p:txBody>
      </p:sp>
      <p:pic>
        <p:nvPicPr>
          <p:cNvPr id="157" name="CCSM_ISO_composite (dragged) 1.pdf"/>
          <p:cNvPicPr/>
          <p:nvPr/>
        </p:nvPicPr>
        <p:blipFill>
          <a:blip r:embed="rId3">
            <a:extLst/>
          </a:blip>
          <a:srcRect l="14215" t="81439" r="11437" b="15656"/>
          <a:stretch>
            <a:fillRect/>
          </a:stretch>
        </p:blipFill>
        <p:spPr>
          <a:xfrm>
            <a:off x="2349499" y="7950088"/>
            <a:ext cx="8293101" cy="4192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0" name="Group 160"/>
          <p:cNvGrpSpPr/>
          <p:nvPr/>
        </p:nvGrpSpPr>
        <p:grpSpPr>
          <a:xfrm>
            <a:off x="119486" y="1524000"/>
            <a:ext cx="3042814" cy="6182342"/>
            <a:chOff x="0" y="0"/>
            <a:chExt cx="3042813" cy="6182341"/>
          </a:xfrm>
        </p:grpSpPr>
        <p:sp>
          <p:nvSpPr>
            <p:cNvPr id="158" name="Shape 158"/>
            <p:cNvSpPr/>
            <p:nvPr/>
          </p:nvSpPr>
          <p:spPr>
            <a:xfrm>
              <a:off x="1078862" y="0"/>
              <a:ext cx="887221" cy="584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3300">
                  <a:solidFill>
                    <a:srgbClr val="FF26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300">
                  <a:solidFill>
                    <a:srgbClr val="FF2600"/>
                  </a:solidFill>
                </a:rPr>
                <a:t>OBS</a:t>
              </a:r>
            </a:p>
          </p:txBody>
        </p:sp>
        <p:pic>
          <p:nvPicPr>
            <p:cNvPr id="159" name="OBS_ISO_composite (dragged) 1.pdf"/>
            <p:cNvPicPr/>
            <p:nvPr/>
          </p:nvPicPr>
          <p:blipFill>
            <a:blip r:embed="rId4">
              <a:extLst/>
            </a:blip>
            <a:srcRect l="5392" t="18055" r="48366" b="18560"/>
            <a:stretch>
              <a:fillRect/>
            </a:stretch>
          </p:blipFill>
          <p:spPr>
            <a:xfrm>
              <a:off x="0" y="784841"/>
              <a:ext cx="3042814" cy="5397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3" name="Group 163"/>
          <p:cNvGrpSpPr/>
          <p:nvPr/>
        </p:nvGrpSpPr>
        <p:grpSpPr>
          <a:xfrm>
            <a:off x="3302000" y="1524000"/>
            <a:ext cx="2822645" cy="6184900"/>
            <a:chOff x="0" y="0"/>
            <a:chExt cx="2822644" cy="6184900"/>
          </a:xfrm>
        </p:grpSpPr>
        <p:sp>
          <p:nvSpPr>
            <p:cNvPr id="161" name="Shape 161"/>
            <p:cNvSpPr/>
            <p:nvPr/>
          </p:nvSpPr>
          <p:spPr>
            <a:xfrm>
              <a:off x="693951" y="0"/>
              <a:ext cx="1429718" cy="584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3300">
                  <a:solidFill>
                    <a:srgbClr val="FF26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300">
                  <a:solidFill>
                    <a:srgbClr val="FF2600"/>
                  </a:solidFill>
                </a:rPr>
                <a:t>SpCAM</a:t>
              </a:r>
            </a:p>
          </p:txBody>
        </p:sp>
        <p:pic>
          <p:nvPicPr>
            <p:cNvPr id="162" name="SpCAM_ISO_composite (dragged) 1.pdf"/>
            <p:cNvPicPr/>
            <p:nvPr/>
          </p:nvPicPr>
          <p:blipFill>
            <a:blip r:embed="rId5">
              <a:extLst/>
            </a:blip>
            <a:srcRect l="8823" t="18181" r="48366" b="18560"/>
            <a:stretch>
              <a:fillRect/>
            </a:stretch>
          </p:blipFill>
          <p:spPr>
            <a:xfrm>
              <a:off x="0" y="787400"/>
              <a:ext cx="2822645" cy="5397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6" name="Group 166"/>
          <p:cNvGrpSpPr/>
          <p:nvPr/>
        </p:nvGrpSpPr>
        <p:grpSpPr>
          <a:xfrm>
            <a:off x="6261100" y="1511300"/>
            <a:ext cx="2822784" cy="6223000"/>
            <a:chOff x="0" y="0"/>
            <a:chExt cx="2822783" cy="6223000"/>
          </a:xfrm>
        </p:grpSpPr>
        <p:sp>
          <p:nvSpPr>
            <p:cNvPr id="164" name="Shape 164"/>
            <p:cNvSpPr/>
            <p:nvPr/>
          </p:nvSpPr>
          <p:spPr>
            <a:xfrm>
              <a:off x="638187" y="0"/>
              <a:ext cx="1541246" cy="584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3300">
                  <a:solidFill>
                    <a:srgbClr val="FF26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300">
                  <a:solidFill>
                    <a:srgbClr val="FF2600"/>
                  </a:solidFill>
                </a:rPr>
                <a:t>SpCESM</a:t>
              </a:r>
            </a:p>
          </p:txBody>
        </p:sp>
        <p:pic>
          <p:nvPicPr>
            <p:cNvPr id="165" name="SpCCSM_ISO_composite (dragged) 1.pdf"/>
            <p:cNvPicPr/>
            <p:nvPr/>
          </p:nvPicPr>
          <p:blipFill>
            <a:blip r:embed="rId6">
              <a:extLst/>
            </a:blip>
            <a:srcRect l="8823" t="17929" r="48692" b="18560"/>
            <a:stretch>
              <a:fillRect/>
            </a:stretch>
          </p:blipFill>
          <p:spPr>
            <a:xfrm>
              <a:off x="0" y="762000"/>
              <a:ext cx="2822784" cy="5461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9" name="Group 169"/>
          <p:cNvGrpSpPr/>
          <p:nvPr/>
        </p:nvGrpSpPr>
        <p:grpSpPr>
          <a:xfrm>
            <a:off x="9225715" y="1536700"/>
            <a:ext cx="2839285" cy="6199400"/>
            <a:chOff x="0" y="0"/>
            <a:chExt cx="2839284" cy="6199399"/>
          </a:xfrm>
        </p:grpSpPr>
        <p:pic>
          <p:nvPicPr>
            <p:cNvPr id="167" name="CCSM_ISO_composite (dragged) 3.pdf"/>
            <p:cNvPicPr/>
            <p:nvPr/>
          </p:nvPicPr>
          <p:blipFill>
            <a:blip r:embed="rId7">
              <a:extLst/>
            </a:blip>
            <a:srcRect l="8823" t="18055" r="48529" b="18560"/>
            <a:stretch>
              <a:fillRect/>
            </a:stretch>
          </p:blipFill>
          <p:spPr>
            <a:xfrm>
              <a:off x="0" y="738399"/>
              <a:ext cx="2839285" cy="5461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8" name="Shape 168"/>
            <p:cNvSpPr/>
            <p:nvPr/>
          </p:nvSpPr>
          <p:spPr>
            <a:xfrm>
              <a:off x="848423" y="0"/>
              <a:ext cx="1139745" cy="584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3300">
                  <a:solidFill>
                    <a:srgbClr val="FF26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300">
                  <a:solidFill>
                    <a:srgbClr val="FF2600"/>
                  </a:solidFill>
                </a:rPr>
                <a:t>CESM</a:t>
              </a:r>
            </a:p>
          </p:txBody>
        </p:sp>
      </p:grpSp>
      <p:grpSp>
        <p:nvGrpSpPr>
          <p:cNvPr id="178" name="Group 178"/>
          <p:cNvGrpSpPr/>
          <p:nvPr/>
        </p:nvGrpSpPr>
        <p:grpSpPr>
          <a:xfrm>
            <a:off x="12241689" y="2286000"/>
            <a:ext cx="577076" cy="5308600"/>
            <a:chOff x="0" y="0"/>
            <a:chExt cx="577074" cy="5308600"/>
          </a:xfrm>
        </p:grpSpPr>
        <p:sp>
          <p:nvSpPr>
            <p:cNvPr id="170" name="Shape 170"/>
            <p:cNvSpPr/>
            <p:nvPr/>
          </p:nvSpPr>
          <p:spPr>
            <a:xfrm>
              <a:off x="0" y="0"/>
              <a:ext cx="575965" cy="622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lvl="0">
                <a:defRPr sz="1800"/>
              </a:pPr>
              <a:r>
                <a:rPr sz="3600"/>
                <a:t>P1</a:t>
              </a:r>
            </a:p>
          </p:txBody>
        </p:sp>
        <p:sp>
          <p:nvSpPr>
            <p:cNvPr id="171" name="Shape 171"/>
            <p:cNvSpPr/>
            <p:nvPr/>
          </p:nvSpPr>
          <p:spPr>
            <a:xfrm>
              <a:off x="1110" y="673100"/>
              <a:ext cx="575965" cy="622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lvl="0">
                <a:defRPr sz="1800"/>
              </a:pPr>
              <a:r>
                <a:rPr sz="3600"/>
                <a:t>P2</a:t>
              </a:r>
            </a:p>
          </p:txBody>
        </p:sp>
        <p:sp>
          <p:nvSpPr>
            <p:cNvPr id="172" name="Shape 172"/>
            <p:cNvSpPr/>
            <p:nvPr/>
          </p:nvSpPr>
          <p:spPr>
            <a:xfrm>
              <a:off x="1110" y="1358900"/>
              <a:ext cx="575965" cy="622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lvl="0">
                <a:defRPr sz="1800"/>
              </a:pPr>
              <a:r>
                <a:rPr sz="3600"/>
                <a:t>P3</a:t>
              </a:r>
            </a:p>
          </p:txBody>
        </p:sp>
        <p:sp>
          <p:nvSpPr>
            <p:cNvPr id="173" name="Shape 173"/>
            <p:cNvSpPr/>
            <p:nvPr/>
          </p:nvSpPr>
          <p:spPr>
            <a:xfrm>
              <a:off x="1110" y="2019300"/>
              <a:ext cx="575965" cy="622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lvl="0">
                <a:defRPr sz="1800"/>
              </a:pPr>
              <a:r>
                <a:rPr sz="3600"/>
                <a:t>P4</a:t>
              </a:r>
            </a:p>
          </p:txBody>
        </p:sp>
        <p:sp>
          <p:nvSpPr>
            <p:cNvPr id="174" name="Shape 174"/>
            <p:cNvSpPr/>
            <p:nvPr/>
          </p:nvSpPr>
          <p:spPr>
            <a:xfrm>
              <a:off x="1110" y="2679700"/>
              <a:ext cx="575965" cy="622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lvl="0">
                <a:defRPr sz="1800"/>
              </a:pPr>
              <a:r>
                <a:rPr sz="3600"/>
                <a:t>P5</a:t>
              </a:r>
            </a:p>
          </p:txBody>
        </p:sp>
        <p:sp>
          <p:nvSpPr>
            <p:cNvPr id="175" name="Shape 175"/>
            <p:cNvSpPr/>
            <p:nvPr/>
          </p:nvSpPr>
          <p:spPr>
            <a:xfrm>
              <a:off x="1110" y="3365500"/>
              <a:ext cx="575965" cy="622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lvl="0">
                <a:defRPr sz="1800"/>
              </a:pPr>
              <a:r>
                <a:rPr sz="3600"/>
                <a:t>P6</a:t>
              </a:r>
            </a:p>
          </p:txBody>
        </p:sp>
        <p:sp>
          <p:nvSpPr>
            <p:cNvPr id="176" name="Shape 176"/>
            <p:cNvSpPr/>
            <p:nvPr/>
          </p:nvSpPr>
          <p:spPr>
            <a:xfrm>
              <a:off x="1110" y="4051300"/>
              <a:ext cx="575965" cy="622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lvl="0">
                <a:defRPr sz="1800"/>
              </a:pPr>
              <a:r>
                <a:rPr sz="3600"/>
                <a:t>P7</a:t>
              </a:r>
            </a:p>
          </p:txBody>
        </p:sp>
        <p:sp>
          <p:nvSpPr>
            <p:cNvPr id="177" name="Shape 177"/>
            <p:cNvSpPr/>
            <p:nvPr/>
          </p:nvSpPr>
          <p:spPr>
            <a:xfrm>
              <a:off x="1110" y="4686300"/>
              <a:ext cx="575965" cy="622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lvl="0">
                <a:defRPr sz="1800"/>
              </a:pPr>
              <a:r>
                <a:rPr sz="3600"/>
                <a:t>P8</a:t>
              </a:r>
            </a:p>
          </p:txBody>
        </p:sp>
      </p:grpSp>
      <p:grpSp>
        <p:nvGrpSpPr>
          <p:cNvPr id="181" name="Group 181"/>
          <p:cNvGrpSpPr/>
          <p:nvPr/>
        </p:nvGrpSpPr>
        <p:grpSpPr>
          <a:xfrm>
            <a:off x="547742" y="4773751"/>
            <a:ext cx="8379149" cy="740390"/>
            <a:chOff x="0" y="0"/>
            <a:chExt cx="8379147" cy="740388"/>
          </a:xfrm>
        </p:grpSpPr>
        <p:sp>
          <p:nvSpPr>
            <p:cNvPr id="179" name="Shape 179"/>
            <p:cNvSpPr/>
            <p:nvPr/>
          </p:nvSpPr>
          <p:spPr>
            <a:xfrm rot="360170">
              <a:off x="18444" y="128170"/>
              <a:ext cx="2476501" cy="482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noFill/>
            <a:ln w="38100" cap="flat">
              <a:solidFill>
                <a:srgbClr val="FF40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80" name="Shape 180"/>
            <p:cNvSpPr/>
            <p:nvPr/>
          </p:nvSpPr>
          <p:spPr>
            <a:xfrm rot="360170">
              <a:off x="5884202" y="129618"/>
              <a:ext cx="2476501" cy="482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noFill/>
            <a:ln w="38100" cap="flat">
              <a:solidFill>
                <a:srgbClr val="FF40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sp>
        <p:nvSpPr>
          <p:cNvPr id="182" name="Shape 182"/>
          <p:cNvSpPr/>
          <p:nvPr/>
        </p:nvSpPr>
        <p:spPr>
          <a:xfrm>
            <a:off x="4980793" y="8432800"/>
            <a:ext cx="3058159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/>
            </a:pPr>
            <a:r>
              <a:rPr sz="4200"/>
              <a:t>OLR anomaly</a:t>
            </a:r>
          </a:p>
        </p:txBody>
      </p:sp>
      <p:grpSp>
        <p:nvGrpSpPr>
          <p:cNvPr id="195" name="Group 195"/>
          <p:cNvGrpSpPr/>
          <p:nvPr/>
        </p:nvGrpSpPr>
        <p:grpSpPr>
          <a:xfrm>
            <a:off x="965199" y="2336800"/>
            <a:ext cx="9309102" cy="5207000"/>
            <a:chOff x="0" y="0"/>
            <a:chExt cx="9309100" cy="5207000"/>
          </a:xfrm>
        </p:grpSpPr>
        <p:grpSp>
          <p:nvGrpSpPr>
            <p:cNvPr id="185" name="Group 185"/>
            <p:cNvGrpSpPr/>
            <p:nvPr/>
          </p:nvGrpSpPr>
          <p:grpSpPr>
            <a:xfrm>
              <a:off x="-1" y="0"/>
              <a:ext cx="431802" cy="5207000"/>
              <a:chOff x="0" y="0"/>
              <a:chExt cx="431800" cy="5207000"/>
            </a:xfrm>
          </p:grpSpPr>
          <p:sp>
            <p:nvSpPr>
              <p:cNvPr id="183" name="Shape 183"/>
              <p:cNvSpPr/>
              <p:nvPr/>
            </p:nvSpPr>
            <p:spPr>
              <a:xfrm flipH="1">
                <a:off x="-1" y="0"/>
                <a:ext cx="2" cy="5207000"/>
              </a:xfrm>
              <a:prstGeom prst="line">
                <a:avLst/>
              </a:prstGeom>
              <a:noFill/>
              <a:ln w="381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84" name="Shape 184"/>
              <p:cNvSpPr/>
              <p:nvPr/>
            </p:nvSpPr>
            <p:spPr>
              <a:xfrm flipH="1">
                <a:off x="431800" y="0"/>
                <a:ext cx="1" cy="5207000"/>
              </a:xfrm>
              <a:prstGeom prst="line">
                <a:avLst/>
              </a:prstGeom>
              <a:noFill/>
              <a:ln w="381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grpSp>
          <p:nvGrpSpPr>
            <p:cNvPr id="188" name="Group 188"/>
            <p:cNvGrpSpPr/>
            <p:nvPr/>
          </p:nvGrpSpPr>
          <p:grpSpPr>
            <a:xfrm>
              <a:off x="2959100" y="0"/>
              <a:ext cx="431801" cy="5207000"/>
              <a:chOff x="0" y="0"/>
              <a:chExt cx="431800" cy="5207000"/>
            </a:xfrm>
          </p:grpSpPr>
          <p:sp>
            <p:nvSpPr>
              <p:cNvPr id="186" name="Shape 186"/>
              <p:cNvSpPr/>
              <p:nvPr/>
            </p:nvSpPr>
            <p:spPr>
              <a:xfrm flipH="1">
                <a:off x="-1" y="0"/>
                <a:ext cx="2" cy="5207000"/>
              </a:xfrm>
              <a:prstGeom prst="line">
                <a:avLst/>
              </a:prstGeom>
              <a:noFill/>
              <a:ln w="381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87" name="Shape 187"/>
              <p:cNvSpPr/>
              <p:nvPr/>
            </p:nvSpPr>
            <p:spPr>
              <a:xfrm flipH="1">
                <a:off x="431800" y="0"/>
                <a:ext cx="1" cy="5207000"/>
              </a:xfrm>
              <a:prstGeom prst="line">
                <a:avLst/>
              </a:prstGeom>
              <a:noFill/>
              <a:ln w="381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grpSp>
          <p:nvGrpSpPr>
            <p:cNvPr id="191" name="Group 191"/>
            <p:cNvGrpSpPr/>
            <p:nvPr/>
          </p:nvGrpSpPr>
          <p:grpSpPr>
            <a:xfrm>
              <a:off x="5918200" y="0"/>
              <a:ext cx="431801" cy="5207000"/>
              <a:chOff x="0" y="0"/>
              <a:chExt cx="431800" cy="5207000"/>
            </a:xfrm>
          </p:grpSpPr>
          <p:sp>
            <p:nvSpPr>
              <p:cNvPr id="189" name="Shape 189"/>
              <p:cNvSpPr/>
              <p:nvPr/>
            </p:nvSpPr>
            <p:spPr>
              <a:xfrm flipH="1">
                <a:off x="-1" y="0"/>
                <a:ext cx="2" cy="5207000"/>
              </a:xfrm>
              <a:prstGeom prst="line">
                <a:avLst/>
              </a:prstGeom>
              <a:noFill/>
              <a:ln w="381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90" name="Shape 190"/>
              <p:cNvSpPr/>
              <p:nvPr/>
            </p:nvSpPr>
            <p:spPr>
              <a:xfrm flipH="1">
                <a:off x="431800" y="0"/>
                <a:ext cx="1" cy="5207000"/>
              </a:xfrm>
              <a:prstGeom prst="line">
                <a:avLst/>
              </a:prstGeom>
              <a:noFill/>
              <a:ln w="381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grpSp>
          <p:nvGrpSpPr>
            <p:cNvPr id="194" name="Group 194"/>
            <p:cNvGrpSpPr/>
            <p:nvPr/>
          </p:nvGrpSpPr>
          <p:grpSpPr>
            <a:xfrm>
              <a:off x="8877300" y="0"/>
              <a:ext cx="431801" cy="5207000"/>
              <a:chOff x="0" y="0"/>
              <a:chExt cx="431800" cy="5207000"/>
            </a:xfrm>
          </p:grpSpPr>
          <p:sp>
            <p:nvSpPr>
              <p:cNvPr id="192" name="Shape 192"/>
              <p:cNvSpPr/>
              <p:nvPr/>
            </p:nvSpPr>
            <p:spPr>
              <a:xfrm flipH="1">
                <a:off x="-1" y="0"/>
                <a:ext cx="2" cy="5207000"/>
              </a:xfrm>
              <a:prstGeom prst="line">
                <a:avLst/>
              </a:prstGeom>
              <a:noFill/>
              <a:ln w="381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93" name="Shape 193"/>
              <p:cNvSpPr/>
              <p:nvPr/>
            </p:nvSpPr>
            <p:spPr>
              <a:xfrm flipH="1">
                <a:off x="431800" y="0"/>
                <a:ext cx="1" cy="5207000"/>
              </a:xfrm>
              <a:prstGeom prst="line">
                <a:avLst/>
              </a:prstGeom>
              <a:noFill/>
              <a:ln w="381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1" animBg="1" advAuto="0"/>
      <p:bldP spid="195" grpId="2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/>
          </p:cNvSpPr>
          <p:nvPr>
            <p:ph type="title"/>
          </p:nvPr>
        </p:nvSpPr>
        <p:spPr>
          <a:xfrm>
            <a:off x="271588" y="70445"/>
            <a:ext cx="12461624" cy="2540547"/>
          </a:xfrm>
          <a:prstGeom prst="rect">
            <a:avLst/>
          </a:prstGeom>
        </p:spPr>
        <p:txBody>
          <a:bodyPr/>
          <a:lstStyle>
            <a:lvl1pPr defTabSz="543305">
              <a:defRPr sz="7440"/>
            </a:lvl1pPr>
          </a:lstStyle>
          <a:p>
            <a:pPr lvl="0">
              <a:defRPr sz="1800">
                <a:effectLst/>
              </a:defRPr>
            </a:pPr>
            <a:r>
              <a:rPr sz="7440"/>
              <a:t>Eastward Propagating Convection over Central USA</a:t>
            </a:r>
          </a:p>
        </p:txBody>
      </p:sp>
      <p:pic>
        <p:nvPicPr>
          <p:cNvPr id="200" name="Unsteady genesis of superparameterized Central US mesoscale convective complexes.-0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71588" y="2429122"/>
            <a:ext cx="12461624" cy="4361568"/>
          </a:xfrm>
          <a:prstGeom prst="rect">
            <a:avLst/>
          </a:prstGeom>
        </p:spPr>
      </p:pic>
      <p:sp>
        <p:nvSpPr>
          <p:cNvPr id="201" name="Shape 201"/>
          <p:cNvSpPr/>
          <p:nvPr/>
        </p:nvSpPr>
        <p:spPr>
          <a:xfrm>
            <a:off x="1329131" y="6907529"/>
            <a:ext cx="10689438" cy="1958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44500" lvl="0" indent="-444500" algn="l">
              <a:lnSpc>
                <a:spcPct val="120000"/>
              </a:lnSpc>
              <a:buSzPct val="75000"/>
              <a:buChar char="•"/>
              <a:defRPr sz="1800"/>
            </a:pPr>
            <a:r>
              <a:rPr sz="3600"/>
              <a:t>Terrain-forced initiation on east slopes of Rockies</a:t>
            </a:r>
          </a:p>
          <a:p>
            <a:pPr marL="444500" lvl="0" indent="-444500" algn="l">
              <a:lnSpc>
                <a:spcPct val="120000"/>
              </a:lnSpc>
              <a:buSzPct val="75000"/>
              <a:buChar char="•"/>
              <a:defRPr sz="1800"/>
            </a:pPr>
            <a:r>
              <a:rPr sz="3600"/>
              <a:t>Eastward propagation, mesoscale organization</a:t>
            </a:r>
          </a:p>
          <a:p>
            <a:pPr marL="444500" lvl="0" indent="-444500" algn="l">
              <a:lnSpc>
                <a:spcPct val="120000"/>
              </a:lnSpc>
              <a:buSzPct val="75000"/>
              <a:buChar char="•"/>
              <a:defRPr sz="1800"/>
            </a:pPr>
            <a:r>
              <a:rPr sz="3600"/>
              <a:t>Even though CRM has cyclic lateral boundaries!</a:t>
            </a:r>
          </a:p>
        </p:txBody>
      </p:sp>
      <p:sp>
        <p:nvSpPr>
          <p:cNvPr id="202" name="Shape 202"/>
          <p:cNvSpPr/>
          <p:nvPr/>
        </p:nvSpPr>
        <p:spPr>
          <a:xfrm>
            <a:off x="4534153" y="9097009"/>
            <a:ext cx="393649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400">
                <a:solidFill>
                  <a:srgbClr val="C82506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C82506"/>
                </a:solidFill>
              </a:rPr>
              <a:t>Michael Pritchard, UC Irvine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0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/>
          </p:cNvSpPr>
          <p:nvPr>
            <p:ph type="title"/>
          </p:nvPr>
        </p:nvSpPr>
        <p:spPr>
          <a:xfrm>
            <a:off x="2834132" y="5499100"/>
            <a:ext cx="4636009" cy="838200"/>
          </a:xfrm>
          <a:prstGeom prst="rect">
            <a:avLst/>
          </a:prstGeom>
        </p:spPr>
        <p:txBody>
          <a:bodyPr/>
          <a:lstStyle>
            <a:lvl1pPr>
              <a:tabLst>
                <a:tab pos="1219200" algn="l"/>
              </a:tabLst>
              <a:defRPr>
                <a:solidFill>
                  <a:srgbClr val="C32428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4800" b="1">
                <a:solidFill>
                  <a:srgbClr val="C32428"/>
                </a:solidFill>
              </a:rPr>
              <a:t>Benchmarks</a:t>
            </a:r>
          </a:p>
        </p:txBody>
      </p:sp>
      <p:grpSp>
        <p:nvGrpSpPr>
          <p:cNvPr id="215" name="Group 215"/>
          <p:cNvGrpSpPr/>
          <p:nvPr/>
        </p:nvGrpSpPr>
        <p:grpSpPr>
          <a:xfrm>
            <a:off x="530859" y="1230420"/>
            <a:ext cx="8369307" cy="6162464"/>
            <a:chOff x="0" y="0"/>
            <a:chExt cx="8369305" cy="6162462"/>
          </a:xfrm>
        </p:grpSpPr>
        <p:sp>
          <p:nvSpPr>
            <p:cNvPr id="210" name="Shape 210"/>
            <p:cNvSpPr/>
            <p:nvPr/>
          </p:nvSpPr>
          <p:spPr>
            <a:xfrm>
              <a:off x="6308459" y="3252679"/>
              <a:ext cx="1435746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457200">
                <a:lnSpc>
                  <a:spcPts val="2800"/>
                </a:lnSpc>
                <a:tabLst>
                  <a:tab pos="1066800" algn="l"/>
                </a:tabLst>
                <a:defRPr sz="2400" b="1">
                  <a:solidFill>
                    <a:srgbClr val="0B24FB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400" b="1">
                  <a:solidFill>
                    <a:srgbClr val="0B24FB"/>
                  </a:solidFill>
                </a:rPr>
                <a:t>SP-CAM</a:t>
              </a:r>
            </a:p>
          </p:txBody>
        </p:sp>
        <p:sp>
          <p:nvSpPr>
            <p:cNvPr id="211" name="Shape 211"/>
            <p:cNvSpPr/>
            <p:nvPr/>
          </p:nvSpPr>
          <p:spPr>
            <a:xfrm>
              <a:off x="5274873" y="1220679"/>
              <a:ext cx="886719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457200">
                <a:lnSpc>
                  <a:spcPts val="2800"/>
                </a:lnSpc>
                <a:tabLst>
                  <a:tab pos="1066800" algn="l"/>
                </a:tabLst>
                <a:defRPr sz="2400" b="1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lvl="0">
                <a:defRPr sz="1800" b="0"/>
              </a:pPr>
              <a:r>
                <a:rPr sz="2400" b="1"/>
                <a:t>CAM</a:t>
              </a:r>
            </a:p>
          </p:txBody>
        </p:sp>
        <p:grpSp>
          <p:nvGrpSpPr>
            <p:cNvPr id="214" name="Group 214"/>
            <p:cNvGrpSpPr/>
            <p:nvPr/>
          </p:nvGrpSpPr>
          <p:grpSpPr>
            <a:xfrm>
              <a:off x="0" y="0"/>
              <a:ext cx="8369306" cy="6162463"/>
              <a:chOff x="0" y="0"/>
              <a:chExt cx="8369305" cy="6162462"/>
            </a:xfrm>
          </p:grpSpPr>
          <p:pic>
            <p:nvPicPr>
              <p:cNvPr id="212" name="bench.pdf"/>
              <p:cNvPicPr/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184388"/>
                <a:ext cx="8369306" cy="59780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13" name="Shape 213"/>
              <p:cNvSpPr/>
              <p:nvPr/>
            </p:nvSpPr>
            <p:spPr>
              <a:xfrm>
                <a:off x="2129203" y="0"/>
                <a:ext cx="4823218" cy="42700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lvl="0" defTabSz="457200">
                  <a:lnSpc>
                    <a:spcPts val="2100"/>
                  </a:lnSpc>
                  <a:tabLst>
                    <a:tab pos="1066800" algn="l"/>
                  </a:tabLst>
                  <a:defRPr sz="1800">
                    <a:solidFill>
                      <a:srgbClr val="FF2802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</p:grpSp>
      <p:pic>
        <p:nvPicPr>
          <p:cNvPr id="216" name="Cray%20XE6%20image.tif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11640" y="3419475"/>
            <a:ext cx="3162301" cy="17907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Shape 217"/>
          <p:cNvSpPr/>
          <p:nvPr/>
        </p:nvSpPr>
        <p:spPr>
          <a:xfrm>
            <a:off x="3983736" y="76200"/>
            <a:ext cx="4636009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200"/>
            </a:lvl1pPr>
          </a:lstStyle>
          <a:p>
            <a:pPr lvl="0">
              <a:defRPr sz="1800"/>
            </a:pPr>
            <a:r>
              <a:rPr sz="7200"/>
              <a:t>Computing</a:t>
            </a:r>
          </a:p>
        </p:txBody>
      </p:sp>
      <p:sp>
        <p:nvSpPr>
          <p:cNvPr id="218" name="Shape 218"/>
          <p:cNvSpPr/>
          <p:nvPr/>
        </p:nvSpPr>
        <p:spPr>
          <a:xfrm>
            <a:off x="635000" y="7359649"/>
            <a:ext cx="11950853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44500" lvl="0" indent="-444500" algn="l">
              <a:buSzPct val="75000"/>
              <a:buChar char="•"/>
              <a:defRPr sz="1800"/>
            </a:pPr>
            <a:r>
              <a:rPr sz="3600"/>
              <a:t>Bad news: 200x more computing than standard model!</a:t>
            </a:r>
          </a:p>
          <a:p>
            <a:pPr marL="444500" lvl="0" indent="-444500" algn="l">
              <a:buSzPct val="75000"/>
              <a:buChar char="•"/>
              <a:defRPr sz="1800"/>
            </a:pPr>
            <a:r>
              <a:rPr sz="3600"/>
              <a:t>Good news: 200 is a lot less than 1,000,000</a:t>
            </a:r>
          </a:p>
          <a:p>
            <a:pPr marL="444500" lvl="0" indent="-444500" algn="l">
              <a:buSzPct val="75000"/>
              <a:buChar char="•"/>
              <a:defRPr sz="1800"/>
            </a:pPr>
            <a:r>
              <a:rPr sz="3600"/>
              <a:t>Embarrassingly parallel — excellent scaling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651613"/>
            <a:ext cx="13004800" cy="10367113"/>
          </a:xfrm>
          <a:prstGeom prst="rect">
            <a:avLst/>
          </a:prstGeom>
          <a:ln w="25400">
            <a:round/>
          </a:ln>
        </p:spPr>
      </p:pic>
      <p:sp>
        <p:nvSpPr>
          <p:cNvPr id="224" name="Shape 224"/>
          <p:cNvSpPr>
            <a:spLocks noGrp="1"/>
          </p:cNvSpPr>
          <p:nvPr>
            <p:ph type="title"/>
          </p:nvPr>
        </p:nvSpPr>
        <p:spPr>
          <a:xfrm>
            <a:off x="3670300" y="4737100"/>
            <a:ext cx="9347200" cy="4838700"/>
          </a:xfrm>
          <a:prstGeom prst="rect">
            <a:avLst/>
          </a:prstGeom>
          <a:effectLst>
            <a:outerShdw blurRad="12700" dist="25400" dir="2700000" rotWithShape="0">
              <a:srgbClr val="CBCBCB"/>
            </a:outerShdw>
          </a:effec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7200">
                <a:solidFill>
                  <a:srgbClr val="F5EC00"/>
                </a:solidFill>
                <a:effectLst>
                  <a:outerShdw blurRad="12700" dist="38100" dir="2700000" rotWithShape="0">
                    <a:srgbClr val="CBCBCB"/>
                  </a:outerShdw>
                </a:effectLst>
                <a:uFill>
                  <a:solidFill>
                    <a:srgbClr val="F5EC00"/>
                  </a:solidFill>
                </a:uFill>
              </a:rPr>
              <a:t>Tapajos Forest Equatorial Amazon</a:t>
            </a:r>
          </a:p>
          <a:p>
            <a:pPr lvl="0">
              <a:defRPr sz="1800">
                <a:solidFill>
                  <a:srgbClr val="000000"/>
                </a:solidFill>
                <a:effectLst/>
                <a:uFillTx/>
              </a:defRPr>
            </a:pPr>
            <a:endParaRPr sz="4800">
              <a:solidFill>
                <a:srgbClr val="F5EC00"/>
              </a:solidFill>
              <a:effectLst>
                <a:outerShdw blurRad="12700" dist="38100" dir="2700000" rotWithShape="0">
                  <a:srgbClr val="CBCBCB"/>
                </a:outerShdw>
              </a:effectLst>
              <a:uFill>
                <a:solidFill>
                  <a:srgbClr val="F5EC00"/>
                </a:solidFill>
              </a:uFill>
            </a:endParaRPr>
          </a:p>
          <a:p>
            <a:pPr lvl="0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4800">
                <a:solidFill>
                  <a:srgbClr val="F5EC00"/>
                </a:solidFill>
                <a:effectLst>
                  <a:outerShdw blurRad="12700" dist="38100" dir="2700000" rotWithShape="0">
                    <a:srgbClr val="CBCBCB"/>
                  </a:outerShdw>
                </a:effectLst>
                <a:uFill>
                  <a:solidFill>
                    <a:srgbClr val="F5EC00"/>
                  </a:solidFill>
                </a:uFill>
              </a:rPr>
              <a:t>GCM-scale coupling</a:t>
            </a:r>
          </a:p>
          <a:p>
            <a:pPr lvl="0">
              <a:defRPr sz="1800">
                <a:solidFill>
                  <a:srgbClr val="000000"/>
                </a:solidFill>
                <a:effectLst/>
                <a:uFillTx/>
              </a:defRPr>
            </a:pPr>
            <a:r>
              <a:rPr sz="4800" i="1">
                <a:solidFill>
                  <a:srgbClr val="F5EC00"/>
                </a:solidFill>
                <a:effectLst>
                  <a:outerShdw blurRad="12700" dist="38100" dir="2700000" rotWithShape="0">
                    <a:srgbClr val="CBCBCB"/>
                  </a:outerShdw>
                </a:effectLst>
                <a:uFill>
                  <a:solidFill>
                    <a:srgbClr val="F5EC00"/>
                  </a:solidFill>
                </a:uFill>
              </a:rPr>
              <a:t>vs.</a:t>
            </a:r>
            <a:r>
              <a:rPr sz="4800">
                <a:solidFill>
                  <a:srgbClr val="F5EC00"/>
                </a:solidFill>
                <a:effectLst>
                  <a:outerShdw blurRad="12700" dist="38100" dir="2700000" rotWithShape="0">
                    <a:srgbClr val="CBCBCB"/>
                  </a:outerShdw>
                </a:effectLst>
                <a:uFill>
                  <a:solidFill>
                    <a:srgbClr val="F5EC00"/>
                  </a:solidFill>
                </a:uFill>
              </a:rPr>
              <a:t> CRM-scale coupling</a:t>
            </a:r>
          </a:p>
        </p:txBody>
      </p:sp>
      <p:sp>
        <p:nvSpPr>
          <p:cNvPr id="225" name="Shape 225"/>
          <p:cNvSpPr/>
          <p:nvPr/>
        </p:nvSpPr>
        <p:spPr>
          <a:xfrm flipV="1">
            <a:off x="508691" y="5393980"/>
            <a:ext cx="2862163" cy="30733"/>
          </a:xfrm>
          <a:prstGeom prst="line">
            <a:avLst/>
          </a:prstGeom>
          <a:ln w="63500">
            <a:solidFill>
              <a:srgbClr val="F5EC00"/>
            </a:solidFill>
            <a:round/>
            <a:headEnd type="stealth"/>
            <a:tailEnd type="stealth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26" name="Shape 226"/>
          <p:cNvSpPr/>
          <p:nvPr/>
        </p:nvSpPr>
        <p:spPr>
          <a:xfrm>
            <a:off x="1282700" y="4686300"/>
            <a:ext cx="1310665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40639" marR="40639" algn="l" defTabSz="914400">
              <a:defRPr>
                <a:solidFill>
                  <a:srgbClr val="F5EC00"/>
                </a:solidFill>
                <a:uFill>
                  <a:solidFill>
                    <a:srgbClr val="F5EC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600">
                <a:solidFill>
                  <a:srgbClr val="F5EC00"/>
                </a:solidFill>
                <a:uFill>
                  <a:solidFill>
                    <a:srgbClr val="F5EC00"/>
                  </a:solidFill>
                </a:uFill>
              </a:rPr>
              <a:t>10 km</a:t>
            </a:r>
          </a:p>
        </p:txBody>
      </p:sp>
      <p:sp>
        <p:nvSpPr>
          <p:cNvPr id="227" name="Shape 227"/>
          <p:cNvSpPr/>
          <p:nvPr/>
        </p:nvSpPr>
        <p:spPr>
          <a:xfrm>
            <a:off x="12700" y="8851900"/>
            <a:ext cx="1282700" cy="863600"/>
          </a:xfrm>
          <a:prstGeom prst="rect">
            <a:avLst/>
          </a:prstGeom>
          <a:solidFill>
            <a:srgbClr val="012B2D"/>
          </a:solidFill>
          <a:ln w="25400">
            <a:round/>
          </a:ln>
        </p:spPr>
        <p:txBody>
          <a:bodyPr lIns="0" tIns="0" rIns="0" bIns="0" anchor="ctr"/>
          <a:lstStyle/>
          <a:p>
            <a:pPr marL="40639" marR="40639" lvl="0" algn="l" defTabSz="914400">
              <a:defRPr sz="12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716</Words>
  <Application>Microsoft Macintosh PowerPoint</Application>
  <PresentationFormat>Custom</PresentationFormat>
  <Paragraphs>151</Paragraphs>
  <Slides>19</Slides>
  <Notes>2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White</vt:lpstr>
      <vt:lpstr>MathType 6.0 Equation</vt:lpstr>
      <vt:lpstr>PowerPoint Presentation</vt:lpstr>
      <vt:lpstr>Dynamic Downscaling</vt:lpstr>
      <vt:lpstr>Resolve clouds?</vt:lpstr>
      <vt:lpstr>PowerPoint Presentation</vt:lpstr>
      <vt:lpstr>PowerPoint Presentation</vt:lpstr>
      <vt:lpstr>May-Oct Composite MJO</vt:lpstr>
      <vt:lpstr>Eastward Propagating Convection over Central USA</vt:lpstr>
      <vt:lpstr>Benchmarks</vt:lpstr>
      <vt:lpstr>Tapajos Forest Equatorial Amazon  GCM-scale coupling vs. CRM-scale coupling</vt:lpstr>
      <vt:lpstr>Three Ways to Couple</vt:lpstr>
      <vt:lpstr>More Intense Rainfall</vt:lpstr>
      <vt:lpstr>Nonlinear Coupling</vt:lpstr>
      <vt:lpstr>Impact of Coupling Scale</vt:lpstr>
      <vt:lpstr>Energy Budgets</vt:lpstr>
      <vt:lpstr>Global Multiscale Climate Simulations with SP-CESM</vt:lpstr>
      <vt:lpstr>Canopy Hydrology</vt:lpstr>
      <vt:lpstr>Surface Wetness</vt:lpstr>
      <vt:lpstr>Photosynthesis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Multiscale Modeling of Land-Atmosphere Interactions in CESM</dc:title>
  <cp:lastModifiedBy>Scott Denning</cp:lastModifiedBy>
  <cp:revision>15</cp:revision>
  <dcterms:modified xsi:type="dcterms:W3CDTF">2015-02-10T19:09:16Z</dcterms:modified>
</cp:coreProperties>
</file>