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21" r:id="rId2"/>
    <p:sldId id="446" r:id="rId3"/>
    <p:sldId id="377" r:id="rId4"/>
    <p:sldId id="378" r:id="rId5"/>
    <p:sldId id="324" r:id="rId6"/>
    <p:sldId id="325" r:id="rId7"/>
    <p:sldId id="408" r:id="rId8"/>
    <p:sldId id="478" r:id="rId9"/>
    <p:sldId id="479" r:id="rId10"/>
    <p:sldId id="480" r:id="rId11"/>
    <p:sldId id="465" r:id="rId12"/>
    <p:sldId id="450" r:id="rId13"/>
    <p:sldId id="458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47" r:id="rId25"/>
    <p:sldId id="329" r:id="rId26"/>
    <p:sldId id="319" r:id="rId27"/>
    <p:sldId id="485" r:id="rId28"/>
    <p:sldId id="389" r:id="rId29"/>
    <p:sldId id="481" r:id="rId30"/>
    <p:sldId id="482" r:id="rId31"/>
    <p:sldId id="510" r:id="rId32"/>
    <p:sldId id="454" r:id="rId33"/>
    <p:sldId id="513" r:id="rId34"/>
    <p:sldId id="514" r:id="rId35"/>
    <p:sldId id="511" r:id="rId36"/>
    <p:sldId id="512" r:id="rId37"/>
    <p:sldId id="509" r:id="rId38"/>
    <p:sldId id="476" r:id="rId39"/>
    <p:sldId id="508" r:id="rId40"/>
    <p:sldId id="486" r:id="rId41"/>
    <p:sldId id="492" r:id="rId42"/>
    <p:sldId id="493" r:id="rId43"/>
    <p:sldId id="494" r:id="rId44"/>
    <p:sldId id="495" r:id="rId45"/>
    <p:sldId id="496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016" y="-1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49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50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51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52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53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7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1/28/16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1/28/16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23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639472-F243-C543-97D4-B897B798EC63}" type="slidenum">
              <a:rPr lang="en-US" sz="1300"/>
              <a:pPr/>
              <a:t>26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46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1/28/16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47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7.emf"/><Relationship Id="rId7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240975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0209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592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5" imgW="88480896" imgH="66675000" progId="Excel.Sheet.8">
                  <p:embed/>
                </p:oleObj>
              </mc:Choice>
              <mc:Fallback>
                <p:oleObj name="Worksheet" r:id="rId5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0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2612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067800" cy="1612900"/>
          </a:xfrm>
        </p:spPr>
        <p:txBody>
          <a:bodyPr>
            <a:noAutofit/>
          </a:bodyPr>
          <a:lstStyle/>
          <a:p>
            <a:r>
              <a:rPr lang="en-US" sz="6000" b="0" dirty="0">
                <a:ea typeface="ＭＳ Ｐゴシック" charset="0"/>
              </a:rPr>
              <a:t>Reconstructed </a:t>
            </a:r>
            <a:r>
              <a:rPr lang="en-US" sz="6000" b="0" dirty="0" smtClean="0">
                <a:ea typeface="ＭＳ Ｐゴシック" charset="0"/>
              </a:rPr>
              <a:t>Climate Forcing Since 1000 AD</a:t>
            </a:r>
            <a:endParaRPr lang="en-US" sz="6000" b="0" dirty="0">
              <a:ea typeface="ＭＳ Ｐゴシック" charset="0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619"/>
          <a:stretch/>
        </p:blipFill>
        <p:spPr bwMode="auto">
          <a:xfrm>
            <a:off x="228600" y="1785937"/>
            <a:ext cx="8686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3581400" y="4148137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81400" y="391953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endParaRPr lang="en-US" baseline="30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46" y="3462337"/>
            <a:ext cx="122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Tambora</a:t>
            </a:r>
            <a:endParaRPr lang="en-US" sz="1400" dirty="0" smtClean="0">
              <a:solidFill>
                <a:srgbClr val="3366FF"/>
              </a:solidFill>
              <a:latin typeface="Arial Rounded MT Bold"/>
              <a:cs typeface="Arial Rounded MT Bold"/>
            </a:endParaRPr>
          </a:p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“year w/out</a:t>
            </a:r>
            <a:b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</a:br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a summer”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32337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6749075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1816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40474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1991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3226" y="3157537"/>
            <a:ext cx="95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Pinatubo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72400" y="29289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382000" y="2700337"/>
            <a:ext cx="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05800" y="2852737"/>
            <a:ext cx="41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0.5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026400" y="4483100"/>
            <a:ext cx="965200" cy="119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5727700"/>
            <a:ext cx="9135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Volcanic particles scatter a lot of sunlight, but not for long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Solar radiation changes by just a little, over centuries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920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Past 2000 Years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305800" y="30480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7999917" y="3675221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926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914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Second Millennium Analog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Cooling from Medieval Warm Period to </a:t>
            </a:r>
            <a:br>
              <a:rPr lang="en-US" dirty="0" smtClean="0"/>
            </a:br>
            <a:r>
              <a:rPr lang="en-US" dirty="0" smtClean="0"/>
              <a:t>Little Ice Age ~ </a:t>
            </a:r>
            <a:r>
              <a:rPr lang="en-US" dirty="0" smtClean="0">
                <a:solidFill>
                  <a:srgbClr val="FF0000"/>
                </a:solidFill>
              </a:rPr>
              <a:t>0.8 °C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Solar forcing ~ </a:t>
            </a:r>
            <a:r>
              <a:rPr lang="en-US" dirty="0" smtClean="0">
                <a:solidFill>
                  <a:srgbClr val="FF0000"/>
                </a:solidFill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br>
              <a:rPr lang="en-US" baseline="30000" dirty="0" smtClean="0">
                <a:solidFill>
                  <a:srgbClr val="FF0000"/>
                </a:solidFill>
              </a:rPr>
            </a:br>
            <a:r>
              <a:rPr lang="en-US" dirty="0" smtClean="0"/>
              <a:t>(somewhat complicated </a:t>
            </a:r>
            <a:br>
              <a:rPr lang="en-US" dirty="0" smtClean="0"/>
            </a:br>
            <a:r>
              <a:rPr lang="en-US" dirty="0" smtClean="0"/>
              <a:t>by volcanic forcing)</a:t>
            </a:r>
            <a:r>
              <a:rPr lang="en-US" baseline="300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3" y="762000"/>
            <a:ext cx="39188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98873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/>
                <a:cs typeface="Arial Rounded MT Bold"/>
              </a:rPr>
              <a:t>Total climate sensitivity </a:t>
            </a:r>
            <a:r>
              <a:rPr lang="en-US" dirty="0" smtClean="0">
                <a:latin typeface="Arial Rounded MT Bold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 per (W m</a:t>
            </a:r>
            <a:r>
              <a:rPr lang="en-US" sz="36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11" y="3493717"/>
            <a:ext cx="4390389" cy="336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6096000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1826</a:t>
            </a:r>
          </a:p>
        </p:txBody>
      </p:sp>
    </p:spTree>
    <p:extLst>
      <p:ext uri="{BB962C8B-B14F-4D97-AF65-F5344CB8AC3E}">
        <p14:creationId xmlns:p14="http://schemas.microsoft.com/office/powerpoint/2010/main" val="2363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Climate Sensitivity</a:t>
            </a:r>
            <a:br>
              <a:rPr lang="en-US" dirty="0" smtClean="0"/>
            </a:br>
            <a:r>
              <a:rPr lang="en-US" dirty="0" smtClean="0"/>
              <a:t>to enhanced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Volcanoes, Last Millennium, Deglaciation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 around </a:t>
            </a:r>
            <a:r>
              <a:rPr lang="en-US" dirty="0" smtClean="0">
                <a:solidFill>
                  <a:srgbClr val="FF0000"/>
                </a:solidFill>
              </a:rPr>
              <a:t>0.8 </a:t>
            </a:r>
            <a:r>
              <a:rPr lang="en-US" dirty="0">
                <a:solidFill>
                  <a:srgbClr val="FF0000"/>
                </a:solidFill>
              </a:rPr>
              <a:t>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Each doubling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adds </a:t>
            </a:r>
            <a:r>
              <a:rPr lang="en-US" dirty="0" smtClean="0">
                <a:solidFill>
                  <a:srgbClr val="FF0000"/>
                </a:solidFill>
              </a:rPr>
              <a:t>4 Watts per square meter</a:t>
            </a:r>
          </a:p>
          <a:p>
            <a:r>
              <a:rPr lang="en-US" dirty="0" smtClean="0"/>
              <a:t>So expect about </a:t>
            </a:r>
            <a:br>
              <a:rPr lang="en-US" dirty="0" smtClean="0"/>
            </a:br>
            <a:r>
              <a:rPr lang="en-US" dirty="0" smtClean="0"/>
              <a:t>(4 </a:t>
            </a:r>
            <a:r>
              <a:rPr lang="en-US" dirty="0"/>
              <a:t>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 </a:t>
            </a:r>
            <a:r>
              <a:rPr lang="en-US" dirty="0" smtClean="0"/>
              <a:t>x (0.8 </a:t>
            </a:r>
            <a:r>
              <a:rPr lang="en-US" dirty="0"/>
              <a:t>°</a:t>
            </a:r>
            <a:r>
              <a:rPr lang="en-US" dirty="0" smtClean="0"/>
              <a:t>C per (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 smtClean="0"/>
              <a:t>))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 smtClean="0"/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°</a:t>
            </a:r>
            <a:r>
              <a:rPr lang="en-US" sz="3600" dirty="0" smtClean="0">
                <a:solidFill>
                  <a:srgbClr val="FF0000"/>
                </a:solidFill>
              </a:rPr>
              <a:t>C per doubling of 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021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08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43957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89652"/>
              </p:ext>
            </p:extLst>
          </p:nvPr>
        </p:nvGraphicFramePr>
        <p:xfrm>
          <a:off x="4111625" y="1727200"/>
          <a:ext cx="503237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Worksheet" r:id="rId5" imgW="7442200" imgH="5575300" progId="Excel.Sheet.8">
                  <p:embed/>
                </p:oleObj>
              </mc:Choice>
              <mc:Fallback>
                <p:oleObj name="Worksheet" r:id="rId5" imgW="7442200" imgH="557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1727200"/>
                        <a:ext cx="5032375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11350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If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China &amp; India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develop using 19</a:t>
            </a:r>
            <a:r>
              <a:rPr lang="en-US" sz="2400" baseline="30000" dirty="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1000 ppm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38227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38528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38655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38369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13049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-1" charset="0"/>
              </a:rPr>
              <a:t>CO</a:t>
            </a:r>
            <a:r>
              <a:rPr lang="en-US" b="1" baseline="-25000" dirty="0">
                <a:latin typeface="Arial" pitchFamily="-1" charset="0"/>
              </a:rPr>
              <a:t>2</a:t>
            </a:r>
            <a:endParaRPr lang="en-US" b="1" dirty="0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081364" y="1934587"/>
            <a:ext cx="2502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 ppm </a:t>
            </a:r>
            <a:r>
              <a:rPr lang="en-US" b="1" dirty="0">
                <a:solidFill>
                  <a:srgbClr val="FF0000"/>
                </a:solidFill>
              </a:rPr>
              <a:t>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 flipV="1">
            <a:off x="7473950" y="191467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3255387"/>
            <a:ext cx="234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 ppm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3477989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54943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  <p:extLst>
      <p:ext uri="{BB962C8B-B14F-4D97-AF65-F5344CB8AC3E}">
        <p14:creationId xmlns:p14="http://schemas.microsoft.com/office/powerpoint/2010/main" val="321511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33805" name="Picture 5" descr="tempsmap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7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33809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0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1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3808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>
                <a:ea typeface="ＭＳ Ｐゴシック" charset="0"/>
              </a:rPr>
              <a:t>Where </a:t>
            </a:r>
            <a:r>
              <a:rPr lang="en-US" sz="4800" dirty="0">
                <a:ea typeface="ＭＳ Ｐゴシック" charset="0"/>
              </a:rPr>
              <a:t>is it 10°F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Grand Junction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Tucson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33799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0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1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33798" name="TextBox 23"/>
          <p:cNvSpPr txBox="1">
            <a:spLocks noChangeArrowheads="1"/>
          </p:cNvSpPr>
          <p:nvPr/>
        </p:nvSpPr>
        <p:spPr bwMode="auto">
          <a:xfrm>
            <a:off x="2616200" y="762000"/>
            <a:ext cx="3375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“</a:t>
            </a:r>
            <a:r>
              <a:rPr lang="en-US" altLang="ja-JP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on average?</a:t>
            </a:r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”</a:t>
            </a:r>
            <a:endParaRPr lang="en-US" sz="3600" b="1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95900" cy="15875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46100" y="1778000"/>
            <a:ext cx="43815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 Rounded MT Bold"/>
                <a:cs typeface="Arial Rounded MT Bold"/>
              </a:rPr>
              <a:t>Much of our region already receives only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Just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latin typeface="Arial Rounded MT Bold"/>
                <a:cs typeface="Arial Rounded MT Bold"/>
              </a:rPr>
              <a:t>agriculture</a:t>
            </a:r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5.3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334000" y="63500"/>
            <a:ext cx="3784600" cy="6718300"/>
          </a:xfrm>
          <a:prstGeom prst="roundRect">
            <a:avLst>
              <a:gd name="adj" fmla="val 7606"/>
            </a:avLst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608" y="190500"/>
            <a:ext cx="3561992" cy="4851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118461"/>
            <a:ext cx="3543300" cy="15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4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2603500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 Bowl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590" y="49403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Medieval </a:t>
            </a:r>
            <a:r>
              <a:rPr lang="en-US" dirty="0" err="1" smtClean="0">
                <a:solidFill>
                  <a:srgbClr val="FF0000"/>
                </a:solidFill>
              </a:rPr>
              <a:t>Megadroughts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08900" y="3098800"/>
            <a:ext cx="12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696200" y="2133600"/>
            <a:ext cx="76200" cy="6223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600200" y="4991100"/>
            <a:ext cx="1320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483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5200" dirty="0" smtClean="0"/>
              <a:t>Warming Promotes Wildfire</a:t>
            </a:r>
            <a:endParaRPr lang="en-US" sz="52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Warmer air increases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 smtClean="0">
                <a:ea typeface="ＭＳ Ｐゴシック" charset="0"/>
              </a:rPr>
              <a:t>on forests</a:t>
            </a:r>
            <a:endParaRPr lang="en-US" dirty="0" smtClean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Longer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 smtClean="0">
                <a:ea typeface="ＭＳ Ｐゴシック" charset="0"/>
              </a:rPr>
              <a:t>More frequent extremely </a:t>
            </a: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 smtClean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14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1041400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656%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553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NRC 2011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0000FF"/>
                  </a:solidFill>
                </a:rPr>
                <a:t>Projected Increase </a:t>
              </a:r>
              <a:r>
                <a:rPr lang="en-US" i="1" dirty="0">
                  <a:solidFill>
                    <a:srgbClr val="0000FF"/>
                  </a:solidFill>
                </a:rPr>
                <a:t>in </a:t>
              </a:r>
              <a:r>
                <a:rPr lang="en-US" i="1" dirty="0" smtClean="0">
                  <a:solidFill>
                    <a:srgbClr val="0000FF"/>
                  </a:solidFill>
                </a:rPr>
                <a:t>Area Burned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3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30200"/>
            <a:ext cx="9601200" cy="1168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  <a:ea typeface="ＭＳ Ｐゴシック" charset="0"/>
              </a:rPr>
              <a:t>Economic Development</a:t>
            </a: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8585200" cy="443198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Urban water use in Colorado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currently about 17% </a:t>
            </a:r>
            <a:r>
              <a:rPr lang="en-US" sz="3600" dirty="0" smtClean="0">
                <a:latin typeface="Arial Rounded MT Bold"/>
                <a:cs typeface="Arial Rounded MT Bold"/>
              </a:rPr>
              <a:t>of total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Colorado projects 60% population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growth by 2050, to 8 million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Combined with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increased ET</a:t>
            </a:r>
            <a:r>
              <a:rPr lang="en-US" sz="3600" dirty="0" smtClean="0">
                <a:latin typeface="Arial Rounded MT Bold"/>
                <a:cs typeface="Arial Rounded MT Bold"/>
              </a:rPr>
              <a:t>, this will produce tremendous pressure for increased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diversion to cities</a:t>
            </a:r>
          </a:p>
        </p:txBody>
      </p:sp>
    </p:spTree>
    <p:extLst>
      <p:ext uri="{BB962C8B-B14F-4D97-AF65-F5344CB8AC3E}">
        <p14:creationId xmlns:p14="http://schemas.microsoft.com/office/powerpoint/2010/main" val="7518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528766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Past &amp; Future Sea Level Changes</a:t>
            </a:r>
            <a:endParaRPr lang="en-US" dirty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5486400" y="2057400"/>
            <a:ext cx="3505200" cy="43434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Reconstructions, modern tide gauges, satellite altimetry, and models of the future</a:t>
            </a:r>
          </a:p>
          <a:p>
            <a:r>
              <a:rPr lang="en-US" dirty="0" smtClean="0">
                <a:ea typeface="ＭＳ Ｐゴシック" charset="0"/>
              </a:rPr>
              <a:t>Does not include ice sheet dynamics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6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50800"/>
            <a:ext cx="4114800" cy="16002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Storm Surge Frequency</a:t>
            </a:r>
            <a:endParaRPr lang="en-US" sz="4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5880100" cy="6631345"/>
            <a:chOff x="0" y="0"/>
            <a:chExt cx="5880100" cy="6631345"/>
          </a:xfrm>
        </p:grpSpPr>
        <p:pic>
          <p:nvPicPr>
            <p:cNvPr id="4813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6253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3" descr="rockaway.Queens.NYC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743200"/>
              <a:ext cx="24701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65138" y="2514600"/>
              <a:ext cx="5414962" cy="4116745"/>
              <a:chOff x="33338" y="2514600"/>
              <a:chExt cx="5414962" cy="4116745"/>
            </a:xfrm>
          </p:grpSpPr>
          <p:pic>
            <p:nvPicPr>
              <p:cNvPr id="48131" name="Picture 2" descr="storm.surge.frequency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8" y="2514600"/>
                <a:ext cx="5224462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3" name="TextBox 3"/>
              <p:cNvSpPr txBox="1">
                <a:spLocks noChangeArrowheads="1"/>
              </p:cNvSpPr>
              <p:nvPr/>
            </p:nvSpPr>
            <p:spPr bwMode="auto">
              <a:xfrm>
                <a:off x="2057400" y="4953000"/>
                <a:ext cx="3133725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Coastal Flooding</a:t>
                </a:r>
              </a:p>
              <a:p>
                <a:r>
                  <a:rPr lang="en-US" dirty="0"/>
                  <a:t>Rockaway Beach, NYC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587500" y="6231235"/>
                <a:ext cx="2376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How often (years)</a:t>
                </a:r>
                <a:endPara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6700" y="5850235"/>
                <a:ext cx="51816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10                  100                1000           10000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6200000">
              <a:off x="-1593679" y="4069377"/>
              <a:ext cx="36490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</a:t>
              </a:r>
              <a:r>
                <a:rPr lang="en-US" sz="2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eight above sea level (feet)</a:t>
              </a:r>
              <a:endParaRPr lang="en-US" sz="20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600" y="2501900"/>
              <a:ext cx="406400" cy="322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93700" y="2806700"/>
              <a:ext cx="492443" cy="2749610"/>
              <a:chOff x="381000" y="2832100"/>
              <a:chExt cx="492443" cy="2749610"/>
            </a:xfrm>
            <a:solidFill>
              <a:srgbClr val="FFFFFF"/>
            </a:solidFill>
          </p:grpSpPr>
          <p:sp>
            <p:nvSpPr>
              <p:cNvPr id="6" name="TextBox 5"/>
              <p:cNvSpPr txBox="1"/>
              <p:nvPr/>
            </p:nvSpPr>
            <p:spPr>
              <a:xfrm>
                <a:off x="536367" y="51816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3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00" y="37592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12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6367" y="42418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9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6367" y="47117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6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33147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15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8321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Arial Rounded MT Bold"/>
                    <a:cs typeface="Arial Rounded MT Bold"/>
                  </a:rPr>
                  <a:t>18</a:t>
                </a:r>
                <a:endParaRPr lang="en-US" sz="2000" dirty="0">
                  <a:latin typeface="Arial Rounded MT Bold"/>
                  <a:cs typeface="Arial Rounded MT Bold"/>
                </a:endParaRPr>
              </a:p>
            </p:txBody>
          </p:sp>
        </p:grpSp>
      </p:grp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5740400" y="1955800"/>
            <a:ext cx="3530600" cy="46863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Big storms push a “dome” of water onto land</a:t>
            </a:r>
          </a:p>
          <a:p>
            <a:r>
              <a:rPr lang="en-US" dirty="0" smtClean="0">
                <a:ea typeface="ＭＳ Ｐゴシック" charset="0"/>
              </a:rPr>
              <a:t>Small storm surges happen </a:t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a lot</a:t>
            </a:r>
          </a:p>
          <a:p>
            <a:r>
              <a:rPr lang="en-US" dirty="0" smtClean="0">
                <a:ea typeface="ＭＳ Ｐゴシック" charset="0"/>
              </a:rPr>
              <a:t>Big storm surges are more rare</a:t>
            </a:r>
          </a:p>
          <a:p>
            <a:r>
              <a:rPr lang="en-US" dirty="0" smtClean="0">
                <a:ea typeface="ＭＳ Ｐゴシック" charset="0"/>
              </a:rPr>
              <a:t>Huge surges extremely rare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0825" y="0"/>
            <a:ext cx="3660775" cy="1828800"/>
          </a:xfrm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6000" dirty="0" smtClean="0"/>
              <a:t>Coastal</a:t>
            </a:r>
            <a:br>
              <a:rPr lang="en-US" sz="6000" dirty="0" smtClean="0"/>
            </a:br>
            <a:r>
              <a:rPr lang="en-US" sz="6000" dirty="0" smtClean="0"/>
              <a:t>Flooding</a:t>
            </a:r>
            <a:endParaRPr lang="en-US" sz="6000" dirty="0"/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742950" y="2438400"/>
            <a:ext cx="413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1474788" y="641350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1593534" y="4339401"/>
            <a:ext cx="36490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838200" y="2895600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838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838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838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838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838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1228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2552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3886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1031875" y="6019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2286000" y="601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3543300" y="6019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534988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534988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533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381000" y="32766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1295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838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2667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83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105400" y="1930400"/>
            <a:ext cx="4038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Sea level rise </a:t>
            </a:r>
            <a:r>
              <a:rPr lang="en-US" sz="3200" b="1" dirty="0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</a:t>
            </a:r>
            <a:r>
              <a:rPr lang="en-US" sz="3200" b="1" dirty="0" smtClean="0">
                <a:solidFill>
                  <a:srgbClr val="FF0000"/>
                </a:solidFill>
                <a:latin typeface="News Gothic MT" charset="0"/>
                <a:cs typeface="Gill Sans" charset="0"/>
              </a:rPr>
              <a:t>up</a:t>
            </a: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 smtClean="0">
                <a:latin typeface="News Gothic MT" charset="0"/>
                <a:cs typeface="Gill Sans" charset="0"/>
              </a:rPr>
              <a:t>Floods of a given depth happen more often</a:t>
            </a:r>
            <a:endParaRPr lang="en-US" sz="3200" b="1" dirty="0"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What was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 becomes a </a:t>
            </a:r>
            <a:r>
              <a:rPr lang="en-US" sz="3200" b="1" dirty="0" smtClean="0">
                <a:latin typeface="News Gothic MT" charset="0"/>
                <a:cs typeface="Gill Sans" charset="0"/>
              </a:rPr>
              <a:t/>
            </a:r>
            <a:br>
              <a:rPr lang="en-US" sz="3200" b="1" dirty="0" smtClean="0">
                <a:latin typeface="News Gothic MT" charset="0"/>
                <a:cs typeface="Gill Sans" charset="0"/>
              </a:rPr>
            </a:br>
            <a:r>
              <a:rPr lang="en-US" sz="3200" b="1" dirty="0" smtClean="0">
                <a:latin typeface="News Gothic MT" charset="0"/>
                <a:cs typeface="Gill Sans" charset="0"/>
              </a:rPr>
              <a:t>10</a:t>
            </a:r>
            <a:r>
              <a:rPr lang="en-US" sz="3200" b="1" dirty="0">
                <a:latin typeface="News Gothic MT" charset="0"/>
                <a:cs typeface="Gill Sans" charset="0"/>
              </a:rPr>
              <a:t>-year flood!</a:t>
            </a:r>
            <a:endParaRPr lang="en-US" sz="3200" b="1" dirty="0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46482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10623153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531"/>
            <a:ext cx="7646712" cy="68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00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762000"/>
          </a:xfrm>
        </p:spPr>
        <p:txBody>
          <a:bodyPr/>
          <a:lstStyle/>
          <a:p>
            <a:r>
              <a:rPr lang="en-US" sz="6000" dirty="0" smtClean="0"/>
              <a:t>Climate Change Costs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9667" y="3198168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3821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0400" y="4025900"/>
            <a:ext cx="333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Global 25% decrease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0" y="4444999"/>
            <a:ext cx="2578100" cy="2387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4419599"/>
            <a:ext cx="2540000" cy="24775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57306"/>
            <a:ext cx="3327400" cy="672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" y="6250720"/>
            <a:ext cx="2692400" cy="327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30909"/>
            <a:ext cx="3904033" cy="2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2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 and India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 smtClean="0">
                <a:solidFill>
                  <a:srgbClr val="FF0000"/>
                </a:solidFill>
                <a:ea typeface="ＭＳ Ｐゴシック" charset="0"/>
              </a:rPr>
              <a:t>4x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3488" y="6211669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  <a:endParaRPr lang="en-US" sz="3600" dirty="0">
              <a:solidFill>
                <a:srgbClr val="FF0000"/>
              </a:solidFill>
              <a:latin typeface="Arial Rounded MT Bold"/>
              <a:ea typeface="ＭＳ Ｐゴシック" charset="-128"/>
              <a:cs typeface="Arial Rounded MT Bold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223141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91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2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0" y="1473199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300" y="177800"/>
            <a:ext cx="7086600" cy="1765300"/>
          </a:xfrm>
        </p:spPr>
        <p:txBody>
          <a:bodyPr/>
          <a:lstStyle/>
          <a:p>
            <a:r>
              <a:rPr lang="en-US" dirty="0" smtClean="0"/>
              <a:t>Price of Solar </a:t>
            </a:r>
            <a:br>
              <a:rPr lang="en-US" dirty="0" smtClean="0"/>
            </a:br>
            <a:r>
              <a:rPr lang="en-US" dirty="0" smtClean="0"/>
              <a:t>PV Cells (</a:t>
            </a:r>
            <a:r>
              <a:rPr lang="en-US" sz="4800" dirty="0" smtClean="0"/>
              <a:t>$/watt)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2362200"/>
            <a:ext cx="6781800" cy="2997200"/>
          </a:xfrm>
        </p:spPr>
        <p:txBody>
          <a:bodyPr/>
          <a:lstStyle/>
          <a:p>
            <a:r>
              <a:rPr lang="en-US" dirty="0" smtClean="0"/>
              <a:t>Price has fallen by factor of 200 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Factor of 5 since 2008</a:t>
            </a:r>
          </a:p>
          <a:p>
            <a:r>
              <a:rPr lang="en-US" dirty="0" smtClean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711200" y="3873498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1970s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440" y="51434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6616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5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4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1" y="49403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834" y="5291435"/>
            <a:ext cx="4865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28% </a:t>
            </a:r>
            <a:r>
              <a:rPr lang="en-US" sz="3200" dirty="0"/>
              <a:t>wind &amp; solar in </a:t>
            </a:r>
            <a:r>
              <a:rPr lang="en-US" sz="3200" dirty="0" smtClean="0"/>
              <a:t>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724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440" r="1410"/>
          <a:stretch/>
        </p:blipFill>
        <p:spPr>
          <a:xfrm>
            <a:off x="431800" y="1028700"/>
            <a:ext cx="7988300" cy="530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14300"/>
            <a:ext cx="8839200" cy="762000"/>
          </a:xfrm>
        </p:spPr>
        <p:txBody>
          <a:bodyPr/>
          <a:lstStyle/>
          <a:p>
            <a:r>
              <a:rPr lang="en-US" dirty="0" smtClean="0"/>
              <a:t>Lithium-Ion 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0" y="5689600"/>
            <a:ext cx="5727700" cy="1168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Much cheaper than expected </a:t>
            </a:r>
            <a:br>
              <a:rPr lang="en-US" dirty="0" smtClean="0"/>
            </a:br>
            <a:r>
              <a:rPr lang="en-US" dirty="0" smtClean="0"/>
              <a:t>a few years ago!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43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6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06500"/>
            <a:ext cx="5715000" cy="497840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"/>
            <a:ext cx="8534400" cy="1409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 </a:t>
            </a:r>
            <a:r>
              <a:rPr lang="en-US" sz="5000" dirty="0">
                <a:ea typeface="ＭＳ Ｐゴシック" charset="0"/>
              </a:rPr>
              <a:t/>
            </a:r>
            <a:br>
              <a:rPr lang="en-US" sz="5000" dirty="0">
                <a:ea typeface="ＭＳ Ｐゴシック" charset="0"/>
              </a:rPr>
            </a:br>
            <a:endParaRPr lang="en-US" sz="5000" dirty="0"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43000"/>
            <a:ext cx="3895725" cy="5194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39633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President Thomas Jefferson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56100" y="6256635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and Clarke with Sacajawea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8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3657600" cy="6235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1800 …</a:t>
            </a:r>
            <a:endParaRPr lang="en-US" sz="5000" dirty="0">
              <a:ea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33" y="0"/>
            <a:ext cx="485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63500"/>
            <a:ext cx="3505200" cy="66929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940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300" y="135235"/>
            <a:ext cx="273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Napoleon Bonaparte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100" y="1016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5589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year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306" t="7708"/>
          <a:stretch/>
        </p:blipFill>
        <p:spPr>
          <a:xfrm>
            <a:off x="5270500" y="3060244"/>
            <a:ext cx="3797300" cy="355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" y="3479800"/>
            <a:ext cx="5132748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6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Build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a system of pipelines, supertankers, railroads, highways, and trucks to deliver it to every street corner on the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planet</a:t>
            </a:r>
            <a:endParaRPr lang="en-US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7" t="15774"/>
          <a:stretch/>
        </p:blipFill>
        <p:spPr>
          <a:xfrm>
            <a:off x="0" y="4326352"/>
            <a:ext cx="3073400" cy="2531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73" t="23945" r="10720" b="16196"/>
          <a:stretch/>
        </p:blipFill>
        <p:spPr>
          <a:xfrm>
            <a:off x="4479364" y="4191000"/>
            <a:ext cx="4664635" cy="2667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1" y="4191786"/>
            <a:ext cx="1778000" cy="2666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5833" t="13148"/>
          <a:stretch/>
        </p:blipFill>
        <p:spPr>
          <a:xfrm>
            <a:off x="3403600" y="3441700"/>
            <a:ext cx="2705100" cy="20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5842000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3365500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 smtClean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LCD TVs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38100"/>
            <a:ext cx="7569200" cy="12827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199" t="7963" r="21052" b="52222"/>
          <a:stretch/>
        </p:blipFill>
        <p:spPr>
          <a:xfrm>
            <a:off x="0" y="0"/>
            <a:ext cx="1793358" cy="14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16" y="3340100"/>
            <a:ext cx="4687084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3670"/>
            <a:ext cx="4546600" cy="34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</a:t>
            </a:r>
            <a:r>
              <a:rPr lang="en-US" sz="5000" dirty="0" smtClean="0">
                <a:ea typeface="ＭＳ Ｐゴシック" charset="0"/>
              </a:rPr>
              <a:t>it’s </a:t>
            </a:r>
            <a:r>
              <a:rPr lang="en-US" sz="5000" dirty="0">
                <a:ea typeface="ＭＳ Ｐゴシック" charset="0"/>
              </a:rPr>
              <a:t>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</a:t>
            </a:r>
            <a:r>
              <a:rPr lang="en-US" sz="5000" dirty="0" smtClean="0">
                <a:ea typeface="ＭＳ Ｐゴシック" charset="0"/>
              </a:rPr>
              <a:t>you’re </a:t>
            </a:r>
            <a:r>
              <a:rPr lang="en-US" sz="5000" dirty="0">
                <a:ea typeface="ＭＳ Ｐゴシック" charset="0"/>
              </a:rPr>
              <a:t>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 dirty="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</a:t>
            </a:r>
            <a:r>
              <a:rPr lang="en-US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LCD </a:t>
            </a:r>
            <a:r>
              <a:rPr lang="en-US" dirty="0">
                <a:solidFill>
                  <a:srgbClr val="0000FF"/>
                </a:solidFill>
                <a:latin typeface="Arial Rounded MT Bold"/>
                <a:cs typeface="Arial Rounded MT Bold"/>
              </a:rPr>
              <a:t>TVs</a:t>
            </a:r>
          </a:p>
          <a:p>
            <a:pPr eaLnBrk="1" hangingPunct="1">
              <a:spcBef>
                <a:spcPct val="30000"/>
              </a:spcBef>
            </a:pPr>
            <a:endParaRPr lang="en-US" sz="2800" dirty="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 dirty="0"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18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$78T/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29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104900"/>
            <a:ext cx="7600950" cy="1651000"/>
          </a:xfrm>
        </p:spPr>
        <p:txBody>
          <a:bodyPr rIns="116994"/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Many people </a:t>
            </a: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 smtClean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 smtClean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03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 smtClean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29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0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FontTx/>
              <a:buNone/>
            </a:pPr>
            <a:r>
              <a:rPr lang="en-US" sz="3100" dirty="0" smtClean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FontTx/>
              <a:buNone/>
            </a:pP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 smtClean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1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 smtClean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02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69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2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8283</TotalTime>
  <Words>1540</Words>
  <Application>Microsoft Macintosh PowerPoint</Application>
  <PresentationFormat>On-screen Show (4:3)</PresentationFormat>
  <Paragraphs>357</Paragraphs>
  <Slides>56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New Presentation</vt:lpstr>
      <vt:lpstr>Worksheet</vt:lpstr>
      <vt:lpstr>Climate Change: Simple, Serious, Solvable </vt:lpstr>
      <vt:lpstr>Simple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Reconstructed Climate Forcing Since 1000 AD</vt:lpstr>
      <vt:lpstr>The Past 2000 Years</vt:lpstr>
      <vt:lpstr>Second Millennium Analog</vt:lpstr>
      <vt:lpstr>Climate Sensitivity to enhanced CO2</vt:lpstr>
      <vt:lpstr>CO2 and the Future</vt:lpstr>
      <vt:lpstr>Serious</vt:lpstr>
      <vt:lpstr>How much warmer?</vt:lpstr>
      <vt:lpstr>Where is it 10°F Warmer</vt:lpstr>
      <vt:lpstr>A Region On the Edge</vt:lpstr>
      <vt:lpstr>Snowpack</vt:lpstr>
      <vt:lpstr>Water Budgets</vt:lpstr>
      <vt:lpstr>Droughts Past &amp; Future</vt:lpstr>
      <vt:lpstr>Warming Promotes Wildfire</vt:lpstr>
      <vt:lpstr>Economic Development</vt:lpstr>
      <vt:lpstr>Past &amp; Future Sea Level Changes</vt:lpstr>
      <vt:lpstr>Storm Surge Frequency</vt:lpstr>
      <vt:lpstr>Coastal Flooding</vt:lpstr>
      <vt:lpstr>PowerPoint Presentation</vt:lpstr>
      <vt:lpstr>Climate Change Costs</vt:lpstr>
      <vt:lpstr>Billions and Billions Shanghai 1991 and 2012</vt:lpstr>
      <vt:lpstr>Common Myth #2</vt:lpstr>
      <vt:lpstr>Solvable</vt:lpstr>
      <vt:lpstr>PowerPoint Presentation</vt:lpstr>
      <vt:lpstr>Price of Solar  PV Cells ($/watt) </vt:lpstr>
      <vt:lpstr>Solar Resources</vt:lpstr>
      <vt:lpstr>Lithium-Ion Batteries</vt:lpstr>
      <vt:lpstr>Costs</vt:lpstr>
      <vt:lpstr>Imagine it’s 1800 …  </vt:lpstr>
      <vt:lpstr>Imagine it’s 1800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Imagine it’s 1800,  and you’re in charge …</vt:lpstr>
      <vt:lpstr>Who Built That?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122</cp:revision>
  <cp:lastPrinted>2014-03-25T16:50:33Z</cp:lastPrinted>
  <dcterms:created xsi:type="dcterms:W3CDTF">2011-10-17T13:51:32Z</dcterms:created>
  <dcterms:modified xsi:type="dcterms:W3CDTF">2016-01-28T19:26:24Z</dcterms:modified>
</cp:coreProperties>
</file>