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421" r:id="rId2"/>
    <p:sldId id="446" r:id="rId3"/>
    <p:sldId id="377" r:id="rId4"/>
    <p:sldId id="378" r:id="rId5"/>
    <p:sldId id="324" r:id="rId6"/>
    <p:sldId id="325" r:id="rId7"/>
    <p:sldId id="408" r:id="rId8"/>
    <p:sldId id="478" r:id="rId9"/>
    <p:sldId id="479" r:id="rId10"/>
    <p:sldId id="480" r:id="rId11"/>
    <p:sldId id="465" r:id="rId12"/>
    <p:sldId id="450" r:id="rId13"/>
    <p:sldId id="458" r:id="rId14"/>
    <p:sldId id="466" r:id="rId15"/>
    <p:sldId id="467" r:id="rId16"/>
    <p:sldId id="468" r:id="rId17"/>
    <p:sldId id="469" r:id="rId18"/>
    <p:sldId id="470" r:id="rId19"/>
    <p:sldId id="471" r:id="rId20"/>
    <p:sldId id="472" r:id="rId21"/>
    <p:sldId id="473" r:id="rId22"/>
    <p:sldId id="474" r:id="rId23"/>
    <p:sldId id="475" r:id="rId24"/>
    <p:sldId id="447" r:id="rId25"/>
    <p:sldId id="329" r:id="rId26"/>
    <p:sldId id="319" r:id="rId27"/>
    <p:sldId id="485" r:id="rId28"/>
    <p:sldId id="389" r:id="rId29"/>
    <p:sldId id="481" r:id="rId30"/>
    <p:sldId id="482" r:id="rId31"/>
    <p:sldId id="510" r:id="rId32"/>
    <p:sldId id="454" r:id="rId33"/>
    <p:sldId id="509" r:id="rId34"/>
    <p:sldId id="476" r:id="rId35"/>
    <p:sldId id="508" r:id="rId36"/>
    <p:sldId id="486" r:id="rId37"/>
    <p:sldId id="492" r:id="rId38"/>
    <p:sldId id="493" r:id="rId39"/>
    <p:sldId id="494" r:id="rId40"/>
    <p:sldId id="495" r:id="rId41"/>
    <p:sldId id="496" r:id="rId42"/>
    <p:sldId id="497" r:id="rId43"/>
    <p:sldId id="498" r:id="rId44"/>
    <p:sldId id="499" r:id="rId45"/>
    <p:sldId id="500" r:id="rId46"/>
    <p:sldId id="501" r:id="rId47"/>
    <p:sldId id="502" r:id="rId48"/>
    <p:sldId id="503" r:id="rId49"/>
    <p:sldId id="504" r:id="rId50"/>
    <p:sldId id="505" r:id="rId51"/>
    <p:sldId id="506" r:id="rId52"/>
    <p:sldId id="507" r:id="rId53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3016" y="-19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8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150: Intro to Climate Change	Spring 2010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Fossil Fuel and Energy Economics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4</a:t>
            </a:fld>
            <a:endParaRPr lang="en-US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1/21/16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44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1/21/16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45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1/21/16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46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1/21/16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47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1/21/16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48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1/21/16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49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1/21/16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7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Fall 2006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6AEFBF6-9942-AD49-BB78-E0D4130B0833}" type="datetime1">
              <a:rPr lang="en-US" sz="1200"/>
              <a:pPr/>
              <a:t>1/21/16</a:t>
            </a:fld>
            <a:endParaRPr lang="en-US" sz="1200"/>
          </a:p>
        </p:txBody>
      </p:sp>
      <p:sp>
        <p:nvSpPr>
          <p:cNvPr id="450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450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4D1C2FC-064C-EE4D-8C6B-E1D9EEA153F8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50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1F37C92-2B13-5F4F-A005-6ECFEEF31FA0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5FA0A3E9-5FBD-8045-982D-91AC50BC8712}" type="datetime1">
              <a:rPr lang="en-US">
                <a:latin typeface="Times New Roman" pitchFamily="-1" charset="0"/>
              </a:rPr>
              <a:pPr>
                <a:defRPr/>
              </a:pPr>
              <a:t>1/21/16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4915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F15FDF-CC56-C742-8292-F2E626D53754}" type="slidenum">
              <a:rPr lang="en-US">
                <a:latin typeface="Times New Roman" pitchFamily="-1" charset="0"/>
              </a:rPr>
              <a:pPr>
                <a:defRPr/>
              </a:pPr>
              <a:t>23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512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1639472-F243-C543-97D4-B897B798EC63}" type="slidenum">
              <a:rPr lang="en-US" sz="1300"/>
              <a:pPr/>
              <a:t>26</a:t>
            </a:fld>
            <a:endParaRPr 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1/21/16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27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1/21/16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42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1/21/16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43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17.emf"/><Relationship Id="rId6" Type="http://schemas.openxmlformats.org/officeDocument/2006/relationships/image" Target="../media/image1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Microsoft_Excel_97_-_2004_Worksheet2.xls"/><Relationship Id="rId5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3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CMMAP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23334" r="16928" b="23334"/>
          <a:stretch>
            <a:fillRect/>
          </a:stretch>
        </p:blipFill>
        <p:spPr bwMode="auto">
          <a:xfrm>
            <a:off x="0" y="2743200"/>
            <a:ext cx="289560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1750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30200" y="6396038"/>
            <a:ext cx="8545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Email </a:t>
            </a:r>
            <a:r>
              <a:rPr lang="en-US" dirty="0" err="1">
                <a:solidFill>
                  <a:srgbClr val="FF0000"/>
                </a:solidFill>
              </a:rPr>
              <a:t>Scott.Denning@ColoState.edu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a copy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30988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  <a:t>Climate Change:</a:t>
            </a:r>
            <a:b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000" dirty="0" smtClean="0">
                <a:latin typeface="Arial Rounded MT Bold"/>
                <a:ea typeface="ＭＳ Ｐゴシック" charset="0"/>
                <a:cs typeface="Arial Rounded MT Bold"/>
              </a:rPr>
              <a:t>Simple, Serious, Solvable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6000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711200" y="4699000"/>
            <a:ext cx="77724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Director of Education, CMMAP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892326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6 AM surface temperature = 5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°C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= 40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°F </a:t>
            </a:r>
            <a:endParaRPr lang="en-US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4886" y="-16844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8814" y="944053"/>
            <a:ext cx="1730467" cy="2732622"/>
            <a:chOff x="0" y="1227620"/>
            <a:chExt cx="1730467" cy="2732622"/>
          </a:xfrm>
        </p:grpSpPr>
        <p:sp>
          <p:nvSpPr>
            <p:cNvPr id="26" name="TextBox 25"/>
            <p:cNvSpPr txBox="1"/>
            <p:nvPr/>
          </p:nvSpPr>
          <p:spPr>
            <a:xfrm>
              <a:off x="0" y="1227620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by air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 rot="8283624">
              <a:off x="131753" y="2168593"/>
              <a:ext cx="1289135" cy="1588734"/>
              <a:chOff x="5546900" y="3642416"/>
              <a:chExt cx="1289135" cy="1588734"/>
            </a:xfrm>
          </p:grpSpPr>
          <p:cxnSp>
            <p:nvCxnSpPr>
              <p:cNvPr id="29" name="Curved Connector 28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0" name="Curved Connector 29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Curved Connector 30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2" name="Curved Connector 31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Curved Connector 32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Curved Connector 33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8" name="TextBox 27"/>
            <p:cNvSpPr txBox="1"/>
            <p:nvPr/>
          </p:nvSpPr>
          <p:spPr>
            <a:xfrm>
              <a:off x="83862" y="3498577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340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9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81"/>
            <a:ext cx="9144000" cy="3077796"/>
          </a:xfrm>
        </p:spPr>
        <p:txBody>
          <a:bodyPr/>
          <a:lstStyle/>
          <a:p>
            <a:r>
              <a:rPr lang="en-US" dirty="0" smtClean="0"/>
              <a:t>The strongest evidence for the</a:t>
            </a:r>
            <a:br>
              <a:rPr lang="en-US" dirty="0" smtClean="0"/>
            </a:br>
            <a:r>
              <a:rPr lang="en-US" dirty="0" smtClean="0"/>
              <a:t>Greenhouse Effect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93252" y="4253501"/>
            <a:ext cx="63071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is that we can </a:t>
            </a:r>
            <a:b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survive night!</a:t>
            </a:r>
          </a:p>
        </p:txBody>
      </p:sp>
    </p:spTree>
    <p:extLst>
      <p:ext uri="{BB962C8B-B14F-4D97-AF65-F5344CB8AC3E}">
        <p14:creationId xmlns:p14="http://schemas.microsoft.com/office/powerpoint/2010/main" val="240975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of the surface of the Earth,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because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946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Cause and Effect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910501" y="1521653"/>
            <a:ext cx="225902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Forcing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Watts per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square 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6571" y="1554234"/>
            <a:ext cx="28929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Response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degrees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Celsius or F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342512" y="2312441"/>
            <a:ext cx="179705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467232" y="3507278"/>
            <a:ext cx="8059779" cy="2927839"/>
            <a:chOff x="467232" y="3507278"/>
            <a:chExt cx="8059779" cy="2927839"/>
          </a:xfrm>
        </p:grpSpPr>
        <p:grpSp>
          <p:nvGrpSpPr>
            <p:cNvPr id="15" name="Group 14"/>
            <p:cNvGrpSpPr/>
            <p:nvPr/>
          </p:nvGrpSpPr>
          <p:grpSpPr>
            <a:xfrm>
              <a:off x="467232" y="3507278"/>
              <a:ext cx="8059779" cy="1822113"/>
              <a:chOff x="371390" y="4082397"/>
              <a:chExt cx="8059779" cy="182211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71390" y="4421245"/>
                <a:ext cx="468221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smtClean="0">
                    <a:latin typeface="Arial Rounded MT Bold"/>
                    <a:cs typeface="Arial Rounded MT Bold"/>
                  </a:rPr>
                  <a:t>Sensitivity =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291968" y="4082397"/>
                <a:ext cx="313920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Response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576148" y="5073513"/>
                <a:ext cx="244760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Forcing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 bwMode="auto">
              <a:xfrm flipH="1">
                <a:off x="5319274" y="5044277"/>
                <a:ext cx="3102910" cy="1198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" name="TextBox 15"/>
            <p:cNvSpPr txBox="1"/>
            <p:nvPr/>
          </p:nvSpPr>
          <p:spPr>
            <a:xfrm>
              <a:off x="1988737" y="5727231"/>
              <a:ext cx="5405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degrees per Watt m</a:t>
              </a:r>
              <a:r>
                <a:rPr lang="en-US" sz="4000" baseline="30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12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6000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Learning from the Past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5029200" cy="4267200"/>
          </a:xfrm>
        </p:spPr>
        <p:txBody>
          <a:bodyPr/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Geologic past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/>
              <a:t>(100’s of millions of years)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</a:rPr>
              <a:t>Deglaciation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(18,000 years ago to preindustrial time)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Last Millennium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(Medieval Warm Period to Little Ice Age)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Modern</a:t>
            </a:r>
            <a:r>
              <a:rPr lang="en-US" sz="2400" dirty="0" smtClean="0"/>
              <a:t> Climate Record</a:t>
            </a:r>
            <a:br>
              <a:rPr lang="en-US" sz="2400" dirty="0" smtClean="0"/>
            </a:br>
            <a:r>
              <a:rPr lang="en-US" sz="2400" dirty="0" smtClean="0"/>
              <a:t>(20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changes)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19200"/>
            <a:ext cx="40386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638800"/>
            <a:ext cx="89527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The further back we go, the less data we have to work with.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Using modern data, we have only brief transients to study.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0209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Ice Age World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0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85800" y="5410200"/>
            <a:ext cx="7772400" cy="1295400"/>
          </a:xfrm>
        </p:spPr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15967" y="5791200"/>
            <a:ext cx="2275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High albedo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Low CO</a:t>
            </a:r>
            <a:r>
              <a:rPr lang="en-US" sz="2800" baseline="-25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2</a:t>
            </a:r>
            <a:endParaRPr lang="en-US" sz="2800" baseline="-25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045924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5500" dirty="0">
                <a:ea typeface="ＭＳ Ｐゴシック" charset="0"/>
              </a:rPr>
              <a:t>CO</a:t>
            </a:r>
            <a:r>
              <a:rPr lang="en-US" sz="5500" baseline="-25000" dirty="0">
                <a:ea typeface="ＭＳ Ｐゴシック" charset="0"/>
              </a:rPr>
              <a:t>2</a:t>
            </a:r>
            <a:r>
              <a:rPr lang="en-US" sz="5500" dirty="0">
                <a:ea typeface="ＭＳ Ｐゴシック" charset="0"/>
              </a:rPr>
              <a:t> and the Ice Ages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791200" y="2667000"/>
            <a:ext cx="1951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33CC"/>
                </a:solidFill>
                <a:latin typeface="Arial" charset="0"/>
              </a:rPr>
              <a:t>370 ppm in 2000</a:t>
            </a:r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7620000" y="2809875"/>
            <a:ext cx="565150" cy="161925"/>
          </a:xfrm>
          <a:custGeom>
            <a:avLst/>
            <a:gdLst>
              <a:gd name="T0" fmla="*/ 0 w 356"/>
              <a:gd name="T1" fmla="*/ 2147483647 h 102"/>
              <a:gd name="T2" fmla="*/ 2147483647 w 356"/>
              <a:gd name="T3" fmla="*/ 2147483647 h 102"/>
              <a:gd name="T4" fmla="*/ 2147483647 w 356"/>
              <a:gd name="T5" fmla="*/ 2147483647 h 102"/>
              <a:gd name="T6" fmla="*/ 2147483647 w 356"/>
              <a:gd name="T7" fmla="*/ 2147483647 h 102"/>
              <a:gd name="T8" fmla="*/ 2147483647 w 356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6"/>
              <a:gd name="T16" fmla="*/ 0 h 102"/>
              <a:gd name="T17" fmla="*/ 356 w 356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6" h="102">
                <a:moveTo>
                  <a:pt x="0" y="18"/>
                </a:moveTo>
                <a:cubicBezTo>
                  <a:pt x="68" y="9"/>
                  <a:pt x="136" y="0"/>
                  <a:pt x="166" y="12"/>
                </a:cubicBezTo>
                <a:cubicBezTo>
                  <a:pt x="196" y="24"/>
                  <a:pt x="158" y="76"/>
                  <a:pt x="178" y="89"/>
                </a:cubicBezTo>
                <a:cubicBezTo>
                  <a:pt x="198" y="102"/>
                  <a:pt x="255" y="91"/>
                  <a:pt x="285" y="89"/>
                </a:cubicBezTo>
                <a:cubicBezTo>
                  <a:pt x="315" y="87"/>
                  <a:pt x="347" y="78"/>
                  <a:pt x="356" y="77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8245475" y="2841625"/>
            <a:ext cx="0" cy="1038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014913" y="5221288"/>
            <a:ext cx="3189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1">
                <a:latin typeface="Times" charset="0"/>
              </a:rPr>
              <a:t>Vostok (400k yr) Ice Core data (Petit et al, 1999)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4314825" y="2401888"/>
          <a:ext cx="4829175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Worksheet" r:id="rId4" imgW="88480896" imgH="66675000" progId="Excel.Sheet.8">
                  <p:embed/>
                </p:oleObj>
              </mc:Choice>
              <mc:Fallback>
                <p:oleObj name="Worksheet" r:id="rId4" imgW="88480896" imgH="666750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825" y="2401888"/>
                        <a:ext cx="4829175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080000" y="3832225"/>
            <a:ext cx="3524250" cy="828675"/>
            <a:chOff x="5080000" y="3832225"/>
            <a:chExt cx="3524250" cy="828675"/>
          </a:xfrm>
        </p:grpSpPr>
        <p:sp>
          <p:nvSpPr>
            <p:cNvPr id="44044" name="Text Box 13"/>
            <p:cNvSpPr txBox="1">
              <a:spLocks noChangeArrowheads="1"/>
            </p:cNvSpPr>
            <p:nvPr/>
          </p:nvSpPr>
          <p:spPr bwMode="auto">
            <a:xfrm>
              <a:off x="5080000" y="383222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5" name="Text Box 14"/>
            <p:cNvSpPr txBox="1">
              <a:spLocks noChangeArrowheads="1"/>
            </p:cNvSpPr>
            <p:nvPr/>
          </p:nvSpPr>
          <p:spPr bwMode="auto">
            <a:xfrm>
              <a:off x="8197850" y="4103688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6" name="Text Box 15"/>
            <p:cNvSpPr txBox="1">
              <a:spLocks noChangeArrowheads="1"/>
            </p:cNvSpPr>
            <p:nvPr/>
          </p:nvSpPr>
          <p:spPr bwMode="auto">
            <a:xfrm>
              <a:off x="7015163" y="429577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7" name="Text Box 16"/>
            <p:cNvSpPr txBox="1">
              <a:spLocks noChangeArrowheads="1"/>
            </p:cNvSpPr>
            <p:nvPr/>
          </p:nvSpPr>
          <p:spPr bwMode="auto">
            <a:xfrm>
              <a:off x="5973763" y="3937000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</p:grpSp>
      <p:sp>
        <p:nvSpPr>
          <p:cNvPr id="44041" name="Text Box 17"/>
          <p:cNvSpPr txBox="1">
            <a:spLocks noChangeArrowheads="1"/>
          </p:cNvSpPr>
          <p:nvPr/>
        </p:nvSpPr>
        <p:spPr bwMode="auto">
          <a:xfrm>
            <a:off x="6445250" y="2147888"/>
            <a:ext cx="78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CO</a:t>
            </a:r>
            <a:r>
              <a:rPr lang="en-US" b="1" baseline="-25000">
                <a:latin typeface="Arial" charset="0"/>
              </a:rPr>
              <a:t>2</a:t>
            </a:r>
            <a:endParaRPr lang="en-US" b="1">
              <a:latin typeface="Arial" charset="0"/>
            </a:endParaRPr>
          </a:p>
        </p:txBody>
      </p:sp>
      <p:sp>
        <p:nvSpPr>
          <p:cNvPr id="44042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0" y="995363"/>
            <a:ext cx="4130675" cy="2438400"/>
          </a:xfrm>
          <a:noFill/>
        </p:spPr>
        <p:txBody>
          <a:bodyPr/>
          <a:lstStyle/>
          <a:p>
            <a:r>
              <a:rPr lang="en-US" sz="2400" dirty="0">
                <a:ea typeface="ＭＳ Ｐゴシック" charset="0"/>
              </a:rPr>
              <a:t>Over the past 420,000 years atmospheric CO</a:t>
            </a:r>
            <a:r>
              <a:rPr lang="en-US" sz="2400" baseline="-25000" dirty="0">
                <a:ea typeface="ＭＳ Ｐゴシック" charset="0"/>
              </a:rPr>
              <a:t>2</a:t>
            </a:r>
            <a:r>
              <a:rPr lang="en-US" sz="2400" dirty="0">
                <a:ea typeface="ＭＳ Ｐゴシック" charset="0"/>
              </a:rPr>
              <a:t> has varied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between 180 and 280</a:t>
            </a:r>
            <a:r>
              <a:rPr lang="en-US" sz="2400" dirty="0">
                <a:ea typeface="ＭＳ Ｐゴシック" charset="0"/>
              </a:rPr>
              <a:t> ppm, beating in time with the last four glacial cycles</a:t>
            </a: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pic>
        <p:nvPicPr>
          <p:cNvPr id="44043" name="Picture 1033" descr="wsci_02_img02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4267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10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868"/>
            <a:ext cx="9144000" cy="5561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68"/>
            <a:ext cx="8839200" cy="762000"/>
          </a:xfrm>
        </p:spPr>
        <p:txBody>
          <a:bodyPr/>
          <a:lstStyle/>
          <a:p>
            <a:r>
              <a:rPr lang="en-US" dirty="0" smtClean="0"/>
              <a:t>Climate Forcing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6396335"/>
            <a:ext cx="4982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Source: Hansen and Sato (2011)</a:t>
            </a:r>
          </a:p>
        </p:txBody>
      </p:sp>
    </p:spTree>
    <p:extLst>
      <p:ext uri="{BB962C8B-B14F-4D97-AF65-F5344CB8AC3E}">
        <p14:creationId xmlns:p14="http://schemas.microsoft.com/office/powerpoint/2010/main" val="12612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067800" cy="1612900"/>
          </a:xfrm>
        </p:spPr>
        <p:txBody>
          <a:bodyPr>
            <a:noAutofit/>
          </a:bodyPr>
          <a:lstStyle/>
          <a:p>
            <a:r>
              <a:rPr lang="en-US" sz="6000" b="0" dirty="0">
                <a:ea typeface="ＭＳ Ｐゴシック" charset="0"/>
              </a:rPr>
              <a:t>Reconstructed </a:t>
            </a:r>
            <a:r>
              <a:rPr lang="en-US" sz="6000" b="0" dirty="0" smtClean="0">
                <a:ea typeface="ＭＳ Ｐゴシック" charset="0"/>
              </a:rPr>
              <a:t>Climate Forcing Since 1000 AD</a:t>
            </a:r>
            <a:endParaRPr lang="en-US" sz="6000" b="0" dirty="0">
              <a:ea typeface="ＭＳ Ｐゴシック" charset="0"/>
            </a:endParaRPr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619"/>
          <a:stretch/>
        </p:blipFill>
        <p:spPr bwMode="auto">
          <a:xfrm>
            <a:off x="228600" y="1785937"/>
            <a:ext cx="86868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3581400" y="4148137"/>
            <a:ext cx="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3581400" y="3919537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1.0 W m</a:t>
            </a:r>
            <a:r>
              <a:rPr lang="en-US" baseline="30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-2</a:t>
            </a:r>
            <a:endParaRPr lang="en-US" baseline="30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36746" y="3462337"/>
            <a:ext cx="1226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Tambora</a:t>
            </a:r>
            <a:endParaRPr lang="en-US" sz="1400" dirty="0" smtClean="0">
              <a:solidFill>
                <a:srgbClr val="3366FF"/>
              </a:solidFill>
              <a:latin typeface="Arial Rounded MT Bold"/>
              <a:cs typeface="Arial Rounded MT Bold"/>
            </a:endParaRPr>
          </a:p>
          <a:p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“year w/out</a:t>
            </a:r>
            <a:b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</a:br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a summer”</a:t>
            </a:r>
            <a:endParaRPr lang="en-US" sz="14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629400" y="3233737"/>
            <a:ext cx="3810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sm" len="sm"/>
            <a:tailEnd type="arrow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 rot="16200000">
            <a:off x="6749075" y="2210412"/>
            <a:ext cx="55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1816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940474" y="2210412"/>
            <a:ext cx="55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1991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73226" y="3157537"/>
            <a:ext cx="956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Pinatubo</a:t>
            </a:r>
            <a:endParaRPr lang="en-US" sz="14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7772400" y="2928937"/>
            <a:ext cx="3810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sm" len="sm"/>
            <a:tailEnd type="arrow" w="lg" len="lg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8382000" y="2700337"/>
            <a:ext cx="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305800" y="2852737"/>
            <a:ext cx="41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0.5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026400" y="4483100"/>
            <a:ext cx="965200" cy="1193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00" y="5727700"/>
            <a:ext cx="9135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</a:rPr>
              <a:t>Volcanic particles scatter a lot of sunlight, but not for long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</a:rPr>
              <a:t>Solar radiation changes by just a little, over centuries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920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Simple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42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74700"/>
            <a:ext cx="76200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The Past 2000 Years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8305800" y="3048000"/>
            <a:ext cx="0" cy="2133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4" name="TextBox 3"/>
          <p:cNvSpPr txBox="1"/>
          <p:nvPr/>
        </p:nvSpPr>
        <p:spPr>
          <a:xfrm rot="16200000">
            <a:off x="7999917" y="3675221"/>
            <a:ext cx="1073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0.8 °C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4926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067800" cy="914400"/>
          </a:xfrm>
        </p:spPr>
        <p:txBody>
          <a:bodyPr>
            <a:noAutofit/>
          </a:bodyPr>
          <a:lstStyle/>
          <a:p>
            <a:r>
              <a:rPr lang="en-US" sz="5400" dirty="0" smtClean="0"/>
              <a:t>Second Millennium Analog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8768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Cooling from Medieval Warm Period to </a:t>
            </a:r>
            <a:br>
              <a:rPr lang="en-US" dirty="0" smtClean="0"/>
            </a:br>
            <a:r>
              <a:rPr lang="en-US" dirty="0" smtClean="0"/>
              <a:t>Little Ice Age ~ </a:t>
            </a:r>
            <a:r>
              <a:rPr lang="en-US" dirty="0" smtClean="0">
                <a:solidFill>
                  <a:srgbClr val="FF0000"/>
                </a:solidFill>
              </a:rPr>
              <a:t>0.8 °C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Solar forcing ~ </a:t>
            </a:r>
            <a:r>
              <a:rPr lang="en-US" dirty="0" smtClean="0">
                <a:solidFill>
                  <a:srgbClr val="FF0000"/>
                </a:solidFill>
              </a:rPr>
              <a:t>1.0 W 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br>
              <a:rPr lang="en-US" baseline="30000" dirty="0" smtClean="0">
                <a:solidFill>
                  <a:srgbClr val="FF0000"/>
                </a:solidFill>
              </a:rPr>
            </a:br>
            <a:r>
              <a:rPr lang="en-US" dirty="0" smtClean="0"/>
              <a:t>(somewhat complicated </a:t>
            </a:r>
            <a:br>
              <a:rPr lang="en-US" dirty="0" smtClean="0"/>
            </a:br>
            <a:r>
              <a:rPr lang="en-US" dirty="0" smtClean="0"/>
              <a:t>by volcanic forcing)</a:t>
            </a:r>
            <a:r>
              <a:rPr lang="en-US" baseline="30000" dirty="0" smtClean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543" y="762000"/>
            <a:ext cx="3918857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798873"/>
            <a:ext cx="4953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/>
                <a:cs typeface="Arial Rounded MT Bold"/>
              </a:rPr>
              <a:t>Total climate sensitivity </a:t>
            </a:r>
            <a:r>
              <a:rPr lang="en-US" dirty="0" smtClean="0">
                <a:latin typeface="Arial Rounded MT Bold"/>
                <a:cs typeface="Arial Rounded MT Bold"/>
              </a:rPr>
              <a:t/>
            </a:r>
            <a:br>
              <a:rPr lang="en-US" dirty="0" smtClean="0">
                <a:latin typeface="Arial Rounded MT Bold"/>
                <a:cs typeface="Arial Rounded MT Bold"/>
              </a:rPr>
            </a:b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0.8 °C per (W m</a:t>
            </a:r>
            <a:r>
              <a:rPr lang="en-US" sz="3600" baseline="30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-2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)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611" y="3493717"/>
            <a:ext cx="4390389" cy="3364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01000" y="6096000"/>
            <a:ext cx="91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1826</a:t>
            </a:r>
          </a:p>
        </p:txBody>
      </p:sp>
    </p:spTree>
    <p:extLst>
      <p:ext uri="{BB962C8B-B14F-4D97-AF65-F5344CB8AC3E}">
        <p14:creationId xmlns:p14="http://schemas.microsoft.com/office/powerpoint/2010/main" val="2363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2057400"/>
          </a:xfrm>
        </p:spPr>
        <p:txBody>
          <a:bodyPr/>
          <a:lstStyle/>
          <a:p>
            <a:r>
              <a:rPr lang="en-US" dirty="0" smtClean="0"/>
              <a:t>Climate Sensitivity</a:t>
            </a:r>
            <a:br>
              <a:rPr lang="en-US" dirty="0" smtClean="0"/>
            </a:br>
            <a:r>
              <a:rPr lang="en-US" dirty="0" smtClean="0"/>
              <a:t>to enhanced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8153400" cy="3657600"/>
          </a:xfrm>
        </p:spPr>
        <p:txBody>
          <a:bodyPr/>
          <a:lstStyle/>
          <a:p>
            <a:r>
              <a:rPr lang="en-US" dirty="0" smtClean="0"/>
              <a:t>Volcanoes, Last Millennium, Deglaciation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all around </a:t>
            </a:r>
            <a:r>
              <a:rPr lang="en-US" dirty="0" smtClean="0">
                <a:solidFill>
                  <a:srgbClr val="FF0000"/>
                </a:solidFill>
              </a:rPr>
              <a:t>0.8 </a:t>
            </a:r>
            <a:r>
              <a:rPr lang="en-US" dirty="0">
                <a:solidFill>
                  <a:srgbClr val="FF0000"/>
                </a:solidFill>
              </a:rPr>
              <a:t>°C of warming per (W m</a:t>
            </a:r>
            <a:r>
              <a:rPr lang="en-US" baseline="30000" dirty="0">
                <a:solidFill>
                  <a:srgbClr val="FF0000"/>
                </a:solidFill>
              </a:rPr>
              <a:t>-2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/>
              <a:t>Each doubling of 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adds </a:t>
            </a:r>
            <a:r>
              <a:rPr lang="en-US" dirty="0" smtClean="0">
                <a:solidFill>
                  <a:srgbClr val="FF0000"/>
                </a:solidFill>
              </a:rPr>
              <a:t>4 Watts per square meter</a:t>
            </a:r>
          </a:p>
          <a:p>
            <a:r>
              <a:rPr lang="en-US" dirty="0" smtClean="0"/>
              <a:t>So expect about </a:t>
            </a:r>
            <a:br>
              <a:rPr lang="en-US" dirty="0" smtClean="0"/>
            </a:br>
            <a:r>
              <a:rPr lang="en-US" dirty="0" smtClean="0"/>
              <a:t>(4 </a:t>
            </a:r>
            <a:r>
              <a:rPr lang="en-US" dirty="0"/>
              <a:t>W m</a:t>
            </a:r>
            <a:r>
              <a:rPr lang="en-US" baseline="30000" dirty="0"/>
              <a:t>-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r>
              <a:rPr lang="en-US" baseline="30000" dirty="0" smtClean="0"/>
              <a:t> </a:t>
            </a:r>
            <a:r>
              <a:rPr lang="en-US" dirty="0" smtClean="0"/>
              <a:t>x (0.8 </a:t>
            </a:r>
            <a:r>
              <a:rPr lang="en-US" dirty="0"/>
              <a:t>°</a:t>
            </a:r>
            <a:r>
              <a:rPr lang="en-US" dirty="0" smtClean="0"/>
              <a:t>C per (</a:t>
            </a:r>
            <a:r>
              <a:rPr lang="en-US" dirty="0"/>
              <a:t>W m</a:t>
            </a:r>
            <a:r>
              <a:rPr lang="en-US" baseline="30000" dirty="0"/>
              <a:t>-2</a:t>
            </a:r>
            <a:r>
              <a:rPr lang="en-US" dirty="0" smtClean="0"/>
              <a:t>)) </a:t>
            </a:r>
            <a:r>
              <a:rPr lang="en-US" baseline="30000" dirty="0"/>
              <a:t/>
            </a:r>
            <a:br>
              <a:rPr lang="en-US" baseline="30000" dirty="0"/>
            </a:br>
            <a:r>
              <a:rPr lang="en-US" dirty="0" smtClean="0"/>
              <a:t>= </a:t>
            </a:r>
            <a:r>
              <a:rPr lang="en-US" sz="3600" dirty="0" smtClean="0">
                <a:solidFill>
                  <a:srgbClr val="FF0000"/>
                </a:solidFill>
              </a:rPr>
              <a:t>3 </a:t>
            </a:r>
            <a:r>
              <a:rPr lang="en-US" sz="3600" dirty="0">
                <a:solidFill>
                  <a:srgbClr val="FF0000"/>
                </a:solidFill>
              </a:rPr>
              <a:t>°</a:t>
            </a:r>
            <a:r>
              <a:rPr lang="en-US" sz="3600" dirty="0" smtClean="0">
                <a:solidFill>
                  <a:srgbClr val="FF0000"/>
                </a:solidFill>
              </a:rPr>
              <a:t>C per doubling of CO</a:t>
            </a:r>
            <a:r>
              <a:rPr lang="en-US" sz="3600" baseline="-25000" dirty="0" smtClean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9021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508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 smtClean="0"/>
              <a:t>CO</a:t>
            </a:r>
            <a:r>
              <a:rPr lang="en-US" sz="6000" baseline="-25000" dirty="0" smtClean="0"/>
              <a:t>2</a:t>
            </a:r>
            <a:r>
              <a:rPr lang="en-US" sz="6000" dirty="0" smtClean="0"/>
              <a:t> and the Future</a:t>
            </a:r>
          </a:p>
        </p:txBody>
      </p:sp>
      <p:sp>
        <p:nvSpPr>
          <p:cNvPr id="50180" name="Text Box 1031"/>
          <p:cNvSpPr txBox="1">
            <a:spLocks noChangeArrowheads="1"/>
          </p:cNvSpPr>
          <p:nvPr/>
        </p:nvSpPr>
        <p:spPr bwMode="auto">
          <a:xfrm>
            <a:off x="5014913" y="4395788"/>
            <a:ext cx="3189287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" pitchFamily="-1" charset="0"/>
              </a:rPr>
              <a:t>Vostok (400k yr) Ice Core data (Petit et al, 1999)</a:t>
            </a: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089652"/>
              </p:ext>
            </p:extLst>
          </p:nvPr>
        </p:nvGraphicFramePr>
        <p:xfrm>
          <a:off x="4111625" y="1727200"/>
          <a:ext cx="5032375" cy="374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Worksheet" r:id="rId4" imgW="7442200" imgH="5575300" progId="Excel.Sheet.8">
                  <p:embed/>
                </p:oleObj>
              </mc:Choice>
              <mc:Fallback>
                <p:oleObj name="Worksheet" r:id="rId4" imgW="7442200" imgH="55753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1625" y="1727200"/>
                        <a:ext cx="5032375" cy="3744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Rectangle 1038"/>
          <p:cNvSpPr>
            <a:spLocks noGrp="1" noChangeArrowheads="1"/>
          </p:cNvSpPr>
          <p:nvPr>
            <p:ph type="body" idx="1"/>
          </p:nvPr>
        </p:nvSpPr>
        <p:spPr>
          <a:xfrm>
            <a:off x="0" y="1135063"/>
            <a:ext cx="4130675" cy="5821362"/>
          </a:xfrm>
          <a:noFill/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Over the past 420,000 years atmospheric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has varied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between 180 and 280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parts per million, beating in time with the last four glacial cycles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Since the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Industrial Revolution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,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has risen very rapidly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If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China &amp; India 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develop using 19</a:t>
            </a:r>
            <a:r>
              <a:rPr lang="en-US" sz="2400" baseline="30000" dirty="0">
                <a:ea typeface="ＭＳ Ｐゴシック" pitchFamily="-1" charset="-128"/>
                <a:cs typeface="ＭＳ Ｐゴシック" pitchFamily="-1" charset="-128"/>
              </a:rPr>
              <a:t>th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Century technology,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will reach </a:t>
            </a:r>
            <a:r>
              <a:rPr lang="en-US" sz="2400" dirty="0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1000 ppm 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in this century</a:t>
            </a:r>
          </a:p>
          <a:p>
            <a:pPr>
              <a:lnSpc>
                <a:spcPct val="90000"/>
              </a:lnSpc>
            </a:pP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0182" name="Text Box 1039"/>
          <p:cNvSpPr txBox="1">
            <a:spLocks noChangeArrowheads="1"/>
          </p:cNvSpPr>
          <p:nvPr/>
        </p:nvSpPr>
        <p:spPr bwMode="auto">
          <a:xfrm>
            <a:off x="4948238" y="3822700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3" name="Text Box 1040"/>
          <p:cNvSpPr txBox="1">
            <a:spLocks noChangeArrowheads="1"/>
          </p:cNvSpPr>
          <p:nvPr/>
        </p:nvSpPr>
        <p:spPr bwMode="auto">
          <a:xfrm>
            <a:off x="8266113" y="38528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4" name="Text Box 1041"/>
          <p:cNvSpPr txBox="1">
            <a:spLocks noChangeArrowheads="1"/>
          </p:cNvSpPr>
          <p:nvPr/>
        </p:nvSpPr>
        <p:spPr bwMode="auto">
          <a:xfrm>
            <a:off x="7010400" y="38655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5" name="Text Box 1042"/>
          <p:cNvSpPr txBox="1">
            <a:spLocks noChangeArrowheads="1"/>
          </p:cNvSpPr>
          <p:nvPr/>
        </p:nvSpPr>
        <p:spPr bwMode="auto">
          <a:xfrm>
            <a:off x="5894388" y="3836988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6" name="Text Box 1043"/>
          <p:cNvSpPr txBox="1">
            <a:spLocks noChangeArrowheads="1"/>
          </p:cNvSpPr>
          <p:nvPr/>
        </p:nvSpPr>
        <p:spPr bwMode="auto">
          <a:xfrm>
            <a:off x="6351588" y="1304925"/>
            <a:ext cx="785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-1" charset="0"/>
              </a:rPr>
              <a:t>CO</a:t>
            </a:r>
            <a:r>
              <a:rPr lang="en-US" b="1" baseline="-25000" dirty="0">
                <a:latin typeface="Arial" pitchFamily="-1" charset="0"/>
              </a:rPr>
              <a:t>2</a:t>
            </a:r>
            <a:endParaRPr lang="en-US" b="1" dirty="0">
              <a:latin typeface="Arial" pitchFamily="-1" charset="0"/>
            </a:endParaRPr>
          </a:p>
        </p:txBody>
      </p:sp>
      <p:sp>
        <p:nvSpPr>
          <p:cNvPr id="50187" name="Text Box 1044"/>
          <p:cNvSpPr txBox="1">
            <a:spLocks noChangeArrowheads="1"/>
          </p:cNvSpPr>
          <p:nvPr/>
        </p:nvSpPr>
        <p:spPr bwMode="auto">
          <a:xfrm>
            <a:off x="5081364" y="1934587"/>
            <a:ext cx="2502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1000 ppm </a:t>
            </a:r>
            <a:r>
              <a:rPr lang="en-US" b="1" dirty="0">
                <a:solidFill>
                  <a:srgbClr val="FF0000"/>
                </a:solidFill>
              </a:rPr>
              <a:t>in 2100</a:t>
            </a:r>
          </a:p>
        </p:txBody>
      </p:sp>
      <p:sp>
        <p:nvSpPr>
          <p:cNvPr id="50188" name="Freeform 1045"/>
          <p:cNvSpPr>
            <a:spLocks/>
          </p:cNvSpPr>
          <p:nvPr/>
        </p:nvSpPr>
        <p:spPr bwMode="auto">
          <a:xfrm flipV="1">
            <a:off x="7473950" y="1914673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9" name="Text Box 20"/>
          <p:cNvSpPr txBox="1">
            <a:spLocks noChangeArrowheads="1"/>
          </p:cNvSpPr>
          <p:nvPr/>
        </p:nvSpPr>
        <p:spPr bwMode="auto">
          <a:xfrm>
            <a:off x="5140325" y="3255387"/>
            <a:ext cx="234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400 ppm </a:t>
            </a:r>
            <a:r>
              <a:rPr lang="en-US" b="1" dirty="0">
                <a:solidFill>
                  <a:srgbClr val="FF0000"/>
                </a:solidFill>
              </a:rPr>
              <a:t>in </a:t>
            </a:r>
            <a:r>
              <a:rPr lang="en-US" b="1" dirty="0" smtClean="0">
                <a:solidFill>
                  <a:srgbClr val="FF0000"/>
                </a:solidFill>
              </a:rPr>
              <a:t>2014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0190" name="Freeform 21"/>
          <p:cNvSpPr>
            <a:spLocks/>
          </p:cNvSpPr>
          <p:nvPr/>
        </p:nvSpPr>
        <p:spPr bwMode="auto">
          <a:xfrm>
            <a:off x="7488238" y="3477989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224338" y="5494338"/>
            <a:ext cx="4868862" cy="584200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You </a:t>
            </a:r>
            <a:r>
              <a:rPr lang="en-US" sz="3200" b="1" i="1" dirty="0" err="1">
                <a:solidFill>
                  <a:schemeClr val="accent2"/>
                </a:solidFill>
                <a:latin typeface="Times New Roman" charset="0"/>
              </a:rPr>
              <a:t>ain’t</a:t>
            </a: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 seen nothing yet!</a:t>
            </a:r>
          </a:p>
        </p:txBody>
      </p:sp>
    </p:spTree>
    <p:extLst>
      <p:ext uri="{BB962C8B-B14F-4D97-AF65-F5344CB8AC3E}">
        <p14:creationId xmlns:p14="http://schemas.microsoft.com/office/powerpoint/2010/main" val="321511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Serious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Global mean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-76200" y="5594350"/>
            <a:ext cx="50276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sym typeface="Times New Roman" charset="0"/>
              </a:rPr>
              <a:t>	Rainfall?    		Agriculture? </a:t>
            </a:r>
            <a:r>
              <a:rPr lang="en-US" dirty="0">
                <a:latin typeface="ＭＳ Ｐゴシック" charset="0"/>
                <a:sym typeface="ＭＳ Ｐゴシック" charset="0"/>
              </a:rPr>
              <a:t/>
            </a:r>
            <a:br>
              <a:rPr lang="en-US" dirty="0">
                <a:latin typeface="ＭＳ Ｐゴシック" charset="0"/>
                <a:sym typeface="ＭＳ Ｐゴシック" charset="0"/>
              </a:rPr>
            </a:br>
            <a:r>
              <a:rPr lang="en-US" i="1" dirty="0">
                <a:cs typeface="Times New Roman" charset="0"/>
                <a:sym typeface="Times New Roman" charset="0"/>
              </a:rPr>
              <a:t>Water </a:t>
            </a:r>
            <a:r>
              <a:rPr lang="en-US" i="1" dirty="0" smtClean="0">
                <a:cs typeface="Times New Roman" charset="0"/>
                <a:sym typeface="Times New Roman" charset="0"/>
              </a:rPr>
              <a:t>demand?            Tourism?</a:t>
            </a:r>
            <a:endParaRPr lang="en-US" i="1" dirty="0">
              <a:cs typeface="Times New Roman" charset="0"/>
              <a:sym typeface="Times New Roman" charset="0"/>
            </a:endParaRPr>
          </a:p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cs typeface="Times New Roman" charset="0"/>
                <a:sym typeface="Times New Roman" charset="0"/>
              </a:rPr>
              <a:t>	Mass immigration?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20"/>
          <p:cNvGrpSpPr>
            <a:grpSpLocks/>
          </p:cNvGrpSpPr>
          <p:nvPr/>
        </p:nvGrpSpPr>
        <p:grpSpPr bwMode="auto">
          <a:xfrm>
            <a:off x="152400" y="609600"/>
            <a:ext cx="7940675" cy="4724400"/>
            <a:chOff x="152400" y="609600"/>
            <a:chExt cx="7940675" cy="4724400"/>
          </a:xfrm>
        </p:grpSpPr>
        <p:pic>
          <p:nvPicPr>
            <p:cNvPr id="33805" name="Picture 5" descr="tempsmap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1" t="9587" r="13289" b="15314"/>
            <a:stretch>
              <a:fillRect/>
            </a:stretch>
          </p:blipFill>
          <p:spPr bwMode="auto">
            <a:xfrm>
              <a:off x="152400" y="609600"/>
              <a:ext cx="7940675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6" name="Rectangle 4"/>
            <p:cNvSpPr>
              <a:spLocks noChangeArrowheads="1"/>
            </p:cNvSpPr>
            <p:nvPr/>
          </p:nvSpPr>
          <p:spPr bwMode="auto">
            <a:xfrm>
              <a:off x="6676942" y="609601"/>
              <a:ext cx="1400258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807" name="Group 8"/>
            <p:cNvGrpSpPr>
              <a:grpSpLocks/>
            </p:cNvGrpSpPr>
            <p:nvPr/>
          </p:nvGrpSpPr>
          <p:grpSpPr bwMode="auto">
            <a:xfrm>
              <a:off x="1981200" y="2819400"/>
              <a:ext cx="2362200" cy="228600"/>
              <a:chOff x="1981200" y="2819400"/>
              <a:chExt cx="2362200" cy="228600"/>
            </a:xfrm>
          </p:grpSpPr>
          <p:sp>
            <p:nvSpPr>
              <p:cNvPr id="33809" name="Oval 5"/>
              <p:cNvSpPr>
                <a:spLocks noChangeArrowheads="1"/>
              </p:cNvSpPr>
              <p:nvPr/>
            </p:nvSpPr>
            <p:spPr bwMode="auto">
              <a:xfrm>
                <a:off x="4191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3810" name="Oval 6"/>
              <p:cNvSpPr>
                <a:spLocks noChangeArrowheads="1"/>
              </p:cNvSpPr>
              <p:nvPr/>
            </p:nvSpPr>
            <p:spPr bwMode="auto">
              <a:xfrm>
                <a:off x="2286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3811" name="Oval 7"/>
              <p:cNvSpPr>
                <a:spLocks noChangeArrowheads="1"/>
              </p:cNvSpPr>
              <p:nvPr/>
            </p:nvSpPr>
            <p:spPr bwMode="auto">
              <a:xfrm>
                <a:off x="1981200" y="28956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3808" name="Rectangle 19"/>
            <p:cNvSpPr>
              <a:spLocks noChangeArrowheads="1"/>
            </p:cNvSpPr>
            <p:nvPr/>
          </p:nvSpPr>
          <p:spPr bwMode="auto">
            <a:xfrm>
              <a:off x="6781800" y="3124201"/>
              <a:ext cx="990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4800" i="1" dirty="0">
                <a:ea typeface="ＭＳ Ｐゴシック" charset="0"/>
              </a:rPr>
              <a:t>Where </a:t>
            </a:r>
            <a:r>
              <a:rPr lang="en-US" sz="4800" dirty="0">
                <a:ea typeface="ＭＳ Ｐゴシック" charset="0"/>
              </a:rPr>
              <a:t>is it 10°F Warmer</a:t>
            </a:r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6096000" y="3581400"/>
            <a:ext cx="29718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Grand Junction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Tucson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Mississippi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1600200" y="2971800"/>
            <a:ext cx="2743200" cy="914400"/>
            <a:chOff x="1600200" y="2971800"/>
            <a:chExt cx="2743200" cy="914400"/>
          </a:xfrm>
        </p:grpSpPr>
        <p:sp>
          <p:nvSpPr>
            <p:cNvPr id="33799" name="Oval 10"/>
            <p:cNvSpPr>
              <a:spLocks noChangeArrowheads="1"/>
            </p:cNvSpPr>
            <p:nvPr/>
          </p:nvSpPr>
          <p:spPr bwMode="auto">
            <a:xfrm>
              <a:off x="41910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800" name="Oval 11"/>
            <p:cNvSpPr>
              <a:spLocks noChangeArrowheads="1"/>
            </p:cNvSpPr>
            <p:nvPr/>
          </p:nvSpPr>
          <p:spPr bwMode="auto">
            <a:xfrm>
              <a:off x="2590800" y="3581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801" name="Oval 12"/>
            <p:cNvSpPr>
              <a:spLocks noChangeArrowheads="1"/>
            </p:cNvSpPr>
            <p:nvPr/>
          </p:nvSpPr>
          <p:spPr bwMode="auto">
            <a:xfrm>
              <a:off x="16002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700" y="3162300"/>
              <a:ext cx="631918" cy="2509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1501682" y="3254282"/>
              <a:ext cx="730436" cy="273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994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6388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>
                <a:solidFill>
                  <a:srgbClr val="FF0000"/>
                </a:solidFill>
              </a:rPr>
              <a:t>Water? 	Crops?    </a:t>
            </a:r>
            <a:br>
              <a:rPr lang="en-US" sz="2800" b="1" i="1">
                <a:solidFill>
                  <a:srgbClr val="FF0000"/>
                </a:solidFill>
              </a:rPr>
            </a:br>
            <a:r>
              <a:rPr lang="en-US" sz="2800" b="1" i="1">
                <a:solidFill>
                  <a:srgbClr val="FF0000"/>
                </a:solidFill>
              </a:rPr>
              <a:t>Real Estate?     Health?</a:t>
            </a:r>
          </a:p>
        </p:txBody>
      </p:sp>
      <p:sp>
        <p:nvSpPr>
          <p:cNvPr id="33798" name="TextBox 23"/>
          <p:cNvSpPr txBox="1">
            <a:spLocks noChangeArrowheads="1"/>
          </p:cNvSpPr>
          <p:nvPr/>
        </p:nvSpPr>
        <p:spPr bwMode="auto">
          <a:xfrm>
            <a:off x="2616200" y="762000"/>
            <a:ext cx="33757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600" b="1">
                <a:solidFill>
                  <a:schemeClr val="accent2"/>
                </a:solidFill>
                <a:latin typeface="Arial Rounded MT Bold"/>
                <a:cs typeface="Arial Rounded MT Bold"/>
              </a:rPr>
              <a:t>“</a:t>
            </a:r>
            <a:r>
              <a:rPr lang="en-US" altLang="ja-JP" sz="3600" b="1">
                <a:solidFill>
                  <a:schemeClr val="accent2"/>
                </a:solidFill>
                <a:latin typeface="Arial Rounded MT Bold"/>
                <a:cs typeface="Arial Rounded MT Bold"/>
              </a:rPr>
              <a:t>on average?</a:t>
            </a:r>
            <a:r>
              <a:rPr lang="ja-JP" altLang="en-US" sz="3600" b="1">
                <a:solidFill>
                  <a:schemeClr val="accent2"/>
                </a:solidFill>
                <a:latin typeface="Arial Rounded MT Bold"/>
                <a:cs typeface="Arial Rounded MT Bold"/>
              </a:rPr>
              <a:t>”</a:t>
            </a:r>
            <a:endParaRPr lang="en-US" sz="3600" b="1">
              <a:solidFill>
                <a:schemeClr val="accent2"/>
              </a:solidFill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7" b="13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95900" cy="15875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On the Edge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46100" y="1778000"/>
            <a:ext cx="43815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 Rounded MT Bold"/>
                <a:cs typeface="Arial Rounded MT Bold"/>
              </a:rPr>
              <a:t>Much of our region already receives only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marginal precipitation</a:t>
            </a:r>
          </a:p>
          <a:p>
            <a:pPr eaLnBrk="1" hangingPunct="1"/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Just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  <a:endParaRPr lang="en-US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>
                <a:latin typeface="Arial Rounded MT Bold"/>
                <a:cs typeface="Arial Rounded MT Bold"/>
              </a:rPr>
              <a:t>water to support </a:t>
            </a:r>
            <a:r>
              <a:rPr lang="en-US" dirty="0" smtClean="0">
                <a:latin typeface="Arial Rounded MT Bold"/>
                <a:cs typeface="Arial Rounded MT Bold"/>
              </a:rPr>
              <a:t>agriculture</a:t>
            </a:r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Just enough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water to support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5.3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million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people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334000" y="63500"/>
            <a:ext cx="3784600" cy="6718300"/>
          </a:xfrm>
          <a:prstGeom prst="roundRect">
            <a:avLst>
              <a:gd name="adj" fmla="val 7606"/>
            </a:avLst>
          </a:prstGeom>
          <a:solidFill>
            <a:schemeClr val="bg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608" y="190500"/>
            <a:ext cx="3561992" cy="4851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5118461"/>
            <a:ext cx="3543300" cy="156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Snowpack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Budgets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6502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467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8100" y="2654300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1300" y="2806700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 smtClean="0">
                <a:latin typeface="Arial Rounded MT Bold"/>
                <a:cs typeface="Arial Rounded MT Bold"/>
              </a:rPr>
              <a:t>running sum </a:t>
            </a:r>
            <a:r>
              <a:rPr lang="en-US" sz="4800" dirty="0" smtClean="0">
                <a:latin typeface="Arial Rounded MT Bold"/>
                <a:cs typeface="Arial Rounded MT Bold"/>
              </a:rPr>
              <a:t/>
            </a:r>
            <a:br>
              <a:rPr lang="en-US" sz="4800" dirty="0" smtClean="0">
                <a:latin typeface="Arial Rounded MT Bold"/>
                <a:cs typeface="Arial Rounded MT Bold"/>
              </a:rPr>
            </a:br>
            <a:r>
              <a:rPr lang="en-US" sz="4800" dirty="0" smtClean="0">
                <a:latin typeface="Arial Rounded MT Bold"/>
                <a:cs typeface="Arial Rounded MT Bold"/>
              </a:rPr>
              <a:t>of water out minus water in</a:t>
            </a:r>
            <a:endParaRPr lang="en-US" sz="4800" dirty="0"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0300" y="1181100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27645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sz="6000" dirty="0" smtClean="0"/>
              <a:t>Droughts Past &amp; Future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7" y="1168400"/>
            <a:ext cx="9102103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9100" y="2603500"/>
            <a:ext cx="150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Dust Bowl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7590" y="4940300"/>
            <a:ext cx="3201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Medieval </a:t>
            </a:r>
            <a:r>
              <a:rPr lang="en-US" dirty="0" err="1" smtClean="0">
                <a:solidFill>
                  <a:srgbClr val="FF0000"/>
                </a:solidFill>
              </a:rPr>
              <a:t>Megadroughts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7708900" y="3098800"/>
            <a:ext cx="12700" cy="10287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7696200" y="2133600"/>
            <a:ext cx="76200" cy="6223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600200" y="4991100"/>
            <a:ext cx="13208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2483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5200" dirty="0" smtClean="0"/>
              <a:t>Warming Promotes Wildfire</a:t>
            </a:r>
            <a:endParaRPr lang="en-US" sz="52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Warmer air increases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 smtClean="0">
                <a:ea typeface="ＭＳ Ｐゴシック" charset="0"/>
              </a:rPr>
              <a:t>on forests</a:t>
            </a:r>
            <a:endParaRPr lang="en-US" dirty="0" smtClean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Longer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 smtClean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More frequent extremely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 smtClean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14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48200" y="1041400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553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NRC 2011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Projected Increase </a:t>
              </a:r>
              <a:r>
                <a:rPr lang="en-US" i="1" dirty="0">
                  <a:solidFill>
                    <a:srgbClr val="0000FF"/>
                  </a:solidFill>
                </a:rPr>
                <a:t>in </a:t>
              </a:r>
              <a:r>
                <a:rPr lang="en-US" i="1" dirty="0" smtClean="0">
                  <a:solidFill>
                    <a:srgbClr val="0000FF"/>
                  </a:solidFill>
                </a:rPr>
                <a:t>Area Burned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3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07975"/>
            <a:ext cx="960120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330200"/>
            <a:ext cx="9601200" cy="11684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  <a:ea typeface="ＭＳ Ｐゴシック" charset="0"/>
              </a:rPr>
              <a:t>Economic Development</a:t>
            </a:r>
            <a:endParaRPr lang="en-US" sz="60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500" y="1244600"/>
            <a:ext cx="8585200" cy="4431983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Urban water use in Colorado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currently about 17% </a:t>
            </a:r>
            <a:r>
              <a:rPr lang="en-US" sz="3600" dirty="0" smtClean="0">
                <a:latin typeface="Arial Rounded MT Bold"/>
                <a:cs typeface="Arial Rounded MT Bold"/>
              </a:rPr>
              <a:t>of total</a:t>
            </a:r>
          </a:p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Colorado projects 60% population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growth by 2050, to 8 million</a:t>
            </a:r>
          </a:p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Combined with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increased ET</a:t>
            </a:r>
            <a:r>
              <a:rPr lang="en-US" sz="3600" dirty="0" smtClean="0">
                <a:latin typeface="Arial Rounded MT Bold"/>
                <a:cs typeface="Arial Rounded MT Bold"/>
              </a:rPr>
              <a:t>, this will produce tremendous pressure for increased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diversion to cities</a:t>
            </a:r>
          </a:p>
        </p:txBody>
      </p:sp>
    </p:spTree>
    <p:extLst>
      <p:ext uri="{BB962C8B-B14F-4D97-AF65-F5344CB8AC3E}">
        <p14:creationId xmlns:p14="http://schemas.microsoft.com/office/powerpoint/2010/main" val="7518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762000"/>
          </a:xfrm>
        </p:spPr>
        <p:txBody>
          <a:bodyPr/>
          <a:lstStyle/>
          <a:p>
            <a:r>
              <a:rPr lang="en-US" sz="6000" dirty="0" smtClean="0"/>
              <a:t>Climate Change Costs</a:t>
            </a:r>
            <a:endParaRPr lang="en-US" sz="6000" dirty="0"/>
          </a:p>
        </p:txBody>
      </p:sp>
      <p:sp>
        <p:nvSpPr>
          <p:cNvPr id="4" name="Rectangle 3"/>
          <p:cNvSpPr/>
          <p:nvPr/>
        </p:nvSpPr>
        <p:spPr>
          <a:xfrm>
            <a:off x="4479667" y="3198168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479667" y="3198168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3821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70400" y="4025900"/>
            <a:ext cx="333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Global 25% decrease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700" y="4444999"/>
            <a:ext cx="2578100" cy="2387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00" y="4419599"/>
            <a:ext cx="2540000" cy="24775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57306"/>
            <a:ext cx="3327400" cy="6726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1" y="6250720"/>
            <a:ext cx="2692400" cy="3278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630909"/>
            <a:ext cx="3904033" cy="22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52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ghai.1990-2012.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683"/>
            <a:ext cx="9154618" cy="55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1447800"/>
          </a:xfrm>
        </p:spPr>
        <p:txBody>
          <a:bodyPr/>
          <a:lstStyle/>
          <a:p>
            <a:r>
              <a:rPr lang="en-US" dirty="0" smtClean="0"/>
              <a:t>Billions and Billions</a:t>
            </a:r>
            <a:br>
              <a:rPr lang="en-US" dirty="0" smtClean="0"/>
            </a:br>
            <a:r>
              <a:rPr lang="en-US" sz="4800" dirty="0" smtClean="0"/>
              <a:t>Shanghai 1991 and 2012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8500" y="1511300"/>
            <a:ext cx="7772400" cy="4572000"/>
          </a:xfrm>
        </p:spPr>
        <p:txBody>
          <a:bodyPr/>
          <a:lstStyle/>
          <a:p>
            <a:r>
              <a:rPr lang="en-US" dirty="0" smtClean="0"/>
              <a:t>Currently 7 billion people on Earth </a:t>
            </a:r>
            <a:br>
              <a:rPr lang="en-US" dirty="0" smtClean="0"/>
            </a:br>
            <a:r>
              <a:rPr lang="en-US" dirty="0" smtClean="0"/>
              <a:t>but only 1 billion use lots of energy</a:t>
            </a:r>
          </a:p>
          <a:p>
            <a:r>
              <a:rPr lang="en-US" dirty="0" smtClean="0"/>
              <a:t>Rapid development to 4 billion </a:t>
            </a:r>
            <a:br>
              <a:rPr lang="en-US" dirty="0" smtClean="0"/>
            </a:br>
            <a:r>
              <a:rPr lang="en-US" dirty="0" smtClean="0"/>
              <a:t>energy users over coming decades</a:t>
            </a:r>
          </a:p>
          <a:p>
            <a:r>
              <a:rPr lang="en-US" dirty="0" smtClean="0"/>
              <a:t>Population growth only 30% but </a:t>
            </a:r>
            <a:br>
              <a:rPr lang="en-US" dirty="0" smtClean="0"/>
            </a:br>
            <a:r>
              <a:rPr lang="en-US" dirty="0" smtClean="0"/>
              <a:t>energy growth 300% by 2100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85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7" descr="grap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792288"/>
            <a:ext cx="3925888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-34925" y="2312988"/>
            <a:ext cx="3806825" cy="36306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If China and India industrialize with coal,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rise to </a:t>
            </a:r>
            <a:r>
              <a:rPr lang="en-US" b="1" dirty="0" smtClean="0">
                <a:solidFill>
                  <a:srgbClr val="FF0000"/>
                </a:solidFill>
                <a:ea typeface="ＭＳ Ｐゴシック" charset="0"/>
              </a:rPr>
              <a:t>4x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preindustrial</a:t>
            </a:r>
          </a:p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Extra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last for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millennia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after 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3488" y="6211669"/>
            <a:ext cx="71914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latin typeface="Arial Rounded MT Bold"/>
                <a:ea typeface="ＭＳ Ｐゴシック" charset="-128"/>
                <a:cs typeface="Arial Rounded MT Bold"/>
              </a:rPr>
              <a:t>Thermostat only turns one way!</a:t>
            </a:r>
            <a:endParaRPr lang="en-US" sz="3600" dirty="0">
              <a:solidFill>
                <a:srgbClr val="FF0000"/>
              </a:solidFill>
              <a:latin typeface="Arial Rounded MT Bold"/>
              <a:ea typeface="ＭＳ Ｐゴシック" charset="-128"/>
              <a:cs typeface="Arial Rounded MT Bold"/>
            </a:endParaRP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 rot="-5400000">
            <a:off x="3629819" y="2531269"/>
            <a:ext cx="16986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CO</a:t>
            </a:r>
            <a:r>
              <a:rPr lang="en-US" baseline="-25000">
                <a:latin typeface="Arial" charset="0"/>
                <a:cs typeface="Arial" charset="0"/>
              </a:rPr>
              <a:t>2</a:t>
            </a:r>
            <a:r>
              <a:rPr lang="en-US">
                <a:latin typeface="Arial" charset="0"/>
                <a:cs typeface="Arial" charset="0"/>
              </a:rPr>
              <a:t> (ppm)</a:t>
            </a: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 rot="-5400000">
            <a:off x="4052094" y="4760119"/>
            <a:ext cx="1068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GtC/yr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 rot="-5400000">
            <a:off x="7313613" y="2771775"/>
            <a:ext cx="26908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Warming (Celsius) 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6065838" y="1985963"/>
            <a:ext cx="757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1726FF"/>
                </a:solidFill>
                <a:latin typeface="Arial" charset="0"/>
                <a:cs typeface="Arial" charset="0"/>
              </a:rPr>
              <a:t>CO</a:t>
            </a:r>
            <a:r>
              <a:rPr lang="en-US" baseline="-25000">
                <a:solidFill>
                  <a:srgbClr val="1726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6686550" y="2611438"/>
            <a:ext cx="13525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warming</a:t>
            </a: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6208713" y="5967413"/>
            <a:ext cx="7842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year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5302250" y="4186238"/>
            <a:ext cx="12620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you are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here</a:t>
            </a:r>
          </a:p>
        </p:txBody>
      </p:sp>
      <p:sp>
        <p:nvSpPr>
          <p:cNvPr id="35851" name="Oval 12"/>
          <p:cNvSpPr>
            <a:spLocks noChangeArrowheads="1"/>
          </p:cNvSpPr>
          <p:nvPr/>
        </p:nvSpPr>
        <p:spPr bwMode="auto">
          <a:xfrm>
            <a:off x="6335713" y="309562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Oval 13"/>
          <p:cNvSpPr>
            <a:spLocks noChangeArrowheads="1"/>
          </p:cNvSpPr>
          <p:nvPr/>
        </p:nvSpPr>
        <p:spPr bwMode="auto">
          <a:xfrm>
            <a:off x="6323013" y="5302250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35853" name="Oval 14"/>
          <p:cNvSpPr>
            <a:spLocks noChangeArrowheads="1"/>
          </p:cNvSpPr>
          <p:nvPr/>
        </p:nvSpPr>
        <p:spPr bwMode="auto">
          <a:xfrm>
            <a:off x="6329363" y="306387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5854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5565775" y="3514726"/>
            <a:ext cx="1062037" cy="582612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5" name="Straight Arrow Connector 21"/>
          <p:cNvCxnSpPr>
            <a:cxnSpLocks noChangeShapeType="1"/>
            <a:endCxn id="35852" idx="1"/>
          </p:cNvCxnSpPr>
          <p:nvPr/>
        </p:nvCxnSpPr>
        <p:spPr bwMode="auto">
          <a:xfrm rot="16200000" flipH="1">
            <a:off x="5957094" y="4936331"/>
            <a:ext cx="441325" cy="341313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Common Myth #2</a:t>
            </a:r>
          </a:p>
        </p:txBody>
      </p:sp>
      <p:sp>
        <p:nvSpPr>
          <p:cNvPr id="35857" name="Rectangle 2"/>
          <p:cNvSpPr txBox="1">
            <a:spLocks noChangeArrowheads="1"/>
          </p:cNvSpPr>
          <p:nvPr/>
        </p:nvSpPr>
        <p:spPr bwMode="auto">
          <a:xfrm>
            <a:off x="241300" y="830263"/>
            <a:ext cx="870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573088" indent="-5334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ja-JP" altLang="en-US" sz="2800" i="1" dirty="0">
                <a:latin typeface="Arial Rounded MT Bold"/>
                <a:cs typeface="Arial Rounded MT Bold"/>
              </a:rPr>
              <a:t>“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When we reduce or stop burning fossil fuel, CO</a:t>
            </a:r>
            <a:r>
              <a:rPr lang="en-US" altLang="ja-JP" sz="2800" i="1" baseline="-20000" dirty="0">
                <a:latin typeface="Arial Rounded MT Bold"/>
                <a:cs typeface="Arial Rounded MT Bold"/>
              </a:rPr>
              <a:t>2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 will go away and things will go back to normal</a:t>
            </a:r>
            <a:r>
              <a:rPr lang="ja-JP" altLang="en-US" sz="2800" i="1" dirty="0">
                <a:latin typeface="Arial Rounded MT Bold"/>
                <a:cs typeface="Arial Rounded MT Bold"/>
              </a:rPr>
              <a:t>”</a:t>
            </a:r>
            <a:endParaRPr lang="en-US" sz="2800" i="1" dirty="0">
              <a:latin typeface="Arial Rounded MT Bold"/>
              <a:cs typeface="Arial Rounded MT Bold"/>
            </a:endParaRPr>
          </a:p>
        </p:txBody>
      </p:sp>
      <p:sp>
        <p:nvSpPr>
          <p:cNvPr id="35858" name="TextBox 9"/>
          <p:cNvSpPr txBox="1">
            <a:spLocks noChangeArrowheads="1"/>
          </p:cNvSpPr>
          <p:nvPr/>
        </p:nvSpPr>
        <p:spPr bwMode="auto">
          <a:xfrm>
            <a:off x="6989763" y="4449763"/>
            <a:ext cx="166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223141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91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912736" y="2789904"/>
            <a:ext cx="3451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$4.5 TRILLION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Efficient Architects!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32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0" y="1473199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300" y="177800"/>
            <a:ext cx="7086600" cy="1765300"/>
          </a:xfrm>
        </p:spPr>
        <p:txBody>
          <a:bodyPr/>
          <a:lstStyle/>
          <a:p>
            <a:r>
              <a:rPr lang="en-US" dirty="0" smtClean="0"/>
              <a:t>Price of Solar </a:t>
            </a:r>
            <a:br>
              <a:rPr lang="en-US" dirty="0" smtClean="0"/>
            </a:br>
            <a:r>
              <a:rPr lang="en-US" dirty="0" smtClean="0"/>
              <a:t>PV Cells (</a:t>
            </a:r>
            <a:r>
              <a:rPr lang="en-US" sz="4800" dirty="0" smtClean="0"/>
              <a:t>$/watt)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0" y="2362200"/>
            <a:ext cx="6781800" cy="2997200"/>
          </a:xfrm>
        </p:spPr>
        <p:txBody>
          <a:bodyPr/>
          <a:lstStyle/>
          <a:p>
            <a:r>
              <a:rPr lang="en-US" dirty="0" smtClean="0"/>
              <a:t>Price has fallen by factor of 200  since I graduated from high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Factor of 5 since 2008</a:t>
            </a:r>
          </a:p>
          <a:p>
            <a:r>
              <a:rPr lang="en-US" dirty="0" smtClean="0"/>
              <a:t>Now as cheap or cheaper than coal or gas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711200" y="3873498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Drop in 1970s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3440" y="5143498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Flatter in1990s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6616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53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499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762000"/>
          </a:xfrm>
        </p:spPr>
        <p:txBody>
          <a:bodyPr/>
          <a:lstStyle/>
          <a:p>
            <a:r>
              <a:rPr lang="en-US" dirty="0" smtClean="0"/>
              <a:t>Solar Resources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4501" y="4940300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  <a:endParaRPr lang="en-US" sz="5400" dirty="0">
              <a:solidFill>
                <a:srgbClr val="3333CC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834" y="5291435"/>
            <a:ext cx="48654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German electricity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4% wind &amp; solar in 2000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28% </a:t>
            </a:r>
            <a:r>
              <a:rPr lang="en-US" sz="3200" dirty="0"/>
              <a:t>wind &amp; solar in </a:t>
            </a:r>
            <a:r>
              <a:rPr lang="en-US" sz="3200" dirty="0" smtClean="0"/>
              <a:t>2014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07249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440" r="1410"/>
          <a:stretch/>
        </p:blipFill>
        <p:spPr>
          <a:xfrm>
            <a:off x="431800" y="1028700"/>
            <a:ext cx="7988300" cy="530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14300"/>
            <a:ext cx="8839200" cy="762000"/>
          </a:xfrm>
        </p:spPr>
        <p:txBody>
          <a:bodyPr/>
          <a:lstStyle/>
          <a:p>
            <a:r>
              <a:rPr lang="en-US" dirty="0" smtClean="0"/>
              <a:t>Lithium-Ion 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0" y="5689600"/>
            <a:ext cx="5727700" cy="1168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Much cheaper than expected </a:t>
            </a:r>
            <a:br>
              <a:rPr lang="en-US" dirty="0" smtClean="0"/>
            </a:br>
            <a:r>
              <a:rPr lang="en-US" dirty="0" smtClean="0"/>
              <a:t>a few years ago!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437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364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206500"/>
            <a:ext cx="5715000" cy="497840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3500"/>
            <a:ext cx="8534400" cy="1409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1800 … </a:t>
            </a:r>
            <a:r>
              <a:rPr lang="en-US" sz="5000" dirty="0">
                <a:ea typeface="ＭＳ Ｐゴシック" charset="0"/>
              </a:rPr>
              <a:t/>
            </a:r>
            <a:br>
              <a:rPr lang="en-US" sz="5000" dirty="0">
                <a:ea typeface="ＭＳ Ｐゴシック" charset="0"/>
              </a:rPr>
            </a:br>
            <a:endParaRPr lang="en-US" sz="5000" dirty="0"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143000"/>
            <a:ext cx="3895725" cy="5194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900" y="6396335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President Thomas Jefferson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56100" y="6256635"/>
            <a:ext cx="4365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and Clarke with Sacajawea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58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4000"/>
            <a:ext cx="3657600" cy="6235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1800 …</a:t>
            </a:r>
            <a:endParaRPr lang="en-US" sz="5000" dirty="0">
              <a:ea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433" y="0"/>
            <a:ext cx="4851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63500"/>
            <a:ext cx="3505200" cy="66929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9940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0300" y="135235"/>
            <a:ext cx="2735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Napoleon Bonaparte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0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89100" y="1016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5589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Dig 8 billion tons of carbon out of the ground every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year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06" t="7708"/>
          <a:stretch/>
        </p:blipFill>
        <p:spPr>
          <a:xfrm>
            <a:off x="5270500" y="3060244"/>
            <a:ext cx="3797300" cy="3556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1" y="3479800"/>
            <a:ext cx="5132748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6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Build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a system of pipelines, supertankers, railroads, highways, and trucks to deliver it to every street corner on the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planet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67" t="15774"/>
          <a:stretch/>
        </p:blipFill>
        <p:spPr>
          <a:xfrm>
            <a:off x="0" y="4326352"/>
            <a:ext cx="3073400" cy="2531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573" t="23945" r="10720" b="16196"/>
          <a:stretch/>
        </p:blipFill>
        <p:spPr>
          <a:xfrm>
            <a:off x="4479364" y="4191000"/>
            <a:ext cx="4664635" cy="26670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701" y="4191786"/>
            <a:ext cx="1778000" cy="2666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5833" t="13148"/>
          <a:stretch/>
        </p:blipFill>
        <p:spPr>
          <a:xfrm>
            <a:off x="3403600" y="3441700"/>
            <a:ext cx="2705100" cy="20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59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millions of cars every year, and millions of miles of roads to drive them on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5842000" cy="350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0" y="3365500"/>
            <a:ext cx="5080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3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 smtClean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Generate and pipe enough electricity to every house to power lights &amp; stereos &amp; LCD TVs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916" y="3340100"/>
            <a:ext cx="4687084" cy="351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3670"/>
            <a:ext cx="4546600" cy="34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955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Dig 8 billion tons of carbon out of the ground every year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a system of pipelines, supertankers, railroads, highways, and trucks to deliver it to every street corner on the planet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millions of cars every year, and millions of miles of roads to drive them on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Generate and pipe enough electricity to every house to power lights &amp; stereos &amp;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LCD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TVs</a:t>
            </a:r>
          </a:p>
          <a:p>
            <a:pPr eaLnBrk="1" hangingPunct="1">
              <a:spcBef>
                <a:spcPct val="30000"/>
              </a:spcBef>
            </a:pPr>
            <a:endParaRPr lang="en-US" sz="2800" dirty="0">
              <a:latin typeface="Arial Rounded MT Bold"/>
              <a:cs typeface="Arial Rounded MT Bold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44713" y="2286000"/>
            <a:ext cx="5487987" cy="4572000"/>
            <a:chOff x="2144253" y="2285274"/>
            <a:chExt cx="5488852" cy="4572726"/>
          </a:xfrm>
        </p:grpSpPr>
        <p:pic>
          <p:nvPicPr>
            <p:cNvPr id="5939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120" y="2285274"/>
              <a:ext cx="2620524" cy="3047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7" name="TextBox 5"/>
            <p:cNvSpPr txBox="1">
              <a:spLocks noChangeArrowheads="1"/>
            </p:cNvSpPr>
            <p:nvPr/>
          </p:nvSpPr>
          <p:spPr bwMode="auto">
            <a:xfrm>
              <a:off x="2144253" y="6027003"/>
              <a:ext cx="548885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…  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“</a:t>
              </a:r>
              <a:r>
                <a:rPr lang="en-US" altLang="ja-JP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and here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’</a:t>
              </a:r>
              <a:r>
                <a:rPr lang="en-US" altLang="ja-JP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s the itemized bill …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”</a:t>
              </a:r>
              <a:endParaRPr lang="en-US" altLang="ja-JP" b="1" i="1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  <a:p>
              <a:pPr eaLnBrk="1" hangingPunct="1"/>
              <a:endParaRPr lang="en-US" dirty="0"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018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7200" dirty="0" smtClean="0">
                <a:solidFill>
                  <a:srgbClr val="FFFF00"/>
                </a:solidFill>
                <a:ea typeface="ＭＳ Ｐゴシック" charset="0"/>
              </a:rPr>
              <a:t>Who Built That?</a:t>
            </a:r>
            <a:endParaRPr lang="en-US" sz="72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711200" y="765175"/>
            <a:ext cx="7772400" cy="17240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Our ancestors built that very system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cost them every dime of global GDP for 200 years (now $78T/</a:t>
            </a:r>
            <a:r>
              <a:rPr lang="en-US" dirty="0" err="1" smtClean="0">
                <a:solidFill>
                  <a:srgbClr val="FFFF00"/>
                </a:solidFill>
                <a:ea typeface="ＭＳ Ｐゴシック" charset="0"/>
              </a:rPr>
              <a:t>yr</a:t>
            </a:r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)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created every dime too!</a:t>
            </a:r>
            <a:endParaRPr lang="en-US" dirty="0">
              <a:solidFill>
                <a:srgbClr val="FFFF00"/>
              </a:solidFill>
              <a:ea typeface="ＭＳ Ｐゴシック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97238" y="3424238"/>
            <a:ext cx="4056062" cy="2913062"/>
            <a:chOff x="3297102" y="3424661"/>
            <a:chExt cx="4055524" cy="2911866"/>
          </a:xfrm>
        </p:grpSpPr>
        <p:pic>
          <p:nvPicPr>
            <p:cNvPr id="7373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102" y="3424661"/>
              <a:ext cx="4055524" cy="291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4" name="Content Placeholder 2"/>
            <p:cNvSpPr txBox="1">
              <a:spLocks/>
            </p:cNvSpPr>
            <p:nvPr/>
          </p:nvSpPr>
          <p:spPr bwMode="auto">
            <a:xfrm>
              <a:off x="3319324" y="3483374"/>
              <a:ext cx="3846002" cy="172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ct val="30000"/>
                </a:spcBef>
              </a:pP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Now 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our kids get </a:t>
              </a: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to </a:t>
              </a:r>
              <a:b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do it again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!</a:t>
              </a:r>
              <a:endParaRPr lang="en-US" sz="28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290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104900"/>
            <a:ext cx="7600950" cy="1651000"/>
          </a:xfrm>
        </p:spPr>
        <p:txBody>
          <a:bodyPr rIns="116994"/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Many people </a:t>
            </a: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003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299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0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FontTx/>
              <a:buNone/>
            </a:pP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01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FontTx/>
              <a:buNone/>
            </a:pPr>
            <a:r>
              <a:rPr lang="en-US" sz="4800" dirty="0" smtClean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 smtClean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023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5 PM surface temperature 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15 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60 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169" t="28062" r="30560" b="24927"/>
          <a:stretch/>
        </p:blipFill>
        <p:spPr>
          <a:xfrm rot="5083101">
            <a:off x="289025" y="443323"/>
            <a:ext cx="1100695" cy="8387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969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9 PM surface temperature 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15 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60 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0118" y="3950584"/>
            <a:ext cx="646843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6 AM surface temperature = -</a:t>
            </a:r>
            <a:r>
              <a:rPr lang="en-US" dirty="0">
                <a:solidFill>
                  <a:srgbClr val="3366FF"/>
                </a:solidFill>
                <a:latin typeface="Arial Rounded MT Bold"/>
                <a:cs typeface="Arial Rounded MT Bold"/>
              </a:rPr>
              <a:t>60 °C </a:t>
            </a:r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= -78 °F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802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8280</TotalTime>
  <Words>1423</Words>
  <Application>Microsoft Macintosh PowerPoint</Application>
  <PresentationFormat>On-screen Show (4:3)</PresentationFormat>
  <Paragraphs>321</Paragraphs>
  <Slides>52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New Presentation</vt:lpstr>
      <vt:lpstr>Worksheet</vt:lpstr>
      <vt:lpstr>Climate Change: Simple, Serious, Solvable </vt:lpstr>
      <vt:lpstr>Simple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PowerPoint Presentation</vt:lpstr>
      <vt:lpstr>PowerPoint Presentation</vt:lpstr>
      <vt:lpstr>PowerPoint Presentation</vt:lpstr>
      <vt:lpstr>The strongest evidence for the Greenhouse Effect</vt:lpstr>
      <vt:lpstr>Common Sense</vt:lpstr>
      <vt:lpstr>Common Myth #1</vt:lpstr>
      <vt:lpstr>Cause and Effect</vt:lpstr>
      <vt:lpstr>Learning from the Past</vt:lpstr>
      <vt:lpstr>Ice Age World</vt:lpstr>
      <vt:lpstr>CO2 and the Ice Ages</vt:lpstr>
      <vt:lpstr>Climate Forcing</vt:lpstr>
      <vt:lpstr>Reconstructed Climate Forcing Since 1000 AD</vt:lpstr>
      <vt:lpstr>The Past 2000 Years</vt:lpstr>
      <vt:lpstr>Second Millennium Analog</vt:lpstr>
      <vt:lpstr>Climate Sensitivity to enhanced CO2</vt:lpstr>
      <vt:lpstr>CO2 and the Future</vt:lpstr>
      <vt:lpstr>Serious</vt:lpstr>
      <vt:lpstr>How much warmer?</vt:lpstr>
      <vt:lpstr>Where is it 10°F Warmer</vt:lpstr>
      <vt:lpstr>A Region On the Edge</vt:lpstr>
      <vt:lpstr>Snowpack</vt:lpstr>
      <vt:lpstr>Water Budgets</vt:lpstr>
      <vt:lpstr>Droughts Past &amp; Future</vt:lpstr>
      <vt:lpstr>Warming Promotes Wildfire</vt:lpstr>
      <vt:lpstr>Economic Development</vt:lpstr>
      <vt:lpstr>Climate Change Costs</vt:lpstr>
      <vt:lpstr>Billions and Billions Shanghai 1991 and 2012</vt:lpstr>
      <vt:lpstr>Common Myth #2</vt:lpstr>
      <vt:lpstr>Solvable</vt:lpstr>
      <vt:lpstr>PowerPoint Presentation</vt:lpstr>
      <vt:lpstr>Price of Solar  PV Cells ($/watt) </vt:lpstr>
      <vt:lpstr>Solar Resources</vt:lpstr>
      <vt:lpstr>Lithium-Ion Batteries</vt:lpstr>
      <vt:lpstr>Costs</vt:lpstr>
      <vt:lpstr>Imagine it’s 1800 …  </vt:lpstr>
      <vt:lpstr>Imagine it’s 1800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Who Built That?</vt:lpstr>
      <vt:lpstr>Choose Your Future</vt:lpstr>
      <vt:lpstr>Choose Your Future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Scott Denning</cp:lastModifiedBy>
  <cp:revision>121</cp:revision>
  <cp:lastPrinted>2014-03-25T16:50:33Z</cp:lastPrinted>
  <dcterms:created xsi:type="dcterms:W3CDTF">2011-10-17T13:51:32Z</dcterms:created>
  <dcterms:modified xsi:type="dcterms:W3CDTF">2016-01-21T16:31:33Z</dcterms:modified>
</cp:coreProperties>
</file>