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440" r:id="rId2"/>
    <p:sldId id="441"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286" r:id="rId25"/>
    <p:sldId id="322" r:id="rId26"/>
    <p:sldId id="266" r:id="rId27"/>
    <p:sldId id="282" r:id="rId28"/>
    <p:sldId id="366" r:id="rId29"/>
    <p:sldId id="368" r:id="rId30"/>
    <p:sldId id="367" r:id="rId31"/>
    <p:sldId id="386" r:id="rId32"/>
    <p:sldId id="387" r:id="rId33"/>
    <p:sldId id="431" r:id="rId34"/>
    <p:sldId id="401" r:id="rId35"/>
    <p:sldId id="402" r:id="rId36"/>
    <p:sldId id="428" r:id="rId37"/>
    <p:sldId id="403" r:id="rId38"/>
    <p:sldId id="404" r:id="rId39"/>
    <p:sldId id="405" r:id="rId40"/>
    <p:sldId id="372" r:id="rId41"/>
    <p:sldId id="355" r:id="rId42"/>
    <p:sldId id="406" r:id="rId43"/>
    <p:sldId id="407" r:id="rId44"/>
    <p:sldId id="369" r:id="rId45"/>
    <p:sldId id="434" r:id="rId46"/>
    <p:sldId id="435" r:id="rId47"/>
    <p:sldId id="436" r:id="rId48"/>
    <p:sldId id="437" r:id="rId49"/>
    <p:sldId id="438" r:id="rId50"/>
    <p:sldId id="378" r:id="rId51"/>
    <p:sldId id="433" r:id="rId52"/>
    <p:sldId id="408" r:id="rId53"/>
    <p:sldId id="409" r:id="rId54"/>
    <p:sldId id="410" r:id="rId55"/>
    <p:sldId id="411" r:id="rId56"/>
    <p:sldId id="412" r:id="rId57"/>
    <p:sldId id="413" r:id="rId58"/>
    <p:sldId id="414" r:id="rId59"/>
    <p:sldId id="415" r:id="rId60"/>
    <p:sldId id="370" r:id="rId61"/>
    <p:sldId id="425" r:id="rId62"/>
    <p:sldId id="426" r:id="rId63"/>
    <p:sldId id="416" r:id="rId64"/>
    <p:sldId id="417" r:id="rId65"/>
    <p:sldId id="418" r:id="rId66"/>
    <p:sldId id="427" r:id="rId67"/>
    <p:sldId id="424" r:id="rId68"/>
    <p:sldId id="419" r:id="rId69"/>
    <p:sldId id="420" r:id="rId70"/>
    <p:sldId id="429" r:id="rId71"/>
    <p:sldId id="421" r:id="rId72"/>
    <p:sldId id="422" r:id="rId73"/>
    <p:sldId id="423" r:id="rId74"/>
    <p:sldId id="376" r:id="rId75"/>
    <p:sldId id="430" r:id="rId76"/>
    <p:sldId id="464" r:id="rId77"/>
    <p:sldId id="465" r:id="rId78"/>
    <p:sldId id="466" r:id="rId79"/>
    <p:sldId id="467" r:id="rId80"/>
    <p:sldId id="468" r:id="rId81"/>
    <p:sldId id="469" r:id="rId82"/>
    <p:sldId id="470" r:id="rId8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0" charset="-128"/>
        <a:cs typeface="+mn-cs"/>
      </a:defRPr>
    </a:lvl5pPr>
    <a:lvl6pPr marL="2286000" algn="l" defTabSz="914400" rtl="0" eaLnBrk="1" latinLnBrk="0" hangingPunct="1">
      <a:defRPr kern="1200">
        <a:solidFill>
          <a:schemeClr val="tx1"/>
        </a:solidFill>
        <a:latin typeface="Arial" charset="0"/>
        <a:ea typeface="ＭＳ Ｐゴシック" pitchFamily="100" charset="-128"/>
        <a:cs typeface="+mn-cs"/>
      </a:defRPr>
    </a:lvl6pPr>
    <a:lvl7pPr marL="2743200" algn="l" defTabSz="914400" rtl="0" eaLnBrk="1" latinLnBrk="0" hangingPunct="1">
      <a:defRPr kern="1200">
        <a:solidFill>
          <a:schemeClr val="tx1"/>
        </a:solidFill>
        <a:latin typeface="Arial" charset="0"/>
        <a:ea typeface="ＭＳ Ｐゴシック" pitchFamily="100" charset="-128"/>
        <a:cs typeface="+mn-cs"/>
      </a:defRPr>
    </a:lvl7pPr>
    <a:lvl8pPr marL="3200400" algn="l" defTabSz="914400" rtl="0" eaLnBrk="1" latinLnBrk="0" hangingPunct="1">
      <a:defRPr kern="1200">
        <a:solidFill>
          <a:schemeClr val="tx1"/>
        </a:solidFill>
        <a:latin typeface="Arial" charset="0"/>
        <a:ea typeface="ＭＳ Ｐゴシック" pitchFamily="100" charset="-128"/>
        <a:cs typeface="+mn-cs"/>
      </a:defRPr>
    </a:lvl8pPr>
    <a:lvl9pPr marL="3657600" algn="l" defTabSz="914400" rtl="0" eaLnBrk="1" latinLnBrk="0" hangingPunct="1">
      <a:defRPr kern="1200">
        <a:solidFill>
          <a:schemeClr val="tx1"/>
        </a:solidFill>
        <a:latin typeface="Arial" charset="0"/>
        <a:ea typeface="ＭＳ Ｐゴシック" pitchFamily="10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93D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5595" autoAdjust="0"/>
  </p:normalViewPr>
  <p:slideViewPr>
    <p:cSldViewPr snapToObjects="1">
      <p:cViewPr>
        <p:scale>
          <a:sx n="69" d="100"/>
          <a:sy n="69" d="100"/>
        </p:scale>
        <p:origin x="-119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9" d="100"/>
          <a:sy n="59" d="100"/>
        </p:scale>
        <p:origin x="-27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0.00</c:v>
                </c:pt>
              </c:strCache>
            </c:strRef>
          </c:tx>
          <c:spPr>
            <a:solidFill>
              <a:srgbClr val="0066CC"/>
            </a:solidFill>
          </c:spPr>
          <c:invertIfNegative val="0"/>
          <c:cat>
            <c:multiLvlStrRef>
              <c:f>Sheet1!#REF!</c:f>
            </c:multiLvlStrRef>
          </c:cat>
          <c:val>
            <c:numRef>
              <c:f>Sheet1!$B$1</c:f>
              <c:numCache>
                <c:formatCode>General</c:formatCode>
                <c:ptCount val="1"/>
                <c:pt idx="0">
                  <c:v>1</c:v>
                </c:pt>
              </c:numCache>
            </c:numRef>
          </c:val>
        </c:ser>
        <c:ser>
          <c:idx val="1"/>
          <c:order val="1"/>
          <c:tx>
            <c:strRef>
              <c:f>Sheet1!$A$3</c:f>
              <c:strCache>
                <c:ptCount val="1"/>
                <c:pt idx="0">
                  <c:v>1.00</c:v>
                </c:pt>
              </c:strCache>
            </c:strRef>
          </c:tx>
          <c:spPr>
            <a:solidFill>
              <a:srgbClr val="C0504D"/>
            </a:solidFill>
          </c:spPr>
          <c:invertIfNegative val="0"/>
          <c:cat>
            <c:multiLvlStrRef>
              <c:f>Sheet1!#REF!</c:f>
            </c:multiLvlStrRef>
          </c:cat>
          <c:val>
            <c:numRef>
              <c:f>Sheet1!$B$2</c:f>
              <c:numCache>
                <c:formatCode>General</c:formatCode>
                <c:ptCount val="1"/>
                <c:pt idx="0">
                  <c:v>2</c:v>
                </c:pt>
              </c:numCache>
            </c:numRef>
          </c:val>
        </c:ser>
        <c:ser>
          <c:idx val="2"/>
          <c:order val="2"/>
          <c:tx>
            <c:strRef>
              <c:f>Sheet1!$A$4</c:f>
              <c:strCache>
                <c:ptCount val="1"/>
                <c:pt idx="0">
                  <c:v>2.00</c:v>
                </c:pt>
              </c:strCache>
            </c:strRef>
          </c:tx>
          <c:spPr>
            <a:solidFill>
              <a:srgbClr val="339966"/>
            </a:solidFill>
          </c:spPr>
          <c:invertIfNegative val="0"/>
          <c:cat>
            <c:multiLvlStrRef>
              <c:f>Sheet1!#REF!</c:f>
            </c:multiLvlStrRef>
          </c:cat>
          <c:val>
            <c:numRef>
              <c:f>Sheet1!$B$3</c:f>
              <c:numCache>
                <c:formatCode>General</c:formatCode>
                <c:ptCount val="1"/>
                <c:pt idx="0">
                  <c:v>3</c:v>
                </c:pt>
              </c:numCache>
            </c:numRef>
          </c:val>
        </c:ser>
        <c:ser>
          <c:idx val="3"/>
          <c:order val="3"/>
          <c:tx>
            <c:strRef>
              <c:f>Sheet1!$A$5</c:f>
              <c:strCache>
                <c:ptCount val="1"/>
                <c:pt idx="0">
                  <c:v>3.00</c:v>
                </c:pt>
              </c:strCache>
            </c:strRef>
          </c:tx>
          <c:spPr>
            <a:solidFill>
              <a:srgbClr val="FF9933"/>
            </a:solidFill>
          </c:spPr>
          <c:invertIfNegative val="0"/>
          <c:cat>
            <c:multiLvlStrRef>
              <c:f>Sheet1!#REF!</c:f>
            </c:multiLvlStrRef>
          </c:cat>
          <c:val>
            <c:numRef>
              <c:f>Sheet1!$B$4</c:f>
              <c:numCache>
                <c:formatCode>General</c:formatCode>
                <c:ptCount val="1"/>
                <c:pt idx="0">
                  <c:v>4</c:v>
                </c:pt>
              </c:numCache>
            </c:numRef>
          </c:val>
        </c:ser>
        <c:ser>
          <c:idx val="4"/>
          <c:order val="4"/>
          <c:tx>
            <c:strRef>
              <c:f>Sheet1!$A$6</c:f>
              <c:strCache>
                <c:ptCount val="1"/>
                <c:pt idx="0">
                  <c:v>4.00</c:v>
                </c:pt>
              </c:strCache>
            </c:strRef>
          </c:tx>
          <c:spPr>
            <a:solidFill>
              <a:srgbClr val="0066CC"/>
            </a:solidFill>
          </c:spPr>
          <c:invertIfNegative val="0"/>
          <c:cat>
            <c:multiLvlStrRef>
              <c:f>Sheet1!#REF!</c:f>
            </c:multiLvlStrRef>
          </c:cat>
          <c:val>
            <c:numRef>
              <c:f>Sheet1!$B$5</c:f>
              <c:numCache>
                <c:formatCode>General</c:formatCode>
                <c:ptCount val="1"/>
                <c:pt idx="0">
                  <c:v>5</c:v>
                </c:pt>
              </c:numCache>
            </c:numRef>
          </c:val>
        </c:ser>
        <c:ser>
          <c:idx val="5"/>
          <c:order val="5"/>
          <c:tx>
            <c:strRef>
              <c:f>Sheet1!$A$7</c:f>
              <c:strCache>
                <c:ptCount val="1"/>
                <c:pt idx="0">
                  <c:v>5.00</c:v>
                </c:pt>
              </c:strCache>
            </c:strRef>
          </c:tx>
          <c:spPr>
            <a:solidFill>
              <a:srgbClr val="C0504D"/>
            </a:solidFill>
          </c:spPr>
          <c:invertIfNegative val="0"/>
          <c:cat>
            <c:multiLvlStrRef>
              <c:f>Sheet1!#REF!</c:f>
            </c:multiLvlStrRef>
          </c:cat>
          <c:val>
            <c:numRef>
              <c:f>Sheet1!$B$6</c:f>
              <c:numCache>
                <c:formatCode>General</c:formatCode>
                <c:ptCount val="1"/>
                <c:pt idx="0">
                  <c:v>6</c:v>
                </c:pt>
              </c:numCache>
            </c:numRef>
          </c:val>
        </c:ser>
        <c:ser>
          <c:idx val="6"/>
          <c:order val="6"/>
          <c:tx>
            <c:strRef>
              <c:f>Sheet1!$A$8</c:f>
              <c:strCache>
                <c:ptCount val="1"/>
                <c:pt idx="0">
                  <c:v>6.00</c:v>
                </c:pt>
              </c:strCache>
            </c:strRef>
          </c:tx>
          <c:spPr>
            <a:solidFill>
              <a:srgbClr val="339966"/>
            </a:solidFill>
          </c:spPr>
          <c:invertIfNegative val="0"/>
          <c:cat>
            <c:multiLvlStrRef>
              <c:f>Sheet1!#REF!</c:f>
            </c:multiLvlStrRef>
          </c:cat>
          <c:val>
            <c:numRef>
              <c:f>Sheet1!$B$7</c:f>
              <c:numCache>
                <c:formatCode>General</c:formatCode>
                <c:ptCount val="1"/>
                <c:pt idx="0">
                  <c:v>7</c:v>
                </c:pt>
              </c:numCache>
            </c:numRef>
          </c:val>
        </c:ser>
        <c:ser>
          <c:idx val="7"/>
          <c:order val="7"/>
          <c:tx>
            <c:strRef>
              <c:f>Sheet1!$A$9</c:f>
              <c:strCache>
                <c:ptCount val="1"/>
                <c:pt idx="0">
                  <c:v>7.00</c:v>
                </c:pt>
              </c:strCache>
            </c:strRef>
          </c:tx>
          <c:spPr>
            <a:solidFill>
              <a:srgbClr val="FF9933"/>
            </a:solidFill>
          </c:spPr>
          <c:invertIfNegative val="0"/>
          <c:cat>
            <c:multiLvlStrRef>
              <c:f>Sheet1!#REF!</c:f>
            </c:multiLvlStrRef>
          </c:cat>
          <c:val>
            <c:numRef>
              <c:f>Sheet1!$B$8</c:f>
              <c:numCache>
                <c:formatCode>General</c:formatCode>
                <c:ptCount val="1"/>
                <c:pt idx="0">
                  <c:v>8</c:v>
                </c:pt>
              </c:numCache>
            </c:numRef>
          </c:val>
        </c:ser>
        <c:ser>
          <c:idx val="8"/>
          <c:order val="8"/>
          <c:tx>
            <c:strRef>
              <c:f>Sheet1!$A$10</c:f>
              <c:strCache>
                <c:ptCount val="1"/>
                <c:pt idx="0">
                  <c:v>8.00</c:v>
                </c:pt>
              </c:strCache>
            </c:strRef>
          </c:tx>
          <c:spPr>
            <a:solidFill>
              <a:srgbClr val="0066CC"/>
            </a:solidFill>
          </c:spPr>
          <c:invertIfNegative val="0"/>
          <c:cat>
            <c:multiLvlStrRef>
              <c:f>Sheet1!#REF!</c:f>
            </c:multiLvlStrRef>
          </c:cat>
          <c:val>
            <c:numRef>
              <c:f>Sheet1!$B$9</c:f>
              <c:numCache>
                <c:formatCode>General</c:formatCode>
                <c:ptCount val="1"/>
                <c:pt idx="0">
                  <c:v>9</c:v>
                </c:pt>
              </c:numCache>
            </c:numRef>
          </c:val>
        </c:ser>
        <c:ser>
          <c:idx val="9"/>
          <c:order val="9"/>
          <c:tx>
            <c:strRef>
              <c:f>Sheet1!$A$11</c:f>
              <c:strCache>
                <c:ptCount val="1"/>
                <c:pt idx="0">
                  <c:v>9.00</c:v>
                </c:pt>
              </c:strCache>
            </c:strRef>
          </c:tx>
          <c:spPr>
            <a:solidFill>
              <a:srgbClr val="C0504D"/>
            </a:solidFill>
          </c:spPr>
          <c:invertIfNegative val="0"/>
          <c:cat>
            <c:multiLvlStrRef>
              <c:f>Sheet1!#REF!</c:f>
            </c:multiLvlStrRef>
          </c:cat>
          <c:val>
            <c:numRef>
              <c:f>Sheet1!$B$10</c:f>
              <c:numCache>
                <c:formatCode>General</c:formatCode>
                <c:ptCount val="1"/>
                <c:pt idx="0">
                  <c:v>10</c:v>
                </c:pt>
              </c:numCache>
            </c:numRef>
          </c:val>
        </c:ser>
        <c:ser>
          <c:idx val="10"/>
          <c:order val="10"/>
          <c:tx>
            <c:strRef>
              <c:f>Sheet1!$A$12</c:f>
              <c:strCache>
                <c:ptCount val="1"/>
                <c:pt idx="0">
                  <c:v>10.00</c:v>
                </c:pt>
              </c:strCache>
            </c:strRef>
          </c:tx>
          <c:spPr>
            <a:solidFill>
              <a:srgbClr val="339966"/>
            </a:solidFill>
          </c:spPr>
          <c:invertIfNegative val="0"/>
          <c:cat>
            <c:multiLvlStrRef>
              <c:f>Sheet1!#REF!</c:f>
            </c:multiLvlStrRef>
          </c:cat>
          <c:val>
            <c:numRef>
              <c:f>Sheet1!$B$11</c:f>
              <c:numCache>
                <c:formatCode>General</c:formatCode>
                <c:ptCount val="1"/>
                <c:pt idx="0">
                  <c:v>11</c:v>
                </c:pt>
              </c:numCache>
            </c:numRef>
          </c:val>
        </c:ser>
        <c:ser>
          <c:idx val="11"/>
          <c:order val="11"/>
          <c:tx>
            <c:strRef>
              <c:f>Sheet1!$A$13</c:f>
              <c:strCache>
                <c:ptCount val="1"/>
              </c:strCache>
            </c:strRef>
          </c:tx>
          <c:spPr>
            <a:solidFill>
              <a:srgbClr val="FF9933"/>
            </a:solidFill>
          </c:spPr>
          <c:invertIfNegative val="0"/>
          <c:cat>
            <c:multiLvlStrRef>
              <c:f>Sheet1!#REF!</c:f>
            </c:multiLvlStrRef>
          </c:cat>
          <c:val>
            <c:numRef>
              <c:f>Sheet1!$B$12</c:f>
              <c:numCache>
                <c:formatCode>General</c:formatCode>
                <c:ptCount val="1"/>
                <c:pt idx="0">
                  <c:v>12</c:v>
                </c:pt>
              </c:numCache>
            </c:numRef>
          </c:val>
        </c:ser>
        <c:ser>
          <c:idx val="12"/>
          <c:order val="12"/>
          <c:tx>
            <c:strRef>
              <c:f>Sheet1!$A$14</c:f>
              <c:strCache>
                <c:ptCount val="1"/>
              </c:strCache>
            </c:strRef>
          </c:tx>
          <c:spPr>
            <a:solidFill>
              <a:srgbClr val="0066CC"/>
            </a:solidFill>
          </c:spPr>
          <c:invertIfNegative val="0"/>
          <c:cat>
            <c:multiLvlStrRef>
              <c:f>Sheet1!#REF!</c:f>
            </c:multiLvlStrRef>
          </c:cat>
          <c:val>
            <c:numRef>
              <c:f>Sheet1!$B$13</c:f>
              <c:numCache>
                <c:formatCode>General</c:formatCode>
                <c:ptCount val="1"/>
                <c:pt idx="0">
                  <c:v>13</c:v>
                </c:pt>
              </c:numCache>
            </c:numRef>
          </c:val>
        </c:ser>
        <c:ser>
          <c:idx val="13"/>
          <c:order val="13"/>
          <c:tx>
            <c:strRef>
              <c:f>Sheet1!$A$15</c:f>
              <c:strCache>
                <c:ptCount val="1"/>
              </c:strCache>
            </c:strRef>
          </c:tx>
          <c:spPr>
            <a:solidFill>
              <a:srgbClr val="C0504D"/>
            </a:solidFill>
          </c:spPr>
          <c:invertIfNegative val="0"/>
          <c:cat>
            <c:multiLvlStrRef>
              <c:f>Sheet1!#REF!</c:f>
            </c:multiLvlStrRef>
          </c:cat>
          <c:val>
            <c:numRef>
              <c:f>Sheet1!$B$14</c:f>
              <c:numCache>
                <c:formatCode>General</c:formatCode>
                <c:ptCount val="1"/>
                <c:pt idx="0">
                  <c:v>14</c:v>
                </c:pt>
              </c:numCache>
            </c:numRef>
          </c:val>
        </c:ser>
        <c:ser>
          <c:idx val="14"/>
          <c:order val="14"/>
          <c:tx>
            <c:strRef>
              <c:f>Sheet1!$A$16</c:f>
              <c:strCache>
                <c:ptCount val="1"/>
              </c:strCache>
            </c:strRef>
          </c:tx>
          <c:spPr>
            <a:solidFill>
              <a:srgbClr val="339966"/>
            </a:solidFill>
          </c:spPr>
          <c:invertIfNegative val="0"/>
          <c:cat>
            <c:multiLvlStrRef>
              <c:f>Sheet1!#REF!</c:f>
            </c:multiLvlStrRef>
          </c:cat>
          <c:val>
            <c:numRef>
              <c:f>Sheet1!$B$15</c:f>
              <c:numCache>
                <c:formatCode>General</c:formatCode>
                <c:ptCount val="1"/>
                <c:pt idx="0">
                  <c:v>15</c:v>
                </c:pt>
              </c:numCache>
            </c:numRef>
          </c:val>
        </c:ser>
        <c:ser>
          <c:idx val="15"/>
          <c:order val="15"/>
          <c:tx>
            <c:strRef>
              <c:f>Sheet1!$A$17</c:f>
              <c:strCache>
                <c:ptCount val="1"/>
              </c:strCache>
            </c:strRef>
          </c:tx>
          <c:spPr>
            <a:solidFill>
              <a:srgbClr val="FF9933"/>
            </a:solidFill>
          </c:spPr>
          <c:invertIfNegative val="0"/>
          <c:cat>
            <c:multiLvlStrRef>
              <c:f>Sheet1!#REF!</c:f>
            </c:multiLvlStrRef>
          </c:cat>
          <c:val>
            <c:numRef>
              <c:f>Sheet1!$B$16</c:f>
              <c:numCache>
                <c:formatCode>General</c:formatCode>
                <c:ptCount val="1"/>
                <c:pt idx="0">
                  <c:v>16</c:v>
                </c:pt>
              </c:numCache>
            </c:numRef>
          </c:val>
        </c:ser>
        <c:ser>
          <c:idx val="16"/>
          <c:order val="16"/>
          <c:tx>
            <c:strRef>
              <c:f>Sheet1!$A$18</c:f>
              <c:strCache>
                <c:ptCount val="1"/>
              </c:strCache>
            </c:strRef>
          </c:tx>
          <c:spPr>
            <a:solidFill>
              <a:srgbClr val="0066CC"/>
            </a:solidFill>
          </c:spPr>
          <c:invertIfNegative val="0"/>
          <c:cat>
            <c:multiLvlStrRef>
              <c:f>Sheet1!#REF!</c:f>
            </c:multiLvlStrRef>
          </c:cat>
          <c:val>
            <c:numRef>
              <c:f>Sheet1!$B$17</c:f>
              <c:numCache>
                <c:formatCode>General</c:formatCode>
                <c:ptCount val="1"/>
                <c:pt idx="0">
                  <c:v>17</c:v>
                </c:pt>
              </c:numCache>
            </c:numRef>
          </c:val>
        </c:ser>
        <c:ser>
          <c:idx val="17"/>
          <c:order val="17"/>
          <c:tx>
            <c:strRef>
              <c:f>Sheet1!$A$19</c:f>
              <c:strCache>
                <c:ptCount val="1"/>
              </c:strCache>
            </c:strRef>
          </c:tx>
          <c:spPr>
            <a:solidFill>
              <a:srgbClr val="C0504D"/>
            </a:solidFill>
          </c:spPr>
          <c:invertIfNegative val="0"/>
          <c:cat>
            <c:multiLvlStrRef>
              <c:f>Sheet1!#REF!</c:f>
            </c:multiLvlStrRef>
          </c:cat>
          <c:val>
            <c:numRef>
              <c:f>Sheet1!$B$18</c:f>
              <c:numCache>
                <c:formatCode>General</c:formatCode>
                <c:ptCount val="1"/>
                <c:pt idx="0">
                  <c:v>18</c:v>
                </c:pt>
              </c:numCache>
            </c:numRef>
          </c:val>
        </c:ser>
        <c:ser>
          <c:idx val="18"/>
          <c:order val="18"/>
          <c:tx>
            <c:strRef>
              <c:f>Sheet1!$A$20</c:f>
              <c:strCache>
                <c:ptCount val="1"/>
              </c:strCache>
            </c:strRef>
          </c:tx>
          <c:spPr>
            <a:solidFill>
              <a:srgbClr val="339966"/>
            </a:solidFill>
          </c:spPr>
          <c:invertIfNegative val="0"/>
          <c:dLbls>
            <c:dLbl>
              <c:idx val="0"/>
              <c:layout/>
              <c:tx>
                <c:rich>
                  <a:bodyPr/>
                  <a:lstStyle/>
                  <a:p>
                    <a:r>
                      <a:rPr lang="en-US" smtClean="0"/>
                      <a:t>19+</a:t>
                    </a:r>
                    <a:endParaRPr lang="en-US" dirty="0"/>
                  </a:p>
                </c:rich>
              </c:tx>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multiLvlStrRef>
              <c:f>Sheet1!#REF!</c:f>
            </c:multiLvlStrRef>
          </c:cat>
          <c:val>
            <c:numRef>
              <c:f>Sheet1!$B$19</c:f>
              <c:numCache>
                <c:formatCode>General</c:formatCode>
                <c:ptCount val="1"/>
                <c:pt idx="0">
                  <c:v>19</c:v>
                </c:pt>
              </c:numCache>
            </c:numRef>
          </c:val>
        </c:ser>
        <c:dLbls>
          <c:dLblPos val="inEnd"/>
          <c:showLegendKey val="0"/>
          <c:showVal val="1"/>
          <c:showCatName val="0"/>
          <c:showSerName val="0"/>
          <c:showPercent val="0"/>
          <c:showBubbleSize val="0"/>
        </c:dLbls>
        <c:gapWidth val="150"/>
        <c:axId val="118006912"/>
        <c:axId val="157972352"/>
      </c:barChart>
      <c:catAx>
        <c:axId val="118006912"/>
        <c:scaling>
          <c:orientation val="minMax"/>
        </c:scaling>
        <c:delete val="0"/>
        <c:axPos val="b"/>
        <c:majorGridlines/>
        <c:minorGridlines/>
        <c:title>
          <c:tx>
            <c:rich>
              <a:bodyPr/>
              <a:lstStyle/>
              <a:p>
                <a:pPr>
                  <a:defRPr/>
                </a:pPr>
                <a:r>
                  <a:rPr lang="en-US" sz="1600" dirty="0"/>
                  <a:t>Web Seminars</a:t>
                </a:r>
              </a:p>
            </c:rich>
          </c:tx>
          <c:layout/>
          <c:overlay val="0"/>
        </c:title>
        <c:numFmt formatCode="General" sourceLinked="1"/>
        <c:majorTickMark val="out"/>
        <c:minorTickMark val="none"/>
        <c:tickLblPos val="nextTo"/>
        <c:crossAx val="157972352"/>
        <c:crosses val="autoZero"/>
        <c:auto val="1"/>
        <c:lblAlgn val="ctr"/>
        <c:lblOffset val="100"/>
        <c:noMultiLvlLbl val="0"/>
      </c:catAx>
      <c:valAx>
        <c:axId val="157972352"/>
        <c:scaling>
          <c:orientation val="minMax"/>
        </c:scaling>
        <c:delete val="0"/>
        <c:axPos val="l"/>
        <c:majorGridlines/>
        <c:minorGridlines/>
        <c:title>
          <c:tx>
            <c:rich>
              <a:bodyPr rot="-5400000" vert="horz"/>
              <a:lstStyle/>
              <a:p>
                <a:pPr>
                  <a:defRPr/>
                </a:pPr>
                <a:r>
                  <a:rPr lang="en-US" sz="1600" dirty="0"/>
                  <a:t>Years</a:t>
                </a:r>
              </a:p>
            </c:rich>
          </c:tx>
          <c:layout/>
          <c:overlay val="0"/>
        </c:title>
        <c:numFmt formatCode="General" sourceLinked="1"/>
        <c:majorTickMark val="out"/>
        <c:minorTickMark val="none"/>
        <c:tickLblPos val="nextTo"/>
        <c:crossAx val="11800691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5674F-A650-42A5-9640-1D02B8CF2AD3}" type="datetimeFigureOut">
              <a:rPr lang="en-US" smtClean="0"/>
              <a:pPr/>
              <a:t>9/21/2012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AA06C-6CA1-443B-A11A-99706523B730}" type="slidenum">
              <a:rPr lang="en-US" smtClean="0"/>
              <a:pPr/>
              <a:t>‹#›</a:t>
            </a:fld>
            <a:endParaRPr lang="en-US"/>
          </a:p>
        </p:txBody>
      </p:sp>
    </p:spTree>
    <p:extLst>
      <p:ext uri="{BB962C8B-B14F-4D97-AF65-F5344CB8AC3E}">
        <p14:creationId xmlns:p14="http://schemas.microsoft.com/office/powerpoint/2010/main" val="222921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cs typeface="Arial" charset="0"/>
              </a:rPr>
              <a:t>[Rotating</a:t>
            </a:r>
            <a:r>
              <a:rPr lang="en-US" altLang="ja-JP" baseline="0" dirty="0" smtClean="0">
                <a:cs typeface="Arial" charset="0"/>
              </a:rPr>
              <a:t> content from 5:30 to 6:15]</a:t>
            </a:r>
            <a:endParaRPr lang="ja-JP" altLang="en-US" dirty="0" smtClean="0">
              <a:cs typeface="Arial" charset="0"/>
            </a:endParaRPr>
          </a:p>
          <a:p>
            <a:r>
              <a:rPr lang="en-US" dirty="0" smtClean="0"/>
              <a:t>To</a:t>
            </a:r>
            <a:r>
              <a:rPr lang="en-US" baseline="0" dirty="0" smtClean="0"/>
              <a:t> test your speaker volume, select the audio setup wizard in the top right corner of the Audio &amp; Video box.</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a:spcBef>
                <a:spcPct val="0"/>
              </a:spcBef>
            </a:pPr>
            <a:r>
              <a:rPr lang="en-US" dirty="0" smtClean="0">
                <a:cs typeface="Arial" charset="0"/>
              </a:rPr>
              <a:t>Here’s an overview of the elements currently</a:t>
            </a:r>
            <a:r>
              <a:rPr lang="en-US" baseline="0" dirty="0" smtClean="0">
                <a:cs typeface="Arial" charset="0"/>
              </a:rPr>
              <a:t> on your screen. [Show buttons, tools, chat.]</a:t>
            </a:r>
          </a:p>
        </p:txBody>
      </p:sp>
      <p:sp>
        <p:nvSpPr>
          <p:cNvPr id="5325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5800" y="4343400"/>
            <a:ext cx="5486400" cy="4114800"/>
          </a:xfrm>
          <a:noFill/>
          <a:ln w="12700">
            <a:solidFill>
              <a:srgbClr val="000000"/>
            </a:solidFill>
            <a:miter lim="800000"/>
            <a:headEnd/>
            <a:tailEnd/>
          </a:ln>
        </p:spPr>
        <p:txBody>
          <a:bodyPr lIns="91440" tIns="45720" rIns="91440" bIns="45720"/>
          <a:lstStyle/>
          <a:p>
            <a:pPr eaLnBrk="1" hangingPunct="1"/>
            <a:r>
              <a:rPr lang="en-US" dirty="0" smtClean="0">
                <a:cs typeface="Arial" charset="0"/>
              </a:rPr>
              <a:t>You</a:t>
            </a:r>
            <a:r>
              <a:rPr lang="en-US" baseline="0" dirty="0" smtClean="0">
                <a:cs typeface="Arial" charset="0"/>
              </a:rPr>
              <a:t> can use the chat to ask questions, share your own perspective, and hear about what other teachers think of the topic. Remember to keep your comments relevant to tonight’s program because the chat is recorded with the archive of the presentation.</a:t>
            </a:r>
            <a:endParaRPr lang="en-US"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a:spcBef>
                <a:spcPct val="0"/>
              </a:spcBef>
            </a:pPr>
            <a:r>
              <a:rPr lang="en-US" dirty="0" smtClean="0">
                <a:cs typeface="Arial" charset="0"/>
              </a:rPr>
              <a:t>Now let’s practice</a:t>
            </a:r>
            <a:r>
              <a:rPr lang="en-US" baseline="0" dirty="0" smtClean="0">
                <a:cs typeface="Arial" charset="0"/>
              </a:rPr>
              <a:t> using the tools. First, we’ll try out the polling buttons. [Explain how to choose answer.]</a:t>
            </a:r>
            <a:endParaRPr lang="en-US" dirty="0" smtClean="0">
              <a:cs typeface="Arial" charset="0"/>
            </a:endParaRPr>
          </a:p>
        </p:txBody>
      </p:sp>
      <p:sp>
        <p:nvSpPr>
          <p:cNvPr id="54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12700">
            <a:solidFill>
              <a:srgbClr val="000000"/>
            </a:solidFill>
            <a:miter lim="800000"/>
            <a:headEnd/>
            <a:tailEnd/>
          </a:ln>
        </p:spPr>
        <p:txBody>
          <a:bodyPr lIns="91440" tIns="45720" rIns="91440" bIns="45720"/>
          <a:lstStyle/>
          <a:p>
            <a:pPr eaLnBrk="1" hangingPunct="1"/>
            <a:r>
              <a:rPr lang="en-US" dirty="0" smtClean="0">
                <a:cs typeface="Arial" charset="0"/>
              </a:rPr>
              <a:t>Try out the poll</a:t>
            </a:r>
            <a:r>
              <a:rPr lang="en-US" baseline="0" dirty="0" smtClean="0">
                <a:cs typeface="Arial" charset="0"/>
              </a:rPr>
              <a:t> buttons with this question. What grade do you teach? [Allow time to respond, then lock poll and publish results to this slide.]</a:t>
            </a:r>
            <a:endParaRPr lang="en-US"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a:spcBef>
                <a:spcPct val="0"/>
              </a:spcBef>
            </a:pPr>
            <a:r>
              <a:rPr lang="en-US" dirty="0" smtClean="0">
                <a:cs typeface="Arial" charset="0"/>
              </a:rPr>
              <a:t>The virtual pen lets</a:t>
            </a:r>
            <a:r>
              <a:rPr lang="en-US" baseline="0" dirty="0" smtClean="0">
                <a:cs typeface="Arial" charset="0"/>
              </a:rPr>
              <a:t> you mark up the presenter’s slides. [Explain how to find and use tool. Practice on this screen.]</a:t>
            </a:r>
            <a:endParaRPr lang="en-US" dirty="0" smtClean="0">
              <a:cs typeface="Arial" charset="0"/>
            </a:endParaRPr>
          </a:p>
        </p:txBody>
      </p:sp>
      <p:sp>
        <p:nvSpPr>
          <p:cNvPr id="54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3400"/>
            <a:ext cx="5486400" cy="4114800"/>
          </a:xfrm>
          <a:noFill/>
          <a:ln w="12700">
            <a:solidFill>
              <a:srgbClr val="000000"/>
            </a:solidFill>
            <a:miter lim="800000"/>
            <a:headEnd/>
            <a:tailEnd/>
          </a:ln>
        </p:spPr>
        <p:txBody>
          <a:bodyPr lIns="91440" tIns="45720" rIns="91440" bIns="45720"/>
          <a:lstStyle/>
          <a:p>
            <a:pPr eaLnBrk="1" hangingPunct="1"/>
            <a:r>
              <a:rPr lang="en-US" dirty="0" smtClean="0">
                <a:cs typeface="Arial" charset="0"/>
              </a:rPr>
              <a:t>Try out</a:t>
            </a:r>
            <a:r>
              <a:rPr lang="en-US" baseline="0" dirty="0" smtClean="0">
                <a:cs typeface="Arial" charset="0"/>
              </a:rPr>
              <a:t> the virtual pen by marking an X on the graph at the point where the years you’ve been involved with NSTA intersects with the number of web seminars you’ve attended.</a:t>
            </a:r>
            <a:endParaRPr lang="en-US"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a:spcBef>
                <a:spcPct val="0"/>
              </a:spcBef>
            </a:pPr>
            <a:r>
              <a:rPr lang="en-US" dirty="0" smtClean="0">
                <a:cs typeface="Arial" charset="0"/>
              </a:rPr>
              <a:t>The text box</a:t>
            </a:r>
            <a:r>
              <a:rPr lang="en-US" baseline="0" dirty="0" smtClean="0">
                <a:cs typeface="Arial" charset="0"/>
              </a:rPr>
              <a:t> tool lets you type a response on the screen. [Explain how to find and use tool. Practice on this screen.]</a:t>
            </a:r>
            <a:endParaRPr lang="en-US" dirty="0" smtClean="0">
              <a:cs typeface="Arial" charset="0"/>
            </a:endParaRPr>
          </a:p>
        </p:txBody>
      </p:sp>
      <p:sp>
        <p:nvSpPr>
          <p:cNvPr id="54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3400"/>
            <a:ext cx="5486400" cy="4114800"/>
          </a:xfrm>
          <a:noFill/>
          <a:ln w="12700">
            <a:solidFill>
              <a:srgbClr val="000000"/>
            </a:solidFill>
            <a:miter lim="800000"/>
            <a:headEnd/>
            <a:tailEnd/>
          </a:ln>
        </p:spPr>
        <p:txBody>
          <a:bodyPr lIns="91440" tIns="45720" rIns="91440" bIns="45720"/>
          <a:lstStyle/>
          <a:p>
            <a:pPr eaLnBrk="1" hangingPunct="1"/>
            <a:r>
              <a:rPr lang="en-US" dirty="0" smtClean="0">
                <a:cs typeface="Arial" charset="0"/>
              </a:rPr>
              <a:t>Try</a:t>
            </a:r>
            <a:r>
              <a:rPr lang="en-US" baseline="0" dirty="0" smtClean="0">
                <a:cs typeface="Arial" charset="0"/>
              </a:rPr>
              <a:t> out the text box by selecting a row, then typing in the subjects you teach.</a:t>
            </a:r>
            <a:endParaRPr lang="en-US"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a:spcBef>
                <a:spcPct val="0"/>
              </a:spcBef>
            </a:pPr>
            <a:r>
              <a:rPr lang="en-US" dirty="0" smtClean="0">
                <a:cs typeface="Arial" charset="0"/>
              </a:rPr>
              <a:t>The clip art tool lets you stamp a picture on the slides.</a:t>
            </a:r>
            <a:r>
              <a:rPr lang="en-US" baseline="0" dirty="0" smtClean="0">
                <a:cs typeface="Arial" charset="0"/>
              </a:rPr>
              <a:t> [Explain how to find and use tool. Practice on this screen.]</a:t>
            </a:r>
            <a:endParaRPr lang="en-US" dirty="0" smtClean="0">
              <a:cs typeface="Arial" charset="0"/>
            </a:endParaRPr>
          </a:p>
        </p:txBody>
      </p:sp>
      <p:sp>
        <p:nvSpPr>
          <p:cNvPr id="542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3400"/>
            <a:ext cx="5486400" cy="4114800"/>
          </a:xfrm>
          <a:noFill/>
          <a:ln w="12700">
            <a:solidFill>
              <a:srgbClr val="000000"/>
            </a:solidFill>
            <a:miter lim="800000"/>
            <a:headEnd/>
            <a:tailEnd/>
          </a:ln>
        </p:spPr>
        <p:txBody>
          <a:bodyPr lIns="91440" tIns="45720" rIns="91440" bIns="45720"/>
          <a:lstStyle/>
          <a:p>
            <a:pPr eaLnBrk="1" hangingPunct="1"/>
            <a:r>
              <a:rPr lang="en-US" dirty="0" smtClean="0">
                <a:cs typeface="Arial" charset="0"/>
              </a:rPr>
              <a:t>Try out the clip art by stamping your location on the map. If you’re outside the U.S. you can use the text box tool to type in your location. [Wait for stamping.]</a:t>
            </a:r>
          </a:p>
          <a:p>
            <a:pPr eaLnBrk="1" hangingPunct="1"/>
            <a:endParaRPr lang="en-US" dirty="0" smtClean="0">
              <a:cs typeface="Arial" charset="0"/>
            </a:endParaRPr>
          </a:p>
          <a:p>
            <a:pPr eaLnBrk="1" hangingPunct="1"/>
            <a:r>
              <a:rPr lang="en-US" dirty="0" smtClean="0">
                <a:cs typeface="Arial" charset="0"/>
              </a:rPr>
              <a:t>That’s the end of our warm</a:t>
            </a:r>
            <a:r>
              <a:rPr lang="en-US" baseline="0" dirty="0" smtClean="0">
                <a:cs typeface="Arial" charset="0"/>
              </a:rPr>
              <a:t> up so now we’re going to start the presentation.</a:t>
            </a:r>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cs typeface="Arial" charset="0"/>
              </a:rPr>
              <a:t>[Rotating</a:t>
            </a:r>
            <a:r>
              <a:rPr lang="en-US" altLang="ja-JP" baseline="0" dirty="0" smtClean="0">
                <a:cs typeface="Arial" charset="0"/>
              </a:rPr>
              <a:t> content from 5:30 to 6:15]</a:t>
            </a:r>
            <a:endParaRPr lang="ja-JP" altLang="en-US" dirty="0" smtClean="0">
              <a:cs typeface="Arial" charset="0"/>
            </a:endParaRPr>
          </a:p>
          <a:p>
            <a:r>
              <a:rPr lang="en-US" dirty="0" smtClean="0"/>
              <a:t>To</a:t>
            </a:r>
            <a:r>
              <a:rPr lang="en-US" baseline="0" dirty="0" smtClean="0"/>
              <a:t> test your speaker volume, select the audio setup wizard in the top right corner of the Audio &amp; Video box.</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xfrm>
            <a:off x="1144588" y="685800"/>
            <a:ext cx="4570412" cy="3427413"/>
          </a:xfrm>
          <a:ln/>
        </p:spPr>
      </p:sp>
      <p:sp>
        <p:nvSpPr>
          <p:cNvPr id="61443" name="Rectangle 3"/>
          <p:cNvSpPr>
            <a:spLocks noGrp="1"/>
          </p:cNvSpPr>
          <p:nvPr>
            <p:ph type="body" idx="1"/>
          </p:nvPr>
        </p:nvSpPr>
        <p:spPr>
          <a:noFill/>
        </p:spPr>
        <p:txBody>
          <a:bodyPr lIns="91440" tIns="45720" rIns="91440" bIns="45720"/>
          <a:lstStyle/>
          <a:p>
            <a:pPr defTabSz="457200" eaLnBrk="1" hangingPunct="1"/>
            <a:r>
              <a:rPr lang="en-US" altLang="ja-JP" dirty="0" smtClean="0">
                <a:cs typeface="Arial" charset="0"/>
              </a:rPr>
              <a:t>[***Start recording.***]</a:t>
            </a:r>
          </a:p>
          <a:p>
            <a:r>
              <a:rPr lang="en-US" dirty="0" smtClean="0">
                <a:cs typeface="Arial" charset="0"/>
              </a:rPr>
              <a:t>Welcome to NSTA Web Seminars, where you can find live interactive learning at your desktop.</a:t>
            </a:r>
          </a:p>
          <a:p>
            <a:r>
              <a:rPr lang="en-US" dirty="0" smtClean="0">
                <a:cs typeface="Arial" charset="0"/>
              </a:rPr>
              <a:t>My name is {name} and I will be moderating today’s program.</a:t>
            </a:r>
          </a:p>
          <a:p>
            <a:r>
              <a:rPr lang="en-US" dirty="0" smtClean="0">
                <a:cs typeface="Arial" charset="0"/>
              </a:rPr>
              <a:t>Today’s seminar is part of our {XX</a:t>
            </a:r>
            <a:r>
              <a:rPr lang="en-US" sz="1400" dirty="0" smtClean="0">
                <a:cs typeface="Arial" charset="0"/>
              </a:rPr>
              <a:t>}</a:t>
            </a:r>
            <a:r>
              <a:rPr lang="en-US" dirty="0" smtClean="0">
                <a:cs typeface="Arial" charset="0"/>
              </a:rPr>
              <a:t> series and it is titled: {title}</a:t>
            </a:r>
          </a:p>
          <a:p>
            <a:r>
              <a:rPr lang="en-US" b="0" dirty="0" smtClean="0">
                <a:solidFill>
                  <a:schemeClr val="accent2"/>
                </a:solidFill>
                <a:cs typeface="Arial" charset="0"/>
              </a:rPr>
              <a:t>Our presenter is {names}</a:t>
            </a:r>
            <a:r>
              <a:rPr lang="en-US" b="0" dirty="0" smtClean="0">
                <a:cs typeface="Arial" charset="0"/>
              </a:rPr>
              <a:t>. </a:t>
            </a:r>
            <a:endParaRPr lang="en-US" b="0" dirty="0" smtClean="0">
              <a:solidFill>
                <a:schemeClr val="accent2"/>
              </a:solidFill>
              <a:cs typeface="Arial" charset="0"/>
            </a:endParaRPr>
          </a:p>
          <a:p>
            <a:pPr defTabSz="457200" eaLnBrk="1" hangingPunct="1"/>
            <a:endParaRPr lang="ja-JP" altLang="en-US" dirty="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4588" y="687388"/>
            <a:ext cx="4572000" cy="3429000"/>
          </a:xfrm>
          <a:ln/>
        </p:spPr>
      </p:sp>
      <p:sp>
        <p:nvSpPr>
          <p:cNvPr id="62467" name="Rectangle 3"/>
          <p:cNvSpPr>
            <a:spLocks noGrp="1" noChangeArrowheads="1"/>
          </p:cNvSpPr>
          <p:nvPr>
            <p:ph type="body" idx="1"/>
          </p:nvPr>
        </p:nvSpPr>
        <p:spPr>
          <a:xfrm>
            <a:off x="914400" y="4343400"/>
            <a:ext cx="5029200" cy="4113213"/>
          </a:xfrm>
          <a:solidFill>
            <a:srgbClr val="FFFFFF"/>
          </a:solidFill>
          <a:ln w="12700">
            <a:solidFill>
              <a:srgbClr val="000000"/>
            </a:solidFill>
            <a:miter lim="800000"/>
            <a:headEnd/>
            <a:tailEnd/>
          </a:ln>
        </p:spPr>
        <p:txBody>
          <a:bodyPr lIns="91436" tIns="45718" rIns="91436" bIns="45718"/>
          <a:lstStyle/>
          <a:p>
            <a:pPr eaLnBrk="1" hangingPunct="1"/>
            <a:r>
              <a:rPr lang="en-US" dirty="0" smtClean="0">
                <a:cs typeface="Arial" charset="0"/>
              </a:rPr>
              <a:t>Web seminars</a:t>
            </a:r>
            <a:r>
              <a:rPr lang="en-US" baseline="0" dirty="0" smtClean="0">
                <a:cs typeface="Arial" charset="0"/>
              </a:rPr>
              <a:t> are just one type of resource you can find in the NSTA Learning Center, your online portal for professional learning and over 9,500 resources for science educators.</a:t>
            </a:r>
            <a:endParaRPr lang="en-US" dirty="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12700">
            <a:solidFill>
              <a:srgbClr val="000000"/>
            </a:solidFill>
            <a:miter lim="800000"/>
            <a:headEnd/>
            <a:tailEnd/>
          </a:ln>
        </p:spPr>
        <p:txBody>
          <a:bodyPr lIns="91440" tIns="45720" rIns="91440" bIns="45720"/>
          <a:lstStyle/>
          <a:p>
            <a:pPr eaLnBrk="1" hangingPunct="1"/>
            <a:r>
              <a:rPr lang="en-US" dirty="0" smtClean="0">
                <a:cs typeface="Arial" charset="0"/>
              </a:rPr>
              <a:t>Everyone logged on to the web seminar today</a:t>
            </a:r>
            <a:r>
              <a:rPr lang="en-US" baseline="0" dirty="0" smtClean="0">
                <a:cs typeface="Arial" charset="0"/>
              </a:rPr>
              <a:t> has a Learning Center account, which means you have access to these resources, including over 3,200 that are free. You don’t have to be an NSTA member in order to add resources to your library to save and use later in your professional learning and lesson planning. You also have access to the community forums where you can discuss content and pedagogical issues with other teachers. Later, we’ll share a link to a forum where you can continue the conversation from tonight’s web seminar. Our online advisors are available via live chat to help you find the information you’re looking for. And to help you organize your own professional development, track your goals, and show your progress, you can use the My PD Plan and Portfolio tool. Visit the Learning Center to continue your professional learning.</a:t>
            </a:r>
            <a:endParaRPr lang="en-US" dirty="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introduce today’s presenters.</a:t>
            </a:r>
            <a:r>
              <a:rPr lang="en-US" baseline="0" dirty="0" smtClean="0"/>
              <a:t> [Give name and brief bio.]</a:t>
            </a:r>
            <a:endParaRPr lang="en-US" dirty="0"/>
          </a:p>
        </p:txBody>
      </p:sp>
    </p:spTree>
    <p:extLst>
      <p:ext uri="{BB962C8B-B14F-4D97-AF65-F5344CB8AC3E}">
        <p14:creationId xmlns:p14="http://schemas.microsoft.com/office/powerpoint/2010/main" val="338167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Webinar Topic Intro</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Scott’s introduction</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Randy Russell introduction</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Webinar</a:t>
            </a:r>
            <a:r>
              <a:rPr lang="en-US" baseline="0" dirty="0" smtClean="0"/>
              <a:t> series overview</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 wonder why?</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 budgets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cs typeface="Arial" charset="0"/>
              </a:rPr>
              <a:t>[Rotating</a:t>
            </a:r>
            <a:r>
              <a:rPr lang="en-US" altLang="ja-JP" baseline="0" dirty="0" smtClean="0">
                <a:cs typeface="Arial" charset="0"/>
              </a:rPr>
              <a:t> content from 5:30 to 6:15]</a:t>
            </a:r>
            <a:endParaRPr lang="ja-JP" altLang="en-US" dirty="0" smtClean="0">
              <a:cs typeface="Arial" charset="0"/>
            </a:endParaRPr>
          </a:p>
          <a:p>
            <a:r>
              <a:rPr lang="en-US" dirty="0" smtClean="0"/>
              <a:t>To</a:t>
            </a:r>
            <a:r>
              <a:rPr lang="en-US" baseline="0" dirty="0" smtClean="0"/>
              <a:t> test your speaker volume, select the audio setup wizard in the top right corner of the Audio &amp; Video box.</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 radiation</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 spectrum</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Sun &amp; Earth emission spectra</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Poll: Mercury </a:t>
            </a:r>
            <a:r>
              <a:rPr lang="en-US" dirty="0" err="1" smtClean="0"/>
              <a:t>vs</a:t>
            </a:r>
            <a:r>
              <a:rPr lang="en-US" dirty="0" smtClean="0"/>
              <a:t> Pluto IR</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Planetary heat balance 1</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Planetary heat balance 2</a:t>
            </a:r>
          </a:p>
        </p:txBody>
      </p:sp>
      <p:sp>
        <p:nvSpPr>
          <p:cNvPr id="4" name="Slide Number Placeholder 3"/>
          <p:cNvSpPr>
            <a:spLocks noGrp="1"/>
          </p:cNvSpPr>
          <p:nvPr>
            <p:ph type="sldNum" sz="quarter" idx="10"/>
          </p:nvPr>
        </p:nvSpPr>
        <p:spPr/>
        <p:txBody>
          <a:bodyPr/>
          <a:lstStyle/>
          <a:p>
            <a:fld id="{5C3AA06C-6CA1-443B-A11A-99706523B73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Earth disk </a:t>
            </a:r>
            <a:r>
              <a:rPr lang="en-US" dirty="0" err="1" smtClean="0"/>
              <a:t>vs</a:t>
            </a:r>
            <a:r>
              <a:rPr lang="en-US" dirty="0" smtClean="0"/>
              <a:t> sphere</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Planetary heat balance 3</a:t>
            </a:r>
          </a:p>
        </p:txBody>
      </p:sp>
      <p:sp>
        <p:nvSpPr>
          <p:cNvPr id="4" name="Slide Number Placeholder 3"/>
          <p:cNvSpPr>
            <a:spLocks noGrp="1"/>
          </p:cNvSpPr>
          <p:nvPr>
            <p:ph type="sldNum" sz="quarter" idx="10"/>
          </p:nvPr>
        </p:nvSpPr>
        <p:spPr/>
        <p:txBody>
          <a:bodyPr/>
          <a:lstStyle/>
          <a:p>
            <a:fld id="{5C3AA06C-6CA1-443B-A11A-99706523B73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Planetary heat balance 4</a:t>
            </a:r>
          </a:p>
        </p:txBody>
      </p:sp>
      <p:sp>
        <p:nvSpPr>
          <p:cNvPr id="4" name="Slide Number Placeholder 3"/>
          <p:cNvSpPr>
            <a:spLocks noGrp="1"/>
          </p:cNvSpPr>
          <p:nvPr>
            <p:ph type="sldNum" sz="quarter" idx="10"/>
          </p:nvPr>
        </p:nvSpPr>
        <p:spPr/>
        <p:txBody>
          <a:bodyPr/>
          <a:lstStyle/>
          <a:p>
            <a:fld id="{5C3AA06C-6CA1-443B-A11A-99706523B73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Planetary heat balance 5</a:t>
            </a:r>
          </a:p>
        </p:txBody>
      </p:sp>
      <p:sp>
        <p:nvSpPr>
          <p:cNvPr id="4" name="Slide Number Placeholder 3"/>
          <p:cNvSpPr>
            <a:spLocks noGrp="1"/>
          </p:cNvSpPr>
          <p:nvPr>
            <p:ph type="sldNum" sz="quarter" idx="10"/>
          </p:nvPr>
        </p:nvSpPr>
        <p:spPr/>
        <p:txBody>
          <a:bodyPr/>
          <a:lstStyle/>
          <a:p>
            <a:fld id="{5C3AA06C-6CA1-443B-A11A-99706523B73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cs typeface="Arial" charset="0"/>
              </a:rPr>
              <a:t>[Rotating</a:t>
            </a:r>
            <a:r>
              <a:rPr lang="en-US" altLang="ja-JP" baseline="0" dirty="0" smtClean="0">
                <a:cs typeface="Arial" charset="0"/>
              </a:rPr>
              <a:t> content from 5:30 to 6:15]</a:t>
            </a:r>
            <a:endParaRPr lang="ja-JP" altLang="en-US" dirty="0" smtClean="0">
              <a:cs typeface="Arial" charset="0"/>
            </a:endParaRPr>
          </a:p>
          <a:p>
            <a:r>
              <a:rPr lang="en-US" dirty="0" smtClean="0"/>
              <a:t>To</a:t>
            </a:r>
            <a:r>
              <a:rPr lang="en-US" baseline="0" dirty="0" smtClean="0"/>
              <a:t> test your speaker volume, select the audio setup wizard in the top right corner of the Audio &amp; Video box.</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Interactive: Earth energy budget</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Atoms, molecules, photons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Tyndall</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Greenhouse effect</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 </a:t>
            </a:r>
            <a:r>
              <a:rPr lang="en-US" dirty="0" err="1" smtClean="0"/>
              <a:t>vs</a:t>
            </a:r>
            <a:r>
              <a:rPr lang="en-US" dirty="0" smtClean="0"/>
              <a:t> visible: pane of glass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IR </a:t>
            </a:r>
            <a:r>
              <a:rPr lang="en-US" dirty="0" err="1" smtClean="0"/>
              <a:t>vs</a:t>
            </a:r>
            <a:r>
              <a:rPr lang="en-US" dirty="0" smtClean="0"/>
              <a:t> visible: plastic bag</a:t>
            </a:r>
          </a:p>
        </p:txBody>
      </p:sp>
      <p:sp>
        <p:nvSpPr>
          <p:cNvPr id="4" name="Slide Number Placeholder 3"/>
          <p:cNvSpPr>
            <a:spLocks noGrp="1"/>
          </p:cNvSpPr>
          <p:nvPr>
            <p:ph type="sldNum" sz="quarter" idx="10"/>
          </p:nvPr>
        </p:nvSpPr>
        <p:spPr/>
        <p:txBody>
          <a:bodyPr/>
          <a:lstStyle/>
          <a:p>
            <a:fld id="{5C3AA06C-6CA1-443B-A11A-99706523B73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IR </a:t>
            </a:r>
            <a:r>
              <a:rPr lang="en-US" dirty="0" err="1" smtClean="0"/>
              <a:t>vs</a:t>
            </a:r>
            <a:r>
              <a:rPr lang="en-US" dirty="0" smtClean="0"/>
              <a:t> visible: smoke</a:t>
            </a:r>
          </a:p>
        </p:txBody>
      </p:sp>
      <p:sp>
        <p:nvSpPr>
          <p:cNvPr id="4" name="Slide Number Placeholder 3"/>
          <p:cNvSpPr>
            <a:spLocks noGrp="1"/>
          </p:cNvSpPr>
          <p:nvPr>
            <p:ph type="sldNum" sz="quarter" idx="10"/>
          </p:nvPr>
        </p:nvSpPr>
        <p:spPr/>
        <p:txBody>
          <a:bodyPr/>
          <a:lstStyle/>
          <a:p>
            <a:fld id="{5C3AA06C-6CA1-443B-A11A-99706523B73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Hair dryer IR</a:t>
            </a:r>
          </a:p>
        </p:txBody>
      </p:sp>
      <p:sp>
        <p:nvSpPr>
          <p:cNvPr id="4" name="Slide Number Placeholder 3"/>
          <p:cNvSpPr>
            <a:spLocks noGrp="1"/>
          </p:cNvSpPr>
          <p:nvPr>
            <p:ph type="sldNum" sz="quarter" idx="10"/>
          </p:nvPr>
        </p:nvSpPr>
        <p:spPr/>
        <p:txBody>
          <a:bodyPr/>
          <a:lstStyle/>
          <a:p>
            <a:fld id="{5C3AA06C-6CA1-443B-A11A-99706523B73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 exhaust IR</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cs typeface="Arial" charset="0"/>
              </a:rPr>
              <a:t>[Rotating</a:t>
            </a:r>
            <a:r>
              <a:rPr lang="en-US" altLang="ja-JP" baseline="0" dirty="0" smtClean="0">
                <a:cs typeface="Arial" charset="0"/>
              </a:rPr>
              <a:t> content from 5:30 to 6:15]</a:t>
            </a:r>
            <a:endParaRPr lang="ja-JP" altLang="en-US" dirty="0" smtClean="0">
              <a:cs typeface="Arial" charset="0"/>
            </a:endParaRPr>
          </a:p>
          <a:p>
            <a:r>
              <a:rPr lang="en-US" dirty="0" smtClean="0"/>
              <a:t>To</a:t>
            </a:r>
            <a:r>
              <a:rPr lang="en-US" baseline="0" dirty="0" smtClean="0"/>
              <a:t> test your speaker volume, select the audio setup wizard in the top right corner of the Audio &amp; Video box.</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GHG vibration modes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Poll: not GHG molecule</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 &amp; CO2 in Earth’s climate</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forcing 1</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forcing 2</a:t>
            </a:r>
          </a:p>
        </p:txBody>
      </p:sp>
      <p:sp>
        <p:nvSpPr>
          <p:cNvPr id="4" name="Slide Number Placeholder 3"/>
          <p:cNvSpPr>
            <a:spLocks noGrp="1"/>
          </p:cNvSpPr>
          <p:nvPr>
            <p:ph type="sldNum" sz="quarter" idx="10"/>
          </p:nvPr>
        </p:nvSpPr>
        <p:spPr/>
        <p:txBody>
          <a:bodyPr/>
          <a:lstStyle/>
          <a:p>
            <a:fld id="{5C3AA06C-6CA1-443B-A11A-99706523B730}"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forcing 3</a:t>
            </a:r>
          </a:p>
        </p:txBody>
      </p:sp>
      <p:sp>
        <p:nvSpPr>
          <p:cNvPr id="4" name="Slide Number Placeholder 3"/>
          <p:cNvSpPr>
            <a:spLocks noGrp="1"/>
          </p:cNvSpPr>
          <p:nvPr>
            <p:ph type="sldNum" sz="quarter" idx="10"/>
          </p:nvPr>
        </p:nvSpPr>
        <p:spPr/>
        <p:txBody>
          <a:bodyPr/>
          <a:lstStyle/>
          <a:p>
            <a:fld id="{5C3AA06C-6CA1-443B-A11A-99706523B730}"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feedback 1</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2</a:t>
            </a:r>
          </a:p>
        </p:txBody>
      </p:sp>
      <p:sp>
        <p:nvSpPr>
          <p:cNvPr id="4" name="Slide Number Placeholder 3"/>
          <p:cNvSpPr>
            <a:spLocks noGrp="1"/>
          </p:cNvSpPr>
          <p:nvPr>
            <p:ph type="sldNum" sz="quarter" idx="10"/>
          </p:nvPr>
        </p:nvSpPr>
        <p:spPr/>
        <p:txBody>
          <a:bodyPr/>
          <a:lstStyle/>
          <a:p>
            <a:fld id="{5C3AA06C-6CA1-443B-A11A-99706523B730}"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3</a:t>
            </a:r>
          </a:p>
        </p:txBody>
      </p:sp>
      <p:sp>
        <p:nvSpPr>
          <p:cNvPr id="4" name="Slide Number Placeholder 3"/>
          <p:cNvSpPr>
            <a:spLocks noGrp="1"/>
          </p:cNvSpPr>
          <p:nvPr>
            <p:ph type="sldNum" sz="quarter" idx="10"/>
          </p:nvPr>
        </p:nvSpPr>
        <p:spPr/>
        <p:txBody>
          <a:bodyPr/>
          <a:lstStyle/>
          <a:p>
            <a:fld id="{5C3AA06C-6CA1-443B-A11A-99706523B730}"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4</a:t>
            </a:r>
          </a:p>
        </p:txBody>
      </p:sp>
      <p:sp>
        <p:nvSpPr>
          <p:cNvPr id="4" name="Slide Number Placeholder 3"/>
          <p:cNvSpPr>
            <a:spLocks noGrp="1"/>
          </p:cNvSpPr>
          <p:nvPr>
            <p:ph type="sldNum" sz="quarter" idx="10"/>
          </p:nvPr>
        </p:nvSpPr>
        <p:spPr/>
        <p:txBody>
          <a:bodyPr/>
          <a:lstStyle/>
          <a:p>
            <a:fld id="{5C3AA06C-6CA1-443B-A11A-99706523B730}"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xfrm>
            <a:off x="1144588" y="685800"/>
            <a:ext cx="4570412" cy="3427413"/>
          </a:xfrm>
          <a:ln/>
        </p:spPr>
      </p:sp>
      <p:sp>
        <p:nvSpPr>
          <p:cNvPr id="50179" name="Rectangle 3"/>
          <p:cNvSpPr>
            <a:spLocks noGrp="1"/>
          </p:cNvSpPr>
          <p:nvPr>
            <p:ph type="body" idx="1"/>
          </p:nvPr>
        </p:nvSpPr>
        <p:spPr>
          <a:noFill/>
        </p:spPr>
        <p:txBody>
          <a:bodyPr lIns="91440" tIns="45720" rIns="91440" bIns="45720"/>
          <a:lstStyle/>
          <a:p>
            <a:r>
              <a:rPr lang="en-US" altLang="ja-JP" b="0" dirty="0" smtClean="0">
                <a:cs typeface="Arial" charset="0"/>
              </a:rPr>
              <a:t>[Before program begins</a:t>
            </a:r>
            <a:r>
              <a:rPr lang="en-US" altLang="ja-JP" b="0" baseline="0" dirty="0" smtClean="0">
                <a:cs typeface="Arial" charset="0"/>
              </a:rPr>
              <a:t> s</a:t>
            </a:r>
            <a:r>
              <a:rPr lang="en-US" altLang="ja-JP" b="0" dirty="0" smtClean="0">
                <a:cs typeface="Arial" charset="0"/>
              </a:rPr>
              <a:t>et poll to A-E, set responses to not visible. Under profile, show profiles to everyone.]</a:t>
            </a:r>
          </a:p>
          <a:p>
            <a:r>
              <a:rPr lang="en-US" altLang="ja-JP" dirty="0" smtClean="0">
                <a:cs typeface="Arial" charset="0"/>
              </a:rPr>
              <a:t>	</a:t>
            </a:r>
          </a:p>
          <a:p>
            <a:r>
              <a:rPr lang="en-US" dirty="0" smtClean="0">
                <a:cs typeface="Arial" charset="0"/>
              </a:rPr>
              <a:t>Hello everyone and welcome to NSTA Web Seminars, where you can find live interactive learning at your desktop.</a:t>
            </a:r>
          </a:p>
          <a:p>
            <a:r>
              <a:rPr lang="en-US" dirty="0" smtClean="0">
                <a:cs typeface="Arial" charset="0"/>
              </a:rPr>
              <a:t>My name is {name} and I will be moderating today’s program.</a:t>
            </a:r>
          </a:p>
          <a:p>
            <a:r>
              <a:rPr lang="en-US" dirty="0" smtClean="0">
                <a:cs typeface="Arial" charset="0"/>
              </a:rPr>
              <a:t>Today’s seminar is part of our {XX</a:t>
            </a:r>
            <a:r>
              <a:rPr lang="en-US" sz="1400" dirty="0" smtClean="0">
                <a:cs typeface="Arial" charset="0"/>
              </a:rPr>
              <a:t>}</a:t>
            </a:r>
            <a:r>
              <a:rPr lang="en-US" dirty="0" smtClean="0">
                <a:cs typeface="Arial" charset="0"/>
              </a:rPr>
              <a:t> series and it is titled: {title}</a:t>
            </a:r>
          </a:p>
          <a:p>
            <a:r>
              <a:rPr lang="en-US" b="0" dirty="0" smtClean="0">
                <a:solidFill>
                  <a:schemeClr val="accent2"/>
                </a:solidFill>
                <a:cs typeface="Arial" charset="0"/>
              </a:rPr>
              <a:t>Our presenter is {names}</a:t>
            </a:r>
            <a:r>
              <a:rPr lang="en-US" b="0" dirty="0" smtClean="0">
                <a:cs typeface="Arial" charset="0"/>
              </a:rPr>
              <a:t>. </a:t>
            </a:r>
            <a:endParaRPr lang="en-US" b="0" dirty="0" smtClean="0">
              <a:solidFill>
                <a:schemeClr val="accent2"/>
              </a:solidFill>
              <a:cs typeface="Arial" charset="0"/>
            </a:endParaRPr>
          </a:p>
          <a:p>
            <a:endParaRPr lang="ja-JP" altLang="en-US" dirty="0" smtClean="0">
              <a:cs typeface="Arial" charset="0"/>
            </a:endParaRPr>
          </a:p>
          <a:p>
            <a:pPr eaLnBrk="1" hangingPunct="1"/>
            <a:endParaRPr lang="ja-JP" altLang="en-US" dirty="0" smtClean="0">
              <a:cs typeface="Arial" charset="0"/>
            </a:endParaRPr>
          </a:p>
          <a:p>
            <a:pPr defTabSz="457200" eaLnBrk="1" hangingPunct="1"/>
            <a:endParaRPr lang="ja-JP" altLang="en-US" dirty="0" smtClean="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Ice </a:t>
            </a:r>
            <a:r>
              <a:rPr lang="en-US" dirty="0" err="1" smtClean="0"/>
              <a:t>albedo</a:t>
            </a:r>
            <a:r>
              <a:rPr lang="en-US" dirty="0" smtClean="0"/>
              <a:t> feedback</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Declining sea ice</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Graphing sea ice activity</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5</a:t>
            </a:r>
          </a:p>
        </p:txBody>
      </p:sp>
      <p:sp>
        <p:nvSpPr>
          <p:cNvPr id="4" name="Slide Number Placeholder 3"/>
          <p:cNvSpPr>
            <a:spLocks noGrp="1"/>
          </p:cNvSpPr>
          <p:nvPr>
            <p:ph type="sldNum" sz="quarter" idx="10"/>
          </p:nvPr>
        </p:nvSpPr>
        <p:spPr/>
        <p:txBody>
          <a:bodyPr/>
          <a:lstStyle/>
          <a:p>
            <a:fld id="{5C3AA06C-6CA1-443B-A11A-99706523B730}"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6</a:t>
            </a:r>
          </a:p>
        </p:txBody>
      </p:sp>
      <p:sp>
        <p:nvSpPr>
          <p:cNvPr id="4" name="Slide Number Placeholder 3"/>
          <p:cNvSpPr>
            <a:spLocks noGrp="1"/>
          </p:cNvSpPr>
          <p:nvPr>
            <p:ph type="sldNum" sz="quarter" idx="10"/>
          </p:nvPr>
        </p:nvSpPr>
        <p:spPr/>
        <p:txBody>
          <a:bodyPr/>
          <a:lstStyle/>
          <a:p>
            <a:fld id="{5C3AA06C-6CA1-443B-A11A-99706523B730}"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7</a:t>
            </a:r>
          </a:p>
        </p:txBody>
      </p:sp>
      <p:sp>
        <p:nvSpPr>
          <p:cNvPr id="4" name="Slide Number Placeholder 3"/>
          <p:cNvSpPr>
            <a:spLocks noGrp="1"/>
          </p:cNvSpPr>
          <p:nvPr>
            <p:ph type="sldNum" sz="quarter" idx="10"/>
          </p:nvPr>
        </p:nvSpPr>
        <p:spPr/>
        <p:txBody>
          <a:bodyPr/>
          <a:lstStyle/>
          <a:p>
            <a:fld id="{5C3AA06C-6CA1-443B-A11A-99706523B730}"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Clouds:</a:t>
            </a:r>
            <a:r>
              <a:rPr lang="en-US" baseline="0" dirty="0" smtClean="0"/>
              <a:t> high </a:t>
            </a:r>
            <a:r>
              <a:rPr lang="en-US" baseline="0" dirty="0" err="1" smtClean="0"/>
              <a:t>vs</a:t>
            </a:r>
            <a:r>
              <a:rPr lang="en-US" baseline="0" dirty="0" smtClean="0"/>
              <a:t> low</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Clouds: visible </a:t>
            </a:r>
            <a:r>
              <a:rPr lang="en-US" dirty="0" err="1" smtClean="0"/>
              <a:t>vs</a:t>
            </a:r>
            <a:r>
              <a:rPr lang="en-US" dirty="0" smtClean="0"/>
              <a:t> IR</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8</a:t>
            </a:r>
          </a:p>
        </p:txBody>
      </p:sp>
      <p:sp>
        <p:nvSpPr>
          <p:cNvPr id="4" name="Slide Number Placeholder 3"/>
          <p:cNvSpPr>
            <a:spLocks noGrp="1"/>
          </p:cNvSpPr>
          <p:nvPr>
            <p:ph type="sldNum" sz="quarter" idx="10"/>
          </p:nvPr>
        </p:nvSpPr>
        <p:spPr/>
        <p:txBody>
          <a:bodyPr/>
          <a:lstStyle/>
          <a:p>
            <a:fld id="{5C3AA06C-6CA1-443B-A11A-99706523B730}"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Climate feedback 9</a:t>
            </a:r>
          </a:p>
        </p:txBody>
      </p:sp>
      <p:sp>
        <p:nvSpPr>
          <p:cNvPr id="4" name="Slide Number Placeholder 3"/>
          <p:cNvSpPr>
            <a:spLocks noGrp="1"/>
          </p:cNvSpPr>
          <p:nvPr>
            <p:ph type="sldNum" sz="quarter" idx="10"/>
          </p:nvPr>
        </p:nvSpPr>
        <p:spPr/>
        <p:txBody>
          <a:bodyPr/>
          <a:lstStyle/>
          <a:p>
            <a:fld id="{5C3AA06C-6CA1-443B-A11A-99706523B730}"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5800" y="4343400"/>
            <a:ext cx="5486400" cy="4114800"/>
          </a:xfrm>
          <a:noFill/>
          <a:ln w="12700">
            <a:solidFill>
              <a:srgbClr val="000000"/>
            </a:solidFill>
            <a:miter lim="800000"/>
            <a:headEnd/>
            <a:tailEnd/>
          </a:ln>
        </p:spPr>
        <p:txBody>
          <a:bodyPr lIns="91440" tIns="45720" rIns="91440" bIns="45720"/>
          <a:lstStyle/>
          <a:p>
            <a:pPr eaLnBrk="1" hangingPunct="1"/>
            <a:r>
              <a:rPr lang="en-US" dirty="0" smtClean="0">
                <a:cs typeface="Arial" charset="0"/>
              </a:rPr>
              <a:t>Here’s a look at what we’ll cover this evening. First,</a:t>
            </a:r>
            <a:r>
              <a:rPr lang="en-US" baseline="0" dirty="0" smtClean="0">
                <a:cs typeface="Arial" charset="0"/>
              </a:rPr>
              <a:t> everyone will have a chance to test their speaker volume, then we’ll go over how to get additional technical help, should you need it. We’ll practice using the web seminar interactive tools and then we’ll talk about how to access additional resources in the NSTA Learning Center. The main presentation will last about one hour and 15 minutes. At the end, you’ll have a chance to provide your feedback by filling out a program evaluation. In exchange for sharing your feedback, you’ll receive a free NSTA </a:t>
            </a:r>
            <a:r>
              <a:rPr lang="en-US" baseline="0" dirty="0" err="1" smtClean="0">
                <a:cs typeface="Arial" charset="0"/>
              </a:rPr>
              <a:t>SciGuide</a:t>
            </a:r>
            <a:r>
              <a:rPr lang="en-US" baseline="0" dirty="0" smtClean="0">
                <a:cs typeface="Arial" charset="0"/>
              </a:rPr>
              <a:t> and a certificate of participation in your Learning Center library. Finally, you’ll have a few minutes to ask any last questions you may have of the presenters.</a:t>
            </a:r>
            <a:endParaRPr lang="en-US" dirty="0" smtClean="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from past 1</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Learning from past 2</a:t>
            </a:r>
          </a:p>
        </p:txBody>
      </p:sp>
      <p:sp>
        <p:nvSpPr>
          <p:cNvPr id="4" name="Slide Number Placeholder 3"/>
          <p:cNvSpPr>
            <a:spLocks noGrp="1"/>
          </p:cNvSpPr>
          <p:nvPr>
            <p:ph type="sldNum" sz="quarter" idx="10"/>
          </p:nvPr>
        </p:nvSpPr>
        <p:spPr/>
        <p:txBody>
          <a:bodyPr/>
          <a:lstStyle/>
          <a:p>
            <a:fld id="{5C3AA06C-6CA1-443B-A11A-99706523B730}"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Climate sensitivity CO2</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Interactive: Climate sensitivity calculator</a:t>
            </a:r>
          </a:p>
        </p:txBody>
      </p:sp>
      <p:sp>
        <p:nvSpPr>
          <p:cNvPr id="4" name="Slide Number Placeholder 3"/>
          <p:cNvSpPr>
            <a:spLocks noGrp="1"/>
          </p:cNvSpPr>
          <p:nvPr>
            <p:ph type="sldNum" sz="quarter" idx="10"/>
          </p:nvPr>
        </p:nvSpPr>
        <p:spPr/>
        <p:txBody>
          <a:bodyPr/>
          <a:lstStyle/>
          <a:p>
            <a:fld id="{5C3AA06C-6CA1-443B-A11A-99706523B730}"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5C3AA06C-6CA1-443B-A11A-99706523B730}"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thank today’s </a:t>
            </a:r>
            <a:r>
              <a:rPr lang="en-US" smtClean="0"/>
              <a:t>presenters…</a:t>
            </a:r>
            <a:endParaRPr lang="en-US" dirty="0"/>
          </a:p>
        </p:txBody>
      </p:sp>
    </p:spTree>
    <p:extLst>
      <p:ext uri="{BB962C8B-B14F-4D97-AF65-F5344CB8AC3E}">
        <p14:creationId xmlns:p14="http://schemas.microsoft.com/office/powerpoint/2010/main" val="33816716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to [organization] for sponsoring tonight’s program.</a:t>
            </a:r>
            <a:endParaRPr lang="en-US" dirty="0"/>
          </a:p>
        </p:txBody>
      </p:sp>
    </p:spTree>
    <p:extLst>
      <p:ext uri="{BB962C8B-B14F-4D97-AF65-F5344CB8AC3E}">
        <p14:creationId xmlns:p14="http://schemas.microsoft.com/office/powerpoint/2010/main" val="28543682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cs typeface="Arial" charset="0"/>
              </a:rPr>
              <a:t>Thank you to the administration</a:t>
            </a:r>
            <a:r>
              <a:rPr lang="en-US" baseline="0" dirty="0" smtClean="0">
                <a:cs typeface="Arial" charset="0"/>
              </a:rPr>
              <a:t> of NSTA for their support for web seminars.</a:t>
            </a:r>
            <a:endParaRPr lang="en-US" dirty="0" smtClean="0">
              <a:cs typeface="Arial" charset="0"/>
            </a:endParaRPr>
          </a:p>
          <a:p>
            <a:pPr eaLnBrk="1" hangingPunct="1"/>
            <a:endParaRPr lang="en-US" dirty="0" smtClean="0">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2000" cy="3429000"/>
          </a:xfrm>
          <a:ln/>
        </p:spPr>
      </p:sp>
      <p:sp>
        <p:nvSpPr>
          <p:cNvPr id="64515" name="Rectangle 3"/>
          <p:cNvSpPr>
            <a:spLocks noGrp="1" noChangeArrowheads="1"/>
          </p:cNvSpPr>
          <p:nvPr>
            <p:ph type="body" idx="1"/>
          </p:nvPr>
        </p:nvSpPr>
        <p:spPr>
          <a:solidFill>
            <a:srgbClr val="FFFFFF"/>
          </a:solidFill>
          <a:ln w="12700">
            <a:solidFill>
              <a:srgbClr val="000000"/>
            </a:solidFill>
            <a:miter lim="800000"/>
            <a:headEnd/>
            <a:tailEnd/>
          </a:ln>
        </p:spPr>
        <p:txBody>
          <a:bodyPr lIns="91432" tIns="45716" rIns="91432" bIns="45716"/>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cs typeface="Arial" charset="0"/>
              </a:rPr>
              <a:t>You can register for upcoming programs by visiting </a:t>
            </a:r>
            <a:r>
              <a:rPr lang="en-US" sz="1200" dirty="0" smtClean="0"/>
              <a:t>learningcenter.nsta.org/</a:t>
            </a:r>
            <a:r>
              <a:rPr lang="en-US" sz="1200" dirty="0" err="1" smtClean="0"/>
              <a:t>webseminars</a:t>
            </a:r>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cs typeface="Arial" charset="0"/>
              </a:rPr>
              <a:t>[Read dates and titles.] We look forward to seeing you again on another NSTA web seminar. Thank you, everyone, for your participation.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cs typeface="Arial" charset="0"/>
              </a:rPr>
              <a:t>[***Stop recording.***]</a:t>
            </a:r>
            <a:endParaRPr lang="en-US"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haven’t already checked</a:t>
            </a:r>
            <a:r>
              <a:rPr lang="en-US" baseline="0" dirty="0" smtClean="0"/>
              <a:t> your speaker volume, you can do it now by selecting the audio setup wizard in the top right corner of the Audio &amp; Video box. Then follow the prompts in the window.</a:t>
            </a:r>
            <a:endParaRPr lang="en-US" dirty="0" smtClean="0"/>
          </a:p>
          <a:p>
            <a:endParaRPr lang="en-US" dirty="0"/>
          </a:p>
        </p:txBody>
      </p:sp>
    </p:spTree>
    <p:extLst>
      <p:ext uri="{BB962C8B-B14F-4D97-AF65-F5344CB8AC3E}">
        <p14:creationId xmlns:p14="http://schemas.microsoft.com/office/powerpoint/2010/main" val="3259385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next few days, you</a:t>
            </a:r>
            <a:r>
              <a:rPr lang="en-US" baseline="0" dirty="0" smtClean="0"/>
              <a:t> will receive an email with links to access the archive of this program and the Learning Center collection, which will contain the PowerPoint slides, all the resources covered, and a link to one of our Community Forums where you can continue the discussion from tonight.</a:t>
            </a:r>
            <a:endParaRPr lang="en-US" dirty="0"/>
          </a:p>
        </p:txBody>
      </p:sp>
    </p:spTree>
    <p:extLst>
      <p:ext uri="{BB962C8B-B14F-4D97-AF65-F5344CB8AC3E}">
        <p14:creationId xmlns:p14="http://schemas.microsoft.com/office/powerpoint/2010/main" val="28543682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we’d like to ask for your feedback. Jeff has placed the link for the evaluation in the chat window. You can take as long as you need to complete the survey, but after five minutes you’ll hear a timer, which means we’re coming back for a few final minutes of informal Q and A with the presenter. </a:t>
            </a:r>
            <a:endParaRPr lang="en-US" dirty="0"/>
          </a:p>
        </p:txBody>
      </p:sp>
    </p:spTree>
    <p:extLst>
      <p:ext uri="{BB962C8B-B14F-4D97-AF65-F5344CB8AC3E}">
        <p14:creationId xmlns:p14="http://schemas.microsoft.com/office/powerpoint/2010/main" val="20663945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any final questions for the presenter, please enter them into the chat window now.</a:t>
            </a:r>
            <a:endParaRPr lang="en-US" dirty="0"/>
          </a:p>
        </p:txBody>
      </p:sp>
    </p:spTree>
    <p:extLst>
      <p:ext uri="{BB962C8B-B14F-4D97-AF65-F5344CB8AC3E}">
        <p14:creationId xmlns:p14="http://schemas.microsoft.com/office/powerpoint/2010/main" val="25344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12700">
            <a:solidFill>
              <a:srgbClr val="000000"/>
            </a:solidFill>
            <a:miter lim="800000"/>
            <a:headEnd/>
            <a:tailEnd/>
          </a:ln>
        </p:spPr>
        <p:txBody>
          <a:bodyPr lIns="91440" tIns="45720" rIns="91440" bIns="45720"/>
          <a:lstStyle/>
          <a:p>
            <a:pPr eaLnBrk="1" hangingPunct="1"/>
            <a:r>
              <a:rPr lang="en-US" dirty="0" smtClean="0">
                <a:cs typeface="Arial" charset="0"/>
              </a:rPr>
              <a:t>Jeff Layman is available to answer any technical questions you may have during the program. Jeff’s contact information</a:t>
            </a:r>
            <a:r>
              <a:rPr lang="en-US" baseline="0" dirty="0" smtClean="0">
                <a:cs typeface="Arial" charset="0"/>
              </a:rPr>
              <a:t> is on the screen and he has posted it in the chat window as well so you can scroll up to it later. You can also send Jeff a private chat message at any time by clicking on his picture in the participant window.</a:t>
            </a:r>
          </a:p>
          <a:p>
            <a:pPr eaLnBrk="1" hangingPunct="1"/>
            <a:endParaRPr lang="en-US" baseline="0" dirty="0" smtClean="0">
              <a:cs typeface="Arial" charset="0"/>
            </a:endParaRPr>
          </a:p>
          <a:p>
            <a:pPr eaLnBrk="1" hangingPunct="1"/>
            <a:r>
              <a:rPr lang="en-US" baseline="0" dirty="0" smtClean="0">
                <a:cs typeface="Arial" charset="0"/>
              </a:rPr>
              <a:t>Jeff is only able to help one person at a time so if you need further assistance, you can contact Blackboard Collaborate at the 800 number on the screen. Jeff has also posted that number in the chat window so you can scroll up to it later.</a:t>
            </a:r>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928DFAF-F3B0-4739-B5EF-F10295F7DE40}" type="datetime1">
              <a:rPr lang="en-US"/>
              <a:pPr/>
              <a:t>9/21/2012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1D260C-A5A4-4151-A745-D37105A75CB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1AFB201-FF35-44E7-8066-43538CFC0FFB}" type="datetime1">
              <a:rPr lang="en-US"/>
              <a:pPr/>
              <a:t>9/21/2012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1F3744-7357-4C8C-9081-468C2D3AE06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832DB3-4E9A-4C0A-ABEC-C84A7DD67E00}" type="datetime1">
              <a:rPr lang="en-US"/>
              <a:pPr/>
              <a:t>9/21/2012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2E21AB-D14F-46F1-B36A-30095B1D35F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90B824-55ED-4297-8E03-3A0C32FC389D}" type="datetime1">
              <a:rPr lang="en-US"/>
              <a:pPr/>
              <a:t>9/21/2012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F313E3-9BA6-4A8B-8F5C-19A82704850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CC73346-49AC-489B-A7DB-7E367AD9B767}" type="datetime1">
              <a:rPr lang="en-US"/>
              <a:pPr/>
              <a:t>9/21/2012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174BF-61D0-4E69-9CE2-F2403DB5392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6E6671-2106-49C1-B5F2-E62F25161DEF}" type="datetime1">
              <a:rPr lang="en-US"/>
              <a:pPr/>
              <a:t>9/21/2012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61B2937-3010-475D-BBAF-BA28E03EB12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65ADE88-5F13-4C81-9034-DA799B214CC3}" type="datetime1">
              <a:rPr lang="en-US"/>
              <a:pPr/>
              <a:t>9/21/2012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D4C895D-33E0-4738-8D3B-3D7C9C4DBA4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097BD85-83B8-4A04-9D48-1F0E9E09FAF4}" type="datetime1">
              <a:rPr lang="en-US"/>
              <a:pPr/>
              <a:t>9/21/2012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28CCC2A-4286-4415-9F62-E9EFFE047EF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57EF553-CD2A-4EB2-B00B-D31530A5ED97}" type="datetime1">
              <a:rPr lang="en-US"/>
              <a:pPr/>
              <a:t>9/21/2012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79141CE-83B8-4038-BA41-0BB44DB1FD2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868389B-E7F9-4D7D-9FA2-402B0EDFF2AD}" type="datetime1">
              <a:rPr lang="en-US"/>
              <a:pPr/>
              <a:t>9/21/2012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7584ECB-1CBA-4671-966A-5914E3B9C45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FC255B4-CF9C-4003-B4D4-1BA94B14D5D6}" type="datetime1">
              <a:rPr lang="en-US"/>
              <a:pPr/>
              <a:t>9/21/2012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3564118-7E16-4CA4-93E4-5C3BB97D119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0" charset="0"/>
              </a:defRPr>
            </a:lvl1pPr>
          </a:lstStyle>
          <a:p>
            <a:fld id="{1A0C2345-3058-42C7-B41F-E96B4B34E2A6}" type="datetime1">
              <a:rPr lang="en-US"/>
              <a:pPr/>
              <a:t>9/21/2012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0" charset="0"/>
              </a:defRPr>
            </a:lvl1pPr>
          </a:lstStyle>
          <a:p>
            <a:fld id="{5353E192-5AB9-4F97-8978-819ECA005F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0" charset="-128"/>
          <a:cs typeface="ＭＳ Ｐゴシック" pitchFamily="100" charset="-128"/>
        </a:defRPr>
      </a:lvl1pPr>
      <a:lvl2pPr algn="ctr" defTabSz="457200" rtl="0" eaLnBrk="0" fontAlgn="base" hangingPunct="0">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2pPr>
      <a:lvl3pPr algn="ctr" defTabSz="457200" rtl="0" eaLnBrk="0" fontAlgn="base" hangingPunct="0">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3pPr>
      <a:lvl4pPr algn="ctr" defTabSz="457200" rtl="0" eaLnBrk="0" fontAlgn="base" hangingPunct="0">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4pPr>
      <a:lvl5pPr algn="ctr" defTabSz="457200" rtl="0" eaLnBrk="0" fontAlgn="base" hangingPunct="0">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5pPr>
      <a:lvl6pPr marL="457200" algn="ctr" defTabSz="457200" rtl="0" fontAlgn="base">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6pPr>
      <a:lvl7pPr marL="914400" algn="ctr" defTabSz="457200" rtl="0" fontAlgn="base">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7pPr>
      <a:lvl8pPr marL="1371600" algn="ctr" defTabSz="457200" rtl="0" fontAlgn="base">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8pPr>
      <a:lvl9pPr marL="1828800" algn="ctr" defTabSz="457200" rtl="0" fontAlgn="base">
        <a:spcBef>
          <a:spcPct val="0"/>
        </a:spcBef>
        <a:spcAft>
          <a:spcPct val="0"/>
        </a:spcAft>
        <a:defRPr sz="4400">
          <a:solidFill>
            <a:schemeClr val="tx1"/>
          </a:solidFill>
          <a:latin typeface="Calibri" pitchFamily="100" charset="0"/>
          <a:ea typeface="ＭＳ Ｐゴシック" pitchFamily="100" charset="-128"/>
          <a:cs typeface="ＭＳ Ｐゴシック" pitchFamily="10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0" charset="-128"/>
          <a:cs typeface="ＭＳ Ｐゴシック" pitchFamily="10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4.png"/><Relationship Id="rId4" Type="http://schemas.openxmlformats.org/officeDocument/2006/relationships/hyperlink" Target="http://learningcenter.nsta.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19.jpeg"/><Relationship Id="rId9"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3.pn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7.png"/><Relationship Id="rId7"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42.jpeg"/></Relationships>
</file>

<file path=ppt/slides/_rels/slide3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7.png"/><Relationship Id="rId7"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3.jpeg"/><Relationship Id="rId7"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37.xml"/><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48.emf"/><Relationship Id="rId5" Type="http://schemas.openxmlformats.org/officeDocument/2006/relationships/image" Target="../media/image17.png"/><Relationship Id="rId10" Type="http://schemas.openxmlformats.org/officeDocument/2006/relationships/oleObject" Target="../embeddings/oleObject1.bin"/><Relationship Id="rId4" Type="http://schemas.openxmlformats.org/officeDocument/2006/relationships/image" Target="../media/image43.jpeg"/><Relationship Id="rId9" Type="http://schemas.openxmlformats.org/officeDocument/2006/relationships/image" Target="../media/image45.jpeg"/></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38.xml"/><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49.emf"/><Relationship Id="rId5" Type="http://schemas.openxmlformats.org/officeDocument/2006/relationships/image" Target="../media/image17.png"/><Relationship Id="rId10" Type="http://schemas.openxmlformats.org/officeDocument/2006/relationships/oleObject" Target="../embeddings/oleObject2.bin"/><Relationship Id="rId4" Type="http://schemas.openxmlformats.org/officeDocument/2006/relationships/image" Target="../media/image43.jpeg"/><Relationship Id="rId9" Type="http://schemas.openxmlformats.org/officeDocument/2006/relationships/image" Target="../media/image45.jpeg"/></Relationships>
</file>

<file path=ppt/slides/_rels/slide3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39.xml"/><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0.png"/><Relationship Id="rId11" Type="http://schemas.openxmlformats.org/officeDocument/2006/relationships/image" Target="../media/image50.emf"/><Relationship Id="rId5" Type="http://schemas.openxmlformats.org/officeDocument/2006/relationships/image" Target="../media/image17.png"/><Relationship Id="rId10" Type="http://schemas.openxmlformats.org/officeDocument/2006/relationships/oleObject" Target="../embeddings/oleObject3.bin"/><Relationship Id="rId4" Type="http://schemas.openxmlformats.org/officeDocument/2006/relationships/image" Target="../media/image43.jpeg"/><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learningcenter.nsta.org/webseminar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7.png"/><Relationship Id="rId7"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7.png"/><Relationship Id="rId7"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7.png"/><Relationship Id="rId7"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59.jpeg"/></Relationships>
</file>

<file path=ppt/slides/_rels/slide4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17.png"/><Relationship Id="rId7"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17.png"/><Relationship Id="rId7"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learningcenter.nsta.org/"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66.gif"/><Relationship Id="rId3" Type="http://schemas.openxmlformats.org/officeDocument/2006/relationships/image" Target="../media/image17.png"/><Relationship Id="rId7" Type="http://schemas.openxmlformats.org/officeDocument/2006/relationships/image" Target="../media/image22.gif"/><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67.gif"/></Relationships>
</file>

<file path=ppt/slides/_rels/slide5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7.png"/><Relationship Id="rId7" Type="http://schemas.openxmlformats.org/officeDocument/2006/relationships/image" Target="../media/image68.gi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42.jpeg"/><Relationship Id="rId5" Type="http://schemas.openxmlformats.org/officeDocument/2006/relationships/image" Target="../media/image21.jpeg"/><Relationship Id="rId10" Type="http://schemas.openxmlformats.org/officeDocument/2006/relationships/image" Target="../media/image71.gif"/><Relationship Id="rId4" Type="http://schemas.openxmlformats.org/officeDocument/2006/relationships/image" Target="../media/image20.png"/><Relationship Id="rId9" Type="http://schemas.openxmlformats.org/officeDocument/2006/relationships/image" Target="../media/image70.jpeg"/></Relationships>
</file>

<file path=ppt/slides/_rels/slide5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7.png"/><Relationship Id="rId7"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74.png"/></Relationships>
</file>

<file path=ppt/slides/_rels/slide5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53.xml"/><Relationship Id="rId7"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75.emf"/><Relationship Id="rId4" Type="http://schemas.openxmlformats.org/officeDocument/2006/relationships/image" Target="../media/image17.png"/><Relationship Id="rId9"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17.png"/><Relationship Id="rId7"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17.png"/><Relationship Id="rId7"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8" Type="http://schemas.openxmlformats.org/officeDocument/2006/relationships/image" Target="../media/image83.gif"/><Relationship Id="rId3" Type="http://schemas.openxmlformats.org/officeDocument/2006/relationships/image" Target="../media/image17.png"/><Relationship Id="rId7" Type="http://schemas.openxmlformats.org/officeDocument/2006/relationships/image" Target="../media/image82.gif"/><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17.png"/><Relationship Id="rId7" Type="http://schemas.openxmlformats.org/officeDocument/2006/relationships/image" Target="../media/image84.jpe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17.png"/><Relationship Id="rId7" Type="http://schemas.openxmlformats.org/officeDocument/2006/relationships/image" Target="../media/image86.jpe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7.png"/><Relationship Id="rId7" Type="http://schemas.openxmlformats.org/officeDocument/2006/relationships/image" Target="../media/image46.jpe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8.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9.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7.png"/><Relationship Id="rId7" Type="http://schemas.openxmlformats.org/officeDocument/2006/relationships/image" Target="../media/image7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74.png"/></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0.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21.jpeg"/><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7.png"/><Relationship Id="rId7"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21.jpeg"/><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_rels/slide7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52400" y="152400"/>
            <a:ext cx="8839200" cy="1524000"/>
          </a:xfrm>
          <a:prstGeom prst="round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1" name="Picture 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004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3" descr="Web seminars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380" y="648454"/>
            <a:ext cx="2927220" cy="5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Check your speaker volume—1 of 5</a:t>
            </a:r>
          </a:p>
        </p:txBody>
      </p:sp>
      <p:sp>
        <p:nvSpPr>
          <p:cNvPr id="7" name="Rectangle 5"/>
          <p:cNvSpPr txBox="1">
            <a:spLocks noChangeArrowheads="1"/>
          </p:cNvSpPr>
          <p:nvPr/>
        </p:nvSpPr>
        <p:spPr bwMode="auto">
          <a:xfrm>
            <a:off x="762000" y="1905000"/>
            <a:ext cx="7543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2400" dirty="0" smtClean="0">
                <a:latin typeface="Arial" pitchFamily="34" charset="0"/>
                <a:cs typeface="Arial" pitchFamily="34" charset="0"/>
              </a:rPr>
              <a:t>While you’re waiting for the program to begin…</a:t>
            </a:r>
          </a:p>
          <a:p>
            <a:pPr marL="0" indent="0" algn="ctr">
              <a:buFontTx/>
              <a:buNone/>
              <a:defRPr/>
            </a:pPr>
            <a:r>
              <a:rPr lang="en-US" sz="1800" dirty="0" smtClean="0">
                <a:latin typeface="Arial" pitchFamily="34" charset="0"/>
                <a:cs typeface="Arial" pitchFamily="34" charset="0"/>
              </a:rPr>
              <a:t>Check your speaker volume with the Audio Setup Wizard </a:t>
            </a:r>
            <a:endParaRPr lang="en-US" sz="2000" dirty="0" smtClean="0">
              <a:solidFill>
                <a:srgbClr val="333399"/>
              </a:solidFill>
              <a:latin typeface="Arial" pitchFamily="34" charset="0"/>
              <a:cs typeface="Arial" pitchFamily="34" charset="0"/>
            </a:endParaRPr>
          </a:p>
        </p:txBody>
      </p:sp>
      <p:sp>
        <p:nvSpPr>
          <p:cNvPr id="6" name="Line 7"/>
          <p:cNvSpPr>
            <a:spLocks noChangeShapeType="1"/>
          </p:cNvSpPr>
          <p:nvPr/>
        </p:nvSpPr>
        <p:spPr bwMode="auto">
          <a:xfrm flipH="1">
            <a:off x="1676400" y="2743200"/>
            <a:ext cx="1447800" cy="1066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2895600" y="228600"/>
            <a:ext cx="6096000" cy="1661993"/>
          </a:xfrm>
          <a:prstGeom prst="rect">
            <a:avLst/>
          </a:prstGeom>
          <a:noFill/>
        </p:spPr>
        <p:txBody>
          <a:bodyPr wrap="square" rtlCol="0">
            <a:spAutoFit/>
          </a:bodyPr>
          <a:lstStyle/>
          <a:p>
            <a:pPr marL="0" indent="0" algn="ctr">
              <a:buFontTx/>
              <a:buNone/>
              <a:defRPr/>
            </a:pPr>
            <a:r>
              <a:rPr lang="en-US" sz="2400" dirty="0">
                <a:solidFill>
                  <a:srgbClr val="333399"/>
                </a:solidFill>
              </a:rPr>
              <a:t>Heating and Warming: Sensitivity of Earth’s Climate to Atmospheric </a:t>
            </a:r>
            <a:r>
              <a:rPr lang="en-US" sz="2400" dirty="0" smtClean="0">
                <a:solidFill>
                  <a:srgbClr val="333399"/>
                </a:solidFill>
              </a:rPr>
              <a:t>CO</a:t>
            </a:r>
            <a:r>
              <a:rPr lang="en-US" sz="2400" baseline="-25000" dirty="0" smtClean="0">
                <a:solidFill>
                  <a:srgbClr val="333399"/>
                </a:solidFill>
              </a:rPr>
              <a:t>2</a:t>
            </a:r>
            <a:r>
              <a:rPr lang="en-US" sz="2400" dirty="0" smtClean="0">
                <a:solidFill>
                  <a:srgbClr val="333399"/>
                </a:solidFill>
              </a:rPr>
              <a:t/>
            </a:r>
            <a:br>
              <a:rPr lang="en-US" sz="2400" dirty="0" smtClean="0">
                <a:solidFill>
                  <a:srgbClr val="333399"/>
                </a:solidFill>
              </a:rPr>
            </a:br>
            <a:r>
              <a:rPr lang="en-US" dirty="0" smtClean="0"/>
              <a:t>September 24, 2012, 6:30 </a:t>
            </a:r>
            <a:r>
              <a:rPr lang="en-US" dirty="0"/>
              <a:t>p.m. Eastern time</a:t>
            </a:r>
          </a:p>
          <a:p>
            <a:pPr marL="0" indent="0" algn="ctr">
              <a:buNone/>
              <a:defRPr/>
            </a:pPr>
            <a:r>
              <a:rPr lang="en-US" dirty="0"/>
              <a:t>Introduction for new users: 6:15 p.m. Eastern time</a:t>
            </a:r>
          </a:p>
          <a:p>
            <a:endParaRPr lang="en-US" dirty="0"/>
          </a:p>
        </p:txBody>
      </p:sp>
    </p:spTree>
    <p:extLst>
      <p:ext uri="{BB962C8B-B14F-4D97-AF65-F5344CB8AC3E}">
        <p14:creationId xmlns:p14="http://schemas.microsoft.com/office/powerpoint/2010/main" val="19422911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p:cNvSpPr txBox="1">
            <a:spLocks noChangeArrowheads="1"/>
          </p:cNvSpPr>
          <p:nvPr/>
        </p:nvSpPr>
        <p:spPr bwMode="auto">
          <a:xfrm>
            <a:off x="2971800" y="838200"/>
            <a:ext cx="57912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b="1" u="sng" dirty="0"/>
          </a:p>
          <a:p>
            <a:pPr eaLnBrk="1" hangingPunct="1">
              <a:spcBef>
                <a:spcPct val="50000"/>
              </a:spcBef>
            </a:pPr>
            <a:r>
              <a:rPr lang="en-US" sz="2400" b="1" u="sng" dirty="0" smtClean="0"/>
              <a:t>Audio</a:t>
            </a:r>
            <a:endParaRPr lang="en-US" sz="2400" b="1" u="sng" dirty="0"/>
          </a:p>
          <a:p>
            <a:pPr eaLnBrk="1" hangingPunct="1">
              <a:spcBef>
                <a:spcPct val="50000"/>
              </a:spcBef>
            </a:pPr>
            <a:r>
              <a:rPr lang="en-US" sz="2000" dirty="0" smtClean="0"/>
              <a:t>Adjust your speaker volume</a:t>
            </a:r>
            <a:endParaRPr lang="en-US" sz="2000" dirty="0"/>
          </a:p>
          <a:p>
            <a:pPr eaLnBrk="1" hangingPunct="1">
              <a:spcBef>
                <a:spcPct val="50000"/>
              </a:spcBef>
            </a:pPr>
            <a:r>
              <a:rPr lang="en-US" sz="2400" b="1" u="sng" dirty="0"/>
              <a:t>Participants </a:t>
            </a:r>
            <a:r>
              <a:rPr lang="en-US" sz="2400" b="1" u="sng" dirty="0" smtClean="0"/>
              <a:t>window</a:t>
            </a:r>
            <a:endParaRPr lang="en-US" sz="2400" b="1" u="sng" dirty="0"/>
          </a:p>
          <a:p>
            <a:pPr eaLnBrk="1" hangingPunct="1">
              <a:spcBef>
                <a:spcPct val="50000"/>
              </a:spcBef>
            </a:pPr>
            <a:r>
              <a:rPr lang="en-US" sz="2000" dirty="0"/>
              <a:t>Names of </a:t>
            </a:r>
            <a:r>
              <a:rPr lang="en-US" sz="2000" dirty="0" smtClean="0"/>
              <a:t>moderators and participants</a:t>
            </a:r>
          </a:p>
          <a:p>
            <a:pPr eaLnBrk="1" hangingPunct="1">
              <a:spcBef>
                <a:spcPct val="50000"/>
              </a:spcBef>
            </a:pPr>
            <a:r>
              <a:rPr lang="en-US" sz="2000" dirty="0" smtClean="0"/>
              <a:t>Buttons: emoticons, away, raise hand, polls</a:t>
            </a:r>
            <a:endParaRPr lang="en-US" sz="2000" dirty="0"/>
          </a:p>
          <a:p>
            <a:pPr eaLnBrk="1" hangingPunct="1">
              <a:spcBef>
                <a:spcPct val="50000"/>
              </a:spcBef>
            </a:pPr>
            <a:r>
              <a:rPr lang="en-US" sz="2400" b="1" u="sng" dirty="0"/>
              <a:t>Screen marking tools</a:t>
            </a:r>
          </a:p>
          <a:p>
            <a:pPr eaLnBrk="1" hangingPunct="1">
              <a:spcBef>
                <a:spcPct val="50000"/>
              </a:spcBef>
            </a:pPr>
            <a:r>
              <a:rPr lang="en-US" sz="2000" dirty="0"/>
              <a:t>Virtual pen, text box, clip art</a:t>
            </a:r>
          </a:p>
          <a:p>
            <a:pPr eaLnBrk="1" hangingPunct="1">
              <a:spcBef>
                <a:spcPct val="50000"/>
              </a:spcBef>
            </a:pPr>
            <a:r>
              <a:rPr lang="en-US" sz="2400" b="1" u="sng" dirty="0"/>
              <a:t>Chat window:</a:t>
            </a:r>
          </a:p>
          <a:p>
            <a:pPr eaLnBrk="1" hangingPunct="1">
              <a:spcBef>
                <a:spcPct val="50000"/>
              </a:spcBef>
            </a:pPr>
            <a:r>
              <a:rPr lang="en-US" sz="2000" dirty="0"/>
              <a:t>Send messages to the group or to a specific person</a:t>
            </a:r>
          </a:p>
          <a:p>
            <a:pPr eaLnBrk="1" hangingPunct="1">
              <a:spcBef>
                <a:spcPct val="50000"/>
              </a:spcBef>
            </a:pPr>
            <a:endParaRPr lang="en-US" sz="2000" dirty="0"/>
          </a:p>
        </p:txBody>
      </p:sp>
      <p:sp>
        <p:nvSpPr>
          <p:cNvPr id="31748" name="Line 6"/>
          <p:cNvSpPr>
            <a:spLocks noChangeShapeType="1"/>
          </p:cNvSpPr>
          <p:nvPr/>
        </p:nvSpPr>
        <p:spPr bwMode="auto">
          <a:xfrm flipH="1" flipV="1">
            <a:off x="1185863" y="2209800"/>
            <a:ext cx="1785937" cy="4413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49" name="Line 7"/>
          <p:cNvSpPr>
            <a:spLocks noChangeShapeType="1"/>
          </p:cNvSpPr>
          <p:nvPr/>
        </p:nvSpPr>
        <p:spPr bwMode="auto">
          <a:xfrm flipH="1" flipV="1">
            <a:off x="2209800" y="4038599"/>
            <a:ext cx="762000" cy="78581"/>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0" name="Line 8"/>
          <p:cNvSpPr>
            <a:spLocks noChangeShapeType="1"/>
          </p:cNvSpPr>
          <p:nvPr/>
        </p:nvSpPr>
        <p:spPr bwMode="auto">
          <a:xfrm flipH="1" flipV="1">
            <a:off x="1524000" y="838200"/>
            <a:ext cx="1447800" cy="685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Line 10"/>
          <p:cNvSpPr>
            <a:spLocks noChangeShapeType="1"/>
          </p:cNvSpPr>
          <p:nvPr/>
        </p:nvSpPr>
        <p:spPr bwMode="auto">
          <a:xfrm flipH="1">
            <a:off x="914400" y="5334000"/>
            <a:ext cx="2057400" cy="12192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457200" y="-533400"/>
            <a:ext cx="8305800" cy="411162"/>
          </a:xfrm>
        </p:spPr>
        <p:txBody>
          <a:bodyPr/>
          <a:lstStyle/>
          <a:p>
            <a:pPr rtl="0" eaLnBrk="1" fontAlgn="base" hangingPunct="1"/>
            <a:r>
              <a:rPr lang="en-US" sz="1200" kern="1200" dirty="0" smtClean="0">
                <a:solidFill>
                  <a:srgbClr val="000000"/>
                </a:solidFill>
                <a:effectLst/>
                <a:latin typeface="Arial"/>
                <a:ea typeface="+mn-ea"/>
                <a:cs typeface="Arial"/>
              </a:rPr>
              <a:t>Screen layout—5 of 13</a:t>
            </a:r>
            <a:endParaRPr lang="en-US" dirty="0"/>
          </a:p>
        </p:txBody>
      </p:sp>
    </p:spTree>
    <p:extLst>
      <p:ext uri="{BB962C8B-B14F-4D97-AF65-F5344CB8AC3E}">
        <p14:creationId xmlns:p14="http://schemas.microsoft.com/office/powerpoint/2010/main" val="22027675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1600200"/>
            <a:ext cx="8229600" cy="477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4" rIns="91409" bIns="45704">
            <a:spAutoFit/>
          </a:bodyPr>
          <a:lstStyle>
            <a:lvl1pPr marL="552450" indent="-552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smtClean="0">
                <a:ea typeface="ヒラギノ角ゴ Pro W3" pitchFamily="1" charset="-128"/>
              </a:rPr>
              <a:t>Your questions and ideas</a:t>
            </a:r>
          </a:p>
          <a:p>
            <a:pPr marL="457200" indent="-457200" eaLnBrk="1" hangingPunct="1">
              <a:spcBef>
                <a:spcPct val="50000"/>
              </a:spcBef>
              <a:buFont typeface="Arial" pitchFamily="34" charset="0"/>
              <a:buChar char="•"/>
            </a:pPr>
            <a:r>
              <a:rPr lang="en-US" sz="2800" dirty="0" smtClean="0">
                <a:ea typeface="ヒラギノ角ゴ Pro W3" pitchFamily="1" charset="-128"/>
              </a:rPr>
              <a:t>Interact with colleagues</a:t>
            </a:r>
          </a:p>
          <a:p>
            <a:pPr marL="457200" indent="-457200" eaLnBrk="1" hangingPunct="1">
              <a:spcBef>
                <a:spcPct val="50000"/>
              </a:spcBef>
              <a:buFont typeface="Arial" pitchFamily="34" charset="0"/>
              <a:buChar char="•"/>
            </a:pPr>
            <a:r>
              <a:rPr lang="en-US" sz="2800" dirty="0" smtClean="0">
                <a:ea typeface="ヒラギノ角ゴ Pro W3" pitchFamily="1" charset="-128"/>
              </a:rPr>
              <a:t>Relevant to topic</a:t>
            </a:r>
          </a:p>
          <a:p>
            <a:pPr marL="647700" lvl="1" indent="-457200" eaLnBrk="1" hangingPunct="1">
              <a:spcBef>
                <a:spcPct val="50000"/>
              </a:spcBef>
              <a:buFont typeface="Wingdings" pitchFamily="2" charset="2"/>
              <a:buChar char="Ø"/>
            </a:pPr>
            <a:r>
              <a:rPr lang="en-US" sz="2400" dirty="0" smtClean="0">
                <a:ea typeface="ヒラギノ角ゴ Pro W3" pitchFamily="1" charset="-128"/>
              </a:rPr>
              <a:t>Included in archive recording </a:t>
            </a:r>
          </a:p>
          <a:p>
            <a:pPr marL="457200" indent="-457200" eaLnBrk="1" hangingPunct="1">
              <a:spcBef>
                <a:spcPct val="50000"/>
              </a:spcBef>
              <a:buFont typeface="Arial" pitchFamily="34" charset="0"/>
              <a:buChar char="•"/>
            </a:pPr>
            <a:r>
              <a:rPr lang="en-US" sz="2800" dirty="0">
                <a:ea typeface="ヒラギノ角ゴ Pro W3" pitchFamily="1" charset="-128"/>
              </a:rPr>
              <a:t>Continue discussion in community forums</a:t>
            </a:r>
          </a:p>
          <a:p>
            <a:pPr marL="647700" lvl="1" indent="-457200" eaLnBrk="1" hangingPunct="1">
              <a:spcBef>
                <a:spcPct val="50000"/>
              </a:spcBef>
              <a:buFont typeface="Wingdings" pitchFamily="2" charset="2"/>
              <a:buChar char="Ø"/>
            </a:pPr>
            <a:r>
              <a:rPr lang="en-US" sz="2400" dirty="0">
                <a:ea typeface="ヒラギノ角ゴ Pro W3" pitchFamily="1" charset="-128"/>
              </a:rPr>
              <a:t>NSTA Learning Center</a:t>
            </a:r>
          </a:p>
          <a:p>
            <a:pPr marL="0" indent="0" eaLnBrk="1" hangingPunct="1">
              <a:spcBef>
                <a:spcPct val="50000"/>
              </a:spcBef>
            </a:pPr>
            <a:endParaRPr lang="en-US" sz="2400" dirty="0" smtClean="0">
              <a:ea typeface="ヒラギノ角ゴ Pro W3" pitchFamily="1" charset="-128"/>
            </a:endParaRPr>
          </a:p>
          <a:p>
            <a:pPr marL="457200" indent="-457200" eaLnBrk="1" hangingPunct="1">
              <a:spcBef>
                <a:spcPct val="50000"/>
              </a:spcBef>
              <a:buFont typeface="Arial" pitchFamily="34" charset="0"/>
              <a:buChar char="•"/>
            </a:pPr>
            <a:endParaRPr lang="en-US" sz="2800" dirty="0">
              <a:ea typeface="ヒラギノ角ゴ Pro W3" pitchFamily="1" charset="-128"/>
            </a:endParaRPr>
          </a:p>
        </p:txBody>
      </p:sp>
      <p:pic>
        <p:nvPicPr>
          <p:cNvPr id="29699" name="Picture 8"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2590800" y="5334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smtClean="0">
                <a:solidFill>
                  <a:srgbClr val="333399"/>
                </a:solidFill>
                <a:ea typeface="ＭＳ Ｐゴシック" charset="-128"/>
              </a:rPr>
              <a:t>Using the Chat</a:t>
            </a:r>
            <a:endParaRPr lang="en-US" sz="3600" dirty="0">
              <a:solidFill>
                <a:srgbClr val="333399"/>
              </a:solidFill>
              <a:ea typeface="ＭＳ Ｐゴシック" charset="-128"/>
            </a:endParaRPr>
          </a:p>
        </p:txBody>
      </p:sp>
      <p:sp>
        <p:nvSpPr>
          <p:cNvPr id="2" name="Title 1"/>
          <p:cNvSpPr>
            <a:spLocks noGrp="1"/>
          </p:cNvSpPr>
          <p:nvPr>
            <p:ph type="title" idx="4294967295"/>
          </p:nvPr>
        </p:nvSpPr>
        <p:spPr>
          <a:xfrm>
            <a:off x="774469" y="-457200"/>
            <a:ext cx="7696200" cy="258762"/>
          </a:xfrm>
        </p:spPr>
        <p:txBody>
          <a:bodyPr/>
          <a:lstStyle/>
          <a:p>
            <a:pPr rtl="0" eaLnBrk="1" fontAlgn="base" hangingPunct="1"/>
            <a:r>
              <a:rPr lang="en-US" sz="1200" kern="1200" dirty="0" smtClean="0">
                <a:solidFill>
                  <a:srgbClr val="000000"/>
                </a:solidFill>
                <a:effectLst/>
                <a:latin typeface="Arial"/>
                <a:ea typeface="+mn-ea"/>
                <a:cs typeface="Arial"/>
              </a:rPr>
              <a:t>Using the Chat</a:t>
            </a:r>
            <a:r>
              <a:rPr lang="en-US" sz="1200" kern="1200" baseline="0" dirty="0" smtClean="0">
                <a:solidFill>
                  <a:srgbClr val="000000"/>
                </a:solidFill>
                <a:effectLst/>
                <a:latin typeface="Arial"/>
                <a:ea typeface="+mn-ea"/>
                <a:cs typeface="Arial"/>
              </a:rPr>
              <a:t> 6 of 14</a:t>
            </a:r>
            <a:endParaRPr lang="en-US" dirty="0"/>
          </a:p>
        </p:txBody>
      </p:sp>
      <p:pic>
        <p:nvPicPr>
          <p:cNvPr id="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2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971800" y="1284744"/>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smtClean="0"/>
              <a:t>Practice using the tools</a:t>
            </a:r>
          </a:p>
          <a:p>
            <a:pPr marL="342900" indent="-342900" eaLnBrk="1" hangingPunct="1">
              <a:spcBef>
                <a:spcPct val="50000"/>
              </a:spcBef>
              <a:buFont typeface="Arial" pitchFamily="34" charset="0"/>
              <a:buChar char="•"/>
            </a:pPr>
            <a:r>
              <a:rPr lang="en-US" sz="2400" dirty="0" smtClean="0"/>
              <a:t>Polling buttons</a:t>
            </a:r>
          </a:p>
        </p:txBody>
      </p:sp>
      <p:pic>
        <p:nvPicPr>
          <p:cNvPr id="8"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2533934"/>
            <a:ext cx="28543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7"/>
          <p:cNvSpPr>
            <a:spLocks noChangeShapeType="1"/>
          </p:cNvSpPr>
          <p:nvPr/>
        </p:nvSpPr>
        <p:spPr bwMode="auto">
          <a:xfrm flipH="1">
            <a:off x="990599" y="1961210"/>
            <a:ext cx="1676399" cy="339196"/>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Explosion 1 12"/>
          <p:cNvSpPr/>
          <p:nvPr/>
        </p:nvSpPr>
        <p:spPr bwMode="auto">
          <a:xfrm>
            <a:off x="2286000" y="1600200"/>
            <a:ext cx="609600" cy="722025"/>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TextBox 13"/>
          <p:cNvSpPr txBox="1"/>
          <p:nvPr/>
        </p:nvSpPr>
        <p:spPr>
          <a:xfrm>
            <a:off x="2438400" y="1788825"/>
            <a:ext cx="342900" cy="380999"/>
          </a:xfrm>
          <a:prstGeom prst="rect">
            <a:avLst/>
          </a:prstGeom>
          <a:noFill/>
        </p:spPr>
        <p:txBody>
          <a:bodyPr wrap="square" rtlCol="0">
            <a:spAutoFit/>
          </a:bodyPr>
          <a:lstStyle/>
          <a:p>
            <a:r>
              <a:rPr lang="en-US" b="1" dirty="0" smtClean="0"/>
              <a:t>1</a:t>
            </a:r>
            <a:endParaRPr lang="en-US" b="1" dirty="0"/>
          </a:p>
        </p:txBody>
      </p:sp>
      <p:sp>
        <p:nvSpPr>
          <p:cNvPr id="15" name="Line 7"/>
          <p:cNvSpPr>
            <a:spLocks noChangeShapeType="1"/>
          </p:cNvSpPr>
          <p:nvPr/>
        </p:nvSpPr>
        <p:spPr bwMode="auto">
          <a:xfrm>
            <a:off x="2666999" y="3581400"/>
            <a:ext cx="3581401" cy="304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Explosion 1 15"/>
          <p:cNvSpPr/>
          <p:nvPr/>
        </p:nvSpPr>
        <p:spPr bwMode="auto">
          <a:xfrm>
            <a:off x="2272352" y="3164175"/>
            <a:ext cx="609600" cy="722025"/>
          </a:xfrm>
          <a:prstGeom prst="irregularSeal1">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TextBox 16"/>
          <p:cNvSpPr txBox="1"/>
          <p:nvPr/>
        </p:nvSpPr>
        <p:spPr>
          <a:xfrm>
            <a:off x="2424752" y="3352800"/>
            <a:ext cx="342900" cy="380999"/>
          </a:xfrm>
          <a:prstGeom prst="rect">
            <a:avLst/>
          </a:prstGeom>
          <a:noFill/>
        </p:spPr>
        <p:txBody>
          <a:bodyPr wrap="square" rtlCol="0">
            <a:spAutoFit/>
          </a:bodyPr>
          <a:lstStyle/>
          <a:p>
            <a:r>
              <a:rPr lang="en-US" b="1" dirty="0"/>
              <a:t>2</a:t>
            </a:r>
          </a:p>
        </p:txBody>
      </p:sp>
      <p:sp>
        <p:nvSpPr>
          <p:cNvPr id="2" name="Title 1"/>
          <p:cNvSpPr>
            <a:spLocks noGrp="1"/>
          </p:cNvSpPr>
          <p:nvPr>
            <p:ph type="title" idx="4294967295"/>
          </p:nvPr>
        </p:nvSpPr>
        <p:spPr>
          <a:xfrm>
            <a:off x="457200" y="-533400"/>
            <a:ext cx="8305800" cy="258762"/>
          </a:xfrm>
        </p:spPr>
        <p:txBody>
          <a:bodyPr/>
          <a:lstStyle/>
          <a:p>
            <a:pPr rtl="0" eaLnBrk="1" fontAlgn="base" hangingPunct="1"/>
            <a:r>
              <a:rPr lang="en-US" sz="1200" kern="1200" dirty="0" smtClean="0">
                <a:solidFill>
                  <a:srgbClr val="000000"/>
                </a:solidFill>
                <a:effectLst/>
                <a:latin typeface="Arial"/>
                <a:ea typeface="+mn-ea"/>
                <a:cs typeface="Arial"/>
              </a:rPr>
              <a:t>Practice poll—7 of 14</a:t>
            </a:r>
            <a:endParaRPr lang="en-US" dirty="0"/>
          </a:p>
        </p:txBody>
      </p:sp>
    </p:spTree>
    <p:extLst>
      <p:ext uri="{BB962C8B-B14F-4D97-AF65-F5344CB8AC3E}">
        <p14:creationId xmlns:p14="http://schemas.microsoft.com/office/powerpoint/2010/main" val="9693555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79425" y="687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ea typeface="ヒラギノ角ゴ Pro W3" pitchFamily="1" charset="-128"/>
            </a:endParaRPr>
          </a:p>
        </p:txBody>
      </p:sp>
      <p:sp>
        <p:nvSpPr>
          <p:cNvPr id="38915" name="Rectangle 6"/>
          <p:cNvSpPr>
            <a:spLocks noGrp="1" noChangeArrowheads="1"/>
          </p:cNvSpPr>
          <p:nvPr>
            <p:ph type="title" idx="4294967295"/>
          </p:nvPr>
        </p:nvSpPr>
        <p:spPr>
          <a:xfrm>
            <a:off x="457200" y="-304800"/>
            <a:ext cx="8229600" cy="258762"/>
          </a:xfrm>
        </p:spPr>
        <p:txBody>
          <a:bodyPr lIns="91439" tIns="45719" rIns="91439" bIns="45719"/>
          <a:lstStyle/>
          <a:p>
            <a:pPr eaLnBrk="1" hangingPunct="1"/>
            <a:r>
              <a:rPr lang="en-US" sz="1200" dirty="0" smtClean="0"/>
              <a:t>Poll—8 of 14</a:t>
            </a:r>
          </a:p>
        </p:txBody>
      </p:sp>
      <p:pic>
        <p:nvPicPr>
          <p:cNvPr id="38916" name="Picture 11"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11"/>
          <p:cNvSpPr txBox="1">
            <a:spLocks noChangeArrowheads="1"/>
          </p:cNvSpPr>
          <p:nvPr/>
        </p:nvSpPr>
        <p:spPr bwMode="auto">
          <a:xfrm>
            <a:off x="257175" y="2133600"/>
            <a:ext cx="49022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UcPeriod"/>
            </a:pPr>
            <a:r>
              <a:rPr lang="en-US" sz="2800" dirty="0">
                <a:ea typeface="ＭＳ Ｐゴシック" charset="-128"/>
              </a:rPr>
              <a:t> Elementary School, K-5</a:t>
            </a:r>
          </a:p>
          <a:p>
            <a:pPr eaLnBrk="1" hangingPunct="1">
              <a:spcBef>
                <a:spcPct val="50000"/>
              </a:spcBef>
              <a:buFontTx/>
              <a:buAutoNum type="alphaUcPeriod"/>
            </a:pPr>
            <a:r>
              <a:rPr lang="en-US" sz="2800" dirty="0">
                <a:ea typeface="ＭＳ Ｐゴシック" charset="-128"/>
              </a:rPr>
              <a:t> Middle School, 6-8</a:t>
            </a:r>
          </a:p>
          <a:p>
            <a:pPr eaLnBrk="1" hangingPunct="1">
              <a:spcBef>
                <a:spcPct val="50000"/>
              </a:spcBef>
              <a:buFontTx/>
              <a:buAutoNum type="alphaUcPeriod"/>
            </a:pPr>
            <a:r>
              <a:rPr lang="en-US" sz="2800" dirty="0">
                <a:ea typeface="ＭＳ Ｐゴシック" charset="-128"/>
              </a:rPr>
              <a:t> High School, 9-12</a:t>
            </a:r>
          </a:p>
          <a:p>
            <a:pPr eaLnBrk="1" hangingPunct="1">
              <a:spcBef>
                <a:spcPct val="50000"/>
              </a:spcBef>
              <a:buFontTx/>
              <a:buAutoNum type="alphaUcPeriod"/>
            </a:pPr>
            <a:r>
              <a:rPr lang="en-US" sz="2800" dirty="0">
                <a:ea typeface="ＭＳ Ｐゴシック" charset="-128"/>
              </a:rPr>
              <a:t> I teach college students</a:t>
            </a:r>
          </a:p>
          <a:p>
            <a:pPr eaLnBrk="1" hangingPunct="1">
              <a:spcBef>
                <a:spcPct val="50000"/>
              </a:spcBef>
              <a:buFontTx/>
              <a:buAutoNum type="alphaUcPeriod"/>
            </a:pPr>
            <a:r>
              <a:rPr lang="en-US" sz="2800" dirty="0">
                <a:ea typeface="ＭＳ Ｐゴシック" charset="-128"/>
              </a:rPr>
              <a:t> I am an </a:t>
            </a:r>
            <a:r>
              <a:rPr lang="en-US" sz="2800" dirty="0" smtClean="0">
                <a:ea typeface="ＭＳ Ｐゴシック" charset="-128"/>
              </a:rPr>
              <a:t>informal educator</a:t>
            </a:r>
            <a:endParaRPr lang="en-US" sz="2800" dirty="0">
              <a:ea typeface="ＭＳ Ｐゴシック" charset="-128"/>
            </a:endParaRPr>
          </a:p>
        </p:txBody>
      </p:sp>
      <p:sp>
        <p:nvSpPr>
          <p:cNvPr id="38918" name="Text Box 3"/>
          <p:cNvSpPr txBox="1">
            <a:spLocks noChangeArrowheads="1"/>
          </p:cNvSpPr>
          <p:nvPr/>
        </p:nvSpPr>
        <p:spPr bwMode="auto">
          <a:xfrm>
            <a:off x="1447800" y="3810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solidFill>
                  <a:srgbClr val="333399"/>
                </a:solidFill>
                <a:ea typeface="ヒラギノ角ゴ Pro W3" pitchFamily="1" charset="-128"/>
              </a:rPr>
              <a:t>What grade level do you teach?</a:t>
            </a:r>
          </a:p>
        </p:txBody>
      </p:sp>
      <p:pic>
        <p:nvPicPr>
          <p:cNvPr id="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639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457200" y="-304800"/>
            <a:ext cx="822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dirty="0">
              <a:solidFill>
                <a:schemeClr val="tx2"/>
              </a:solidFill>
              <a:latin typeface="+mj-lt"/>
            </a:endParaRPr>
          </a:p>
        </p:txBody>
      </p:sp>
      <p:pic>
        <p:nvPicPr>
          <p:cNvPr id="3277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971800" y="1284744"/>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smtClean="0"/>
              <a:t>Practice using the tools</a:t>
            </a:r>
          </a:p>
          <a:p>
            <a:pPr marL="342900" indent="-342900" eaLnBrk="1" hangingPunct="1">
              <a:spcBef>
                <a:spcPct val="50000"/>
              </a:spcBef>
              <a:buFont typeface="Arial" pitchFamily="34" charset="0"/>
              <a:buChar char="•"/>
            </a:pPr>
            <a:r>
              <a:rPr lang="en-US" sz="2400" dirty="0" smtClean="0"/>
              <a:t>Virtual pen (third button)</a:t>
            </a:r>
          </a:p>
        </p:txBody>
      </p:sp>
      <p:sp>
        <p:nvSpPr>
          <p:cNvPr id="5" name="Line 7"/>
          <p:cNvSpPr>
            <a:spLocks noChangeShapeType="1"/>
          </p:cNvSpPr>
          <p:nvPr/>
        </p:nvSpPr>
        <p:spPr bwMode="auto">
          <a:xfrm flipH="1">
            <a:off x="2133600" y="2133599"/>
            <a:ext cx="838200" cy="1295401"/>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465513" y="-431251"/>
            <a:ext cx="8305800" cy="258762"/>
          </a:xfrm>
        </p:spPr>
        <p:txBody>
          <a:bodyPr/>
          <a:lstStyle/>
          <a:p>
            <a:pPr rtl="0" eaLnBrk="1" fontAlgn="base" hangingPunct="1"/>
            <a:r>
              <a:rPr lang="en-US" sz="1200" kern="1200" dirty="0" smtClean="0">
                <a:solidFill>
                  <a:srgbClr val="000000"/>
                </a:solidFill>
                <a:effectLst/>
                <a:latin typeface="Arial"/>
                <a:ea typeface="+mn-ea"/>
                <a:cs typeface="Arial"/>
              </a:rPr>
              <a:t>Practice using tools—virtual pen—9 of 14</a:t>
            </a:r>
            <a:endParaRPr lang="en-US" dirty="0"/>
          </a:p>
        </p:txBody>
      </p:sp>
    </p:spTree>
    <p:extLst>
      <p:ext uri="{BB962C8B-B14F-4D97-AF65-F5344CB8AC3E}">
        <p14:creationId xmlns:p14="http://schemas.microsoft.com/office/powerpoint/2010/main" val="5579875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txBox="1">
            <a:spLocks noChangeArrowheads="1"/>
          </p:cNvSpPr>
          <p:nvPr/>
        </p:nvSpPr>
        <p:spPr bwMode="auto">
          <a:xfrm>
            <a:off x="914400" y="608013"/>
            <a:ext cx="73406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smtClean="0">
                <a:solidFill>
                  <a:srgbClr val="333399"/>
                </a:solidFill>
              </a:rPr>
              <a:t>Since you’ve been involved with NSTA, how many web seminars have you attended?</a:t>
            </a:r>
          </a:p>
        </p:txBody>
      </p:sp>
      <p:graphicFrame>
        <p:nvGraphicFramePr>
          <p:cNvPr id="9" name="Chart 8"/>
          <p:cNvGraphicFramePr>
            <a:graphicFrameLocks/>
          </p:cNvGraphicFramePr>
          <p:nvPr>
            <p:extLst>
              <p:ext uri="{D42A27DB-BD31-4B8C-83A1-F6EECF244321}">
                <p14:modId xmlns:p14="http://schemas.microsoft.com/office/powerpoint/2010/main" val="4193111548"/>
              </p:ext>
            </p:extLst>
          </p:nvPr>
        </p:nvGraphicFramePr>
        <p:xfrm>
          <a:off x="762000" y="1981200"/>
          <a:ext cx="7010399"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idx="4294967295"/>
          </p:nvPr>
        </p:nvSpPr>
        <p:spPr>
          <a:xfrm>
            <a:off x="508000" y="-381000"/>
            <a:ext cx="8153400" cy="182562"/>
          </a:xfrm>
        </p:spPr>
        <p:txBody>
          <a:bodyPr/>
          <a:lstStyle/>
          <a:p>
            <a:pPr rtl="0" eaLnBrk="1" fontAlgn="base" hangingPunct="1"/>
            <a:r>
              <a:rPr lang="en-US" sz="1200" kern="1200" dirty="0" smtClean="0">
                <a:solidFill>
                  <a:srgbClr val="000000"/>
                </a:solidFill>
                <a:effectLst/>
                <a:latin typeface="Arial"/>
                <a:ea typeface="+mn-ea"/>
                <a:cs typeface="Arial"/>
              </a:rPr>
              <a:t>Virtual pen graph mark up—10 of 14</a:t>
            </a:r>
            <a:endParaRPr lang="en-US" dirty="0"/>
          </a:p>
        </p:txBody>
      </p:sp>
      <p:pic>
        <p:nvPicPr>
          <p:cNvPr id="7"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8737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971800" y="1284744"/>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smtClean="0"/>
              <a:t>Practice using the tools</a:t>
            </a:r>
          </a:p>
          <a:p>
            <a:pPr marL="342900" indent="-342900" eaLnBrk="1" hangingPunct="1">
              <a:spcBef>
                <a:spcPct val="50000"/>
              </a:spcBef>
              <a:buFont typeface="Arial" pitchFamily="34" charset="0"/>
              <a:buChar char="•"/>
            </a:pPr>
            <a:r>
              <a:rPr lang="en-US" sz="2400" dirty="0" smtClean="0"/>
              <a:t>Text box (fourth button)</a:t>
            </a:r>
          </a:p>
        </p:txBody>
      </p:sp>
      <p:sp>
        <p:nvSpPr>
          <p:cNvPr id="5" name="Line 7"/>
          <p:cNvSpPr>
            <a:spLocks noChangeShapeType="1"/>
          </p:cNvSpPr>
          <p:nvPr/>
        </p:nvSpPr>
        <p:spPr bwMode="auto">
          <a:xfrm flipH="1">
            <a:off x="2133600" y="2133599"/>
            <a:ext cx="838200" cy="1600201"/>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444731" y="-533400"/>
            <a:ext cx="8305800" cy="411162"/>
          </a:xfrm>
        </p:spPr>
        <p:txBody>
          <a:bodyPr/>
          <a:lstStyle/>
          <a:p>
            <a:pPr rtl="0" eaLnBrk="1" fontAlgn="base" hangingPunct="1"/>
            <a:r>
              <a:rPr lang="en-US" sz="1200" kern="1200" dirty="0" smtClean="0">
                <a:solidFill>
                  <a:srgbClr val="000000"/>
                </a:solidFill>
                <a:effectLst/>
                <a:latin typeface="Arial"/>
                <a:ea typeface="+mn-ea"/>
                <a:cs typeface="Arial"/>
              </a:rPr>
              <a:t>Practice using tools—text box—11 of 14</a:t>
            </a:r>
            <a:endParaRPr lang="en-US" dirty="0"/>
          </a:p>
        </p:txBody>
      </p:sp>
    </p:spTree>
    <p:extLst>
      <p:ext uri="{BB962C8B-B14F-4D97-AF65-F5344CB8AC3E}">
        <p14:creationId xmlns:p14="http://schemas.microsoft.com/office/powerpoint/2010/main" val="12343439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txBox="1">
            <a:spLocks noChangeArrowheads="1"/>
          </p:cNvSpPr>
          <p:nvPr/>
        </p:nvSpPr>
        <p:spPr bwMode="auto">
          <a:xfrm>
            <a:off x="914400" y="411163"/>
            <a:ext cx="73406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smtClean="0">
                <a:solidFill>
                  <a:srgbClr val="333399"/>
                </a:solidFill>
              </a:rPr>
              <a:t>What subjects do you teach?</a:t>
            </a:r>
            <a:endParaRPr lang="en-US" sz="3600" dirty="0">
              <a:solidFill>
                <a:srgbClr val="333399"/>
              </a:solidFill>
            </a:endParaRPr>
          </a:p>
        </p:txBody>
      </p:sp>
      <p:sp>
        <p:nvSpPr>
          <p:cNvPr id="37893" name="Rectangle 4"/>
          <p:cNvSpPr txBox="1">
            <a:spLocks noChangeArrowheads="1"/>
          </p:cNvSpPr>
          <p:nvPr/>
        </p:nvSpPr>
        <p:spPr bwMode="auto">
          <a:xfrm>
            <a:off x="457200" y="-304800"/>
            <a:ext cx="822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dirty="0">
              <a:solidFill>
                <a:schemeClr val="tx2"/>
              </a:solidFill>
              <a:latin typeface="+mj-lt"/>
            </a:endParaRPr>
          </a:p>
        </p:txBody>
      </p:sp>
      <p:graphicFrame>
        <p:nvGraphicFramePr>
          <p:cNvPr id="7" name="Group 3"/>
          <p:cNvGraphicFramePr>
            <a:graphicFrameLocks/>
          </p:cNvGraphicFramePr>
          <p:nvPr>
            <p:extLst>
              <p:ext uri="{D42A27DB-BD31-4B8C-83A1-F6EECF244321}">
                <p14:modId xmlns:p14="http://schemas.microsoft.com/office/powerpoint/2010/main" val="3077799971"/>
              </p:ext>
            </p:extLst>
          </p:nvPr>
        </p:nvGraphicFramePr>
        <p:xfrm>
          <a:off x="457200" y="1752600"/>
          <a:ext cx="8229600" cy="3962400"/>
        </p:xfrm>
        <a:graphic>
          <a:graphicData uri="http://schemas.openxmlformats.org/drawingml/2006/table">
            <a:tbl>
              <a:tblPr/>
              <a:tblGrid>
                <a:gridCol w="82296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idx="4294967295"/>
          </p:nvPr>
        </p:nvSpPr>
        <p:spPr>
          <a:xfrm>
            <a:off x="457200" y="-594518"/>
            <a:ext cx="8229600" cy="518318"/>
          </a:xfrm>
        </p:spPr>
        <p:txBody>
          <a:bodyPr/>
          <a:lstStyle/>
          <a:p>
            <a:pPr rtl="0" eaLnBrk="1" fontAlgn="base" hangingPunct="1"/>
            <a:r>
              <a:rPr lang="en-US" sz="1200" kern="1200" dirty="0" smtClean="0">
                <a:solidFill>
                  <a:srgbClr val="000000"/>
                </a:solidFill>
                <a:effectLst/>
                <a:latin typeface="Arial"/>
                <a:ea typeface="+mn-ea"/>
                <a:cs typeface="Arial"/>
              </a:rPr>
              <a:t>Text box table—12</a:t>
            </a:r>
            <a:r>
              <a:rPr lang="en-US" sz="1200" kern="1200" baseline="0" dirty="0" smtClean="0">
                <a:solidFill>
                  <a:srgbClr val="000000"/>
                </a:solidFill>
                <a:effectLst/>
                <a:latin typeface="Arial"/>
                <a:ea typeface="+mn-ea"/>
                <a:cs typeface="Arial"/>
              </a:rPr>
              <a:t> of 14</a:t>
            </a:r>
            <a:endParaRPr lang="en-US" dirty="0"/>
          </a:p>
        </p:txBody>
      </p:sp>
      <p:pic>
        <p:nvPicPr>
          <p:cNvPr id="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571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971800" y="1284744"/>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smtClean="0"/>
              <a:t>Practice using the tools</a:t>
            </a:r>
          </a:p>
          <a:p>
            <a:pPr marL="342900" indent="-342900" eaLnBrk="1" hangingPunct="1">
              <a:spcBef>
                <a:spcPct val="50000"/>
              </a:spcBef>
              <a:buFont typeface="Arial" pitchFamily="34" charset="0"/>
              <a:buChar char="•"/>
            </a:pPr>
            <a:r>
              <a:rPr lang="en-US" sz="2400" dirty="0" smtClean="0"/>
              <a:t>Clip art (bottom button)</a:t>
            </a:r>
            <a:endParaRPr lang="en-US" sz="2000" dirty="0"/>
          </a:p>
        </p:txBody>
      </p:sp>
      <p:sp>
        <p:nvSpPr>
          <p:cNvPr id="5" name="Line 7"/>
          <p:cNvSpPr>
            <a:spLocks noChangeShapeType="1"/>
          </p:cNvSpPr>
          <p:nvPr/>
        </p:nvSpPr>
        <p:spPr bwMode="auto">
          <a:xfrm flipH="1">
            <a:off x="2133600" y="2133599"/>
            <a:ext cx="838200" cy="2971801"/>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idx="4294967295"/>
          </p:nvPr>
        </p:nvSpPr>
        <p:spPr>
          <a:xfrm>
            <a:off x="457200" y="-533400"/>
            <a:ext cx="8305800" cy="411162"/>
          </a:xfrm>
        </p:spPr>
        <p:txBody>
          <a:bodyPr/>
          <a:lstStyle/>
          <a:p>
            <a:pPr rtl="0" eaLnBrk="1" fontAlgn="base" hangingPunct="1"/>
            <a:r>
              <a:rPr lang="en-US" sz="1200" kern="1200" dirty="0" smtClean="0">
                <a:solidFill>
                  <a:srgbClr val="000000"/>
                </a:solidFill>
                <a:effectLst/>
                <a:latin typeface="Arial"/>
                <a:ea typeface="+mn-ea"/>
                <a:cs typeface="Arial"/>
              </a:rPr>
              <a:t>Practice using tools—clip art—13</a:t>
            </a:r>
            <a:r>
              <a:rPr lang="en-US" sz="1200" kern="1200" baseline="0" dirty="0" smtClean="0">
                <a:solidFill>
                  <a:srgbClr val="000000"/>
                </a:solidFill>
                <a:effectLst/>
                <a:latin typeface="Arial"/>
                <a:ea typeface="+mn-ea"/>
                <a:cs typeface="Arial"/>
              </a:rPr>
              <a:t> of 14</a:t>
            </a:r>
            <a:endParaRPr lang="en-US" dirty="0"/>
          </a:p>
        </p:txBody>
      </p:sp>
    </p:spTree>
    <p:extLst>
      <p:ext uri="{BB962C8B-B14F-4D97-AF65-F5344CB8AC3E}">
        <p14:creationId xmlns:p14="http://schemas.microsoft.com/office/powerpoint/2010/main" val="41671613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txBox="1">
            <a:spLocks noChangeArrowheads="1"/>
          </p:cNvSpPr>
          <p:nvPr/>
        </p:nvSpPr>
        <p:spPr bwMode="auto">
          <a:xfrm>
            <a:off x="914400" y="411163"/>
            <a:ext cx="73406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9" tIns="45719" rIns="91439" bIns="4571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rgbClr val="333399"/>
                </a:solidFill>
              </a:rPr>
              <a:t>Where are you now?</a:t>
            </a:r>
          </a:p>
        </p:txBody>
      </p:sp>
      <p:pic>
        <p:nvPicPr>
          <p:cNvPr id="37892" name="Picture 11" descr="united-states-ma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250950"/>
            <a:ext cx="8229601"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469899" y="-609600"/>
            <a:ext cx="8229601" cy="442912"/>
          </a:xfrm>
        </p:spPr>
        <p:txBody>
          <a:bodyPr/>
          <a:lstStyle/>
          <a:p>
            <a:pPr rtl="0" eaLnBrk="1" fontAlgn="base" hangingPunct="1"/>
            <a:r>
              <a:rPr lang="en-US" sz="1200" kern="1200" dirty="0" smtClean="0">
                <a:solidFill>
                  <a:srgbClr val="000000"/>
                </a:solidFill>
                <a:effectLst/>
                <a:latin typeface="Arial"/>
                <a:ea typeface="+mn-ea"/>
                <a:cs typeface="Arial"/>
              </a:rPr>
              <a:t>Clip art stamping—14</a:t>
            </a:r>
            <a:r>
              <a:rPr lang="en-US" sz="1200" kern="1200" baseline="0" dirty="0" smtClean="0">
                <a:solidFill>
                  <a:srgbClr val="000000"/>
                </a:solidFill>
                <a:effectLst/>
                <a:latin typeface="Arial"/>
                <a:ea typeface="+mn-ea"/>
                <a:cs typeface="Arial"/>
              </a:rPr>
              <a:t> of 14</a:t>
            </a:r>
            <a:endParaRPr lang="en-US" dirty="0"/>
          </a:p>
        </p:txBody>
      </p:sp>
      <p:pic>
        <p:nvPicPr>
          <p:cNvPr id="7"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989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52400" y="152400"/>
            <a:ext cx="8839200" cy="1524000"/>
          </a:xfrm>
          <a:prstGeom prst="round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5058" name="Picture 3" descr="Web seminar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380" y="648454"/>
            <a:ext cx="2927220" cy="5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Read about the program—2</a:t>
            </a:r>
            <a:r>
              <a:rPr lang="en-US" sz="1200" baseline="0" dirty="0" smtClean="0"/>
              <a:t> </a:t>
            </a:r>
            <a:r>
              <a:rPr lang="en-US" sz="1200" dirty="0" smtClean="0"/>
              <a:t>of 5</a:t>
            </a:r>
          </a:p>
        </p:txBody>
      </p:sp>
      <p:sp>
        <p:nvSpPr>
          <p:cNvPr id="7" name="Rectangle 5"/>
          <p:cNvSpPr txBox="1">
            <a:spLocks noChangeArrowheads="1"/>
          </p:cNvSpPr>
          <p:nvPr/>
        </p:nvSpPr>
        <p:spPr bwMode="auto">
          <a:xfrm>
            <a:off x="762000" y="190500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2400" dirty="0" smtClean="0">
                <a:latin typeface="Arial" pitchFamily="34" charset="0"/>
                <a:cs typeface="Arial" pitchFamily="34" charset="0"/>
              </a:rPr>
              <a:t>While you’re waiting for the program to begin…</a:t>
            </a:r>
          </a:p>
          <a:p>
            <a:pPr marL="0" indent="0" algn="ctr">
              <a:buFontTx/>
              <a:buNone/>
              <a:defRPr/>
            </a:pPr>
            <a:r>
              <a:rPr lang="en-US" sz="1800" dirty="0" smtClean="0">
                <a:latin typeface="Arial" pitchFamily="34" charset="0"/>
                <a:cs typeface="Arial" pitchFamily="34" charset="0"/>
              </a:rPr>
              <a:t>Read about today’s topic</a:t>
            </a:r>
            <a:endParaRPr lang="en-US" sz="2000" dirty="0" smtClean="0">
              <a:solidFill>
                <a:srgbClr val="333399"/>
              </a:solidFill>
              <a:latin typeface="Arial" pitchFamily="34" charset="0"/>
              <a:cs typeface="Arial" pitchFamily="34" charset="0"/>
            </a:endParaRPr>
          </a:p>
        </p:txBody>
      </p:sp>
      <p:sp>
        <p:nvSpPr>
          <p:cNvPr id="4" name="TextBox 3"/>
          <p:cNvSpPr txBox="1"/>
          <p:nvPr/>
        </p:nvSpPr>
        <p:spPr>
          <a:xfrm>
            <a:off x="457200" y="3200400"/>
            <a:ext cx="8229600" cy="3139321"/>
          </a:xfrm>
          <a:prstGeom prst="rect">
            <a:avLst/>
          </a:prstGeom>
          <a:noFill/>
        </p:spPr>
        <p:txBody>
          <a:bodyPr wrap="square" rtlCol="0">
            <a:spAutoFit/>
          </a:bodyPr>
          <a:lstStyle/>
          <a:p>
            <a:pPr marL="0" indent="0">
              <a:buFontTx/>
              <a:buNone/>
              <a:defRPr/>
            </a:pPr>
            <a:r>
              <a:rPr lang="en-US" dirty="0"/>
              <a:t>In this web seminar, participants will examine Earth's "energy budget" and see how changes in the amount of carbon dioxide in our planet's atmosphere alter global temperatures. </a:t>
            </a:r>
            <a:endParaRPr lang="en-US" dirty="0" smtClean="0"/>
          </a:p>
          <a:p>
            <a:pPr marL="0" indent="0">
              <a:buFontTx/>
              <a:buNone/>
              <a:defRPr/>
            </a:pPr>
            <a:endParaRPr lang="en-US" dirty="0"/>
          </a:p>
          <a:p>
            <a:pPr marL="0" indent="0">
              <a:buFontTx/>
              <a:buNone/>
              <a:defRPr/>
            </a:pPr>
            <a:r>
              <a:rPr lang="en-US" dirty="0" smtClean="0"/>
              <a:t>This </a:t>
            </a:r>
            <a:r>
              <a:rPr lang="en-US" dirty="0"/>
              <a:t>web seminar introduces several new animations and </a:t>
            </a:r>
            <a:r>
              <a:rPr lang="en-US" dirty="0" err="1"/>
              <a:t>interactives</a:t>
            </a:r>
            <a:r>
              <a:rPr lang="en-US" dirty="0"/>
              <a:t> that can help students understand the Greenhouse Effect and Earth's energy budget on size scales from molecular to </a:t>
            </a:r>
            <a:r>
              <a:rPr lang="en-US" dirty="0" smtClean="0"/>
              <a:t>global.</a:t>
            </a:r>
            <a:r>
              <a:rPr lang="en-US" dirty="0"/>
              <a:t/>
            </a:r>
            <a:br>
              <a:rPr lang="en-US" dirty="0"/>
            </a:br>
            <a:endParaRPr lang="en-US" dirty="0"/>
          </a:p>
          <a:p>
            <a:pPr marL="0" indent="0">
              <a:buNone/>
              <a:defRPr/>
            </a:pPr>
            <a:r>
              <a:rPr lang="en-US" dirty="0" smtClean="0"/>
              <a:t>Presenters</a:t>
            </a:r>
            <a:r>
              <a:rPr lang="en-US" dirty="0"/>
              <a:t>: Scott Denning and Randy Russell</a:t>
            </a:r>
          </a:p>
          <a:p>
            <a:pPr marL="0" indent="0">
              <a:buNone/>
              <a:defRPr/>
            </a:pPr>
            <a:endParaRPr lang="en-US" dirty="0"/>
          </a:p>
          <a:p>
            <a:pPr marL="0" indent="0">
              <a:buNone/>
              <a:defRPr/>
            </a:pPr>
            <a:r>
              <a:rPr lang="en-US" dirty="0"/>
              <a:t>Underwritten by University Corporation for Atmospheric Research (UCAR)</a:t>
            </a:r>
          </a:p>
        </p:txBody>
      </p:sp>
      <p:sp>
        <p:nvSpPr>
          <p:cNvPr id="8" name="TextBox 7"/>
          <p:cNvSpPr txBox="1"/>
          <p:nvPr/>
        </p:nvSpPr>
        <p:spPr>
          <a:xfrm>
            <a:off x="2895600" y="228600"/>
            <a:ext cx="6096000" cy="1661993"/>
          </a:xfrm>
          <a:prstGeom prst="rect">
            <a:avLst/>
          </a:prstGeom>
          <a:noFill/>
        </p:spPr>
        <p:txBody>
          <a:bodyPr wrap="square" rtlCol="0">
            <a:spAutoFit/>
          </a:bodyPr>
          <a:lstStyle/>
          <a:p>
            <a:pPr marL="0" indent="0" algn="ctr">
              <a:buFontTx/>
              <a:buNone/>
              <a:defRPr/>
            </a:pPr>
            <a:r>
              <a:rPr lang="en-US" sz="2400" dirty="0">
                <a:solidFill>
                  <a:srgbClr val="333399"/>
                </a:solidFill>
              </a:rPr>
              <a:t>Heating and Warming: Sensitivity of Earth’s Climate to Atmospheric </a:t>
            </a:r>
            <a:r>
              <a:rPr lang="en-US" sz="2400" dirty="0" smtClean="0">
                <a:solidFill>
                  <a:srgbClr val="333399"/>
                </a:solidFill>
              </a:rPr>
              <a:t>CO</a:t>
            </a:r>
            <a:r>
              <a:rPr lang="en-US" sz="2400" baseline="-25000" dirty="0" smtClean="0">
                <a:solidFill>
                  <a:srgbClr val="333399"/>
                </a:solidFill>
              </a:rPr>
              <a:t>2</a:t>
            </a:r>
            <a:r>
              <a:rPr lang="en-US" sz="2400" dirty="0" smtClean="0">
                <a:solidFill>
                  <a:srgbClr val="333399"/>
                </a:solidFill>
              </a:rPr>
              <a:t/>
            </a:r>
            <a:br>
              <a:rPr lang="en-US" sz="2400" dirty="0" smtClean="0">
                <a:solidFill>
                  <a:srgbClr val="333399"/>
                </a:solidFill>
              </a:rPr>
            </a:br>
            <a:r>
              <a:rPr lang="en-US" dirty="0" smtClean="0"/>
              <a:t>September 24, 2012, 6:30 </a:t>
            </a:r>
            <a:r>
              <a:rPr lang="en-US" dirty="0"/>
              <a:t>p.m. Eastern time</a:t>
            </a:r>
          </a:p>
          <a:p>
            <a:pPr marL="0" indent="0" algn="ctr">
              <a:buNone/>
              <a:defRPr/>
            </a:pPr>
            <a:r>
              <a:rPr lang="en-US" dirty="0"/>
              <a:t>Introduction for new users: 6:15 p.m. Eastern time</a:t>
            </a:r>
          </a:p>
          <a:p>
            <a:endParaRPr lang="en-US" dirty="0"/>
          </a:p>
        </p:txBody>
      </p:sp>
    </p:spTree>
    <p:extLst>
      <p:ext uri="{BB962C8B-B14F-4D97-AF65-F5344CB8AC3E}">
        <p14:creationId xmlns:p14="http://schemas.microsoft.com/office/powerpoint/2010/main" val="42294124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Untitled-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77788"/>
            <a:ext cx="845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066800" y="2020888"/>
            <a:ext cx="6469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ja-JP" sz="2000">
                <a:latin typeface="Verdana" pitchFamily="34" charset="0"/>
                <a:ea typeface="ＭＳ Ｐゴシック" charset="-128"/>
              </a:rPr>
              <a:t>LIVE INTERACTIVE LEARNING @ YOUR DESKTOP</a:t>
            </a:r>
          </a:p>
        </p:txBody>
      </p:sp>
      <p:sp>
        <p:nvSpPr>
          <p:cNvPr id="39941" name="Rectangle 6"/>
          <p:cNvSpPr>
            <a:spLocks noChangeArrowheads="1"/>
          </p:cNvSpPr>
          <p:nvPr/>
        </p:nvSpPr>
        <p:spPr bwMode="auto">
          <a:xfrm>
            <a:off x="7092950" y="6238875"/>
            <a:ext cx="1800225"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defTabSz="457200"/>
            <a:endParaRPr lang="en-US"/>
          </a:p>
        </p:txBody>
      </p:sp>
      <p:sp>
        <p:nvSpPr>
          <p:cNvPr id="39942" name="TextBox 1"/>
          <p:cNvSpPr txBox="1">
            <a:spLocks noChangeArrowheads="1"/>
          </p:cNvSpPr>
          <p:nvPr/>
        </p:nvSpPr>
        <p:spPr bwMode="auto">
          <a:xfrm>
            <a:off x="9307513" y="29956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 name="Title 1"/>
          <p:cNvSpPr>
            <a:spLocks noGrp="1"/>
          </p:cNvSpPr>
          <p:nvPr>
            <p:ph type="title" idx="4294967295"/>
          </p:nvPr>
        </p:nvSpPr>
        <p:spPr>
          <a:xfrm>
            <a:off x="609600" y="-448569"/>
            <a:ext cx="8001000" cy="411162"/>
          </a:xfrm>
        </p:spPr>
        <p:txBody>
          <a:bodyPr/>
          <a:lstStyle/>
          <a:p>
            <a:pPr rtl="0" eaLnBrk="1" fontAlgn="base" hangingPunct="1"/>
            <a:r>
              <a:rPr lang="en-US" sz="1200" kern="1200" dirty="0" smtClean="0">
                <a:solidFill>
                  <a:srgbClr val="000000"/>
                </a:solidFill>
                <a:effectLst/>
                <a:latin typeface="Arial"/>
                <a:ea typeface="+mn-ea"/>
                <a:cs typeface="Arial"/>
              </a:rPr>
              <a:t>Start recording—title slide—1 of 3</a:t>
            </a:r>
            <a:endParaRPr lang="en-US" dirty="0"/>
          </a:p>
        </p:txBody>
      </p:sp>
      <p:sp>
        <p:nvSpPr>
          <p:cNvPr id="10" name="Text Box 4"/>
          <p:cNvSpPr txBox="1">
            <a:spLocks noChangeArrowheads="1"/>
          </p:cNvSpPr>
          <p:nvPr/>
        </p:nvSpPr>
        <p:spPr bwMode="auto">
          <a:xfrm>
            <a:off x="1600200" y="5562600"/>
            <a:ext cx="58674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altLang="ja-JP" sz="2400" dirty="0" smtClean="0">
                <a:ea typeface="ＭＳ Ｐゴシック" charset="-128"/>
              </a:rPr>
              <a:t>September 24, </a:t>
            </a:r>
            <a:r>
              <a:rPr lang="en-US" altLang="ja-JP" sz="2400" dirty="0">
                <a:ea typeface="ＭＳ Ｐゴシック" charset="-128"/>
              </a:rPr>
              <a:t>2012</a:t>
            </a:r>
          </a:p>
          <a:p>
            <a:pPr algn="ctr" eaLnBrk="1" hangingPunct="1">
              <a:spcBef>
                <a:spcPct val="30000"/>
              </a:spcBef>
            </a:pPr>
            <a:r>
              <a:rPr lang="en-US" altLang="ja-JP" sz="2400" dirty="0">
                <a:ea typeface="ＭＳ Ｐゴシック" charset="-128"/>
              </a:rPr>
              <a:t>6:30 p.m. – 8:00 p.m. Eastern time</a:t>
            </a:r>
            <a:endParaRPr lang="en-US" altLang="ja-JP" sz="2400" b="1" dirty="0">
              <a:ea typeface="ＭＳ Ｐゴシック" charset="-128"/>
            </a:endParaRPr>
          </a:p>
        </p:txBody>
      </p:sp>
      <p:sp>
        <p:nvSpPr>
          <p:cNvPr id="11" name="Text Box 6"/>
          <p:cNvSpPr txBox="1">
            <a:spLocks noChangeArrowheads="1"/>
          </p:cNvSpPr>
          <p:nvPr/>
        </p:nvSpPr>
        <p:spPr bwMode="auto">
          <a:xfrm>
            <a:off x="533400" y="2895600"/>
            <a:ext cx="8001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ja-JP" sz="3600" dirty="0">
                <a:solidFill>
                  <a:srgbClr val="333399"/>
                </a:solidFill>
                <a:ea typeface="ＭＳ Ｐゴシック" charset="-128"/>
              </a:rPr>
              <a:t>Heating and Warming: Sensitivity of Earth’s Climate to Atmospheric </a:t>
            </a:r>
            <a:r>
              <a:rPr lang="en-US" altLang="ja-JP" sz="3600" dirty="0" smtClean="0">
                <a:solidFill>
                  <a:srgbClr val="333399"/>
                </a:solidFill>
                <a:ea typeface="ＭＳ Ｐゴシック" charset="-128"/>
              </a:rPr>
              <a:t>CO</a:t>
            </a:r>
            <a:r>
              <a:rPr lang="en-US" altLang="ja-JP" sz="3600" baseline="-25000" dirty="0" smtClean="0">
                <a:solidFill>
                  <a:srgbClr val="333399"/>
                </a:solidFill>
                <a:ea typeface="ＭＳ Ｐゴシック" charset="-128"/>
              </a:rPr>
              <a:t>2</a:t>
            </a:r>
          </a:p>
          <a:p>
            <a:pPr algn="ctr"/>
            <a:endParaRPr lang="en-US" altLang="ja-JP" sz="3600" dirty="0">
              <a:solidFill>
                <a:srgbClr val="333399"/>
              </a:solidFill>
              <a:ea typeface="ＭＳ Ｐゴシック" charset="-128"/>
            </a:endParaRPr>
          </a:p>
          <a:p>
            <a:pPr algn="ctr"/>
            <a:r>
              <a:rPr lang="en-US" altLang="ja-JP" sz="2400" dirty="0">
                <a:solidFill>
                  <a:srgbClr val="333399"/>
                </a:solidFill>
                <a:ea typeface="ＭＳ Ｐゴシック" charset="-128"/>
              </a:rPr>
              <a:t>Presented by: Scott Denning and Randy Russell</a:t>
            </a:r>
            <a:endParaRPr lang="en-US" altLang="ja-JP" sz="3600" dirty="0">
              <a:solidFill>
                <a:srgbClr val="333399"/>
              </a:solidFill>
              <a:ea typeface="ＭＳ Ｐゴシック" charset="-128"/>
            </a:endParaRPr>
          </a:p>
        </p:txBody>
      </p:sp>
    </p:spTree>
    <p:extLst>
      <p:ext uri="{BB962C8B-B14F-4D97-AF65-F5344CB8AC3E}">
        <p14:creationId xmlns:p14="http://schemas.microsoft.com/office/powerpoint/2010/main" val="15536485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742950" y="6126163"/>
            <a:ext cx="7562850"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solidFill>
                  <a:srgbClr val="333399"/>
                </a:solidFill>
                <a:ea typeface="ヒラギノ角ゴ Pro W3" pitchFamily="1" charset="-128"/>
              </a:rPr>
              <a:t>http://learningcenter.nsta.org</a:t>
            </a:r>
          </a:p>
        </p:txBody>
      </p:sp>
      <p:pic>
        <p:nvPicPr>
          <p:cNvPr id="43011" name="Picture 5" descr="PLC_2-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2950" y="152400"/>
            <a:ext cx="7562850" cy="59277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28600" y="-533400"/>
            <a:ext cx="8305800" cy="334962"/>
          </a:xfrm>
        </p:spPr>
        <p:txBody>
          <a:bodyPr/>
          <a:lstStyle/>
          <a:p>
            <a:pPr rtl="0" eaLnBrk="1" fontAlgn="base" hangingPunct="1"/>
            <a:r>
              <a:rPr lang="en-US" sz="1200" kern="1200" dirty="0" smtClean="0">
                <a:solidFill>
                  <a:srgbClr val="000000"/>
                </a:solidFill>
                <a:effectLst/>
                <a:latin typeface="Arial"/>
                <a:ea typeface="+mn-ea"/>
                <a:cs typeface="Arial"/>
              </a:rPr>
              <a:t>NSTA Learning Center—2 of 3</a:t>
            </a:r>
            <a:endParaRPr lang="en-US" dirty="0"/>
          </a:p>
        </p:txBody>
      </p:sp>
    </p:spTree>
    <p:extLst>
      <p:ext uri="{BB962C8B-B14F-4D97-AF65-F5344CB8AC3E}">
        <p14:creationId xmlns:p14="http://schemas.microsoft.com/office/powerpoint/2010/main" val="13994533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79425" y="687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ea typeface="ヒラギノ角ゴ Pro W3" pitchFamily="1" charset="-128"/>
            </a:endParaRPr>
          </a:p>
        </p:txBody>
      </p:sp>
      <p:sp>
        <p:nvSpPr>
          <p:cNvPr id="38915" name="Rectangle 6"/>
          <p:cNvSpPr>
            <a:spLocks noGrp="1" noChangeArrowheads="1"/>
          </p:cNvSpPr>
          <p:nvPr>
            <p:ph type="title" idx="4294967295"/>
          </p:nvPr>
        </p:nvSpPr>
        <p:spPr>
          <a:xfrm>
            <a:off x="457200" y="-304800"/>
            <a:ext cx="8229600" cy="258762"/>
          </a:xfrm>
        </p:spPr>
        <p:txBody>
          <a:bodyPr lIns="91439" tIns="45719" rIns="91439" bIns="45719"/>
          <a:lstStyle/>
          <a:p>
            <a:pPr eaLnBrk="1" hangingPunct="1"/>
            <a:r>
              <a:rPr lang="en-US" sz="1200" dirty="0" smtClean="0"/>
              <a:t>About the NSTA Learning Center—3 of 3</a:t>
            </a:r>
          </a:p>
        </p:txBody>
      </p:sp>
      <p:pic>
        <p:nvPicPr>
          <p:cNvPr id="38916" name="Picture 11"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11"/>
          <p:cNvSpPr txBox="1">
            <a:spLocks noChangeArrowheads="1"/>
          </p:cNvSpPr>
          <p:nvPr/>
        </p:nvSpPr>
        <p:spPr bwMode="auto">
          <a:xfrm>
            <a:off x="257174" y="1600200"/>
            <a:ext cx="8582025" cy="52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Arial" pitchFamily="34" charset="0"/>
              <a:buChar char="•"/>
            </a:pPr>
            <a:r>
              <a:rPr lang="en-US" sz="2800" dirty="0" smtClean="0">
                <a:ea typeface="ＭＳ Ｐゴシック" charset="-128"/>
              </a:rPr>
              <a:t>9,500+ resources</a:t>
            </a:r>
          </a:p>
          <a:p>
            <a:pPr marL="857250" lvl="1" indent="-457200" eaLnBrk="1" hangingPunct="1">
              <a:spcBef>
                <a:spcPct val="50000"/>
              </a:spcBef>
              <a:buFont typeface="Arial" pitchFamily="34" charset="0"/>
              <a:buChar char="–"/>
            </a:pPr>
            <a:r>
              <a:rPr lang="en-US" sz="2400" dirty="0" smtClean="0">
                <a:ea typeface="ＭＳ Ｐゴシック" charset="-128"/>
              </a:rPr>
              <a:t>3,200+ free!</a:t>
            </a:r>
          </a:p>
          <a:p>
            <a:pPr marL="857250" lvl="1" indent="-457200" eaLnBrk="1" hangingPunct="1">
              <a:spcBef>
                <a:spcPct val="50000"/>
              </a:spcBef>
              <a:buFont typeface="Arial" pitchFamily="34" charset="0"/>
              <a:buChar char="–"/>
            </a:pPr>
            <a:r>
              <a:rPr lang="en-US" sz="2400" dirty="0" smtClean="0">
                <a:ea typeface="ＭＳ Ｐゴシック" charset="-128"/>
              </a:rPr>
              <a:t>Add to “My Library” to access </a:t>
            </a:r>
            <a:br>
              <a:rPr lang="en-US" sz="2400" dirty="0" smtClean="0">
                <a:ea typeface="ＭＳ Ｐゴシック" charset="-128"/>
              </a:rPr>
            </a:br>
            <a:r>
              <a:rPr lang="en-US" sz="2400" dirty="0" smtClean="0">
                <a:ea typeface="ＭＳ Ｐゴシック" charset="-128"/>
              </a:rPr>
              <a:t>later</a:t>
            </a:r>
          </a:p>
          <a:p>
            <a:pPr marL="457200" indent="-457200" eaLnBrk="1" hangingPunct="1">
              <a:spcBef>
                <a:spcPct val="50000"/>
              </a:spcBef>
              <a:buFont typeface="Arial" pitchFamily="34" charset="0"/>
              <a:buChar char="•"/>
            </a:pPr>
            <a:r>
              <a:rPr lang="en-US" sz="2800" dirty="0" smtClean="0">
                <a:ea typeface="ＭＳ Ｐゴシック" charset="-128"/>
              </a:rPr>
              <a:t>Community forums</a:t>
            </a:r>
          </a:p>
          <a:p>
            <a:pPr marL="457200" indent="-457200" eaLnBrk="1" hangingPunct="1">
              <a:spcBef>
                <a:spcPct val="50000"/>
              </a:spcBef>
              <a:buFont typeface="Arial" pitchFamily="34" charset="0"/>
              <a:buChar char="•"/>
            </a:pPr>
            <a:r>
              <a:rPr lang="en-US" sz="2800" dirty="0" smtClean="0">
                <a:ea typeface="ＭＳ Ｐゴシック" charset="-128"/>
              </a:rPr>
              <a:t>Online </a:t>
            </a:r>
            <a:r>
              <a:rPr lang="en-US" sz="2800" dirty="0">
                <a:ea typeface="ＭＳ Ｐゴシック" charset="-128"/>
              </a:rPr>
              <a:t>advisors to assist you</a:t>
            </a:r>
          </a:p>
          <a:p>
            <a:pPr marL="457200" indent="-457200" eaLnBrk="1" hangingPunct="1">
              <a:spcBef>
                <a:spcPct val="50000"/>
              </a:spcBef>
              <a:buFont typeface="Arial" pitchFamily="34" charset="0"/>
              <a:buChar char="•"/>
            </a:pPr>
            <a:r>
              <a:rPr lang="en-US" sz="2800" dirty="0">
                <a:ea typeface="ＭＳ Ｐゴシック" charset="-128"/>
              </a:rPr>
              <a:t>Tools to plan and document your </a:t>
            </a:r>
            <a:r>
              <a:rPr lang="en-US" sz="2800" dirty="0" smtClean="0">
                <a:ea typeface="ＭＳ Ｐゴシック" charset="-128"/>
              </a:rPr>
              <a:t>learning</a:t>
            </a:r>
          </a:p>
          <a:p>
            <a:pPr marL="457200" indent="-457200" eaLnBrk="1" hangingPunct="1">
              <a:spcBef>
                <a:spcPct val="50000"/>
              </a:spcBef>
              <a:buFont typeface="Arial" pitchFamily="34" charset="0"/>
              <a:buChar char="•"/>
            </a:pPr>
            <a:r>
              <a:rPr lang="en-US" sz="2800" dirty="0" smtClean="0">
                <a:ea typeface="ＭＳ Ｐゴシック" charset="-128"/>
                <a:hlinkClick r:id="rId4"/>
              </a:rPr>
              <a:t>http://learningcenter.nsta.org</a:t>
            </a:r>
            <a:r>
              <a:rPr lang="en-US" sz="2800" dirty="0" smtClean="0">
                <a:ea typeface="ＭＳ Ｐゴシック" charset="-128"/>
              </a:rPr>
              <a:t> </a:t>
            </a:r>
            <a:endParaRPr lang="en-US" sz="2800" dirty="0">
              <a:ea typeface="ＭＳ Ｐゴシック" charset="-128"/>
            </a:endParaRPr>
          </a:p>
          <a:p>
            <a:pPr marL="857250" lvl="1" indent="-457200" eaLnBrk="1" hangingPunct="1">
              <a:spcBef>
                <a:spcPct val="50000"/>
              </a:spcBef>
              <a:buFont typeface="Arial" pitchFamily="34" charset="0"/>
              <a:buChar char="•"/>
            </a:pPr>
            <a:endParaRPr lang="en-US" sz="2800" dirty="0">
              <a:ea typeface="ＭＳ Ｐゴシック" charset="-128"/>
            </a:endParaRPr>
          </a:p>
        </p:txBody>
      </p:sp>
      <p:sp>
        <p:nvSpPr>
          <p:cNvPr id="38918" name="Text Box 3"/>
          <p:cNvSpPr txBox="1">
            <a:spLocks noChangeArrowheads="1"/>
          </p:cNvSpPr>
          <p:nvPr/>
        </p:nvSpPr>
        <p:spPr bwMode="auto">
          <a:xfrm>
            <a:off x="1447800" y="3810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smtClean="0">
                <a:solidFill>
                  <a:srgbClr val="333399"/>
                </a:solidFill>
                <a:ea typeface="ヒラギノ角ゴ Pro W3" pitchFamily="1" charset="-128"/>
              </a:rPr>
              <a:t>NSTA Learning Center</a:t>
            </a:r>
            <a:endParaRPr lang="en-US" sz="3600" dirty="0">
              <a:solidFill>
                <a:srgbClr val="333399"/>
              </a:solidFill>
              <a:ea typeface="ヒラギノ角ゴ Pro W3" pitchFamily="1" charset="-128"/>
            </a:endParaRPr>
          </a:p>
        </p:txBody>
      </p:sp>
      <p:pic>
        <p:nvPicPr>
          <p:cNvPr id="8" name="Picture 5" descr="PLC_2-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74339" y="1600200"/>
            <a:ext cx="3541061" cy="2775466"/>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535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7"/>
          <p:cNvSpPr txBox="1">
            <a:spLocks noChangeArrowheads="1"/>
          </p:cNvSpPr>
          <p:nvPr/>
        </p:nvSpPr>
        <p:spPr bwMode="auto">
          <a:xfrm>
            <a:off x="592931" y="4266269"/>
            <a:ext cx="6378221"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defTabSz="968375">
              <a:defRPr sz="2500">
                <a:solidFill>
                  <a:schemeClr val="tx1"/>
                </a:solidFill>
                <a:latin typeface="Arial" charset="0"/>
                <a:ea typeface="ＭＳ Ｐゴシック" pitchFamily="-112" charset="-128"/>
              </a:defRPr>
            </a:lvl1pPr>
            <a:lvl2pPr marL="742950" indent="-285750" defTabSz="968375">
              <a:defRPr sz="2500">
                <a:solidFill>
                  <a:schemeClr val="tx1"/>
                </a:solidFill>
                <a:latin typeface="Arial" charset="0"/>
                <a:ea typeface="ＭＳ Ｐゴシック" pitchFamily="-112" charset="-128"/>
              </a:defRPr>
            </a:lvl2pPr>
            <a:lvl3pPr marL="1143000" indent="-228600" defTabSz="968375">
              <a:defRPr sz="2500">
                <a:solidFill>
                  <a:schemeClr val="tx1"/>
                </a:solidFill>
                <a:latin typeface="Arial" charset="0"/>
                <a:ea typeface="ＭＳ Ｐゴシック" pitchFamily="-112" charset="-128"/>
              </a:defRPr>
            </a:lvl3pPr>
            <a:lvl4pPr marL="1600200" indent="-228600" defTabSz="968375">
              <a:defRPr sz="2500">
                <a:solidFill>
                  <a:schemeClr val="tx1"/>
                </a:solidFill>
                <a:latin typeface="Arial" charset="0"/>
                <a:ea typeface="ＭＳ Ｐゴシック" pitchFamily="-112" charset="-128"/>
              </a:defRPr>
            </a:lvl4pPr>
            <a:lvl5pPr marL="2057400" indent="-228600" defTabSz="968375">
              <a:defRPr sz="2500">
                <a:solidFill>
                  <a:schemeClr val="tx1"/>
                </a:solidFill>
                <a:latin typeface="Arial" charset="0"/>
                <a:ea typeface="ＭＳ Ｐゴシック" pitchFamily="-112" charset="-128"/>
              </a:defRPr>
            </a:lvl5pPr>
            <a:lvl6pPr marL="25146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6pPr>
            <a:lvl7pPr marL="29718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7pPr>
            <a:lvl8pPr marL="34290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8pPr>
            <a:lvl9pPr marL="38862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9pPr>
          </a:lstStyle>
          <a:p>
            <a:r>
              <a:rPr lang="en-US" altLang="ja-JP" sz="2800" b="1" dirty="0"/>
              <a:t>Randy </a:t>
            </a:r>
            <a:r>
              <a:rPr lang="en-US" altLang="ja-JP" sz="2800" b="1" dirty="0" smtClean="0"/>
              <a:t>Russell</a:t>
            </a:r>
          </a:p>
          <a:p>
            <a:pPr marL="457200" indent="-457200">
              <a:buFont typeface="Arial" pitchFamily="34" charset="0"/>
              <a:buChar char="•"/>
            </a:pPr>
            <a:r>
              <a:rPr lang="en-US" altLang="ja-JP" sz="2000" dirty="0" smtClean="0"/>
              <a:t>Spark, National </a:t>
            </a:r>
            <a:r>
              <a:rPr lang="en-US" altLang="ja-JP" sz="2000" dirty="0"/>
              <a:t>Center for Atmospheric </a:t>
            </a:r>
            <a:r>
              <a:rPr lang="en-US" altLang="ja-JP" sz="2000" dirty="0" smtClean="0"/>
              <a:t>Research</a:t>
            </a:r>
            <a:endParaRPr lang="en-US" altLang="ja-JP" sz="2000" dirty="0"/>
          </a:p>
        </p:txBody>
      </p:sp>
      <p:sp>
        <p:nvSpPr>
          <p:cNvPr id="14340" name="Rectangle 12"/>
          <p:cNvSpPr>
            <a:spLocks noChangeArrowheads="1"/>
          </p:cNvSpPr>
          <p:nvPr/>
        </p:nvSpPr>
        <p:spPr bwMode="auto">
          <a:xfrm>
            <a:off x="592931" y="2074090"/>
            <a:ext cx="6378221" cy="14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p>
            <a:pPr defTabSz="968375"/>
            <a:r>
              <a:rPr lang="en-US" altLang="ja-JP" sz="2800" b="1" dirty="0"/>
              <a:t>Scott </a:t>
            </a:r>
            <a:r>
              <a:rPr lang="en-US" altLang="ja-JP" sz="2800" b="1" dirty="0" smtClean="0"/>
              <a:t>Denning</a:t>
            </a:r>
          </a:p>
          <a:p>
            <a:pPr marL="342900" indent="-342900" defTabSz="968375">
              <a:buFont typeface="Arial" pitchFamily="34" charset="0"/>
              <a:buChar char="•"/>
            </a:pPr>
            <a:r>
              <a:rPr lang="en-US" altLang="ja-JP" sz="2000" dirty="0" smtClean="0"/>
              <a:t>Colorado </a:t>
            </a:r>
            <a:r>
              <a:rPr lang="en-US" altLang="ja-JP" sz="2000" dirty="0"/>
              <a:t>State </a:t>
            </a:r>
            <a:r>
              <a:rPr lang="en-US" altLang="ja-JP" sz="2000" dirty="0" smtClean="0"/>
              <a:t>University</a:t>
            </a:r>
          </a:p>
          <a:p>
            <a:pPr marL="342900" indent="-342900" defTabSz="968375">
              <a:buFont typeface="Arial" pitchFamily="34" charset="0"/>
              <a:buChar char="•"/>
            </a:pPr>
            <a:r>
              <a:rPr lang="en-US" altLang="ja-JP" sz="2000" dirty="0" smtClean="0"/>
              <a:t>Center </a:t>
            </a:r>
            <a:r>
              <a:rPr lang="en-US" altLang="ja-JP" sz="2000" dirty="0"/>
              <a:t>for </a:t>
            </a:r>
            <a:r>
              <a:rPr lang="en-US" altLang="ja-JP" sz="2000" dirty="0" err="1"/>
              <a:t>Multiscale</a:t>
            </a:r>
            <a:r>
              <a:rPr lang="en-US" altLang="ja-JP" sz="2000" dirty="0"/>
              <a:t> Modeling of Atmospheric Processes</a:t>
            </a:r>
            <a:endParaRPr lang="en-US" altLang="ja-JP" sz="2000" dirty="0" smtClean="0"/>
          </a:p>
        </p:txBody>
      </p:sp>
      <p:pic>
        <p:nvPicPr>
          <p:cNvPr id="6" name="Picture 11"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447800" y="3810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smtClean="0">
                <a:solidFill>
                  <a:srgbClr val="333399"/>
                </a:solidFill>
                <a:ea typeface="ヒラギノ角ゴ Pro W3" pitchFamily="1" charset="-128"/>
              </a:rPr>
              <a:t>Introducing today’s presenters…</a:t>
            </a:r>
            <a:endParaRPr lang="en-US" sz="3600" dirty="0">
              <a:solidFill>
                <a:srgbClr val="333399"/>
              </a:solidFill>
              <a:ea typeface="ヒラギノ角ゴ Pro W3" pitchFamily="1" charset="-128"/>
            </a:endParaRPr>
          </a:p>
        </p:txBody>
      </p:sp>
      <p:pic>
        <p:nvPicPr>
          <p:cNvPr id="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2665" y="-1219200"/>
            <a:ext cx="8229600" cy="1143000"/>
          </a:xfrm>
        </p:spPr>
        <p:txBody>
          <a:bodyPr/>
          <a:lstStyle/>
          <a:p>
            <a:r>
              <a:rPr lang="en-US" sz="1200" dirty="0" smtClean="0"/>
              <a:t>Introducing today’s presenters</a:t>
            </a:r>
            <a:endParaRPr lang="en-US" sz="1200" dirty="0"/>
          </a:p>
        </p:txBody>
      </p:sp>
      <p:pic>
        <p:nvPicPr>
          <p:cNvPr id="10" name="Picture 9" descr="scott_denning_photo_199x30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1152" y="1856509"/>
            <a:ext cx="1224793" cy="1666312"/>
          </a:xfrm>
          <a:prstGeom prst="rect">
            <a:avLst/>
          </a:prstGeom>
          <a:ln w="28575">
            <a:noFill/>
          </a:ln>
        </p:spPr>
      </p:pic>
      <p:pic>
        <p:nvPicPr>
          <p:cNvPr id="11" name="Picture 10" descr="randy_russell_photo_166x200.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71152" y="4097180"/>
            <a:ext cx="1224792" cy="1617820"/>
          </a:xfrm>
          <a:prstGeom prst="rect">
            <a:avLst/>
          </a:prstGeom>
          <a:ln w="28575">
            <a:noFill/>
          </a:ln>
        </p:spPr>
      </p:pic>
    </p:spTree>
    <p:extLst>
      <p:ext uri="{BB962C8B-B14F-4D97-AF65-F5344CB8AC3E}">
        <p14:creationId xmlns:p14="http://schemas.microsoft.com/office/powerpoint/2010/main" val="271348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14" name="Picture 13" descr="scott_denning_photo_199x3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3800" y="2628900"/>
            <a:ext cx="1642745" cy="2476500"/>
          </a:xfrm>
          <a:prstGeom prst="rect">
            <a:avLst/>
          </a:prstGeom>
          <a:ln w="28575">
            <a:noFill/>
          </a:ln>
        </p:spPr>
      </p:pic>
      <p:sp>
        <p:nvSpPr>
          <p:cNvPr id="20" name="TextBox 2"/>
          <p:cNvSpPr txBox="1">
            <a:spLocks noChangeArrowheads="1"/>
          </p:cNvSpPr>
          <p:nvPr/>
        </p:nvSpPr>
        <p:spPr bwMode="auto">
          <a:xfrm>
            <a:off x="3505200" y="152400"/>
            <a:ext cx="4876800" cy="2308324"/>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Heating and Warming: Sensitivity of</a:t>
            </a:r>
          </a:p>
          <a:p>
            <a:pPr algn="ctr"/>
            <a:r>
              <a:rPr lang="en-US" sz="3600" dirty="0" smtClean="0">
                <a:solidFill>
                  <a:srgbClr val="31859C"/>
                </a:solidFill>
                <a:latin typeface="Georgia" pitchFamily="18" charset="0"/>
                <a:ea typeface="Tahoma" pitchFamily="100" charset="0"/>
              </a:rPr>
              <a:t>Earth’s Climate to Atmospheric CO</a:t>
            </a:r>
            <a:r>
              <a:rPr lang="en-US" sz="3600" baseline="-25000" dirty="0" smtClean="0">
                <a:solidFill>
                  <a:srgbClr val="31859C"/>
                </a:solidFill>
                <a:latin typeface="Georgia" pitchFamily="18" charset="0"/>
                <a:ea typeface="Tahoma" pitchFamily="100" charset="0"/>
              </a:rPr>
              <a:t>2</a:t>
            </a:r>
          </a:p>
        </p:txBody>
      </p:sp>
      <p:sp>
        <p:nvSpPr>
          <p:cNvPr id="22" name="TextBox 21"/>
          <p:cNvSpPr txBox="1"/>
          <p:nvPr/>
        </p:nvSpPr>
        <p:spPr>
          <a:xfrm>
            <a:off x="3581400" y="5181600"/>
            <a:ext cx="2133600" cy="461665"/>
          </a:xfrm>
          <a:prstGeom prst="rect">
            <a:avLst/>
          </a:prstGeom>
          <a:noFill/>
        </p:spPr>
        <p:txBody>
          <a:bodyPr wrap="square">
            <a:spAutoFit/>
          </a:bodyPr>
          <a:lstStyle/>
          <a:p>
            <a:pPr>
              <a:spcAft>
                <a:spcPts val="600"/>
              </a:spcAft>
              <a:buClr>
                <a:srgbClr val="0093D3"/>
              </a:buClr>
              <a:buSzPct val="90000"/>
            </a:pPr>
            <a:r>
              <a:rPr lang="en-US" sz="2400" dirty="0" smtClean="0">
                <a:solidFill>
                  <a:srgbClr val="595959"/>
                </a:solidFill>
                <a:latin typeface="Georgia" pitchFamily="18" charset="0"/>
                <a:cs typeface="Times" pitchFamily="100" charset="0"/>
              </a:rPr>
              <a:t>Scott Denning</a:t>
            </a:r>
            <a:endParaRPr lang="en-US" sz="2400" dirty="0">
              <a:solidFill>
                <a:srgbClr val="595959"/>
              </a:solidFill>
              <a:latin typeface="Georgia" pitchFamily="18" charset="0"/>
              <a:cs typeface="Times" pitchFamily="100" charset="0"/>
            </a:endParaRPr>
          </a:p>
        </p:txBody>
      </p:sp>
      <p:pic>
        <p:nvPicPr>
          <p:cNvPr id="9" name="Picture 8" descr="randy_russell_photo_166x200.jpg"/>
          <p:cNvPicPr>
            <a:picLocks noChangeAspect="1"/>
          </p:cNvPicPr>
          <p:nvPr/>
        </p:nvPicPr>
        <p:blipFill>
          <a:blip r:embed="rId5" cstate="print"/>
          <a:stretch>
            <a:fillRect/>
          </a:stretch>
        </p:blipFill>
        <p:spPr>
          <a:xfrm>
            <a:off x="6419850" y="2628900"/>
            <a:ext cx="1581150" cy="1905000"/>
          </a:xfrm>
          <a:prstGeom prst="rect">
            <a:avLst/>
          </a:prstGeom>
          <a:ln w="28575">
            <a:noFill/>
          </a:ln>
        </p:spPr>
      </p:pic>
      <p:sp>
        <p:nvSpPr>
          <p:cNvPr id="10" name="TextBox 9"/>
          <p:cNvSpPr txBox="1"/>
          <p:nvPr/>
        </p:nvSpPr>
        <p:spPr>
          <a:xfrm>
            <a:off x="6248400" y="4572000"/>
            <a:ext cx="2133600" cy="461665"/>
          </a:xfrm>
          <a:prstGeom prst="rect">
            <a:avLst/>
          </a:prstGeom>
          <a:noFill/>
        </p:spPr>
        <p:txBody>
          <a:bodyPr wrap="square">
            <a:spAutoFit/>
          </a:bodyPr>
          <a:lstStyle/>
          <a:p>
            <a:pPr>
              <a:spcAft>
                <a:spcPts val="600"/>
              </a:spcAft>
              <a:buClr>
                <a:srgbClr val="0093D3"/>
              </a:buClr>
              <a:buSzPct val="90000"/>
            </a:pPr>
            <a:r>
              <a:rPr lang="en-US" sz="2400" dirty="0" smtClean="0">
                <a:solidFill>
                  <a:srgbClr val="595959"/>
                </a:solidFill>
                <a:latin typeface="Georgia" pitchFamily="18" charset="0"/>
                <a:cs typeface="Times" pitchFamily="100" charset="0"/>
              </a:rPr>
              <a:t>Randy Russell</a:t>
            </a:r>
            <a:endParaRPr lang="en-US" sz="2400" dirty="0">
              <a:solidFill>
                <a:srgbClr val="595959"/>
              </a:solidFill>
              <a:latin typeface="Georgia" pitchFamily="18" charset="0"/>
              <a:cs typeface="Times" pitchFamily="100" charset="0"/>
            </a:endParaRPr>
          </a:p>
        </p:txBody>
      </p:sp>
      <p:pic>
        <p:nvPicPr>
          <p:cNvPr id="11" name="Picture 10" descr="cmmap_logo_114x100.png"/>
          <p:cNvPicPr>
            <a:picLocks noChangeAspect="1"/>
          </p:cNvPicPr>
          <p:nvPr/>
        </p:nvPicPr>
        <p:blipFill>
          <a:blip r:embed="rId6" cstate="print"/>
          <a:stretch>
            <a:fillRect/>
          </a:stretch>
        </p:blipFill>
        <p:spPr>
          <a:xfrm>
            <a:off x="57150" y="5867400"/>
            <a:ext cx="1085850" cy="952500"/>
          </a:xfrm>
          <a:prstGeom prst="rect">
            <a:avLst/>
          </a:prstGeom>
        </p:spPr>
      </p:pic>
      <p:pic>
        <p:nvPicPr>
          <p:cNvPr id="12" name="Picture 11" descr="spark_logo_119x100.jpg"/>
          <p:cNvPicPr>
            <a:picLocks noChangeAspect="1"/>
          </p:cNvPicPr>
          <p:nvPr/>
        </p:nvPicPr>
        <p:blipFill>
          <a:blip r:embed="rId7" cstate="print"/>
          <a:stretch>
            <a:fillRect/>
          </a:stretch>
        </p:blipFill>
        <p:spPr>
          <a:xfrm>
            <a:off x="7924800" y="5867400"/>
            <a:ext cx="1133475" cy="952500"/>
          </a:xfrm>
          <a:prstGeom prst="rect">
            <a:avLst/>
          </a:prstGeom>
        </p:spPr>
      </p:pic>
      <p:pic>
        <p:nvPicPr>
          <p:cNvPr id="15" name="Picture 14" descr="molecules_vibrate.gi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600" y="2590800"/>
            <a:ext cx="2731477" cy="1566582"/>
          </a:xfrm>
          <a:prstGeom prst="rect">
            <a:avLst/>
          </a:prstGeom>
        </p:spPr>
      </p:pic>
      <p:pic>
        <p:nvPicPr>
          <p:cNvPr id="16" name="Picture 7" descr="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 y="32385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and_in_plastic_bag_opaque_visible_light.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8599" y="4343400"/>
            <a:ext cx="1559653" cy="944578"/>
          </a:xfrm>
          <a:prstGeom prst="rect">
            <a:avLst/>
          </a:prstGeom>
        </p:spPr>
      </p:pic>
      <p:pic>
        <p:nvPicPr>
          <p:cNvPr id="17" name="Picture 16" descr="hand_in_plastic_bag_transparent_infrared.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710941" y="4343400"/>
            <a:ext cx="1249136" cy="944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14" name="Picture 13" descr="scott_denning_photo_199x3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04800"/>
            <a:ext cx="1642745" cy="2476500"/>
          </a:xfrm>
          <a:prstGeom prst="rect">
            <a:avLst/>
          </a:prstGeom>
          <a:ln w="28575">
            <a:noFill/>
          </a:ln>
        </p:spPr>
      </p:pic>
      <p:pic>
        <p:nvPicPr>
          <p:cNvPr id="15" name="Picture 14" descr="cmmap_logo_229x200.png"/>
          <p:cNvPicPr>
            <a:picLocks noChangeAspect="1"/>
          </p:cNvPicPr>
          <p:nvPr/>
        </p:nvPicPr>
        <p:blipFill>
          <a:blip r:embed="rId5" cstate="print"/>
          <a:stretch>
            <a:fillRect/>
          </a:stretch>
        </p:blipFill>
        <p:spPr>
          <a:xfrm>
            <a:off x="6372225" y="304800"/>
            <a:ext cx="2181225" cy="1905000"/>
          </a:xfrm>
          <a:prstGeom prst="rect">
            <a:avLst/>
          </a:prstGeom>
        </p:spPr>
      </p:pic>
      <p:pic>
        <p:nvPicPr>
          <p:cNvPr id="16" name="Picture 15" descr="csu_logo_150x180.png"/>
          <p:cNvPicPr>
            <a:picLocks noChangeAspect="1"/>
          </p:cNvPicPr>
          <p:nvPr/>
        </p:nvPicPr>
        <p:blipFill>
          <a:blip r:embed="rId6" cstate="print"/>
          <a:stretch>
            <a:fillRect/>
          </a:stretch>
        </p:blipFill>
        <p:spPr>
          <a:xfrm>
            <a:off x="6724650" y="3009900"/>
            <a:ext cx="1428750" cy="1714500"/>
          </a:xfrm>
          <a:prstGeom prst="rect">
            <a:avLst/>
          </a:prstGeom>
        </p:spPr>
      </p:pic>
      <p:sp>
        <p:nvSpPr>
          <p:cNvPr id="20" name="TextBox 2"/>
          <p:cNvSpPr txBox="1">
            <a:spLocks noChangeArrowheads="1"/>
          </p:cNvSpPr>
          <p:nvPr/>
        </p:nvSpPr>
        <p:spPr bwMode="auto">
          <a:xfrm>
            <a:off x="2133600" y="152400"/>
            <a:ext cx="40386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Scott Denning</a:t>
            </a:r>
            <a:endParaRPr lang="en-US" sz="3600" dirty="0">
              <a:solidFill>
                <a:srgbClr val="31859C"/>
              </a:solidFill>
              <a:latin typeface="Georgia" pitchFamily="18" charset="0"/>
              <a:ea typeface="Tahoma" pitchFamily="100" charset="0"/>
            </a:endParaRPr>
          </a:p>
        </p:txBody>
      </p:sp>
      <p:sp>
        <p:nvSpPr>
          <p:cNvPr id="22" name="TextBox 21"/>
          <p:cNvSpPr txBox="1"/>
          <p:nvPr/>
        </p:nvSpPr>
        <p:spPr>
          <a:xfrm>
            <a:off x="2133600" y="990600"/>
            <a:ext cx="4038600" cy="3570208"/>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Professor of Atmospheric Science at Colorado State University</a:t>
            </a:r>
            <a:endParaRPr lang="en-US" sz="2400"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Director of Education, Center for </a:t>
            </a:r>
            <a:r>
              <a:rPr lang="en-US" sz="2400" dirty="0" err="1" smtClean="0">
                <a:solidFill>
                  <a:srgbClr val="595959"/>
                </a:solidFill>
                <a:latin typeface="Georgia" pitchFamily="18" charset="0"/>
                <a:cs typeface="Times" pitchFamily="100" charset="0"/>
              </a:rPr>
              <a:t>Multiscale</a:t>
            </a:r>
            <a:r>
              <a:rPr lang="en-US" sz="2400" dirty="0" smtClean="0">
                <a:solidFill>
                  <a:srgbClr val="595959"/>
                </a:solidFill>
                <a:latin typeface="Georgia" pitchFamily="18" charset="0"/>
                <a:cs typeface="Times" pitchFamily="100" charset="0"/>
              </a:rPr>
              <a:t> Modeling of Atmospheric Processes (CMMAP)</a:t>
            </a:r>
            <a:endParaRPr lang="en-US" sz="2400"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BS in Geology, PhD in Atmospheric Science</a:t>
            </a:r>
            <a:endParaRPr lang="en-US" sz="2400" dirty="0">
              <a:solidFill>
                <a:srgbClr val="595959"/>
              </a:solidFill>
              <a:latin typeface="Georgia" pitchFamily="18" charset="0"/>
              <a:cs typeface="Times" pitchFamily="100" charset="0"/>
            </a:endParaRPr>
          </a:p>
        </p:txBody>
      </p:sp>
      <p:pic>
        <p:nvPicPr>
          <p:cNvPr id="8" name="Picture 11" descr="PPT_SeminarLogoSmal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idx="4294967295"/>
          </p:nvPr>
        </p:nvSpPr>
        <p:spPr>
          <a:xfrm>
            <a:off x="457200" y="6172200"/>
            <a:ext cx="3276600" cy="533400"/>
          </a:xfrm>
        </p:spPr>
        <p:txBody>
          <a:bodyPr/>
          <a:lstStyle/>
          <a:p>
            <a:r>
              <a:rPr lang="en-US" sz="1800" dirty="0" smtClean="0"/>
              <a:t>Randy Russell introduction</a:t>
            </a:r>
            <a:endParaRPr lang="en-US" sz="1800" dirty="0"/>
          </a:p>
        </p:txBody>
      </p:sp>
      <p:pic>
        <p:nvPicPr>
          <p:cNvPr id="21507"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9" name="Picture 8" descr="randy_russell_photo_166x200.jpg"/>
          <p:cNvPicPr>
            <a:picLocks noChangeAspect="1"/>
          </p:cNvPicPr>
          <p:nvPr/>
        </p:nvPicPr>
        <p:blipFill>
          <a:blip r:embed="rId4" cstate="print"/>
          <a:stretch>
            <a:fillRect/>
          </a:stretch>
        </p:blipFill>
        <p:spPr>
          <a:xfrm>
            <a:off x="228600" y="304800"/>
            <a:ext cx="1581150" cy="1905000"/>
          </a:xfrm>
          <a:prstGeom prst="rect">
            <a:avLst/>
          </a:prstGeom>
          <a:ln w="28575">
            <a:noFill/>
          </a:ln>
        </p:spPr>
      </p:pic>
      <p:pic>
        <p:nvPicPr>
          <p:cNvPr id="11" name="Picture 10" descr="spark_logo_238x200.jpg"/>
          <p:cNvPicPr>
            <a:picLocks noChangeAspect="1"/>
          </p:cNvPicPr>
          <p:nvPr/>
        </p:nvPicPr>
        <p:blipFill>
          <a:blip r:embed="rId5" cstate="print"/>
          <a:stretch>
            <a:fillRect/>
          </a:stretch>
        </p:blipFill>
        <p:spPr>
          <a:xfrm>
            <a:off x="6419850" y="304800"/>
            <a:ext cx="2266950" cy="1905000"/>
          </a:xfrm>
          <a:prstGeom prst="rect">
            <a:avLst/>
          </a:prstGeom>
        </p:spPr>
      </p:pic>
      <p:pic>
        <p:nvPicPr>
          <p:cNvPr id="12" name="Picture 11" descr="ucar_logo_604x200.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250" y="2603164"/>
            <a:ext cx="2724150" cy="902036"/>
          </a:xfrm>
          <a:prstGeom prst="rect">
            <a:avLst/>
          </a:prstGeom>
        </p:spPr>
      </p:pic>
      <p:pic>
        <p:nvPicPr>
          <p:cNvPr id="13" name="Picture 12" descr="ncar_logo_279x200.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19850" y="3937546"/>
            <a:ext cx="2266949" cy="1625054"/>
          </a:xfrm>
          <a:prstGeom prst="rect">
            <a:avLst/>
          </a:prstGeom>
        </p:spPr>
      </p:pic>
      <p:sp>
        <p:nvSpPr>
          <p:cNvPr id="10" name="TextBox 2"/>
          <p:cNvSpPr txBox="1">
            <a:spLocks noChangeArrowheads="1"/>
          </p:cNvSpPr>
          <p:nvPr/>
        </p:nvSpPr>
        <p:spPr bwMode="auto">
          <a:xfrm>
            <a:off x="2133600" y="152400"/>
            <a:ext cx="35052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Randy Russell</a:t>
            </a:r>
            <a:endParaRPr lang="en-US" sz="3600" dirty="0">
              <a:solidFill>
                <a:srgbClr val="31859C"/>
              </a:solidFill>
              <a:latin typeface="Georgia" pitchFamily="18" charset="0"/>
              <a:ea typeface="Tahoma" pitchFamily="100" charset="0"/>
            </a:endParaRPr>
          </a:p>
        </p:txBody>
      </p:sp>
      <p:sp>
        <p:nvSpPr>
          <p:cNvPr id="14" name="TextBox 13"/>
          <p:cNvSpPr txBox="1"/>
          <p:nvPr/>
        </p:nvSpPr>
        <p:spPr>
          <a:xfrm>
            <a:off x="2133600" y="990600"/>
            <a:ext cx="4057650" cy="1200329"/>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Lead web &amp; interactive multimedia developer at Spark in Boulder, Colorado</a:t>
            </a:r>
            <a:endParaRPr lang="en-US" sz="2400" dirty="0">
              <a:solidFill>
                <a:srgbClr val="595959"/>
              </a:solidFill>
              <a:latin typeface="Georgia" pitchFamily="18" charset="0"/>
              <a:cs typeface="Times" pitchFamily="100" charset="0"/>
            </a:endParaRPr>
          </a:p>
        </p:txBody>
      </p:sp>
      <p:pic>
        <p:nvPicPr>
          <p:cNvPr id="15" name="Picture 14" descr="mesa_lab_hilltop.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12456" y="4495800"/>
            <a:ext cx="3431144" cy="2286000"/>
          </a:xfrm>
          <a:prstGeom prst="rect">
            <a:avLst/>
          </a:prstGeom>
        </p:spPr>
      </p:pic>
      <p:sp>
        <p:nvSpPr>
          <p:cNvPr id="16" name="TextBox 15"/>
          <p:cNvSpPr txBox="1"/>
          <p:nvPr/>
        </p:nvSpPr>
        <p:spPr>
          <a:xfrm>
            <a:off x="228600" y="2362200"/>
            <a:ext cx="5791200" cy="2015936"/>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Spark is the science education group at the National Center for Atmospheric Research (NCAR)</a:t>
            </a:r>
            <a:endParaRPr lang="en-US" sz="2400"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BS astrophysics, MS aerospace engineering, PhD in education</a:t>
            </a:r>
            <a:endParaRPr lang="en-US" sz="2400" dirty="0">
              <a:solidFill>
                <a:srgbClr val="595959"/>
              </a:solidFill>
              <a:latin typeface="Georgia" pitchFamily="18" charset="0"/>
              <a:cs typeface="Times" pitchFamily="100" charset="0"/>
            </a:endParaRPr>
          </a:p>
        </p:txBody>
      </p:sp>
      <p:pic>
        <p:nvPicPr>
          <p:cNvPr id="18" name="Picture 11" descr="PPT_SeminarLogoSmall"/>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457200"/>
            <a:ext cx="7162800" cy="1200329"/>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Understanding and </a:t>
            </a:r>
            <a:r>
              <a:rPr lang="en-US" sz="3600" dirty="0" smtClean="0">
                <a:solidFill>
                  <a:srgbClr val="31859C"/>
                </a:solidFill>
                <a:latin typeface="Georgia" pitchFamily="18" charset="0"/>
                <a:ea typeface="Tahoma" pitchFamily="100" charset="0"/>
              </a:rPr>
              <a:t>Prediction:</a:t>
            </a:r>
            <a:endParaRPr lang="en-US" sz="3600" dirty="0">
              <a:solidFill>
                <a:srgbClr val="31859C"/>
              </a:solidFill>
              <a:latin typeface="Georgia" pitchFamily="18" charset="0"/>
              <a:ea typeface="Tahoma" pitchFamily="100" charset="0"/>
            </a:endParaRPr>
          </a:p>
          <a:p>
            <a:r>
              <a:rPr lang="en-US" sz="3600" dirty="0" smtClean="0">
                <a:solidFill>
                  <a:srgbClr val="31859C"/>
                </a:solidFill>
                <a:latin typeface="Georgia" pitchFamily="18" charset="0"/>
                <a:ea typeface="Tahoma" pitchFamily="100" charset="0"/>
              </a:rPr>
              <a:t>Modeling the Earth System</a:t>
            </a:r>
            <a:endParaRPr lang="en-US" sz="3600" dirty="0">
              <a:solidFill>
                <a:srgbClr val="31859C"/>
              </a:solidFill>
              <a:latin typeface="Georgia" pitchFamily="18" charset="0"/>
              <a:ea typeface="Tahoma" pitchFamily="100" charset="0"/>
            </a:endParaRPr>
          </a:p>
        </p:txBody>
      </p:sp>
      <p:sp>
        <p:nvSpPr>
          <p:cNvPr id="11" name="TextBox 10"/>
          <p:cNvSpPr txBox="1"/>
          <p:nvPr/>
        </p:nvSpPr>
        <p:spPr>
          <a:xfrm>
            <a:off x="762000" y="1828800"/>
            <a:ext cx="7696200" cy="923330"/>
          </a:xfrm>
          <a:prstGeom prst="rect">
            <a:avLst/>
          </a:prstGeom>
          <a:noFill/>
        </p:spPr>
        <p:txBody>
          <a:bodyPr wrap="square">
            <a:spAutoFit/>
          </a:bodyPr>
          <a:lstStyle/>
          <a:p>
            <a:r>
              <a:rPr lang="en-US" dirty="0" smtClean="0">
                <a:solidFill>
                  <a:srgbClr val="595959"/>
                </a:solidFill>
                <a:latin typeface="Georgia" pitchFamily="18" charset="0"/>
                <a:cs typeface="Times" pitchFamily="100" charset="0"/>
              </a:rPr>
              <a:t>This is the second in a series of four webinars in which we will use very simple models to explore the way the Earth’s climate works and how it’s changing. </a:t>
            </a:r>
            <a:endParaRPr lang="en-US" dirty="0">
              <a:solidFill>
                <a:srgbClr val="595959"/>
              </a:solidFill>
              <a:latin typeface="Georgia" pitchFamily="18" charset="0"/>
              <a:cs typeface="Times" pitchFamily="100" charset="0"/>
            </a:endParaRPr>
          </a:p>
        </p:txBody>
      </p:sp>
      <p:sp>
        <p:nvSpPr>
          <p:cNvPr id="12" name="TextBox 11"/>
          <p:cNvSpPr txBox="1"/>
          <p:nvPr/>
        </p:nvSpPr>
        <p:spPr>
          <a:xfrm>
            <a:off x="209550" y="2946499"/>
            <a:ext cx="8705850" cy="1985159"/>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595959"/>
                </a:solidFill>
                <a:latin typeface="Georgia" pitchFamily="18" charset="0"/>
                <a:cs typeface="Times" pitchFamily="100" charset="0"/>
              </a:rPr>
              <a:t>Teaching Climate with Models: Breathing of the Earth (June 11, 2012 – archived)</a:t>
            </a:r>
            <a:endParaRPr lang="en-US"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595959"/>
                </a:solidFill>
                <a:latin typeface="Georgia" pitchFamily="18" charset="0"/>
                <a:cs typeface="Times" pitchFamily="100" charset="0"/>
              </a:rPr>
              <a:t>Heating and Warming: Sensitivity of Earth’s Climate to Atmospheric CO</a:t>
            </a:r>
            <a:r>
              <a:rPr lang="en-US" baseline="-25000" dirty="0" smtClean="0">
                <a:solidFill>
                  <a:srgbClr val="595959"/>
                </a:solidFill>
                <a:latin typeface="Georgia" pitchFamily="18" charset="0"/>
                <a:cs typeface="Times" pitchFamily="100" charset="0"/>
              </a:rPr>
              <a:t>2</a:t>
            </a:r>
            <a:r>
              <a:rPr lang="en-US" dirty="0" smtClean="0">
                <a:solidFill>
                  <a:srgbClr val="595959"/>
                </a:solidFill>
                <a:latin typeface="Georgia" pitchFamily="18" charset="0"/>
                <a:cs typeface="Times" pitchFamily="100" charset="0"/>
              </a:rPr>
              <a:t> </a:t>
            </a:r>
            <a:endParaRPr lang="en-US"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595959"/>
                </a:solidFill>
                <a:latin typeface="Georgia" pitchFamily="18" charset="0"/>
                <a:cs typeface="Times" pitchFamily="100" charset="0"/>
              </a:rPr>
              <a:t>Challenges for Our Children: Projections of the future of Earth’s climate and carbon cycle</a:t>
            </a:r>
            <a:endParaRPr lang="en-US"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595959"/>
                </a:solidFill>
                <a:latin typeface="Georgia" pitchFamily="18" charset="0"/>
                <a:cs typeface="Times" pitchFamily="100" charset="0"/>
              </a:rPr>
              <a:t>Opportunities for Abundance: Solving the problems of energy, carbon, and climate</a:t>
            </a:r>
            <a:endParaRPr lang="en-US"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103531"/>
            <a:ext cx="7317390" cy="457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77000" y="1354854"/>
            <a:ext cx="2565400" cy="253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762000" y="4572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Ever Wonder Why?</a:t>
            </a:r>
            <a:endParaRPr lang="en-US" sz="3600" dirty="0">
              <a:solidFill>
                <a:srgbClr val="31859C"/>
              </a:solidFill>
              <a:latin typeface="Georgia" pitchFamily="18" charset="0"/>
              <a:ea typeface="Tahoma" pitchFamily="100" charset="0"/>
            </a:endParaRPr>
          </a:p>
        </p:txBody>
      </p:sp>
      <p:sp>
        <p:nvSpPr>
          <p:cNvPr id="12" name="TextBox 11"/>
          <p:cNvSpPr txBox="1"/>
          <p:nvPr/>
        </p:nvSpPr>
        <p:spPr>
          <a:xfrm>
            <a:off x="228600" y="1524000"/>
            <a:ext cx="4572000" cy="1077218"/>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FFFF00"/>
                </a:solidFill>
                <a:latin typeface="Georgia" pitchFamily="18" charset="0"/>
                <a:cs typeface="Times" pitchFamily="100" charset="0"/>
              </a:rPr>
              <a:t>Day is warmer than night</a:t>
            </a:r>
            <a:endParaRPr lang="en-US" dirty="0">
              <a:solidFill>
                <a:srgbClr val="FFFF00"/>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dirty="0">
                <a:solidFill>
                  <a:srgbClr val="FFFF00"/>
                </a:solidFill>
                <a:latin typeface="Georgia" pitchFamily="18" charset="0"/>
                <a:cs typeface="Times" pitchFamily="100" charset="0"/>
              </a:rPr>
              <a:t>  </a:t>
            </a:r>
            <a:r>
              <a:rPr lang="en-US" dirty="0" smtClean="0">
                <a:solidFill>
                  <a:srgbClr val="FFFF00"/>
                </a:solidFill>
                <a:latin typeface="Georgia" pitchFamily="18" charset="0"/>
                <a:cs typeface="Times" pitchFamily="100" charset="0"/>
              </a:rPr>
              <a:t>Summer is warmer than winter</a:t>
            </a:r>
            <a:endParaRPr lang="en-US" dirty="0">
              <a:solidFill>
                <a:srgbClr val="FFFF00"/>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dirty="0">
                <a:solidFill>
                  <a:srgbClr val="FFFF00"/>
                </a:solidFill>
                <a:latin typeface="Georgia" pitchFamily="18" charset="0"/>
                <a:cs typeface="Times" pitchFamily="100" charset="0"/>
              </a:rPr>
              <a:t>  </a:t>
            </a:r>
            <a:r>
              <a:rPr lang="en-US" dirty="0" smtClean="0">
                <a:solidFill>
                  <a:srgbClr val="FFFF00"/>
                </a:solidFill>
                <a:latin typeface="Georgia" pitchFamily="18" charset="0"/>
                <a:cs typeface="Times" pitchFamily="100" charset="0"/>
              </a:rPr>
              <a:t>Miami is warmer than Minneapolis</a:t>
            </a:r>
            <a:endParaRPr lang="en-US" dirty="0">
              <a:solidFill>
                <a:srgbClr val="FFFF00"/>
              </a:solidFill>
              <a:latin typeface="Georgia" pitchFamily="18" charset="0"/>
              <a:cs typeface="Times" pitchFamily="100" charset="0"/>
            </a:endParaRPr>
          </a:p>
        </p:txBody>
      </p:sp>
      <p:pic>
        <p:nvPicPr>
          <p:cNvPr id="6" name="Picture 3"/>
          <p:cNvPicPr>
            <a:picLocks noChangeAspect="1" noChangeArrowheads="1"/>
          </p:cNvPicPr>
          <p:nvPr/>
        </p:nvPicPr>
        <p:blipFill>
          <a:blip r:embed="rId5"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6"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7" cstate="print"/>
          <a:stretch>
            <a:fillRect/>
          </a:stretch>
        </p:blipFill>
        <p:spPr>
          <a:xfrm>
            <a:off x="7924800" y="5867400"/>
            <a:ext cx="1133475" cy="952500"/>
          </a:xfrm>
          <a:prstGeom prst="rect">
            <a:avLst/>
          </a:prstGeom>
        </p:spPr>
      </p:pic>
      <p:pic>
        <p:nvPicPr>
          <p:cNvPr id="13" name="Picture 12" descr="scott_denning_photo_100x100.jpg"/>
          <p:cNvPicPr>
            <a:picLocks noChangeAspect="1"/>
          </p:cNvPicPr>
          <p:nvPr/>
        </p:nvPicPr>
        <p:blipFill>
          <a:blip r:embed="rId8" cstate="print"/>
          <a:stretch>
            <a:fillRect/>
          </a:stretch>
        </p:blipFill>
        <p:spPr>
          <a:xfrm>
            <a:off x="8105775" y="76200"/>
            <a:ext cx="952500" cy="952500"/>
          </a:xfrm>
          <a:prstGeom prst="rect">
            <a:avLst/>
          </a:prstGeom>
          <a:ln w="28575">
            <a:noFill/>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4572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Heat Budgets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grpSp>
        <p:nvGrpSpPr>
          <p:cNvPr id="9" name="Group 39"/>
          <p:cNvGrpSpPr>
            <a:grpSpLocks/>
          </p:cNvGrpSpPr>
          <p:nvPr/>
        </p:nvGrpSpPr>
        <p:grpSpPr bwMode="auto">
          <a:xfrm>
            <a:off x="1371600" y="1295400"/>
            <a:ext cx="7620000" cy="5257800"/>
            <a:chOff x="76200" y="1600200"/>
            <a:chExt cx="7620000" cy="5257800"/>
          </a:xfrm>
        </p:grpSpPr>
        <p:pic>
          <p:nvPicPr>
            <p:cNvPr id="1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00200" y="1600200"/>
              <a:ext cx="1427163" cy="118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5"/>
            <p:cNvGrpSpPr>
              <a:grpSpLocks/>
            </p:cNvGrpSpPr>
            <p:nvPr/>
          </p:nvGrpSpPr>
          <p:grpSpPr bwMode="auto">
            <a:xfrm>
              <a:off x="1752600" y="3272971"/>
              <a:ext cx="3962400" cy="3585029"/>
              <a:chOff x="2743200" y="3962400"/>
              <a:chExt cx="3200400" cy="2895600"/>
            </a:xfrm>
          </p:grpSpPr>
          <p:sp>
            <p:nvSpPr>
              <p:cNvPr id="22" name="Rectangle 21"/>
              <p:cNvSpPr/>
              <p:nvPr/>
            </p:nvSpPr>
            <p:spPr bwMode="auto">
              <a:xfrm>
                <a:off x="2743200" y="3962767"/>
                <a:ext cx="3200400" cy="2895233"/>
              </a:xfrm>
              <a:prstGeom prst="rect">
                <a:avLst/>
              </a:prstGeom>
              <a:gradFill flip="none" rotWithShape="1">
                <a:gsLst>
                  <a:gs pos="0">
                    <a:srgbClr val="0F0F40"/>
                  </a:gs>
                  <a:gs pos="100000">
                    <a:srgbClr val="12FFFF"/>
                  </a:gs>
                </a:gsLst>
                <a:lin ang="5580000" scaled="0"/>
                <a:tileRect/>
              </a:gradFill>
              <a:ln w="9525" cap="flat" cmpd="sng" algn="ctr">
                <a:solidFill>
                  <a:schemeClr val="accent1">
                    <a:lumMod val="40000"/>
                    <a:lumOff val="60000"/>
                  </a:schemeClr>
                </a:solidFill>
                <a:prstDash val="solid"/>
                <a:round/>
                <a:headEnd type="none" w="med" len="med"/>
                <a:tailEnd type="none" w="med" len="med"/>
              </a:ln>
              <a:effectLst/>
            </p:spPr>
            <p:txBody>
              <a:bodyPr/>
              <a:lstStyle/>
              <a:p>
                <a:pPr eaLnBrk="0" hangingPunct="0">
                  <a:defRPr/>
                </a:pPr>
                <a:endParaRPr lang="en-US">
                  <a:ea typeface="ＭＳ Ｐゴシック" charset="-128"/>
                  <a:cs typeface="ＭＳ Ｐゴシック" charset="-128"/>
                </a:endParaRPr>
              </a:p>
            </p:txBody>
          </p:sp>
          <p:sp>
            <p:nvSpPr>
              <p:cNvPr id="23" name="Rectangle 24"/>
              <p:cNvSpPr>
                <a:spLocks noChangeArrowheads="1"/>
              </p:cNvSpPr>
              <p:nvPr/>
            </p:nvSpPr>
            <p:spPr bwMode="auto">
              <a:xfrm>
                <a:off x="2743200" y="6400800"/>
                <a:ext cx="3200400" cy="457200"/>
              </a:xfrm>
              <a:prstGeom prst="rect">
                <a:avLst/>
              </a:prstGeom>
              <a:gradFill rotWithShape="1">
                <a:gsLst>
                  <a:gs pos="0">
                    <a:srgbClr val="008000"/>
                  </a:gs>
                  <a:gs pos="73000">
                    <a:srgbClr val="4F2F0B"/>
                  </a:gs>
                  <a:gs pos="100000">
                    <a:srgbClr val="4F2F0B"/>
                  </a:gs>
                </a:gsLst>
                <a:lin ang="5400000"/>
              </a:gradFill>
              <a:ln w="9525">
                <a:solidFill>
                  <a:schemeClr val="tx1"/>
                </a:solidFill>
                <a:round/>
                <a:headEnd/>
                <a:tailEnd/>
              </a:ln>
            </p:spPr>
            <p:txBody>
              <a:bodyPr/>
              <a:lstStyle/>
              <a:p>
                <a:pPr eaLnBrk="0" hangingPunct="0"/>
                <a:endParaRPr lang="en-US"/>
              </a:p>
            </p:txBody>
          </p:sp>
        </p:grpSp>
        <p:cxnSp>
          <p:nvCxnSpPr>
            <p:cNvPr id="14" name="Straight Arrow Connector 13"/>
            <p:cNvCxnSpPr/>
            <p:nvPr/>
          </p:nvCxnSpPr>
          <p:spPr bwMode="auto">
            <a:xfrm rot="16200000" flipH="1">
              <a:off x="1028700" y="4229100"/>
              <a:ext cx="3429000" cy="609600"/>
            </a:xfrm>
            <a:prstGeom prst="straightConnector1">
              <a:avLst/>
            </a:prstGeom>
            <a:solidFill>
              <a:schemeClr val="accent1"/>
            </a:solidFill>
            <a:ln w="76200" cap="flat" cmpd="sng" algn="ctr">
              <a:solidFill>
                <a:srgbClr val="FFFF00"/>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15" name="Straight Arrow Connector 14"/>
            <p:cNvCxnSpPr/>
            <p:nvPr/>
          </p:nvCxnSpPr>
          <p:spPr bwMode="auto">
            <a:xfrm rot="5400000" flipH="1" flipV="1">
              <a:off x="3048000" y="4114800"/>
              <a:ext cx="3581400" cy="685800"/>
            </a:xfrm>
            <a:prstGeom prst="straightConnector1">
              <a:avLst/>
            </a:prstGeom>
            <a:solidFill>
              <a:schemeClr val="accent1"/>
            </a:solidFill>
            <a:ln w="76200" cap="flat" cmpd="sng" algn="ctr">
              <a:solidFill>
                <a:srgbClr val="941C00"/>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16" name="Straight Arrow Connector 15"/>
            <p:cNvCxnSpPr/>
            <p:nvPr/>
          </p:nvCxnSpPr>
          <p:spPr bwMode="auto">
            <a:xfrm>
              <a:off x="685800" y="5105400"/>
              <a:ext cx="1447800" cy="1588"/>
            </a:xfrm>
            <a:prstGeom prst="straightConnector1">
              <a:avLst/>
            </a:prstGeom>
            <a:solidFill>
              <a:schemeClr val="accent1"/>
            </a:solidFill>
            <a:ln w="127000" cap="flat" cmpd="sng" algn="ctr">
              <a:solidFill>
                <a:srgbClr val="1726FF"/>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cxnSp>
          <p:nvCxnSpPr>
            <p:cNvPr id="17" name="Straight Arrow Connector 16"/>
            <p:cNvCxnSpPr/>
            <p:nvPr/>
          </p:nvCxnSpPr>
          <p:spPr bwMode="auto">
            <a:xfrm>
              <a:off x="5638800" y="5181600"/>
              <a:ext cx="1447800" cy="1588"/>
            </a:xfrm>
            <a:prstGeom prst="straightConnector1">
              <a:avLst/>
            </a:prstGeom>
            <a:solidFill>
              <a:schemeClr val="accent1"/>
            </a:solidFill>
            <a:ln w="127000" cap="flat" cmpd="sng" algn="ctr">
              <a:solidFill>
                <a:srgbClr val="1726FF"/>
              </a:solidFill>
              <a:prstDash val="solid"/>
              <a:round/>
              <a:headEnd type="none" w="med" len="med"/>
              <a:tailEnd type="arrow" w="med" len="med"/>
            </a:ln>
            <a:effectLst>
              <a:glow rad="101600">
                <a:srgbClr val="FF0000">
                  <a:alpha val="75000"/>
                </a:srgbClr>
              </a:glow>
              <a:outerShdw blurRad="234950" dist="38100" dir="2700000" algn="tl" rotWithShape="0">
                <a:srgbClr val="000000">
                  <a:alpha val="43000"/>
                </a:srgbClr>
              </a:outerShdw>
              <a:softEdge rad="12700"/>
            </a:effectLst>
          </p:spPr>
        </p:cxnSp>
        <p:sp>
          <p:nvSpPr>
            <p:cNvPr id="18" name="TextBox 17"/>
            <p:cNvSpPr txBox="1"/>
            <p:nvPr/>
          </p:nvSpPr>
          <p:spPr>
            <a:xfrm>
              <a:off x="76200" y="4191000"/>
              <a:ext cx="143964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1726FF"/>
                  </a:solidFill>
                  <a:effectLst>
                    <a:glow rad="38100">
                      <a:srgbClr val="FF0000">
                        <a:alpha val="75000"/>
                      </a:srgbClr>
                    </a:glow>
                  </a:effectLst>
                  <a:latin typeface="+mn-lt"/>
                  <a:ea typeface="ＭＳ Ｐゴシック" charset="-128"/>
                  <a:cs typeface="ＭＳ Ｐゴシック" charset="-128"/>
                </a:rPr>
                <a:t>Heat in</a:t>
              </a:r>
            </a:p>
          </p:txBody>
        </p:sp>
        <p:sp>
          <p:nvSpPr>
            <p:cNvPr id="19" name="TextBox 18"/>
            <p:cNvSpPr txBox="1"/>
            <p:nvPr/>
          </p:nvSpPr>
          <p:spPr>
            <a:xfrm>
              <a:off x="6019800" y="4114800"/>
              <a:ext cx="1676400" cy="614065"/>
            </a:xfrm>
            <a:prstGeom prst="rect">
              <a:avLst/>
            </a:prstGeom>
            <a:noFill/>
            <a:effectLst>
              <a:glow rad="63500">
                <a:srgbClr val="FF0000">
                  <a:alpha val="75000"/>
                </a:srgbClr>
              </a:glow>
              <a:softEdge rad="25400"/>
            </a:effectLst>
          </p:spPr>
          <p:txBody>
            <a:bodyPr wrap="none">
              <a:prstTxWarp prst="textWave2">
                <a:avLst/>
              </a:prstTxWarp>
              <a:spAutoFit/>
            </a:bodyPr>
            <a:lstStyle/>
            <a:p>
              <a:pPr>
                <a:defRPr/>
              </a:pPr>
              <a:r>
                <a:rPr lang="en-US" sz="3600" b="1" dirty="0">
                  <a:solidFill>
                    <a:srgbClr val="1726FF"/>
                  </a:solidFill>
                  <a:effectLst>
                    <a:glow rad="38100">
                      <a:srgbClr val="FF0000">
                        <a:alpha val="75000"/>
                      </a:srgbClr>
                    </a:glow>
                  </a:effectLst>
                  <a:latin typeface="+mn-lt"/>
                  <a:ea typeface="ＭＳ Ｐゴシック" charset="-128"/>
                  <a:cs typeface="ＭＳ Ｐゴシック" charset="-128"/>
                </a:rPr>
                <a:t>Heat out</a:t>
              </a:r>
            </a:p>
          </p:txBody>
        </p:sp>
        <p:sp>
          <p:nvSpPr>
            <p:cNvPr id="20" name="TextBox 19"/>
            <p:cNvSpPr txBox="1"/>
            <p:nvPr/>
          </p:nvSpPr>
          <p:spPr>
            <a:xfrm rot="4503619">
              <a:off x="2379354" y="4111017"/>
              <a:ext cx="143964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FFFF00"/>
                  </a:solidFill>
                  <a:effectLst>
                    <a:glow rad="38100">
                      <a:srgbClr val="FF0000">
                        <a:alpha val="75000"/>
                      </a:srgbClr>
                    </a:glow>
                  </a:effectLst>
                  <a:latin typeface="+mn-lt"/>
                  <a:ea typeface="ＭＳ Ｐゴシック" charset="-128"/>
                  <a:cs typeface="ＭＳ Ｐゴシック" charset="-128"/>
                </a:rPr>
                <a:t>Heat in</a:t>
              </a:r>
            </a:p>
          </p:txBody>
        </p:sp>
        <p:sp>
          <p:nvSpPr>
            <p:cNvPr id="21" name="TextBox 20"/>
            <p:cNvSpPr txBox="1"/>
            <p:nvPr/>
          </p:nvSpPr>
          <p:spPr>
            <a:xfrm rot="16829358">
              <a:off x="3404361" y="5098151"/>
              <a:ext cx="1593731" cy="614065"/>
            </a:xfrm>
            <a:prstGeom prst="rect">
              <a:avLst/>
            </a:prstGeom>
            <a:noFill/>
            <a:effectLst>
              <a:glow rad="63500">
                <a:srgbClr val="FF0000">
                  <a:alpha val="75000"/>
                </a:srgbClr>
              </a:glow>
              <a:softEdge rad="25400"/>
            </a:effectLst>
          </p:spPr>
          <p:txBody>
            <a:bodyPr wrap="none">
              <a:prstTxWarp prst="textWave1">
                <a:avLst/>
              </a:prstTxWarp>
              <a:spAutoFit/>
            </a:bodyPr>
            <a:lstStyle/>
            <a:p>
              <a:pPr>
                <a:defRPr/>
              </a:pPr>
              <a:r>
                <a:rPr lang="en-US" sz="3600" b="1" dirty="0">
                  <a:solidFill>
                    <a:srgbClr val="800000"/>
                  </a:solidFill>
                  <a:effectLst>
                    <a:glow rad="38100">
                      <a:srgbClr val="FF0000">
                        <a:alpha val="75000"/>
                      </a:srgbClr>
                    </a:glow>
                  </a:effectLst>
                  <a:latin typeface="+mn-lt"/>
                  <a:ea typeface="ＭＳ Ｐゴシック" charset="-128"/>
                  <a:cs typeface="ＭＳ Ｐゴシック" charset="-128"/>
                </a:rPr>
                <a:t>Heat out</a:t>
              </a:r>
            </a:p>
          </p:txBody>
        </p:sp>
      </p:grpSp>
      <p:pic>
        <p:nvPicPr>
          <p:cNvPr id="24" name="Picture 23" descr="bathtub_filling_360x32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472" y="1262965"/>
            <a:ext cx="2644728" cy="2350869"/>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3200400"/>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bwMode="auto">
          <a:xfrm>
            <a:off x="152400" y="152400"/>
            <a:ext cx="8839200" cy="1524000"/>
          </a:xfrm>
          <a:prstGeom prst="round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5058" name="Picture 3" descr="Web seminars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380" y="648454"/>
            <a:ext cx="2927220" cy="5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Create your profile—3</a:t>
            </a:r>
            <a:r>
              <a:rPr lang="en-US" sz="1200" baseline="0" dirty="0" smtClean="0"/>
              <a:t> </a:t>
            </a:r>
            <a:r>
              <a:rPr lang="en-US" sz="1200" dirty="0" smtClean="0"/>
              <a:t>of 5</a:t>
            </a:r>
          </a:p>
        </p:txBody>
      </p:sp>
      <p:sp>
        <p:nvSpPr>
          <p:cNvPr id="7" name="Rectangle 5"/>
          <p:cNvSpPr txBox="1">
            <a:spLocks noChangeArrowheads="1"/>
          </p:cNvSpPr>
          <p:nvPr/>
        </p:nvSpPr>
        <p:spPr bwMode="auto">
          <a:xfrm>
            <a:off x="762000" y="1905000"/>
            <a:ext cx="7543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2400" dirty="0" smtClean="0">
                <a:latin typeface="Arial" pitchFamily="34" charset="0"/>
                <a:cs typeface="Arial" pitchFamily="34" charset="0"/>
              </a:rPr>
              <a:t>While you’re waiting for the program to begin…</a:t>
            </a:r>
          </a:p>
          <a:p>
            <a:pPr marL="0" indent="0" algn="ctr">
              <a:buFontTx/>
              <a:buNone/>
              <a:defRPr/>
            </a:pPr>
            <a:r>
              <a:rPr lang="en-US" sz="1800" dirty="0" smtClean="0">
                <a:latin typeface="Arial" pitchFamily="34" charset="0"/>
                <a:cs typeface="Arial" pitchFamily="34" charset="0"/>
              </a:rPr>
              <a:t>Create your Web Seminar profile</a:t>
            </a:r>
            <a:endParaRPr lang="en-US" sz="2000" dirty="0" smtClean="0">
              <a:solidFill>
                <a:srgbClr val="333399"/>
              </a:solidFill>
              <a:latin typeface="Arial" pitchFamily="34" charset="0"/>
              <a:cs typeface="Arial" pitchFamily="34" charset="0"/>
            </a:endParaRPr>
          </a:p>
        </p:txBody>
      </p:sp>
      <p:sp>
        <p:nvSpPr>
          <p:cNvPr id="6" name="Line 7"/>
          <p:cNvSpPr>
            <a:spLocks noChangeShapeType="1"/>
          </p:cNvSpPr>
          <p:nvPr/>
        </p:nvSpPr>
        <p:spPr bwMode="auto">
          <a:xfrm flipH="1">
            <a:off x="1676400" y="2743200"/>
            <a:ext cx="1447800" cy="3276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Box 9"/>
          <p:cNvSpPr txBox="1"/>
          <p:nvPr/>
        </p:nvSpPr>
        <p:spPr>
          <a:xfrm>
            <a:off x="2895600" y="228600"/>
            <a:ext cx="6096000" cy="1661993"/>
          </a:xfrm>
          <a:prstGeom prst="rect">
            <a:avLst/>
          </a:prstGeom>
          <a:noFill/>
        </p:spPr>
        <p:txBody>
          <a:bodyPr wrap="square" rtlCol="0">
            <a:spAutoFit/>
          </a:bodyPr>
          <a:lstStyle/>
          <a:p>
            <a:pPr marL="0" indent="0" algn="ctr">
              <a:buFontTx/>
              <a:buNone/>
              <a:defRPr/>
            </a:pPr>
            <a:r>
              <a:rPr lang="en-US" sz="2400" dirty="0">
                <a:solidFill>
                  <a:srgbClr val="333399"/>
                </a:solidFill>
              </a:rPr>
              <a:t>Heating and Warming: Sensitivity of Earth’s Climate to Atmospheric </a:t>
            </a:r>
            <a:r>
              <a:rPr lang="en-US" sz="2400" dirty="0" smtClean="0">
                <a:solidFill>
                  <a:srgbClr val="333399"/>
                </a:solidFill>
              </a:rPr>
              <a:t>CO</a:t>
            </a:r>
            <a:r>
              <a:rPr lang="en-US" sz="2400" baseline="-25000" dirty="0" smtClean="0">
                <a:solidFill>
                  <a:srgbClr val="333399"/>
                </a:solidFill>
              </a:rPr>
              <a:t>2</a:t>
            </a:r>
            <a:r>
              <a:rPr lang="en-US" sz="2400" dirty="0" smtClean="0">
                <a:solidFill>
                  <a:srgbClr val="333399"/>
                </a:solidFill>
              </a:rPr>
              <a:t/>
            </a:r>
            <a:br>
              <a:rPr lang="en-US" sz="2400" dirty="0" smtClean="0">
                <a:solidFill>
                  <a:srgbClr val="333399"/>
                </a:solidFill>
              </a:rPr>
            </a:br>
            <a:r>
              <a:rPr lang="en-US" dirty="0" smtClean="0"/>
              <a:t>September 24, 2012, 6:30 </a:t>
            </a:r>
            <a:r>
              <a:rPr lang="en-US" dirty="0"/>
              <a:t>p.m. Eastern time</a:t>
            </a:r>
          </a:p>
          <a:p>
            <a:pPr marL="0" indent="0" algn="ctr">
              <a:buNone/>
              <a:defRPr/>
            </a:pPr>
            <a:r>
              <a:rPr lang="en-US" dirty="0"/>
              <a:t>Introduction for new users: 6:15 p.m. Eastern time</a:t>
            </a:r>
          </a:p>
          <a:p>
            <a:endParaRPr lang="en-US" dirty="0"/>
          </a:p>
        </p:txBody>
      </p:sp>
    </p:spTree>
    <p:extLst>
      <p:ext uri="{BB962C8B-B14F-4D97-AF65-F5344CB8AC3E}">
        <p14:creationId xmlns:p14="http://schemas.microsoft.com/office/powerpoint/2010/main" val="37873029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4572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Electromagnetic Radiation</a:t>
            </a:r>
            <a:endParaRPr lang="en-US" sz="3600" dirty="0">
              <a:solidFill>
                <a:srgbClr val="31859C"/>
              </a:solidFill>
              <a:latin typeface="Georgia" pitchFamily="18" charset="0"/>
              <a:ea typeface="Tahoma" pitchFamily="100" charset="0"/>
            </a:endParaRPr>
          </a:p>
        </p:txBody>
      </p:sp>
      <p:sp>
        <p:nvSpPr>
          <p:cNvPr id="12" name="TextBox 11"/>
          <p:cNvSpPr txBox="1"/>
          <p:nvPr/>
        </p:nvSpPr>
        <p:spPr>
          <a:xfrm>
            <a:off x="457200" y="3962400"/>
            <a:ext cx="7696200" cy="1723549"/>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Changing electric fields create changing magnetic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fields … and vice versa!</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This makes energy move across space</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We can see it &amp; feel it … it warms and cools the Earth</a:t>
            </a:r>
            <a:endParaRPr lang="en-US" sz="2400"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9" name="Picture 1"/>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0" y="914400"/>
            <a:ext cx="64389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581775" y="990600"/>
            <a:ext cx="2476500" cy="2831544"/>
          </a:xfrm>
          <a:prstGeom prst="rect">
            <a:avLst/>
          </a:prstGeom>
          <a:noFill/>
        </p:spPr>
        <p:txBody>
          <a:bodyPr wrap="square">
            <a:spAutoFit/>
          </a:bodyPr>
          <a:lstStyle/>
          <a:p>
            <a:pPr>
              <a:spcAft>
                <a:spcPts val="600"/>
              </a:spcAft>
              <a:buClr>
                <a:srgbClr val="0093D3"/>
              </a:buClr>
              <a:buSzPct val="90000"/>
            </a:pPr>
            <a:r>
              <a:rPr lang="en-US" sz="2400" dirty="0" smtClean="0">
                <a:solidFill>
                  <a:srgbClr val="595959"/>
                </a:solidFill>
                <a:latin typeface="Georgia" pitchFamily="18" charset="0"/>
                <a:cs typeface="Times" pitchFamily="100" charset="0"/>
              </a:rPr>
              <a:t>Travels through space at 186,000 miles / sec!</a:t>
            </a:r>
          </a:p>
          <a:p>
            <a:pPr>
              <a:spcAft>
                <a:spcPts val="600"/>
              </a:spcAft>
              <a:buClr>
                <a:srgbClr val="0093D3"/>
              </a:buClr>
              <a:buSzPct val="90000"/>
            </a:pPr>
            <a:endParaRPr lang="en-US" sz="2400" dirty="0">
              <a:solidFill>
                <a:srgbClr val="595959"/>
              </a:solidFill>
              <a:latin typeface="Georgia" pitchFamily="18" charset="0"/>
              <a:cs typeface="Times" pitchFamily="100" charset="0"/>
            </a:endParaRPr>
          </a:p>
          <a:p>
            <a:pPr>
              <a:spcAft>
                <a:spcPts val="600"/>
              </a:spcAft>
              <a:buClr>
                <a:srgbClr val="0093D3"/>
              </a:buClr>
              <a:buSzPct val="90000"/>
            </a:pPr>
            <a:r>
              <a:rPr lang="en-US" sz="2400" dirty="0" smtClean="0">
                <a:solidFill>
                  <a:srgbClr val="595959"/>
                </a:solidFill>
                <a:latin typeface="Georgia" pitchFamily="18" charset="0"/>
                <a:cs typeface="Times" pitchFamily="100" charset="0"/>
              </a:rPr>
              <a:t>Distance in one cycle is called the wavelength</a:t>
            </a:r>
            <a:endParaRPr lang="en-US" sz="2400" dirty="0">
              <a:solidFill>
                <a:srgbClr val="595959"/>
              </a:solidFill>
              <a:latin typeface="Georgia" pitchFamily="18" charset="0"/>
              <a:cs typeface="Times" pitchFamily="100"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4572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Electromagnetic Spectrum</a:t>
            </a:r>
            <a:endParaRPr lang="en-US" sz="3600" dirty="0">
              <a:solidFill>
                <a:srgbClr val="31859C"/>
              </a:solidFill>
              <a:latin typeface="Georgia" pitchFamily="18" charset="0"/>
              <a:ea typeface="Tahoma" pitchFamily="100" charset="0"/>
            </a:endParaRPr>
          </a:p>
        </p:txBody>
      </p:sp>
      <p:sp>
        <p:nvSpPr>
          <p:cNvPr id="12" name="TextBox 11"/>
          <p:cNvSpPr txBox="1"/>
          <p:nvPr/>
        </p:nvSpPr>
        <p:spPr>
          <a:xfrm>
            <a:off x="457200" y="3962400"/>
            <a:ext cx="7696200" cy="127727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Shorter waves carry more energy than longer waves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Radiation interacts with matter at similar scales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(sizes) as the waves </a:t>
            </a:r>
            <a:endParaRPr lang="en-US" sz="2400"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4" name="Picture 1"/>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19829" y="1219200"/>
            <a:ext cx="8104187" cy="192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22968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Emission Spectra of the Sun &amp; Earth</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9" name="Picture 4" descr="G:\clones\Meterology\custom lectures\jpegs\chapter 02\08.jpg"/>
          <p:cNvPicPr>
            <a:picLocks noChangeAspect="1" noChangeArrowheads="1"/>
          </p:cNvPicPr>
          <p:nvPr/>
        </p:nvPicPr>
        <p:blipFill rotWithShape="1">
          <a:blip r:embed="rId7" cstate="email">
            <a:lum bright="-20000" contrast="46000"/>
            <a:extLst>
              <a:ext uri="{28A0092B-C50C-407E-A947-70E740481C1C}">
                <a14:useLocalDpi xmlns:a14="http://schemas.microsoft.com/office/drawing/2010/main"/>
              </a:ext>
            </a:extLst>
          </a:blip>
          <a:srcRect/>
          <a:stretch/>
        </p:blipFill>
        <p:spPr bwMode="auto">
          <a:xfrm>
            <a:off x="94731" y="1066801"/>
            <a:ext cx="6319959" cy="455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477000" y="1219200"/>
            <a:ext cx="2667000" cy="4601259"/>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The hot sun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radiates at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shorter (visible)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wavelengths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that carry more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energy</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The cooler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Earth radiates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absorbed solar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energy at longer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(thermal)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wavelengths</a:t>
            </a:r>
            <a:endParaRPr lang="en-US" sz="2400" dirty="0">
              <a:solidFill>
                <a:srgbClr val="595959"/>
              </a:solidFill>
              <a:latin typeface="Georgia" pitchFamily="18" charset="0"/>
              <a:cs typeface="Times" pitchFamily="100" charset="0"/>
            </a:endParaRPr>
          </a:p>
        </p:txBody>
      </p:sp>
    </p:spTree>
    <p:extLst>
      <p:ext uri="{BB962C8B-B14F-4D97-AF65-F5344CB8AC3E}">
        <p14:creationId xmlns:p14="http://schemas.microsoft.com/office/powerpoint/2010/main" val="174275963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100138" y="228600"/>
            <a:ext cx="7005637" cy="1569660"/>
          </a:xfrm>
          <a:prstGeom prst="rect">
            <a:avLst/>
          </a:prstGeom>
          <a:noFill/>
          <a:ln w="9525">
            <a:noFill/>
            <a:miter lim="800000"/>
            <a:headEnd/>
            <a:tailEnd/>
          </a:ln>
        </p:spPr>
        <p:txBody>
          <a:bodyPr wrap="square">
            <a:spAutoFit/>
          </a:bodyPr>
          <a:lstStyle/>
          <a:p>
            <a:r>
              <a:rPr lang="en-US" sz="2400" dirty="0" smtClean="0">
                <a:solidFill>
                  <a:srgbClr val="31859C"/>
                </a:solidFill>
                <a:latin typeface="Georgia" pitchFamily="18" charset="0"/>
                <a:ea typeface="Tahoma" pitchFamily="100" charset="0"/>
              </a:rPr>
              <a:t>Poll: Which gives off longer wavelength infrared radiation:</a:t>
            </a:r>
          </a:p>
          <a:p>
            <a:pPr marL="742950" indent="-742950">
              <a:buAutoNum type="alphaUcParenR"/>
            </a:pPr>
            <a:r>
              <a:rPr lang="en-US" sz="2400" dirty="0" smtClean="0">
                <a:solidFill>
                  <a:srgbClr val="31859C"/>
                </a:solidFill>
                <a:latin typeface="Georgia" pitchFamily="18" charset="0"/>
                <a:ea typeface="Tahoma" pitchFamily="100" charset="0"/>
              </a:rPr>
              <a:t>hot Mercury or</a:t>
            </a:r>
          </a:p>
          <a:p>
            <a:pPr marL="742950" indent="-742950">
              <a:buAutoNum type="alphaUcParenR"/>
            </a:pPr>
            <a:r>
              <a:rPr lang="en-US" sz="2400" dirty="0" smtClean="0">
                <a:solidFill>
                  <a:srgbClr val="31859C"/>
                </a:solidFill>
                <a:latin typeface="Georgia" pitchFamily="18" charset="0"/>
                <a:ea typeface="Tahoma" pitchFamily="100" charset="0"/>
              </a:rPr>
              <a:t>cold Pluto?</a:t>
            </a:r>
            <a:endParaRPr lang="en-US" sz="24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2" name="Picture 11" descr="mercury_global_view.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 y="2020669"/>
            <a:ext cx="2933700" cy="2933700"/>
          </a:xfrm>
          <a:prstGeom prst="rect">
            <a:avLst/>
          </a:prstGeom>
        </p:spPr>
      </p:pic>
      <p:pic>
        <p:nvPicPr>
          <p:cNvPr id="13" name="Picture 12" descr="pluto_charon.jpg"/>
          <p:cNvPicPr>
            <a:picLocks noChangeAspect="1"/>
          </p:cNvPicPr>
          <p:nvPr/>
        </p:nvPicPr>
        <p:blipFill>
          <a:blip r:embed="rId7" cstate="print"/>
          <a:stretch>
            <a:fillRect/>
          </a:stretch>
        </p:blipFill>
        <p:spPr>
          <a:xfrm>
            <a:off x="3276600" y="2020669"/>
            <a:ext cx="5715000" cy="2952750"/>
          </a:xfrm>
          <a:prstGeom prst="rect">
            <a:avLst/>
          </a:prstGeom>
        </p:spPr>
      </p:pic>
      <p:sp>
        <p:nvSpPr>
          <p:cNvPr id="14" name="TextBox 13"/>
          <p:cNvSpPr txBox="1"/>
          <p:nvPr/>
        </p:nvSpPr>
        <p:spPr>
          <a:xfrm>
            <a:off x="228600" y="5068669"/>
            <a:ext cx="3211135" cy="646331"/>
          </a:xfrm>
          <a:prstGeom prst="rect">
            <a:avLst/>
          </a:prstGeom>
          <a:noFill/>
        </p:spPr>
        <p:txBody>
          <a:bodyPr wrap="none" rtlCol="0">
            <a:spAutoFit/>
          </a:bodyPr>
          <a:lstStyle/>
          <a:p>
            <a:r>
              <a:rPr lang="en-US" dirty="0" smtClean="0">
                <a:solidFill>
                  <a:srgbClr val="C00000"/>
                </a:solidFill>
              </a:rPr>
              <a:t>Mercury surface temperature:</a:t>
            </a:r>
          </a:p>
          <a:p>
            <a:r>
              <a:rPr lang="en-US" dirty="0" smtClean="0">
                <a:solidFill>
                  <a:srgbClr val="C00000"/>
                </a:solidFill>
              </a:rPr>
              <a:t>up to </a:t>
            </a:r>
            <a:r>
              <a:rPr lang="en-US" dirty="0" smtClean="0">
                <a:solidFill>
                  <a:srgbClr val="C00000"/>
                </a:solidFill>
                <a:latin typeface="Arial" pitchFamily="34" charset="0"/>
                <a:cs typeface="Arial" pitchFamily="34" charset="0"/>
              </a:rPr>
              <a:t>800 °Fahrenheit</a:t>
            </a:r>
            <a:endParaRPr lang="en-US" dirty="0">
              <a:solidFill>
                <a:srgbClr val="C00000"/>
              </a:solidFill>
              <a:latin typeface="Arial" pitchFamily="34" charset="0"/>
              <a:cs typeface="Arial" pitchFamily="34" charset="0"/>
            </a:endParaRPr>
          </a:p>
        </p:txBody>
      </p:sp>
      <p:sp>
        <p:nvSpPr>
          <p:cNvPr id="15" name="TextBox 14"/>
          <p:cNvSpPr txBox="1"/>
          <p:nvPr/>
        </p:nvSpPr>
        <p:spPr>
          <a:xfrm>
            <a:off x="4800600" y="3505200"/>
            <a:ext cx="3070071" cy="646331"/>
          </a:xfrm>
          <a:prstGeom prst="rect">
            <a:avLst/>
          </a:prstGeom>
          <a:noFill/>
        </p:spPr>
        <p:txBody>
          <a:bodyPr wrap="none" rtlCol="0">
            <a:spAutoFit/>
          </a:bodyPr>
          <a:lstStyle/>
          <a:p>
            <a:r>
              <a:rPr lang="en-US" dirty="0" smtClean="0">
                <a:solidFill>
                  <a:srgbClr val="00B0F0"/>
                </a:solidFill>
              </a:rPr>
              <a:t>Pluto surface temperature:</a:t>
            </a:r>
          </a:p>
          <a:p>
            <a:r>
              <a:rPr lang="en-US" dirty="0" smtClean="0">
                <a:solidFill>
                  <a:srgbClr val="00B0F0"/>
                </a:solidFill>
              </a:rPr>
              <a:t>as low as -</a:t>
            </a:r>
            <a:r>
              <a:rPr lang="en-US" dirty="0" smtClean="0">
                <a:solidFill>
                  <a:srgbClr val="00B0F0"/>
                </a:solidFill>
                <a:latin typeface="Arial" pitchFamily="34" charset="0"/>
                <a:cs typeface="Arial" pitchFamily="34" charset="0"/>
              </a:rPr>
              <a:t>400 °Fahrenheit</a:t>
            </a:r>
            <a:endParaRPr lang="en-US" dirty="0">
              <a:solidFill>
                <a:srgbClr val="00B0F0"/>
              </a:solidFill>
            </a:endParaRPr>
          </a:p>
        </p:txBody>
      </p:sp>
      <p:pic>
        <p:nvPicPr>
          <p:cNvPr id="11" name="Picture 10" descr="scott_denning_photo_100x100.jpg"/>
          <p:cNvPicPr>
            <a:picLocks noChangeAspect="1"/>
          </p:cNvPicPr>
          <p:nvPr/>
        </p:nvPicPr>
        <p:blipFill>
          <a:blip r:embed="rId8" cstate="print"/>
          <a:stretch>
            <a:fillRect/>
          </a:stretch>
        </p:blipFill>
        <p:spPr>
          <a:xfrm>
            <a:off x="8105775" y="76200"/>
            <a:ext cx="952500" cy="952500"/>
          </a:xfrm>
          <a:prstGeom prst="rect">
            <a:avLst/>
          </a:prstGeom>
          <a:ln w="28575">
            <a:noFill/>
          </a:ln>
        </p:spPr>
      </p:pic>
      <p:pic>
        <p:nvPicPr>
          <p:cNvPr id="17" name="Pictur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726" y="92075"/>
            <a:ext cx="759522" cy="9366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Planetary Heat Balance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3" name="Picture 4" descr="eb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62200" y="1220282"/>
            <a:ext cx="4876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athtub_filling_360x32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4267200"/>
            <a:ext cx="2486026" cy="2209800"/>
          </a:xfrm>
          <a:prstGeom prst="rect">
            <a:avLst/>
          </a:prstGeom>
        </p:spPr>
      </p:pic>
      <p:sp>
        <p:nvSpPr>
          <p:cNvPr id="12" name="TextBox 11"/>
          <p:cNvSpPr txBox="1"/>
          <p:nvPr/>
        </p:nvSpPr>
        <p:spPr>
          <a:xfrm>
            <a:off x="273156" y="3200400"/>
            <a:ext cx="8839200" cy="907941"/>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Heat In = Heat Out</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Absorbed solar energy in = emitted thermal energy out</a:t>
            </a:r>
          </a:p>
        </p:txBody>
      </p:sp>
    </p:spTree>
    <p:extLst>
      <p:ext uri="{BB962C8B-B14F-4D97-AF65-F5344CB8AC3E}">
        <p14:creationId xmlns:p14="http://schemas.microsoft.com/office/powerpoint/2010/main" val="6734414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b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990600"/>
            <a:ext cx="4876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Planetary Heat Balance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4"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5"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6"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7" cstate="print"/>
          <a:stretch>
            <a:fillRect/>
          </a:stretch>
        </p:blipFill>
        <p:spPr>
          <a:xfrm>
            <a:off x="8105775" y="76200"/>
            <a:ext cx="952500" cy="952500"/>
          </a:xfrm>
          <a:prstGeom prst="rect">
            <a:avLst/>
          </a:prstGeom>
          <a:ln w="28575">
            <a:noFill/>
          </a:ln>
        </p:spPr>
      </p:pic>
      <p:pic>
        <p:nvPicPr>
          <p:cNvPr id="14" name="Picture 13" descr="bathtub_filling_360x32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00823" y="1371600"/>
            <a:ext cx="2268649" cy="2016576"/>
          </a:xfrm>
          <a:prstGeom prst="rect">
            <a:avLst/>
          </a:prstGeom>
        </p:spPr>
      </p:pic>
      <p:sp>
        <p:nvSpPr>
          <p:cNvPr id="12" name="TextBox 11"/>
          <p:cNvSpPr txBox="1"/>
          <p:nvPr/>
        </p:nvSpPr>
        <p:spPr>
          <a:xfrm>
            <a:off x="272826" y="3048000"/>
            <a:ext cx="8839200" cy="2169825"/>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Heat In = Heat Out</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Absorbed solar energy in = emitted thermal energy out</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HEAT IN:      S * (1-albedo) * area of Earth’s </a:t>
            </a:r>
            <a:r>
              <a:rPr lang="en-US" sz="2400" b="1" i="1" dirty="0" smtClean="0">
                <a:solidFill>
                  <a:srgbClr val="595959"/>
                </a:solidFill>
                <a:latin typeface="Georgia" pitchFamily="18" charset="0"/>
                <a:cs typeface="Times" pitchFamily="100" charset="0"/>
              </a:rPr>
              <a:t>shadow</a:t>
            </a:r>
            <a:r>
              <a:rPr lang="en-US" sz="2400" dirty="0" smtClean="0">
                <a:solidFill>
                  <a:srgbClr val="595959"/>
                </a:solidFill>
                <a:latin typeface="Georgia" pitchFamily="18" charset="0"/>
                <a:cs typeface="Times" pitchFamily="100" charset="0"/>
              </a:rPr>
              <a:t>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 HEAT OUT:   Thermal emission * area of Earth’s </a:t>
            </a:r>
            <a:r>
              <a:rPr lang="en-US" sz="2400" b="1" i="1" dirty="0" smtClean="0">
                <a:solidFill>
                  <a:srgbClr val="595959"/>
                </a:solidFill>
                <a:latin typeface="Georgia" pitchFamily="18" charset="0"/>
                <a:cs typeface="Times" pitchFamily="100" charset="0"/>
              </a:rPr>
              <a:t>surface</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area </a:t>
            </a:r>
            <a:r>
              <a:rPr lang="en-US" sz="2400" dirty="0">
                <a:solidFill>
                  <a:srgbClr val="595959"/>
                </a:solidFill>
                <a:latin typeface="Georgia" pitchFamily="18" charset="0"/>
                <a:cs typeface="Times" pitchFamily="100" charset="0"/>
              </a:rPr>
              <a:t>of Earth’s </a:t>
            </a:r>
            <a:r>
              <a:rPr lang="en-US" sz="2400" b="1" i="1" dirty="0" smtClean="0">
                <a:solidFill>
                  <a:srgbClr val="595959"/>
                </a:solidFill>
                <a:latin typeface="Georgia" pitchFamily="18" charset="0"/>
                <a:cs typeface="Times" pitchFamily="100" charset="0"/>
              </a:rPr>
              <a:t>surface </a:t>
            </a:r>
            <a:r>
              <a:rPr lang="en-US" sz="2400" dirty="0" smtClean="0">
                <a:solidFill>
                  <a:srgbClr val="595959"/>
                </a:solidFill>
                <a:latin typeface="Georgia" pitchFamily="18" charset="0"/>
                <a:cs typeface="Times" pitchFamily="100" charset="0"/>
              </a:rPr>
              <a:t>= 4</a:t>
            </a:r>
            <a:r>
              <a:rPr lang="en-US" sz="2400" dirty="0" smtClean="0">
                <a:solidFill>
                  <a:srgbClr val="595959"/>
                </a:solidFill>
                <a:latin typeface="Symbol" pitchFamily="18" charset="2"/>
                <a:cs typeface="Symbol Proportional BT" charset="2"/>
              </a:rPr>
              <a:t>p</a:t>
            </a:r>
            <a:r>
              <a:rPr lang="en-US" sz="2400" dirty="0" smtClean="0">
                <a:solidFill>
                  <a:srgbClr val="595959"/>
                </a:solidFill>
                <a:latin typeface="Georgia" pitchFamily="18" charset="0"/>
                <a:cs typeface="Times" pitchFamily="100" charset="0"/>
              </a:rPr>
              <a:t>R</a:t>
            </a:r>
            <a:r>
              <a:rPr lang="en-US" sz="2400" baseline="30000" dirty="0" smtClean="0">
                <a:solidFill>
                  <a:srgbClr val="595959"/>
                </a:solidFill>
                <a:latin typeface="Georgia" pitchFamily="18" charset="0"/>
                <a:cs typeface="Times" pitchFamily="100" charset="0"/>
              </a:rPr>
              <a:t>2</a:t>
            </a:r>
            <a:endParaRPr lang="en-US" sz="2400" baseline="30000" dirty="0">
              <a:solidFill>
                <a:srgbClr val="595959"/>
              </a:solidFill>
              <a:latin typeface="Georgia" pitchFamily="18" charset="0"/>
              <a:cs typeface="Times" pitchFamily="100" charset="0"/>
            </a:endParaRPr>
          </a:p>
        </p:txBody>
      </p:sp>
    </p:spTree>
    <p:extLst>
      <p:ext uri="{BB962C8B-B14F-4D97-AF65-F5344CB8AC3E}">
        <p14:creationId xmlns:p14="http://schemas.microsoft.com/office/powerpoint/2010/main" val="136677700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152400"/>
            <a:ext cx="7620000" cy="646331"/>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Energy In vs. Energy Out</a:t>
            </a:r>
            <a:endParaRPr lang="en-US" sz="3600" dirty="0">
              <a:solidFill>
                <a:srgbClr val="31859C"/>
              </a:solidFill>
              <a:latin typeface="Georgia" pitchFamily="18" charset="0"/>
              <a:ea typeface="Tahoma" pitchFamily="100" charset="0"/>
            </a:endParaRPr>
          </a:p>
        </p:txBody>
      </p:sp>
      <p:sp>
        <p:nvSpPr>
          <p:cNvPr id="12" name="TextBox 11"/>
          <p:cNvSpPr txBox="1"/>
          <p:nvPr/>
        </p:nvSpPr>
        <p:spPr>
          <a:xfrm>
            <a:off x="304800" y="990600"/>
            <a:ext cx="7620000" cy="723275"/>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595959"/>
                </a:solidFill>
                <a:latin typeface="Georgia" pitchFamily="18" charset="0"/>
                <a:cs typeface="Times" pitchFamily="100" charset="0"/>
              </a:rPr>
              <a:t>We can think of Earth as a circle when calculating sunlight absorbed</a:t>
            </a:r>
            <a:endParaRPr lang="en-US"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dirty="0">
                <a:solidFill>
                  <a:srgbClr val="595959"/>
                </a:solidFill>
                <a:latin typeface="Georgia" pitchFamily="18" charset="0"/>
                <a:cs typeface="Times" pitchFamily="100" charset="0"/>
              </a:rPr>
              <a:t>  </a:t>
            </a:r>
            <a:r>
              <a:rPr lang="en-US" dirty="0" smtClean="0">
                <a:solidFill>
                  <a:srgbClr val="595959"/>
                </a:solidFill>
                <a:latin typeface="Georgia" pitchFamily="18" charset="0"/>
                <a:cs typeface="Times" pitchFamily="100" charset="0"/>
              </a:rPr>
              <a:t>We must treat Earth as a sphere when calculating energy emitted</a:t>
            </a:r>
            <a:endParaRPr lang="en-US"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earth_insolation_disk_sphere.jpg"/>
          <p:cNvPicPr>
            <a:picLocks noChangeAspect="1"/>
          </p:cNvPicPr>
          <p:nvPr/>
        </p:nvPicPr>
        <p:blipFill>
          <a:blip r:embed="rId7" cstate="print"/>
          <a:stretch>
            <a:fillRect/>
          </a:stretch>
        </p:blipFill>
        <p:spPr>
          <a:xfrm>
            <a:off x="1885950" y="1981200"/>
            <a:ext cx="5429250" cy="3429000"/>
          </a:xfrm>
          <a:prstGeom prst="rect">
            <a:avLst/>
          </a:prstGeom>
        </p:spPr>
      </p:pic>
      <p:cxnSp>
        <p:nvCxnSpPr>
          <p:cNvPr id="15" name="Straight Arrow Connector 14"/>
          <p:cNvCxnSpPr/>
          <p:nvPr/>
        </p:nvCxnSpPr>
        <p:spPr>
          <a:xfrm flipV="1">
            <a:off x="5791200" y="3962400"/>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rot="5400000" flipV="1">
            <a:off x="6210300" y="4457700"/>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16200000" flipV="1">
            <a:off x="5295900" y="4457700"/>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791200" y="4953000"/>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rot="2700000" flipV="1">
            <a:off x="6154504" y="4094396"/>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8100000" flipV="1">
            <a:off x="6078304" y="4856396"/>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rot="18900000" flipV="1">
            <a:off x="5448300" y="4135204"/>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rot="2700000">
            <a:off x="5427896" y="4821004"/>
            <a:ext cx="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b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990600"/>
            <a:ext cx="4876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Planetary Heat Balance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5"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6"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7"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8" cstate="print"/>
          <a:stretch>
            <a:fillRect/>
          </a:stretch>
        </p:blipFill>
        <p:spPr>
          <a:xfrm>
            <a:off x="8105775" y="76200"/>
            <a:ext cx="952500" cy="952500"/>
          </a:xfrm>
          <a:prstGeom prst="rect">
            <a:avLst/>
          </a:prstGeom>
          <a:ln w="28575">
            <a:noFill/>
          </a:ln>
        </p:spPr>
      </p:pic>
      <p:pic>
        <p:nvPicPr>
          <p:cNvPr id="14" name="Picture 13" descr="bathtub_filling_360x320.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0823" y="1371600"/>
            <a:ext cx="2268649" cy="2016576"/>
          </a:xfrm>
          <a:prstGeom prst="rect">
            <a:avLst/>
          </a:prstGeom>
        </p:spPr>
      </p:pic>
      <p:sp>
        <p:nvSpPr>
          <p:cNvPr id="12" name="TextBox 11"/>
          <p:cNvSpPr txBox="1"/>
          <p:nvPr/>
        </p:nvSpPr>
        <p:spPr>
          <a:xfrm>
            <a:off x="272826" y="3348335"/>
            <a:ext cx="8839200" cy="127727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HEAT IN:    </a:t>
            </a:r>
            <a:r>
              <a:rPr lang="en-US" sz="2400" dirty="0" smtClean="0">
                <a:solidFill>
                  <a:srgbClr val="595959"/>
                </a:solidFill>
                <a:latin typeface="Georgia" pitchFamily="18" charset="0"/>
                <a:cs typeface="Times" pitchFamily="100" charset="0"/>
              </a:rPr>
              <a:t>S </a:t>
            </a:r>
            <a:r>
              <a:rPr lang="en-US" sz="2400" dirty="0">
                <a:solidFill>
                  <a:srgbClr val="595959"/>
                </a:solidFill>
                <a:latin typeface="Georgia" pitchFamily="18" charset="0"/>
                <a:cs typeface="Times" pitchFamily="100" charset="0"/>
              </a:rPr>
              <a:t>* (1-albedo) * area of Earth’s </a:t>
            </a:r>
            <a:r>
              <a:rPr lang="en-US" sz="2400" b="1" i="1" dirty="0" smtClean="0">
                <a:solidFill>
                  <a:srgbClr val="595959"/>
                </a:solidFill>
                <a:latin typeface="Georgia" pitchFamily="18" charset="0"/>
                <a:cs typeface="Times" pitchFamily="100" charset="0"/>
              </a:rPr>
              <a:t>shadow</a:t>
            </a:r>
          </a:p>
          <a:p>
            <a:pPr>
              <a:spcAft>
                <a:spcPts val="600"/>
              </a:spcAft>
              <a:buClr>
                <a:srgbClr val="0093D3"/>
              </a:buClr>
              <a:buSzPct val="90000"/>
            </a:pPr>
            <a:r>
              <a:rPr lang="en-US" sz="2400" b="1" i="1" dirty="0">
                <a:solidFill>
                  <a:srgbClr val="595959"/>
                </a:solidFill>
                <a:latin typeface="Georgia" pitchFamily="18" charset="0"/>
                <a:cs typeface="Times" pitchFamily="100" charset="0"/>
              </a:rPr>
              <a:t> </a:t>
            </a:r>
            <a:r>
              <a:rPr lang="en-US" sz="2400" b="1" i="1" dirty="0" smtClean="0">
                <a:solidFill>
                  <a:srgbClr val="595959"/>
                </a:solidFill>
                <a:latin typeface="Georgia" pitchFamily="18" charset="0"/>
                <a:cs typeface="Times" pitchFamily="100" charset="0"/>
              </a:rPr>
              <a:t>                         Earth’s albedo</a:t>
            </a:r>
            <a:r>
              <a:rPr lang="en-US" sz="2400" dirty="0" smtClean="0">
                <a:solidFill>
                  <a:srgbClr val="595959"/>
                </a:solidFill>
                <a:latin typeface="Georgia" pitchFamily="18" charset="0"/>
                <a:cs typeface="Times" pitchFamily="100" charset="0"/>
              </a:rPr>
              <a:t> (reflected fraction) = 30</a:t>
            </a:r>
            <a:r>
              <a:rPr lang="en-US" sz="2400" dirty="0">
                <a:solidFill>
                  <a:srgbClr val="595959"/>
                </a:solidFill>
                <a:latin typeface="Georgia" pitchFamily="18" charset="0"/>
                <a:cs typeface="Times" pitchFamily="100" charset="0"/>
              </a:rPr>
              <a:t>%</a:t>
            </a:r>
            <a:br>
              <a:rPr lang="en-US" sz="2400" dirty="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area </a:t>
            </a:r>
            <a:r>
              <a:rPr lang="en-US" sz="2400" dirty="0">
                <a:solidFill>
                  <a:srgbClr val="595959"/>
                </a:solidFill>
                <a:latin typeface="Georgia" pitchFamily="18" charset="0"/>
                <a:cs typeface="Times" pitchFamily="100" charset="0"/>
              </a:rPr>
              <a:t>of Earth’s </a:t>
            </a:r>
            <a:r>
              <a:rPr lang="en-US" sz="2400" b="1" i="1" dirty="0">
                <a:solidFill>
                  <a:srgbClr val="595959"/>
                </a:solidFill>
                <a:latin typeface="Georgia" pitchFamily="18" charset="0"/>
                <a:cs typeface="Times" pitchFamily="100" charset="0"/>
              </a:rPr>
              <a:t>shadow = </a:t>
            </a:r>
            <a:r>
              <a:rPr lang="en-US" sz="2400" dirty="0" smtClean="0">
                <a:solidFill>
                  <a:srgbClr val="595959"/>
                </a:solidFill>
                <a:latin typeface="Symbol" pitchFamily="18" charset="2"/>
                <a:cs typeface="Symbol Proportional BT" charset="2"/>
              </a:rPr>
              <a:t>p</a:t>
            </a:r>
            <a:r>
              <a:rPr lang="en-US" sz="2400" dirty="0" smtClean="0">
                <a:solidFill>
                  <a:srgbClr val="595959"/>
                </a:solidFill>
                <a:latin typeface="Georgia" pitchFamily="18" charset="0"/>
                <a:cs typeface="Times" pitchFamily="100" charset="0"/>
              </a:rPr>
              <a:t>R</a:t>
            </a:r>
            <a:r>
              <a:rPr lang="en-US" sz="2400" baseline="30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a:t>
            </a:r>
          </a:p>
        </p:txBody>
      </p:sp>
      <p:sp>
        <p:nvSpPr>
          <p:cNvPr id="15" name="TextBox 14"/>
          <p:cNvSpPr txBox="1"/>
          <p:nvPr/>
        </p:nvSpPr>
        <p:spPr>
          <a:xfrm>
            <a:off x="304800" y="4947579"/>
            <a:ext cx="2193173" cy="461665"/>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HEAT IN</a:t>
            </a:r>
            <a:r>
              <a:rPr lang="en-US" sz="2400" dirty="0" smtClean="0">
                <a:solidFill>
                  <a:srgbClr val="595959"/>
                </a:solidFill>
                <a:latin typeface="Georgia" pitchFamily="18" charset="0"/>
                <a:cs typeface="Times" pitchFamily="100" charset="0"/>
              </a:rPr>
              <a:t>:</a:t>
            </a:r>
          </a:p>
        </p:txBody>
      </p:sp>
      <p:graphicFrame>
        <p:nvGraphicFramePr>
          <p:cNvPr id="16" name="Object 15"/>
          <p:cNvGraphicFramePr>
            <a:graphicFrameLocks noChangeAspect="1"/>
          </p:cNvGraphicFramePr>
          <p:nvPr>
            <p:extLst>
              <p:ext uri="{D42A27DB-BD31-4B8C-83A1-F6EECF244321}">
                <p14:modId xmlns:p14="http://schemas.microsoft.com/office/powerpoint/2010/main" val="3875546737"/>
              </p:ext>
            </p:extLst>
          </p:nvPr>
        </p:nvGraphicFramePr>
        <p:xfrm>
          <a:off x="2819400" y="4795274"/>
          <a:ext cx="2236258" cy="659880"/>
        </p:xfrm>
        <a:graphic>
          <a:graphicData uri="http://schemas.openxmlformats.org/presentationml/2006/ole">
            <mc:AlternateContent xmlns:mc="http://schemas.openxmlformats.org/markup-compatibility/2006">
              <mc:Choice xmlns:v="urn:schemas-microsoft-com:vml" Requires="v">
                <p:oleObj spid="_x0000_s1043" name="Equation" r:id="rId10" imgW="758520" imgH="219240" progId="">
                  <p:embed/>
                </p:oleObj>
              </mc:Choice>
              <mc:Fallback>
                <p:oleObj name="Equation" r:id="rId10" imgW="758520" imgH="219240" progId="">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4795274"/>
                        <a:ext cx="2236258" cy="659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100597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b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990600"/>
            <a:ext cx="4876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Planetary Heat Balance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5"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6"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7"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8" cstate="print"/>
          <a:stretch>
            <a:fillRect/>
          </a:stretch>
        </p:blipFill>
        <p:spPr>
          <a:xfrm>
            <a:off x="8105775" y="76200"/>
            <a:ext cx="952500" cy="952500"/>
          </a:xfrm>
          <a:prstGeom prst="rect">
            <a:avLst/>
          </a:prstGeom>
          <a:ln w="28575">
            <a:noFill/>
          </a:ln>
        </p:spPr>
      </p:pic>
      <p:pic>
        <p:nvPicPr>
          <p:cNvPr id="14" name="Picture 13" descr="bathtub_filling_360x320.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0823" y="1371600"/>
            <a:ext cx="2268649" cy="2016576"/>
          </a:xfrm>
          <a:prstGeom prst="rect">
            <a:avLst/>
          </a:prstGeom>
        </p:spPr>
      </p:pic>
      <p:sp>
        <p:nvSpPr>
          <p:cNvPr id="12" name="TextBox 11"/>
          <p:cNvSpPr txBox="1"/>
          <p:nvPr/>
        </p:nvSpPr>
        <p:spPr>
          <a:xfrm>
            <a:off x="272826" y="3348335"/>
            <a:ext cx="8839200" cy="2123658"/>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HEAT </a:t>
            </a:r>
            <a:r>
              <a:rPr lang="en-US" sz="2400" dirty="0" smtClean="0">
                <a:solidFill>
                  <a:srgbClr val="595959"/>
                </a:solidFill>
                <a:latin typeface="Georgia" pitchFamily="18" charset="0"/>
                <a:cs typeface="Times" pitchFamily="100" charset="0"/>
              </a:rPr>
              <a:t>OUT</a:t>
            </a: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Thermal </a:t>
            </a:r>
            <a:r>
              <a:rPr lang="en-US" sz="2400" dirty="0">
                <a:solidFill>
                  <a:srgbClr val="595959"/>
                </a:solidFill>
                <a:latin typeface="Georgia" pitchFamily="18" charset="0"/>
                <a:cs typeface="Times" pitchFamily="100" charset="0"/>
              </a:rPr>
              <a:t>emission * area of Earth’s </a:t>
            </a:r>
            <a:r>
              <a:rPr lang="en-US" sz="2400" b="1" i="1" dirty="0" smtClean="0">
                <a:solidFill>
                  <a:srgbClr val="595959"/>
                </a:solidFill>
                <a:latin typeface="Georgia" pitchFamily="18" charset="0"/>
                <a:cs typeface="Times" pitchFamily="100" charset="0"/>
              </a:rPr>
              <a:t>surface</a:t>
            </a:r>
          </a:p>
          <a:p>
            <a:pPr>
              <a:spcAft>
                <a:spcPts val="600"/>
              </a:spcAft>
              <a:buClr>
                <a:srgbClr val="0093D3"/>
              </a:buClr>
              <a:buSzPct val="90000"/>
            </a:pPr>
            <a:r>
              <a:rPr lang="en-US" sz="2400" dirty="0" smtClean="0">
                <a:solidFill>
                  <a:srgbClr val="595959"/>
                </a:solidFill>
                <a:latin typeface="Georgia" pitchFamily="18" charset="0"/>
                <a:cs typeface="Times" pitchFamily="100" charset="0"/>
              </a:rPr>
              <a:t>	Thermal emission is </a:t>
            </a:r>
            <a:r>
              <a:rPr lang="en-US" sz="2400" b="1" i="1" dirty="0" smtClean="0">
                <a:solidFill>
                  <a:srgbClr val="595959"/>
                </a:solidFill>
                <a:latin typeface="Georgia" pitchFamily="18" charset="0"/>
                <a:cs typeface="Times" pitchFamily="100" charset="0"/>
              </a:rPr>
              <a:t>very sensitive to temperature</a:t>
            </a:r>
          </a:p>
          <a:p>
            <a:pPr>
              <a:spcAft>
                <a:spcPts val="600"/>
              </a:spcAft>
              <a:buClr>
                <a:srgbClr val="0093D3"/>
              </a:buClr>
              <a:buSzPct val="90000"/>
            </a:pPr>
            <a:r>
              <a:rPr lang="en-US" sz="2400" dirty="0" smtClean="0">
                <a:solidFill>
                  <a:srgbClr val="595959"/>
                </a:solidFill>
                <a:latin typeface="Georgia" pitchFamily="18" charset="0"/>
                <a:cs typeface="Times" pitchFamily="100" charset="0"/>
              </a:rPr>
              <a:t>	Thermal </a:t>
            </a:r>
            <a:r>
              <a:rPr lang="en-US" sz="2400" dirty="0">
                <a:solidFill>
                  <a:srgbClr val="595959"/>
                </a:solidFill>
                <a:latin typeface="Georgia" pitchFamily="18" charset="0"/>
                <a:cs typeface="Times" pitchFamily="100" charset="0"/>
              </a:rPr>
              <a:t>emission </a:t>
            </a:r>
            <a:r>
              <a:rPr lang="en-US" sz="2400" dirty="0" smtClean="0">
                <a:solidFill>
                  <a:srgbClr val="595959"/>
                </a:solidFill>
                <a:latin typeface="Georgia" pitchFamily="18" charset="0"/>
                <a:cs typeface="Times" pitchFamily="100" charset="0"/>
              </a:rPr>
              <a:t>is </a:t>
            </a:r>
            <a:r>
              <a:rPr lang="en-US" sz="2400" b="1" i="1" dirty="0" smtClean="0">
                <a:solidFill>
                  <a:srgbClr val="595959"/>
                </a:solidFill>
                <a:latin typeface="Georgia" pitchFamily="18" charset="0"/>
                <a:cs typeface="Times" pitchFamily="100" charset="0"/>
              </a:rPr>
              <a:t>proportional to T</a:t>
            </a:r>
            <a:r>
              <a:rPr lang="en-US" sz="2400" b="1" i="1" baseline="30000" dirty="0" smtClean="0">
                <a:solidFill>
                  <a:srgbClr val="595959"/>
                </a:solidFill>
                <a:latin typeface="Georgia" pitchFamily="18" charset="0"/>
                <a:cs typeface="Times" pitchFamily="100" charset="0"/>
              </a:rPr>
              <a:t>4</a:t>
            </a:r>
            <a:r>
              <a:rPr lang="en-US" sz="2400" b="1" i="1" dirty="0" smtClean="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T x T x T x T  </a:t>
            </a:r>
          </a:p>
          <a:p>
            <a:pPr>
              <a:spcAft>
                <a:spcPts val="600"/>
              </a:spcAft>
              <a:buClr>
                <a:srgbClr val="0093D3"/>
              </a:buClr>
              <a:buSzPct val="90000"/>
            </a:pPr>
            <a:r>
              <a:rPr lang="en-US" sz="2400" dirty="0" smtClean="0">
                <a:solidFill>
                  <a:srgbClr val="595959"/>
                </a:solidFill>
                <a:latin typeface="Georgia" pitchFamily="18" charset="0"/>
                <a:cs typeface="Times" pitchFamily="100" charset="0"/>
              </a:rPr>
              <a:t>	area </a:t>
            </a:r>
            <a:r>
              <a:rPr lang="en-US" sz="2400" dirty="0">
                <a:solidFill>
                  <a:srgbClr val="595959"/>
                </a:solidFill>
                <a:latin typeface="Georgia" pitchFamily="18" charset="0"/>
                <a:cs typeface="Times" pitchFamily="100" charset="0"/>
              </a:rPr>
              <a:t>of Earth’s </a:t>
            </a:r>
            <a:r>
              <a:rPr lang="en-US" sz="2400" b="1" i="1" dirty="0" smtClean="0">
                <a:solidFill>
                  <a:srgbClr val="595959"/>
                </a:solidFill>
                <a:latin typeface="Georgia" pitchFamily="18" charset="0"/>
                <a:cs typeface="Times" pitchFamily="100" charset="0"/>
              </a:rPr>
              <a:t>surface </a:t>
            </a:r>
            <a:r>
              <a:rPr lang="en-US" sz="2400" dirty="0" smtClean="0">
                <a:solidFill>
                  <a:srgbClr val="595959"/>
                </a:solidFill>
                <a:latin typeface="Georgia" pitchFamily="18" charset="0"/>
                <a:cs typeface="Times" pitchFamily="100" charset="0"/>
              </a:rPr>
              <a:t>= 4</a:t>
            </a:r>
            <a:r>
              <a:rPr lang="en-US" sz="2400" dirty="0" smtClean="0">
                <a:solidFill>
                  <a:srgbClr val="595959"/>
                </a:solidFill>
                <a:latin typeface="Symbol" pitchFamily="18" charset="2"/>
                <a:cs typeface="Symbol Proportional BT" charset="2"/>
              </a:rPr>
              <a:t>p</a:t>
            </a:r>
            <a:r>
              <a:rPr lang="en-US" sz="2400" dirty="0" smtClean="0">
                <a:solidFill>
                  <a:srgbClr val="595959"/>
                </a:solidFill>
                <a:latin typeface="Georgia" pitchFamily="18" charset="0"/>
                <a:cs typeface="Times" pitchFamily="100" charset="0"/>
              </a:rPr>
              <a:t>R</a:t>
            </a:r>
            <a:r>
              <a:rPr lang="en-US" sz="2400" baseline="30000" dirty="0" smtClean="0">
                <a:solidFill>
                  <a:srgbClr val="595959"/>
                </a:solidFill>
                <a:latin typeface="Georgia" pitchFamily="18" charset="0"/>
                <a:cs typeface="Times" pitchFamily="100" charset="0"/>
              </a:rPr>
              <a:t>2</a:t>
            </a:r>
          </a:p>
          <a:p>
            <a:pPr>
              <a:spcAft>
                <a:spcPts val="600"/>
              </a:spcAft>
              <a:buClr>
                <a:srgbClr val="0093D3"/>
              </a:buClr>
              <a:buSzPct val="90000"/>
            </a:pPr>
            <a:endParaRPr lang="en-US" sz="2400" baseline="30000" dirty="0">
              <a:solidFill>
                <a:srgbClr val="595959"/>
              </a:solidFill>
              <a:latin typeface="Georgia" pitchFamily="18" charset="0"/>
              <a:cs typeface="Times" pitchFamily="100" charset="0"/>
            </a:endParaRPr>
          </a:p>
        </p:txBody>
      </p:sp>
      <p:sp>
        <p:nvSpPr>
          <p:cNvPr id="15" name="TextBox 14"/>
          <p:cNvSpPr txBox="1"/>
          <p:nvPr/>
        </p:nvSpPr>
        <p:spPr>
          <a:xfrm>
            <a:off x="228600" y="5181600"/>
            <a:ext cx="2514600" cy="461665"/>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HEAT </a:t>
            </a:r>
            <a:r>
              <a:rPr lang="en-US" sz="2400" dirty="0" smtClean="0">
                <a:solidFill>
                  <a:srgbClr val="595959"/>
                </a:solidFill>
                <a:latin typeface="Georgia" pitchFamily="18" charset="0"/>
                <a:cs typeface="Times" pitchFamily="100" charset="0"/>
              </a:rPr>
              <a:t>OUT:</a:t>
            </a:r>
          </a:p>
        </p:txBody>
      </p:sp>
      <p:graphicFrame>
        <p:nvGraphicFramePr>
          <p:cNvPr id="16" name="Object 15"/>
          <p:cNvGraphicFramePr>
            <a:graphicFrameLocks noChangeAspect="1"/>
          </p:cNvGraphicFramePr>
          <p:nvPr>
            <p:extLst>
              <p:ext uri="{D42A27DB-BD31-4B8C-83A1-F6EECF244321}">
                <p14:modId xmlns:p14="http://schemas.microsoft.com/office/powerpoint/2010/main" val="3171864733"/>
              </p:ext>
            </p:extLst>
          </p:nvPr>
        </p:nvGraphicFramePr>
        <p:xfrm>
          <a:off x="2895600" y="5055890"/>
          <a:ext cx="1906587" cy="587375"/>
        </p:xfrm>
        <a:graphic>
          <a:graphicData uri="http://schemas.openxmlformats.org/presentationml/2006/ole">
            <mc:AlternateContent xmlns:mc="http://schemas.openxmlformats.org/markup-compatibility/2006">
              <mc:Choice xmlns:v="urn:schemas-microsoft-com:vml" Requires="v">
                <p:oleObj spid="_x0000_s20499" name="Equation" r:id="rId10" imgW="649080" imgH="191880" progId="">
                  <p:embed/>
                </p:oleObj>
              </mc:Choice>
              <mc:Fallback>
                <p:oleObj name="Equation" r:id="rId10" imgW="649080" imgH="191880" progId="">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5055890"/>
                        <a:ext cx="190658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71489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eb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990600"/>
            <a:ext cx="48768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Planetary Heat Balance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5"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6"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7"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8" cstate="print"/>
          <a:stretch>
            <a:fillRect/>
          </a:stretch>
        </p:blipFill>
        <p:spPr>
          <a:xfrm>
            <a:off x="8105775" y="76200"/>
            <a:ext cx="952500" cy="952500"/>
          </a:xfrm>
          <a:prstGeom prst="rect">
            <a:avLst/>
          </a:prstGeom>
          <a:ln w="28575">
            <a:noFill/>
          </a:ln>
        </p:spPr>
      </p:pic>
      <p:pic>
        <p:nvPicPr>
          <p:cNvPr id="14" name="Picture 13" descr="bathtub_filling_360x320.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0823" y="1371600"/>
            <a:ext cx="2268649" cy="2016576"/>
          </a:xfrm>
          <a:prstGeom prst="rect">
            <a:avLst/>
          </a:prstGeom>
        </p:spPr>
      </p:pic>
      <p:graphicFrame>
        <p:nvGraphicFramePr>
          <p:cNvPr id="16" name="Object 15"/>
          <p:cNvGraphicFramePr>
            <a:graphicFrameLocks noChangeAspect="1"/>
          </p:cNvGraphicFramePr>
          <p:nvPr>
            <p:extLst>
              <p:ext uri="{D42A27DB-BD31-4B8C-83A1-F6EECF244321}">
                <p14:modId xmlns:p14="http://schemas.microsoft.com/office/powerpoint/2010/main" val="1280011"/>
              </p:ext>
            </p:extLst>
          </p:nvPr>
        </p:nvGraphicFramePr>
        <p:xfrm>
          <a:off x="228600" y="2743200"/>
          <a:ext cx="4191000" cy="2348044"/>
        </p:xfrm>
        <a:graphic>
          <a:graphicData uri="http://schemas.openxmlformats.org/presentationml/2006/ole">
            <mc:AlternateContent xmlns:mc="http://schemas.openxmlformats.org/markup-compatibility/2006">
              <mc:Choice xmlns:v="urn:schemas-microsoft-com:vml" Requires="v">
                <p:oleObj spid="_x0000_s21522" name="Equation" r:id="rId10" imgW="1691280" imgH="941400" progId="">
                  <p:embed/>
                </p:oleObj>
              </mc:Choice>
              <mc:Fallback>
                <p:oleObj name="Equation" r:id="rId10" imgW="1691280" imgH="941400" progId="">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2743200"/>
                        <a:ext cx="4191000" cy="2348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952999" y="3733800"/>
            <a:ext cx="4105275" cy="1354217"/>
          </a:xfrm>
          <a:prstGeom prst="rect">
            <a:avLst/>
          </a:prstGeom>
          <a:noFill/>
        </p:spPr>
        <p:txBody>
          <a:bodyPr wrap="square">
            <a:spAutoFit/>
          </a:bodyPr>
          <a:lstStyle/>
          <a:p>
            <a:pPr>
              <a:spcAft>
                <a:spcPts val="600"/>
              </a:spcAft>
              <a:buClr>
                <a:srgbClr val="0093D3"/>
              </a:buClr>
              <a:buSzPct val="90000"/>
            </a:pPr>
            <a:r>
              <a:rPr lang="en-US" sz="2400" dirty="0" smtClean="0">
                <a:solidFill>
                  <a:srgbClr val="595959"/>
                </a:solidFill>
                <a:latin typeface="Georgia" pitchFamily="18" charset="0"/>
                <a:cs typeface="Times" pitchFamily="100" charset="0"/>
              </a:rPr>
              <a:t>T 	= 	255 	°Kelvin</a:t>
            </a:r>
          </a:p>
          <a:p>
            <a:pPr>
              <a:spcAft>
                <a:spcPts val="600"/>
              </a:spcAft>
              <a:buClr>
                <a:srgbClr val="0093D3"/>
              </a:buClr>
              <a:buSzPct val="90000"/>
            </a:pPr>
            <a:r>
              <a:rPr lang="en-US" sz="2400" dirty="0" smtClean="0">
                <a:solidFill>
                  <a:srgbClr val="595959"/>
                </a:solidFill>
                <a:latin typeface="Georgia" pitchFamily="18" charset="0"/>
                <a:cs typeface="Times" pitchFamily="100" charset="0"/>
              </a:rPr>
              <a:t>	= 	-</a:t>
            </a:r>
            <a:r>
              <a:rPr lang="en-US" sz="2400" dirty="0">
                <a:solidFill>
                  <a:srgbClr val="595959"/>
                </a:solidFill>
                <a:latin typeface="Georgia" pitchFamily="18" charset="0"/>
                <a:cs typeface="Times" pitchFamily="100" charset="0"/>
              </a:rPr>
              <a:t>18 </a:t>
            </a:r>
            <a:r>
              <a:rPr lang="en-US" sz="2400" dirty="0" smtClean="0">
                <a:solidFill>
                  <a:srgbClr val="595959"/>
                </a:solidFill>
                <a:latin typeface="Georgia" pitchFamily="18" charset="0"/>
                <a:cs typeface="Times" pitchFamily="100" charset="0"/>
              </a:rPr>
              <a:t>	°</a:t>
            </a:r>
            <a:r>
              <a:rPr lang="en-US" sz="2400" dirty="0">
                <a:solidFill>
                  <a:srgbClr val="595959"/>
                </a:solidFill>
                <a:latin typeface="Georgia" pitchFamily="18" charset="0"/>
                <a:cs typeface="Times" pitchFamily="100" charset="0"/>
              </a:rPr>
              <a:t>Celsius</a:t>
            </a:r>
            <a:endParaRPr lang="en-US" sz="2400" dirty="0" smtClean="0">
              <a:solidFill>
                <a:srgbClr val="595959"/>
              </a:solidFill>
              <a:latin typeface="Georgia" pitchFamily="18" charset="0"/>
              <a:cs typeface="Times" pitchFamily="100" charset="0"/>
            </a:endParaRPr>
          </a:p>
          <a:p>
            <a:pPr>
              <a:spcAft>
                <a:spcPts val="600"/>
              </a:spcAft>
              <a:buClr>
                <a:srgbClr val="0093D3"/>
              </a:buClr>
              <a:buSzPct val="90000"/>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0 		°Fahrenheit</a:t>
            </a:r>
          </a:p>
        </p:txBody>
      </p:sp>
      <p:sp>
        <p:nvSpPr>
          <p:cNvPr id="18" name="TextBox 2"/>
          <p:cNvSpPr txBox="1">
            <a:spLocks noChangeArrowheads="1"/>
          </p:cNvSpPr>
          <p:nvPr/>
        </p:nvSpPr>
        <p:spPr bwMode="auto">
          <a:xfrm>
            <a:off x="5029200" y="5219195"/>
            <a:ext cx="2438399" cy="646331"/>
          </a:xfrm>
          <a:prstGeom prst="rect">
            <a:avLst/>
          </a:prstGeom>
          <a:noFill/>
          <a:ln w="9525">
            <a:noFill/>
            <a:miter lim="800000"/>
            <a:headEnd/>
            <a:tailEnd/>
          </a:ln>
        </p:spPr>
        <p:txBody>
          <a:bodyPr wrap="square">
            <a:spAutoFit/>
          </a:bodyPr>
          <a:lstStyle/>
          <a:p>
            <a:r>
              <a:rPr lang="en-US" sz="3600" b="1" i="1" dirty="0" err="1" smtClean="0">
                <a:solidFill>
                  <a:srgbClr val="31859C"/>
                </a:solidFill>
                <a:latin typeface="Georgia" pitchFamily="18" charset="0"/>
                <a:ea typeface="Tahoma" pitchFamily="100" charset="0"/>
              </a:rPr>
              <a:t>Brrrrrr</a:t>
            </a:r>
            <a:r>
              <a:rPr lang="en-US" sz="3600" b="1" i="1" dirty="0" smtClean="0">
                <a:solidFill>
                  <a:srgbClr val="31859C"/>
                </a:solidFill>
                <a:latin typeface="Georgia" pitchFamily="18" charset="0"/>
                <a:ea typeface="Tahoma" pitchFamily="100" charset="0"/>
              </a:rPr>
              <a:t>!</a:t>
            </a:r>
            <a:endParaRPr lang="en-US" sz="3600" b="1" i="1" dirty="0">
              <a:solidFill>
                <a:srgbClr val="31859C"/>
              </a:solidFill>
              <a:latin typeface="Georgia" pitchFamily="18" charset="0"/>
              <a:ea typeface="Tahoma" pitchFamily="100" charset="0"/>
            </a:endParaRPr>
          </a:p>
        </p:txBody>
      </p:sp>
    </p:spTree>
    <p:extLst>
      <p:ext uri="{BB962C8B-B14F-4D97-AF65-F5344CB8AC3E}">
        <p14:creationId xmlns:p14="http://schemas.microsoft.com/office/powerpoint/2010/main" val="12133675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52400" y="152400"/>
            <a:ext cx="8839200" cy="1524000"/>
          </a:xfrm>
          <a:prstGeom prst="round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5058" name="Picture 3" descr="Web seminar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380" y="648454"/>
            <a:ext cx="2927220" cy="5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Register for upcoming programs—4</a:t>
            </a:r>
            <a:r>
              <a:rPr lang="en-US" sz="1200" baseline="0" dirty="0" smtClean="0"/>
              <a:t> </a:t>
            </a:r>
            <a:r>
              <a:rPr lang="en-US" sz="1200" dirty="0" smtClean="0"/>
              <a:t>of 5</a:t>
            </a:r>
          </a:p>
        </p:txBody>
      </p:sp>
      <p:sp>
        <p:nvSpPr>
          <p:cNvPr id="7" name="Rectangle 5"/>
          <p:cNvSpPr txBox="1">
            <a:spLocks noChangeArrowheads="1"/>
          </p:cNvSpPr>
          <p:nvPr/>
        </p:nvSpPr>
        <p:spPr bwMode="auto">
          <a:xfrm>
            <a:off x="762000" y="190500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2400" dirty="0" smtClean="0">
                <a:latin typeface="Arial" pitchFamily="34" charset="0"/>
                <a:cs typeface="Arial" pitchFamily="34" charset="0"/>
              </a:rPr>
              <a:t>While you’re waiting for the program to begin…</a:t>
            </a:r>
          </a:p>
          <a:p>
            <a:pPr marL="0" indent="0" algn="ctr">
              <a:buFontTx/>
              <a:buNone/>
              <a:defRPr/>
            </a:pPr>
            <a:r>
              <a:rPr lang="en-US" sz="1800" dirty="0" smtClean="0">
                <a:latin typeface="Arial" pitchFamily="34" charset="0"/>
                <a:cs typeface="Arial" pitchFamily="34" charset="0"/>
              </a:rPr>
              <a:t>Register for upcoming programs</a:t>
            </a:r>
            <a:endParaRPr lang="en-US" sz="2000" dirty="0" smtClean="0">
              <a:solidFill>
                <a:srgbClr val="333399"/>
              </a:solidFill>
              <a:latin typeface="Arial" pitchFamily="34" charset="0"/>
              <a:cs typeface="Arial" pitchFamily="34" charset="0"/>
            </a:endParaRPr>
          </a:p>
        </p:txBody>
      </p:sp>
      <p:sp>
        <p:nvSpPr>
          <p:cNvPr id="4" name="TextBox 3"/>
          <p:cNvSpPr txBox="1"/>
          <p:nvPr/>
        </p:nvSpPr>
        <p:spPr>
          <a:xfrm>
            <a:off x="457200" y="3200400"/>
            <a:ext cx="8229600" cy="3139321"/>
          </a:xfrm>
          <a:prstGeom prst="rect">
            <a:avLst/>
          </a:prstGeom>
          <a:noFill/>
        </p:spPr>
        <p:txBody>
          <a:bodyPr wrap="square" rtlCol="0">
            <a:spAutoFit/>
          </a:bodyPr>
          <a:lstStyle/>
          <a:p>
            <a:pPr marL="0" indent="0">
              <a:buFontTx/>
              <a:buNone/>
              <a:defRPr/>
            </a:pPr>
            <a:r>
              <a:rPr lang="en-US" dirty="0">
                <a:latin typeface="Arial" pitchFamily="34" charset="0"/>
                <a:cs typeface="Arial" pitchFamily="34" charset="0"/>
              </a:rPr>
              <a:t>Preparing for NGSS: Developing and Using </a:t>
            </a:r>
            <a:r>
              <a:rPr lang="en-US" dirty="0" smtClean="0">
                <a:latin typeface="Arial" pitchFamily="34" charset="0"/>
                <a:cs typeface="Arial" pitchFamily="34" charset="0"/>
              </a:rPr>
              <a:t>Models</a:t>
            </a:r>
          </a:p>
          <a:p>
            <a:pPr marL="0" indent="0">
              <a:buFontTx/>
              <a:buNone/>
              <a:defRPr/>
            </a:pPr>
            <a:r>
              <a:rPr lang="en-US" b="1" dirty="0" smtClean="0">
                <a:latin typeface="Arial" pitchFamily="34" charset="0"/>
                <a:cs typeface="Arial" pitchFamily="34" charset="0"/>
              </a:rPr>
              <a:t>September </a:t>
            </a:r>
            <a:r>
              <a:rPr lang="en-US" b="1" dirty="0">
                <a:latin typeface="Arial" pitchFamily="34" charset="0"/>
                <a:cs typeface="Arial" pitchFamily="34" charset="0"/>
              </a:rPr>
              <a:t>25, </a:t>
            </a:r>
            <a:r>
              <a:rPr lang="en-US" b="1" dirty="0" smtClean="0">
                <a:latin typeface="Arial" pitchFamily="34" charset="0"/>
                <a:cs typeface="Arial" pitchFamily="34" charset="0"/>
              </a:rPr>
              <a:t>2012</a:t>
            </a:r>
          </a:p>
          <a:p>
            <a:pPr marL="0" indent="0">
              <a:buFontTx/>
              <a:buNone/>
              <a:defRPr/>
            </a:pPr>
            <a:endParaRPr lang="en-US" dirty="0">
              <a:latin typeface="Arial" pitchFamily="34" charset="0"/>
              <a:cs typeface="Arial" pitchFamily="34" charset="0"/>
            </a:endParaRPr>
          </a:p>
          <a:p>
            <a:pPr marL="0" indent="0">
              <a:buFontTx/>
              <a:buNone/>
              <a:defRPr/>
            </a:pPr>
            <a:r>
              <a:rPr lang="en-US" dirty="0">
                <a:latin typeface="Arial" pitchFamily="34" charset="0"/>
                <a:cs typeface="Arial" pitchFamily="34" charset="0"/>
              </a:rPr>
              <a:t>Developing a Competitive Application for the Shell Science Teaching </a:t>
            </a:r>
            <a:r>
              <a:rPr lang="en-US" dirty="0" smtClean="0">
                <a:latin typeface="Arial" pitchFamily="34" charset="0"/>
                <a:cs typeface="Arial" pitchFamily="34" charset="0"/>
              </a:rPr>
              <a:t>Award</a:t>
            </a:r>
          </a:p>
          <a:p>
            <a:pPr marL="0" indent="0">
              <a:buFontTx/>
              <a:buNone/>
              <a:defRPr/>
            </a:pPr>
            <a:r>
              <a:rPr lang="en-US" b="1" dirty="0" smtClean="0">
                <a:latin typeface="Arial" pitchFamily="34" charset="0"/>
                <a:cs typeface="Arial" pitchFamily="34" charset="0"/>
              </a:rPr>
              <a:t>September </a:t>
            </a:r>
            <a:r>
              <a:rPr lang="en-US" b="1" dirty="0">
                <a:latin typeface="Arial" pitchFamily="34" charset="0"/>
                <a:cs typeface="Arial" pitchFamily="34" charset="0"/>
              </a:rPr>
              <a:t>26, </a:t>
            </a:r>
            <a:r>
              <a:rPr lang="en-US" b="1" dirty="0" smtClean="0">
                <a:latin typeface="Arial" pitchFamily="34" charset="0"/>
                <a:cs typeface="Arial" pitchFamily="34" charset="0"/>
              </a:rPr>
              <a:t>2012</a:t>
            </a:r>
          </a:p>
          <a:p>
            <a:pPr marL="0" indent="0">
              <a:buFontTx/>
              <a:buNone/>
              <a:defRPr/>
            </a:pPr>
            <a:endParaRPr lang="en-US" dirty="0">
              <a:latin typeface="Arial" pitchFamily="34" charset="0"/>
              <a:cs typeface="Arial" pitchFamily="34" charset="0"/>
            </a:endParaRPr>
          </a:p>
          <a:p>
            <a:pPr marL="0" indent="0">
              <a:buFontTx/>
              <a:buNone/>
              <a:defRPr/>
            </a:pPr>
            <a:r>
              <a:rPr lang="en-US" dirty="0">
                <a:latin typeface="Arial" pitchFamily="34" charset="0"/>
                <a:cs typeface="Arial" pitchFamily="34" charset="0"/>
              </a:rPr>
              <a:t>Engineering Design Challenge: Water </a:t>
            </a:r>
            <a:r>
              <a:rPr lang="en-US" dirty="0" smtClean="0">
                <a:latin typeface="Arial" pitchFamily="34" charset="0"/>
                <a:cs typeface="Arial" pitchFamily="34" charset="0"/>
              </a:rPr>
              <a:t>Filtration</a:t>
            </a:r>
          </a:p>
          <a:p>
            <a:pPr marL="0" indent="0">
              <a:buFontTx/>
              <a:buNone/>
              <a:defRPr/>
            </a:pPr>
            <a:r>
              <a:rPr lang="en-US" b="1" dirty="0" smtClean="0">
                <a:latin typeface="Arial" pitchFamily="34" charset="0"/>
                <a:cs typeface="Arial" pitchFamily="34" charset="0"/>
              </a:rPr>
              <a:t>October </a:t>
            </a:r>
            <a:r>
              <a:rPr lang="en-US" b="1" dirty="0">
                <a:latin typeface="Arial" pitchFamily="34" charset="0"/>
                <a:cs typeface="Arial" pitchFamily="34" charset="0"/>
              </a:rPr>
              <a:t>2, 2012</a:t>
            </a:r>
            <a:r>
              <a:rPr lang="en-US" dirty="0"/>
              <a:t/>
            </a:r>
            <a:br>
              <a:rPr lang="en-US" dirty="0"/>
            </a:br>
            <a:endParaRPr lang="en-US" dirty="0"/>
          </a:p>
          <a:p>
            <a:pPr marL="0" indent="0" algn="ctr">
              <a:buNone/>
              <a:defRPr/>
            </a:pPr>
            <a:r>
              <a:rPr lang="en-US" dirty="0" smtClean="0"/>
              <a:t>Read more </a:t>
            </a:r>
            <a:r>
              <a:rPr lang="en-US" dirty="0"/>
              <a:t>at </a:t>
            </a:r>
            <a:r>
              <a:rPr lang="en-US" dirty="0">
                <a:hlinkClick r:id="rId4"/>
              </a:rPr>
              <a:t>http://learningcenter.nsta.org/webseminars</a:t>
            </a:r>
            <a:r>
              <a:rPr lang="en-US" dirty="0"/>
              <a:t> </a:t>
            </a:r>
            <a:endParaRPr lang="en-US" sz="1600" dirty="0"/>
          </a:p>
          <a:p>
            <a:endParaRPr lang="en-US" dirty="0"/>
          </a:p>
        </p:txBody>
      </p:sp>
      <p:sp>
        <p:nvSpPr>
          <p:cNvPr id="8" name="TextBox 7"/>
          <p:cNvSpPr txBox="1"/>
          <p:nvPr/>
        </p:nvSpPr>
        <p:spPr>
          <a:xfrm>
            <a:off x="2895600" y="228600"/>
            <a:ext cx="6096000" cy="1661993"/>
          </a:xfrm>
          <a:prstGeom prst="rect">
            <a:avLst/>
          </a:prstGeom>
          <a:noFill/>
        </p:spPr>
        <p:txBody>
          <a:bodyPr wrap="square" rtlCol="0">
            <a:spAutoFit/>
          </a:bodyPr>
          <a:lstStyle/>
          <a:p>
            <a:pPr marL="0" indent="0" algn="ctr">
              <a:buFontTx/>
              <a:buNone/>
              <a:defRPr/>
            </a:pPr>
            <a:r>
              <a:rPr lang="en-US" sz="2400" dirty="0">
                <a:solidFill>
                  <a:srgbClr val="333399"/>
                </a:solidFill>
              </a:rPr>
              <a:t>Heating and Warming: Sensitivity of Earth’s Climate to Atmospheric </a:t>
            </a:r>
            <a:r>
              <a:rPr lang="en-US" sz="2400" dirty="0" smtClean="0">
                <a:solidFill>
                  <a:srgbClr val="333399"/>
                </a:solidFill>
              </a:rPr>
              <a:t>CO</a:t>
            </a:r>
            <a:r>
              <a:rPr lang="en-US" sz="2400" baseline="-25000" dirty="0" smtClean="0">
                <a:solidFill>
                  <a:srgbClr val="333399"/>
                </a:solidFill>
              </a:rPr>
              <a:t>2</a:t>
            </a:r>
            <a:r>
              <a:rPr lang="en-US" sz="2400" dirty="0" smtClean="0">
                <a:solidFill>
                  <a:srgbClr val="333399"/>
                </a:solidFill>
              </a:rPr>
              <a:t/>
            </a:r>
            <a:br>
              <a:rPr lang="en-US" sz="2400" dirty="0" smtClean="0">
                <a:solidFill>
                  <a:srgbClr val="333399"/>
                </a:solidFill>
              </a:rPr>
            </a:br>
            <a:r>
              <a:rPr lang="en-US" dirty="0" smtClean="0"/>
              <a:t>September 24, 2012, 6:30 </a:t>
            </a:r>
            <a:r>
              <a:rPr lang="en-US" dirty="0"/>
              <a:t>p.m. Eastern time</a:t>
            </a:r>
          </a:p>
          <a:p>
            <a:pPr marL="0" indent="0" algn="ctr">
              <a:buNone/>
              <a:defRPr/>
            </a:pPr>
            <a:r>
              <a:rPr lang="en-US" dirty="0"/>
              <a:t>Introduction for new users: 6:15 p.m. Eastern time</a:t>
            </a:r>
          </a:p>
          <a:p>
            <a:endParaRPr lang="en-US" dirty="0"/>
          </a:p>
        </p:txBody>
      </p:sp>
    </p:spTree>
    <p:extLst>
      <p:ext uri="{BB962C8B-B14F-4D97-AF65-F5344CB8AC3E}">
        <p14:creationId xmlns:p14="http://schemas.microsoft.com/office/powerpoint/2010/main" val="402702588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228600"/>
            <a:ext cx="76200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Interactive: Earth’s Energy Balance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1" name="Picture 10" descr="earth_energy_balance_screenshot_800x450.jpg"/>
          <p:cNvPicPr>
            <a:picLocks noChangeAspect="1"/>
          </p:cNvPicPr>
          <p:nvPr/>
        </p:nvPicPr>
        <p:blipFill>
          <a:blip r:embed="rId7" cstate="print"/>
          <a:stretch>
            <a:fillRect/>
          </a:stretch>
        </p:blipFill>
        <p:spPr>
          <a:xfrm>
            <a:off x="457200" y="1219200"/>
            <a:ext cx="7620000" cy="4286250"/>
          </a:xfrm>
          <a:prstGeom prst="rect">
            <a:avLst/>
          </a:prstGeom>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419225" y="1657529"/>
            <a:ext cx="7162800" cy="1200329"/>
          </a:xfrm>
          <a:prstGeom prst="rect">
            <a:avLst/>
          </a:prstGeom>
          <a:noFill/>
          <a:ln w="9525">
            <a:noFill/>
            <a:miter lim="800000"/>
            <a:headEnd/>
            <a:tailEnd/>
          </a:ln>
        </p:spPr>
        <p:txBody>
          <a:bodyPr wrap="square">
            <a:spAutoFit/>
          </a:bodyPr>
          <a:lstStyle/>
          <a:p>
            <a:r>
              <a:rPr lang="en-US" sz="7200" dirty="0" smtClean="0">
                <a:solidFill>
                  <a:srgbClr val="31859C"/>
                </a:solidFill>
                <a:latin typeface="Georgia" pitchFamily="18" charset="0"/>
                <a:ea typeface="Tahoma" pitchFamily="100" charset="0"/>
              </a:rPr>
              <a:t>Questions?</a:t>
            </a:r>
            <a:endParaRPr lang="en-US" sz="72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scott_denning_photo_100x100.jpg"/>
          <p:cNvPicPr>
            <a:picLocks noChangeAspect="1"/>
          </p:cNvPicPr>
          <p:nvPr/>
        </p:nvPicPr>
        <p:blipFill>
          <a:blip r:embed="rId6" cstate="print"/>
          <a:stretch>
            <a:fillRect/>
          </a:stretch>
        </p:blipFill>
        <p:spPr>
          <a:xfrm>
            <a:off x="1419905" y="145324"/>
            <a:ext cx="952500" cy="952500"/>
          </a:xfrm>
          <a:prstGeom prst="rect">
            <a:avLst/>
          </a:prstGeom>
          <a:ln w="28575">
            <a:noFill/>
          </a:ln>
        </p:spPr>
      </p:pic>
      <p:pic>
        <p:nvPicPr>
          <p:cNvPr id="11" name="Picture 10" descr="randy_russell_photo_100x100.jpg"/>
          <p:cNvPicPr>
            <a:picLocks noChangeAspect="1"/>
          </p:cNvPicPr>
          <p:nvPr/>
        </p:nvPicPr>
        <p:blipFill>
          <a:blip r:embed="rId7" cstate="print"/>
          <a:stretch>
            <a:fillRect/>
          </a:stretch>
        </p:blipFill>
        <p:spPr>
          <a:xfrm>
            <a:off x="123825" y="117927"/>
            <a:ext cx="952500" cy="952500"/>
          </a:xfrm>
          <a:prstGeom prst="rect">
            <a:avLst/>
          </a:prstGeom>
          <a:ln w="28575">
            <a:noFill/>
          </a:ln>
        </p:spPr>
      </p:pic>
      <p:pic>
        <p:nvPicPr>
          <p:cNvPr id="12" name="Picture 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02264" y="145324"/>
            <a:ext cx="759522" cy="9366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1524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Atoms, Molecules, and Photons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
        <p:nvSpPr>
          <p:cNvPr id="12" name="TextBox 11"/>
          <p:cNvSpPr txBox="1"/>
          <p:nvPr/>
        </p:nvSpPr>
        <p:spPr>
          <a:xfrm>
            <a:off x="4648200" y="1442915"/>
            <a:ext cx="4038600" cy="4385816"/>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Atmospheric gases are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made </a:t>
            </a:r>
            <a:r>
              <a:rPr lang="en-US" sz="2400" dirty="0">
                <a:solidFill>
                  <a:srgbClr val="595959"/>
                </a:solidFill>
                <a:latin typeface="Georgia" pitchFamily="18" charset="0"/>
                <a:cs typeface="Times" pitchFamily="100" charset="0"/>
              </a:rPr>
              <a:t>of molecules</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Molecules </a:t>
            </a:r>
            <a:r>
              <a:rPr lang="en-US" sz="2400" dirty="0">
                <a:solidFill>
                  <a:srgbClr val="595959"/>
                </a:solidFill>
                <a:latin typeface="Georgia" pitchFamily="18" charset="0"/>
                <a:cs typeface="Times" pitchFamily="100" charset="0"/>
              </a:rPr>
              <a:t>are groups of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atoms </a:t>
            </a:r>
            <a:r>
              <a:rPr lang="en-US" sz="2400" dirty="0">
                <a:solidFill>
                  <a:srgbClr val="595959"/>
                </a:solidFill>
                <a:latin typeface="Georgia" pitchFamily="18" charset="0"/>
                <a:cs typeface="Times" pitchFamily="100" charset="0"/>
              </a:rPr>
              <a:t>that share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electrons </a:t>
            </a:r>
            <a:r>
              <a:rPr lang="en-US" sz="2400" dirty="0">
                <a:solidFill>
                  <a:srgbClr val="595959"/>
                </a:solidFill>
                <a:latin typeface="Georgia" pitchFamily="18" charset="0"/>
                <a:cs typeface="Times" pitchFamily="100" charset="0"/>
              </a:rPr>
              <a:t>(bonds)</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Photons </a:t>
            </a:r>
            <a:r>
              <a:rPr lang="en-US" sz="2400" dirty="0">
                <a:solidFill>
                  <a:srgbClr val="595959"/>
                </a:solidFill>
                <a:latin typeface="Georgia" pitchFamily="18" charset="0"/>
                <a:cs typeface="Times" pitchFamily="100" charset="0"/>
              </a:rPr>
              <a:t>can interact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with </a:t>
            </a:r>
            <a:r>
              <a:rPr lang="en-US" sz="2400" dirty="0">
                <a:solidFill>
                  <a:srgbClr val="595959"/>
                </a:solidFill>
                <a:latin typeface="Georgia" pitchFamily="18" charset="0"/>
                <a:cs typeface="Times" pitchFamily="100" charset="0"/>
              </a:rPr>
              <a:t>molecules</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Transitions </a:t>
            </a:r>
            <a:r>
              <a:rPr lang="en-US" sz="2400" dirty="0">
                <a:solidFill>
                  <a:srgbClr val="595959"/>
                </a:solidFill>
                <a:latin typeface="Georgia" pitchFamily="18" charset="0"/>
                <a:cs typeface="Times" pitchFamily="100" charset="0"/>
              </a:rPr>
              <a:t>between one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state </a:t>
            </a:r>
            <a:r>
              <a:rPr lang="en-US" sz="2400" dirty="0">
                <a:solidFill>
                  <a:srgbClr val="595959"/>
                </a:solidFill>
                <a:latin typeface="Georgia" pitchFamily="18" charset="0"/>
                <a:cs typeface="Times" pitchFamily="100" charset="0"/>
              </a:rPr>
              <a:t>and another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involve </a:t>
            </a:r>
            <a:r>
              <a:rPr lang="en-US" sz="2400" dirty="0">
                <a:solidFill>
                  <a:srgbClr val="595959"/>
                </a:solidFill>
                <a:latin typeface="Georgia" pitchFamily="18" charset="0"/>
                <a:cs typeface="Times" pitchFamily="100" charset="0"/>
              </a:rPr>
              <a:t>specific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amounts </a:t>
            </a:r>
            <a:r>
              <a:rPr lang="en-US" sz="2400" dirty="0">
                <a:solidFill>
                  <a:srgbClr val="595959"/>
                </a:solidFill>
                <a:latin typeface="Georgia" pitchFamily="18" charset="0"/>
                <a:cs typeface="Times" pitchFamily="100" charset="0"/>
              </a:rPr>
              <a:t>of energy</a:t>
            </a:r>
          </a:p>
        </p:txBody>
      </p:sp>
      <p:pic>
        <p:nvPicPr>
          <p:cNvPr id="15" name="Picture 6" descr="MoleculeStates(ill)_232x35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62000" y="762000"/>
            <a:ext cx="3178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65599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228600"/>
            <a:ext cx="7525269" cy="1200329"/>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Absorption and Emission of Heat </a:t>
            </a:r>
            <a:br>
              <a:rPr lang="en-US" sz="3600" dirty="0" smtClean="0">
                <a:solidFill>
                  <a:srgbClr val="31859C"/>
                </a:solidFill>
                <a:latin typeface="Georgia" pitchFamily="18" charset="0"/>
                <a:ea typeface="Tahoma" pitchFamily="100" charset="0"/>
              </a:rPr>
            </a:br>
            <a:r>
              <a:rPr lang="en-US" sz="3600" dirty="0" smtClean="0">
                <a:solidFill>
                  <a:srgbClr val="31859C"/>
                </a:solidFill>
                <a:latin typeface="Georgia" pitchFamily="18" charset="0"/>
                <a:ea typeface="Tahoma" pitchFamily="100" charset="0"/>
              </a:rPr>
              <a:t>by CO</a:t>
            </a:r>
            <a:r>
              <a:rPr lang="en-US" sz="3600" baseline="-25000" dirty="0" smtClean="0">
                <a:solidFill>
                  <a:srgbClr val="31859C"/>
                </a:solidFill>
                <a:latin typeface="Georgia" pitchFamily="18" charset="0"/>
                <a:ea typeface="Tahoma" pitchFamily="100" charset="0"/>
              </a:rPr>
              <a:t>2 </a:t>
            </a:r>
            <a:r>
              <a:rPr lang="en-US" sz="3600" dirty="0" smtClean="0">
                <a:solidFill>
                  <a:srgbClr val="31859C"/>
                </a:solidFill>
                <a:latin typeface="Georgia" pitchFamily="18" charset="0"/>
                <a:ea typeface="Tahoma" pitchFamily="100" charset="0"/>
              </a:rPr>
              <a:t>Gas in the Laboratory</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
        <p:nvSpPr>
          <p:cNvPr id="12" name="TextBox 11"/>
          <p:cNvSpPr txBox="1"/>
          <p:nvPr/>
        </p:nvSpPr>
        <p:spPr>
          <a:xfrm>
            <a:off x="3200399" y="1524000"/>
            <a:ext cx="5857875" cy="4308872"/>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Absorption and emission of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thermal radiation by CO</a:t>
            </a:r>
            <a:r>
              <a:rPr lang="en-US" sz="2400" baseline="-25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gas</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was first measured in 1863</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Since that time, the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measurements have been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made thousands of times, with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better and better instruments</a:t>
            </a:r>
            <a:endParaRPr lang="en-US" sz="2400" baseline="30000" dirty="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sz="2400" baseline="30000" dirty="0" smtClean="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Results show that </a:t>
            </a:r>
            <a:r>
              <a:rPr lang="en-US" sz="2400" b="1" dirty="0" smtClean="0">
                <a:solidFill>
                  <a:srgbClr val="595959"/>
                </a:solidFill>
                <a:latin typeface="Georgia" pitchFamily="18" charset="0"/>
                <a:cs typeface="Times" pitchFamily="100" charset="0"/>
              </a:rPr>
              <a:t>doubling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CO</a:t>
            </a:r>
            <a:r>
              <a:rPr lang="en-US" sz="2400" b="1" baseline="-25000" dirty="0" smtClean="0">
                <a:solidFill>
                  <a:srgbClr val="595959"/>
                </a:solidFill>
                <a:latin typeface="Georgia" pitchFamily="18" charset="0"/>
                <a:cs typeface="Times" pitchFamily="100" charset="0"/>
              </a:rPr>
              <a:t>2</a:t>
            </a:r>
            <a:r>
              <a:rPr lang="en-US" sz="2400" b="1" dirty="0" smtClean="0">
                <a:solidFill>
                  <a:srgbClr val="595959"/>
                </a:solidFill>
                <a:latin typeface="Georgia" pitchFamily="18" charset="0"/>
                <a:cs typeface="Times" pitchFamily="100" charset="0"/>
              </a:rPr>
              <a:t> in the atmosphere would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add 4 Watts of heat to every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square meter of Earth</a:t>
            </a:r>
          </a:p>
        </p:txBody>
      </p:sp>
      <p:grpSp>
        <p:nvGrpSpPr>
          <p:cNvPr id="15" name="Group 5"/>
          <p:cNvGrpSpPr>
            <a:grpSpLocks/>
          </p:cNvGrpSpPr>
          <p:nvPr/>
        </p:nvGrpSpPr>
        <p:grpSpPr bwMode="auto">
          <a:xfrm>
            <a:off x="228600" y="1600200"/>
            <a:ext cx="3532521" cy="4135516"/>
            <a:chOff x="0" y="-176"/>
            <a:chExt cx="3456" cy="4046"/>
          </a:xfrm>
        </p:grpSpPr>
        <p:pic>
          <p:nvPicPr>
            <p:cNvPr id="16" name="Picture 6"/>
            <p:cNvPicPr>
              <a:picLocks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4" y="-176"/>
              <a:ext cx="2559" cy="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p:cNvSpPr>
            <p:nvPr/>
          </p:nvSpPr>
          <p:spPr bwMode="auto">
            <a:xfrm>
              <a:off x="0" y="3510"/>
              <a:ext cx="345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p>
              <a:pPr marL="39688" eaLnBrk="0" hangingPunct="0"/>
              <a:r>
                <a:rPr lang="en-US" b="1" i="1" dirty="0">
                  <a:solidFill>
                    <a:srgbClr val="2D2DB9"/>
                  </a:solidFill>
                  <a:cs typeface="Times New Roman" charset="0"/>
                  <a:sym typeface="Times New Roman" charset="0"/>
                </a:rPr>
                <a:t>John Tyndall, January 1863</a:t>
              </a:r>
            </a:p>
          </p:txBody>
        </p:sp>
      </p:grpSp>
    </p:spTree>
    <p:extLst>
      <p:ext uri="{BB962C8B-B14F-4D97-AF65-F5344CB8AC3E}">
        <p14:creationId xmlns:p14="http://schemas.microsoft.com/office/powerpoint/2010/main" val="55507517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6" name="Picture 7" descr="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800" y="67952"/>
            <a:ext cx="7379811" cy="553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228600"/>
            <a:ext cx="7620000"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Transparency and Opacity:</a:t>
            </a:r>
          </a:p>
          <a:p>
            <a:pPr algn="ctr"/>
            <a:r>
              <a:rPr lang="en-US" sz="3600" dirty="0" smtClean="0">
                <a:solidFill>
                  <a:srgbClr val="31859C"/>
                </a:solidFill>
                <a:latin typeface="Georgia" pitchFamily="18" charset="0"/>
                <a:ea typeface="Tahoma" pitchFamily="100" charset="0"/>
              </a:rPr>
              <a:t>Infrared vs. Visible Light</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glass_pane_infrared_opaqu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24400" y="1828800"/>
            <a:ext cx="4005943" cy="3505200"/>
          </a:xfrm>
          <a:prstGeom prst="rect">
            <a:avLst/>
          </a:prstGeom>
        </p:spPr>
      </p:pic>
      <p:pic>
        <p:nvPicPr>
          <p:cNvPr id="14" name="Picture 13" descr="glass_pane_visible_transparent.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000" y="1800225"/>
            <a:ext cx="4038600" cy="3533775"/>
          </a:xfrm>
          <a:prstGeom prst="rect">
            <a:avLst/>
          </a:prstGeom>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152400"/>
            <a:ext cx="7620000"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Transparency and Opacity:</a:t>
            </a:r>
          </a:p>
          <a:p>
            <a:pPr algn="ctr"/>
            <a:r>
              <a:rPr lang="en-US" sz="3600" dirty="0" smtClean="0">
                <a:solidFill>
                  <a:srgbClr val="31859C"/>
                </a:solidFill>
                <a:latin typeface="Georgia" pitchFamily="18" charset="0"/>
                <a:ea typeface="Tahoma" pitchFamily="100" charset="0"/>
              </a:rPr>
              <a:t>Infrared vs. Visible Light</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1" name="Picture 10" descr="hand_in_plastic_bag_opaque_visible_light.jpg"/>
          <p:cNvPicPr>
            <a:picLocks noChangeAspect="1"/>
          </p:cNvPicPr>
          <p:nvPr/>
        </p:nvPicPr>
        <p:blipFill>
          <a:blip r:embed="rId7" cstate="print"/>
          <a:stretch>
            <a:fillRect/>
          </a:stretch>
        </p:blipFill>
        <p:spPr>
          <a:xfrm>
            <a:off x="209550" y="1447800"/>
            <a:ext cx="4235893" cy="2565400"/>
          </a:xfrm>
          <a:prstGeom prst="rect">
            <a:avLst/>
          </a:prstGeom>
        </p:spPr>
      </p:pic>
      <p:pic>
        <p:nvPicPr>
          <p:cNvPr id="12" name="Picture 11" descr="hand_in_plastic_bag_transparent_infrared.jpg"/>
          <p:cNvPicPr>
            <a:picLocks noChangeAspect="1"/>
          </p:cNvPicPr>
          <p:nvPr/>
        </p:nvPicPr>
        <p:blipFill>
          <a:blip r:embed="rId8" cstate="print"/>
          <a:stretch>
            <a:fillRect/>
          </a:stretch>
        </p:blipFill>
        <p:spPr>
          <a:xfrm>
            <a:off x="4677410" y="1447800"/>
            <a:ext cx="4237990" cy="2554732"/>
          </a:xfrm>
          <a:prstGeom prst="rect">
            <a:avLst/>
          </a:prstGeom>
        </p:spPr>
      </p:pic>
      <p:pic>
        <p:nvPicPr>
          <p:cNvPr id="15" name="Picture 14" descr="hand_in_plastic_bag_transparent_infrared_closeup.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77410" y="4114800"/>
            <a:ext cx="3094990" cy="1834391"/>
          </a:xfrm>
          <a:prstGeom prst="rect">
            <a:avLst/>
          </a:prstGeom>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152400"/>
            <a:ext cx="7620000"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Transparency and Opacity:</a:t>
            </a:r>
          </a:p>
          <a:p>
            <a:pPr algn="ctr"/>
            <a:r>
              <a:rPr lang="en-US" sz="3600" dirty="0" smtClean="0">
                <a:solidFill>
                  <a:srgbClr val="31859C"/>
                </a:solidFill>
                <a:latin typeface="Georgia" pitchFamily="18" charset="0"/>
                <a:ea typeface="Tahoma" pitchFamily="100" charset="0"/>
              </a:rPr>
              <a:t>Infrared vs. Visible Light</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firefighter_smoke_infrare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21517" y="1343025"/>
            <a:ext cx="2560158" cy="4193362"/>
          </a:xfrm>
          <a:prstGeom prst="rect">
            <a:avLst/>
          </a:prstGeom>
        </p:spPr>
      </p:pic>
      <p:pic>
        <p:nvPicPr>
          <p:cNvPr id="14" name="Picture 13" descr="firefighter_smoke_visib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4242" y="1343026"/>
            <a:ext cx="2560158" cy="4193362"/>
          </a:xfrm>
          <a:prstGeom prst="rect">
            <a:avLst/>
          </a:prstGeom>
        </p:spPr>
      </p:pic>
      <p:pic>
        <p:nvPicPr>
          <p:cNvPr id="16" name="Picture 15" descr="firefighter_smoke_visible_hidden.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7842" y="1371600"/>
            <a:ext cx="2542712" cy="4164787"/>
          </a:xfrm>
          <a:prstGeom prst="rect">
            <a:avLst/>
          </a:prstGeom>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152400"/>
            <a:ext cx="7620000"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Hot (Dry) Air is</a:t>
            </a:r>
          </a:p>
          <a:p>
            <a:pPr algn="ctr"/>
            <a:r>
              <a:rPr lang="en-US" sz="3600" dirty="0" smtClean="0">
                <a:solidFill>
                  <a:srgbClr val="31859C"/>
                </a:solidFill>
                <a:latin typeface="Georgia" pitchFamily="18" charset="0"/>
                <a:ea typeface="Tahoma" pitchFamily="100" charset="0"/>
              </a:rPr>
              <a:t>NOT Visible</a:t>
            </a:r>
            <a:r>
              <a:rPr lang="en-US" sz="3600" dirty="0">
                <a:solidFill>
                  <a:srgbClr val="31859C"/>
                </a:solidFill>
                <a:latin typeface="Georgia" pitchFamily="18" charset="0"/>
                <a:ea typeface="Tahoma" pitchFamily="100" charset="0"/>
              </a:rPr>
              <a:t> </a:t>
            </a:r>
            <a:r>
              <a:rPr lang="en-US" sz="3600" dirty="0" smtClean="0">
                <a:solidFill>
                  <a:srgbClr val="31859C"/>
                </a:solidFill>
                <a:latin typeface="Georgia" pitchFamily="18" charset="0"/>
                <a:ea typeface="Tahoma" pitchFamily="100" charset="0"/>
              </a:rPr>
              <a:t>in the Infrared</a:t>
            </a: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5" name="Picture 14" descr="lsop_hair_dryer_ir_and_visible.jpg"/>
          <p:cNvPicPr>
            <a:picLocks noChangeAspect="1"/>
          </p:cNvPicPr>
          <p:nvPr/>
        </p:nvPicPr>
        <p:blipFill>
          <a:blip r:embed="rId7" cstate="print"/>
          <a:stretch>
            <a:fillRect/>
          </a:stretch>
        </p:blipFill>
        <p:spPr>
          <a:xfrm>
            <a:off x="1066800" y="1600200"/>
            <a:ext cx="6096000" cy="3810000"/>
          </a:xfrm>
          <a:prstGeom prst="rect">
            <a:avLst/>
          </a:prstGeom>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04800" y="152400"/>
            <a:ext cx="7620000"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Hot Car Exhaust (with lots of CO</a:t>
            </a:r>
            <a:r>
              <a:rPr lang="en-US" sz="3600" baseline="-25000" dirty="0" smtClean="0">
                <a:solidFill>
                  <a:srgbClr val="31859C"/>
                </a:solidFill>
                <a:latin typeface="Georgia" pitchFamily="18" charset="0"/>
                <a:ea typeface="Tahoma" pitchFamily="100" charset="0"/>
              </a:rPr>
              <a:t>2</a:t>
            </a:r>
            <a:r>
              <a:rPr lang="en-US" sz="3600" dirty="0" smtClean="0">
                <a:solidFill>
                  <a:srgbClr val="31859C"/>
                </a:solidFill>
                <a:latin typeface="Georgia" pitchFamily="18" charset="0"/>
                <a:ea typeface="Tahoma" pitchFamily="100" charset="0"/>
              </a:rPr>
              <a:t>) IS Visible in the Infrared</a:t>
            </a: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1" name="Picture 10" descr="lsop_car_exhaust_infrared.jpg"/>
          <p:cNvPicPr>
            <a:picLocks noChangeAspect="1"/>
          </p:cNvPicPr>
          <p:nvPr/>
        </p:nvPicPr>
        <p:blipFill>
          <a:blip r:embed="rId7" cstate="print"/>
          <a:stretch>
            <a:fillRect/>
          </a:stretch>
        </p:blipFill>
        <p:spPr>
          <a:xfrm>
            <a:off x="3124200" y="1485900"/>
            <a:ext cx="4000500" cy="4000500"/>
          </a:xfrm>
          <a:prstGeom prst="rect">
            <a:avLst/>
          </a:prstGeom>
        </p:spPr>
      </p:pic>
      <p:pic>
        <p:nvPicPr>
          <p:cNvPr id="12" name="Picture 11" descr="lsop_car_exhaust_visible.jpg"/>
          <p:cNvPicPr>
            <a:picLocks noChangeAspect="1"/>
          </p:cNvPicPr>
          <p:nvPr/>
        </p:nvPicPr>
        <p:blipFill>
          <a:blip r:embed="rId8" cstate="print"/>
          <a:stretch>
            <a:fillRect/>
          </a:stretch>
        </p:blipFill>
        <p:spPr>
          <a:xfrm>
            <a:off x="609600" y="1485900"/>
            <a:ext cx="2286000" cy="4000500"/>
          </a:xfrm>
          <a:prstGeom prst="rect">
            <a:avLst/>
          </a:prstGeom>
        </p:spPr>
      </p:pic>
      <p:sp>
        <p:nvSpPr>
          <p:cNvPr id="13" name="TextBox 12"/>
          <p:cNvSpPr txBox="1"/>
          <p:nvPr/>
        </p:nvSpPr>
        <p:spPr>
          <a:xfrm>
            <a:off x="7696200" y="2173069"/>
            <a:ext cx="1189428" cy="646331"/>
          </a:xfrm>
          <a:prstGeom prst="rect">
            <a:avLst/>
          </a:prstGeom>
          <a:noFill/>
        </p:spPr>
        <p:txBody>
          <a:bodyPr wrap="none" rtlCol="0">
            <a:spAutoFit/>
          </a:bodyPr>
          <a:lstStyle/>
          <a:p>
            <a:pPr algn="ctr"/>
            <a:r>
              <a:rPr lang="en-US" dirty="0" smtClean="0"/>
              <a:t>VERY hot</a:t>
            </a:r>
          </a:p>
          <a:p>
            <a:pPr algn="ctr"/>
            <a:r>
              <a:rPr lang="en-US" dirty="0" smtClean="0"/>
              <a:t>tailpipe</a:t>
            </a:r>
            <a:endParaRPr lang="en-US" dirty="0"/>
          </a:p>
        </p:txBody>
      </p:sp>
      <p:cxnSp>
        <p:nvCxnSpPr>
          <p:cNvPr id="16" name="Straight Arrow Connector 15"/>
          <p:cNvCxnSpPr/>
          <p:nvPr/>
        </p:nvCxnSpPr>
        <p:spPr>
          <a:xfrm flipH="1">
            <a:off x="6752028" y="2438400"/>
            <a:ext cx="9441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7543800" y="3115270"/>
            <a:ext cx="1415772" cy="923330"/>
          </a:xfrm>
          <a:prstGeom prst="rect">
            <a:avLst/>
          </a:prstGeom>
          <a:noFill/>
        </p:spPr>
        <p:txBody>
          <a:bodyPr wrap="none" rtlCol="0">
            <a:spAutoFit/>
          </a:bodyPr>
          <a:lstStyle/>
          <a:p>
            <a:pPr algn="ctr"/>
            <a:r>
              <a:rPr lang="en-US" dirty="0" smtClean="0"/>
              <a:t>Hot exhaust</a:t>
            </a:r>
          </a:p>
          <a:p>
            <a:pPr algn="ctr"/>
            <a:r>
              <a:rPr lang="en-US" dirty="0" smtClean="0"/>
              <a:t>with lots</a:t>
            </a:r>
          </a:p>
          <a:p>
            <a:pPr algn="ctr"/>
            <a:r>
              <a:rPr lang="en-US" dirty="0" smtClean="0"/>
              <a:t>of CO</a:t>
            </a:r>
            <a:r>
              <a:rPr lang="en-US" baseline="-25000" dirty="0" smtClean="0"/>
              <a:t>2</a:t>
            </a:r>
            <a:endParaRPr lang="en-US" baseline="-25000" dirty="0"/>
          </a:p>
        </p:txBody>
      </p:sp>
      <p:cxnSp>
        <p:nvCxnSpPr>
          <p:cNvPr id="22" name="Straight Arrow Connector 21"/>
          <p:cNvCxnSpPr>
            <a:stCxn id="20" idx="1"/>
          </p:cNvCxnSpPr>
          <p:nvPr/>
        </p:nvCxnSpPr>
        <p:spPr>
          <a:xfrm flipH="1" flipV="1">
            <a:off x="5791200" y="3276600"/>
            <a:ext cx="1752600" cy="30033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52400" y="152400"/>
            <a:ext cx="8839200" cy="1524000"/>
          </a:xfrm>
          <a:prstGeom prst="roundRect">
            <a:avLst/>
          </a:prstGeom>
          <a:solidFill>
            <a:schemeClr val="accent6">
              <a:lumMod val="20000"/>
              <a:lumOff val="80000"/>
            </a:scheme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5058" name="Picture 3" descr="Web seminar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380" y="648454"/>
            <a:ext cx="2927220" cy="57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Visit the Learning Center—5 of 5</a:t>
            </a:r>
          </a:p>
        </p:txBody>
      </p:sp>
      <p:sp>
        <p:nvSpPr>
          <p:cNvPr id="7" name="Rectangle 5"/>
          <p:cNvSpPr txBox="1">
            <a:spLocks noChangeArrowheads="1"/>
          </p:cNvSpPr>
          <p:nvPr/>
        </p:nvSpPr>
        <p:spPr bwMode="auto">
          <a:xfrm>
            <a:off x="762000" y="1905000"/>
            <a:ext cx="7543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2400" dirty="0" smtClean="0">
                <a:latin typeface="Arial" pitchFamily="34" charset="0"/>
                <a:cs typeface="Arial" pitchFamily="34" charset="0"/>
              </a:rPr>
              <a:t>While you’re waiting for the program to begin…</a:t>
            </a:r>
          </a:p>
          <a:p>
            <a:pPr marL="0" indent="0" algn="ctr">
              <a:buFontTx/>
              <a:buNone/>
              <a:defRPr/>
            </a:pPr>
            <a:r>
              <a:rPr lang="en-US" sz="1800" dirty="0" smtClean="0">
                <a:latin typeface="Arial" pitchFamily="34" charset="0"/>
                <a:cs typeface="Arial" pitchFamily="34" charset="0"/>
              </a:rPr>
              <a:t>Visit the NSTA Learning Center</a:t>
            </a:r>
          </a:p>
          <a:p>
            <a:pPr marL="0" indent="0" algn="ctr">
              <a:buNone/>
              <a:defRPr/>
            </a:pPr>
            <a:r>
              <a:rPr lang="en-US" sz="1800" dirty="0" smtClean="0">
                <a:latin typeface="Arial" pitchFamily="34" charset="0"/>
                <a:cs typeface="Arial" pitchFamily="34" charset="0"/>
                <a:hlinkClick r:id="rId4"/>
              </a:rPr>
              <a:t>http://learningcenter.nsta.org</a:t>
            </a:r>
            <a:r>
              <a:rPr lang="en-US" sz="1800" dirty="0" smtClean="0">
                <a:latin typeface="Arial" pitchFamily="34" charset="0"/>
                <a:cs typeface="Arial" pitchFamily="34" charset="0"/>
              </a:rPr>
              <a:t> </a:t>
            </a:r>
            <a:endParaRPr lang="en-US" sz="2000" dirty="0" smtClean="0">
              <a:solidFill>
                <a:srgbClr val="333399"/>
              </a:solidFill>
              <a:latin typeface="Arial" pitchFamily="34" charset="0"/>
              <a:cs typeface="Arial" pitchFamily="34" charset="0"/>
            </a:endParaRPr>
          </a:p>
        </p:txBody>
      </p:sp>
      <p:pic>
        <p:nvPicPr>
          <p:cNvPr id="9" name="Picture 8" descr="PLC_2-1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66800" y="3048000"/>
            <a:ext cx="7086600" cy="38100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0" y="228600"/>
            <a:ext cx="6096000" cy="1661993"/>
          </a:xfrm>
          <a:prstGeom prst="rect">
            <a:avLst/>
          </a:prstGeom>
          <a:noFill/>
        </p:spPr>
        <p:txBody>
          <a:bodyPr wrap="square" rtlCol="0">
            <a:spAutoFit/>
          </a:bodyPr>
          <a:lstStyle/>
          <a:p>
            <a:pPr marL="0" indent="0" algn="ctr">
              <a:buFontTx/>
              <a:buNone/>
              <a:defRPr/>
            </a:pPr>
            <a:r>
              <a:rPr lang="en-US" sz="2400" dirty="0">
                <a:solidFill>
                  <a:srgbClr val="333399"/>
                </a:solidFill>
              </a:rPr>
              <a:t>Heating and Warming: Sensitivity of Earth’s Climate to Atmospheric </a:t>
            </a:r>
            <a:r>
              <a:rPr lang="en-US" sz="2400" dirty="0" smtClean="0">
                <a:solidFill>
                  <a:srgbClr val="333399"/>
                </a:solidFill>
              </a:rPr>
              <a:t>CO</a:t>
            </a:r>
            <a:r>
              <a:rPr lang="en-US" sz="2400" baseline="-25000" dirty="0" smtClean="0">
                <a:solidFill>
                  <a:srgbClr val="333399"/>
                </a:solidFill>
              </a:rPr>
              <a:t>2</a:t>
            </a:r>
            <a:r>
              <a:rPr lang="en-US" sz="2400" dirty="0" smtClean="0">
                <a:solidFill>
                  <a:srgbClr val="333399"/>
                </a:solidFill>
              </a:rPr>
              <a:t/>
            </a:r>
            <a:br>
              <a:rPr lang="en-US" sz="2400" dirty="0" smtClean="0">
                <a:solidFill>
                  <a:srgbClr val="333399"/>
                </a:solidFill>
              </a:rPr>
            </a:br>
            <a:r>
              <a:rPr lang="en-US" dirty="0" smtClean="0"/>
              <a:t>September 24, 2012, 6:30 </a:t>
            </a:r>
            <a:r>
              <a:rPr lang="en-US" dirty="0"/>
              <a:t>p.m. Eastern time</a:t>
            </a:r>
          </a:p>
          <a:p>
            <a:pPr marL="0" indent="0" algn="ctr">
              <a:buNone/>
              <a:defRPr/>
            </a:pPr>
            <a:r>
              <a:rPr lang="en-US" dirty="0"/>
              <a:t>Introduction for new users: 6:15 p.m. Eastern time</a:t>
            </a:r>
          </a:p>
          <a:p>
            <a:endParaRPr lang="en-US" dirty="0"/>
          </a:p>
        </p:txBody>
      </p:sp>
    </p:spTree>
    <p:extLst>
      <p:ext uri="{BB962C8B-B14F-4D97-AF65-F5344CB8AC3E}">
        <p14:creationId xmlns:p14="http://schemas.microsoft.com/office/powerpoint/2010/main" val="144813418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76200"/>
            <a:ext cx="7162800" cy="1200329"/>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Molecular Vibration Modes and the Greenhouse Effect</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molecules_vibrate.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2800" y="1276529"/>
            <a:ext cx="4724400" cy="2709582"/>
          </a:xfrm>
          <a:prstGeom prst="rect">
            <a:avLst/>
          </a:prstGeom>
        </p:spPr>
      </p:pic>
      <p:pic>
        <p:nvPicPr>
          <p:cNvPr id="15" name="Picture 14" descr="co2_absorb_emit_infrared_animation.gi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7800" y="4157382"/>
            <a:ext cx="2476500" cy="1857375"/>
          </a:xfrm>
          <a:prstGeom prst="rect">
            <a:avLst/>
          </a:prstGeom>
        </p:spPr>
      </p:pic>
      <p:pic>
        <p:nvPicPr>
          <p:cNvPr id="14" name="Picture 13" descr="co2_molecule_vibrate_modes.gif"/>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400" y="1276529"/>
            <a:ext cx="2971800" cy="4350327"/>
          </a:xfrm>
          <a:prstGeom prst="rect">
            <a:avLst/>
          </a:prstGeom>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076325" y="191869"/>
            <a:ext cx="7153275" cy="584775"/>
          </a:xfrm>
          <a:prstGeom prst="rect">
            <a:avLst/>
          </a:prstGeom>
          <a:noFill/>
          <a:ln w="9525">
            <a:noFill/>
            <a:miter lim="800000"/>
            <a:headEnd/>
            <a:tailEnd/>
          </a:ln>
        </p:spPr>
        <p:txBody>
          <a:bodyPr wrap="square">
            <a:spAutoFit/>
          </a:bodyPr>
          <a:lstStyle/>
          <a:p>
            <a:r>
              <a:rPr lang="en-US" sz="3200" dirty="0" smtClean="0">
                <a:solidFill>
                  <a:srgbClr val="31859C"/>
                </a:solidFill>
                <a:latin typeface="Georgia" pitchFamily="18" charset="0"/>
                <a:ea typeface="Tahoma" pitchFamily="100" charset="0"/>
              </a:rPr>
              <a:t>Poll: Which is NOT a GHG molecule?</a:t>
            </a:r>
            <a:endParaRPr lang="en-US" sz="32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randy_russell_photo_100x100.jpg"/>
          <p:cNvPicPr>
            <a:picLocks noChangeAspect="1"/>
          </p:cNvPicPr>
          <p:nvPr/>
        </p:nvPicPr>
        <p:blipFill>
          <a:blip r:embed="rId6" cstate="print"/>
          <a:stretch>
            <a:fillRect/>
          </a:stretch>
        </p:blipFill>
        <p:spPr>
          <a:xfrm>
            <a:off x="123825" y="117927"/>
            <a:ext cx="952500" cy="952500"/>
          </a:xfrm>
          <a:prstGeom prst="rect">
            <a:avLst/>
          </a:prstGeom>
          <a:ln w="28575">
            <a:noFill/>
          </a:ln>
        </p:spPr>
      </p:pic>
      <p:pic>
        <p:nvPicPr>
          <p:cNvPr id="12" name="Picture 11" descr="co_molecule_sm.gif"/>
          <p:cNvPicPr>
            <a:picLocks noChangeAspect="1"/>
          </p:cNvPicPr>
          <p:nvPr/>
        </p:nvPicPr>
        <p:blipFill>
          <a:blip r:embed="rId7" cstate="print"/>
          <a:stretch>
            <a:fillRect/>
          </a:stretch>
        </p:blipFill>
        <p:spPr>
          <a:xfrm>
            <a:off x="1524000" y="3429000"/>
            <a:ext cx="2743200" cy="2057400"/>
          </a:xfrm>
          <a:prstGeom prst="rect">
            <a:avLst/>
          </a:prstGeom>
        </p:spPr>
      </p:pic>
      <p:pic>
        <p:nvPicPr>
          <p:cNvPr id="13" name="Picture 12" descr="water_molecu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57400" y="1219200"/>
            <a:ext cx="1992212" cy="1709318"/>
          </a:xfrm>
          <a:prstGeom prst="rect">
            <a:avLst/>
          </a:prstGeom>
        </p:spPr>
      </p:pic>
      <p:pic>
        <p:nvPicPr>
          <p:cNvPr id="14" name="Picture 13" descr="hydrogen_molecule.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92643" y="1219200"/>
            <a:ext cx="2450886" cy="1951256"/>
          </a:xfrm>
          <a:prstGeom prst="rect">
            <a:avLst/>
          </a:prstGeom>
        </p:spPr>
      </p:pic>
      <p:pic>
        <p:nvPicPr>
          <p:cNvPr id="15" name="Picture 14" descr="ch4_molecule_big.gif"/>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7800" y="3562350"/>
            <a:ext cx="3232588" cy="1795882"/>
          </a:xfrm>
          <a:prstGeom prst="rect">
            <a:avLst/>
          </a:prstGeom>
        </p:spPr>
      </p:pic>
      <p:sp>
        <p:nvSpPr>
          <p:cNvPr id="16" name="TextBox 15"/>
          <p:cNvSpPr txBox="1"/>
          <p:nvPr/>
        </p:nvSpPr>
        <p:spPr>
          <a:xfrm>
            <a:off x="609600" y="1535668"/>
            <a:ext cx="1727781" cy="369332"/>
          </a:xfrm>
          <a:prstGeom prst="rect">
            <a:avLst/>
          </a:prstGeom>
          <a:noFill/>
        </p:spPr>
        <p:txBody>
          <a:bodyPr wrap="none" rtlCol="0">
            <a:spAutoFit/>
          </a:bodyPr>
          <a:lstStyle/>
          <a:p>
            <a:r>
              <a:rPr lang="en-US" dirty="0" smtClean="0"/>
              <a:t>A) Water vapor</a:t>
            </a:r>
            <a:endParaRPr lang="en-US" dirty="0"/>
          </a:p>
        </p:txBody>
      </p:sp>
      <p:sp>
        <p:nvSpPr>
          <p:cNvPr id="17" name="TextBox 16"/>
          <p:cNvSpPr txBox="1"/>
          <p:nvPr/>
        </p:nvSpPr>
        <p:spPr>
          <a:xfrm>
            <a:off x="228600" y="4001869"/>
            <a:ext cx="1236236" cy="646331"/>
          </a:xfrm>
          <a:prstGeom prst="rect">
            <a:avLst/>
          </a:prstGeom>
          <a:noFill/>
        </p:spPr>
        <p:txBody>
          <a:bodyPr wrap="none" rtlCol="0">
            <a:spAutoFit/>
          </a:bodyPr>
          <a:lstStyle/>
          <a:p>
            <a:r>
              <a:rPr lang="en-US" dirty="0" smtClean="0"/>
              <a:t>B) Carbon</a:t>
            </a:r>
          </a:p>
          <a:p>
            <a:r>
              <a:rPr lang="en-US" dirty="0" smtClean="0"/>
              <a:t>monoxide</a:t>
            </a:r>
            <a:endParaRPr lang="en-US" dirty="0"/>
          </a:p>
        </p:txBody>
      </p:sp>
      <p:sp>
        <p:nvSpPr>
          <p:cNvPr id="18" name="TextBox 17"/>
          <p:cNvSpPr txBox="1"/>
          <p:nvPr/>
        </p:nvSpPr>
        <p:spPr>
          <a:xfrm>
            <a:off x="5486400" y="2602468"/>
            <a:ext cx="1492716" cy="369332"/>
          </a:xfrm>
          <a:prstGeom prst="rect">
            <a:avLst/>
          </a:prstGeom>
          <a:noFill/>
        </p:spPr>
        <p:txBody>
          <a:bodyPr wrap="none" rtlCol="0">
            <a:spAutoFit/>
          </a:bodyPr>
          <a:lstStyle/>
          <a:p>
            <a:r>
              <a:rPr lang="en-US" dirty="0" smtClean="0"/>
              <a:t>C) Hydrogen</a:t>
            </a:r>
            <a:endParaRPr lang="en-US" dirty="0"/>
          </a:p>
        </p:txBody>
      </p:sp>
      <p:sp>
        <p:nvSpPr>
          <p:cNvPr id="19" name="TextBox 18"/>
          <p:cNvSpPr txBox="1"/>
          <p:nvPr/>
        </p:nvSpPr>
        <p:spPr>
          <a:xfrm>
            <a:off x="5943600" y="5410200"/>
            <a:ext cx="1390124" cy="369332"/>
          </a:xfrm>
          <a:prstGeom prst="rect">
            <a:avLst/>
          </a:prstGeom>
          <a:noFill/>
        </p:spPr>
        <p:txBody>
          <a:bodyPr wrap="none" rtlCol="0">
            <a:spAutoFit/>
          </a:bodyPr>
          <a:lstStyle/>
          <a:p>
            <a:r>
              <a:rPr lang="en-US" dirty="0" smtClean="0"/>
              <a:t>D) Methane</a:t>
            </a:r>
            <a:endParaRPr lang="en-US" dirty="0"/>
          </a:p>
        </p:txBody>
      </p:sp>
      <p:pic>
        <p:nvPicPr>
          <p:cNvPr id="20" name="Picture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29600" y="130175"/>
            <a:ext cx="759522" cy="9366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Heat and CO</a:t>
            </a:r>
            <a:r>
              <a:rPr lang="en-US" sz="3600" baseline="-25000" dirty="0" smtClean="0">
                <a:solidFill>
                  <a:srgbClr val="31859C"/>
                </a:solidFill>
                <a:latin typeface="Georgia" pitchFamily="18" charset="0"/>
                <a:ea typeface="Tahoma" pitchFamily="100" charset="0"/>
              </a:rPr>
              <a:t>2</a:t>
            </a:r>
            <a:r>
              <a:rPr lang="en-US" sz="3600" dirty="0" smtClean="0">
                <a:solidFill>
                  <a:srgbClr val="31859C"/>
                </a:solidFill>
                <a:latin typeface="Georgia" pitchFamily="18" charset="0"/>
                <a:ea typeface="Tahoma" pitchFamily="100" charset="0"/>
              </a:rPr>
              <a:t> in Earth’s Climate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
        <p:nvSpPr>
          <p:cNvPr id="12" name="TextBox 11"/>
          <p:cNvSpPr txBox="1"/>
          <p:nvPr/>
        </p:nvSpPr>
        <p:spPr>
          <a:xfrm>
            <a:off x="4419600" y="1405273"/>
            <a:ext cx="4410074" cy="4385816"/>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Doubling CO</a:t>
            </a:r>
            <a:r>
              <a:rPr lang="en-US" sz="2400" baseline="-25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a:t>
            </a:r>
            <a:r>
              <a:rPr lang="en-US" sz="2400" dirty="0">
                <a:solidFill>
                  <a:srgbClr val="595959"/>
                </a:solidFill>
                <a:latin typeface="Georgia" pitchFamily="18" charset="0"/>
                <a:cs typeface="Times" pitchFamily="100" charset="0"/>
              </a:rPr>
              <a:t>in </a:t>
            </a:r>
            <a:r>
              <a:rPr lang="en-US" sz="2400" dirty="0" smtClean="0">
                <a:solidFill>
                  <a:srgbClr val="595959"/>
                </a:solidFill>
                <a:latin typeface="Georgia" pitchFamily="18" charset="0"/>
                <a:cs typeface="Times" pitchFamily="100" charset="0"/>
              </a:rPr>
              <a:t>the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atmosphere </a:t>
            </a:r>
            <a:r>
              <a:rPr lang="en-US" sz="2400" dirty="0">
                <a:solidFill>
                  <a:srgbClr val="595959"/>
                </a:solidFill>
                <a:latin typeface="Georgia" pitchFamily="18" charset="0"/>
                <a:cs typeface="Times" pitchFamily="100" charset="0"/>
              </a:rPr>
              <a:t>would </a:t>
            </a:r>
            <a:r>
              <a:rPr lang="en-US" sz="2400" dirty="0" smtClean="0">
                <a:solidFill>
                  <a:srgbClr val="595959"/>
                </a:solidFill>
                <a:latin typeface="Georgia" pitchFamily="18" charset="0"/>
                <a:cs typeface="Times" pitchFamily="100" charset="0"/>
              </a:rPr>
              <a:t>add </a:t>
            </a:r>
            <a:r>
              <a:rPr lang="en-US" sz="2400" dirty="0">
                <a:solidFill>
                  <a:srgbClr val="595959"/>
                </a:solidFill>
                <a:latin typeface="Georgia" pitchFamily="18" charset="0"/>
                <a:cs typeface="Times" pitchFamily="100" charset="0"/>
              </a:rPr>
              <a:t>4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Watts </a:t>
            </a:r>
            <a:r>
              <a:rPr lang="en-US" sz="2400" dirty="0">
                <a:solidFill>
                  <a:srgbClr val="595959"/>
                </a:solidFill>
                <a:latin typeface="Georgia" pitchFamily="18" charset="0"/>
                <a:cs typeface="Times" pitchFamily="100" charset="0"/>
              </a:rPr>
              <a:t>of heat to every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square </a:t>
            </a:r>
            <a:r>
              <a:rPr lang="en-US" sz="2400" dirty="0">
                <a:solidFill>
                  <a:srgbClr val="595959"/>
                </a:solidFill>
                <a:latin typeface="Georgia" pitchFamily="18" charset="0"/>
                <a:cs typeface="Times" pitchFamily="100" charset="0"/>
              </a:rPr>
              <a:t>meter of </a:t>
            </a:r>
            <a:r>
              <a:rPr lang="en-US" sz="2400" dirty="0" smtClean="0">
                <a:solidFill>
                  <a:srgbClr val="595959"/>
                </a:solidFill>
                <a:latin typeface="Georgia" pitchFamily="18" charset="0"/>
                <a:cs typeface="Times" pitchFamily="100" charset="0"/>
              </a:rPr>
              <a:t>Earth</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The extra heat would be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applied 24 hours a day,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365 days a year </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That would make the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Earth’s surface warmer</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This has been known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since 1863</a:t>
            </a:r>
          </a:p>
        </p:txBody>
      </p:sp>
      <p:grpSp>
        <p:nvGrpSpPr>
          <p:cNvPr id="13" name="Group 12"/>
          <p:cNvGrpSpPr/>
          <p:nvPr/>
        </p:nvGrpSpPr>
        <p:grpSpPr>
          <a:xfrm>
            <a:off x="304800" y="1371600"/>
            <a:ext cx="3709557" cy="3903663"/>
            <a:chOff x="152400" y="1036638"/>
            <a:chExt cx="5124450" cy="5153025"/>
          </a:xfrm>
        </p:grpSpPr>
        <p:pic>
          <p:nvPicPr>
            <p:cNvPr id="14" name="Picture 3"/>
            <p:cNvPicPr>
              <a:picLocks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79388" y="1081088"/>
              <a:ext cx="5080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p:cNvSpPr>
            <p:nvPr/>
          </p:nvSpPr>
          <p:spPr bwMode="auto">
            <a:xfrm>
              <a:off x="877776" y="2175565"/>
              <a:ext cx="9588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eaLnBrk="0" hangingPunct="0"/>
              <a:r>
                <a:rPr lang="en-US" dirty="0">
                  <a:solidFill>
                    <a:srgbClr val="FF0000"/>
                  </a:solidFill>
                  <a:cs typeface="Times New Roman" charset="0"/>
                  <a:sym typeface="Times New Roman" charset="0"/>
                </a:rPr>
                <a:t>4 Watts</a:t>
              </a:r>
            </a:p>
          </p:txBody>
        </p:sp>
        <p:pic>
          <p:nvPicPr>
            <p:cNvPr id="19" name="Picture 8"/>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 y="1036638"/>
              <a:ext cx="5124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9"/>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64063" y="1036638"/>
              <a:ext cx="2952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 name="Rectangle 10"/>
            <p:cNvSpPr>
              <a:spLocks/>
            </p:cNvSpPr>
            <p:nvPr/>
          </p:nvSpPr>
          <p:spPr bwMode="auto">
            <a:xfrm>
              <a:off x="4047171" y="3224213"/>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eaLnBrk="0" hangingPunct="0"/>
              <a:r>
                <a:rPr lang="en-US" dirty="0">
                  <a:solidFill>
                    <a:srgbClr val="FF0606"/>
                  </a:solidFill>
                  <a:cs typeface="Times New Roman" charset="0"/>
                  <a:sym typeface="Times New Roman" charset="0"/>
                </a:rPr>
                <a:t>1 m</a:t>
              </a:r>
            </a:p>
          </p:txBody>
        </p:sp>
      </p:grpSp>
    </p:spTree>
    <p:extLst>
      <p:ext uri="{BB962C8B-B14F-4D97-AF65-F5344CB8AC3E}">
        <p14:creationId xmlns:p14="http://schemas.microsoft.com/office/powerpoint/2010/main" val="281130611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1200329"/>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Forcing, </a:t>
            </a:r>
            <a:br>
              <a:rPr lang="en-US" sz="3600" dirty="0">
                <a:solidFill>
                  <a:srgbClr val="31859C"/>
                </a:solidFill>
                <a:latin typeface="Georgia" pitchFamily="18" charset="0"/>
                <a:ea typeface="Tahoma" pitchFamily="100" charset="0"/>
              </a:rPr>
            </a:br>
            <a:r>
              <a:rPr lang="en-US" sz="3600" dirty="0">
                <a:solidFill>
                  <a:srgbClr val="31859C"/>
                </a:solidFill>
                <a:latin typeface="Georgia" pitchFamily="18" charset="0"/>
                <a:ea typeface="Tahoma" pitchFamily="100" charset="0"/>
              </a:rPr>
              <a:t>Response, and Sensitivity</a:t>
            </a:r>
          </a:p>
        </p:txBody>
      </p:sp>
      <p:pic>
        <p:nvPicPr>
          <p:cNvPr id="6" name="Picture 3"/>
          <p:cNvPicPr>
            <a:picLocks noChangeAspect="1" noChangeArrowheads="1"/>
          </p:cNvPicPr>
          <p:nvPr/>
        </p:nvPicPr>
        <p:blipFill>
          <a:blip r:embed="rId4"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5"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6"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7" cstate="print"/>
          <a:stretch>
            <a:fillRect/>
          </a:stretch>
        </p:blipFill>
        <p:spPr>
          <a:xfrm>
            <a:off x="8105775" y="76200"/>
            <a:ext cx="952500" cy="952500"/>
          </a:xfrm>
          <a:prstGeom prst="rect">
            <a:avLst/>
          </a:prstGeom>
          <a:ln w="28575">
            <a:noFill/>
          </a:ln>
        </p:spPr>
      </p:pic>
      <p:sp>
        <p:nvSpPr>
          <p:cNvPr id="15" name="TextBox 14"/>
          <p:cNvSpPr txBox="1"/>
          <p:nvPr/>
        </p:nvSpPr>
        <p:spPr>
          <a:xfrm rot="16200000">
            <a:off x="-633990" y="2403475"/>
            <a:ext cx="2405063" cy="646113"/>
          </a:xfrm>
          <a:prstGeom prst="rect">
            <a:avLst/>
          </a:prstGeom>
          <a:noFill/>
        </p:spPr>
        <p:txBody>
          <a:bodyPr wrap="none">
            <a:spAutoFit/>
          </a:bodyPr>
          <a:lstStyle/>
          <a:p>
            <a:pPr algn="ctr" eaLnBrk="0" hangingPunct="0">
              <a:defRPr/>
            </a:pPr>
            <a:r>
              <a:rPr lang="en-US" sz="1800" b="1" dirty="0">
                <a:solidFill>
                  <a:srgbClr val="FF0000"/>
                </a:solidFill>
                <a:latin typeface="+mj-lt"/>
                <a:ea typeface="+mn-ea"/>
                <a:cs typeface="+mn-cs"/>
              </a:rPr>
              <a:t>Forcing</a:t>
            </a:r>
          </a:p>
          <a:p>
            <a:pPr algn="ctr" eaLnBrk="0" hangingPunct="0">
              <a:defRPr/>
            </a:pPr>
            <a:r>
              <a:rPr lang="en-US" sz="1800" b="1" dirty="0">
                <a:solidFill>
                  <a:schemeClr val="accent2"/>
                </a:solidFill>
                <a:latin typeface="+mj-lt"/>
                <a:ea typeface="+mn-ea"/>
                <a:cs typeface="+mn-cs"/>
              </a:rPr>
              <a:t>(change in sunshine)</a:t>
            </a:r>
          </a:p>
        </p:txBody>
      </p:sp>
      <p:sp>
        <p:nvSpPr>
          <p:cNvPr id="16" name="TextBox 15"/>
          <p:cNvSpPr txBox="1"/>
          <p:nvPr/>
        </p:nvSpPr>
        <p:spPr>
          <a:xfrm rot="16200000">
            <a:off x="7245567" y="2494756"/>
            <a:ext cx="2316162" cy="923925"/>
          </a:xfrm>
          <a:prstGeom prst="rect">
            <a:avLst/>
          </a:prstGeom>
          <a:noFill/>
        </p:spPr>
        <p:txBody>
          <a:bodyPr wrap="none">
            <a:spAutoFit/>
          </a:bodyPr>
          <a:lstStyle/>
          <a:p>
            <a:pPr algn="ctr" eaLnBrk="0" hangingPunct="0">
              <a:defRPr/>
            </a:pPr>
            <a:r>
              <a:rPr lang="en-US" sz="1800" b="1" dirty="0">
                <a:solidFill>
                  <a:srgbClr val="FF0000"/>
                </a:solidFill>
                <a:latin typeface="+mj-lt"/>
                <a:ea typeface="+mn-ea"/>
                <a:cs typeface="+mn-cs"/>
              </a:rPr>
              <a:t>Response:</a:t>
            </a:r>
          </a:p>
          <a:p>
            <a:pPr algn="ctr" eaLnBrk="0" hangingPunct="0">
              <a:defRPr/>
            </a:pPr>
            <a:r>
              <a:rPr lang="en-US" sz="1800" b="1" dirty="0">
                <a:solidFill>
                  <a:srgbClr val="3333CC"/>
                </a:solidFill>
                <a:latin typeface="+mj-lt"/>
                <a:ea typeface="+mn-ea"/>
                <a:cs typeface="+mn-cs"/>
              </a:rPr>
              <a:t>(Change in Surface </a:t>
            </a:r>
            <a:br>
              <a:rPr lang="en-US" sz="1800" b="1" dirty="0">
                <a:solidFill>
                  <a:srgbClr val="3333CC"/>
                </a:solidFill>
                <a:latin typeface="+mj-lt"/>
                <a:ea typeface="+mn-ea"/>
                <a:cs typeface="+mn-cs"/>
              </a:rPr>
            </a:br>
            <a:r>
              <a:rPr lang="en-US" sz="1800" b="1" dirty="0">
                <a:solidFill>
                  <a:srgbClr val="3333CC"/>
                </a:solidFill>
                <a:latin typeface="+mj-lt"/>
                <a:ea typeface="+mn-ea"/>
                <a:cs typeface="+mn-cs"/>
              </a:rPr>
              <a:t>Temperature)</a:t>
            </a:r>
          </a:p>
        </p:txBody>
      </p:sp>
      <p:pic>
        <p:nvPicPr>
          <p:cNvPr id="17" name="Picture 1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93285" y="1981200"/>
            <a:ext cx="52387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5"/>
          <p:cNvSpPr txBox="1">
            <a:spLocks noChangeArrowheads="1"/>
          </p:cNvSpPr>
          <p:nvPr/>
        </p:nvSpPr>
        <p:spPr bwMode="auto">
          <a:xfrm>
            <a:off x="2895600" y="3653135"/>
            <a:ext cx="313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ja-JP" altLang="en-US" i="1" dirty="0">
                <a:solidFill>
                  <a:srgbClr val="FF0000"/>
                </a:solidFill>
              </a:rPr>
              <a:t>“</a:t>
            </a:r>
            <a:r>
              <a:rPr lang="en-US" i="1" dirty="0">
                <a:solidFill>
                  <a:srgbClr val="FF0000"/>
                </a:solidFill>
              </a:rPr>
              <a:t>Let</a:t>
            </a:r>
            <a:r>
              <a:rPr lang="ja-JP" altLang="en-US" i="1" dirty="0">
                <a:solidFill>
                  <a:srgbClr val="FF0000"/>
                </a:solidFill>
              </a:rPr>
              <a:t>’</a:t>
            </a:r>
            <a:r>
              <a:rPr lang="en-US" i="1" dirty="0">
                <a:solidFill>
                  <a:srgbClr val="FF0000"/>
                </a:solidFill>
              </a:rPr>
              <a:t>s do the math …</a:t>
            </a:r>
            <a:r>
              <a:rPr lang="ja-JP" altLang="en-US" i="1" dirty="0">
                <a:solidFill>
                  <a:srgbClr val="FF0000"/>
                </a:solidFill>
              </a:rPr>
              <a:t>”</a:t>
            </a:r>
            <a:endParaRPr lang="en-US" i="1" dirty="0">
              <a:solidFill>
                <a:srgbClr val="FF0000"/>
              </a:solidFill>
            </a:endParaRPr>
          </a:p>
        </p:txBody>
      </p:sp>
      <p:graphicFrame>
        <p:nvGraphicFramePr>
          <p:cNvPr id="23" name="Object 2"/>
          <p:cNvGraphicFramePr>
            <a:graphicFrameLocks noChangeAspect="1"/>
          </p:cNvGraphicFramePr>
          <p:nvPr>
            <p:extLst>
              <p:ext uri="{D42A27DB-BD31-4B8C-83A1-F6EECF244321}">
                <p14:modId xmlns:p14="http://schemas.microsoft.com/office/powerpoint/2010/main" val="3960433756"/>
              </p:ext>
            </p:extLst>
          </p:nvPr>
        </p:nvGraphicFramePr>
        <p:xfrm>
          <a:off x="3048000" y="4114800"/>
          <a:ext cx="4700587" cy="1933575"/>
        </p:xfrm>
        <a:graphic>
          <a:graphicData uri="http://schemas.openxmlformats.org/presentationml/2006/ole">
            <mc:AlternateContent xmlns:mc="http://schemas.openxmlformats.org/markup-compatibility/2006">
              <mc:Choice xmlns:v="urn:schemas-microsoft-com:vml" Requires="v">
                <p:oleObj spid="_x0000_s25617" name="Equation" r:id="rId9" imgW="1782720" imgH="722160" progId="">
                  <p:embed/>
                </p:oleObj>
              </mc:Choice>
              <mc:Fallback>
                <p:oleObj name="Equation" r:id="rId9" imgW="1782720" imgH="722160" progId="">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4114800"/>
                        <a:ext cx="4700587" cy="193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1065484"/>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1200329"/>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Forcing, </a:t>
            </a:r>
            <a:br>
              <a:rPr lang="en-US" sz="3600" dirty="0">
                <a:solidFill>
                  <a:srgbClr val="31859C"/>
                </a:solidFill>
                <a:latin typeface="Georgia" pitchFamily="18" charset="0"/>
                <a:ea typeface="Tahoma" pitchFamily="100" charset="0"/>
              </a:rPr>
            </a:br>
            <a:r>
              <a:rPr lang="en-US" sz="3600" dirty="0">
                <a:solidFill>
                  <a:srgbClr val="31859C"/>
                </a:solidFill>
                <a:latin typeface="Georgia" pitchFamily="18" charset="0"/>
                <a:ea typeface="Tahoma" pitchFamily="100" charset="0"/>
              </a:rPr>
              <a:t>Response, and Sensitivity</a:t>
            </a: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
        <p:nvSpPr>
          <p:cNvPr id="12" name="TextBox 11"/>
          <p:cNvSpPr txBox="1"/>
          <p:nvPr/>
        </p:nvSpPr>
        <p:spPr>
          <a:xfrm>
            <a:off x="304800" y="3810000"/>
            <a:ext cx="8524874" cy="127727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Doubling CO</a:t>
            </a:r>
            <a:r>
              <a:rPr lang="en-US" sz="2400" baseline="-25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adds 4 W m</a:t>
            </a:r>
            <a:r>
              <a:rPr lang="en-US" sz="2400" baseline="30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to the Earth’s surface</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If everything else stayed the same, adding </a:t>
            </a:r>
            <a:r>
              <a:rPr lang="en-US" sz="2400" dirty="0">
                <a:solidFill>
                  <a:srgbClr val="595959"/>
                </a:solidFill>
                <a:latin typeface="Georgia" pitchFamily="18" charset="0"/>
                <a:cs typeface="Times" pitchFamily="100" charset="0"/>
              </a:rPr>
              <a:t>4 W m</a:t>
            </a:r>
            <a:r>
              <a:rPr lang="en-US" sz="2400" baseline="30000" dirty="0">
                <a:solidFill>
                  <a:srgbClr val="595959"/>
                </a:solidFill>
                <a:latin typeface="Georgia" pitchFamily="18" charset="0"/>
                <a:cs typeface="Times" pitchFamily="100" charset="0"/>
              </a:rPr>
              <a:t>-2</a:t>
            </a: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would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warm the surface by about 1 °C (1.8 </a:t>
            </a:r>
            <a:r>
              <a:rPr lang="en-US" sz="2400" dirty="0">
                <a:solidFill>
                  <a:srgbClr val="595959"/>
                </a:solidFill>
                <a:latin typeface="Georgia" pitchFamily="18" charset="0"/>
                <a:cs typeface="Times" pitchFamily="100" charset="0"/>
              </a:rPr>
              <a:t>°</a:t>
            </a:r>
            <a:r>
              <a:rPr lang="en-US" sz="2400" dirty="0" smtClean="0">
                <a:solidFill>
                  <a:srgbClr val="595959"/>
                </a:solidFill>
                <a:latin typeface="Georgia" pitchFamily="18" charset="0"/>
                <a:cs typeface="Times" pitchFamily="100" charset="0"/>
              </a:rPr>
              <a:t>F)</a:t>
            </a:r>
          </a:p>
        </p:txBody>
      </p:sp>
      <p:sp>
        <p:nvSpPr>
          <p:cNvPr id="15" name="TextBox 14"/>
          <p:cNvSpPr txBox="1"/>
          <p:nvPr/>
        </p:nvSpPr>
        <p:spPr>
          <a:xfrm rot="16200000">
            <a:off x="-633990" y="2403475"/>
            <a:ext cx="2405063" cy="646113"/>
          </a:xfrm>
          <a:prstGeom prst="rect">
            <a:avLst/>
          </a:prstGeom>
          <a:noFill/>
        </p:spPr>
        <p:txBody>
          <a:bodyPr wrap="none">
            <a:spAutoFit/>
          </a:bodyPr>
          <a:lstStyle/>
          <a:p>
            <a:pPr algn="ctr" eaLnBrk="0" hangingPunct="0">
              <a:defRPr/>
            </a:pPr>
            <a:r>
              <a:rPr lang="en-US" sz="1800" b="1" dirty="0">
                <a:solidFill>
                  <a:srgbClr val="FF0000"/>
                </a:solidFill>
                <a:latin typeface="+mj-lt"/>
                <a:ea typeface="+mn-ea"/>
                <a:cs typeface="+mn-cs"/>
              </a:rPr>
              <a:t>Forcing</a:t>
            </a:r>
          </a:p>
          <a:p>
            <a:pPr algn="ctr" eaLnBrk="0" hangingPunct="0">
              <a:defRPr/>
            </a:pPr>
            <a:r>
              <a:rPr lang="en-US" sz="1800" b="1" dirty="0">
                <a:solidFill>
                  <a:schemeClr val="accent2"/>
                </a:solidFill>
                <a:latin typeface="+mj-lt"/>
                <a:ea typeface="+mn-ea"/>
                <a:cs typeface="+mn-cs"/>
              </a:rPr>
              <a:t>(change in sunshine)</a:t>
            </a:r>
          </a:p>
        </p:txBody>
      </p:sp>
      <p:sp>
        <p:nvSpPr>
          <p:cNvPr id="16" name="TextBox 15"/>
          <p:cNvSpPr txBox="1"/>
          <p:nvPr/>
        </p:nvSpPr>
        <p:spPr>
          <a:xfrm rot="16200000">
            <a:off x="7245567" y="2494756"/>
            <a:ext cx="2316162" cy="923925"/>
          </a:xfrm>
          <a:prstGeom prst="rect">
            <a:avLst/>
          </a:prstGeom>
          <a:noFill/>
        </p:spPr>
        <p:txBody>
          <a:bodyPr wrap="none">
            <a:spAutoFit/>
          </a:bodyPr>
          <a:lstStyle/>
          <a:p>
            <a:pPr algn="ctr" eaLnBrk="0" hangingPunct="0">
              <a:defRPr/>
            </a:pPr>
            <a:r>
              <a:rPr lang="en-US" sz="1800" b="1" dirty="0">
                <a:solidFill>
                  <a:srgbClr val="FF0000"/>
                </a:solidFill>
                <a:latin typeface="+mj-lt"/>
                <a:ea typeface="+mn-ea"/>
                <a:cs typeface="+mn-cs"/>
              </a:rPr>
              <a:t>Response:</a:t>
            </a:r>
          </a:p>
          <a:p>
            <a:pPr algn="ctr" eaLnBrk="0" hangingPunct="0">
              <a:defRPr/>
            </a:pPr>
            <a:r>
              <a:rPr lang="en-US" sz="1800" b="1" dirty="0">
                <a:solidFill>
                  <a:srgbClr val="3333CC"/>
                </a:solidFill>
                <a:latin typeface="+mj-lt"/>
                <a:ea typeface="+mn-ea"/>
                <a:cs typeface="+mn-cs"/>
              </a:rPr>
              <a:t>(Change in Surface </a:t>
            </a:r>
            <a:br>
              <a:rPr lang="en-US" sz="1800" b="1" dirty="0">
                <a:solidFill>
                  <a:srgbClr val="3333CC"/>
                </a:solidFill>
                <a:latin typeface="+mj-lt"/>
                <a:ea typeface="+mn-ea"/>
                <a:cs typeface="+mn-cs"/>
              </a:rPr>
            </a:br>
            <a:r>
              <a:rPr lang="en-US" sz="1800" b="1" dirty="0">
                <a:solidFill>
                  <a:srgbClr val="3333CC"/>
                </a:solidFill>
                <a:latin typeface="+mj-lt"/>
                <a:ea typeface="+mn-ea"/>
                <a:cs typeface="+mn-cs"/>
              </a:rPr>
              <a:t>Temperature)</a:t>
            </a:r>
          </a:p>
        </p:txBody>
      </p:sp>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3285" y="1981200"/>
            <a:ext cx="52387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2097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1200329"/>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Forcing, </a:t>
            </a:r>
            <a:br>
              <a:rPr lang="en-US" sz="3600" dirty="0">
                <a:solidFill>
                  <a:srgbClr val="31859C"/>
                </a:solidFill>
                <a:latin typeface="Georgia" pitchFamily="18" charset="0"/>
                <a:ea typeface="Tahoma" pitchFamily="100" charset="0"/>
              </a:rPr>
            </a:br>
            <a:r>
              <a:rPr lang="en-US" sz="3600" dirty="0">
                <a:solidFill>
                  <a:srgbClr val="31859C"/>
                </a:solidFill>
                <a:latin typeface="Georgia" pitchFamily="18" charset="0"/>
                <a:ea typeface="Tahoma" pitchFamily="100" charset="0"/>
              </a:rPr>
              <a:t>Response, and Sensitivity</a:t>
            </a: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
        <p:nvSpPr>
          <p:cNvPr id="12" name="TextBox 11"/>
          <p:cNvSpPr txBox="1"/>
          <p:nvPr/>
        </p:nvSpPr>
        <p:spPr>
          <a:xfrm>
            <a:off x="304800" y="3810000"/>
            <a:ext cx="8524874" cy="1723549"/>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Doubling CO</a:t>
            </a:r>
            <a:r>
              <a:rPr lang="en-US" sz="2400" baseline="-25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adds 4 W m</a:t>
            </a:r>
            <a:r>
              <a:rPr lang="en-US" sz="2400" baseline="30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to the Earth’s surface</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If everything else stayed the same, adding </a:t>
            </a:r>
            <a:r>
              <a:rPr lang="en-US" sz="2400" dirty="0">
                <a:solidFill>
                  <a:srgbClr val="595959"/>
                </a:solidFill>
                <a:latin typeface="Georgia" pitchFamily="18" charset="0"/>
                <a:cs typeface="Times" pitchFamily="100" charset="0"/>
              </a:rPr>
              <a:t>4 W m</a:t>
            </a:r>
            <a:r>
              <a:rPr lang="en-US" sz="2400" baseline="30000" dirty="0">
                <a:solidFill>
                  <a:srgbClr val="595959"/>
                </a:solidFill>
                <a:latin typeface="Georgia" pitchFamily="18" charset="0"/>
                <a:cs typeface="Times" pitchFamily="100" charset="0"/>
              </a:rPr>
              <a:t>-2</a:t>
            </a: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would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warm the surface by about 1 °C (1.8 </a:t>
            </a:r>
            <a:r>
              <a:rPr lang="en-US" sz="2400" dirty="0">
                <a:solidFill>
                  <a:srgbClr val="595959"/>
                </a:solidFill>
                <a:latin typeface="Georgia" pitchFamily="18" charset="0"/>
                <a:cs typeface="Times" pitchFamily="100" charset="0"/>
              </a:rPr>
              <a:t>°</a:t>
            </a:r>
            <a:r>
              <a:rPr lang="en-US" sz="2400" dirty="0" smtClean="0">
                <a:solidFill>
                  <a:srgbClr val="595959"/>
                </a:solidFill>
                <a:latin typeface="Georgia" pitchFamily="18" charset="0"/>
                <a:cs typeface="Times" pitchFamily="100" charset="0"/>
              </a:rPr>
              <a:t>F)</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BUT everything else wouldn’t stay the same!</a:t>
            </a:r>
          </a:p>
        </p:txBody>
      </p:sp>
      <p:sp>
        <p:nvSpPr>
          <p:cNvPr id="15" name="TextBox 14"/>
          <p:cNvSpPr txBox="1"/>
          <p:nvPr/>
        </p:nvSpPr>
        <p:spPr>
          <a:xfrm rot="16200000">
            <a:off x="-633990" y="2403475"/>
            <a:ext cx="2405063" cy="646113"/>
          </a:xfrm>
          <a:prstGeom prst="rect">
            <a:avLst/>
          </a:prstGeom>
          <a:noFill/>
        </p:spPr>
        <p:txBody>
          <a:bodyPr wrap="none">
            <a:spAutoFit/>
          </a:bodyPr>
          <a:lstStyle/>
          <a:p>
            <a:pPr algn="ctr" eaLnBrk="0" hangingPunct="0">
              <a:defRPr/>
            </a:pPr>
            <a:r>
              <a:rPr lang="en-US" sz="1800" b="1" dirty="0">
                <a:solidFill>
                  <a:srgbClr val="FF0000"/>
                </a:solidFill>
                <a:latin typeface="+mj-lt"/>
                <a:ea typeface="+mn-ea"/>
                <a:cs typeface="+mn-cs"/>
              </a:rPr>
              <a:t>Forcing</a:t>
            </a:r>
          </a:p>
          <a:p>
            <a:pPr algn="ctr" eaLnBrk="0" hangingPunct="0">
              <a:defRPr/>
            </a:pPr>
            <a:r>
              <a:rPr lang="en-US" sz="1800" b="1" dirty="0">
                <a:solidFill>
                  <a:schemeClr val="accent2"/>
                </a:solidFill>
                <a:latin typeface="+mj-lt"/>
                <a:ea typeface="+mn-ea"/>
                <a:cs typeface="+mn-cs"/>
              </a:rPr>
              <a:t>(change in sunshine)</a:t>
            </a:r>
          </a:p>
        </p:txBody>
      </p:sp>
      <p:sp>
        <p:nvSpPr>
          <p:cNvPr id="16" name="TextBox 15"/>
          <p:cNvSpPr txBox="1"/>
          <p:nvPr/>
        </p:nvSpPr>
        <p:spPr>
          <a:xfrm rot="16200000">
            <a:off x="7245567" y="2494756"/>
            <a:ext cx="2316162" cy="923925"/>
          </a:xfrm>
          <a:prstGeom prst="rect">
            <a:avLst/>
          </a:prstGeom>
          <a:noFill/>
        </p:spPr>
        <p:txBody>
          <a:bodyPr wrap="none">
            <a:spAutoFit/>
          </a:bodyPr>
          <a:lstStyle/>
          <a:p>
            <a:pPr algn="ctr" eaLnBrk="0" hangingPunct="0">
              <a:defRPr/>
            </a:pPr>
            <a:r>
              <a:rPr lang="en-US" sz="1800" b="1" dirty="0">
                <a:solidFill>
                  <a:srgbClr val="FF0000"/>
                </a:solidFill>
                <a:latin typeface="+mj-lt"/>
                <a:ea typeface="+mn-ea"/>
                <a:cs typeface="+mn-cs"/>
              </a:rPr>
              <a:t>Response:</a:t>
            </a:r>
          </a:p>
          <a:p>
            <a:pPr algn="ctr" eaLnBrk="0" hangingPunct="0">
              <a:defRPr/>
            </a:pPr>
            <a:r>
              <a:rPr lang="en-US" sz="1800" b="1" dirty="0">
                <a:solidFill>
                  <a:srgbClr val="3333CC"/>
                </a:solidFill>
                <a:latin typeface="+mj-lt"/>
                <a:ea typeface="+mn-ea"/>
                <a:cs typeface="+mn-cs"/>
              </a:rPr>
              <a:t>(Change in Surface </a:t>
            </a:r>
            <a:br>
              <a:rPr lang="en-US" sz="1800" b="1" dirty="0">
                <a:solidFill>
                  <a:srgbClr val="3333CC"/>
                </a:solidFill>
                <a:latin typeface="+mj-lt"/>
                <a:ea typeface="+mn-ea"/>
                <a:cs typeface="+mn-cs"/>
              </a:rPr>
            </a:br>
            <a:r>
              <a:rPr lang="en-US" sz="1800" b="1" dirty="0">
                <a:solidFill>
                  <a:srgbClr val="3333CC"/>
                </a:solidFill>
                <a:latin typeface="+mj-lt"/>
                <a:ea typeface="+mn-ea"/>
                <a:cs typeface="+mn-cs"/>
              </a:rPr>
              <a:t>Temperature)</a:t>
            </a:r>
          </a:p>
        </p:txBody>
      </p:sp>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3285" y="1981200"/>
            <a:ext cx="523875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667372"/>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21" name="Group 27"/>
          <p:cNvGrpSpPr>
            <a:grpSpLocks/>
          </p:cNvGrpSpPr>
          <p:nvPr/>
        </p:nvGrpSpPr>
        <p:grpSpPr bwMode="auto">
          <a:xfrm>
            <a:off x="1066800" y="3810000"/>
            <a:ext cx="1235075" cy="466725"/>
            <a:chOff x="720" y="2064"/>
            <a:chExt cx="778" cy="294"/>
          </a:xfrm>
        </p:grpSpPr>
        <p:sp>
          <p:nvSpPr>
            <p:cNvPr id="22"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23"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spTree>
    <p:extLst>
      <p:ext uri="{BB962C8B-B14F-4D97-AF65-F5344CB8AC3E}">
        <p14:creationId xmlns:p14="http://schemas.microsoft.com/office/powerpoint/2010/main" val="184238119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48491"/>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13" name="Group 27"/>
          <p:cNvGrpSpPr>
            <a:grpSpLocks/>
          </p:cNvGrpSpPr>
          <p:nvPr/>
        </p:nvGrpSpPr>
        <p:grpSpPr bwMode="auto">
          <a:xfrm>
            <a:off x="1066800" y="3810000"/>
            <a:ext cx="1235075" cy="466725"/>
            <a:chOff x="720" y="2064"/>
            <a:chExt cx="778" cy="294"/>
          </a:xfrm>
        </p:grpSpPr>
        <p:sp>
          <p:nvSpPr>
            <p:cNvPr id="14"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15"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sp>
        <p:nvSpPr>
          <p:cNvPr id="46" name="TextBox 45"/>
          <p:cNvSpPr txBox="1"/>
          <p:nvPr/>
        </p:nvSpPr>
        <p:spPr>
          <a:xfrm>
            <a:off x="4419600" y="1405273"/>
            <a:ext cx="4410074" cy="3570208"/>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Positive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amplify the changes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We know there are positive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feedbacks because tiny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changes in heat in and out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have produced Ice Ages and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other climate changes in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the past!</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How do they work?</a:t>
            </a:r>
          </a:p>
        </p:txBody>
      </p:sp>
    </p:spTree>
    <p:extLst>
      <p:ext uri="{BB962C8B-B14F-4D97-AF65-F5344CB8AC3E}">
        <p14:creationId xmlns:p14="http://schemas.microsoft.com/office/powerpoint/2010/main" val="80524084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13" name="Group 27"/>
          <p:cNvGrpSpPr>
            <a:grpSpLocks/>
          </p:cNvGrpSpPr>
          <p:nvPr/>
        </p:nvGrpSpPr>
        <p:grpSpPr bwMode="auto">
          <a:xfrm>
            <a:off x="1066800" y="3810000"/>
            <a:ext cx="1235075" cy="466725"/>
            <a:chOff x="720" y="2064"/>
            <a:chExt cx="778" cy="294"/>
          </a:xfrm>
        </p:grpSpPr>
        <p:sp>
          <p:nvSpPr>
            <p:cNvPr id="14"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15"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16" name="Group 18"/>
          <p:cNvGrpSpPr>
            <a:grpSpLocks/>
          </p:cNvGrpSpPr>
          <p:nvPr/>
        </p:nvGrpSpPr>
        <p:grpSpPr bwMode="auto">
          <a:xfrm>
            <a:off x="2209800" y="3962400"/>
            <a:ext cx="1905000" cy="838200"/>
            <a:chOff x="1440" y="2160"/>
            <a:chExt cx="1200" cy="528"/>
          </a:xfrm>
        </p:grpSpPr>
        <p:sp>
          <p:nvSpPr>
            <p:cNvPr id="18"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9"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4"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vapor</a:t>
              </a:r>
              <a:endParaRPr lang="en-US" b="1" i="1" baseline="-25000">
                <a:solidFill>
                  <a:srgbClr val="FF0000"/>
                </a:solidFill>
              </a:endParaRPr>
            </a:p>
          </p:txBody>
        </p:sp>
        <p:sp>
          <p:nvSpPr>
            <p:cNvPr id="25"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26"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sp>
        <p:nvSpPr>
          <p:cNvPr id="46" name="TextBox 45"/>
          <p:cNvSpPr txBox="1"/>
          <p:nvPr/>
        </p:nvSpPr>
        <p:spPr>
          <a:xfrm>
            <a:off x="4419599" y="1405273"/>
            <a:ext cx="4638675" cy="3277820"/>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Positive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amplify the changes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More water evaporates from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 warmer surface</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Water vapor is a strong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greenhouse gas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Extra water vapor warms</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the surface even more</a:t>
            </a:r>
          </a:p>
        </p:txBody>
      </p:sp>
    </p:spTree>
    <p:extLst>
      <p:ext uri="{BB962C8B-B14F-4D97-AF65-F5344CB8AC3E}">
        <p14:creationId xmlns:p14="http://schemas.microsoft.com/office/powerpoint/2010/main" val="3352781111"/>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dirty="0">
                <a:solidFill>
                  <a:srgbClr val="FF0000"/>
                </a:solidFill>
                <a:latin typeface="Symbol Proportional BT" pitchFamily="-1" charset="2"/>
                <a:ea typeface="Symbol Proportional BT" pitchFamily="-1" charset="2"/>
                <a:cs typeface="Symbol Proportional BT" pitchFamily="-1" charset="2"/>
              </a:rPr>
              <a:t>D</a:t>
            </a:r>
            <a:r>
              <a:rPr lang="en-US" b="1" i="1" dirty="0">
                <a:solidFill>
                  <a:srgbClr val="FF0000"/>
                </a:solidFill>
              </a:rPr>
              <a:t>S</a:t>
            </a:r>
            <a:endParaRPr lang="en-US" b="1" baseline="-25000" dirty="0">
              <a:solidFill>
                <a:srgbClr val="FF0000"/>
              </a:solidFill>
            </a:endParaRPr>
          </a:p>
        </p:txBody>
      </p:sp>
      <p:grpSp>
        <p:nvGrpSpPr>
          <p:cNvPr id="13" name="Group 27"/>
          <p:cNvGrpSpPr>
            <a:grpSpLocks/>
          </p:cNvGrpSpPr>
          <p:nvPr/>
        </p:nvGrpSpPr>
        <p:grpSpPr bwMode="auto">
          <a:xfrm>
            <a:off x="1066800" y="3810000"/>
            <a:ext cx="1235075" cy="466725"/>
            <a:chOff x="720" y="2064"/>
            <a:chExt cx="778" cy="294"/>
          </a:xfrm>
        </p:grpSpPr>
        <p:sp>
          <p:nvSpPr>
            <p:cNvPr id="14"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dirty="0">
                  <a:solidFill>
                    <a:srgbClr val="FF0000"/>
                  </a:solidFill>
                  <a:latin typeface="Symbol Proportional BT" pitchFamily="-1" charset="2"/>
                  <a:ea typeface="Symbol Proportional BT" pitchFamily="-1" charset="2"/>
                  <a:cs typeface="Symbol Proportional BT" pitchFamily="-1" charset="2"/>
                </a:rPr>
                <a:t>D</a:t>
              </a:r>
              <a:r>
                <a:rPr lang="en-US" b="1" i="1" dirty="0">
                  <a:solidFill>
                    <a:srgbClr val="FF0000"/>
                  </a:solidFill>
                </a:rPr>
                <a:t>T</a:t>
              </a:r>
              <a:r>
                <a:rPr lang="en-US" b="1" i="1" baseline="-25000" dirty="0">
                  <a:solidFill>
                    <a:srgbClr val="FF0000"/>
                  </a:solidFill>
                </a:rPr>
                <a:t>S</a:t>
              </a:r>
            </a:p>
          </p:txBody>
        </p:sp>
        <p:sp>
          <p:nvSpPr>
            <p:cNvPr id="15"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16" name="Group 18"/>
          <p:cNvGrpSpPr>
            <a:grpSpLocks/>
          </p:cNvGrpSpPr>
          <p:nvPr/>
        </p:nvGrpSpPr>
        <p:grpSpPr bwMode="auto">
          <a:xfrm>
            <a:off x="2209800" y="3962400"/>
            <a:ext cx="1905000" cy="838200"/>
            <a:chOff x="1440" y="2160"/>
            <a:chExt cx="1200" cy="528"/>
          </a:xfrm>
        </p:grpSpPr>
        <p:sp>
          <p:nvSpPr>
            <p:cNvPr id="18"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9"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4"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vapor</a:t>
              </a:r>
              <a:endParaRPr lang="en-US" b="1" i="1" baseline="-25000">
                <a:solidFill>
                  <a:srgbClr val="FF0000"/>
                </a:solidFill>
              </a:endParaRPr>
            </a:p>
          </p:txBody>
        </p:sp>
        <p:sp>
          <p:nvSpPr>
            <p:cNvPr id="25"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26"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27" name="Group 26"/>
          <p:cNvGrpSpPr>
            <a:grpSpLocks/>
          </p:cNvGrpSpPr>
          <p:nvPr/>
        </p:nvGrpSpPr>
        <p:grpSpPr bwMode="auto">
          <a:xfrm>
            <a:off x="990600" y="4267200"/>
            <a:ext cx="1600200" cy="1376363"/>
            <a:chOff x="672" y="2352"/>
            <a:chExt cx="1008" cy="867"/>
          </a:xfrm>
        </p:grpSpPr>
        <p:sp>
          <p:nvSpPr>
            <p:cNvPr id="28" name="Line 21"/>
            <p:cNvSpPr>
              <a:spLocks noChangeShapeType="1"/>
            </p:cNvSpPr>
            <p:nvPr/>
          </p:nvSpPr>
          <p:spPr bwMode="auto">
            <a:xfrm flipV="1">
              <a:off x="1344" y="2352"/>
              <a:ext cx="0" cy="576"/>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9" name="Text Box 23"/>
            <p:cNvSpPr txBox="1">
              <a:spLocks noChangeArrowheads="1"/>
            </p:cNvSpPr>
            <p:nvPr/>
          </p:nvSpPr>
          <p:spPr bwMode="auto">
            <a:xfrm>
              <a:off x="672" y="2928"/>
              <a:ext cx="1008" cy="291"/>
            </a:xfrm>
            <a:prstGeom prst="rect">
              <a:avLst/>
            </a:prstGeom>
            <a:noFill/>
            <a:ln w="9525">
              <a:solidFill>
                <a:schemeClr val="tx1"/>
              </a:solidFill>
              <a:miter lim="800000"/>
              <a:headEnd/>
              <a:tailEnd/>
            </a:ln>
          </p:spPr>
          <p:txBody>
            <a:bodyPr>
              <a:prstTxWarp prst="textNoShape">
                <a:avLst/>
              </a:prstTxWarp>
              <a:spAutoFit/>
            </a:bodyPr>
            <a:lstStyle/>
            <a:p>
              <a:r>
                <a:rPr lang="en-US" b="1" dirty="0">
                  <a:solidFill>
                    <a:srgbClr val="FF0000"/>
                  </a:solidFill>
                  <a:latin typeface="Symbol Proportional BT" pitchFamily="-1" charset="2"/>
                  <a:ea typeface="Symbol Proportional BT" pitchFamily="-1" charset="2"/>
                  <a:cs typeface="Symbol Proportional BT" pitchFamily="-1" charset="2"/>
                </a:rPr>
                <a:t>D </a:t>
              </a:r>
              <a:r>
                <a:rPr lang="en-US" b="1" i="1" dirty="0" err="1">
                  <a:solidFill>
                    <a:srgbClr val="FF0000"/>
                  </a:solidFill>
                </a:rPr>
                <a:t>albedo</a:t>
              </a:r>
              <a:endParaRPr lang="en-US" b="1" i="1" baseline="-25000" dirty="0">
                <a:solidFill>
                  <a:srgbClr val="FF0000"/>
                </a:solidFill>
              </a:endParaRPr>
            </a:p>
          </p:txBody>
        </p:sp>
        <p:sp>
          <p:nvSpPr>
            <p:cNvPr id="30" name="Line 25"/>
            <p:cNvSpPr>
              <a:spLocks noChangeShapeType="1"/>
            </p:cNvSpPr>
            <p:nvPr/>
          </p:nvSpPr>
          <p:spPr bwMode="auto">
            <a:xfrm flipV="1">
              <a:off x="1104" y="2352"/>
              <a:ext cx="0" cy="57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sp>
        <p:nvSpPr>
          <p:cNvPr id="46" name="TextBox 45"/>
          <p:cNvSpPr txBox="1"/>
          <p:nvPr/>
        </p:nvSpPr>
        <p:spPr>
          <a:xfrm>
            <a:off x="4419599" y="1405273"/>
            <a:ext cx="4638675" cy="2908489"/>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Positive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amplify the changes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Warmer surface has less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ice and snow (darker)</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A darker surface absorbs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more incoming sunshine</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Darker surface warms </a:t>
            </a:r>
          </a:p>
        </p:txBody>
      </p:sp>
    </p:spTree>
    <p:extLst>
      <p:ext uri="{BB962C8B-B14F-4D97-AF65-F5344CB8AC3E}">
        <p14:creationId xmlns:p14="http://schemas.microsoft.com/office/powerpoint/2010/main" val="335278111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ntitled-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77788"/>
            <a:ext cx="845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066800" y="2020888"/>
            <a:ext cx="6469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ja-JP" sz="2000">
                <a:latin typeface="Verdana" pitchFamily="34" charset="0"/>
                <a:ea typeface="ＭＳ Ｐゴシック" charset="-128"/>
              </a:rPr>
              <a:t>LIVE INTERACTIVE LEARNING @ YOUR DESKTOP</a:t>
            </a:r>
          </a:p>
        </p:txBody>
      </p:sp>
      <p:sp>
        <p:nvSpPr>
          <p:cNvPr id="28676" name="Text Box 4"/>
          <p:cNvSpPr txBox="1">
            <a:spLocks noChangeArrowheads="1"/>
          </p:cNvSpPr>
          <p:nvPr/>
        </p:nvSpPr>
        <p:spPr bwMode="auto">
          <a:xfrm>
            <a:off x="1600200" y="5562600"/>
            <a:ext cx="58674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altLang="ja-JP" sz="2400" dirty="0" smtClean="0">
                <a:ea typeface="ＭＳ Ｐゴシック" charset="-128"/>
              </a:rPr>
              <a:t>September 24, </a:t>
            </a:r>
            <a:r>
              <a:rPr lang="en-US" altLang="ja-JP" sz="2400" dirty="0">
                <a:ea typeface="ＭＳ Ｐゴシック" charset="-128"/>
              </a:rPr>
              <a:t>2012</a:t>
            </a:r>
          </a:p>
          <a:p>
            <a:pPr algn="ctr" eaLnBrk="1" hangingPunct="1">
              <a:spcBef>
                <a:spcPct val="30000"/>
              </a:spcBef>
            </a:pPr>
            <a:r>
              <a:rPr lang="en-US" altLang="ja-JP" sz="2400" dirty="0">
                <a:ea typeface="ＭＳ Ｐゴシック" charset="-128"/>
              </a:rPr>
              <a:t>6:30 p.m. – 8:00 p.m. Eastern time</a:t>
            </a:r>
            <a:endParaRPr lang="en-US" altLang="ja-JP" sz="2400" b="1" dirty="0">
              <a:ea typeface="ＭＳ Ｐゴシック" charset="-128"/>
            </a:endParaRPr>
          </a:p>
        </p:txBody>
      </p:sp>
      <p:sp>
        <p:nvSpPr>
          <p:cNvPr id="28677" name="Rectangle 6"/>
          <p:cNvSpPr>
            <a:spLocks noChangeArrowheads="1"/>
          </p:cNvSpPr>
          <p:nvPr/>
        </p:nvSpPr>
        <p:spPr bwMode="auto">
          <a:xfrm>
            <a:off x="7092950" y="6238875"/>
            <a:ext cx="1800225"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defTabSz="457200"/>
            <a:endParaRPr lang="en-US"/>
          </a:p>
        </p:txBody>
      </p:sp>
      <p:sp>
        <p:nvSpPr>
          <p:cNvPr id="28678" name="TextBox 1"/>
          <p:cNvSpPr txBox="1">
            <a:spLocks noChangeArrowheads="1"/>
          </p:cNvSpPr>
          <p:nvPr/>
        </p:nvSpPr>
        <p:spPr bwMode="auto">
          <a:xfrm>
            <a:off x="9307513" y="29956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8679" name="Text Box 6"/>
          <p:cNvSpPr txBox="1">
            <a:spLocks noChangeArrowheads="1"/>
          </p:cNvSpPr>
          <p:nvPr/>
        </p:nvSpPr>
        <p:spPr bwMode="auto">
          <a:xfrm>
            <a:off x="533400" y="2895600"/>
            <a:ext cx="8001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ja-JP" sz="3600" dirty="0">
                <a:solidFill>
                  <a:srgbClr val="333399"/>
                </a:solidFill>
                <a:ea typeface="ＭＳ Ｐゴシック" charset="-128"/>
              </a:rPr>
              <a:t>Heating and Warming: Sensitivity of Earth’s Climate to Atmospheric </a:t>
            </a:r>
            <a:r>
              <a:rPr lang="en-US" altLang="ja-JP" sz="3600" dirty="0" smtClean="0">
                <a:solidFill>
                  <a:srgbClr val="333399"/>
                </a:solidFill>
                <a:ea typeface="ＭＳ Ｐゴシック" charset="-128"/>
              </a:rPr>
              <a:t>CO</a:t>
            </a:r>
            <a:r>
              <a:rPr lang="en-US" altLang="ja-JP" sz="3600" baseline="-25000" dirty="0" smtClean="0">
                <a:solidFill>
                  <a:srgbClr val="333399"/>
                </a:solidFill>
                <a:ea typeface="ＭＳ Ｐゴシック" charset="-128"/>
              </a:rPr>
              <a:t>2</a:t>
            </a:r>
          </a:p>
          <a:p>
            <a:pPr algn="ctr"/>
            <a:endParaRPr lang="en-US" altLang="ja-JP" sz="3600" dirty="0">
              <a:solidFill>
                <a:srgbClr val="333399"/>
              </a:solidFill>
              <a:ea typeface="ＭＳ Ｐゴシック" charset="-128"/>
            </a:endParaRPr>
          </a:p>
          <a:p>
            <a:pPr algn="ctr"/>
            <a:r>
              <a:rPr lang="en-US" altLang="ja-JP" sz="2400" dirty="0">
                <a:solidFill>
                  <a:srgbClr val="333399"/>
                </a:solidFill>
                <a:ea typeface="ＭＳ Ｐゴシック" charset="-128"/>
              </a:rPr>
              <a:t>Presented by: Scott Denning and Randy Russell</a:t>
            </a:r>
            <a:endParaRPr lang="en-US" altLang="ja-JP" sz="3600" dirty="0">
              <a:solidFill>
                <a:srgbClr val="333399"/>
              </a:solidFill>
              <a:ea typeface="ＭＳ Ｐゴシック" charset="-128"/>
            </a:endParaRPr>
          </a:p>
        </p:txBody>
      </p:sp>
      <p:sp>
        <p:nvSpPr>
          <p:cNvPr id="2" name="Title 1"/>
          <p:cNvSpPr>
            <a:spLocks noGrp="1"/>
          </p:cNvSpPr>
          <p:nvPr>
            <p:ph type="title" idx="4294967295"/>
          </p:nvPr>
        </p:nvSpPr>
        <p:spPr>
          <a:xfrm>
            <a:off x="685800" y="-334962"/>
            <a:ext cx="7848600" cy="334962"/>
          </a:xfrm>
        </p:spPr>
        <p:txBody>
          <a:bodyPr/>
          <a:lstStyle/>
          <a:p>
            <a:pPr rtl="0" eaLnBrk="1" fontAlgn="base" hangingPunct="1"/>
            <a:r>
              <a:rPr lang="en-US" sz="1200" kern="1200" dirty="0" smtClean="0">
                <a:solidFill>
                  <a:srgbClr val="000000"/>
                </a:solidFill>
                <a:effectLst/>
                <a:latin typeface="Arial"/>
                <a:ea typeface="+mn-ea"/>
                <a:cs typeface="Arial"/>
              </a:rPr>
              <a:t>Title slide—Formal warm up, 6:15 p.m., 1 of 13</a:t>
            </a:r>
            <a:endParaRPr lang="en-US" dirty="0"/>
          </a:p>
        </p:txBody>
      </p:sp>
    </p:spTree>
    <p:extLst>
      <p:ext uri="{BB962C8B-B14F-4D97-AF65-F5344CB8AC3E}">
        <p14:creationId xmlns:p14="http://schemas.microsoft.com/office/powerpoint/2010/main" val="138020578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227014" y="228600"/>
            <a:ext cx="7697786"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Ice </a:t>
            </a:r>
            <a:r>
              <a:rPr lang="en-US" sz="3600" dirty="0" err="1" smtClean="0">
                <a:solidFill>
                  <a:srgbClr val="31859C"/>
                </a:solidFill>
                <a:latin typeface="Georgia" pitchFamily="18" charset="0"/>
                <a:ea typeface="Tahoma" pitchFamily="100" charset="0"/>
              </a:rPr>
              <a:t>Albedo</a:t>
            </a:r>
            <a:r>
              <a:rPr lang="en-US" sz="3600" dirty="0" smtClean="0">
                <a:solidFill>
                  <a:srgbClr val="31859C"/>
                </a:solidFill>
                <a:latin typeface="Georgia" pitchFamily="18" charset="0"/>
                <a:ea typeface="Tahoma" pitchFamily="100" charset="0"/>
              </a:rPr>
              <a:t> Feedback</a:t>
            </a:r>
            <a:endParaRPr lang="en-US" sz="3600" dirty="0">
              <a:solidFill>
                <a:srgbClr val="31859C"/>
              </a:solidFill>
              <a:latin typeface="Georgia" pitchFamily="18" charset="0"/>
              <a:ea typeface="Tahoma" pitchFamily="100" charset="0"/>
            </a:endParaRPr>
          </a:p>
        </p:txBody>
      </p:sp>
      <p:sp>
        <p:nvSpPr>
          <p:cNvPr id="11" name="TextBox 10"/>
          <p:cNvSpPr txBox="1"/>
          <p:nvPr/>
        </p:nvSpPr>
        <p:spPr>
          <a:xfrm>
            <a:off x="227014" y="933271"/>
            <a:ext cx="7697786" cy="1200329"/>
          </a:xfrm>
          <a:prstGeom prst="rect">
            <a:avLst/>
          </a:prstGeom>
          <a:noFill/>
        </p:spPr>
        <p:txBody>
          <a:bodyPr wrap="square">
            <a:spAutoFit/>
          </a:bodyPr>
          <a:lstStyle/>
          <a:p>
            <a:r>
              <a:rPr lang="en-US" dirty="0" smtClean="0">
                <a:solidFill>
                  <a:srgbClr val="595959"/>
                </a:solidFill>
                <a:latin typeface="Georgia" pitchFamily="18" charset="0"/>
                <a:cs typeface="Times" pitchFamily="100" charset="0"/>
              </a:rPr>
              <a:t>Satellite (LANDSAT) images of the coast of Greenland in August 1985 (left) and September 2002 (right) show how ice reflects much more sunlight than water. Melting ice causes more absorption of energy from sunlight, leading to further warming.</a:t>
            </a:r>
            <a:endParaRPr lang="en-US"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4" descr="greenland_coast_sept_20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7014" y="2286000"/>
            <a:ext cx="4268786" cy="3202034"/>
          </a:xfrm>
          <a:prstGeom prst="rect">
            <a:avLst/>
          </a:prstGeom>
          <a:noFill/>
        </p:spPr>
      </p:pic>
      <p:pic>
        <p:nvPicPr>
          <p:cNvPr id="14" name="Picture 5" descr="greenland_coast_aug_198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46611" y="2286000"/>
            <a:ext cx="4268789" cy="3202035"/>
          </a:xfrm>
          <a:prstGeom prst="rect">
            <a:avLst/>
          </a:prstGeom>
          <a:noFill/>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1524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Sea Ice Decline in the Arctic</a:t>
            </a:r>
            <a:endParaRPr lang="en-US" sz="3600" dirty="0">
              <a:solidFill>
                <a:srgbClr val="31859C"/>
              </a:solidFill>
              <a:latin typeface="Georgia" pitchFamily="18" charset="0"/>
              <a:ea typeface="Tahoma" pitchFamily="100" charset="0"/>
            </a:endParaRPr>
          </a:p>
        </p:txBody>
      </p:sp>
      <p:sp>
        <p:nvSpPr>
          <p:cNvPr id="11" name="TextBox 10"/>
          <p:cNvSpPr txBox="1"/>
          <p:nvPr/>
        </p:nvSpPr>
        <p:spPr>
          <a:xfrm>
            <a:off x="762000" y="914400"/>
            <a:ext cx="7162800" cy="646331"/>
          </a:xfrm>
          <a:prstGeom prst="rect">
            <a:avLst/>
          </a:prstGeom>
          <a:noFill/>
        </p:spPr>
        <p:txBody>
          <a:bodyPr wrap="square">
            <a:spAutoFit/>
          </a:bodyPr>
          <a:lstStyle/>
          <a:p>
            <a:r>
              <a:rPr lang="en-US" dirty="0" smtClean="0">
                <a:solidFill>
                  <a:srgbClr val="595959"/>
                </a:solidFill>
                <a:latin typeface="Georgia" pitchFamily="18" charset="0"/>
                <a:cs typeface="Times" pitchFamily="100" charset="0"/>
              </a:rPr>
              <a:t>The amount of sea ice in the Arctic has been declining dramatically in recent decades, as seen here in 1980 (left) and 2007 (right).</a:t>
            </a:r>
            <a:endParaRPr lang="en-US"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sea_ice_extent_n_1980_09.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 y="1752600"/>
            <a:ext cx="3064883" cy="3648670"/>
          </a:xfrm>
          <a:prstGeom prst="rect">
            <a:avLst/>
          </a:prstGeom>
        </p:spPr>
      </p:pic>
      <p:pic>
        <p:nvPicPr>
          <p:cNvPr id="14" name="Picture 13" descr="sea_ice_extent_n_2007_09.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4400" y="1752600"/>
            <a:ext cx="3064883" cy="3648670"/>
          </a:xfrm>
          <a:prstGeom prst="rect">
            <a:avLst/>
          </a:prstGeom>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1524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Graphing Sea Ice Extent Activity</a:t>
            </a:r>
            <a:endParaRPr lang="en-US" sz="3600" dirty="0">
              <a:solidFill>
                <a:srgbClr val="31859C"/>
              </a:solidFill>
              <a:latin typeface="Georgia" pitchFamily="18" charset="0"/>
              <a:ea typeface="Tahoma" pitchFamily="100" charset="0"/>
            </a:endParaRPr>
          </a:p>
        </p:txBody>
      </p:sp>
      <p:sp>
        <p:nvSpPr>
          <p:cNvPr id="11" name="TextBox 10"/>
          <p:cNvSpPr txBox="1"/>
          <p:nvPr/>
        </p:nvSpPr>
        <p:spPr>
          <a:xfrm>
            <a:off x="762000" y="914400"/>
            <a:ext cx="7162800" cy="369332"/>
          </a:xfrm>
          <a:prstGeom prst="rect">
            <a:avLst/>
          </a:prstGeom>
          <a:noFill/>
        </p:spPr>
        <p:txBody>
          <a:bodyPr wrap="square">
            <a:spAutoFit/>
          </a:bodyPr>
          <a:lstStyle/>
          <a:p>
            <a:r>
              <a:rPr lang="en-US" dirty="0" smtClean="0">
                <a:solidFill>
                  <a:srgbClr val="595959"/>
                </a:solidFill>
                <a:latin typeface="Georgia" pitchFamily="18" charset="0"/>
                <a:cs typeface="Times" pitchFamily="100" charset="0"/>
              </a:rPr>
              <a:t>… and animations and interactive viewer.</a:t>
            </a:r>
            <a:endParaRPr lang="en-US"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2" name="Picture 9" descr="sea_ice_extent_s_2005_months_1fps"/>
          <p:cNvPicPr>
            <a:picLocks noChangeAspect="1" noChangeArrowheads="1" noCrop="1"/>
          </p:cNvPicPr>
          <p:nvPr/>
        </p:nvPicPr>
        <p:blipFill>
          <a:blip r:embed="rId7" cstate="print"/>
          <a:srcRect/>
          <a:stretch>
            <a:fillRect/>
          </a:stretch>
        </p:blipFill>
        <p:spPr bwMode="auto">
          <a:xfrm>
            <a:off x="876300" y="1905000"/>
            <a:ext cx="3009900" cy="3162300"/>
          </a:xfrm>
          <a:prstGeom prst="rect">
            <a:avLst/>
          </a:prstGeom>
          <a:noFill/>
        </p:spPr>
      </p:pic>
      <p:pic>
        <p:nvPicPr>
          <p:cNvPr id="15" name="Picture 10" descr="sea_ice_extent_n_2005_months_1fps"/>
          <p:cNvPicPr>
            <a:picLocks noChangeAspect="1" noChangeArrowheads="1" noCrop="1"/>
          </p:cNvPicPr>
          <p:nvPr/>
        </p:nvPicPr>
        <p:blipFill>
          <a:blip r:embed="rId8" cstate="print"/>
          <a:srcRect/>
          <a:stretch>
            <a:fillRect/>
          </a:stretch>
        </p:blipFill>
        <p:spPr bwMode="auto">
          <a:xfrm>
            <a:off x="4800600" y="1524000"/>
            <a:ext cx="2895600" cy="4267200"/>
          </a:xfrm>
          <a:prstGeom prst="rect">
            <a:avLst/>
          </a:prstGeom>
          <a:noFill/>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13" name="Group 27"/>
          <p:cNvGrpSpPr>
            <a:grpSpLocks/>
          </p:cNvGrpSpPr>
          <p:nvPr/>
        </p:nvGrpSpPr>
        <p:grpSpPr bwMode="auto">
          <a:xfrm>
            <a:off x="1066800" y="3810000"/>
            <a:ext cx="1235075" cy="466725"/>
            <a:chOff x="720" y="2064"/>
            <a:chExt cx="778" cy="294"/>
          </a:xfrm>
        </p:grpSpPr>
        <p:sp>
          <p:nvSpPr>
            <p:cNvPr id="14"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dirty="0">
                  <a:solidFill>
                    <a:srgbClr val="FF0000"/>
                  </a:solidFill>
                  <a:latin typeface="Symbol Proportional BT" pitchFamily="-1" charset="2"/>
                  <a:ea typeface="Symbol Proportional BT" pitchFamily="-1" charset="2"/>
                  <a:cs typeface="Symbol Proportional BT" pitchFamily="-1" charset="2"/>
                </a:rPr>
                <a:t>D</a:t>
              </a:r>
              <a:r>
                <a:rPr lang="en-US" b="1" i="1" dirty="0">
                  <a:solidFill>
                    <a:srgbClr val="FF0000"/>
                  </a:solidFill>
                </a:rPr>
                <a:t>T</a:t>
              </a:r>
              <a:r>
                <a:rPr lang="en-US" b="1" i="1" baseline="-25000" dirty="0">
                  <a:solidFill>
                    <a:srgbClr val="FF0000"/>
                  </a:solidFill>
                </a:rPr>
                <a:t>S</a:t>
              </a:r>
            </a:p>
          </p:txBody>
        </p:sp>
        <p:sp>
          <p:nvSpPr>
            <p:cNvPr id="15"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16" name="Group 18"/>
          <p:cNvGrpSpPr>
            <a:grpSpLocks/>
          </p:cNvGrpSpPr>
          <p:nvPr/>
        </p:nvGrpSpPr>
        <p:grpSpPr bwMode="auto">
          <a:xfrm>
            <a:off x="2209800" y="3962400"/>
            <a:ext cx="1905000" cy="838200"/>
            <a:chOff x="1440" y="2160"/>
            <a:chExt cx="1200" cy="528"/>
          </a:xfrm>
        </p:grpSpPr>
        <p:sp>
          <p:nvSpPr>
            <p:cNvPr id="18"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9"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4"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dirty="0" err="1">
                  <a:solidFill>
                    <a:srgbClr val="FF0000"/>
                  </a:solidFill>
                  <a:latin typeface="Symbol Proportional BT" pitchFamily="-1" charset="2"/>
                  <a:ea typeface="Symbol Proportional BT" pitchFamily="-1" charset="2"/>
                  <a:cs typeface="Symbol Proportional BT" pitchFamily="-1" charset="2"/>
                </a:rPr>
                <a:t>D</a:t>
              </a:r>
              <a:r>
                <a:rPr lang="en-US" b="1" i="1" dirty="0" err="1">
                  <a:solidFill>
                    <a:srgbClr val="FF0000"/>
                  </a:solidFill>
                </a:rPr>
                <a:t>vapor</a:t>
              </a:r>
              <a:endParaRPr lang="en-US" b="1" i="1" baseline="-25000" dirty="0">
                <a:solidFill>
                  <a:srgbClr val="FF0000"/>
                </a:solidFill>
              </a:endParaRPr>
            </a:p>
          </p:txBody>
        </p:sp>
        <p:sp>
          <p:nvSpPr>
            <p:cNvPr id="25"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26"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27" name="Group 26"/>
          <p:cNvGrpSpPr>
            <a:grpSpLocks/>
          </p:cNvGrpSpPr>
          <p:nvPr/>
        </p:nvGrpSpPr>
        <p:grpSpPr bwMode="auto">
          <a:xfrm>
            <a:off x="990600" y="4267200"/>
            <a:ext cx="1600200" cy="1376363"/>
            <a:chOff x="672" y="2352"/>
            <a:chExt cx="1008" cy="867"/>
          </a:xfrm>
        </p:grpSpPr>
        <p:sp>
          <p:nvSpPr>
            <p:cNvPr id="28" name="Line 21"/>
            <p:cNvSpPr>
              <a:spLocks noChangeShapeType="1"/>
            </p:cNvSpPr>
            <p:nvPr/>
          </p:nvSpPr>
          <p:spPr bwMode="auto">
            <a:xfrm flipV="1">
              <a:off x="1344" y="2352"/>
              <a:ext cx="0" cy="576"/>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9" name="Text Box 23"/>
            <p:cNvSpPr txBox="1">
              <a:spLocks noChangeArrowheads="1"/>
            </p:cNvSpPr>
            <p:nvPr/>
          </p:nvSpPr>
          <p:spPr bwMode="auto">
            <a:xfrm>
              <a:off x="672" y="2928"/>
              <a:ext cx="1008"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 </a:t>
              </a:r>
              <a:r>
                <a:rPr lang="en-US" b="1" i="1">
                  <a:solidFill>
                    <a:srgbClr val="FF0000"/>
                  </a:solidFill>
                </a:rPr>
                <a:t>albedo</a:t>
              </a:r>
              <a:endParaRPr lang="en-US" b="1" i="1" baseline="-25000">
                <a:solidFill>
                  <a:srgbClr val="FF0000"/>
                </a:solidFill>
              </a:endParaRPr>
            </a:p>
          </p:txBody>
        </p:sp>
        <p:sp>
          <p:nvSpPr>
            <p:cNvPr id="30" name="Line 25"/>
            <p:cNvSpPr>
              <a:spLocks noChangeShapeType="1"/>
            </p:cNvSpPr>
            <p:nvPr/>
          </p:nvSpPr>
          <p:spPr bwMode="auto">
            <a:xfrm flipV="1">
              <a:off x="1104" y="2352"/>
              <a:ext cx="0" cy="57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36" name="Group 38"/>
          <p:cNvGrpSpPr>
            <a:grpSpLocks/>
          </p:cNvGrpSpPr>
          <p:nvPr/>
        </p:nvGrpSpPr>
        <p:grpSpPr bwMode="auto">
          <a:xfrm>
            <a:off x="1676400" y="2133600"/>
            <a:ext cx="1600200" cy="1676400"/>
            <a:chOff x="1676400" y="2133600"/>
            <a:chExt cx="1600200" cy="1676399"/>
          </a:xfrm>
        </p:grpSpPr>
        <p:sp>
          <p:nvSpPr>
            <p:cNvPr id="37" name="Line 11"/>
            <p:cNvSpPr>
              <a:spLocks noChangeShapeType="1"/>
            </p:cNvSpPr>
            <p:nvPr/>
          </p:nvSpPr>
          <p:spPr bwMode="auto">
            <a:xfrm rot="-5400000" flipH="1" flipV="1">
              <a:off x="1143001" y="3200400"/>
              <a:ext cx="1219199"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38" name="Text Box 15"/>
            <p:cNvSpPr txBox="1">
              <a:spLocks noChangeArrowheads="1"/>
            </p:cNvSpPr>
            <p:nvPr/>
          </p:nvSpPr>
          <p:spPr bwMode="auto">
            <a:xfrm>
              <a:off x="1676400" y="21336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 hi cloud</a:t>
              </a:r>
              <a:endParaRPr lang="en-US" b="1" i="1" baseline="-25000">
                <a:solidFill>
                  <a:srgbClr val="FF0000"/>
                </a:solidFill>
              </a:endParaRPr>
            </a:p>
          </p:txBody>
        </p:sp>
        <p:sp>
          <p:nvSpPr>
            <p:cNvPr id="39" name="Line 11"/>
            <p:cNvSpPr>
              <a:spLocks noChangeShapeType="1"/>
            </p:cNvSpPr>
            <p:nvPr/>
          </p:nvSpPr>
          <p:spPr bwMode="auto">
            <a:xfrm rot="-5400000" flipH="1" flipV="1">
              <a:off x="1447801" y="3200400"/>
              <a:ext cx="1219199" cy="0"/>
            </a:xfrm>
            <a:prstGeom prst="line">
              <a:avLst/>
            </a:prstGeom>
            <a:noFill/>
            <a:ln w="28575">
              <a:solidFill>
                <a:srgbClr val="FF0000"/>
              </a:solidFill>
              <a:round/>
              <a:headEnd/>
              <a:tailEnd type="stealth" w="lg" len="lg"/>
            </a:ln>
          </p:spPr>
          <p:txBody>
            <a:bodyPr>
              <a:prstTxWarp prst="textNoShape">
                <a:avLst/>
              </a:prstTxWarp>
            </a:bodyPr>
            <a:lstStyle/>
            <a:p>
              <a:endParaRPr lang="en-US"/>
            </a:p>
          </p:txBody>
        </p:sp>
      </p:grpSp>
      <p:sp>
        <p:nvSpPr>
          <p:cNvPr id="46" name="TextBox 45"/>
          <p:cNvSpPr txBox="1"/>
          <p:nvPr/>
        </p:nvSpPr>
        <p:spPr>
          <a:xfrm>
            <a:off x="4419599" y="1405273"/>
            <a:ext cx="4638675" cy="3277820"/>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Positive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amplify the changes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Some of the extra water vapor</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turns into high clouds</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High clouds block some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outgoing thermal radiation</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High clouds warm the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surface even more</a:t>
            </a:r>
          </a:p>
        </p:txBody>
      </p:sp>
    </p:spTree>
    <p:extLst>
      <p:ext uri="{BB962C8B-B14F-4D97-AF65-F5344CB8AC3E}">
        <p14:creationId xmlns:p14="http://schemas.microsoft.com/office/powerpoint/2010/main" val="335278111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13" name="Group 27"/>
          <p:cNvGrpSpPr>
            <a:grpSpLocks/>
          </p:cNvGrpSpPr>
          <p:nvPr/>
        </p:nvGrpSpPr>
        <p:grpSpPr bwMode="auto">
          <a:xfrm>
            <a:off x="1066800" y="3810000"/>
            <a:ext cx="1235075" cy="466725"/>
            <a:chOff x="720" y="2064"/>
            <a:chExt cx="778" cy="294"/>
          </a:xfrm>
        </p:grpSpPr>
        <p:sp>
          <p:nvSpPr>
            <p:cNvPr id="14"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15"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16" name="Group 18"/>
          <p:cNvGrpSpPr>
            <a:grpSpLocks/>
          </p:cNvGrpSpPr>
          <p:nvPr/>
        </p:nvGrpSpPr>
        <p:grpSpPr bwMode="auto">
          <a:xfrm>
            <a:off x="2209800" y="3962400"/>
            <a:ext cx="1905000" cy="838200"/>
            <a:chOff x="1440" y="2160"/>
            <a:chExt cx="1200" cy="528"/>
          </a:xfrm>
        </p:grpSpPr>
        <p:sp>
          <p:nvSpPr>
            <p:cNvPr id="18"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9"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4"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vapor</a:t>
              </a:r>
              <a:endParaRPr lang="en-US" b="1" i="1" baseline="-25000">
                <a:solidFill>
                  <a:srgbClr val="FF0000"/>
                </a:solidFill>
              </a:endParaRPr>
            </a:p>
          </p:txBody>
        </p:sp>
        <p:sp>
          <p:nvSpPr>
            <p:cNvPr id="25"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26"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27" name="Group 26"/>
          <p:cNvGrpSpPr>
            <a:grpSpLocks/>
          </p:cNvGrpSpPr>
          <p:nvPr/>
        </p:nvGrpSpPr>
        <p:grpSpPr bwMode="auto">
          <a:xfrm>
            <a:off x="990600" y="4267200"/>
            <a:ext cx="1600200" cy="1376363"/>
            <a:chOff x="672" y="2352"/>
            <a:chExt cx="1008" cy="867"/>
          </a:xfrm>
        </p:grpSpPr>
        <p:sp>
          <p:nvSpPr>
            <p:cNvPr id="28" name="Line 21"/>
            <p:cNvSpPr>
              <a:spLocks noChangeShapeType="1"/>
            </p:cNvSpPr>
            <p:nvPr/>
          </p:nvSpPr>
          <p:spPr bwMode="auto">
            <a:xfrm flipV="1">
              <a:off x="1344" y="2352"/>
              <a:ext cx="0" cy="576"/>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9" name="Text Box 23"/>
            <p:cNvSpPr txBox="1">
              <a:spLocks noChangeArrowheads="1"/>
            </p:cNvSpPr>
            <p:nvPr/>
          </p:nvSpPr>
          <p:spPr bwMode="auto">
            <a:xfrm>
              <a:off x="672" y="2928"/>
              <a:ext cx="1008"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 </a:t>
              </a:r>
              <a:r>
                <a:rPr lang="en-US" b="1" i="1">
                  <a:solidFill>
                    <a:srgbClr val="FF0000"/>
                  </a:solidFill>
                </a:rPr>
                <a:t>albedo</a:t>
              </a:r>
              <a:endParaRPr lang="en-US" b="1" i="1" baseline="-25000">
                <a:solidFill>
                  <a:srgbClr val="FF0000"/>
                </a:solidFill>
              </a:endParaRPr>
            </a:p>
          </p:txBody>
        </p:sp>
        <p:sp>
          <p:nvSpPr>
            <p:cNvPr id="30" name="Line 25"/>
            <p:cNvSpPr>
              <a:spLocks noChangeShapeType="1"/>
            </p:cNvSpPr>
            <p:nvPr/>
          </p:nvSpPr>
          <p:spPr bwMode="auto">
            <a:xfrm flipV="1">
              <a:off x="1104" y="2352"/>
              <a:ext cx="0" cy="57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36" name="Group 38"/>
          <p:cNvGrpSpPr>
            <a:grpSpLocks/>
          </p:cNvGrpSpPr>
          <p:nvPr/>
        </p:nvGrpSpPr>
        <p:grpSpPr bwMode="auto">
          <a:xfrm>
            <a:off x="1676400" y="2133600"/>
            <a:ext cx="1600200" cy="1676400"/>
            <a:chOff x="1676400" y="2133600"/>
            <a:chExt cx="1600200" cy="1676399"/>
          </a:xfrm>
        </p:grpSpPr>
        <p:sp>
          <p:nvSpPr>
            <p:cNvPr id="37" name="Line 11"/>
            <p:cNvSpPr>
              <a:spLocks noChangeShapeType="1"/>
            </p:cNvSpPr>
            <p:nvPr/>
          </p:nvSpPr>
          <p:spPr bwMode="auto">
            <a:xfrm rot="-5400000" flipH="1" flipV="1">
              <a:off x="1143001" y="3200400"/>
              <a:ext cx="1219199"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38" name="Text Box 15"/>
            <p:cNvSpPr txBox="1">
              <a:spLocks noChangeArrowheads="1"/>
            </p:cNvSpPr>
            <p:nvPr/>
          </p:nvSpPr>
          <p:spPr bwMode="auto">
            <a:xfrm>
              <a:off x="1676400" y="21336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 hi cloud</a:t>
              </a:r>
              <a:endParaRPr lang="en-US" b="1" i="1" baseline="-25000">
                <a:solidFill>
                  <a:srgbClr val="FF0000"/>
                </a:solidFill>
              </a:endParaRPr>
            </a:p>
          </p:txBody>
        </p:sp>
        <p:sp>
          <p:nvSpPr>
            <p:cNvPr id="39" name="Line 11"/>
            <p:cNvSpPr>
              <a:spLocks noChangeShapeType="1"/>
            </p:cNvSpPr>
            <p:nvPr/>
          </p:nvSpPr>
          <p:spPr bwMode="auto">
            <a:xfrm rot="-5400000" flipH="1" flipV="1">
              <a:off x="1447801" y="3200400"/>
              <a:ext cx="1219199" cy="0"/>
            </a:xfrm>
            <a:prstGeom prst="line">
              <a:avLst/>
            </a:prstGeom>
            <a:noFill/>
            <a:ln w="28575">
              <a:solidFill>
                <a:srgbClr val="FF0000"/>
              </a:solidFill>
              <a:round/>
              <a:headEnd/>
              <a:tailEnd type="stealth" w="lg" len="lg"/>
            </a:ln>
          </p:spPr>
          <p:txBody>
            <a:bodyPr>
              <a:prstTxWarp prst="textNoShape">
                <a:avLst/>
              </a:prstTxWarp>
            </a:bodyPr>
            <a:lstStyle/>
            <a:p>
              <a:endParaRPr lang="en-US"/>
            </a:p>
          </p:txBody>
        </p:sp>
      </p:grpSp>
      <p:sp>
        <p:nvSpPr>
          <p:cNvPr id="46" name="TextBox 45"/>
          <p:cNvSpPr txBox="1"/>
          <p:nvPr/>
        </p:nvSpPr>
        <p:spPr>
          <a:xfrm>
            <a:off x="4419599" y="1405273"/>
            <a:ext cx="4638675" cy="364715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Negative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reduce the changes</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We know there are negative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feedbacks because the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climate has not “run away”</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Liquid water has always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existed throughout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geologic time </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How do they work?</a:t>
            </a:r>
            <a:endParaRPr lang="en-US" sz="2400" b="1" dirty="0" smtClean="0">
              <a:solidFill>
                <a:srgbClr val="595959"/>
              </a:solidFill>
              <a:latin typeface="Georgia" pitchFamily="18" charset="0"/>
              <a:cs typeface="Times" pitchFamily="100" charset="0"/>
            </a:endParaRPr>
          </a:p>
        </p:txBody>
      </p:sp>
    </p:spTree>
    <p:extLst>
      <p:ext uri="{BB962C8B-B14F-4D97-AF65-F5344CB8AC3E}">
        <p14:creationId xmlns:p14="http://schemas.microsoft.com/office/powerpoint/2010/main" val="3352781111"/>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4419599" y="1405273"/>
            <a:ext cx="4638675" cy="364715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Negative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reduce the changes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Some extra water vapor turns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into extra low clouds</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Low clouds block sunlight,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but don’t block as much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outgoing thermal energy</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Extra low clouds cool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the surface</a:t>
            </a:r>
          </a:p>
        </p:txBody>
      </p:sp>
      <p:sp>
        <p:nvSpPr>
          <p:cNvPr id="31"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32" name="Group 27"/>
          <p:cNvGrpSpPr>
            <a:grpSpLocks/>
          </p:cNvGrpSpPr>
          <p:nvPr/>
        </p:nvGrpSpPr>
        <p:grpSpPr bwMode="auto">
          <a:xfrm>
            <a:off x="1066800" y="3810000"/>
            <a:ext cx="1235075" cy="466725"/>
            <a:chOff x="720" y="2064"/>
            <a:chExt cx="778" cy="294"/>
          </a:xfrm>
        </p:grpSpPr>
        <p:sp>
          <p:nvSpPr>
            <p:cNvPr id="33"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34"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35" name="Group 18"/>
          <p:cNvGrpSpPr>
            <a:grpSpLocks/>
          </p:cNvGrpSpPr>
          <p:nvPr/>
        </p:nvGrpSpPr>
        <p:grpSpPr bwMode="auto">
          <a:xfrm>
            <a:off x="2209800" y="3962400"/>
            <a:ext cx="1905000" cy="838200"/>
            <a:chOff x="1440" y="2160"/>
            <a:chExt cx="1200" cy="528"/>
          </a:xfrm>
        </p:grpSpPr>
        <p:sp>
          <p:nvSpPr>
            <p:cNvPr id="40"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1"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42"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vapor</a:t>
              </a:r>
              <a:endParaRPr lang="en-US" b="1" i="1" baseline="-25000">
                <a:solidFill>
                  <a:srgbClr val="FF0000"/>
                </a:solidFill>
              </a:endParaRPr>
            </a:p>
          </p:txBody>
        </p:sp>
        <p:sp>
          <p:nvSpPr>
            <p:cNvPr id="43"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4"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45" name="Group 26"/>
          <p:cNvGrpSpPr>
            <a:grpSpLocks/>
          </p:cNvGrpSpPr>
          <p:nvPr/>
        </p:nvGrpSpPr>
        <p:grpSpPr bwMode="auto">
          <a:xfrm>
            <a:off x="990600" y="4267200"/>
            <a:ext cx="1600200" cy="1376363"/>
            <a:chOff x="672" y="2352"/>
            <a:chExt cx="1008" cy="867"/>
          </a:xfrm>
        </p:grpSpPr>
        <p:sp>
          <p:nvSpPr>
            <p:cNvPr id="47" name="Line 21"/>
            <p:cNvSpPr>
              <a:spLocks noChangeShapeType="1"/>
            </p:cNvSpPr>
            <p:nvPr/>
          </p:nvSpPr>
          <p:spPr bwMode="auto">
            <a:xfrm flipV="1">
              <a:off x="1344" y="2352"/>
              <a:ext cx="0" cy="576"/>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48" name="Text Box 23"/>
            <p:cNvSpPr txBox="1">
              <a:spLocks noChangeArrowheads="1"/>
            </p:cNvSpPr>
            <p:nvPr/>
          </p:nvSpPr>
          <p:spPr bwMode="auto">
            <a:xfrm>
              <a:off x="672" y="2928"/>
              <a:ext cx="1008"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 </a:t>
              </a:r>
              <a:r>
                <a:rPr lang="en-US" b="1" i="1">
                  <a:solidFill>
                    <a:srgbClr val="FF0000"/>
                  </a:solidFill>
                </a:rPr>
                <a:t>albedo</a:t>
              </a:r>
              <a:endParaRPr lang="en-US" b="1" i="1" baseline="-25000">
                <a:solidFill>
                  <a:srgbClr val="FF0000"/>
                </a:solidFill>
              </a:endParaRPr>
            </a:p>
          </p:txBody>
        </p:sp>
        <p:sp>
          <p:nvSpPr>
            <p:cNvPr id="49" name="Line 25"/>
            <p:cNvSpPr>
              <a:spLocks noChangeShapeType="1"/>
            </p:cNvSpPr>
            <p:nvPr/>
          </p:nvSpPr>
          <p:spPr bwMode="auto">
            <a:xfrm flipV="1">
              <a:off x="1104" y="2352"/>
              <a:ext cx="0" cy="57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55" name="Group 38"/>
          <p:cNvGrpSpPr>
            <a:grpSpLocks/>
          </p:cNvGrpSpPr>
          <p:nvPr/>
        </p:nvGrpSpPr>
        <p:grpSpPr bwMode="auto">
          <a:xfrm>
            <a:off x="1676400" y="2133600"/>
            <a:ext cx="1600200" cy="1676400"/>
            <a:chOff x="1676400" y="2133600"/>
            <a:chExt cx="1600200" cy="1676399"/>
          </a:xfrm>
        </p:grpSpPr>
        <p:sp>
          <p:nvSpPr>
            <p:cNvPr id="56" name="Line 11"/>
            <p:cNvSpPr>
              <a:spLocks noChangeShapeType="1"/>
            </p:cNvSpPr>
            <p:nvPr/>
          </p:nvSpPr>
          <p:spPr bwMode="auto">
            <a:xfrm rot="-5400000" flipH="1" flipV="1">
              <a:off x="1143001" y="3200400"/>
              <a:ext cx="1219199"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57" name="Text Box 15"/>
            <p:cNvSpPr txBox="1">
              <a:spLocks noChangeArrowheads="1"/>
            </p:cNvSpPr>
            <p:nvPr/>
          </p:nvSpPr>
          <p:spPr bwMode="auto">
            <a:xfrm>
              <a:off x="1676400" y="21336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 hi cloud</a:t>
              </a:r>
              <a:endParaRPr lang="en-US" b="1" i="1" baseline="-25000">
                <a:solidFill>
                  <a:srgbClr val="FF0000"/>
                </a:solidFill>
              </a:endParaRPr>
            </a:p>
          </p:txBody>
        </p:sp>
        <p:sp>
          <p:nvSpPr>
            <p:cNvPr id="58" name="Line 11"/>
            <p:cNvSpPr>
              <a:spLocks noChangeShapeType="1"/>
            </p:cNvSpPr>
            <p:nvPr/>
          </p:nvSpPr>
          <p:spPr bwMode="auto">
            <a:xfrm rot="-5400000" flipH="1" flipV="1">
              <a:off x="1447801" y="3200400"/>
              <a:ext cx="1219199" cy="0"/>
            </a:xfrm>
            <a:prstGeom prst="line">
              <a:avLst/>
            </a:prstGeom>
            <a:noFill/>
            <a:ln w="28575">
              <a:solidFill>
                <a:srgbClr val="FF0000"/>
              </a:solidFill>
              <a:round/>
              <a:headEnd/>
              <a:tailEnd type="stealth" w="lg" len="lg"/>
            </a:ln>
          </p:spPr>
          <p:txBody>
            <a:bodyPr>
              <a:prstTxWarp prst="textNoShape">
                <a:avLst/>
              </a:prstTxWarp>
            </a:bodyPr>
            <a:lstStyle/>
            <a:p>
              <a:endParaRPr lang="en-US"/>
            </a:p>
          </p:txBody>
        </p:sp>
      </p:grpSp>
      <p:grpSp>
        <p:nvGrpSpPr>
          <p:cNvPr id="59" name="Group 39"/>
          <p:cNvGrpSpPr>
            <a:grpSpLocks/>
          </p:cNvGrpSpPr>
          <p:nvPr/>
        </p:nvGrpSpPr>
        <p:grpSpPr bwMode="auto">
          <a:xfrm>
            <a:off x="2209800" y="2971800"/>
            <a:ext cx="2133600" cy="990600"/>
            <a:chOff x="2209800" y="2971800"/>
            <a:chExt cx="2133600" cy="990600"/>
          </a:xfrm>
        </p:grpSpPr>
        <p:sp>
          <p:nvSpPr>
            <p:cNvPr id="60" name="Line 8"/>
            <p:cNvSpPr>
              <a:spLocks noChangeShapeType="1"/>
            </p:cNvSpPr>
            <p:nvPr/>
          </p:nvSpPr>
          <p:spPr bwMode="auto">
            <a:xfrm flipH="1">
              <a:off x="2209800" y="3048000"/>
              <a:ext cx="0" cy="762000"/>
            </a:xfrm>
            <a:prstGeom prst="line">
              <a:avLst/>
            </a:prstGeom>
            <a:noFill/>
            <a:ln w="28575">
              <a:solidFill>
                <a:srgbClr val="0000FF"/>
              </a:solidFill>
              <a:round/>
              <a:headEnd type="none" w="lg" len="lg"/>
              <a:tailEnd type="none" w="lg" len="lg"/>
            </a:ln>
          </p:spPr>
          <p:txBody>
            <a:bodyPr>
              <a:prstTxWarp prst="textNoShape">
                <a:avLst/>
              </a:prstTxWarp>
            </a:bodyPr>
            <a:lstStyle/>
            <a:p>
              <a:endParaRPr lang="en-US"/>
            </a:p>
          </p:txBody>
        </p:sp>
        <p:sp>
          <p:nvSpPr>
            <p:cNvPr id="61" name="Line 8"/>
            <p:cNvSpPr>
              <a:spLocks noChangeShapeType="1"/>
            </p:cNvSpPr>
            <p:nvPr/>
          </p:nvSpPr>
          <p:spPr bwMode="auto">
            <a:xfrm flipV="1">
              <a:off x="2209800" y="3048000"/>
              <a:ext cx="533400" cy="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62" name="Text Box 15"/>
            <p:cNvSpPr txBox="1">
              <a:spLocks noChangeArrowheads="1"/>
            </p:cNvSpPr>
            <p:nvPr/>
          </p:nvSpPr>
          <p:spPr bwMode="auto">
            <a:xfrm>
              <a:off x="2743200" y="29718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0000FF"/>
                  </a:solidFill>
                  <a:latin typeface="Symbol Proportional BT" pitchFamily="-1" charset="2"/>
                  <a:ea typeface="Symbol Proportional BT" pitchFamily="-1" charset="2"/>
                  <a:cs typeface="Symbol Proportional BT" pitchFamily="-1" charset="2"/>
                </a:rPr>
                <a:t>D</a:t>
              </a:r>
              <a:r>
                <a:rPr lang="en-US" b="1" i="1">
                  <a:solidFill>
                    <a:srgbClr val="0000FF"/>
                  </a:solidFill>
                </a:rPr>
                <a:t> lo cloud</a:t>
              </a:r>
              <a:endParaRPr lang="en-US" b="1" i="1" baseline="-25000">
                <a:solidFill>
                  <a:srgbClr val="0000FF"/>
                </a:solidFill>
              </a:endParaRPr>
            </a:p>
          </p:txBody>
        </p:sp>
        <p:sp>
          <p:nvSpPr>
            <p:cNvPr id="63" name="Line 8"/>
            <p:cNvSpPr>
              <a:spLocks noChangeShapeType="1"/>
            </p:cNvSpPr>
            <p:nvPr/>
          </p:nvSpPr>
          <p:spPr bwMode="auto">
            <a:xfrm flipH="1">
              <a:off x="2895600" y="3429000"/>
              <a:ext cx="0" cy="533400"/>
            </a:xfrm>
            <a:prstGeom prst="line">
              <a:avLst/>
            </a:prstGeom>
            <a:noFill/>
            <a:ln w="28575">
              <a:solidFill>
                <a:srgbClr val="0000FF"/>
              </a:solidFill>
              <a:round/>
              <a:headEnd type="none" w="lg" len="lg"/>
              <a:tailEnd type="none" w="lg" len="lg"/>
            </a:ln>
          </p:spPr>
          <p:txBody>
            <a:bodyPr>
              <a:prstTxWarp prst="textNoShape">
                <a:avLst/>
              </a:prstTxWarp>
            </a:bodyPr>
            <a:lstStyle/>
            <a:p>
              <a:endParaRPr lang="en-US"/>
            </a:p>
          </p:txBody>
        </p:sp>
        <p:sp>
          <p:nvSpPr>
            <p:cNvPr id="64" name="Line 8"/>
            <p:cNvSpPr>
              <a:spLocks noChangeShapeType="1"/>
            </p:cNvSpPr>
            <p:nvPr/>
          </p:nvSpPr>
          <p:spPr bwMode="auto">
            <a:xfrm flipH="1">
              <a:off x="2286000" y="3962400"/>
              <a:ext cx="609600" cy="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grpSp>
    </p:spTree>
    <p:extLst>
      <p:ext uri="{BB962C8B-B14F-4D97-AF65-F5344CB8AC3E}">
        <p14:creationId xmlns:p14="http://schemas.microsoft.com/office/powerpoint/2010/main" val="2624664083"/>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415195" y="228600"/>
            <a:ext cx="7509605"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High vs. Low Clouds</a:t>
            </a:r>
          </a:p>
          <a:p>
            <a:pPr algn="ctr"/>
            <a:r>
              <a:rPr lang="en-US" sz="3600" dirty="0" smtClean="0">
                <a:solidFill>
                  <a:srgbClr val="31859C"/>
                </a:solidFill>
                <a:latin typeface="Georgia" pitchFamily="18" charset="0"/>
                <a:ea typeface="Tahoma" pitchFamily="100" charset="0"/>
              </a:rPr>
              <a:t>Different Effect on Climate</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cirrus_clouds_di00863_big.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7744" y="1676400"/>
            <a:ext cx="5301423" cy="3681544"/>
          </a:xfrm>
          <a:prstGeom prst="rect">
            <a:avLst/>
          </a:prstGeom>
        </p:spPr>
      </p:pic>
      <p:pic>
        <p:nvPicPr>
          <p:cNvPr id="14" name="Picture 13" descr="cumulus_cloud_di00168_big.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83004" y="1676400"/>
            <a:ext cx="3232396" cy="3681544"/>
          </a:xfrm>
          <a:prstGeom prst="rect">
            <a:avLst/>
          </a:prstGeom>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457200" y="152400"/>
            <a:ext cx="7467600" cy="1200329"/>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Satellite Views of Clouds in</a:t>
            </a:r>
          </a:p>
          <a:p>
            <a:pPr algn="ctr"/>
            <a:r>
              <a:rPr lang="en-US" sz="3600" dirty="0" smtClean="0">
                <a:solidFill>
                  <a:srgbClr val="31859C"/>
                </a:solidFill>
                <a:latin typeface="Georgia" pitchFamily="18" charset="0"/>
                <a:ea typeface="Tahoma" pitchFamily="100" charset="0"/>
              </a:rPr>
              <a:t>Visible Light and Infrared</a:t>
            </a:r>
            <a:endParaRPr lang="en-US" sz="3600" dirty="0">
              <a:solidFill>
                <a:srgbClr val="31859C"/>
              </a:solidFill>
              <a:latin typeface="Georgia" pitchFamily="18" charset="0"/>
              <a:ea typeface="Tahoma" pitchFamily="100" charset="0"/>
            </a:endParaRPr>
          </a:p>
        </p:txBody>
      </p:sp>
      <p:sp>
        <p:nvSpPr>
          <p:cNvPr id="11" name="TextBox 10"/>
          <p:cNvSpPr txBox="1"/>
          <p:nvPr/>
        </p:nvSpPr>
        <p:spPr>
          <a:xfrm>
            <a:off x="457200" y="1447800"/>
            <a:ext cx="8001000" cy="923330"/>
          </a:xfrm>
          <a:prstGeom prst="rect">
            <a:avLst/>
          </a:prstGeom>
          <a:noFill/>
        </p:spPr>
        <p:txBody>
          <a:bodyPr wrap="square">
            <a:spAutoFit/>
          </a:bodyPr>
          <a:lstStyle/>
          <a:p>
            <a:r>
              <a:rPr lang="en-US" dirty="0" smtClean="0">
                <a:solidFill>
                  <a:srgbClr val="595959"/>
                </a:solidFill>
                <a:latin typeface="Georgia" pitchFamily="18" charset="0"/>
                <a:cs typeface="Times" pitchFamily="100" charset="0"/>
              </a:rPr>
              <a:t>Satellite views of clouds over Panama in April 2000 show how low and high clouds have different impacts on climate. Image on left is visible light; only shows low clouds. Infrared image on right also shows high cirrus clouds. </a:t>
            </a:r>
            <a:endParaRPr lang="en-US" dirty="0">
              <a:solidFill>
                <a:srgbClr val="595959"/>
              </a:solidFill>
              <a:latin typeface="Georgia" pitchFamily="18" charset="0"/>
              <a:cs typeface="Times"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modis_clouds_visible_light_4april2000_400x280.jpg"/>
          <p:cNvPicPr>
            <a:picLocks noChangeAspect="1"/>
          </p:cNvPicPr>
          <p:nvPr/>
        </p:nvPicPr>
        <p:blipFill>
          <a:blip r:embed="rId7" cstate="print"/>
          <a:stretch>
            <a:fillRect/>
          </a:stretch>
        </p:blipFill>
        <p:spPr>
          <a:xfrm>
            <a:off x="457200" y="2667000"/>
            <a:ext cx="3810000" cy="2667000"/>
          </a:xfrm>
          <a:prstGeom prst="rect">
            <a:avLst/>
          </a:prstGeom>
        </p:spPr>
      </p:pic>
      <p:pic>
        <p:nvPicPr>
          <p:cNvPr id="14" name="Picture 13" descr="modis_cirrus_clouds_infrared_4april2000_400x280.jpg"/>
          <p:cNvPicPr>
            <a:picLocks noChangeAspect="1"/>
          </p:cNvPicPr>
          <p:nvPr/>
        </p:nvPicPr>
        <p:blipFill>
          <a:blip r:embed="rId8" cstate="print"/>
          <a:stretch>
            <a:fillRect/>
          </a:stretch>
        </p:blipFill>
        <p:spPr>
          <a:xfrm>
            <a:off x="4800600" y="2667000"/>
            <a:ext cx="3810000" cy="2667000"/>
          </a:xfrm>
          <a:prstGeom prst="rect">
            <a:avLst/>
          </a:prstGeom>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4419599" y="1405273"/>
            <a:ext cx="4638675" cy="246221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Negative feedbacks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reduce the changes</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Warmer surface emits more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thermal radiation</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Extra thermal emission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cools the surface</a:t>
            </a:r>
          </a:p>
        </p:txBody>
      </p:sp>
      <p:sp>
        <p:nvSpPr>
          <p:cNvPr id="31"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32" name="Group 27"/>
          <p:cNvGrpSpPr>
            <a:grpSpLocks/>
          </p:cNvGrpSpPr>
          <p:nvPr/>
        </p:nvGrpSpPr>
        <p:grpSpPr bwMode="auto">
          <a:xfrm>
            <a:off x="1066800" y="3810000"/>
            <a:ext cx="1235075" cy="466725"/>
            <a:chOff x="720" y="2064"/>
            <a:chExt cx="778" cy="294"/>
          </a:xfrm>
        </p:grpSpPr>
        <p:sp>
          <p:nvSpPr>
            <p:cNvPr id="33"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34"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35" name="Group 18"/>
          <p:cNvGrpSpPr>
            <a:grpSpLocks/>
          </p:cNvGrpSpPr>
          <p:nvPr/>
        </p:nvGrpSpPr>
        <p:grpSpPr bwMode="auto">
          <a:xfrm>
            <a:off x="2209800" y="3962400"/>
            <a:ext cx="1905000" cy="838200"/>
            <a:chOff x="1440" y="2160"/>
            <a:chExt cx="1200" cy="528"/>
          </a:xfrm>
        </p:grpSpPr>
        <p:sp>
          <p:nvSpPr>
            <p:cNvPr id="40"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1"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42"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vapor</a:t>
              </a:r>
              <a:endParaRPr lang="en-US" b="1" i="1" baseline="-25000">
                <a:solidFill>
                  <a:srgbClr val="FF0000"/>
                </a:solidFill>
              </a:endParaRPr>
            </a:p>
          </p:txBody>
        </p:sp>
        <p:sp>
          <p:nvSpPr>
            <p:cNvPr id="43"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4"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45" name="Group 26"/>
          <p:cNvGrpSpPr>
            <a:grpSpLocks/>
          </p:cNvGrpSpPr>
          <p:nvPr/>
        </p:nvGrpSpPr>
        <p:grpSpPr bwMode="auto">
          <a:xfrm>
            <a:off x="990600" y="4267200"/>
            <a:ext cx="1600200" cy="1376363"/>
            <a:chOff x="672" y="2352"/>
            <a:chExt cx="1008" cy="867"/>
          </a:xfrm>
        </p:grpSpPr>
        <p:sp>
          <p:nvSpPr>
            <p:cNvPr id="47" name="Line 21"/>
            <p:cNvSpPr>
              <a:spLocks noChangeShapeType="1"/>
            </p:cNvSpPr>
            <p:nvPr/>
          </p:nvSpPr>
          <p:spPr bwMode="auto">
            <a:xfrm flipV="1">
              <a:off x="1344" y="2352"/>
              <a:ext cx="0" cy="576"/>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48" name="Text Box 23"/>
            <p:cNvSpPr txBox="1">
              <a:spLocks noChangeArrowheads="1"/>
            </p:cNvSpPr>
            <p:nvPr/>
          </p:nvSpPr>
          <p:spPr bwMode="auto">
            <a:xfrm>
              <a:off x="672" y="2928"/>
              <a:ext cx="1008"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 </a:t>
              </a:r>
              <a:r>
                <a:rPr lang="en-US" b="1" i="1">
                  <a:solidFill>
                    <a:srgbClr val="FF0000"/>
                  </a:solidFill>
                </a:rPr>
                <a:t>albedo</a:t>
              </a:r>
              <a:endParaRPr lang="en-US" b="1" i="1" baseline="-25000">
                <a:solidFill>
                  <a:srgbClr val="FF0000"/>
                </a:solidFill>
              </a:endParaRPr>
            </a:p>
          </p:txBody>
        </p:sp>
        <p:sp>
          <p:nvSpPr>
            <p:cNvPr id="49" name="Line 25"/>
            <p:cNvSpPr>
              <a:spLocks noChangeShapeType="1"/>
            </p:cNvSpPr>
            <p:nvPr/>
          </p:nvSpPr>
          <p:spPr bwMode="auto">
            <a:xfrm flipV="1">
              <a:off x="1104" y="2352"/>
              <a:ext cx="0" cy="57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50" name="Group 40"/>
          <p:cNvGrpSpPr>
            <a:grpSpLocks/>
          </p:cNvGrpSpPr>
          <p:nvPr/>
        </p:nvGrpSpPr>
        <p:grpSpPr bwMode="auto">
          <a:xfrm>
            <a:off x="533400" y="2743200"/>
            <a:ext cx="1066800" cy="1143000"/>
            <a:chOff x="533400" y="2743200"/>
            <a:chExt cx="1066800" cy="1143000"/>
          </a:xfrm>
        </p:grpSpPr>
        <p:sp>
          <p:nvSpPr>
            <p:cNvPr id="51" name="Text Box 14"/>
            <p:cNvSpPr txBox="1">
              <a:spLocks noChangeArrowheads="1"/>
            </p:cNvSpPr>
            <p:nvPr/>
          </p:nvSpPr>
          <p:spPr bwMode="auto">
            <a:xfrm>
              <a:off x="533400" y="2743200"/>
              <a:ext cx="1066800" cy="369332"/>
            </a:xfrm>
            <a:prstGeom prst="rect">
              <a:avLst/>
            </a:prstGeom>
            <a:noFill/>
            <a:ln w="9525">
              <a:solidFill>
                <a:schemeClr val="tx1"/>
              </a:solidFill>
              <a:miter lim="800000"/>
              <a:headEnd/>
              <a:tailEnd/>
            </a:ln>
          </p:spPr>
          <p:txBody>
            <a:bodyPr>
              <a:prstTxWarp prst="textNoShape">
                <a:avLst/>
              </a:prstTxWarp>
              <a:spAutoFit/>
            </a:bodyPr>
            <a:lstStyle/>
            <a:p>
              <a:r>
                <a:rPr lang="en-US" b="1" dirty="0">
                  <a:solidFill>
                    <a:srgbClr val="0000FF"/>
                  </a:solidFill>
                  <a:latin typeface="Symbol Proportional BT" pitchFamily="-1" charset="2"/>
                  <a:ea typeface="Symbol Proportional BT" pitchFamily="-1" charset="2"/>
                  <a:cs typeface="Symbol Proportional BT" pitchFamily="-1" charset="2"/>
                </a:rPr>
                <a:t>D </a:t>
              </a:r>
              <a:r>
                <a:rPr lang="en-US" b="1" i="1" dirty="0">
                  <a:solidFill>
                    <a:srgbClr val="0000FF"/>
                  </a:solidFill>
                  <a:ea typeface="Symbol Proportional BT" pitchFamily="-1" charset="2"/>
                  <a:cs typeface="Symbol Proportional BT" pitchFamily="-1" charset="2"/>
                </a:rPr>
                <a:t>LW</a:t>
              </a:r>
              <a:endParaRPr lang="en-US" b="1" i="1" baseline="30000" dirty="0">
                <a:solidFill>
                  <a:srgbClr val="0000FF"/>
                </a:solidFill>
                <a:ea typeface="Times New Roman" pitchFamily="-1" charset="0"/>
                <a:cs typeface="Times New Roman" pitchFamily="-1" charset="0"/>
              </a:endParaRPr>
            </a:p>
          </p:txBody>
        </p:sp>
        <p:sp>
          <p:nvSpPr>
            <p:cNvPr id="52" name="Line 8"/>
            <p:cNvSpPr>
              <a:spLocks noChangeShapeType="1"/>
            </p:cNvSpPr>
            <p:nvPr/>
          </p:nvSpPr>
          <p:spPr bwMode="auto">
            <a:xfrm flipV="1">
              <a:off x="1600200" y="3200400"/>
              <a:ext cx="0" cy="609600"/>
            </a:xfrm>
            <a:prstGeom prst="line">
              <a:avLst/>
            </a:prstGeom>
            <a:noFill/>
            <a:ln w="28575">
              <a:solidFill>
                <a:srgbClr val="0000FF"/>
              </a:solidFill>
              <a:round/>
              <a:headEnd type="stealth" w="lg" len="lg"/>
              <a:tailEnd type="none" w="lg" len="lg"/>
            </a:ln>
          </p:spPr>
          <p:txBody>
            <a:bodyPr>
              <a:prstTxWarp prst="textNoShape">
                <a:avLst/>
              </a:prstTxWarp>
            </a:bodyPr>
            <a:lstStyle/>
            <a:p>
              <a:endParaRPr lang="en-US"/>
            </a:p>
          </p:txBody>
        </p:sp>
        <p:sp>
          <p:nvSpPr>
            <p:cNvPr id="53" name="Line 8"/>
            <p:cNvSpPr>
              <a:spLocks noChangeShapeType="1"/>
            </p:cNvSpPr>
            <p:nvPr/>
          </p:nvSpPr>
          <p:spPr bwMode="auto">
            <a:xfrm flipV="1">
              <a:off x="1295400" y="3200400"/>
              <a:ext cx="0" cy="68580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54" name="Line 8"/>
            <p:cNvSpPr>
              <a:spLocks noChangeShapeType="1"/>
            </p:cNvSpPr>
            <p:nvPr/>
          </p:nvSpPr>
          <p:spPr bwMode="auto">
            <a:xfrm flipH="1" flipV="1">
              <a:off x="1295400" y="3886200"/>
              <a:ext cx="228600" cy="0"/>
            </a:xfrm>
            <a:prstGeom prst="line">
              <a:avLst/>
            </a:prstGeom>
            <a:noFill/>
            <a:ln w="28575">
              <a:solidFill>
                <a:schemeClr val="accent2"/>
              </a:solidFill>
              <a:round/>
              <a:headEnd type="none" w="lg" len="lg"/>
              <a:tailEnd type="none" w="lg" len="lg"/>
            </a:ln>
          </p:spPr>
          <p:txBody>
            <a:bodyPr>
              <a:prstTxWarp prst="textNoShape">
                <a:avLst/>
              </a:prstTxWarp>
            </a:bodyPr>
            <a:lstStyle/>
            <a:p>
              <a:endParaRPr lang="en-US"/>
            </a:p>
          </p:txBody>
        </p:sp>
      </p:grpSp>
      <p:grpSp>
        <p:nvGrpSpPr>
          <p:cNvPr id="55" name="Group 38"/>
          <p:cNvGrpSpPr>
            <a:grpSpLocks/>
          </p:cNvGrpSpPr>
          <p:nvPr/>
        </p:nvGrpSpPr>
        <p:grpSpPr bwMode="auto">
          <a:xfrm>
            <a:off x="1676400" y="2133600"/>
            <a:ext cx="1600200" cy="1676400"/>
            <a:chOff x="1676400" y="2133600"/>
            <a:chExt cx="1600200" cy="1676399"/>
          </a:xfrm>
        </p:grpSpPr>
        <p:sp>
          <p:nvSpPr>
            <p:cNvPr id="56" name="Line 11"/>
            <p:cNvSpPr>
              <a:spLocks noChangeShapeType="1"/>
            </p:cNvSpPr>
            <p:nvPr/>
          </p:nvSpPr>
          <p:spPr bwMode="auto">
            <a:xfrm rot="-5400000" flipH="1" flipV="1">
              <a:off x="1143001" y="3200400"/>
              <a:ext cx="1219199"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57" name="Text Box 15"/>
            <p:cNvSpPr txBox="1">
              <a:spLocks noChangeArrowheads="1"/>
            </p:cNvSpPr>
            <p:nvPr/>
          </p:nvSpPr>
          <p:spPr bwMode="auto">
            <a:xfrm>
              <a:off x="1676400" y="21336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 hi cloud</a:t>
              </a:r>
              <a:endParaRPr lang="en-US" b="1" i="1" baseline="-25000">
                <a:solidFill>
                  <a:srgbClr val="FF0000"/>
                </a:solidFill>
              </a:endParaRPr>
            </a:p>
          </p:txBody>
        </p:sp>
        <p:sp>
          <p:nvSpPr>
            <p:cNvPr id="58" name="Line 11"/>
            <p:cNvSpPr>
              <a:spLocks noChangeShapeType="1"/>
            </p:cNvSpPr>
            <p:nvPr/>
          </p:nvSpPr>
          <p:spPr bwMode="auto">
            <a:xfrm rot="-5400000" flipH="1" flipV="1">
              <a:off x="1447801" y="3200400"/>
              <a:ext cx="1219199" cy="0"/>
            </a:xfrm>
            <a:prstGeom prst="line">
              <a:avLst/>
            </a:prstGeom>
            <a:noFill/>
            <a:ln w="28575">
              <a:solidFill>
                <a:srgbClr val="FF0000"/>
              </a:solidFill>
              <a:round/>
              <a:headEnd/>
              <a:tailEnd type="stealth" w="lg" len="lg"/>
            </a:ln>
          </p:spPr>
          <p:txBody>
            <a:bodyPr>
              <a:prstTxWarp prst="textNoShape">
                <a:avLst/>
              </a:prstTxWarp>
            </a:bodyPr>
            <a:lstStyle/>
            <a:p>
              <a:endParaRPr lang="en-US"/>
            </a:p>
          </p:txBody>
        </p:sp>
      </p:grpSp>
      <p:grpSp>
        <p:nvGrpSpPr>
          <p:cNvPr id="59" name="Group 39"/>
          <p:cNvGrpSpPr>
            <a:grpSpLocks/>
          </p:cNvGrpSpPr>
          <p:nvPr/>
        </p:nvGrpSpPr>
        <p:grpSpPr bwMode="auto">
          <a:xfrm>
            <a:off x="2209800" y="2971800"/>
            <a:ext cx="2133600" cy="990600"/>
            <a:chOff x="2209800" y="2971800"/>
            <a:chExt cx="2133600" cy="990600"/>
          </a:xfrm>
        </p:grpSpPr>
        <p:sp>
          <p:nvSpPr>
            <p:cNvPr id="60" name="Line 8"/>
            <p:cNvSpPr>
              <a:spLocks noChangeShapeType="1"/>
            </p:cNvSpPr>
            <p:nvPr/>
          </p:nvSpPr>
          <p:spPr bwMode="auto">
            <a:xfrm flipH="1">
              <a:off x="2209800" y="3048000"/>
              <a:ext cx="0" cy="762000"/>
            </a:xfrm>
            <a:prstGeom prst="line">
              <a:avLst/>
            </a:prstGeom>
            <a:noFill/>
            <a:ln w="28575">
              <a:solidFill>
                <a:srgbClr val="0000FF"/>
              </a:solidFill>
              <a:round/>
              <a:headEnd type="none" w="lg" len="lg"/>
              <a:tailEnd type="none" w="lg" len="lg"/>
            </a:ln>
          </p:spPr>
          <p:txBody>
            <a:bodyPr>
              <a:prstTxWarp prst="textNoShape">
                <a:avLst/>
              </a:prstTxWarp>
            </a:bodyPr>
            <a:lstStyle/>
            <a:p>
              <a:endParaRPr lang="en-US"/>
            </a:p>
          </p:txBody>
        </p:sp>
        <p:sp>
          <p:nvSpPr>
            <p:cNvPr id="61" name="Line 8"/>
            <p:cNvSpPr>
              <a:spLocks noChangeShapeType="1"/>
            </p:cNvSpPr>
            <p:nvPr/>
          </p:nvSpPr>
          <p:spPr bwMode="auto">
            <a:xfrm flipV="1">
              <a:off x="2209800" y="3048000"/>
              <a:ext cx="533400" cy="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62" name="Text Box 15"/>
            <p:cNvSpPr txBox="1">
              <a:spLocks noChangeArrowheads="1"/>
            </p:cNvSpPr>
            <p:nvPr/>
          </p:nvSpPr>
          <p:spPr bwMode="auto">
            <a:xfrm>
              <a:off x="2743200" y="29718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0000FF"/>
                  </a:solidFill>
                  <a:latin typeface="Symbol Proportional BT" pitchFamily="-1" charset="2"/>
                  <a:ea typeface="Symbol Proportional BT" pitchFamily="-1" charset="2"/>
                  <a:cs typeface="Symbol Proportional BT" pitchFamily="-1" charset="2"/>
                </a:rPr>
                <a:t>D</a:t>
              </a:r>
              <a:r>
                <a:rPr lang="en-US" b="1" i="1">
                  <a:solidFill>
                    <a:srgbClr val="0000FF"/>
                  </a:solidFill>
                </a:rPr>
                <a:t> lo cloud</a:t>
              </a:r>
              <a:endParaRPr lang="en-US" b="1" i="1" baseline="-25000">
                <a:solidFill>
                  <a:srgbClr val="0000FF"/>
                </a:solidFill>
              </a:endParaRPr>
            </a:p>
          </p:txBody>
        </p:sp>
        <p:sp>
          <p:nvSpPr>
            <p:cNvPr id="63" name="Line 8"/>
            <p:cNvSpPr>
              <a:spLocks noChangeShapeType="1"/>
            </p:cNvSpPr>
            <p:nvPr/>
          </p:nvSpPr>
          <p:spPr bwMode="auto">
            <a:xfrm flipH="1">
              <a:off x="2895600" y="3429000"/>
              <a:ext cx="0" cy="533400"/>
            </a:xfrm>
            <a:prstGeom prst="line">
              <a:avLst/>
            </a:prstGeom>
            <a:noFill/>
            <a:ln w="28575">
              <a:solidFill>
                <a:srgbClr val="0000FF"/>
              </a:solidFill>
              <a:round/>
              <a:headEnd type="none" w="lg" len="lg"/>
              <a:tailEnd type="none" w="lg" len="lg"/>
            </a:ln>
          </p:spPr>
          <p:txBody>
            <a:bodyPr>
              <a:prstTxWarp prst="textNoShape">
                <a:avLst/>
              </a:prstTxWarp>
            </a:bodyPr>
            <a:lstStyle/>
            <a:p>
              <a:endParaRPr lang="en-US"/>
            </a:p>
          </p:txBody>
        </p:sp>
        <p:sp>
          <p:nvSpPr>
            <p:cNvPr id="64" name="Line 8"/>
            <p:cNvSpPr>
              <a:spLocks noChangeShapeType="1"/>
            </p:cNvSpPr>
            <p:nvPr/>
          </p:nvSpPr>
          <p:spPr bwMode="auto">
            <a:xfrm flipH="1">
              <a:off x="2286000" y="3962400"/>
              <a:ext cx="609600" cy="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grpSp>
    </p:spTree>
    <p:extLst>
      <p:ext uri="{BB962C8B-B14F-4D97-AF65-F5344CB8AC3E}">
        <p14:creationId xmlns:p14="http://schemas.microsoft.com/office/powerpoint/2010/main" val="262466408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a:solidFill>
                  <a:srgbClr val="31859C"/>
                </a:solidFill>
                <a:latin typeface="Georgia" pitchFamily="18" charset="0"/>
                <a:ea typeface="Tahoma" pitchFamily="100" charset="0"/>
              </a:rPr>
              <a:t>Climate </a:t>
            </a:r>
            <a:r>
              <a:rPr lang="en-US" sz="3600" dirty="0" smtClean="0">
                <a:solidFill>
                  <a:srgbClr val="31859C"/>
                </a:solidFill>
                <a:latin typeface="Georgia" pitchFamily="18" charset="0"/>
                <a:ea typeface="Tahoma" pitchFamily="100" charset="0"/>
              </a:rPr>
              <a:t>Feedback Processes</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17" name="Picture 1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227" y="1295400"/>
            <a:ext cx="2650115" cy="77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4419599" y="1405273"/>
            <a:ext cx="4638675" cy="3877984"/>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b="1" dirty="0">
                <a:solidFill>
                  <a:srgbClr val="595959"/>
                </a:solidFill>
                <a:latin typeface="Georgia" pitchFamily="18" charset="0"/>
                <a:cs typeface="Times" pitchFamily="100" charset="0"/>
              </a:rPr>
              <a:t>Positive Feedbacks </a:t>
            </a:r>
            <a:br>
              <a:rPr lang="en-US" sz="2400" b="1" dirty="0">
                <a:solidFill>
                  <a:srgbClr val="595959"/>
                </a:solidFill>
                <a:latin typeface="Georgia" pitchFamily="18" charset="0"/>
                <a:cs typeface="Times" pitchFamily="100" charset="0"/>
              </a:rPr>
            </a:br>
            <a:r>
              <a:rPr lang="en-US" sz="2400" b="1" dirty="0">
                <a:solidFill>
                  <a:srgbClr val="595959"/>
                </a:solidFill>
                <a:latin typeface="Georgia" pitchFamily="18" charset="0"/>
                <a:cs typeface="Times" pitchFamily="100" charset="0"/>
              </a:rPr>
              <a:t>	(amplify changes)</a:t>
            </a:r>
          </a:p>
          <a:p>
            <a:pPr lvl="1">
              <a:spcAft>
                <a:spcPts val="600"/>
              </a:spcAft>
              <a:buClr>
                <a:srgbClr val="0093D3"/>
              </a:buClr>
              <a:buSzPct val="90000"/>
              <a:buFont typeface="Wingdings" pitchFamily="100" charset="2"/>
              <a:buChar char="v"/>
            </a:pPr>
            <a:r>
              <a:rPr lang="en-US" sz="2400" b="1" dirty="0" smtClean="0">
                <a:solidFill>
                  <a:srgbClr val="595959"/>
                </a:solidFill>
                <a:latin typeface="Georgia" pitchFamily="18" charset="0"/>
                <a:cs typeface="Times" pitchFamily="100" charset="0"/>
              </a:rPr>
              <a:t>  Water </a:t>
            </a:r>
            <a:r>
              <a:rPr lang="en-US" sz="2400" b="1" dirty="0">
                <a:solidFill>
                  <a:srgbClr val="595959"/>
                </a:solidFill>
                <a:latin typeface="Georgia" pitchFamily="18" charset="0"/>
                <a:cs typeface="Times" pitchFamily="100" charset="0"/>
              </a:rPr>
              <a:t>vapor</a:t>
            </a:r>
          </a:p>
          <a:p>
            <a:pPr lvl="1">
              <a:spcAft>
                <a:spcPts val="600"/>
              </a:spcAft>
              <a:buClr>
                <a:srgbClr val="0093D3"/>
              </a:buClr>
              <a:buSzPct val="90000"/>
              <a:buFont typeface="Wingdings" pitchFamily="100" charset="2"/>
              <a:buChar char="v"/>
            </a:pPr>
            <a:r>
              <a:rPr lang="en-US" sz="2400" b="1" dirty="0" smtClean="0">
                <a:solidFill>
                  <a:srgbClr val="595959"/>
                </a:solidFill>
                <a:latin typeface="Georgia" pitchFamily="18" charset="0"/>
                <a:cs typeface="Times" pitchFamily="100" charset="0"/>
              </a:rPr>
              <a:t>  Ice</a:t>
            </a:r>
            <a:r>
              <a:rPr lang="en-US" sz="2400" b="1" dirty="0">
                <a:solidFill>
                  <a:srgbClr val="595959"/>
                </a:solidFill>
                <a:latin typeface="Georgia" pitchFamily="18" charset="0"/>
                <a:cs typeface="Times" pitchFamily="100" charset="0"/>
              </a:rPr>
              <a:t>-albedo</a:t>
            </a:r>
          </a:p>
          <a:p>
            <a:pPr lvl="1">
              <a:spcAft>
                <a:spcPts val="600"/>
              </a:spcAft>
              <a:buClr>
                <a:srgbClr val="0093D3"/>
              </a:buClr>
              <a:buSzPct val="90000"/>
              <a:buFont typeface="Wingdings" pitchFamily="100" charset="2"/>
              <a:buChar char="v"/>
            </a:pPr>
            <a:r>
              <a:rPr lang="en-US" sz="2400" b="1" dirty="0" smtClean="0">
                <a:solidFill>
                  <a:srgbClr val="595959"/>
                </a:solidFill>
                <a:latin typeface="Georgia" pitchFamily="18" charset="0"/>
                <a:cs typeface="Times" pitchFamily="100" charset="0"/>
              </a:rPr>
              <a:t>  High clouds</a:t>
            </a:r>
            <a:r>
              <a:rPr lang="en-US" sz="2400" dirty="0">
                <a:solidFill>
                  <a:srgbClr val="595959"/>
                </a:solidFill>
                <a:latin typeface="Georgia" pitchFamily="18" charset="0"/>
                <a:cs typeface="Times" pitchFamily="100" charset="0"/>
              </a:rPr>
              <a:t> </a:t>
            </a:r>
            <a:endParaRPr lang="en-US" sz="2400" dirty="0" smtClean="0">
              <a:solidFill>
                <a:srgbClr val="595959"/>
              </a:solidFill>
              <a:latin typeface="Georgia" pitchFamily="18" charset="0"/>
              <a:cs typeface="Times" pitchFamily="100" charset="0"/>
            </a:endParaRPr>
          </a:p>
          <a:p>
            <a:pPr>
              <a:spcAft>
                <a:spcPts val="600"/>
              </a:spcAft>
              <a:buClr>
                <a:srgbClr val="0093D3"/>
              </a:buClr>
              <a:buSzPct val="90000"/>
              <a:buFont typeface="Wingdings" pitchFamily="100" charset="2"/>
              <a:buChar char="v"/>
            </a:pPr>
            <a:r>
              <a:rPr lang="en-US" sz="2400" b="1" dirty="0" smtClean="0">
                <a:solidFill>
                  <a:srgbClr val="595959"/>
                </a:solidFill>
                <a:latin typeface="Georgia" pitchFamily="18" charset="0"/>
                <a:cs typeface="Times" pitchFamily="100" charset="0"/>
              </a:rPr>
              <a:t>  Negative Feedbacks </a:t>
            </a:r>
            <a:r>
              <a:rPr lang="en-US" sz="2400" b="1" dirty="0">
                <a:solidFill>
                  <a:srgbClr val="595959"/>
                </a:solidFill>
                <a:latin typeface="Georgia" pitchFamily="18" charset="0"/>
                <a:cs typeface="Times" pitchFamily="100" charset="0"/>
              </a:rPr>
              <a:t/>
            </a:r>
            <a:br>
              <a:rPr lang="en-US" sz="2400" b="1" dirty="0">
                <a:solidFill>
                  <a:srgbClr val="595959"/>
                </a:solidFill>
                <a:latin typeface="Georgia" pitchFamily="18" charset="0"/>
                <a:cs typeface="Times" pitchFamily="100" charset="0"/>
              </a:rPr>
            </a:b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(reduce changes</a:t>
            </a:r>
            <a:r>
              <a:rPr lang="en-US" sz="2400" b="1" dirty="0">
                <a:solidFill>
                  <a:srgbClr val="595959"/>
                </a:solidFill>
                <a:latin typeface="Georgia" pitchFamily="18" charset="0"/>
                <a:cs typeface="Times" pitchFamily="100" charset="0"/>
              </a:rPr>
              <a:t>)</a:t>
            </a:r>
          </a:p>
          <a:p>
            <a:pPr lvl="1">
              <a:spcAft>
                <a:spcPts val="600"/>
              </a:spcAft>
              <a:buClr>
                <a:srgbClr val="0093D3"/>
              </a:buClr>
              <a:buSzPct val="90000"/>
              <a:buFont typeface="Wingdings" pitchFamily="100" charset="2"/>
              <a:buChar char="v"/>
            </a:pPr>
            <a:r>
              <a:rPr lang="en-US" sz="2400" b="1" dirty="0" smtClean="0">
                <a:solidFill>
                  <a:srgbClr val="595959"/>
                </a:solidFill>
                <a:latin typeface="Georgia" pitchFamily="18" charset="0"/>
                <a:cs typeface="Times" pitchFamily="100" charset="0"/>
              </a:rPr>
              <a:t>  Low clouds</a:t>
            </a:r>
          </a:p>
          <a:p>
            <a:pPr lvl="1">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Extra emission</a:t>
            </a:r>
            <a:endParaRPr lang="en-US" sz="2400" b="1" dirty="0">
              <a:solidFill>
                <a:srgbClr val="595959"/>
              </a:solidFill>
              <a:latin typeface="Georgia" pitchFamily="18" charset="0"/>
              <a:cs typeface="Times" pitchFamily="100" charset="0"/>
            </a:endParaRPr>
          </a:p>
        </p:txBody>
      </p:sp>
      <p:sp>
        <p:nvSpPr>
          <p:cNvPr id="31" name="Text Box 5"/>
          <p:cNvSpPr txBox="1">
            <a:spLocks noChangeArrowheads="1"/>
          </p:cNvSpPr>
          <p:nvPr/>
        </p:nvSpPr>
        <p:spPr bwMode="auto">
          <a:xfrm>
            <a:off x="304800" y="3810000"/>
            <a:ext cx="777875" cy="46672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S</a:t>
            </a:r>
            <a:endParaRPr lang="en-US" b="1" baseline="-25000">
              <a:solidFill>
                <a:srgbClr val="FF0000"/>
              </a:solidFill>
            </a:endParaRPr>
          </a:p>
        </p:txBody>
      </p:sp>
      <p:grpSp>
        <p:nvGrpSpPr>
          <p:cNvPr id="32" name="Group 27"/>
          <p:cNvGrpSpPr>
            <a:grpSpLocks/>
          </p:cNvGrpSpPr>
          <p:nvPr/>
        </p:nvGrpSpPr>
        <p:grpSpPr bwMode="auto">
          <a:xfrm>
            <a:off x="1066800" y="3810000"/>
            <a:ext cx="1235075" cy="466725"/>
            <a:chOff x="720" y="2064"/>
            <a:chExt cx="778" cy="294"/>
          </a:xfrm>
        </p:grpSpPr>
        <p:sp>
          <p:nvSpPr>
            <p:cNvPr id="33" name="Text Box 6"/>
            <p:cNvSpPr txBox="1">
              <a:spLocks noChangeArrowheads="1"/>
            </p:cNvSpPr>
            <p:nvPr/>
          </p:nvSpPr>
          <p:spPr bwMode="auto">
            <a:xfrm>
              <a:off x="1008" y="2064"/>
              <a:ext cx="490" cy="294"/>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T</a:t>
              </a:r>
              <a:r>
                <a:rPr lang="en-US" b="1" i="1" baseline="-25000">
                  <a:solidFill>
                    <a:srgbClr val="FF0000"/>
                  </a:solidFill>
                </a:rPr>
                <a:t>S</a:t>
              </a:r>
            </a:p>
          </p:txBody>
        </p:sp>
        <p:sp>
          <p:nvSpPr>
            <p:cNvPr id="34" name="Line 7"/>
            <p:cNvSpPr>
              <a:spLocks noChangeShapeType="1"/>
            </p:cNvSpPr>
            <p:nvPr/>
          </p:nvSpPr>
          <p:spPr bwMode="auto">
            <a:xfrm>
              <a:off x="720" y="2208"/>
              <a:ext cx="288"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grpSp>
        <p:nvGrpSpPr>
          <p:cNvPr id="35" name="Group 18"/>
          <p:cNvGrpSpPr>
            <a:grpSpLocks/>
          </p:cNvGrpSpPr>
          <p:nvPr/>
        </p:nvGrpSpPr>
        <p:grpSpPr bwMode="auto">
          <a:xfrm>
            <a:off x="2209800" y="3962400"/>
            <a:ext cx="1905000" cy="838200"/>
            <a:chOff x="1440" y="2160"/>
            <a:chExt cx="1200" cy="528"/>
          </a:xfrm>
        </p:grpSpPr>
        <p:sp>
          <p:nvSpPr>
            <p:cNvPr id="40" name="Line 10"/>
            <p:cNvSpPr>
              <a:spLocks noChangeShapeType="1"/>
            </p:cNvSpPr>
            <p:nvPr/>
          </p:nvSpPr>
          <p:spPr bwMode="auto">
            <a:xfrm flipV="1">
              <a:off x="2016" y="2448"/>
              <a:ext cx="0" cy="24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1" name="Line 11"/>
            <p:cNvSpPr>
              <a:spLocks noChangeShapeType="1"/>
            </p:cNvSpPr>
            <p:nvPr/>
          </p:nvSpPr>
          <p:spPr bwMode="auto">
            <a:xfrm rot="16200000" flipV="1">
              <a:off x="1704" y="2088"/>
              <a:ext cx="0" cy="432"/>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42" name="Text Box 15"/>
            <p:cNvSpPr txBox="1">
              <a:spLocks noChangeArrowheads="1"/>
            </p:cNvSpPr>
            <p:nvPr/>
          </p:nvSpPr>
          <p:spPr bwMode="auto">
            <a:xfrm>
              <a:off x="1920" y="2160"/>
              <a:ext cx="720"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vapor</a:t>
              </a:r>
              <a:endParaRPr lang="en-US" b="1" i="1" baseline="-25000">
                <a:solidFill>
                  <a:srgbClr val="FF0000"/>
                </a:solidFill>
              </a:endParaRPr>
            </a:p>
          </p:txBody>
        </p:sp>
        <p:sp>
          <p:nvSpPr>
            <p:cNvPr id="43" name="Line 16"/>
            <p:cNvSpPr>
              <a:spLocks noChangeShapeType="1"/>
            </p:cNvSpPr>
            <p:nvPr/>
          </p:nvSpPr>
          <p:spPr bwMode="auto">
            <a:xfrm rot="16200000" flipV="1">
              <a:off x="1728" y="2400"/>
              <a:ext cx="0" cy="57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4" name="Line 17"/>
            <p:cNvSpPr>
              <a:spLocks noChangeShapeType="1"/>
            </p:cNvSpPr>
            <p:nvPr/>
          </p:nvSpPr>
          <p:spPr bwMode="auto">
            <a:xfrm flipV="1">
              <a:off x="1440" y="2352"/>
              <a:ext cx="0" cy="33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45" name="Group 26"/>
          <p:cNvGrpSpPr>
            <a:grpSpLocks/>
          </p:cNvGrpSpPr>
          <p:nvPr/>
        </p:nvGrpSpPr>
        <p:grpSpPr bwMode="auto">
          <a:xfrm>
            <a:off x="990600" y="4267200"/>
            <a:ext cx="1600200" cy="1376363"/>
            <a:chOff x="672" y="2352"/>
            <a:chExt cx="1008" cy="867"/>
          </a:xfrm>
        </p:grpSpPr>
        <p:sp>
          <p:nvSpPr>
            <p:cNvPr id="47" name="Line 21"/>
            <p:cNvSpPr>
              <a:spLocks noChangeShapeType="1"/>
            </p:cNvSpPr>
            <p:nvPr/>
          </p:nvSpPr>
          <p:spPr bwMode="auto">
            <a:xfrm flipV="1">
              <a:off x="1344" y="2352"/>
              <a:ext cx="0" cy="576"/>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48" name="Text Box 23"/>
            <p:cNvSpPr txBox="1">
              <a:spLocks noChangeArrowheads="1"/>
            </p:cNvSpPr>
            <p:nvPr/>
          </p:nvSpPr>
          <p:spPr bwMode="auto">
            <a:xfrm>
              <a:off x="672" y="2928"/>
              <a:ext cx="1008" cy="291"/>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 </a:t>
              </a:r>
              <a:r>
                <a:rPr lang="en-US" b="1" i="1">
                  <a:solidFill>
                    <a:srgbClr val="FF0000"/>
                  </a:solidFill>
                </a:rPr>
                <a:t>albedo</a:t>
              </a:r>
              <a:endParaRPr lang="en-US" b="1" i="1" baseline="-25000">
                <a:solidFill>
                  <a:srgbClr val="FF0000"/>
                </a:solidFill>
              </a:endParaRPr>
            </a:p>
          </p:txBody>
        </p:sp>
        <p:sp>
          <p:nvSpPr>
            <p:cNvPr id="49" name="Line 25"/>
            <p:cNvSpPr>
              <a:spLocks noChangeShapeType="1"/>
            </p:cNvSpPr>
            <p:nvPr/>
          </p:nvSpPr>
          <p:spPr bwMode="auto">
            <a:xfrm flipV="1">
              <a:off x="1104" y="2352"/>
              <a:ext cx="0" cy="576"/>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grpSp>
        <p:nvGrpSpPr>
          <p:cNvPr id="50" name="Group 40"/>
          <p:cNvGrpSpPr>
            <a:grpSpLocks/>
          </p:cNvGrpSpPr>
          <p:nvPr/>
        </p:nvGrpSpPr>
        <p:grpSpPr bwMode="auto">
          <a:xfrm>
            <a:off x="533400" y="2743200"/>
            <a:ext cx="1066800" cy="1143000"/>
            <a:chOff x="533400" y="2743200"/>
            <a:chExt cx="1066800" cy="1143000"/>
          </a:xfrm>
        </p:grpSpPr>
        <p:sp>
          <p:nvSpPr>
            <p:cNvPr id="51" name="Text Box 14"/>
            <p:cNvSpPr txBox="1">
              <a:spLocks noChangeArrowheads="1"/>
            </p:cNvSpPr>
            <p:nvPr/>
          </p:nvSpPr>
          <p:spPr bwMode="auto">
            <a:xfrm>
              <a:off x="533400" y="2743200"/>
              <a:ext cx="1066800" cy="369332"/>
            </a:xfrm>
            <a:prstGeom prst="rect">
              <a:avLst/>
            </a:prstGeom>
            <a:noFill/>
            <a:ln w="9525">
              <a:solidFill>
                <a:schemeClr val="tx1"/>
              </a:solidFill>
              <a:miter lim="800000"/>
              <a:headEnd/>
              <a:tailEnd/>
            </a:ln>
          </p:spPr>
          <p:txBody>
            <a:bodyPr>
              <a:prstTxWarp prst="textNoShape">
                <a:avLst/>
              </a:prstTxWarp>
              <a:spAutoFit/>
            </a:bodyPr>
            <a:lstStyle/>
            <a:p>
              <a:r>
                <a:rPr lang="en-US" b="1" dirty="0">
                  <a:solidFill>
                    <a:srgbClr val="0000FF"/>
                  </a:solidFill>
                  <a:latin typeface="Symbol Proportional BT" pitchFamily="-1" charset="2"/>
                  <a:ea typeface="Symbol Proportional BT" pitchFamily="-1" charset="2"/>
                  <a:cs typeface="Symbol Proportional BT" pitchFamily="-1" charset="2"/>
                </a:rPr>
                <a:t>D </a:t>
              </a:r>
              <a:r>
                <a:rPr lang="en-US" b="1" i="1" dirty="0">
                  <a:solidFill>
                    <a:srgbClr val="0000FF"/>
                  </a:solidFill>
                  <a:ea typeface="Symbol Proportional BT" pitchFamily="-1" charset="2"/>
                  <a:cs typeface="Symbol Proportional BT" pitchFamily="-1" charset="2"/>
                </a:rPr>
                <a:t>LW</a:t>
              </a:r>
              <a:endParaRPr lang="en-US" b="1" i="1" baseline="30000" dirty="0">
                <a:solidFill>
                  <a:srgbClr val="0000FF"/>
                </a:solidFill>
                <a:ea typeface="Times New Roman" pitchFamily="-1" charset="0"/>
                <a:cs typeface="Times New Roman" pitchFamily="-1" charset="0"/>
              </a:endParaRPr>
            </a:p>
          </p:txBody>
        </p:sp>
        <p:sp>
          <p:nvSpPr>
            <p:cNvPr id="52" name="Line 8"/>
            <p:cNvSpPr>
              <a:spLocks noChangeShapeType="1"/>
            </p:cNvSpPr>
            <p:nvPr/>
          </p:nvSpPr>
          <p:spPr bwMode="auto">
            <a:xfrm flipV="1">
              <a:off x="1600200" y="3200400"/>
              <a:ext cx="0" cy="609600"/>
            </a:xfrm>
            <a:prstGeom prst="line">
              <a:avLst/>
            </a:prstGeom>
            <a:noFill/>
            <a:ln w="28575">
              <a:solidFill>
                <a:srgbClr val="0000FF"/>
              </a:solidFill>
              <a:round/>
              <a:headEnd type="stealth" w="lg" len="lg"/>
              <a:tailEnd type="none" w="lg" len="lg"/>
            </a:ln>
          </p:spPr>
          <p:txBody>
            <a:bodyPr>
              <a:prstTxWarp prst="textNoShape">
                <a:avLst/>
              </a:prstTxWarp>
            </a:bodyPr>
            <a:lstStyle/>
            <a:p>
              <a:endParaRPr lang="en-US"/>
            </a:p>
          </p:txBody>
        </p:sp>
        <p:sp>
          <p:nvSpPr>
            <p:cNvPr id="53" name="Line 8"/>
            <p:cNvSpPr>
              <a:spLocks noChangeShapeType="1"/>
            </p:cNvSpPr>
            <p:nvPr/>
          </p:nvSpPr>
          <p:spPr bwMode="auto">
            <a:xfrm flipV="1">
              <a:off x="1295400" y="3200400"/>
              <a:ext cx="0" cy="68580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54" name="Line 8"/>
            <p:cNvSpPr>
              <a:spLocks noChangeShapeType="1"/>
            </p:cNvSpPr>
            <p:nvPr/>
          </p:nvSpPr>
          <p:spPr bwMode="auto">
            <a:xfrm flipH="1" flipV="1">
              <a:off x="1295400" y="3886200"/>
              <a:ext cx="228600" cy="0"/>
            </a:xfrm>
            <a:prstGeom prst="line">
              <a:avLst/>
            </a:prstGeom>
            <a:noFill/>
            <a:ln w="28575">
              <a:solidFill>
                <a:schemeClr val="accent2"/>
              </a:solidFill>
              <a:round/>
              <a:headEnd type="none" w="lg" len="lg"/>
              <a:tailEnd type="none" w="lg" len="lg"/>
            </a:ln>
          </p:spPr>
          <p:txBody>
            <a:bodyPr>
              <a:prstTxWarp prst="textNoShape">
                <a:avLst/>
              </a:prstTxWarp>
            </a:bodyPr>
            <a:lstStyle/>
            <a:p>
              <a:endParaRPr lang="en-US"/>
            </a:p>
          </p:txBody>
        </p:sp>
      </p:grpSp>
      <p:grpSp>
        <p:nvGrpSpPr>
          <p:cNvPr id="55" name="Group 38"/>
          <p:cNvGrpSpPr>
            <a:grpSpLocks/>
          </p:cNvGrpSpPr>
          <p:nvPr/>
        </p:nvGrpSpPr>
        <p:grpSpPr bwMode="auto">
          <a:xfrm>
            <a:off x="1676400" y="2133600"/>
            <a:ext cx="1600200" cy="1676400"/>
            <a:chOff x="1676400" y="2133600"/>
            <a:chExt cx="1600200" cy="1676399"/>
          </a:xfrm>
        </p:grpSpPr>
        <p:sp>
          <p:nvSpPr>
            <p:cNvPr id="56" name="Line 11"/>
            <p:cNvSpPr>
              <a:spLocks noChangeShapeType="1"/>
            </p:cNvSpPr>
            <p:nvPr/>
          </p:nvSpPr>
          <p:spPr bwMode="auto">
            <a:xfrm rot="-5400000" flipH="1" flipV="1">
              <a:off x="1143001" y="3200400"/>
              <a:ext cx="1219199"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57" name="Text Box 15"/>
            <p:cNvSpPr txBox="1">
              <a:spLocks noChangeArrowheads="1"/>
            </p:cNvSpPr>
            <p:nvPr/>
          </p:nvSpPr>
          <p:spPr bwMode="auto">
            <a:xfrm>
              <a:off x="1676400" y="21336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FF0000"/>
                  </a:solidFill>
                  <a:latin typeface="Symbol Proportional BT" pitchFamily="-1" charset="2"/>
                  <a:ea typeface="Symbol Proportional BT" pitchFamily="-1" charset="2"/>
                  <a:cs typeface="Symbol Proportional BT" pitchFamily="-1" charset="2"/>
                </a:rPr>
                <a:t>D</a:t>
              </a:r>
              <a:r>
                <a:rPr lang="en-US" b="1" i="1">
                  <a:solidFill>
                    <a:srgbClr val="FF0000"/>
                  </a:solidFill>
                </a:rPr>
                <a:t> hi cloud</a:t>
              </a:r>
              <a:endParaRPr lang="en-US" b="1" i="1" baseline="-25000">
                <a:solidFill>
                  <a:srgbClr val="FF0000"/>
                </a:solidFill>
              </a:endParaRPr>
            </a:p>
          </p:txBody>
        </p:sp>
        <p:sp>
          <p:nvSpPr>
            <p:cNvPr id="58" name="Line 11"/>
            <p:cNvSpPr>
              <a:spLocks noChangeShapeType="1"/>
            </p:cNvSpPr>
            <p:nvPr/>
          </p:nvSpPr>
          <p:spPr bwMode="auto">
            <a:xfrm rot="-5400000" flipH="1" flipV="1">
              <a:off x="1447801" y="3200400"/>
              <a:ext cx="1219199" cy="0"/>
            </a:xfrm>
            <a:prstGeom prst="line">
              <a:avLst/>
            </a:prstGeom>
            <a:noFill/>
            <a:ln w="28575">
              <a:solidFill>
                <a:srgbClr val="FF0000"/>
              </a:solidFill>
              <a:round/>
              <a:headEnd/>
              <a:tailEnd type="stealth" w="lg" len="lg"/>
            </a:ln>
          </p:spPr>
          <p:txBody>
            <a:bodyPr>
              <a:prstTxWarp prst="textNoShape">
                <a:avLst/>
              </a:prstTxWarp>
            </a:bodyPr>
            <a:lstStyle/>
            <a:p>
              <a:endParaRPr lang="en-US"/>
            </a:p>
          </p:txBody>
        </p:sp>
      </p:grpSp>
      <p:grpSp>
        <p:nvGrpSpPr>
          <p:cNvPr id="59" name="Group 39"/>
          <p:cNvGrpSpPr>
            <a:grpSpLocks/>
          </p:cNvGrpSpPr>
          <p:nvPr/>
        </p:nvGrpSpPr>
        <p:grpSpPr bwMode="auto">
          <a:xfrm>
            <a:off x="2209800" y="2971800"/>
            <a:ext cx="2133600" cy="990600"/>
            <a:chOff x="2209800" y="2971800"/>
            <a:chExt cx="2133600" cy="990600"/>
          </a:xfrm>
        </p:grpSpPr>
        <p:sp>
          <p:nvSpPr>
            <p:cNvPr id="60" name="Line 8"/>
            <p:cNvSpPr>
              <a:spLocks noChangeShapeType="1"/>
            </p:cNvSpPr>
            <p:nvPr/>
          </p:nvSpPr>
          <p:spPr bwMode="auto">
            <a:xfrm flipH="1">
              <a:off x="2209800" y="3048000"/>
              <a:ext cx="0" cy="762000"/>
            </a:xfrm>
            <a:prstGeom prst="line">
              <a:avLst/>
            </a:prstGeom>
            <a:noFill/>
            <a:ln w="28575">
              <a:solidFill>
                <a:srgbClr val="0000FF"/>
              </a:solidFill>
              <a:round/>
              <a:headEnd type="none" w="lg" len="lg"/>
              <a:tailEnd type="none" w="lg" len="lg"/>
            </a:ln>
          </p:spPr>
          <p:txBody>
            <a:bodyPr>
              <a:prstTxWarp prst="textNoShape">
                <a:avLst/>
              </a:prstTxWarp>
            </a:bodyPr>
            <a:lstStyle/>
            <a:p>
              <a:endParaRPr lang="en-US"/>
            </a:p>
          </p:txBody>
        </p:sp>
        <p:sp>
          <p:nvSpPr>
            <p:cNvPr id="61" name="Line 8"/>
            <p:cNvSpPr>
              <a:spLocks noChangeShapeType="1"/>
            </p:cNvSpPr>
            <p:nvPr/>
          </p:nvSpPr>
          <p:spPr bwMode="auto">
            <a:xfrm flipV="1">
              <a:off x="2209800" y="3048000"/>
              <a:ext cx="533400" cy="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62" name="Text Box 15"/>
            <p:cNvSpPr txBox="1">
              <a:spLocks noChangeArrowheads="1"/>
            </p:cNvSpPr>
            <p:nvPr/>
          </p:nvSpPr>
          <p:spPr bwMode="auto">
            <a:xfrm>
              <a:off x="2743200" y="2971800"/>
              <a:ext cx="1600200" cy="461665"/>
            </a:xfrm>
            <a:prstGeom prst="rect">
              <a:avLst/>
            </a:prstGeom>
            <a:noFill/>
            <a:ln w="9525">
              <a:solidFill>
                <a:schemeClr val="tx1"/>
              </a:solidFill>
              <a:miter lim="800000"/>
              <a:headEnd/>
              <a:tailEnd/>
            </a:ln>
          </p:spPr>
          <p:txBody>
            <a:bodyPr>
              <a:prstTxWarp prst="textNoShape">
                <a:avLst/>
              </a:prstTxWarp>
              <a:spAutoFit/>
            </a:bodyPr>
            <a:lstStyle/>
            <a:p>
              <a:r>
                <a:rPr lang="en-US" b="1">
                  <a:solidFill>
                    <a:srgbClr val="0000FF"/>
                  </a:solidFill>
                  <a:latin typeface="Symbol Proportional BT" pitchFamily="-1" charset="2"/>
                  <a:ea typeface="Symbol Proportional BT" pitchFamily="-1" charset="2"/>
                  <a:cs typeface="Symbol Proportional BT" pitchFamily="-1" charset="2"/>
                </a:rPr>
                <a:t>D</a:t>
              </a:r>
              <a:r>
                <a:rPr lang="en-US" b="1" i="1">
                  <a:solidFill>
                    <a:srgbClr val="0000FF"/>
                  </a:solidFill>
                </a:rPr>
                <a:t> lo cloud</a:t>
              </a:r>
              <a:endParaRPr lang="en-US" b="1" i="1" baseline="-25000">
                <a:solidFill>
                  <a:srgbClr val="0000FF"/>
                </a:solidFill>
              </a:endParaRPr>
            </a:p>
          </p:txBody>
        </p:sp>
        <p:sp>
          <p:nvSpPr>
            <p:cNvPr id="63" name="Line 8"/>
            <p:cNvSpPr>
              <a:spLocks noChangeShapeType="1"/>
            </p:cNvSpPr>
            <p:nvPr/>
          </p:nvSpPr>
          <p:spPr bwMode="auto">
            <a:xfrm flipH="1">
              <a:off x="2895600" y="3429000"/>
              <a:ext cx="0" cy="533400"/>
            </a:xfrm>
            <a:prstGeom prst="line">
              <a:avLst/>
            </a:prstGeom>
            <a:noFill/>
            <a:ln w="28575">
              <a:solidFill>
                <a:srgbClr val="0000FF"/>
              </a:solidFill>
              <a:round/>
              <a:headEnd type="none" w="lg" len="lg"/>
              <a:tailEnd type="none" w="lg" len="lg"/>
            </a:ln>
          </p:spPr>
          <p:txBody>
            <a:bodyPr>
              <a:prstTxWarp prst="textNoShape">
                <a:avLst/>
              </a:prstTxWarp>
            </a:bodyPr>
            <a:lstStyle/>
            <a:p>
              <a:endParaRPr lang="en-US"/>
            </a:p>
          </p:txBody>
        </p:sp>
        <p:sp>
          <p:nvSpPr>
            <p:cNvPr id="64" name="Line 8"/>
            <p:cNvSpPr>
              <a:spLocks noChangeShapeType="1"/>
            </p:cNvSpPr>
            <p:nvPr/>
          </p:nvSpPr>
          <p:spPr bwMode="auto">
            <a:xfrm flipH="1">
              <a:off x="2286000" y="3962400"/>
              <a:ext cx="609600" cy="0"/>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grpSp>
    </p:spTree>
    <p:extLst>
      <p:ext uri="{BB962C8B-B14F-4D97-AF65-F5344CB8AC3E}">
        <p14:creationId xmlns:p14="http://schemas.microsoft.com/office/powerpoint/2010/main" val="223543750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1600200"/>
            <a:ext cx="8229600" cy="440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4" rIns="91409" bIns="45704">
            <a:spAutoFit/>
          </a:bodyPr>
          <a:lstStyle>
            <a:lvl1pPr marL="552450" indent="-552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800" dirty="0" smtClean="0">
                <a:ea typeface="ヒラギノ角ゴ Pro W3" pitchFamily="1" charset="-128"/>
              </a:rPr>
              <a:t>Audio setup</a:t>
            </a:r>
          </a:p>
          <a:p>
            <a:pPr eaLnBrk="1" hangingPunct="1">
              <a:spcBef>
                <a:spcPct val="50000"/>
              </a:spcBef>
              <a:buFontTx/>
              <a:buAutoNum type="arabicPeriod"/>
            </a:pPr>
            <a:r>
              <a:rPr lang="en-US" sz="2800" dirty="0" smtClean="0">
                <a:ea typeface="ヒラギノ角ゴ Pro W3" pitchFamily="1" charset="-128"/>
              </a:rPr>
              <a:t>Tech support</a:t>
            </a:r>
            <a:endParaRPr lang="en-US" sz="2800" dirty="0">
              <a:ea typeface="ヒラギノ角ゴ Pro W3" pitchFamily="1" charset="-128"/>
            </a:endParaRPr>
          </a:p>
          <a:p>
            <a:pPr eaLnBrk="1" hangingPunct="1">
              <a:spcBef>
                <a:spcPct val="50000"/>
              </a:spcBef>
              <a:buFontTx/>
              <a:buAutoNum type="arabicPeriod"/>
            </a:pPr>
            <a:r>
              <a:rPr lang="en-US" sz="2800" dirty="0" smtClean="0">
                <a:ea typeface="ヒラギノ角ゴ Pro W3" pitchFamily="1" charset="-128"/>
              </a:rPr>
              <a:t>Interactive tools</a:t>
            </a:r>
          </a:p>
          <a:p>
            <a:pPr eaLnBrk="1" hangingPunct="1">
              <a:spcBef>
                <a:spcPct val="50000"/>
              </a:spcBef>
              <a:buFontTx/>
              <a:buAutoNum type="arabicPeriod"/>
            </a:pPr>
            <a:r>
              <a:rPr lang="en-US" sz="2800" dirty="0" smtClean="0">
                <a:ea typeface="ヒラギノ角ゴ Pro W3" pitchFamily="1" charset="-128"/>
              </a:rPr>
              <a:t>NSTA Learning Center resources</a:t>
            </a:r>
            <a:endParaRPr lang="en-US" sz="2800" dirty="0">
              <a:ea typeface="ヒラギノ角ゴ Pro W3" pitchFamily="1" charset="-128"/>
            </a:endParaRPr>
          </a:p>
          <a:p>
            <a:pPr eaLnBrk="1" hangingPunct="1">
              <a:spcBef>
                <a:spcPct val="50000"/>
              </a:spcBef>
              <a:buFontTx/>
              <a:buAutoNum type="arabicPeriod"/>
            </a:pPr>
            <a:r>
              <a:rPr lang="en-US" sz="2800" dirty="0">
                <a:ea typeface="ヒラギノ角ゴ Pro W3" pitchFamily="1" charset="-128"/>
              </a:rPr>
              <a:t>Presentation</a:t>
            </a:r>
          </a:p>
          <a:p>
            <a:pPr eaLnBrk="1" hangingPunct="1">
              <a:spcBef>
                <a:spcPct val="50000"/>
              </a:spcBef>
              <a:buFontTx/>
              <a:buAutoNum type="arabicPeriod"/>
            </a:pPr>
            <a:r>
              <a:rPr lang="en-US" sz="2800" dirty="0">
                <a:ea typeface="ヒラギノ角ゴ Pro W3" pitchFamily="1" charset="-128"/>
              </a:rPr>
              <a:t>Evaluation</a:t>
            </a:r>
          </a:p>
          <a:p>
            <a:pPr eaLnBrk="1" hangingPunct="1">
              <a:spcBef>
                <a:spcPct val="50000"/>
              </a:spcBef>
              <a:buFontTx/>
              <a:buAutoNum type="arabicPeriod"/>
            </a:pPr>
            <a:r>
              <a:rPr lang="en-US" sz="2800" dirty="0">
                <a:ea typeface="ヒラギノ角ゴ Pro W3" pitchFamily="1" charset="-128"/>
              </a:rPr>
              <a:t>Chat with the </a:t>
            </a:r>
            <a:r>
              <a:rPr lang="en-US" sz="2800" dirty="0" smtClean="0">
                <a:ea typeface="ヒラギノ角ゴ Pro W3" pitchFamily="1" charset="-128"/>
              </a:rPr>
              <a:t>presenters</a:t>
            </a:r>
            <a:endParaRPr lang="en-US" sz="2800" dirty="0">
              <a:ea typeface="ヒラギノ角ゴ Pro W3" pitchFamily="1" charset="-128"/>
            </a:endParaRPr>
          </a:p>
        </p:txBody>
      </p:sp>
      <p:pic>
        <p:nvPicPr>
          <p:cNvPr id="29699" name="Picture 8"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2590800" y="5334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solidFill>
                  <a:srgbClr val="333399"/>
                </a:solidFill>
                <a:ea typeface="ＭＳ Ｐゴシック" charset="-128"/>
              </a:rPr>
              <a:t>Agenda</a:t>
            </a:r>
          </a:p>
        </p:txBody>
      </p:sp>
      <p:sp>
        <p:nvSpPr>
          <p:cNvPr id="2" name="Title 1"/>
          <p:cNvSpPr>
            <a:spLocks noGrp="1"/>
          </p:cNvSpPr>
          <p:nvPr>
            <p:ph type="title" idx="4294967295"/>
          </p:nvPr>
        </p:nvSpPr>
        <p:spPr>
          <a:xfrm>
            <a:off x="774469" y="-457200"/>
            <a:ext cx="7696200" cy="258762"/>
          </a:xfrm>
        </p:spPr>
        <p:txBody>
          <a:bodyPr/>
          <a:lstStyle/>
          <a:p>
            <a:pPr rtl="0" eaLnBrk="1" fontAlgn="base" hangingPunct="1"/>
            <a:r>
              <a:rPr lang="en-US" sz="1200" kern="1200" dirty="0" smtClean="0">
                <a:solidFill>
                  <a:srgbClr val="000000"/>
                </a:solidFill>
                <a:effectLst/>
                <a:latin typeface="Arial"/>
                <a:ea typeface="+mn-ea"/>
                <a:cs typeface="Arial"/>
              </a:rPr>
              <a:t>Agenda—2 of 13</a:t>
            </a:r>
            <a:endParaRPr lang="en-US" dirty="0"/>
          </a:p>
        </p:txBody>
      </p:sp>
      <p:pic>
        <p:nvPicPr>
          <p:cNvPr id="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9240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419225" y="1657529"/>
            <a:ext cx="7162800" cy="1200329"/>
          </a:xfrm>
          <a:prstGeom prst="rect">
            <a:avLst/>
          </a:prstGeom>
          <a:noFill/>
          <a:ln w="9525">
            <a:noFill/>
            <a:miter lim="800000"/>
            <a:headEnd/>
            <a:tailEnd/>
          </a:ln>
        </p:spPr>
        <p:txBody>
          <a:bodyPr wrap="square">
            <a:spAutoFit/>
          </a:bodyPr>
          <a:lstStyle/>
          <a:p>
            <a:r>
              <a:rPr lang="en-US" sz="7200" dirty="0" smtClean="0">
                <a:solidFill>
                  <a:srgbClr val="31859C"/>
                </a:solidFill>
                <a:latin typeface="Georgia" pitchFamily="18" charset="0"/>
                <a:ea typeface="Tahoma" pitchFamily="100" charset="0"/>
              </a:rPr>
              <a:t>Questions?</a:t>
            </a:r>
            <a:endParaRPr lang="en-US" sz="72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scott_denning_photo_100x100.jpg"/>
          <p:cNvPicPr>
            <a:picLocks noChangeAspect="1"/>
          </p:cNvPicPr>
          <p:nvPr/>
        </p:nvPicPr>
        <p:blipFill>
          <a:blip r:embed="rId6" cstate="print"/>
          <a:stretch>
            <a:fillRect/>
          </a:stretch>
        </p:blipFill>
        <p:spPr>
          <a:xfrm>
            <a:off x="1419905" y="145324"/>
            <a:ext cx="952500" cy="952500"/>
          </a:xfrm>
          <a:prstGeom prst="rect">
            <a:avLst/>
          </a:prstGeom>
          <a:ln w="28575">
            <a:noFill/>
          </a:ln>
        </p:spPr>
      </p:pic>
      <p:pic>
        <p:nvPicPr>
          <p:cNvPr id="11" name="Picture 10" descr="randy_russell_photo_100x100.jpg"/>
          <p:cNvPicPr>
            <a:picLocks noChangeAspect="1"/>
          </p:cNvPicPr>
          <p:nvPr/>
        </p:nvPicPr>
        <p:blipFill>
          <a:blip r:embed="rId7" cstate="print"/>
          <a:stretch>
            <a:fillRect/>
          </a:stretch>
        </p:blipFill>
        <p:spPr>
          <a:xfrm>
            <a:off x="123825" y="117927"/>
            <a:ext cx="952500" cy="952500"/>
          </a:xfrm>
          <a:prstGeom prst="rect">
            <a:avLst/>
          </a:prstGeom>
          <a:ln w="28575">
            <a:noFill/>
          </a:ln>
        </p:spPr>
      </p:pic>
      <p:pic>
        <p:nvPicPr>
          <p:cNvPr id="12" name="Picture 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9600" y="117927"/>
            <a:ext cx="759522" cy="9366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457200"/>
            <a:ext cx="7830069"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Learning from the Past</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9"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7400" y="1183216"/>
            <a:ext cx="5362470" cy="338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04272" y="4513927"/>
            <a:ext cx="8534400" cy="1277273"/>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Bright surface reflected 3.4 W m</a:t>
            </a:r>
            <a:r>
              <a:rPr lang="en-US" sz="2400" b="1" baseline="30000" dirty="0" smtClean="0">
                <a:solidFill>
                  <a:srgbClr val="595959"/>
                </a:solidFill>
                <a:latin typeface="Georgia" pitchFamily="18" charset="0"/>
                <a:cs typeface="Times" pitchFamily="100" charset="0"/>
              </a:rPr>
              <a:t>-2</a:t>
            </a:r>
            <a:r>
              <a:rPr lang="en-US" sz="2400" b="1" dirty="0" smtClean="0">
                <a:solidFill>
                  <a:srgbClr val="595959"/>
                </a:solidFill>
                <a:latin typeface="Georgia" pitchFamily="18" charset="0"/>
                <a:cs typeface="Times" pitchFamily="100" charset="0"/>
              </a:rPr>
              <a:t> extra sunlight</a:t>
            </a:r>
          </a:p>
          <a:p>
            <a:pPr>
              <a:spcAft>
                <a:spcPts val="600"/>
              </a:spcAft>
              <a:buClr>
                <a:srgbClr val="0093D3"/>
              </a:buClr>
              <a:buSzPct val="90000"/>
              <a:buFont typeface="Wingdings" pitchFamily="100" charset="2"/>
              <a:buChar char="v"/>
            </a:pP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 Lower Ice Age CO</a:t>
            </a:r>
            <a:r>
              <a:rPr lang="en-US" sz="2400" b="1" baseline="-25000" dirty="0" smtClean="0">
                <a:solidFill>
                  <a:srgbClr val="595959"/>
                </a:solidFill>
                <a:latin typeface="Georgia" pitchFamily="18" charset="0"/>
                <a:cs typeface="Times" pitchFamily="100" charset="0"/>
              </a:rPr>
              <a:t>2</a:t>
            </a:r>
            <a:r>
              <a:rPr lang="en-US" sz="2400" b="1" dirty="0" smtClean="0">
                <a:solidFill>
                  <a:srgbClr val="595959"/>
                </a:solidFill>
                <a:latin typeface="Georgia" pitchFamily="18" charset="0"/>
                <a:cs typeface="Times" pitchFamily="100" charset="0"/>
              </a:rPr>
              <a:t> allowed 3.7 W m</a:t>
            </a:r>
            <a:r>
              <a:rPr lang="en-US" sz="2400" b="1" baseline="30000" dirty="0" smtClean="0">
                <a:solidFill>
                  <a:srgbClr val="595959"/>
                </a:solidFill>
                <a:latin typeface="Georgia" pitchFamily="18" charset="0"/>
                <a:cs typeface="Times" pitchFamily="100" charset="0"/>
              </a:rPr>
              <a:t>-2</a:t>
            </a:r>
            <a:r>
              <a:rPr lang="en-US" sz="2400" b="1" dirty="0" smtClean="0">
                <a:solidFill>
                  <a:srgbClr val="595959"/>
                </a:solidFill>
                <a:latin typeface="Georgia" pitchFamily="18" charset="0"/>
                <a:cs typeface="Times" pitchFamily="100" charset="0"/>
              </a:rPr>
              <a:t> extra </a:t>
            </a:r>
            <a:br>
              <a:rPr lang="en-US" sz="2400" b="1" dirty="0" smtClean="0">
                <a:solidFill>
                  <a:srgbClr val="595959"/>
                </a:solidFill>
                <a:latin typeface="Georgia" pitchFamily="18" charset="0"/>
                <a:cs typeface="Times" pitchFamily="100" charset="0"/>
              </a:rPr>
            </a:br>
            <a:r>
              <a:rPr lang="en-US" sz="2400" b="1" dirty="0" smtClean="0">
                <a:solidFill>
                  <a:srgbClr val="595959"/>
                </a:solidFill>
                <a:latin typeface="Georgia" pitchFamily="18" charset="0"/>
                <a:cs typeface="Times" pitchFamily="100" charset="0"/>
              </a:rPr>
              <a:t>	thermal emission to space</a:t>
            </a:r>
            <a:endParaRPr lang="en-US" sz="2400" b="1" dirty="0">
              <a:solidFill>
                <a:srgbClr val="595959"/>
              </a:solidFill>
              <a:latin typeface="Georgia" pitchFamily="18" charset="0"/>
              <a:cs typeface="Times" pitchFamily="100" charset="0"/>
            </a:endParaRPr>
          </a:p>
        </p:txBody>
      </p:sp>
    </p:spTree>
    <p:extLst>
      <p:ext uri="{BB962C8B-B14F-4D97-AF65-F5344CB8AC3E}">
        <p14:creationId xmlns:p14="http://schemas.microsoft.com/office/powerpoint/2010/main" val="27790014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304800"/>
            <a:ext cx="7830069" cy="646331"/>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Learning from the Past</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pic>
        <p:nvPicPr>
          <p:cNvPr id="9" name="Picture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4272" y="1154792"/>
            <a:ext cx="4495800" cy="338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00072" y="1066800"/>
            <a:ext cx="4358203" cy="3570208"/>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Ice Age surface heat balance was about (3.4 + 3.7) = 7.1 W m</a:t>
            </a:r>
            <a:r>
              <a:rPr lang="en-US" sz="2400" baseline="30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less</a:t>
            </a:r>
          </a:p>
          <a:p>
            <a:pPr>
              <a:spcAft>
                <a:spcPts val="600"/>
              </a:spcAft>
              <a:buClr>
                <a:srgbClr val="0093D3"/>
              </a:buClr>
              <a:buSzPct val="90000"/>
              <a:buFont typeface="Wingdings" pitchFamily="100" charset="2"/>
              <a:buChar char="v"/>
            </a:pPr>
            <a:r>
              <a:rPr lang="en-US" sz="2400" dirty="0" smtClean="0">
                <a:solidFill>
                  <a:srgbClr val="595959"/>
                </a:solidFill>
                <a:latin typeface="Georgia" pitchFamily="18" charset="0"/>
                <a:cs typeface="Times" pitchFamily="100" charset="0"/>
              </a:rPr>
              <a:t>  Ice Age surface temperature was about 5</a:t>
            </a:r>
            <a:r>
              <a:rPr lang="en-US" sz="2400" b="1" dirty="0" smtClean="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C colder (about 9 °F)</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After Ice Age, extra 7.1 </a:t>
            </a:r>
            <a:r>
              <a:rPr lang="en-US" sz="2400" b="1" dirty="0">
                <a:solidFill>
                  <a:srgbClr val="595959"/>
                </a:solidFill>
                <a:latin typeface="Georgia" pitchFamily="18" charset="0"/>
                <a:cs typeface="Times" pitchFamily="100" charset="0"/>
              </a:rPr>
              <a:t>W m</a:t>
            </a:r>
            <a:r>
              <a:rPr lang="en-US" sz="2400" b="1" baseline="30000" dirty="0">
                <a:solidFill>
                  <a:srgbClr val="595959"/>
                </a:solidFill>
                <a:latin typeface="Georgia" pitchFamily="18" charset="0"/>
                <a:cs typeface="Times" pitchFamily="100" charset="0"/>
              </a:rPr>
              <a:t>-2</a:t>
            </a:r>
            <a:r>
              <a:rPr lang="en-US" sz="2400" b="1" dirty="0">
                <a:solidFill>
                  <a:srgbClr val="595959"/>
                </a:solidFill>
                <a:latin typeface="Georgia" pitchFamily="18" charset="0"/>
                <a:cs typeface="Times" pitchFamily="100" charset="0"/>
              </a:rPr>
              <a:t> </a:t>
            </a:r>
            <a:r>
              <a:rPr lang="en-US" sz="2400" b="1" dirty="0" smtClean="0">
                <a:solidFill>
                  <a:srgbClr val="595959"/>
                </a:solidFill>
                <a:latin typeface="Georgia" pitchFamily="18" charset="0"/>
                <a:cs typeface="Times" pitchFamily="100" charset="0"/>
              </a:rPr>
              <a:t>heat warmed surface by 5 °C</a:t>
            </a:r>
            <a:endParaRPr lang="en-US" sz="2400" b="1" dirty="0">
              <a:solidFill>
                <a:srgbClr val="595959"/>
              </a:solidFill>
              <a:latin typeface="Georgia" pitchFamily="18" charset="0"/>
              <a:cs typeface="Times" pitchFamily="100" charset="0"/>
            </a:endParaRPr>
          </a:p>
        </p:txBody>
      </p:sp>
      <p:sp>
        <p:nvSpPr>
          <p:cNvPr id="12" name="TextBox 2"/>
          <p:cNvSpPr txBox="1">
            <a:spLocks noChangeArrowheads="1"/>
          </p:cNvSpPr>
          <p:nvPr/>
        </p:nvSpPr>
        <p:spPr bwMode="auto">
          <a:xfrm>
            <a:off x="685800" y="5029200"/>
            <a:ext cx="7830069" cy="461665"/>
          </a:xfrm>
          <a:prstGeom prst="rect">
            <a:avLst/>
          </a:prstGeom>
          <a:noFill/>
          <a:ln w="9525">
            <a:noFill/>
            <a:miter lim="800000"/>
            <a:headEnd/>
            <a:tailEnd/>
          </a:ln>
        </p:spPr>
        <p:txBody>
          <a:bodyPr wrap="square">
            <a:spAutoFit/>
          </a:bodyPr>
          <a:lstStyle/>
          <a:p>
            <a:r>
              <a:rPr lang="en-US" sz="2400" b="1" dirty="0" smtClean="0">
                <a:solidFill>
                  <a:srgbClr val="FF0000"/>
                </a:solidFill>
                <a:latin typeface="Georgia" pitchFamily="18" charset="0"/>
                <a:ea typeface="Tahoma" pitchFamily="100" charset="0"/>
              </a:rPr>
              <a:t>Total Climate Sensitivity about 0.7 °C per W m</a:t>
            </a:r>
            <a:r>
              <a:rPr lang="en-US" sz="2400" b="1" baseline="30000" dirty="0" smtClean="0">
                <a:solidFill>
                  <a:srgbClr val="FF0000"/>
                </a:solidFill>
                <a:latin typeface="Georgia" pitchFamily="18" charset="0"/>
                <a:ea typeface="Tahoma" pitchFamily="100" charset="0"/>
              </a:rPr>
              <a:t>-2</a:t>
            </a:r>
            <a:r>
              <a:rPr lang="en-US" sz="2400" b="1" dirty="0" smtClean="0">
                <a:solidFill>
                  <a:srgbClr val="FF0000"/>
                </a:solidFill>
                <a:latin typeface="Georgia" pitchFamily="18" charset="0"/>
                <a:ea typeface="Tahoma" pitchFamily="100" charset="0"/>
              </a:rPr>
              <a:t>  </a:t>
            </a:r>
            <a:endParaRPr lang="en-US" sz="2400" b="1" dirty="0">
              <a:solidFill>
                <a:srgbClr val="FF0000"/>
              </a:solidFill>
              <a:latin typeface="Georgia" pitchFamily="18" charset="0"/>
              <a:ea typeface="Tahoma" pitchFamily="100" charset="0"/>
            </a:endParaRPr>
          </a:p>
        </p:txBody>
      </p:sp>
    </p:spTree>
    <p:extLst>
      <p:ext uri="{BB962C8B-B14F-4D97-AF65-F5344CB8AC3E}">
        <p14:creationId xmlns:p14="http://schemas.microsoft.com/office/powerpoint/2010/main" val="273306498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399531" y="228600"/>
            <a:ext cx="7372869" cy="646331"/>
          </a:xfrm>
          <a:prstGeom prst="rect">
            <a:avLst/>
          </a:prstGeom>
          <a:noFill/>
          <a:ln w="9525">
            <a:noFill/>
            <a:miter lim="800000"/>
            <a:headEnd/>
            <a:tailEnd/>
          </a:ln>
        </p:spPr>
        <p:txBody>
          <a:bodyPr wrap="square">
            <a:spAutoFit/>
          </a:bodyPr>
          <a:lstStyle/>
          <a:p>
            <a:pPr algn="ctr"/>
            <a:r>
              <a:rPr lang="en-US" sz="3600" dirty="0" smtClean="0">
                <a:solidFill>
                  <a:srgbClr val="31859C"/>
                </a:solidFill>
                <a:latin typeface="Georgia" pitchFamily="18" charset="0"/>
                <a:ea typeface="Tahoma" pitchFamily="100" charset="0"/>
              </a:rPr>
              <a:t>Climate Sensitivity to CO</a:t>
            </a:r>
            <a:r>
              <a:rPr lang="en-US" sz="3600" baseline="-25000" dirty="0" smtClean="0">
                <a:solidFill>
                  <a:srgbClr val="31859C"/>
                </a:solidFill>
                <a:latin typeface="Georgia" pitchFamily="18" charset="0"/>
                <a:ea typeface="Tahoma" pitchFamily="100" charset="0"/>
              </a:rPr>
              <a:t>2</a:t>
            </a:r>
            <a:endParaRPr lang="en-US" sz="3600" baseline="-250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11" name="Picture 10" descr="scott_denning_photo_100x100.jpg"/>
          <p:cNvPicPr>
            <a:picLocks noChangeAspect="1"/>
          </p:cNvPicPr>
          <p:nvPr/>
        </p:nvPicPr>
        <p:blipFill>
          <a:blip r:embed="rId6" cstate="print"/>
          <a:stretch>
            <a:fillRect/>
          </a:stretch>
        </p:blipFill>
        <p:spPr>
          <a:xfrm>
            <a:off x="8105775" y="76200"/>
            <a:ext cx="952500" cy="952500"/>
          </a:xfrm>
          <a:prstGeom prst="rect">
            <a:avLst/>
          </a:prstGeom>
          <a:ln w="28575">
            <a:noFill/>
          </a:ln>
        </p:spPr>
      </p:pic>
      <p:sp>
        <p:nvSpPr>
          <p:cNvPr id="12" name="TextBox 11"/>
          <p:cNvSpPr txBox="1"/>
          <p:nvPr/>
        </p:nvSpPr>
        <p:spPr>
          <a:xfrm>
            <a:off x="4114799" y="1143000"/>
            <a:ext cx="4943475" cy="3939540"/>
          </a:xfrm>
          <a:prstGeom prst="rect">
            <a:avLst/>
          </a:prstGeom>
          <a:noFill/>
        </p:spPr>
        <p:txBody>
          <a:bodyPr wrap="square">
            <a:spAutoFit/>
          </a:bodyPr>
          <a:lstStyle/>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Doubling CO</a:t>
            </a:r>
            <a:r>
              <a:rPr lang="en-US" sz="2400" baseline="-25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a:t>
            </a:r>
            <a:r>
              <a:rPr lang="en-US" sz="2400" dirty="0">
                <a:solidFill>
                  <a:srgbClr val="595959"/>
                </a:solidFill>
                <a:latin typeface="Georgia" pitchFamily="18" charset="0"/>
                <a:cs typeface="Times" pitchFamily="100" charset="0"/>
              </a:rPr>
              <a:t>in </a:t>
            </a:r>
            <a:r>
              <a:rPr lang="en-US" sz="2400" dirty="0" smtClean="0">
                <a:solidFill>
                  <a:srgbClr val="595959"/>
                </a:solidFill>
                <a:latin typeface="Georgia" pitchFamily="18" charset="0"/>
                <a:cs typeface="Times" pitchFamily="100" charset="0"/>
              </a:rPr>
              <a:t>the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atmosphere </a:t>
            </a:r>
            <a:r>
              <a:rPr lang="en-US" sz="2400" dirty="0">
                <a:solidFill>
                  <a:srgbClr val="595959"/>
                </a:solidFill>
                <a:latin typeface="Georgia" pitchFamily="18" charset="0"/>
                <a:cs typeface="Times" pitchFamily="100" charset="0"/>
              </a:rPr>
              <a:t>would </a:t>
            </a:r>
            <a:r>
              <a:rPr lang="en-US" sz="2400" dirty="0" smtClean="0">
                <a:solidFill>
                  <a:srgbClr val="595959"/>
                </a:solidFill>
                <a:latin typeface="Georgia" pitchFamily="18" charset="0"/>
                <a:cs typeface="Times" pitchFamily="100" charset="0"/>
              </a:rPr>
              <a:t>add </a:t>
            </a:r>
            <a:r>
              <a:rPr lang="en-US" sz="2400" dirty="0">
                <a:solidFill>
                  <a:srgbClr val="595959"/>
                </a:solidFill>
                <a:latin typeface="Georgia" pitchFamily="18" charset="0"/>
                <a:cs typeface="Times" pitchFamily="100" charset="0"/>
              </a:rPr>
              <a:t>4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Watts </a:t>
            </a:r>
            <a:r>
              <a:rPr lang="en-US" sz="2400" dirty="0">
                <a:solidFill>
                  <a:srgbClr val="595959"/>
                </a:solidFill>
                <a:latin typeface="Georgia" pitchFamily="18" charset="0"/>
                <a:cs typeface="Times" pitchFamily="100" charset="0"/>
              </a:rPr>
              <a:t>of heat to every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square </a:t>
            </a:r>
            <a:r>
              <a:rPr lang="en-US" sz="2400" dirty="0">
                <a:solidFill>
                  <a:srgbClr val="595959"/>
                </a:solidFill>
                <a:latin typeface="Georgia" pitchFamily="18" charset="0"/>
                <a:cs typeface="Times" pitchFamily="100" charset="0"/>
              </a:rPr>
              <a:t>meter of </a:t>
            </a:r>
            <a:r>
              <a:rPr lang="en-US" sz="2400" dirty="0" smtClean="0">
                <a:solidFill>
                  <a:srgbClr val="595959"/>
                </a:solidFill>
                <a:latin typeface="Georgia" pitchFamily="18" charset="0"/>
                <a:cs typeface="Times" pitchFamily="100" charset="0"/>
              </a:rPr>
              <a:t>Earth</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Climate sensitivity with all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positive </a:t>
            </a:r>
            <a:r>
              <a:rPr lang="en-US" sz="2400" dirty="0">
                <a:solidFill>
                  <a:srgbClr val="595959"/>
                </a:solidFill>
                <a:latin typeface="Georgia" pitchFamily="18" charset="0"/>
                <a:cs typeface="Times" pitchFamily="100" charset="0"/>
              </a:rPr>
              <a:t>and negative </a:t>
            </a:r>
            <a:r>
              <a:rPr lang="en-US" sz="2400" dirty="0" smtClean="0">
                <a:solidFill>
                  <a:srgbClr val="595959"/>
                </a:solidFill>
                <a:latin typeface="Georgia" pitchFamily="18" charset="0"/>
                <a:cs typeface="Times" pitchFamily="100" charset="0"/>
              </a:rPr>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feedbacks </a:t>
            </a:r>
            <a:r>
              <a:rPr lang="en-US" sz="2400" dirty="0">
                <a:solidFill>
                  <a:srgbClr val="595959"/>
                </a:solidFill>
                <a:latin typeface="Georgia" pitchFamily="18" charset="0"/>
                <a:cs typeface="Times" pitchFamily="100" charset="0"/>
              </a:rPr>
              <a:t>= 0.7 °C per W m</a:t>
            </a:r>
            <a:r>
              <a:rPr lang="en-US" sz="2400" baseline="30000" dirty="0">
                <a:solidFill>
                  <a:srgbClr val="595959"/>
                </a:solidFill>
                <a:latin typeface="Georgia" pitchFamily="18" charset="0"/>
                <a:cs typeface="Times" pitchFamily="100" charset="0"/>
              </a:rPr>
              <a:t>-</a:t>
            </a:r>
            <a:r>
              <a:rPr lang="en-US" sz="2400" baseline="30000" dirty="0" smtClean="0">
                <a:solidFill>
                  <a:srgbClr val="595959"/>
                </a:solidFill>
                <a:latin typeface="Georgia" pitchFamily="18" charset="0"/>
                <a:cs typeface="Times" pitchFamily="100" charset="0"/>
              </a:rPr>
              <a:t>2</a:t>
            </a:r>
          </a:p>
          <a:p>
            <a:pPr>
              <a:spcAft>
                <a:spcPts val="600"/>
              </a:spcAft>
              <a:buClr>
                <a:srgbClr val="0093D3"/>
              </a:buClr>
              <a:buSzPct val="90000"/>
              <a:buFont typeface="Wingdings" pitchFamily="100" charset="2"/>
              <a:buChar char="v"/>
            </a:pPr>
            <a:r>
              <a:rPr lang="en-US" sz="2400" dirty="0">
                <a:solidFill>
                  <a:srgbClr val="595959"/>
                </a:solidFill>
                <a:latin typeface="Georgia" pitchFamily="18" charset="0"/>
                <a:cs typeface="Times" pitchFamily="100" charset="0"/>
              </a:rPr>
              <a:t> </a:t>
            </a:r>
            <a:r>
              <a:rPr lang="en-US" sz="2400" dirty="0" smtClean="0">
                <a:solidFill>
                  <a:srgbClr val="595959"/>
                </a:solidFill>
                <a:latin typeface="Georgia" pitchFamily="18" charset="0"/>
                <a:cs typeface="Times" pitchFamily="100" charset="0"/>
              </a:rPr>
              <a:t> Climate sensitivity to doubling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CO</a:t>
            </a:r>
            <a:r>
              <a:rPr lang="en-US" sz="2400" baseline="-25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is about </a:t>
            </a:r>
            <a:br>
              <a:rPr lang="en-US" sz="2400" dirty="0" smtClean="0">
                <a:solidFill>
                  <a:srgbClr val="595959"/>
                </a:solidFill>
                <a:latin typeface="Georgia" pitchFamily="18" charset="0"/>
                <a:cs typeface="Times" pitchFamily="100" charset="0"/>
              </a:rPr>
            </a:br>
            <a:r>
              <a:rPr lang="en-US" sz="2400" dirty="0" smtClean="0">
                <a:solidFill>
                  <a:srgbClr val="595959"/>
                </a:solidFill>
                <a:latin typeface="Georgia" pitchFamily="18" charset="0"/>
                <a:cs typeface="Times" pitchFamily="100" charset="0"/>
              </a:rPr>
              <a:t>	(4 W m</a:t>
            </a:r>
            <a:r>
              <a:rPr lang="en-US" sz="2400" baseline="30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 x (0.7 </a:t>
            </a:r>
            <a:r>
              <a:rPr lang="en-US" sz="2400" dirty="0">
                <a:solidFill>
                  <a:srgbClr val="595959"/>
                </a:solidFill>
                <a:latin typeface="Georgia" pitchFamily="18" charset="0"/>
                <a:cs typeface="Times" pitchFamily="100" charset="0"/>
              </a:rPr>
              <a:t>°C per W m</a:t>
            </a:r>
            <a:r>
              <a:rPr lang="en-US" sz="2400" baseline="30000" dirty="0">
                <a:solidFill>
                  <a:srgbClr val="595959"/>
                </a:solidFill>
                <a:latin typeface="Georgia" pitchFamily="18" charset="0"/>
                <a:cs typeface="Times" pitchFamily="100" charset="0"/>
              </a:rPr>
              <a:t>-</a:t>
            </a:r>
            <a:r>
              <a:rPr lang="en-US" sz="2400" baseline="30000" dirty="0" smtClean="0">
                <a:solidFill>
                  <a:srgbClr val="595959"/>
                </a:solidFill>
                <a:latin typeface="Georgia" pitchFamily="18" charset="0"/>
                <a:cs typeface="Times" pitchFamily="100" charset="0"/>
              </a:rPr>
              <a:t>2</a:t>
            </a:r>
            <a:r>
              <a:rPr lang="en-US" sz="2400" dirty="0" smtClean="0">
                <a:solidFill>
                  <a:srgbClr val="595959"/>
                </a:solidFill>
                <a:latin typeface="Georgia" pitchFamily="18" charset="0"/>
                <a:cs typeface="Times" pitchFamily="100" charset="0"/>
              </a:rPr>
              <a:t>)</a:t>
            </a:r>
          </a:p>
        </p:txBody>
      </p:sp>
      <p:grpSp>
        <p:nvGrpSpPr>
          <p:cNvPr id="13" name="Group 12"/>
          <p:cNvGrpSpPr/>
          <p:nvPr/>
        </p:nvGrpSpPr>
        <p:grpSpPr>
          <a:xfrm>
            <a:off x="228600" y="1143000"/>
            <a:ext cx="3709557" cy="3903663"/>
            <a:chOff x="152400" y="1036638"/>
            <a:chExt cx="5124450" cy="5153025"/>
          </a:xfrm>
        </p:grpSpPr>
        <p:pic>
          <p:nvPicPr>
            <p:cNvPr id="14" name="Picture 3"/>
            <p:cNvPicPr>
              <a:picLocks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79388" y="1081088"/>
              <a:ext cx="508000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p:cNvSpPr>
            <p:nvPr/>
          </p:nvSpPr>
          <p:spPr bwMode="auto">
            <a:xfrm>
              <a:off x="983040" y="2175565"/>
              <a:ext cx="9588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eaLnBrk="0" hangingPunct="0"/>
              <a:r>
                <a:rPr lang="en-US" dirty="0">
                  <a:solidFill>
                    <a:srgbClr val="FF0000"/>
                  </a:solidFill>
                  <a:cs typeface="Times New Roman" charset="0"/>
                  <a:sym typeface="Times New Roman" charset="0"/>
                </a:rPr>
                <a:t>4 Watts</a:t>
              </a:r>
            </a:p>
          </p:txBody>
        </p:sp>
        <p:pic>
          <p:nvPicPr>
            <p:cNvPr id="19" name="Picture 8"/>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 y="1036638"/>
              <a:ext cx="5124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9"/>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64063" y="1036638"/>
              <a:ext cx="2952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 name="Rectangle 10"/>
            <p:cNvSpPr>
              <a:spLocks/>
            </p:cNvSpPr>
            <p:nvPr/>
          </p:nvSpPr>
          <p:spPr bwMode="auto">
            <a:xfrm>
              <a:off x="4062317" y="3224213"/>
              <a:ext cx="511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eaLnBrk="0" hangingPunct="0"/>
              <a:r>
                <a:rPr lang="en-US" dirty="0">
                  <a:solidFill>
                    <a:srgbClr val="FF0606"/>
                  </a:solidFill>
                  <a:cs typeface="Times New Roman" charset="0"/>
                  <a:sym typeface="Times New Roman" charset="0"/>
                </a:rPr>
                <a:t>1 m</a:t>
              </a:r>
            </a:p>
          </p:txBody>
        </p:sp>
      </p:grpSp>
      <p:sp>
        <p:nvSpPr>
          <p:cNvPr id="15" name="TextBox 2"/>
          <p:cNvSpPr txBox="1">
            <a:spLocks noChangeArrowheads="1"/>
          </p:cNvSpPr>
          <p:nvPr/>
        </p:nvSpPr>
        <p:spPr bwMode="auto">
          <a:xfrm>
            <a:off x="381000" y="5181600"/>
            <a:ext cx="8305800" cy="461665"/>
          </a:xfrm>
          <a:prstGeom prst="rect">
            <a:avLst/>
          </a:prstGeom>
          <a:noFill/>
          <a:ln w="9525">
            <a:noFill/>
            <a:miter lim="800000"/>
            <a:headEnd/>
            <a:tailEnd/>
          </a:ln>
        </p:spPr>
        <p:txBody>
          <a:bodyPr wrap="square">
            <a:spAutoFit/>
          </a:bodyPr>
          <a:lstStyle/>
          <a:p>
            <a:r>
              <a:rPr lang="en-US" sz="2400" b="1" dirty="0" smtClean="0">
                <a:solidFill>
                  <a:srgbClr val="FF0000"/>
                </a:solidFill>
                <a:latin typeface="Georgia" pitchFamily="18" charset="0"/>
                <a:ea typeface="Tahoma" pitchFamily="100" charset="0"/>
              </a:rPr>
              <a:t>Climate Sensitivity about </a:t>
            </a:r>
            <a:r>
              <a:rPr lang="en-US" sz="2400" b="1" dirty="0" smtClean="0">
                <a:solidFill>
                  <a:srgbClr val="FF0000"/>
                </a:solidFill>
                <a:latin typeface="Georgia" pitchFamily="18" charset="0"/>
                <a:ea typeface="Tahoma" pitchFamily="100" charset="0"/>
              </a:rPr>
              <a:t>3 °C </a:t>
            </a:r>
            <a:r>
              <a:rPr lang="en-US" sz="2400" b="1" dirty="0" smtClean="0">
                <a:solidFill>
                  <a:srgbClr val="FF0000"/>
                </a:solidFill>
                <a:latin typeface="Georgia" pitchFamily="18" charset="0"/>
                <a:ea typeface="Tahoma" pitchFamily="100" charset="0"/>
              </a:rPr>
              <a:t>per doubling of CO</a:t>
            </a:r>
            <a:r>
              <a:rPr lang="en-US" sz="2400" b="1" baseline="-25000" dirty="0" smtClean="0">
                <a:solidFill>
                  <a:srgbClr val="FF0000"/>
                </a:solidFill>
                <a:latin typeface="Georgia" pitchFamily="18" charset="0"/>
                <a:ea typeface="Tahoma" pitchFamily="100" charset="0"/>
              </a:rPr>
              <a:t>2</a:t>
            </a:r>
            <a:r>
              <a:rPr lang="en-US" sz="2400" b="1" dirty="0" smtClean="0">
                <a:solidFill>
                  <a:srgbClr val="FF0000"/>
                </a:solidFill>
                <a:latin typeface="Georgia" pitchFamily="18" charset="0"/>
                <a:ea typeface="Tahoma" pitchFamily="100" charset="0"/>
              </a:rPr>
              <a:t>  </a:t>
            </a:r>
            <a:endParaRPr lang="en-US" sz="2400" b="1" dirty="0">
              <a:solidFill>
                <a:srgbClr val="FF0000"/>
              </a:solidFill>
              <a:latin typeface="Georgia" pitchFamily="18" charset="0"/>
              <a:ea typeface="Tahoma" pitchFamily="100" charset="0"/>
            </a:endParaRPr>
          </a:p>
        </p:txBody>
      </p:sp>
    </p:spTree>
    <p:extLst>
      <p:ext uri="{BB962C8B-B14F-4D97-AF65-F5344CB8AC3E}">
        <p14:creationId xmlns:p14="http://schemas.microsoft.com/office/powerpoint/2010/main" val="399206886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762000" y="152400"/>
            <a:ext cx="7162800" cy="646331"/>
          </a:xfrm>
          <a:prstGeom prst="rect">
            <a:avLst/>
          </a:prstGeom>
          <a:noFill/>
          <a:ln w="9525">
            <a:noFill/>
            <a:miter lim="800000"/>
            <a:headEnd/>
            <a:tailEnd/>
          </a:ln>
        </p:spPr>
        <p:txBody>
          <a:bodyPr wrap="square">
            <a:spAutoFit/>
          </a:bodyPr>
          <a:lstStyle/>
          <a:p>
            <a:r>
              <a:rPr lang="en-US" sz="3600" dirty="0" smtClean="0">
                <a:solidFill>
                  <a:srgbClr val="31859C"/>
                </a:solidFill>
                <a:latin typeface="Georgia" pitchFamily="18" charset="0"/>
                <a:ea typeface="Tahoma" pitchFamily="100" charset="0"/>
              </a:rPr>
              <a:t>Climate Sensitivity Calculator</a:t>
            </a:r>
            <a:endParaRPr lang="en-US" sz="36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randy_russell_photo_100x100.jpg"/>
          <p:cNvPicPr>
            <a:picLocks noChangeAspect="1"/>
          </p:cNvPicPr>
          <p:nvPr/>
        </p:nvPicPr>
        <p:blipFill>
          <a:blip r:embed="rId6" cstate="print"/>
          <a:stretch>
            <a:fillRect/>
          </a:stretch>
        </p:blipFill>
        <p:spPr>
          <a:xfrm>
            <a:off x="8115300" y="76200"/>
            <a:ext cx="952500" cy="952500"/>
          </a:xfrm>
          <a:prstGeom prst="rect">
            <a:avLst/>
          </a:prstGeom>
          <a:ln w="28575">
            <a:noFill/>
          </a:ln>
        </p:spPr>
      </p:pic>
      <p:pic>
        <p:nvPicPr>
          <p:cNvPr id="13" name="Picture 12" descr="climate_sensitivity_calculator_screenshot.png"/>
          <p:cNvPicPr>
            <a:picLocks noChangeAspect="1"/>
          </p:cNvPicPr>
          <p:nvPr/>
        </p:nvPicPr>
        <p:blipFill>
          <a:blip r:embed="rId7" cstate="print"/>
          <a:stretch>
            <a:fillRect/>
          </a:stretch>
        </p:blipFill>
        <p:spPr>
          <a:xfrm>
            <a:off x="2114550" y="1371600"/>
            <a:ext cx="4667250" cy="3533775"/>
          </a:xfrm>
          <a:prstGeom prst="rect">
            <a:avLst/>
          </a:prstGeom>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1419225" y="1657529"/>
            <a:ext cx="7162800" cy="1200329"/>
          </a:xfrm>
          <a:prstGeom prst="rect">
            <a:avLst/>
          </a:prstGeom>
          <a:noFill/>
          <a:ln w="9525">
            <a:noFill/>
            <a:miter lim="800000"/>
            <a:headEnd/>
            <a:tailEnd/>
          </a:ln>
        </p:spPr>
        <p:txBody>
          <a:bodyPr wrap="square">
            <a:spAutoFit/>
          </a:bodyPr>
          <a:lstStyle/>
          <a:p>
            <a:r>
              <a:rPr lang="en-US" sz="7200" dirty="0" smtClean="0">
                <a:solidFill>
                  <a:srgbClr val="31859C"/>
                </a:solidFill>
                <a:latin typeface="Georgia" pitchFamily="18" charset="0"/>
                <a:ea typeface="Tahoma" pitchFamily="100" charset="0"/>
              </a:rPr>
              <a:t>Questions?</a:t>
            </a:r>
            <a:endParaRPr lang="en-US" sz="7200" dirty="0">
              <a:solidFill>
                <a:srgbClr val="31859C"/>
              </a:solidFill>
              <a:latin typeface="Georgia" pitchFamily="18" charset="0"/>
              <a:ea typeface="Tahoma" pitchFamily="100" charset="0"/>
            </a:endParaRPr>
          </a:p>
        </p:txBody>
      </p:sp>
      <p:pic>
        <p:nvPicPr>
          <p:cNvPr id="6" name="Picture 3"/>
          <p:cNvPicPr>
            <a:picLocks noChangeAspect="1" noChangeArrowheads="1"/>
          </p:cNvPicPr>
          <p:nvPr/>
        </p:nvPicPr>
        <p:blipFill>
          <a:blip r:embed="rId3" cstate="print"/>
          <a:srcRect/>
          <a:stretch>
            <a:fillRect/>
          </a:stretch>
        </p:blipFill>
        <p:spPr bwMode="auto">
          <a:xfrm>
            <a:off x="0" y="5619750"/>
            <a:ext cx="9144000" cy="1238250"/>
          </a:xfrm>
          <a:prstGeom prst="rect">
            <a:avLst/>
          </a:prstGeom>
          <a:noFill/>
          <a:ln w="9525">
            <a:noFill/>
            <a:miter lim="800000"/>
            <a:headEnd/>
            <a:tailEnd/>
          </a:ln>
        </p:spPr>
      </p:pic>
      <p:pic>
        <p:nvPicPr>
          <p:cNvPr id="7" name="Picture 6" descr="cmmap_logo_114x100.png"/>
          <p:cNvPicPr>
            <a:picLocks noChangeAspect="1"/>
          </p:cNvPicPr>
          <p:nvPr/>
        </p:nvPicPr>
        <p:blipFill>
          <a:blip r:embed="rId4" cstate="print"/>
          <a:stretch>
            <a:fillRect/>
          </a:stretch>
        </p:blipFill>
        <p:spPr>
          <a:xfrm>
            <a:off x="57150" y="5867400"/>
            <a:ext cx="1085850" cy="952500"/>
          </a:xfrm>
          <a:prstGeom prst="rect">
            <a:avLst/>
          </a:prstGeom>
        </p:spPr>
      </p:pic>
      <p:pic>
        <p:nvPicPr>
          <p:cNvPr id="8" name="Picture 7" descr="spark_logo_119x100.jpg"/>
          <p:cNvPicPr>
            <a:picLocks noChangeAspect="1"/>
          </p:cNvPicPr>
          <p:nvPr/>
        </p:nvPicPr>
        <p:blipFill>
          <a:blip r:embed="rId5" cstate="print"/>
          <a:stretch>
            <a:fillRect/>
          </a:stretch>
        </p:blipFill>
        <p:spPr>
          <a:xfrm>
            <a:off x="7924800" y="5867400"/>
            <a:ext cx="1133475" cy="952500"/>
          </a:xfrm>
          <a:prstGeom prst="rect">
            <a:avLst/>
          </a:prstGeom>
        </p:spPr>
      </p:pic>
      <p:pic>
        <p:nvPicPr>
          <p:cNvPr id="9" name="Picture 8" descr="scott_denning_photo_100x100.jpg"/>
          <p:cNvPicPr>
            <a:picLocks noChangeAspect="1"/>
          </p:cNvPicPr>
          <p:nvPr/>
        </p:nvPicPr>
        <p:blipFill>
          <a:blip r:embed="rId6" cstate="print"/>
          <a:stretch>
            <a:fillRect/>
          </a:stretch>
        </p:blipFill>
        <p:spPr>
          <a:xfrm>
            <a:off x="1419905" y="145324"/>
            <a:ext cx="952500" cy="952500"/>
          </a:xfrm>
          <a:prstGeom prst="rect">
            <a:avLst/>
          </a:prstGeom>
          <a:ln w="28575">
            <a:noFill/>
          </a:ln>
        </p:spPr>
      </p:pic>
      <p:pic>
        <p:nvPicPr>
          <p:cNvPr id="11" name="Picture 10" descr="randy_russell_photo_100x100.jpg"/>
          <p:cNvPicPr>
            <a:picLocks noChangeAspect="1"/>
          </p:cNvPicPr>
          <p:nvPr/>
        </p:nvPicPr>
        <p:blipFill>
          <a:blip r:embed="rId7" cstate="print"/>
          <a:stretch>
            <a:fillRect/>
          </a:stretch>
        </p:blipFill>
        <p:spPr>
          <a:xfrm>
            <a:off x="123825" y="117927"/>
            <a:ext cx="952500" cy="952500"/>
          </a:xfrm>
          <a:prstGeom prst="rect">
            <a:avLst/>
          </a:prstGeom>
          <a:ln w="28575">
            <a:noFill/>
          </a:ln>
        </p:spPr>
      </p:pic>
      <p:pic>
        <p:nvPicPr>
          <p:cNvPr id="12" name="Picture 5"/>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32078" y="117927"/>
            <a:ext cx="759522" cy="9366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447800" y="3810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smtClean="0">
                <a:solidFill>
                  <a:srgbClr val="333399"/>
                </a:solidFill>
                <a:ea typeface="ヒラギノ角ゴ Pro W3" pitchFamily="1" charset="-128"/>
              </a:rPr>
              <a:t>Thanks to today’s presenters!</a:t>
            </a:r>
            <a:endParaRPr lang="en-US" sz="3600" dirty="0">
              <a:solidFill>
                <a:srgbClr val="333399"/>
              </a:solidFill>
              <a:ea typeface="ヒラギノ角ゴ Pro W3" pitchFamily="1" charset="-128"/>
            </a:endParaRPr>
          </a:p>
        </p:txBody>
      </p:sp>
      <p:pic>
        <p:nvPicPr>
          <p:cNvPr id="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5" y="92075"/>
            <a:ext cx="1014413" cy="12509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2665" y="-1219200"/>
            <a:ext cx="8229600" cy="1143000"/>
          </a:xfrm>
        </p:spPr>
        <p:txBody>
          <a:bodyPr/>
          <a:lstStyle/>
          <a:p>
            <a:r>
              <a:rPr lang="en-US" sz="1200" dirty="0" smtClean="0"/>
              <a:t>Thanks to today’s presenters</a:t>
            </a:r>
            <a:endParaRPr lang="en-US" sz="1200" dirty="0"/>
          </a:p>
        </p:txBody>
      </p:sp>
      <p:sp>
        <p:nvSpPr>
          <p:cNvPr id="10" name="Text Box 7"/>
          <p:cNvSpPr txBox="1">
            <a:spLocks noChangeArrowheads="1"/>
          </p:cNvSpPr>
          <p:nvPr/>
        </p:nvSpPr>
        <p:spPr bwMode="auto">
          <a:xfrm>
            <a:off x="592931" y="4266269"/>
            <a:ext cx="637822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defTabSz="968375">
              <a:defRPr sz="2500">
                <a:solidFill>
                  <a:schemeClr val="tx1"/>
                </a:solidFill>
                <a:latin typeface="Arial" charset="0"/>
                <a:ea typeface="ＭＳ Ｐゴシック" pitchFamily="-112" charset="-128"/>
              </a:defRPr>
            </a:lvl1pPr>
            <a:lvl2pPr marL="742950" indent="-285750" defTabSz="968375">
              <a:defRPr sz="2500">
                <a:solidFill>
                  <a:schemeClr val="tx1"/>
                </a:solidFill>
                <a:latin typeface="Arial" charset="0"/>
                <a:ea typeface="ＭＳ Ｐゴシック" pitchFamily="-112" charset="-128"/>
              </a:defRPr>
            </a:lvl2pPr>
            <a:lvl3pPr marL="1143000" indent="-228600" defTabSz="968375">
              <a:defRPr sz="2500">
                <a:solidFill>
                  <a:schemeClr val="tx1"/>
                </a:solidFill>
                <a:latin typeface="Arial" charset="0"/>
                <a:ea typeface="ＭＳ Ｐゴシック" pitchFamily="-112" charset="-128"/>
              </a:defRPr>
            </a:lvl3pPr>
            <a:lvl4pPr marL="1600200" indent="-228600" defTabSz="968375">
              <a:defRPr sz="2500">
                <a:solidFill>
                  <a:schemeClr val="tx1"/>
                </a:solidFill>
                <a:latin typeface="Arial" charset="0"/>
                <a:ea typeface="ＭＳ Ｐゴシック" pitchFamily="-112" charset="-128"/>
              </a:defRPr>
            </a:lvl4pPr>
            <a:lvl5pPr marL="2057400" indent="-228600" defTabSz="968375">
              <a:defRPr sz="2500">
                <a:solidFill>
                  <a:schemeClr val="tx1"/>
                </a:solidFill>
                <a:latin typeface="Arial" charset="0"/>
                <a:ea typeface="ＭＳ Ｐゴシック" pitchFamily="-112" charset="-128"/>
              </a:defRPr>
            </a:lvl5pPr>
            <a:lvl6pPr marL="25146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6pPr>
            <a:lvl7pPr marL="29718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7pPr>
            <a:lvl8pPr marL="34290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8pPr>
            <a:lvl9pPr marL="3886200" indent="-228600" algn="ctr" defTabSz="968375" eaLnBrk="0" fontAlgn="base" hangingPunct="0">
              <a:spcBef>
                <a:spcPct val="0"/>
              </a:spcBef>
              <a:spcAft>
                <a:spcPct val="0"/>
              </a:spcAft>
              <a:defRPr sz="2500">
                <a:solidFill>
                  <a:schemeClr val="tx1"/>
                </a:solidFill>
                <a:latin typeface="Arial" charset="0"/>
                <a:ea typeface="ＭＳ Ｐゴシック" pitchFamily="-112" charset="-128"/>
              </a:defRPr>
            </a:lvl9pPr>
          </a:lstStyle>
          <a:p>
            <a:r>
              <a:rPr lang="en-US" altLang="ja-JP" sz="2800" b="1" dirty="0"/>
              <a:t>Randy </a:t>
            </a:r>
            <a:r>
              <a:rPr lang="en-US" altLang="ja-JP" sz="2800" b="1" dirty="0" smtClean="0"/>
              <a:t>Russell</a:t>
            </a:r>
            <a:endParaRPr lang="en-US" altLang="ja-JP" sz="2800" b="1" dirty="0" smtClean="0"/>
          </a:p>
        </p:txBody>
      </p:sp>
      <p:sp>
        <p:nvSpPr>
          <p:cNvPr id="11" name="Rectangle 12"/>
          <p:cNvSpPr>
            <a:spLocks noChangeArrowheads="1"/>
          </p:cNvSpPr>
          <p:nvPr/>
        </p:nvSpPr>
        <p:spPr bwMode="auto">
          <a:xfrm>
            <a:off x="592931" y="2074090"/>
            <a:ext cx="637822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p>
            <a:pPr defTabSz="968375"/>
            <a:r>
              <a:rPr lang="en-US" altLang="ja-JP" sz="2800" b="1" dirty="0"/>
              <a:t>Scott </a:t>
            </a:r>
            <a:r>
              <a:rPr lang="en-US" altLang="ja-JP" sz="2800" b="1" dirty="0" smtClean="0"/>
              <a:t>Denning</a:t>
            </a:r>
            <a:endParaRPr lang="en-US" altLang="ja-JP" sz="2800" b="1" dirty="0" smtClean="0"/>
          </a:p>
        </p:txBody>
      </p:sp>
      <p:pic>
        <p:nvPicPr>
          <p:cNvPr id="12" name="Picture 11" descr="scott_denning_photo_199x30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1152" y="1856509"/>
            <a:ext cx="1224793" cy="1666312"/>
          </a:xfrm>
          <a:prstGeom prst="rect">
            <a:avLst/>
          </a:prstGeom>
          <a:ln w="28575">
            <a:noFill/>
          </a:ln>
        </p:spPr>
      </p:pic>
      <p:pic>
        <p:nvPicPr>
          <p:cNvPr id="13" name="Picture 12" descr="randy_russell_photo_166x200.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71152" y="4097180"/>
            <a:ext cx="1224792" cy="1617820"/>
          </a:xfrm>
          <a:prstGeom prst="rect">
            <a:avLst/>
          </a:prstGeom>
          <a:ln w="28575">
            <a:noFill/>
          </a:ln>
        </p:spPr>
      </p:pic>
    </p:spTree>
    <p:extLst>
      <p:ext uri="{BB962C8B-B14F-4D97-AF65-F5344CB8AC3E}">
        <p14:creationId xmlns:p14="http://schemas.microsoft.com/office/powerpoint/2010/main" val="3255148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Web seminars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04800"/>
            <a:ext cx="594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txBox="1">
            <a:spLocks noChangeArrowheads="1"/>
          </p:cNvSpPr>
          <p:nvPr/>
        </p:nvSpPr>
        <p:spPr bwMode="auto">
          <a:xfrm>
            <a:off x="762000" y="1600200"/>
            <a:ext cx="7543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eaLnBrk="1" hangingPunct="1">
              <a:spcBef>
                <a:spcPct val="50000"/>
              </a:spcBef>
              <a:buNone/>
            </a:pPr>
            <a:r>
              <a:rPr lang="en-US" sz="3600" dirty="0">
                <a:solidFill>
                  <a:srgbClr val="333399"/>
                </a:solidFill>
                <a:latin typeface="Arial" pitchFamily="34" charset="0"/>
                <a:ea typeface="ヒラギノ角ゴ Pro W3" pitchFamily="1" charset="-128"/>
                <a:cs typeface="Arial" pitchFamily="34" charset="0"/>
              </a:rPr>
              <a:t>Thank you to the </a:t>
            </a:r>
            <a:r>
              <a:rPr lang="en-US" sz="3600" dirty="0" smtClean="0">
                <a:solidFill>
                  <a:srgbClr val="333399"/>
                </a:solidFill>
                <a:latin typeface="Arial" pitchFamily="34" charset="0"/>
                <a:ea typeface="ヒラギノ角ゴ Pro W3" pitchFamily="1" charset="-128"/>
                <a:cs typeface="Arial" pitchFamily="34" charset="0"/>
              </a:rPr>
              <a:t>sponsor </a:t>
            </a:r>
            <a:r>
              <a:rPr lang="en-US" sz="3600" dirty="0">
                <a:solidFill>
                  <a:srgbClr val="333399"/>
                </a:solidFill>
                <a:latin typeface="Arial" pitchFamily="34" charset="0"/>
                <a:ea typeface="ヒラギノ角ゴ Pro W3" pitchFamily="1" charset="-128"/>
                <a:cs typeface="Arial" pitchFamily="34" charset="0"/>
              </a:rPr>
              <a:t>of </a:t>
            </a:r>
            <a:r>
              <a:rPr lang="en-US" sz="3600" dirty="0" smtClean="0">
                <a:solidFill>
                  <a:srgbClr val="333399"/>
                </a:solidFill>
                <a:latin typeface="Arial" pitchFamily="34" charset="0"/>
                <a:ea typeface="ヒラギノ角ゴ Pro W3" pitchFamily="1" charset="-128"/>
                <a:cs typeface="Arial" pitchFamily="34" charset="0"/>
              </a:rPr>
              <a:t>today’s </a:t>
            </a:r>
            <a:r>
              <a:rPr lang="en-US" sz="3600" dirty="0">
                <a:solidFill>
                  <a:srgbClr val="333399"/>
                </a:solidFill>
                <a:latin typeface="Arial" pitchFamily="34" charset="0"/>
                <a:ea typeface="ヒラギノ角ゴ Pro W3" pitchFamily="1" charset="-128"/>
                <a:cs typeface="Arial" pitchFamily="34" charset="0"/>
              </a:rPr>
              <a:t>web seminar:</a:t>
            </a:r>
          </a:p>
          <a:p>
            <a:pPr marL="0" indent="0">
              <a:buNone/>
              <a:defRPr/>
            </a:pPr>
            <a:endParaRPr lang="en-US" sz="2800" dirty="0" smtClean="0">
              <a:solidFill>
                <a:srgbClr val="333399"/>
              </a:solidFill>
              <a:latin typeface="Arial" pitchFamily="34" charset="0"/>
              <a:cs typeface="Arial" pitchFamily="34" charset="0"/>
            </a:endParaRPr>
          </a:p>
          <a:p>
            <a:pPr>
              <a:defRPr/>
            </a:pPr>
            <a:endParaRPr lang="en-US" sz="2800" dirty="0" smtClean="0">
              <a:solidFill>
                <a:srgbClr val="333399"/>
              </a:solidFill>
              <a:latin typeface="Arial" pitchFamily="34" charset="0"/>
              <a:cs typeface="Arial" pitchFamily="34" charset="0"/>
            </a:endParaRPr>
          </a:p>
        </p:txBody>
      </p:sp>
      <p:sp>
        <p:nvSpPr>
          <p:cNvPr id="5" name="Rectangle 4"/>
          <p:cNvSpPr>
            <a:spLocks noChangeArrowheads="1"/>
          </p:cNvSpPr>
          <p:nvPr/>
        </p:nvSpPr>
        <p:spPr bwMode="auto">
          <a:xfrm>
            <a:off x="439738" y="5438775"/>
            <a:ext cx="83153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dirty="0"/>
              <a:t>This web seminar contains information about programs, products, and services offered by third parties, as well as links to third-party websites. The presence of a listing or such information does not constitute an endorsement by NSTA of a particular company or organization, or its programs, products, or services.</a:t>
            </a:r>
          </a:p>
        </p:txBody>
      </p:sp>
      <p:sp>
        <p:nvSpPr>
          <p:cNvPr id="2" name="Title 1"/>
          <p:cNvSpPr>
            <a:spLocks noGrp="1"/>
          </p:cNvSpPr>
          <p:nvPr>
            <p:ph type="title" idx="4294967295"/>
          </p:nvPr>
        </p:nvSpPr>
        <p:spPr>
          <a:xfrm>
            <a:off x="384968" y="-457200"/>
            <a:ext cx="8297863" cy="334962"/>
          </a:xfrm>
        </p:spPr>
        <p:txBody>
          <a:bodyPr/>
          <a:lstStyle/>
          <a:p>
            <a:pPr rtl="0" eaLnBrk="1" fontAlgn="base" hangingPunct="1"/>
            <a:r>
              <a:rPr lang="en-US" sz="1400" kern="1200" dirty="0" smtClean="0">
                <a:solidFill>
                  <a:schemeClr val="tx1"/>
                </a:solidFill>
                <a:effectLst/>
                <a:latin typeface="Arial"/>
                <a:ea typeface="ヒラギノ角ゴ Pro W3"/>
                <a:cs typeface="Arial"/>
              </a:rPr>
              <a:t>Thank you to the sponsor of tonight’s web seminar—1 of 6</a:t>
            </a:r>
            <a:endParaRPr lang="en-US" sz="1800" dirty="0">
              <a:solidFill>
                <a:schemeClr val="tx1"/>
              </a:solidFill>
            </a:endParaRPr>
          </a:p>
        </p:txBody>
      </p:sp>
      <p:pic>
        <p:nvPicPr>
          <p:cNvPr id="10" name="Picture 9" descr="ucar_logo_604x20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1825" y="3276600"/>
            <a:ext cx="2724150" cy="902036"/>
          </a:xfrm>
          <a:prstGeom prst="rect">
            <a:avLst/>
          </a:prstGeom>
        </p:spPr>
      </p:pic>
    </p:spTree>
    <p:extLst>
      <p:ext uri="{BB962C8B-B14F-4D97-AF65-F5344CB8AC3E}">
        <p14:creationId xmlns:p14="http://schemas.microsoft.com/office/powerpoint/2010/main" val="210571871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Web seminar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
            <a:ext cx="594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Thank you to NSTA administration—2 of 6</a:t>
            </a:r>
          </a:p>
        </p:txBody>
      </p:sp>
      <p:sp>
        <p:nvSpPr>
          <p:cNvPr id="5" name="Text Box 3"/>
          <p:cNvSpPr txBox="1">
            <a:spLocks noChangeArrowheads="1"/>
          </p:cNvSpPr>
          <p:nvPr/>
        </p:nvSpPr>
        <p:spPr bwMode="auto">
          <a:xfrm>
            <a:off x="685800" y="1683902"/>
            <a:ext cx="7772400" cy="321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dirty="0">
                <a:solidFill>
                  <a:srgbClr val="000000"/>
                </a:solidFill>
                <a:ea typeface="ＭＳ Ｐゴシック" charset="-128"/>
              </a:rPr>
              <a:t>National Science Teachers Association</a:t>
            </a:r>
          </a:p>
          <a:p>
            <a:pPr algn="ctr" eaLnBrk="1" hangingPunct="1">
              <a:lnSpc>
                <a:spcPct val="80000"/>
              </a:lnSpc>
              <a:spcBef>
                <a:spcPct val="30000"/>
              </a:spcBef>
            </a:pPr>
            <a:r>
              <a:rPr lang="en-US" sz="2600" dirty="0">
                <a:solidFill>
                  <a:srgbClr val="000000"/>
                </a:solidFill>
                <a:ea typeface="ＭＳ Ｐゴシック" charset="-128"/>
              </a:rPr>
              <a:t>Gerry Wheeler, Interim Executive Director</a:t>
            </a:r>
          </a:p>
          <a:p>
            <a:pPr algn="ctr" eaLnBrk="1" hangingPunct="1">
              <a:lnSpc>
                <a:spcPct val="80000"/>
              </a:lnSpc>
              <a:spcBef>
                <a:spcPct val="30000"/>
              </a:spcBef>
            </a:pPr>
            <a:r>
              <a:rPr lang="en-US" sz="2600" dirty="0">
                <a:solidFill>
                  <a:srgbClr val="000000"/>
                </a:solidFill>
                <a:ea typeface="ＭＳ Ｐゴシック" charset="-128"/>
              </a:rPr>
              <a:t>Zipporah Miller, Associate Executive Director, Conferences and Programs</a:t>
            </a:r>
          </a:p>
          <a:p>
            <a:pPr algn="ctr" eaLnBrk="1" hangingPunct="1">
              <a:lnSpc>
                <a:spcPct val="80000"/>
              </a:lnSpc>
              <a:spcBef>
                <a:spcPct val="30000"/>
              </a:spcBef>
            </a:pPr>
            <a:r>
              <a:rPr lang="en-US" sz="2600" dirty="0">
                <a:solidFill>
                  <a:srgbClr val="000000"/>
                </a:solidFill>
                <a:ea typeface="ＭＳ Ｐゴシック" charset="-128"/>
              </a:rPr>
              <a:t>Al Byers , Ph.D., Assistant Executive Director, </a:t>
            </a:r>
            <a:br>
              <a:rPr lang="en-US" sz="2600" dirty="0">
                <a:solidFill>
                  <a:srgbClr val="000000"/>
                </a:solidFill>
                <a:ea typeface="ＭＳ Ｐゴシック" charset="-128"/>
              </a:rPr>
            </a:br>
            <a:r>
              <a:rPr lang="en-US" sz="2600" dirty="0">
                <a:solidFill>
                  <a:srgbClr val="000000"/>
                </a:solidFill>
                <a:ea typeface="ＭＳ Ｐゴシック" charset="-128"/>
              </a:rPr>
              <a:t>e-Learning and Government </a:t>
            </a:r>
            <a:r>
              <a:rPr lang="en-US" sz="2600" dirty="0" smtClean="0">
                <a:solidFill>
                  <a:srgbClr val="000000"/>
                </a:solidFill>
                <a:ea typeface="ＭＳ Ｐゴシック" charset="-128"/>
              </a:rPr>
              <a:t>Partnerships</a:t>
            </a:r>
          </a:p>
          <a:p>
            <a:pPr algn="ctr" eaLnBrk="1" hangingPunct="1">
              <a:lnSpc>
                <a:spcPct val="80000"/>
              </a:lnSpc>
              <a:spcBef>
                <a:spcPct val="30000"/>
              </a:spcBef>
            </a:pPr>
            <a:r>
              <a:rPr lang="en-US" sz="2600" dirty="0" smtClean="0">
                <a:solidFill>
                  <a:srgbClr val="000000"/>
                </a:solidFill>
                <a:ea typeface="ＭＳ Ｐゴシック" charset="-128"/>
              </a:rPr>
              <a:t>Flavio Mendez, Senior Director, NSTA Learning Center</a:t>
            </a:r>
            <a:endParaRPr lang="en-US" sz="2600" dirty="0">
              <a:solidFill>
                <a:srgbClr val="000000"/>
              </a:solidFill>
              <a:ea typeface="ＭＳ Ｐゴシック" charset="-128"/>
            </a:endParaRPr>
          </a:p>
        </p:txBody>
      </p:sp>
      <p:sp>
        <p:nvSpPr>
          <p:cNvPr id="6" name="Text Box 5"/>
          <p:cNvSpPr txBox="1">
            <a:spLocks noChangeArrowheads="1"/>
          </p:cNvSpPr>
          <p:nvPr/>
        </p:nvSpPr>
        <p:spPr bwMode="auto">
          <a:xfrm>
            <a:off x="685800" y="5108140"/>
            <a:ext cx="7696200" cy="12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30000"/>
              </a:spcBef>
            </a:pPr>
            <a:r>
              <a:rPr lang="en-US" sz="2600" b="1" dirty="0">
                <a:solidFill>
                  <a:srgbClr val="000000"/>
                </a:solidFill>
                <a:ea typeface="ＭＳ Ｐゴシック" charset="-128"/>
              </a:rPr>
              <a:t>NSTA Web Seminars</a:t>
            </a:r>
          </a:p>
          <a:p>
            <a:pPr algn="ctr" eaLnBrk="1" hangingPunct="1">
              <a:lnSpc>
                <a:spcPct val="80000"/>
              </a:lnSpc>
              <a:spcBef>
                <a:spcPct val="30000"/>
              </a:spcBef>
            </a:pPr>
            <a:r>
              <a:rPr lang="en-US" sz="2600" dirty="0">
                <a:solidFill>
                  <a:srgbClr val="000000"/>
                </a:solidFill>
                <a:ea typeface="ＭＳ Ｐゴシック" charset="-128"/>
              </a:rPr>
              <a:t>Brynn Slate, Manager</a:t>
            </a:r>
          </a:p>
          <a:p>
            <a:pPr algn="ctr" eaLnBrk="1" hangingPunct="1">
              <a:lnSpc>
                <a:spcPct val="80000"/>
              </a:lnSpc>
              <a:spcBef>
                <a:spcPct val="30000"/>
              </a:spcBef>
            </a:pPr>
            <a:r>
              <a:rPr lang="en-US" sz="2600" dirty="0" smtClean="0">
                <a:solidFill>
                  <a:srgbClr val="000000"/>
                </a:solidFill>
                <a:ea typeface="ＭＳ Ｐゴシック" charset="-128"/>
              </a:rPr>
              <a:t>Jeff </a:t>
            </a:r>
            <a:r>
              <a:rPr lang="en-US" sz="2600" dirty="0">
                <a:solidFill>
                  <a:srgbClr val="000000"/>
                </a:solidFill>
                <a:ea typeface="ＭＳ Ｐゴシック" charset="-128"/>
              </a:rPr>
              <a:t>Layman, Technical </a:t>
            </a:r>
            <a:r>
              <a:rPr lang="en-US" sz="2600" dirty="0" smtClean="0">
                <a:solidFill>
                  <a:srgbClr val="000000"/>
                </a:solidFill>
                <a:ea typeface="ＭＳ Ｐゴシック" charset="-128"/>
              </a:rPr>
              <a:t>Coordinator</a:t>
            </a:r>
            <a:endParaRPr lang="en-US" sz="2600" dirty="0">
              <a:solidFill>
                <a:srgbClr val="000000"/>
              </a:solidFill>
              <a:ea typeface="ＭＳ Ｐゴシック" charset="-128"/>
            </a:endParaRPr>
          </a:p>
        </p:txBody>
      </p:sp>
    </p:spTree>
    <p:extLst>
      <p:ext uri="{BB962C8B-B14F-4D97-AF65-F5344CB8AC3E}">
        <p14:creationId xmlns:p14="http://schemas.microsoft.com/office/powerpoint/2010/main" val="156967401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Web seminar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04800"/>
            <a:ext cx="594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Upcoming web seminars—3 of 6—stop recording</a:t>
            </a:r>
          </a:p>
        </p:txBody>
      </p:sp>
      <p:sp>
        <p:nvSpPr>
          <p:cNvPr id="7" name="Rectangle 5"/>
          <p:cNvSpPr txBox="1">
            <a:spLocks noChangeArrowheads="1"/>
          </p:cNvSpPr>
          <p:nvPr/>
        </p:nvSpPr>
        <p:spPr bwMode="auto">
          <a:xfrm>
            <a:off x="762000" y="1600200"/>
            <a:ext cx="754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3600" dirty="0" smtClean="0">
                <a:solidFill>
                  <a:srgbClr val="333399"/>
                </a:solidFill>
                <a:latin typeface="Arial" pitchFamily="34" charset="0"/>
                <a:cs typeface="Arial" pitchFamily="34" charset="0"/>
              </a:rPr>
              <a:t>Upcoming Programs</a:t>
            </a:r>
          </a:p>
          <a:p>
            <a:pPr marL="0" indent="0" algn="ctr">
              <a:buFontTx/>
              <a:buNone/>
              <a:defRPr/>
            </a:pPr>
            <a:endParaRPr lang="en-US" sz="1600" i="1" u="sng" dirty="0">
              <a:solidFill>
                <a:srgbClr val="333399"/>
              </a:solidFill>
              <a:latin typeface="Arial" pitchFamily="34" charset="0"/>
              <a:cs typeface="Arial" pitchFamily="34" charset="0"/>
            </a:endParaRPr>
          </a:p>
          <a:p>
            <a:pPr marL="0" indent="0">
              <a:buFontTx/>
              <a:buNone/>
              <a:defRPr/>
            </a:pPr>
            <a:r>
              <a:rPr lang="en-US" sz="2800" dirty="0">
                <a:latin typeface="Arial" pitchFamily="34" charset="0"/>
                <a:cs typeface="Arial" pitchFamily="34" charset="0"/>
              </a:rPr>
              <a:t>Preparing for NGSS: Developing and Using Models</a:t>
            </a:r>
          </a:p>
          <a:p>
            <a:pPr marL="0" indent="0">
              <a:buFontTx/>
              <a:buNone/>
              <a:defRPr/>
            </a:pPr>
            <a:r>
              <a:rPr lang="en-US" sz="2800" b="1" dirty="0">
                <a:latin typeface="Arial" pitchFamily="34" charset="0"/>
                <a:cs typeface="Arial" pitchFamily="34" charset="0"/>
              </a:rPr>
              <a:t>September 25, 2012</a:t>
            </a:r>
          </a:p>
          <a:p>
            <a:pPr marL="0" indent="0">
              <a:buFontTx/>
              <a:buNone/>
              <a:defRPr/>
            </a:pPr>
            <a:endParaRPr lang="en-US" sz="2800" dirty="0">
              <a:latin typeface="Arial" pitchFamily="34" charset="0"/>
              <a:cs typeface="Arial" pitchFamily="34" charset="0"/>
            </a:endParaRPr>
          </a:p>
          <a:p>
            <a:pPr marL="0" indent="0">
              <a:buFontTx/>
              <a:buNone/>
              <a:defRPr/>
            </a:pPr>
            <a:r>
              <a:rPr lang="en-US" sz="2800" dirty="0">
                <a:latin typeface="Arial" pitchFamily="34" charset="0"/>
                <a:cs typeface="Arial" pitchFamily="34" charset="0"/>
              </a:rPr>
              <a:t>Developing a Competitive Application for the Shell Science Teaching Award</a:t>
            </a:r>
          </a:p>
          <a:p>
            <a:pPr marL="0" indent="0">
              <a:buFontTx/>
              <a:buNone/>
              <a:defRPr/>
            </a:pPr>
            <a:r>
              <a:rPr lang="en-US" sz="2800" b="1" dirty="0">
                <a:latin typeface="Arial" pitchFamily="34" charset="0"/>
                <a:cs typeface="Arial" pitchFamily="34" charset="0"/>
              </a:rPr>
              <a:t>September 26, 2012</a:t>
            </a:r>
          </a:p>
          <a:p>
            <a:pPr marL="0" indent="0">
              <a:buFontTx/>
              <a:buNone/>
              <a:defRPr/>
            </a:pPr>
            <a:endParaRPr lang="en-US" sz="2800" dirty="0">
              <a:latin typeface="Arial" pitchFamily="34" charset="0"/>
              <a:cs typeface="Arial" pitchFamily="34" charset="0"/>
            </a:endParaRPr>
          </a:p>
          <a:p>
            <a:pPr marL="0" indent="0">
              <a:buFontTx/>
              <a:buNone/>
              <a:defRPr/>
            </a:pPr>
            <a:r>
              <a:rPr lang="en-US" sz="2800" dirty="0">
                <a:latin typeface="Arial" pitchFamily="34" charset="0"/>
                <a:cs typeface="Arial" pitchFamily="34" charset="0"/>
              </a:rPr>
              <a:t>Engineering Design Challenge: Water Filtration</a:t>
            </a:r>
          </a:p>
          <a:p>
            <a:pPr marL="0" indent="0">
              <a:buFontTx/>
              <a:buNone/>
              <a:defRPr/>
            </a:pPr>
            <a:r>
              <a:rPr lang="en-US" sz="2800" b="1" dirty="0">
                <a:latin typeface="Arial" pitchFamily="34" charset="0"/>
                <a:cs typeface="Arial" pitchFamily="34" charset="0"/>
              </a:rPr>
              <a:t>October 2, 2012</a:t>
            </a:r>
            <a:r>
              <a:rPr lang="en-US" sz="2600" dirty="0" smtClean="0">
                <a:latin typeface="Arial" pitchFamily="34" charset="0"/>
                <a:cs typeface="Arial" pitchFamily="34" charset="0"/>
              </a:rPr>
              <a:t/>
            </a:r>
            <a:br>
              <a:rPr lang="en-US" sz="2600" dirty="0" smtClean="0">
                <a:latin typeface="Arial" pitchFamily="34" charset="0"/>
                <a:cs typeface="Arial" pitchFamily="34" charset="0"/>
              </a:rPr>
            </a:br>
            <a:endParaRPr lang="en-US" sz="2600" dirty="0" smtClean="0">
              <a:latin typeface="Arial" pitchFamily="34" charset="0"/>
              <a:cs typeface="Arial" pitchFamily="34" charset="0"/>
            </a:endParaRPr>
          </a:p>
          <a:p>
            <a:pPr marL="0" indent="0" algn="ctr">
              <a:buNone/>
              <a:defRPr/>
            </a:pPr>
            <a:r>
              <a:rPr lang="en-US" sz="2600" dirty="0" smtClean="0">
                <a:latin typeface="Arial" pitchFamily="34" charset="0"/>
                <a:cs typeface="Arial" pitchFamily="34" charset="0"/>
              </a:rPr>
              <a:t>Register at http://learningcenter.nsta.org/webseminars</a:t>
            </a:r>
          </a:p>
          <a:p>
            <a:pPr>
              <a:defRPr/>
            </a:pPr>
            <a:endParaRPr lang="en-US" sz="2800" dirty="0" smtClean="0">
              <a:solidFill>
                <a:srgbClr val="333399"/>
              </a:solidFill>
              <a:latin typeface="Arial" pitchFamily="34" charset="0"/>
              <a:cs typeface="Arial" pitchFamily="34" charset="0"/>
            </a:endParaRPr>
          </a:p>
          <a:p>
            <a:pPr>
              <a:defRPr/>
            </a:pPr>
            <a:endParaRPr lang="en-US" sz="2800" dirty="0" smtClean="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20369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971800" y="1284744"/>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dirty="0" smtClean="0"/>
              <a:t>Check your speaker volume</a:t>
            </a:r>
          </a:p>
          <a:p>
            <a:pPr marL="342900" indent="-342900" eaLnBrk="1" hangingPunct="1">
              <a:spcBef>
                <a:spcPct val="50000"/>
              </a:spcBef>
              <a:buFont typeface="Arial" pitchFamily="34" charset="0"/>
              <a:buChar char="•"/>
            </a:pPr>
            <a:r>
              <a:rPr lang="en-US" sz="2400" dirty="0" smtClean="0"/>
              <a:t>Audio setup wizard</a:t>
            </a:r>
          </a:p>
        </p:txBody>
      </p:sp>
      <p:pic>
        <p:nvPicPr>
          <p:cNvPr id="3717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2391032"/>
            <a:ext cx="3581400" cy="416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7"/>
          <p:cNvSpPr>
            <a:spLocks noChangeShapeType="1"/>
          </p:cNvSpPr>
          <p:nvPr/>
        </p:nvSpPr>
        <p:spPr bwMode="auto">
          <a:xfrm flipH="1" flipV="1">
            <a:off x="1600200" y="762000"/>
            <a:ext cx="1066799" cy="1199211"/>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2666999" y="3581400"/>
            <a:ext cx="1066799" cy="48088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Explosion 1 1"/>
          <p:cNvSpPr/>
          <p:nvPr/>
        </p:nvSpPr>
        <p:spPr bwMode="auto">
          <a:xfrm>
            <a:off x="2286000" y="1600200"/>
            <a:ext cx="609600" cy="722025"/>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2438400" y="1788825"/>
            <a:ext cx="342900" cy="380999"/>
          </a:xfrm>
          <a:prstGeom prst="rect">
            <a:avLst/>
          </a:prstGeom>
          <a:noFill/>
        </p:spPr>
        <p:txBody>
          <a:bodyPr wrap="square" rtlCol="0">
            <a:spAutoFit/>
          </a:bodyPr>
          <a:lstStyle/>
          <a:p>
            <a:r>
              <a:rPr lang="en-US" b="1" dirty="0" smtClean="0"/>
              <a:t>1</a:t>
            </a:r>
            <a:endParaRPr lang="en-US" b="1" dirty="0"/>
          </a:p>
        </p:txBody>
      </p:sp>
      <p:sp>
        <p:nvSpPr>
          <p:cNvPr id="10" name="Explosion 1 9"/>
          <p:cNvSpPr/>
          <p:nvPr/>
        </p:nvSpPr>
        <p:spPr bwMode="auto">
          <a:xfrm>
            <a:off x="2272352" y="3164175"/>
            <a:ext cx="609600" cy="722025"/>
          </a:xfrm>
          <a:prstGeom prst="irregularSeal1">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2424752" y="3352800"/>
            <a:ext cx="342900" cy="380999"/>
          </a:xfrm>
          <a:prstGeom prst="rect">
            <a:avLst/>
          </a:prstGeom>
          <a:noFill/>
        </p:spPr>
        <p:txBody>
          <a:bodyPr wrap="square" rtlCol="0">
            <a:spAutoFit/>
          </a:bodyPr>
          <a:lstStyle/>
          <a:p>
            <a:r>
              <a:rPr lang="en-US" b="1" dirty="0"/>
              <a:t>2</a:t>
            </a:r>
          </a:p>
        </p:txBody>
      </p:sp>
      <p:sp>
        <p:nvSpPr>
          <p:cNvPr id="8" name="Title 7"/>
          <p:cNvSpPr>
            <a:spLocks noGrp="1"/>
          </p:cNvSpPr>
          <p:nvPr>
            <p:ph type="title" idx="4294967295"/>
          </p:nvPr>
        </p:nvSpPr>
        <p:spPr>
          <a:xfrm>
            <a:off x="762000" y="-533400"/>
            <a:ext cx="8001000" cy="334962"/>
          </a:xfrm>
        </p:spPr>
        <p:txBody>
          <a:bodyPr/>
          <a:lstStyle/>
          <a:p>
            <a:pPr rtl="0" eaLnBrk="1" fontAlgn="base" hangingPunct="1"/>
            <a:r>
              <a:rPr lang="en-US" sz="1200" kern="1200" dirty="0" smtClean="0">
                <a:solidFill>
                  <a:srgbClr val="000000"/>
                </a:solidFill>
                <a:effectLst/>
                <a:latin typeface="Arial"/>
                <a:ea typeface="+mn-ea"/>
                <a:cs typeface="Arial"/>
              </a:rPr>
              <a:t>Check your speaker volume—3 of 13</a:t>
            </a:r>
            <a:endParaRPr lang="en-US" dirty="0"/>
          </a:p>
        </p:txBody>
      </p:sp>
    </p:spTree>
    <p:extLst>
      <p:ext uri="{BB962C8B-B14F-4D97-AF65-F5344CB8AC3E}">
        <p14:creationId xmlns:p14="http://schemas.microsoft.com/office/powerpoint/2010/main" val="97576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Web seminars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04800"/>
            <a:ext cx="594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txBox="1">
            <a:spLocks noChangeArrowheads="1"/>
          </p:cNvSpPr>
          <p:nvPr/>
        </p:nvSpPr>
        <p:spPr bwMode="auto">
          <a:xfrm>
            <a:off x="762000" y="1600200"/>
            <a:ext cx="754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3600" dirty="0" smtClean="0">
                <a:solidFill>
                  <a:srgbClr val="333399"/>
                </a:solidFill>
                <a:latin typeface="Arial" pitchFamily="34" charset="0"/>
                <a:cs typeface="Arial" pitchFamily="34" charset="0"/>
              </a:rPr>
              <a:t>View this program again!</a:t>
            </a:r>
          </a:p>
          <a:p>
            <a:pPr marL="0" indent="0" algn="ctr">
              <a:buFontTx/>
              <a:buNone/>
              <a:defRPr/>
            </a:pPr>
            <a:endParaRPr lang="en-US" sz="2800" i="1" u="sng" dirty="0">
              <a:solidFill>
                <a:srgbClr val="333399"/>
              </a:solidFill>
              <a:latin typeface="Arial" pitchFamily="34" charset="0"/>
              <a:cs typeface="Arial" pitchFamily="34" charset="0"/>
            </a:endParaRPr>
          </a:p>
          <a:p>
            <a:pPr marL="0" indent="0">
              <a:buFontTx/>
              <a:buNone/>
              <a:defRPr/>
            </a:pPr>
            <a:r>
              <a:rPr lang="en-US" sz="2400" dirty="0" smtClean="0">
                <a:latin typeface="Arial" pitchFamily="34" charset="0"/>
                <a:cs typeface="Arial" pitchFamily="34" charset="0"/>
              </a:rPr>
              <a:t>Within 48 hours, you’ll receive an email with a link to access:</a:t>
            </a:r>
          </a:p>
          <a:p>
            <a:pPr>
              <a:defRPr/>
            </a:pPr>
            <a:r>
              <a:rPr lang="en-US" sz="2400" dirty="0" smtClean="0">
                <a:latin typeface="Arial" pitchFamily="34" charset="0"/>
                <a:cs typeface="Arial" pitchFamily="34" charset="0"/>
              </a:rPr>
              <a:t>Recording of the program</a:t>
            </a:r>
          </a:p>
          <a:p>
            <a:pPr>
              <a:defRPr/>
            </a:pPr>
            <a:r>
              <a:rPr lang="en-US" sz="2400" dirty="0" smtClean="0">
                <a:latin typeface="Arial" pitchFamily="34" charset="0"/>
                <a:cs typeface="Arial" pitchFamily="34" charset="0"/>
              </a:rPr>
              <a:t>Learning Center Collection </a:t>
            </a:r>
          </a:p>
          <a:p>
            <a:pPr lvl="1">
              <a:defRPr/>
            </a:pPr>
            <a:r>
              <a:rPr lang="en-US" sz="2000" dirty="0" smtClean="0">
                <a:latin typeface="Arial" pitchFamily="34" charset="0"/>
                <a:cs typeface="Arial" pitchFamily="34" charset="0"/>
              </a:rPr>
              <a:t>PowerPoint slides</a:t>
            </a:r>
          </a:p>
          <a:p>
            <a:pPr lvl="1">
              <a:defRPr/>
            </a:pPr>
            <a:r>
              <a:rPr lang="en-US" sz="2000" dirty="0" smtClean="0">
                <a:latin typeface="Arial" pitchFamily="34" charset="0"/>
                <a:cs typeface="Arial" pitchFamily="34" charset="0"/>
              </a:rPr>
              <a:t>Resources </a:t>
            </a:r>
            <a:r>
              <a:rPr lang="en-US" sz="2000" dirty="0">
                <a:latin typeface="Arial" pitchFamily="34" charset="0"/>
                <a:cs typeface="Arial" pitchFamily="34" charset="0"/>
              </a:rPr>
              <a:t>(websites, videos, etc</a:t>
            </a:r>
            <a:r>
              <a:rPr lang="en-US" sz="2000" dirty="0" smtClean="0">
                <a:latin typeface="Arial" pitchFamily="34" charset="0"/>
                <a:cs typeface="Arial" pitchFamily="34" charset="0"/>
              </a:rPr>
              <a:t>.)</a:t>
            </a:r>
          </a:p>
          <a:p>
            <a:pPr lvl="1">
              <a:defRPr/>
            </a:pPr>
            <a:r>
              <a:rPr lang="en-US" sz="2000" dirty="0" smtClean="0">
                <a:latin typeface="Arial" pitchFamily="34" charset="0"/>
                <a:cs typeface="Arial" pitchFamily="34" charset="0"/>
              </a:rPr>
              <a:t>Related discussion in Community Forums</a:t>
            </a:r>
          </a:p>
          <a:p>
            <a:pPr>
              <a:defRPr/>
            </a:pPr>
            <a:endParaRPr lang="en-US" sz="2800" dirty="0" smtClean="0">
              <a:solidFill>
                <a:srgbClr val="333399"/>
              </a:solidFill>
              <a:latin typeface="Arial" pitchFamily="34" charset="0"/>
              <a:cs typeface="Arial" pitchFamily="34" charset="0"/>
            </a:endParaRPr>
          </a:p>
          <a:p>
            <a:pPr>
              <a:defRPr/>
            </a:pPr>
            <a:endParaRPr lang="en-US" sz="2800" dirty="0" smtClean="0">
              <a:solidFill>
                <a:srgbClr val="333399"/>
              </a:solidFill>
              <a:latin typeface="Arial" pitchFamily="34" charset="0"/>
              <a:cs typeface="Arial" pitchFamily="34" charset="0"/>
            </a:endParaRPr>
          </a:p>
        </p:txBody>
      </p:sp>
      <p:sp>
        <p:nvSpPr>
          <p:cNvPr id="2" name="Title 1"/>
          <p:cNvSpPr>
            <a:spLocks noGrp="1"/>
          </p:cNvSpPr>
          <p:nvPr>
            <p:ph type="title" idx="4294967295"/>
          </p:nvPr>
        </p:nvSpPr>
        <p:spPr>
          <a:xfrm>
            <a:off x="457200" y="-457200"/>
            <a:ext cx="8229600" cy="334962"/>
          </a:xfrm>
        </p:spPr>
        <p:txBody>
          <a:bodyPr/>
          <a:lstStyle/>
          <a:p>
            <a:pPr rtl="0" eaLnBrk="1" fontAlgn="base" hangingPunct="1"/>
            <a:r>
              <a:rPr lang="en-US" sz="1200" kern="1200" dirty="0" smtClean="0">
                <a:solidFill>
                  <a:srgbClr val="000000"/>
                </a:solidFill>
                <a:effectLst/>
                <a:latin typeface="Arial"/>
                <a:ea typeface="+mn-ea"/>
                <a:cs typeface="Arial"/>
              </a:rPr>
              <a:t>Archive reminder—4 of 6</a:t>
            </a:r>
            <a:endParaRPr lang="en-US" dirty="0"/>
          </a:p>
        </p:txBody>
      </p:sp>
    </p:spTree>
    <p:extLst>
      <p:ext uri="{BB962C8B-B14F-4D97-AF65-F5344CB8AC3E}">
        <p14:creationId xmlns:p14="http://schemas.microsoft.com/office/powerpoint/2010/main" val="379728524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Web seminars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04800"/>
            <a:ext cx="594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txBox="1">
            <a:spLocks noChangeArrowheads="1"/>
          </p:cNvSpPr>
          <p:nvPr/>
        </p:nvSpPr>
        <p:spPr bwMode="auto">
          <a:xfrm>
            <a:off x="762000" y="1600200"/>
            <a:ext cx="754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sz="3600" dirty="0" smtClean="0">
                <a:solidFill>
                  <a:srgbClr val="333399"/>
                </a:solidFill>
                <a:latin typeface="Arial" pitchFamily="34" charset="0"/>
                <a:cs typeface="Arial" pitchFamily="34" charset="0"/>
              </a:rPr>
              <a:t>Program Evaluation</a:t>
            </a:r>
          </a:p>
          <a:p>
            <a:pPr marL="0" indent="0" algn="ctr">
              <a:buFontTx/>
              <a:buNone/>
              <a:defRPr/>
            </a:pPr>
            <a:endParaRPr lang="en-US" sz="2800" i="1" u="sng" dirty="0">
              <a:solidFill>
                <a:srgbClr val="333399"/>
              </a:solidFill>
              <a:latin typeface="Arial" pitchFamily="34" charset="0"/>
              <a:cs typeface="Arial" pitchFamily="34" charset="0"/>
            </a:endParaRPr>
          </a:p>
          <a:p>
            <a:pPr>
              <a:defRPr/>
            </a:pPr>
            <a:r>
              <a:rPr lang="en-US" sz="2400" dirty="0" smtClean="0">
                <a:latin typeface="Arial" pitchFamily="34" charset="0"/>
                <a:cs typeface="Arial" pitchFamily="34" charset="0"/>
              </a:rPr>
              <a:t>Click on the URL in the chat window</a:t>
            </a:r>
          </a:p>
          <a:p>
            <a:pPr>
              <a:defRPr/>
            </a:pPr>
            <a:r>
              <a:rPr lang="en-US" sz="2400" dirty="0" smtClean="0">
                <a:latin typeface="Arial" pitchFamily="34" charset="0"/>
                <a:cs typeface="Arial" pitchFamily="34" charset="0"/>
              </a:rPr>
              <a:t>Take as long as you need</a:t>
            </a:r>
          </a:p>
          <a:p>
            <a:pPr>
              <a:defRPr/>
            </a:pPr>
            <a:r>
              <a:rPr lang="en-US" sz="2400" dirty="0" smtClean="0">
                <a:latin typeface="Arial" pitchFamily="34" charset="0"/>
                <a:cs typeface="Arial" pitchFamily="34" charset="0"/>
              </a:rPr>
              <a:t>In exchange for completing the evaluation, you will receive:</a:t>
            </a:r>
          </a:p>
          <a:p>
            <a:pPr lvl="1">
              <a:defRPr/>
            </a:pPr>
            <a:r>
              <a:rPr lang="en-US" sz="2000" dirty="0" smtClean="0">
                <a:latin typeface="Arial" pitchFamily="34" charset="0"/>
                <a:cs typeface="Arial" pitchFamily="34" charset="0"/>
              </a:rPr>
              <a:t>A certificate of attendance </a:t>
            </a:r>
          </a:p>
          <a:p>
            <a:pPr lvl="1">
              <a:defRPr/>
            </a:pPr>
            <a:r>
              <a:rPr lang="en-US" sz="2000" dirty="0" smtClean="0">
                <a:latin typeface="Arial" pitchFamily="34" charset="0"/>
                <a:cs typeface="Arial" pitchFamily="34" charset="0"/>
              </a:rPr>
              <a:t>NSTA </a:t>
            </a:r>
            <a:r>
              <a:rPr lang="en-US" sz="2000" dirty="0" err="1" smtClean="0">
                <a:latin typeface="Arial" pitchFamily="34" charset="0"/>
                <a:cs typeface="Arial" pitchFamily="34" charset="0"/>
              </a:rPr>
              <a:t>SciGuide</a:t>
            </a:r>
            <a:r>
              <a:rPr lang="en-US" sz="2000" dirty="0" smtClean="0">
                <a:latin typeface="Arial" pitchFamily="34" charset="0"/>
                <a:cs typeface="Arial" pitchFamily="34" charset="0"/>
              </a:rPr>
              <a:t> ($6 value)</a:t>
            </a:r>
          </a:p>
          <a:p>
            <a:pPr lvl="1">
              <a:defRPr/>
            </a:pPr>
            <a:r>
              <a:rPr lang="en-US" sz="2000" dirty="0" smtClean="0">
                <a:latin typeface="Arial" pitchFamily="34" charset="0"/>
                <a:cs typeface="Arial" pitchFamily="34" charset="0"/>
              </a:rPr>
              <a:t>Please allow two weeks for your materials to arrive </a:t>
            </a:r>
            <a:r>
              <a:rPr lang="en-US" sz="2000" dirty="0">
                <a:latin typeface="Arial" pitchFamily="34" charset="0"/>
                <a:cs typeface="Arial" pitchFamily="34" charset="0"/>
              </a:rPr>
              <a:t>in your Learning Center library</a:t>
            </a:r>
          </a:p>
          <a:p>
            <a:pPr lvl="1">
              <a:defRPr/>
            </a:pPr>
            <a:endParaRPr lang="en-US" sz="2000" dirty="0" smtClean="0">
              <a:latin typeface="Arial" pitchFamily="34" charset="0"/>
              <a:cs typeface="Arial" pitchFamily="34" charset="0"/>
            </a:endParaRPr>
          </a:p>
          <a:p>
            <a:pPr lvl="1">
              <a:defRPr/>
            </a:pPr>
            <a:endParaRPr lang="en-US" sz="1600" dirty="0" smtClean="0">
              <a:solidFill>
                <a:srgbClr val="333399"/>
              </a:solidFill>
              <a:latin typeface="Arial" pitchFamily="34" charset="0"/>
              <a:cs typeface="Arial" pitchFamily="34" charset="0"/>
            </a:endParaRPr>
          </a:p>
          <a:p>
            <a:pPr>
              <a:defRPr/>
            </a:pPr>
            <a:endParaRPr lang="en-US" sz="2800" dirty="0" smtClean="0">
              <a:solidFill>
                <a:srgbClr val="333399"/>
              </a:solidFill>
              <a:latin typeface="Arial" pitchFamily="34" charset="0"/>
              <a:cs typeface="Arial" pitchFamily="34" charset="0"/>
            </a:endParaRPr>
          </a:p>
          <a:p>
            <a:pPr>
              <a:defRPr/>
            </a:pPr>
            <a:endParaRPr lang="en-US" sz="2800" dirty="0" smtClean="0">
              <a:solidFill>
                <a:srgbClr val="333399"/>
              </a:solidFill>
              <a:latin typeface="Arial" pitchFamily="34" charset="0"/>
              <a:cs typeface="Arial" pitchFamily="34" charset="0"/>
            </a:endParaRPr>
          </a:p>
        </p:txBody>
      </p:sp>
      <p:sp>
        <p:nvSpPr>
          <p:cNvPr id="2" name="Title 1"/>
          <p:cNvSpPr>
            <a:spLocks noGrp="1"/>
          </p:cNvSpPr>
          <p:nvPr>
            <p:ph type="title" idx="4294967295"/>
          </p:nvPr>
        </p:nvSpPr>
        <p:spPr>
          <a:xfrm>
            <a:off x="457200" y="-533400"/>
            <a:ext cx="8153400" cy="411162"/>
          </a:xfrm>
        </p:spPr>
        <p:txBody>
          <a:bodyPr/>
          <a:lstStyle/>
          <a:p>
            <a:pPr rtl="0" eaLnBrk="1" fontAlgn="base" hangingPunct="1"/>
            <a:r>
              <a:rPr lang="en-US" sz="1200" kern="1200" dirty="0" smtClean="0">
                <a:solidFill>
                  <a:srgbClr val="000000"/>
                </a:solidFill>
                <a:effectLst/>
                <a:latin typeface="Arial"/>
                <a:ea typeface="+mn-ea"/>
                <a:cs typeface="Arial"/>
              </a:rPr>
              <a:t>Evaluation—5 of 6</a:t>
            </a:r>
            <a:endParaRPr lang="en-US" dirty="0"/>
          </a:p>
        </p:txBody>
      </p:sp>
    </p:spTree>
    <p:extLst>
      <p:ext uri="{BB962C8B-B14F-4D97-AF65-F5344CB8AC3E}">
        <p14:creationId xmlns:p14="http://schemas.microsoft.com/office/powerpoint/2010/main" val="179783712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Web seminars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04800"/>
            <a:ext cx="594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8664" y="4031215"/>
            <a:ext cx="1866671" cy="1866671"/>
          </a:xfrm>
          <a:prstGeom prst="rect">
            <a:avLst/>
          </a:prstGeom>
        </p:spPr>
      </p:pic>
      <p:sp>
        <p:nvSpPr>
          <p:cNvPr id="2" name="Title 1"/>
          <p:cNvSpPr>
            <a:spLocks noGrp="1"/>
          </p:cNvSpPr>
          <p:nvPr>
            <p:ph type="title" idx="4294967295"/>
          </p:nvPr>
        </p:nvSpPr>
        <p:spPr>
          <a:xfrm>
            <a:off x="419099" y="-457200"/>
            <a:ext cx="8305800" cy="258762"/>
          </a:xfrm>
        </p:spPr>
        <p:txBody>
          <a:bodyPr/>
          <a:lstStyle/>
          <a:p>
            <a:pPr rtl="0" eaLnBrk="1" fontAlgn="base" hangingPunct="1"/>
            <a:r>
              <a:rPr lang="en-US" sz="1200" kern="1200" dirty="0" smtClean="0">
                <a:solidFill>
                  <a:srgbClr val="000000"/>
                </a:solidFill>
                <a:effectLst/>
                <a:latin typeface="Arial"/>
                <a:ea typeface="+mn-ea"/>
                <a:cs typeface="Arial"/>
              </a:rPr>
              <a:t>Final questions—6 of 6</a:t>
            </a:r>
            <a:endParaRPr lang="en-US" dirty="0"/>
          </a:p>
        </p:txBody>
      </p:sp>
      <p:sp>
        <p:nvSpPr>
          <p:cNvPr id="8" name="Rectangle 2"/>
          <p:cNvSpPr txBox="1">
            <a:spLocks noChangeArrowheads="1"/>
          </p:cNvSpPr>
          <p:nvPr/>
        </p:nvSpPr>
        <p:spPr>
          <a:xfrm>
            <a:off x="685800" y="2130425"/>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en-US" sz="3600" dirty="0" smtClean="0">
                <a:solidFill>
                  <a:srgbClr val="333399"/>
                </a:solidFill>
                <a:latin typeface="Arial" pitchFamily="34" charset="0"/>
                <a:cs typeface="Arial" pitchFamily="34" charset="0"/>
              </a:rPr>
              <a:t>Informal Q&amp;A with the </a:t>
            </a:r>
            <a:r>
              <a:rPr lang="en-US" sz="3600" dirty="0" smtClean="0">
                <a:solidFill>
                  <a:srgbClr val="333399"/>
                </a:solidFill>
                <a:latin typeface="Arial" pitchFamily="34" charset="0"/>
                <a:cs typeface="Arial" pitchFamily="34" charset="0"/>
              </a:rPr>
              <a:t>presenters</a:t>
            </a:r>
            <a:endParaRPr lang="en-US" sz="3600" dirty="0" smtClean="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1734181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962400" y="1460751"/>
            <a:ext cx="4953000" cy="22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09" tIns="45704" rIns="91409" bIns="45704">
            <a:spAutoFit/>
          </a:bodyPr>
          <a:lstStyle/>
          <a:p>
            <a:pPr algn="ctr" eaLnBrk="0" hangingPunct="0"/>
            <a:r>
              <a:rPr lang="en-US" sz="2800" b="1" dirty="0">
                <a:ea typeface="ＭＳ Ｐゴシック" charset="-128"/>
              </a:rPr>
              <a:t>Jeff Layman</a:t>
            </a:r>
            <a:r>
              <a:rPr lang="en-US" sz="2800" dirty="0">
                <a:ea typeface="ＭＳ Ｐゴシック" charset="-128"/>
              </a:rPr>
              <a:t/>
            </a:r>
            <a:br>
              <a:rPr lang="en-US" sz="2800" dirty="0">
                <a:ea typeface="ＭＳ Ｐゴシック" charset="-128"/>
              </a:rPr>
            </a:br>
            <a:r>
              <a:rPr lang="en-US" sz="2800" dirty="0" smtClean="0">
                <a:ea typeface="ＭＳ Ｐゴシック" charset="-128"/>
              </a:rPr>
              <a:t>NSTA Technical Coordinator</a:t>
            </a:r>
            <a:r>
              <a:rPr lang="en-US" sz="2800" dirty="0">
                <a:ea typeface="ＭＳ Ｐゴシック" charset="-128"/>
              </a:rPr>
              <a:t/>
            </a:r>
            <a:br>
              <a:rPr lang="en-US" sz="2800" dirty="0">
                <a:ea typeface="ＭＳ Ｐゴシック" charset="-128"/>
              </a:rPr>
            </a:br>
            <a:r>
              <a:rPr lang="en-US" sz="2800" dirty="0">
                <a:ea typeface="ＭＳ Ｐゴシック" charset="-128"/>
              </a:rPr>
              <a:t>jlayman@nsta.org</a:t>
            </a:r>
            <a:br>
              <a:rPr lang="en-US" sz="2800" dirty="0">
                <a:ea typeface="ＭＳ Ｐゴシック" charset="-128"/>
              </a:rPr>
            </a:br>
            <a:r>
              <a:rPr lang="en-US" sz="2800" dirty="0" smtClean="0">
                <a:ea typeface="ＭＳ Ｐゴシック" charset="-128"/>
              </a:rPr>
              <a:t>703-312-9384</a:t>
            </a:r>
          </a:p>
          <a:p>
            <a:pPr algn="ctr" eaLnBrk="0" hangingPunct="0"/>
            <a:r>
              <a:rPr lang="en-US" sz="2800" dirty="0">
                <a:ea typeface="ＭＳ Ｐゴシック" charset="-128"/>
              </a:rPr>
              <a:t>p</a:t>
            </a:r>
            <a:r>
              <a:rPr lang="en-US" sz="2800" dirty="0" smtClean="0">
                <a:ea typeface="ＭＳ Ｐゴシック" charset="-128"/>
              </a:rPr>
              <a:t>rivate chat message</a:t>
            </a:r>
            <a:endParaRPr lang="en-US" sz="2800" dirty="0">
              <a:ea typeface="ＭＳ Ｐゴシック" charset="-128"/>
            </a:endParaRPr>
          </a:p>
        </p:txBody>
      </p:sp>
      <p:sp>
        <p:nvSpPr>
          <p:cNvPr id="30723" name="Rectangle 4"/>
          <p:cNvSpPr>
            <a:spLocks noGrp="1" noChangeArrowheads="1"/>
          </p:cNvSpPr>
          <p:nvPr>
            <p:ph type="title" idx="4294967295"/>
          </p:nvPr>
        </p:nvSpPr>
        <p:spPr>
          <a:xfrm>
            <a:off x="457200" y="-304800"/>
            <a:ext cx="8229600" cy="228600"/>
          </a:xfrm>
        </p:spPr>
        <p:txBody>
          <a:bodyPr lIns="91439" tIns="45719" rIns="91439" bIns="45719"/>
          <a:lstStyle/>
          <a:p>
            <a:pPr eaLnBrk="1" hangingPunct="1"/>
            <a:r>
              <a:rPr lang="en-US" sz="1200" dirty="0" smtClean="0"/>
              <a:t>Technical support—4 of 13</a:t>
            </a:r>
          </a:p>
        </p:txBody>
      </p:sp>
      <p:pic>
        <p:nvPicPr>
          <p:cNvPr id="30724" name="Picture 10" descr="PPT_SeminarLogo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0" y="6324600"/>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Layman_Jef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4900" y="1447800"/>
            <a:ext cx="2400300" cy="2133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6"/>
          <p:cNvSpPr txBox="1">
            <a:spLocks noChangeArrowheads="1"/>
          </p:cNvSpPr>
          <p:nvPr/>
        </p:nvSpPr>
        <p:spPr bwMode="auto">
          <a:xfrm>
            <a:off x="2381250" y="4343400"/>
            <a:ext cx="462915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ea typeface="ＭＳ Ｐゴシック" charset="-128"/>
              </a:rPr>
              <a:t>For additional </a:t>
            </a:r>
            <a:r>
              <a:rPr lang="en-US" sz="2400" dirty="0" smtClean="0">
                <a:ea typeface="ＭＳ Ｐゴシック" charset="-128"/>
              </a:rPr>
              <a:t>tech help </a:t>
            </a:r>
            <a:r>
              <a:rPr lang="en-US" sz="2400" dirty="0">
                <a:ea typeface="ＭＳ Ｐゴシック" charset="-128"/>
              </a:rPr>
              <a:t>call:</a:t>
            </a:r>
          </a:p>
          <a:p>
            <a:pPr algn="ctr" eaLnBrk="1" hangingPunct="1">
              <a:spcBef>
                <a:spcPct val="50000"/>
              </a:spcBef>
            </a:pPr>
            <a:r>
              <a:rPr lang="en-US" sz="2400" dirty="0">
                <a:ea typeface="ＭＳ Ｐゴシック" charset="-128"/>
              </a:rPr>
              <a:t>Blackboard Collaborate Support,</a:t>
            </a:r>
          </a:p>
          <a:p>
            <a:pPr algn="ctr" eaLnBrk="1" hangingPunct="1">
              <a:spcBef>
                <a:spcPct val="50000"/>
              </a:spcBef>
            </a:pPr>
            <a:r>
              <a:rPr lang="en-US" sz="2400" dirty="0">
                <a:ea typeface="ＭＳ Ｐゴシック" charset="-128"/>
              </a:rPr>
              <a:t>1-877-382-2293</a:t>
            </a:r>
          </a:p>
        </p:txBody>
      </p:sp>
      <p:sp>
        <p:nvSpPr>
          <p:cNvPr id="8" name="Text Box 3"/>
          <p:cNvSpPr txBox="1">
            <a:spLocks noChangeArrowheads="1"/>
          </p:cNvSpPr>
          <p:nvPr/>
        </p:nvSpPr>
        <p:spPr bwMode="auto">
          <a:xfrm>
            <a:off x="2590800" y="5334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smtClean="0">
                <a:solidFill>
                  <a:srgbClr val="333399"/>
                </a:solidFill>
                <a:ea typeface="ＭＳ Ｐゴシック" charset="-128"/>
              </a:rPr>
              <a:t>Tech Support</a:t>
            </a:r>
            <a:endParaRPr lang="en-US" sz="3600" dirty="0">
              <a:solidFill>
                <a:srgbClr val="333399"/>
              </a:solidFill>
              <a:ea typeface="ＭＳ Ｐゴシック" charset="-128"/>
            </a:endParaRPr>
          </a:p>
        </p:txBody>
      </p:sp>
    </p:spTree>
    <p:extLst>
      <p:ext uri="{BB962C8B-B14F-4D97-AF65-F5344CB8AC3E}">
        <p14:creationId xmlns:p14="http://schemas.microsoft.com/office/powerpoint/2010/main" val="20486573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3556</Words>
  <Application>Microsoft Office PowerPoint</Application>
  <PresentationFormat>On-screen Show (4:3)</PresentationFormat>
  <Paragraphs>600</Paragraphs>
  <Slides>82</Slides>
  <Notes>82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Equation</vt:lpstr>
      <vt:lpstr>Check your speaker volume—1 of 5</vt:lpstr>
      <vt:lpstr>Read about the program—2 of 5</vt:lpstr>
      <vt:lpstr>Create your profile—3 of 5</vt:lpstr>
      <vt:lpstr>Register for upcoming programs—4 of 5</vt:lpstr>
      <vt:lpstr>Visit the Learning Center—5 of 5</vt:lpstr>
      <vt:lpstr>Title slide—Formal warm up, 6:15 p.m., 1 of 13</vt:lpstr>
      <vt:lpstr>Agenda—2 of 13</vt:lpstr>
      <vt:lpstr>Check your speaker volume—3 of 13</vt:lpstr>
      <vt:lpstr>Technical support—4 of 13</vt:lpstr>
      <vt:lpstr>Screen layout—5 of 13</vt:lpstr>
      <vt:lpstr>Using the Chat 6 of 14</vt:lpstr>
      <vt:lpstr>Practice poll—7 of 14</vt:lpstr>
      <vt:lpstr>Poll—8 of 14</vt:lpstr>
      <vt:lpstr>Practice using tools—virtual pen—9 of 14</vt:lpstr>
      <vt:lpstr>Virtual pen graph mark up—10 of 14</vt:lpstr>
      <vt:lpstr>Practice using tools—text box—11 of 14</vt:lpstr>
      <vt:lpstr>Text box table—12 of 14</vt:lpstr>
      <vt:lpstr>Practice using tools—clip art—13 of 14</vt:lpstr>
      <vt:lpstr>Clip art stamping—14 of 14</vt:lpstr>
      <vt:lpstr>Start recording—title slide—1 of 3</vt:lpstr>
      <vt:lpstr>NSTA Learning Center—2 of 3</vt:lpstr>
      <vt:lpstr>About the NSTA Learning Center—3 of 3</vt:lpstr>
      <vt:lpstr>Introducing today’s presenters</vt:lpstr>
      <vt:lpstr>PowerPoint Presentation</vt:lpstr>
      <vt:lpstr>PowerPoint Presentation</vt:lpstr>
      <vt:lpstr>Randy Russell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today’s presenters</vt:lpstr>
      <vt:lpstr>Thank you to the sponsor of tonight’s web seminar—1 of 6</vt:lpstr>
      <vt:lpstr>Thank you to NSTA administration—2 of 6</vt:lpstr>
      <vt:lpstr>Upcoming web seminars—3 of 6—stop recording</vt:lpstr>
      <vt:lpstr>Archive reminder—4 of 6</vt:lpstr>
      <vt:lpstr>Evaluation—5 of 6</vt:lpstr>
      <vt:lpstr>Final questions—6 of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 Russell</dc:creator>
  <cp:lastModifiedBy>Brynn Slate</cp:lastModifiedBy>
  <cp:revision>238</cp:revision>
  <dcterms:created xsi:type="dcterms:W3CDTF">2012-04-03T14:52:50Z</dcterms:created>
  <dcterms:modified xsi:type="dcterms:W3CDTF">2012-09-21T14:38:06Z</dcterms:modified>
</cp:coreProperties>
</file>